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7"/>
  </p:notesMasterIdLst>
  <p:sldIdLst>
    <p:sldId id="305" r:id="rId2"/>
    <p:sldId id="262" r:id="rId3"/>
    <p:sldId id="263" r:id="rId4"/>
    <p:sldId id="303" r:id="rId5"/>
    <p:sldId id="304" r:id="rId6"/>
    <p:sldId id="264" r:id="rId7"/>
    <p:sldId id="265" r:id="rId8"/>
    <p:sldId id="266" r:id="rId9"/>
    <p:sldId id="267" r:id="rId10"/>
    <p:sldId id="268" r:id="rId11"/>
    <p:sldId id="269" r:id="rId12"/>
    <p:sldId id="270" r:id="rId13"/>
    <p:sldId id="271" r:id="rId14"/>
    <p:sldId id="272" r:id="rId15"/>
    <p:sldId id="259" r:id="rId16"/>
    <p:sldId id="273" r:id="rId17"/>
    <p:sldId id="274" r:id="rId18"/>
    <p:sldId id="275" r:id="rId19"/>
    <p:sldId id="276" r:id="rId20"/>
    <p:sldId id="277" r:id="rId21"/>
    <p:sldId id="278" r:id="rId22"/>
    <p:sldId id="279" r:id="rId23"/>
    <p:sldId id="260" r:id="rId24"/>
    <p:sldId id="312" r:id="rId25"/>
    <p:sldId id="261" r:id="rId26"/>
    <p:sldId id="306" r:id="rId27"/>
    <p:sldId id="307" r:id="rId28"/>
    <p:sldId id="308" r:id="rId29"/>
    <p:sldId id="309" r:id="rId30"/>
    <p:sldId id="310" r:id="rId31"/>
    <p:sldId id="311" r:id="rId32"/>
    <p:sldId id="313" r:id="rId33"/>
    <p:sldId id="314" r:id="rId34"/>
    <p:sldId id="291" r:id="rId35"/>
    <p:sldId id="315" r:id="rId36"/>
    <p:sldId id="316" r:id="rId37"/>
    <p:sldId id="318" r:id="rId38"/>
    <p:sldId id="319" r:id="rId39"/>
    <p:sldId id="292" r:id="rId40"/>
    <p:sldId id="293" r:id="rId41"/>
    <p:sldId id="295" r:id="rId42"/>
    <p:sldId id="296" r:id="rId43"/>
    <p:sldId id="297" r:id="rId44"/>
    <p:sldId id="298" r:id="rId45"/>
    <p:sldId id="320" r:id="rId46"/>
  </p:sldIdLst>
  <p:sldSz cx="9144000" cy="6858000" type="screen4x3"/>
  <p:notesSz cx="6858000" cy="9144000"/>
  <p:custDataLst>
    <p:tags r:id="rId4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236" y="-14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gs" Target="tags/tag1.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029EC7E-6C26-4434-8374-75E2FE1A1776}" type="datetimeFigureOut">
              <a:rPr lang="en-US" smtClean="0"/>
              <a:t>2/9/2026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669BAC8-7327-470A-8D47-95FD3F4FF001}" type="slidenum">
              <a:rPr lang="en-US" smtClean="0"/>
              <a:t>‹#›</a:t>
            </a:fld>
            <a:endParaRPr lang="en-US"/>
          </a:p>
        </p:txBody>
      </p:sp>
    </p:spTree>
    <p:extLst>
      <p:ext uri="{BB962C8B-B14F-4D97-AF65-F5344CB8AC3E}">
        <p14:creationId xmlns:p14="http://schemas.microsoft.com/office/powerpoint/2010/main" val="6722583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01C719E-B9B0-4A43-A207-E0743CB16981}"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D43464-5BE9-46A7-8003-012A44C0E8AA}" type="slidenum">
              <a:rPr lang="en-US" smtClean="0"/>
              <a:t>‹#›</a:t>
            </a:fld>
            <a:endParaRPr lang="en-US"/>
          </a:p>
        </p:txBody>
      </p:sp>
    </p:spTree>
    <p:extLst>
      <p:ext uri="{BB962C8B-B14F-4D97-AF65-F5344CB8AC3E}">
        <p14:creationId xmlns:p14="http://schemas.microsoft.com/office/powerpoint/2010/main" val="27851288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01C719E-B9B0-4A43-A207-E0743CB16981}"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D43464-5BE9-46A7-8003-012A44C0E8AA}" type="slidenum">
              <a:rPr lang="en-US" smtClean="0"/>
              <a:t>‹#›</a:t>
            </a:fld>
            <a:endParaRPr lang="en-US"/>
          </a:p>
        </p:txBody>
      </p:sp>
    </p:spTree>
    <p:extLst>
      <p:ext uri="{BB962C8B-B14F-4D97-AF65-F5344CB8AC3E}">
        <p14:creationId xmlns:p14="http://schemas.microsoft.com/office/powerpoint/2010/main" val="41846986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01C719E-B9B0-4A43-A207-E0743CB16981}"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D43464-5BE9-46A7-8003-012A44C0E8AA}" type="slidenum">
              <a:rPr lang="en-US" smtClean="0"/>
              <a:t>‹#›</a:t>
            </a:fld>
            <a:endParaRPr lang="en-US"/>
          </a:p>
        </p:txBody>
      </p:sp>
    </p:spTree>
    <p:extLst>
      <p:ext uri="{BB962C8B-B14F-4D97-AF65-F5344CB8AC3E}">
        <p14:creationId xmlns:p14="http://schemas.microsoft.com/office/powerpoint/2010/main" val="668240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a:t>Click to edit Master title style</a:t>
            </a:r>
          </a:p>
        </p:txBody>
      </p:sp>
      <p:sp>
        <p:nvSpPr>
          <p:cNvPr id="3" name="SmartArt Placeholder 2"/>
          <p:cNvSpPr>
            <a:spLocks noGrp="1"/>
          </p:cNvSpPr>
          <p:nvPr>
            <p:ph type="dgm" idx="1"/>
          </p:nvPr>
        </p:nvSpPr>
        <p:spPr>
          <a:xfrm>
            <a:off x="457200" y="1600200"/>
            <a:ext cx="8229600" cy="4530725"/>
          </a:xfrm>
        </p:spPr>
        <p:txBody>
          <a:bodyPr/>
          <a:lstStyle/>
          <a:p>
            <a:endParaRPr lang="en-US"/>
          </a:p>
        </p:txBody>
      </p:sp>
      <p:sp>
        <p:nvSpPr>
          <p:cNvPr id="4" name="Date Placeholder 3"/>
          <p:cNvSpPr>
            <a:spLocks noGrp="1"/>
          </p:cNvSpPr>
          <p:nvPr>
            <p:ph type="dt" sz="half" idx="10"/>
          </p:nvPr>
        </p:nvSpPr>
        <p:spPr>
          <a:xfrm>
            <a:off x="457200" y="6243638"/>
            <a:ext cx="2133600" cy="457200"/>
          </a:xfrm>
        </p:spPr>
        <p:txBody>
          <a:bodyPr/>
          <a:lstStyle>
            <a:lvl1pPr>
              <a:defRPr/>
            </a:lvl1pPr>
          </a:lstStyle>
          <a:p>
            <a:endParaRPr lang="en-US"/>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endParaRPr lang="en-US"/>
          </a:p>
        </p:txBody>
      </p:sp>
      <p:sp>
        <p:nvSpPr>
          <p:cNvPr id="6" name="Slide Number Placeholder 5"/>
          <p:cNvSpPr>
            <a:spLocks noGrp="1"/>
          </p:cNvSpPr>
          <p:nvPr>
            <p:ph type="sldNum" sz="quarter" idx="12"/>
          </p:nvPr>
        </p:nvSpPr>
        <p:spPr>
          <a:xfrm>
            <a:off x="6553200" y="6243638"/>
            <a:ext cx="2133600" cy="457200"/>
          </a:xfrm>
        </p:spPr>
        <p:txBody>
          <a:bodyPr/>
          <a:lstStyle>
            <a:lvl1pPr>
              <a:defRPr/>
            </a:lvl1pPr>
          </a:lstStyle>
          <a:p>
            <a:fld id="{887F1986-F794-4C9F-8A69-967AEE52AEC8}" type="slidenum">
              <a:rPr lang="en-US"/>
              <a:pPr/>
              <a:t>‹#›</a:t>
            </a:fld>
            <a:endParaRPr lang="en-US"/>
          </a:p>
        </p:txBody>
      </p:sp>
    </p:spTree>
    <p:extLst>
      <p:ext uri="{BB962C8B-B14F-4D97-AF65-F5344CB8AC3E}">
        <p14:creationId xmlns:p14="http://schemas.microsoft.com/office/powerpoint/2010/main" val="24127914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600200"/>
            <a:ext cx="4038600" cy="21891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8200" y="3941763"/>
            <a:ext cx="4038600" cy="21891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5"/>
          <p:cNvSpPr>
            <a:spLocks noGrp="1"/>
          </p:cNvSpPr>
          <p:nvPr>
            <p:ph type="dt" sz="half" idx="10"/>
          </p:nvPr>
        </p:nvSpPr>
        <p:spPr>
          <a:xfrm>
            <a:off x="457200" y="6243638"/>
            <a:ext cx="2133600" cy="457200"/>
          </a:xfrm>
        </p:spPr>
        <p:txBody>
          <a:bodyPr/>
          <a:lstStyle>
            <a:lvl1pPr>
              <a:defRPr/>
            </a:lvl1pPr>
          </a:lstStyle>
          <a:p>
            <a:endParaRPr lang="en-US"/>
          </a:p>
        </p:txBody>
      </p:sp>
      <p:sp>
        <p:nvSpPr>
          <p:cNvPr id="7" name="Footer Placeholder 6"/>
          <p:cNvSpPr>
            <a:spLocks noGrp="1"/>
          </p:cNvSpPr>
          <p:nvPr>
            <p:ph type="ftr" sz="quarter" idx="11"/>
          </p:nvPr>
        </p:nvSpPr>
        <p:spPr>
          <a:xfrm>
            <a:off x="3124200" y="6248400"/>
            <a:ext cx="2895600" cy="457200"/>
          </a:xfrm>
        </p:spPr>
        <p:txBody>
          <a:bodyPr/>
          <a:lstStyle>
            <a:lvl1pPr>
              <a:defRPr/>
            </a:lvl1pPr>
          </a:lstStyle>
          <a:p>
            <a:endParaRPr lang="en-US"/>
          </a:p>
        </p:txBody>
      </p:sp>
      <p:sp>
        <p:nvSpPr>
          <p:cNvPr id="8" name="Slide Number Placeholder 7"/>
          <p:cNvSpPr>
            <a:spLocks noGrp="1"/>
          </p:cNvSpPr>
          <p:nvPr>
            <p:ph type="sldNum" sz="quarter" idx="12"/>
          </p:nvPr>
        </p:nvSpPr>
        <p:spPr>
          <a:xfrm>
            <a:off x="6553200" y="6243638"/>
            <a:ext cx="2133600" cy="457200"/>
          </a:xfrm>
        </p:spPr>
        <p:txBody>
          <a:bodyPr/>
          <a:lstStyle>
            <a:lvl1pPr>
              <a:defRPr/>
            </a:lvl1pPr>
          </a:lstStyle>
          <a:p>
            <a:fld id="{798DFB8C-BE0B-4745-B779-7BC521E0EA0B}" type="slidenum">
              <a:rPr lang="en-US"/>
              <a:pPr/>
              <a:t>‹#›</a:t>
            </a:fld>
            <a:endParaRPr lang="en-US"/>
          </a:p>
        </p:txBody>
      </p:sp>
    </p:spTree>
    <p:extLst>
      <p:ext uri="{BB962C8B-B14F-4D97-AF65-F5344CB8AC3E}">
        <p14:creationId xmlns:p14="http://schemas.microsoft.com/office/powerpoint/2010/main" val="5628866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01C719E-B9B0-4A43-A207-E0743CB16981}"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D43464-5BE9-46A7-8003-012A44C0E8AA}" type="slidenum">
              <a:rPr lang="en-US" smtClean="0"/>
              <a:t>‹#›</a:t>
            </a:fld>
            <a:endParaRPr lang="en-US"/>
          </a:p>
        </p:txBody>
      </p:sp>
    </p:spTree>
    <p:extLst>
      <p:ext uri="{BB962C8B-B14F-4D97-AF65-F5344CB8AC3E}">
        <p14:creationId xmlns:p14="http://schemas.microsoft.com/office/powerpoint/2010/main" val="34635268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01C719E-B9B0-4A43-A207-E0743CB16981}"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D43464-5BE9-46A7-8003-012A44C0E8AA}" type="slidenum">
              <a:rPr lang="en-US" smtClean="0"/>
              <a:t>‹#›</a:t>
            </a:fld>
            <a:endParaRPr lang="en-US"/>
          </a:p>
        </p:txBody>
      </p:sp>
    </p:spTree>
    <p:extLst>
      <p:ext uri="{BB962C8B-B14F-4D97-AF65-F5344CB8AC3E}">
        <p14:creationId xmlns:p14="http://schemas.microsoft.com/office/powerpoint/2010/main" val="3950778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01C719E-B9B0-4A43-A207-E0743CB16981}" type="datetimeFigureOut">
              <a:rPr lang="en-US" smtClean="0"/>
              <a:t>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D43464-5BE9-46A7-8003-012A44C0E8AA}" type="slidenum">
              <a:rPr lang="en-US" smtClean="0"/>
              <a:t>‹#›</a:t>
            </a:fld>
            <a:endParaRPr lang="en-US"/>
          </a:p>
        </p:txBody>
      </p:sp>
    </p:spTree>
    <p:extLst>
      <p:ext uri="{BB962C8B-B14F-4D97-AF65-F5344CB8AC3E}">
        <p14:creationId xmlns:p14="http://schemas.microsoft.com/office/powerpoint/2010/main" val="265249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01C719E-B9B0-4A43-A207-E0743CB16981}" type="datetimeFigureOut">
              <a:rPr lang="en-US" smtClean="0"/>
              <a:t>2/9/2026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D43464-5BE9-46A7-8003-012A44C0E8AA}" type="slidenum">
              <a:rPr lang="en-US" smtClean="0"/>
              <a:t>‹#›</a:t>
            </a:fld>
            <a:endParaRPr lang="en-US"/>
          </a:p>
        </p:txBody>
      </p:sp>
    </p:spTree>
    <p:extLst>
      <p:ext uri="{BB962C8B-B14F-4D97-AF65-F5344CB8AC3E}">
        <p14:creationId xmlns:p14="http://schemas.microsoft.com/office/powerpoint/2010/main" val="26242270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01C719E-B9B0-4A43-A207-E0743CB16981}" type="datetimeFigureOut">
              <a:rPr lang="en-US" smtClean="0"/>
              <a:t>2/9/2026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D43464-5BE9-46A7-8003-012A44C0E8AA}" type="slidenum">
              <a:rPr lang="en-US" smtClean="0"/>
              <a:t>‹#›</a:t>
            </a:fld>
            <a:endParaRPr lang="en-US"/>
          </a:p>
        </p:txBody>
      </p:sp>
    </p:spTree>
    <p:extLst>
      <p:ext uri="{BB962C8B-B14F-4D97-AF65-F5344CB8AC3E}">
        <p14:creationId xmlns:p14="http://schemas.microsoft.com/office/powerpoint/2010/main" val="18540493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1C719E-B9B0-4A43-A207-E0743CB16981}" type="datetimeFigureOut">
              <a:rPr lang="en-US" smtClean="0"/>
              <a:t>2/9/2026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D43464-5BE9-46A7-8003-012A44C0E8AA}" type="slidenum">
              <a:rPr lang="en-US" smtClean="0"/>
              <a:t>‹#›</a:t>
            </a:fld>
            <a:endParaRPr lang="en-US"/>
          </a:p>
        </p:txBody>
      </p:sp>
    </p:spTree>
    <p:extLst>
      <p:ext uri="{BB962C8B-B14F-4D97-AF65-F5344CB8AC3E}">
        <p14:creationId xmlns:p14="http://schemas.microsoft.com/office/powerpoint/2010/main" val="16118312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01C719E-B9B0-4A43-A207-E0743CB16981}" type="datetimeFigureOut">
              <a:rPr lang="en-US" smtClean="0"/>
              <a:t>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D43464-5BE9-46A7-8003-012A44C0E8AA}" type="slidenum">
              <a:rPr lang="en-US" smtClean="0"/>
              <a:t>‹#›</a:t>
            </a:fld>
            <a:endParaRPr lang="en-US"/>
          </a:p>
        </p:txBody>
      </p:sp>
    </p:spTree>
    <p:extLst>
      <p:ext uri="{BB962C8B-B14F-4D97-AF65-F5344CB8AC3E}">
        <p14:creationId xmlns:p14="http://schemas.microsoft.com/office/powerpoint/2010/main" val="6895792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01C719E-B9B0-4A43-A207-E0743CB16981}" type="datetimeFigureOut">
              <a:rPr lang="en-US" smtClean="0"/>
              <a:t>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D43464-5BE9-46A7-8003-012A44C0E8AA}" type="slidenum">
              <a:rPr lang="en-US" smtClean="0"/>
              <a:t>‹#›</a:t>
            </a:fld>
            <a:endParaRPr lang="en-US"/>
          </a:p>
        </p:txBody>
      </p:sp>
    </p:spTree>
    <p:extLst>
      <p:ext uri="{BB962C8B-B14F-4D97-AF65-F5344CB8AC3E}">
        <p14:creationId xmlns:p14="http://schemas.microsoft.com/office/powerpoint/2010/main" val="16153703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1C719E-B9B0-4A43-A207-E0743CB16981}" type="datetimeFigureOut">
              <a:rPr lang="en-US" smtClean="0"/>
              <a:t>2/9/2026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D43464-5BE9-46A7-8003-012A44C0E8AA}" type="slidenum">
              <a:rPr lang="en-US" smtClean="0"/>
              <a:t>‹#›</a:t>
            </a:fld>
            <a:endParaRPr lang="en-US"/>
          </a:p>
        </p:txBody>
      </p:sp>
    </p:spTree>
    <p:extLst>
      <p:ext uri="{BB962C8B-B14F-4D97-AF65-F5344CB8AC3E}">
        <p14:creationId xmlns:p14="http://schemas.microsoft.com/office/powerpoint/2010/main" val="6665105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jpeg"/><Relationship Id="rId1" Type="http://schemas.openxmlformats.org/officeDocument/2006/relationships/slideLayout" Target="../slideLayouts/slideLayout4.xml"/><Relationship Id="rId4" Type="http://schemas.openxmlformats.org/officeDocument/2006/relationships/image" Target="../media/image10.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3.xml"/><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wmf"/><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9EF3B-E89A-2909-C31F-7780C43A6C00}"/>
              </a:ext>
            </a:extLst>
          </p:cNvPr>
          <p:cNvSpPr>
            <a:spLocks noGrp="1"/>
          </p:cNvSpPr>
          <p:nvPr>
            <p:ph type="ctrTitle"/>
          </p:nvPr>
        </p:nvSpPr>
        <p:spPr>
          <a:xfrm>
            <a:off x="685800" y="304800"/>
            <a:ext cx="7772400" cy="4953000"/>
          </a:xfrm>
          <a:solidFill>
            <a:schemeClr val="accent6">
              <a:lumMod val="60000"/>
              <a:lumOff val="40000"/>
            </a:schemeClr>
          </a:solidFill>
        </p:spPr>
        <p:txBody>
          <a:bodyPr>
            <a:normAutofit/>
          </a:bodyPr>
          <a:lstStyle/>
          <a:p>
            <a:r>
              <a:rPr lang="en-US" b="1" dirty="0">
                <a:latin typeface="Times New Roman" panose="02020603050405020304" pitchFamily="18" charset="0"/>
                <a:cs typeface="Times New Roman" panose="02020603050405020304" pitchFamily="18" charset="0"/>
              </a:rPr>
              <a:t>ADVANCES IN DRUG DELIVERY ROUTES AND THEIR APPLICATION </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a:t>
            </a:r>
            <a:r>
              <a:rPr lang="en-US" i="1" dirty="0"/>
              <a:t>From Passive to Predictive: The Era of Smart and Personalized Delivery)</a:t>
            </a:r>
            <a:br>
              <a:rPr lang="en-US" b="1" dirty="0"/>
            </a:br>
            <a:endParaRPr lang="en-PK" b="1"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043CEA48-FBFE-7418-0031-EC7D94B4020B}"/>
              </a:ext>
            </a:extLst>
          </p:cNvPr>
          <p:cNvSpPr>
            <a:spLocks noGrp="1"/>
          </p:cNvSpPr>
          <p:nvPr>
            <p:ph type="subTitle" idx="1"/>
          </p:nvPr>
        </p:nvSpPr>
        <p:spPr>
          <a:xfrm>
            <a:off x="1371600" y="5410200"/>
            <a:ext cx="6400800" cy="1143000"/>
          </a:xfrm>
          <a:solidFill>
            <a:schemeClr val="accent6">
              <a:lumMod val="20000"/>
              <a:lumOff val="80000"/>
            </a:schemeClr>
          </a:solidFill>
        </p:spPr>
        <p:txBody>
          <a:bodyPr>
            <a:normAutofit fontScale="62500" lnSpcReduction="20000"/>
          </a:bodyPr>
          <a:lstStyle/>
          <a:p>
            <a:endParaRPr lang="en-US" dirty="0">
              <a:solidFill>
                <a:schemeClr val="tx1"/>
              </a:solidFill>
            </a:endParaRPr>
          </a:p>
          <a:p>
            <a:r>
              <a:rPr lang="en-US" sz="4500" dirty="0">
                <a:solidFill>
                  <a:schemeClr val="tx1"/>
                </a:solidFill>
                <a:latin typeface="Times New Roman" panose="02020603050405020304" pitchFamily="18" charset="0"/>
                <a:cs typeface="Times New Roman" panose="02020603050405020304" pitchFamily="18" charset="0"/>
              </a:rPr>
              <a:t>Dr. Shanila Akhter </a:t>
            </a:r>
          </a:p>
          <a:p>
            <a:r>
              <a:rPr lang="en-US" dirty="0">
                <a:solidFill>
                  <a:schemeClr val="tx1"/>
                </a:solidFill>
              </a:rPr>
              <a:t>10-02-2026</a:t>
            </a:r>
            <a:endParaRPr lang="en-PK" dirty="0"/>
          </a:p>
        </p:txBody>
      </p:sp>
    </p:spTree>
    <p:extLst>
      <p:ext uri="{BB962C8B-B14F-4D97-AF65-F5344CB8AC3E}">
        <p14:creationId xmlns:p14="http://schemas.microsoft.com/office/powerpoint/2010/main" val="16229505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b="1"/>
              <a:t>Intravenous (IV)</a:t>
            </a:r>
          </a:p>
        </p:txBody>
      </p:sp>
      <p:sp>
        <p:nvSpPr>
          <p:cNvPr id="14340" name="Rectangle 4"/>
          <p:cNvSpPr>
            <a:spLocks noGrp="1" noChangeArrowheads="1"/>
          </p:cNvSpPr>
          <p:nvPr>
            <p:ph sz="half" idx="1"/>
          </p:nvPr>
        </p:nvSpPr>
        <p:spPr/>
        <p:txBody>
          <a:bodyPr/>
          <a:lstStyle/>
          <a:p>
            <a:pPr>
              <a:lnSpc>
                <a:spcPct val="80000"/>
              </a:lnSpc>
            </a:pPr>
            <a:r>
              <a:rPr lang="en-US" sz="2400" b="1"/>
              <a:t>Advantages</a:t>
            </a:r>
          </a:p>
          <a:p>
            <a:pPr lvl="1">
              <a:lnSpc>
                <a:spcPct val="80000"/>
              </a:lnSpc>
            </a:pPr>
            <a:r>
              <a:rPr lang="en-US" sz="2000" b="1"/>
              <a:t>Drug 100% bioavailable</a:t>
            </a:r>
          </a:p>
          <a:p>
            <a:pPr lvl="1">
              <a:lnSpc>
                <a:spcPct val="80000"/>
              </a:lnSpc>
            </a:pPr>
            <a:r>
              <a:rPr lang="en-US" sz="2000" b="1"/>
              <a:t>Rapid response</a:t>
            </a:r>
          </a:p>
          <a:p>
            <a:pPr lvl="1">
              <a:lnSpc>
                <a:spcPct val="80000"/>
              </a:lnSpc>
            </a:pPr>
            <a:r>
              <a:rPr lang="en-US" sz="2000" b="1"/>
              <a:t>Total control of blood concentration</a:t>
            </a:r>
          </a:p>
          <a:p>
            <a:pPr lvl="1">
              <a:lnSpc>
                <a:spcPct val="80000"/>
              </a:lnSpc>
            </a:pPr>
            <a:r>
              <a:rPr lang="en-US" sz="2000" b="1"/>
              <a:t>Maximize incorporation of degradable drugs</a:t>
            </a:r>
          </a:p>
          <a:p>
            <a:pPr lvl="1">
              <a:lnSpc>
                <a:spcPct val="80000"/>
              </a:lnSpc>
            </a:pPr>
            <a:r>
              <a:rPr lang="en-US" sz="2000" b="1"/>
              <a:t>By-pass FPM</a:t>
            </a:r>
          </a:p>
          <a:p>
            <a:pPr>
              <a:lnSpc>
                <a:spcPct val="80000"/>
              </a:lnSpc>
            </a:pPr>
            <a:r>
              <a:rPr lang="en-US" sz="2400" b="1"/>
              <a:t>Disadvantages</a:t>
            </a:r>
          </a:p>
          <a:p>
            <a:pPr lvl="1">
              <a:lnSpc>
                <a:spcPct val="80000"/>
              </a:lnSpc>
            </a:pPr>
            <a:r>
              <a:rPr lang="en-US" sz="2000" b="1"/>
              <a:t>Invasive</a:t>
            </a:r>
          </a:p>
          <a:p>
            <a:pPr lvl="1">
              <a:lnSpc>
                <a:spcPct val="80000"/>
              </a:lnSpc>
            </a:pPr>
            <a:r>
              <a:rPr lang="en-US" sz="2000" b="1"/>
              <a:t>Trained personnel</a:t>
            </a:r>
          </a:p>
          <a:p>
            <a:pPr lvl="1">
              <a:lnSpc>
                <a:spcPct val="80000"/>
              </a:lnSpc>
            </a:pPr>
            <a:r>
              <a:rPr lang="en-US" sz="2000" b="1"/>
              <a:t>Possible toxicity due to incorrect dosing</a:t>
            </a:r>
          </a:p>
          <a:p>
            <a:pPr lvl="1">
              <a:lnSpc>
                <a:spcPct val="80000"/>
              </a:lnSpc>
            </a:pPr>
            <a:r>
              <a:rPr lang="en-US" sz="2000" b="1"/>
              <a:t>sterility</a:t>
            </a:r>
          </a:p>
          <a:p>
            <a:pPr lvl="1">
              <a:lnSpc>
                <a:spcPct val="80000"/>
              </a:lnSpc>
              <a:buFontTx/>
              <a:buNone/>
            </a:pPr>
            <a:endParaRPr lang="en-US" sz="2000" b="1"/>
          </a:p>
          <a:p>
            <a:pPr lvl="1">
              <a:lnSpc>
                <a:spcPct val="80000"/>
              </a:lnSpc>
            </a:pPr>
            <a:endParaRPr lang="en-US" sz="2000" b="1"/>
          </a:p>
        </p:txBody>
      </p:sp>
      <p:sp>
        <p:nvSpPr>
          <p:cNvPr id="14341" name="Rectangle 5"/>
          <p:cNvSpPr>
            <a:spLocks noGrp="1" noChangeArrowheads="1"/>
          </p:cNvSpPr>
          <p:nvPr>
            <p:ph sz="half" idx="2"/>
          </p:nvPr>
        </p:nvSpPr>
        <p:spPr/>
        <p:txBody>
          <a:bodyPr/>
          <a:lstStyle/>
          <a:p>
            <a:pPr>
              <a:lnSpc>
                <a:spcPct val="90000"/>
              </a:lnSpc>
            </a:pPr>
            <a:r>
              <a:rPr lang="en-US" sz="3200"/>
              <a:t>Traditional delivery system/devices</a:t>
            </a:r>
          </a:p>
          <a:p>
            <a:pPr lvl="1">
              <a:lnSpc>
                <a:spcPct val="90000"/>
              </a:lnSpc>
            </a:pPr>
            <a:r>
              <a:rPr lang="en-US" sz="2800"/>
              <a:t>Injection-bolus</a:t>
            </a:r>
          </a:p>
          <a:p>
            <a:pPr lvl="1">
              <a:lnSpc>
                <a:spcPct val="90000"/>
              </a:lnSpc>
            </a:pPr>
            <a:r>
              <a:rPr lang="en-US" sz="2800"/>
              <a:t>IV bag - infusion</a:t>
            </a:r>
          </a:p>
          <a:p>
            <a:pPr lvl="1">
              <a:lnSpc>
                <a:spcPct val="90000"/>
              </a:lnSpc>
            </a:pPr>
            <a:endParaRPr lang="en-US" sz="2800"/>
          </a:p>
          <a:p>
            <a:pPr>
              <a:lnSpc>
                <a:spcPct val="90000"/>
              </a:lnSpc>
            </a:pPr>
            <a:endParaRPr lang="en-US" b="1"/>
          </a:p>
        </p:txBody>
      </p:sp>
      <p:grpSp>
        <p:nvGrpSpPr>
          <p:cNvPr id="14345" name="Group 9"/>
          <p:cNvGrpSpPr>
            <a:grpSpLocks/>
          </p:cNvGrpSpPr>
          <p:nvPr/>
        </p:nvGrpSpPr>
        <p:grpSpPr bwMode="auto">
          <a:xfrm>
            <a:off x="5799138" y="3778250"/>
            <a:ext cx="2127250" cy="2532063"/>
            <a:chOff x="3653" y="2380"/>
            <a:chExt cx="1340" cy="1595"/>
          </a:xfrm>
        </p:grpSpPr>
        <p:pic>
          <p:nvPicPr>
            <p:cNvPr id="14342" name="Picture 6" descr="PhotosToGo-T-100333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3997" y="2423"/>
              <a:ext cx="426" cy="6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3" name="Picture 7" descr="j0091753[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4589" y="2380"/>
              <a:ext cx="404" cy="1595"/>
            </a:xfrm>
            <a:prstGeom prst="rect">
              <a:avLst/>
            </a:prstGeom>
            <a:noFill/>
            <a:extLst>
              <a:ext uri="{909E8E84-426E-40DD-AFC4-6F175D3DCCD1}">
                <a14:hiddenFill xmlns:a14="http://schemas.microsoft.com/office/drawing/2010/main">
                  <a:solidFill>
                    <a:srgbClr val="FFFFFF"/>
                  </a:solidFill>
                </a14:hiddenFill>
              </a:ext>
            </a:extLst>
          </p:spPr>
        </p:pic>
        <p:pic>
          <p:nvPicPr>
            <p:cNvPr id="14344" name="Picture 8" descr="buender1s"/>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a:off x="3653" y="2813"/>
              <a:ext cx="433" cy="6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8197779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b="1"/>
              <a:t>Subcutaneous</a:t>
            </a:r>
          </a:p>
        </p:txBody>
      </p:sp>
      <p:sp>
        <p:nvSpPr>
          <p:cNvPr id="19460" name="Rectangle 4"/>
          <p:cNvSpPr>
            <a:spLocks noGrp="1" noChangeArrowheads="1"/>
          </p:cNvSpPr>
          <p:nvPr>
            <p:ph sz="half" idx="1"/>
          </p:nvPr>
        </p:nvSpPr>
        <p:spPr/>
        <p:txBody>
          <a:bodyPr/>
          <a:lstStyle/>
          <a:p>
            <a:r>
              <a:rPr lang="en-US" sz="3200"/>
              <a:t>Advantages</a:t>
            </a:r>
          </a:p>
          <a:p>
            <a:pPr lvl="1"/>
            <a:r>
              <a:rPr lang="en-US" sz="2800"/>
              <a:t>Patient self-administration </a:t>
            </a:r>
          </a:p>
          <a:p>
            <a:pPr lvl="1"/>
            <a:r>
              <a:rPr lang="en-US" sz="2800"/>
              <a:t>Slow, complete absorption</a:t>
            </a:r>
          </a:p>
          <a:p>
            <a:pPr lvl="1"/>
            <a:r>
              <a:rPr lang="en-US" sz="2800"/>
              <a:t>By-pass FPM</a:t>
            </a:r>
          </a:p>
        </p:txBody>
      </p:sp>
      <p:sp>
        <p:nvSpPr>
          <p:cNvPr id="19461" name="Rectangle 5"/>
          <p:cNvSpPr>
            <a:spLocks noGrp="1" noChangeArrowheads="1"/>
          </p:cNvSpPr>
          <p:nvPr>
            <p:ph sz="half" idx="2"/>
          </p:nvPr>
        </p:nvSpPr>
        <p:spPr/>
        <p:txBody>
          <a:bodyPr/>
          <a:lstStyle/>
          <a:p>
            <a:r>
              <a:rPr lang="en-US" sz="3200"/>
              <a:t>Disadvantages</a:t>
            </a:r>
          </a:p>
          <a:p>
            <a:pPr lvl="1"/>
            <a:r>
              <a:rPr lang="en-US" sz="2800"/>
              <a:t>Invasive </a:t>
            </a:r>
          </a:p>
          <a:p>
            <a:pPr lvl="1"/>
            <a:r>
              <a:rPr lang="en-US" sz="2800"/>
              <a:t>Irritation, inflammation</a:t>
            </a:r>
          </a:p>
          <a:p>
            <a:pPr lvl="1"/>
            <a:r>
              <a:rPr lang="en-US" sz="2800"/>
              <a:t>Maximum dose volume - 2mL</a:t>
            </a:r>
          </a:p>
          <a:p>
            <a:endParaRPr lang="en-US" sz="3200"/>
          </a:p>
        </p:txBody>
      </p:sp>
    </p:spTree>
    <p:extLst>
      <p:ext uri="{BB962C8B-B14F-4D97-AF65-F5344CB8AC3E}">
        <p14:creationId xmlns:p14="http://schemas.microsoft.com/office/powerpoint/2010/main" val="37442985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b="1"/>
              <a:t>Intramuscular</a:t>
            </a:r>
          </a:p>
        </p:txBody>
      </p:sp>
      <p:sp>
        <p:nvSpPr>
          <p:cNvPr id="21508" name="Rectangle 4"/>
          <p:cNvSpPr>
            <a:spLocks noGrp="1" noChangeArrowheads="1"/>
          </p:cNvSpPr>
          <p:nvPr>
            <p:ph sz="half" idx="1"/>
          </p:nvPr>
        </p:nvSpPr>
        <p:spPr/>
        <p:txBody>
          <a:bodyPr/>
          <a:lstStyle/>
          <a:p>
            <a:r>
              <a:rPr lang="en-US" sz="3200"/>
              <a:t>Advantages</a:t>
            </a:r>
          </a:p>
          <a:p>
            <a:pPr lvl="1"/>
            <a:r>
              <a:rPr lang="en-US" sz="2800"/>
              <a:t>Patient can administer the drug himself</a:t>
            </a:r>
          </a:p>
          <a:p>
            <a:pPr lvl="1"/>
            <a:r>
              <a:rPr lang="en-US" sz="2800"/>
              <a:t>Larger volume than subcutaneous</a:t>
            </a:r>
          </a:p>
          <a:p>
            <a:pPr lvl="1"/>
            <a:r>
              <a:rPr lang="en-US" sz="2800"/>
              <a:t>By-pass first pass metabolism</a:t>
            </a:r>
          </a:p>
          <a:p>
            <a:pPr lvl="1"/>
            <a:endParaRPr lang="en-US" sz="2800"/>
          </a:p>
        </p:txBody>
      </p:sp>
      <p:sp>
        <p:nvSpPr>
          <p:cNvPr id="21509" name="Rectangle 5"/>
          <p:cNvSpPr>
            <a:spLocks noGrp="1" noChangeArrowheads="1"/>
          </p:cNvSpPr>
          <p:nvPr>
            <p:ph sz="half" idx="2"/>
          </p:nvPr>
        </p:nvSpPr>
        <p:spPr/>
        <p:txBody>
          <a:bodyPr/>
          <a:lstStyle/>
          <a:p>
            <a:r>
              <a:rPr lang="en-US" sz="3200"/>
              <a:t>Disadvantages	</a:t>
            </a:r>
          </a:p>
          <a:p>
            <a:pPr lvl="1"/>
            <a:r>
              <a:rPr lang="en-US" sz="2800"/>
              <a:t>Invasive – patient disconfort</a:t>
            </a:r>
          </a:p>
          <a:p>
            <a:pPr lvl="1"/>
            <a:r>
              <a:rPr lang="en-US" sz="2800"/>
              <a:t>Irritation, inflamation</a:t>
            </a:r>
          </a:p>
          <a:p>
            <a:pPr lvl="1"/>
            <a:r>
              <a:rPr lang="en-US" sz="2800"/>
              <a:t>May require some training</a:t>
            </a:r>
          </a:p>
        </p:txBody>
      </p:sp>
    </p:spTree>
    <p:extLst>
      <p:ext uri="{BB962C8B-B14F-4D97-AF65-F5344CB8AC3E}">
        <p14:creationId xmlns:p14="http://schemas.microsoft.com/office/powerpoint/2010/main" val="32620152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Rectangle 4"/>
          <p:cNvSpPr>
            <a:spLocks noGrp="1" noChangeArrowheads="1"/>
          </p:cNvSpPr>
          <p:nvPr>
            <p:ph type="title"/>
          </p:nvPr>
        </p:nvSpPr>
        <p:spPr/>
        <p:txBody>
          <a:bodyPr/>
          <a:lstStyle/>
          <a:p>
            <a:r>
              <a:rPr lang="en-US" b="1"/>
              <a:t>Inhalers</a:t>
            </a:r>
          </a:p>
        </p:txBody>
      </p:sp>
      <p:sp>
        <p:nvSpPr>
          <p:cNvPr id="25605" name="Rectangle 5"/>
          <p:cNvSpPr>
            <a:spLocks noGrp="1" noChangeArrowheads="1"/>
          </p:cNvSpPr>
          <p:nvPr>
            <p:ph sz="half" idx="1"/>
          </p:nvPr>
        </p:nvSpPr>
        <p:spPr/>
        <p:txBody>
          <a:bodyPr/>
          <a:lstStyle/>
          <a:p>
            <a:r>
              <a:rPr lang="en-US" sz="3200"/>
              <a:t>Advantages</a:t>
            </a:r>
          </a:p>
          <a:p>
            <a:pPr lvl="1"/>
            <a:r>
              <a:rPr lang="en-US" sz="2800"/>
              <a:t>By-pass FPM</a:t>
            </a:r>
          </a:p>
          <a:p>
            <a:pPr lvl="1"/>
            <a:r>
              <a:rPr lang="en-US" sz="2800"/>
              <a:t>Gases are rapidly absorbed</a:t>
            </a:r>
          </a:p>
          <a:p>
            <a:pPr lvl="1"/>
            <a:endParaRPr lang="en-US" sz="2800"/>
          </a:p>
        </p:txBody>
      </p:sp>
      <p:sp>
        <p:nvSpPr>
          <p:cNvPr id="25606" name="Rectangle 6"/>
          <p:cNvSpPr>
            <a:spLocks noGrp="1" noChangeArrowheads="1"/>
          </p:cNvSpPr>
          <p:nvPr>
            <p:ph sz="half" idx="2"/>
          </p:nvPr>
        </p:nvSpPr>
        <p:spPr/>
        <p:txBody>
          <a:bodyPr/>
          <a:lstStyle/>
          <a:p>
            <a:r>
              <a:rPr lang="en-US" sz="3200"/>
              <a:t>Disadvantages</a:t>
            </a:r>
          </a:p>
          <a:p>
            <a:pPr lvl="1"/>
            <a:r>
              <a:rPr lang="en-US" sz="2800"/>
              <a:t>Solids and liquids can be absorbed if size is below 0.5um</a:t>
            </a:r>
          </a:p>
        </p:txBody>
      </p:sp>
    </p:spTree>
    <p:extLst>
      <p:ext uri="{BB962C8B-B14F-4D97-AF65-F5344CB8AC3E}">
        <p14:creationId xmlns:p14="http://schemas.microsoft.com/office/powerpoint/2010/main" val="36278288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Rectangle 4"/>
          <p:cNvSpPr>
            <a:spLocks noGrp="1" noChangeArrowheads="1"/>
          </p:cNvSpPr>
          <p:nvPr>
            <p:ph type="title"/>
          </p:nvPr>
        </p:nvSpPr>
        <p:spPr/>
        <p:txBody>
          <a:bodyPr/>
          <a:lstStyle/>
          <a:p>
            <a:r>
              <a:rPr lang="en-US" b="1"/>
              <a:t>Transdermal</a:t>
            </a:r>
          </a:p>
        </p:txBody>
      </p:sp>
      <p:sp>
        <p:nvSpPr>
          <p:cNvPr id="27653" name="Rectangle 5"/>
          <p:cNvSpPr>
            <a:spLocks noGrp="1" noChangeArrowheads="1"/>
          </p:cNvSpPr>
          <p:nvPr>
            <p:ph sz="half" idx="1"/>
          </p:nvPr>
        </p:nvSpPr>
        <p:spPr>
          <a:xfrm>
            <a:off x="457200" y="1600200"/>
            <a:ext cx="4038600" cy="4752975"/>
          </a:xfrm>
        </p:spPr>
        <p:txBody>
          <a:bodyPr>
            <a:normAutofit fontScale="92500" lnSpcReduction="20000"/>
          </a:bodyPr>
          <a:lstStyle/>
          <a:p>
            <a:r>
              <a:rPr lang="en-US" sz="3200"/>
              <a:t>Advantages</a:t>
            </a:r>
          </a:p>
          <a:p>
            <a:pPr lvl="1"/>
            <a:r>
              <a:rPr lang="en-US" sz="2800"/>
              <a:t>Local effect</a:t>
            </a:r>
          </a:p>
          <a:p>
            <a:pPr lvl="1"/>
            <a:r>
              <a:rPr lang="en-US" sz="2800"/>
              <a:t>Ease of administration</a:t>
            </a:r>
          </a:p>
          <a:p>
            <a:r>
              <a:rPr lang="en-US" sz="3200"/>
              <a:t>Disadvantages</a:t>
            </a:r>
          </a:p>
          <a:p>
            <a:pPr lvl="1"/>
            <a:r>
              <a:rPr lang="en-US" sz="2800"/>
              <a:t>Low absorption for some drugs</a:t>
            </a:r>
          </a:p>
          <a:p>
            <a:pPr lvl="1"/>
            <a:r>
              <a:rPr lang="en-US" sz="2800"/>
              <a:t>May cause allergic reactions</a:t>
            </a:r>
          </a:p>
          <a:p>
            <a:endParaRPr lang="en-US" sz="3200"/>
          </a:p>
        </p:txBody>
      </p:sp>
      <p:sp>
        <p:nvSpPr>
          <p:cNvPr id="27654" name="Rectangle 6"/>
          <p:cNvSpPr>
            <a:spLocks noGrp="1" noChangeArrowheads="1"/>
          </p:cNvSpPr>
          <p:nvPr>
            <p:ph sz="half" idx="2"/>
          </p:nvPr>
        </p:nvSpPr>
        <p:spPr>
          <a:xfrm>
            <a:off x="4648200" y="1600200"/>
            <a:ext cx="3849688" cy="1911350"/>
          </a:xfrm>
        </p:spPr>
        <p:txBody>
          <a:bodyPr>
            <a:normAutofit fontScale="92500" lnSpcReduction="20000"/>
          </a:bodyPr>
          <a:lstStyle/>
          <a:p>
            <a:r>
              <a:rPr lang="en-US" sz="3200"/>
              <a:t>Requirements</a:t>
            </a:r>
          </a:p>
          <a:p>
            <a:pPr lvl="1"/>
            <a:r>
              <a:rPr lang="en-US" sz="3200"/>
              <a:t>Low dosage &lt;10 mg/mL</a:t>
            </a:r>
          </a:p>
          <a:p>
            <a:pPr lvl="1"/>
            <a:r>
              <a:rPr lang="en-US" sz="3200"/>
              <a:t>MW&lt; 1,000</a:t>
            </a:r>
          </a:p>
          <a:p>
            <a:endParaRPr lang="en-US" sz="3200"/>
          </a:p>
        </p:txBody>
      </p:sp>
      <p:pic>
        <p:nvPicPr>
          <p:cNvPr id="27655" name="Picture 7" descr="PhotosToGo-T-82304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29488" y="4471988"/>
            <a:ext cx="1423987" cy="2160587"/>
          </a:xfrm>
          <a:prstGeom prst="rect">
            <a:avLst/>
          </a:prstGeom>
          <a:noFill/>
          <a:extLst>
            <a:ext uri="{909E8E84-426E-40DD-AFC4-6F175D3DCCD1}">
              <a14:hiddenFill xmlns:a14="http://schemas.microsoft.com/office/drawing/2010/main">
                <a:solidFill>
                  <a:srgbClr val="FFFFFF"/>
                </a:solidFill>
              </a14:hiddenFill>
            </a:ext>
          </a:extLst>
        </p:spPr>
      </p:pic>
      <p:pic>
        <p:nvPicPr>
          <p:cNvPr id="27656" name="Picture 8" descr="PhotosToGo-T-96286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38700" y="4170363"/>
            <a:ext cx="2232025" cy="14747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204760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49276"/>
            <a:ext cx="8229600" cy="868362"/>
          </a:xfrm>
          <a:solidFill>
            <a:schemeClr val="accent3">
              <a:lumMod val="75000"/>
            </a:schemeClr>
          </a:solidFill>
        </p:spPr>
        <p:txBody>
          <a:bodyPr>
            <a:normAutofit fontScale="90000"/>
          </a:bodyPr>
          <a:lstStyle/>
          <a:p>
            <a:r>
              <a:rPr b="1" dirty="0">
                <a:latin typeface="Times New Roman" panose="02020603050405020304" pitchFamily="18" charset="0"/>
                <a:cs typeface="Times New Roman" panose="02020603050405020304" pitchFamily="18" charset="0"/>
              </a:rPr>
              <a:t>Limitations of Conventional Routes</a:t>
            </a:r>
          </a:p>
        </p:txBody>
      </p:sp>
      <p:sp>
        <p:nvSpPr>
          <p:cNvPr id="3" name="Content Placeholder 2"/>
          <p:cNvSpPr>
            <a:spLocks noGrp="1"/>
          </p:cNvSpPr>
          <p:nvPr>
            <p:ph idx="1"/>
          </p:nvPr>
        </p:nvSpPr>
        <p:spPr>
          <a:xfrm>
            <a:off x="457200" y="1600200"/>
            <a:ext cx="8229600" cy="5105400"/>
          </a:xfrm>
        </p:spPr>
        <p:txBody>
          <a:bodyPr/>
          <a:lstStyle/>
          <a:p>
            <a:pPr marL="0" indent="0">
              <a:buNone/>
            </a:pPr>
            <a:r>
              <a:rPr dirty="0">
                <a:latin typeface="Times New Roman" panose="02020603050405020304" pitchFamily="18" charset="0"/>
                <a:cs typeface="Times New Roman" panose="02020603050405020304" pitchFamily="18" charset="0"/>
              </a:rPr>
              <a:t>• </a:t>
            </a:r>
            <a:r>
              <a:rPr b="1" dirty="0">
                <a:latin typeface="Times New Roman" panose="02020603050405020304" pitchFamily="18" charset="0"/>
                <a:cs typeface="Times New Roman" panose="02020603050405020304" pitchFamily="18" charset="0"/>
              </a:rPr>
              <a:t>Oral:</a:t>
            </a:r>
            <a:r>
              <a:rPr dirty="0">
                <a:latin typeface="Times New Roman" panose="02020603050405020304" pitchFamily="18" charset="0"/>
                <a:cs typeface="Times New Roman" panose="02020603050405020304" pitchFamily="18" charset="0"/>
              </a:rPr>
              <a:t> First-pass metabolism, low bioavailability</a:t>
            </a:r>
          </a:p>
          <a:p>
            <a:pPr marL="0" indent="0">
              <a:buNone/>
            </a:pPr>
            <a:r>
              <a:rPr b="1" dirty="0">
                <a:latin typeface="Times New Roman" panose="02020603050405020304" pitchFamily="18" charset="0"/>
                <a:cs typeface="Times New Roman" panose="02020603050405020304" pitchFamily="18" charset="0"/>
              </a:rPr>
              <a:t>• Parenteral: </a:t>
            </a:r>
            <a:r>
              <a:rPr dirty="0">
                <a:latin typeface="Times New Roman" panose="02020603050405020304" pitchFamily="18" charset="0"/>
                <a:cs typeface="Times New Roman" panose="02020603050405020304" pitchFamily="18" charset="0"/>
              </a:rPr>
              <a:t>Invasive, poor compliance</a:t>
            </a:r>
          </a:p>
          <a:p>
            <a:pPr marL="0" indent="0">
              <a:buNone/>
            </a:pPr>
            <a:r>
              <a:rPr dirty="0">
                <a:latin typeface="Times New Roman" panose="02020603050405020304" pitchFamily="18" charset="0"/>
                <a:cs typeface="Times New Roman" panose="02020603050405020304" pitchFamily="18" charset="0"/>
              </a:rPr>
              <a:t>• </a:t>
            </a:r>
            <a:r>
              <a:rPr b="1" dirty="0">
                <a:latin typeface="Times New Roman" panose="02020603050405020304" pitchFamily="18" charset="0"/>
                <a:cs typeface="Times New Roman" panose="02020603050405020304" pitchFamily="18" charset="0"/>
              </a:rPr>
              <a:t>Topical:</a:t>
            </a:r>
            <a:r>
              <a:rPr dirty="0">
                <a:latin typeface="Times New Roman" panose="02020603050405020304" pitchFamily="18" charset="0"/>
                <a:cs typeface="Times New Roman" panose="02020603050405020304" pitchFamily="18" charset="0"/>
              </a:rPr>
              <a:t> Limited penetration</a:t>
            </a:r>
            <a:endParaRPr lang="en-US" dirty="0">
              <a:latin typeface="Times New Roman" panose="02020603050405020304" pitchFamily="18" charset="0"/>
              <a:cs typeface="Times New Roman" panose="02020603050405020304" pitchFamily="18" charset="0"/>
            </a:endParaRPr>
          </a:p>
          <a:p>
            <a:endParaRPr dirty="0">
              <a:latin typeface="Times New Roman" panose="02020603050405020304" pitchFamily="18" charset="0"/>
              <a:cs typeface="Times New Roman" panose="02020603050405020304" pitchFamily="18" charset="0"/>
            </a:endParaRPr>
          </a:p>
        </p:txBody>
      </p:sp>
      <p:pic>
        <p:nvPicPr>
          <p:cNvPr id="5" name="Picture 4" descr="A poster with text and pictures of the parts of a drug administration&#10;&#10;AI-generated content may be incorrect.">
            <a:extLst>
              <a:ext uri="{FF2B5EF4-FFF2-40B4-BE49-F238E27FC236}">
                <a16:creationId xmlns:a16="http://schemas.microsoft.com/office/drawing/2014/main" id="{AEF53A1E-105F-DE87-F481-74055B7C6F8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4400" y="3962400"/>
            <a:ext cx="7162799" cy="2133600"/>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solidFill>
            <a:schemeClr val="bg2">
              <a:lumMod val="50000"/>
            </a:schemeClr>
          </a:solidFill>
        </p:spPr>
        <p:txBody>
          <a:bodyPr>
            <a:normAutofit fontScale="90000"/>
          </a:bodyPr>
          <a:lstStyle/>
          <a:p>
            <a:r>
              <a:rPr lang="en-US" sz="4000" b="1" dirty="0"/>
              <a:t>Factors Influencing the Selection of the  Drug Delivery Route</a:t>
            </a:r>
          </a:p>
        </p:txBody>
      </p:sp>
      <p:sp>
        <p:nvSpPr>
          <p:cNvPr id="31747" name="Rectangle 3"/>
          <p:cNvSpPr>
            <a:spLocks noGrp="1" noChangeArrowheads="1"/>
          </p:cNvSpPr>
          <p:nvPr>
            <p:ph idx="1"/>
          </p:nvPr>
        </p:nvSpPr>
        <p:spPr/>
        <p:txBody>
          <a:bodyPr/>
          <a:lstStyle/>
          <a:p>
            <a:r>
              <a:rPr lang="en-US" sz="3600"/>
              <a:t>Drug physico-chemical properties</a:t>
            </a:r>
          </a:p>
          <a:p>
            <a:pPr lvl="1"/>
            <a:r>
              <a:rPr lang="en-US" b="1"/>
              <a:t>Drug molecular size (molecular weight)</a:t>
            </a:r>
          </a:p>
          <a:p>
            <a:pPr lvl="1"/>
            <a:r>
              <a:rPr lang="en-US" b="1"/>
              <a:t>Half-life</a:t>
            </a:r>
          </a:p>
          <a:p>
            <a:pPr lvl="1"/>
            <a:r>
              <a:rPr lang="en-US" b="1"/>
              <a:t>Chemical stability</a:t>
            </a:r>
          </a:p>
          <a:p>
            <a:pPr lvl="1"/>
            <a:r>
              <a:rPr lang="en-US" b="1"/>
              <a:t>Loss of biological activity in aqueous solution</a:t>
            </a:r>
          </a:p>
          <a:p>
            <a:pPr lvl="2"/>
            <a:r>
              <a:rPr lang="en-US" b="1"/>
              <a:t>Proteins</a:t>
            </a:r>
          </a:p>
          <a:p>
            <a:pPr lvl="3"/>
            <a:r>
              <a:rPr lang="en-US" b="1"/>
              <a:t>Denaturation, degradation</a:t>
            </a:r>
          </a:p>
          <a:p>
            <a:pPr lvl="1"/>
            <a:endParaRPr lang="en-US" b="1"/>
          </a:p>
          <a:p>
            <a:pPr lvl="1">
              <a:buFontTx/>
              <a:buNone/>
            </a:pPr>
            <a:endParaRPr lang="en-US" b="1"/>
          </a:p>
        </p:txBody>
      </p:sp>
    </p:spTree>
    <p:extLst>
      <p:ext uri="{BB962C8B-B14F-4D97-AF65-F5344CB8AC3E}">
        <p14:creationId xmlns:p14="http://schemas.microsoft.com/office/powerpoint/2010/main" val="10305832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solidFill>
            <a:schemeClr val="bg2">
              <a:lumMod val="50000"/>
            </a:schemeClr>
          </a:solidFill>
        </p:spPr>
        <p:txBody>
          <a:bodyPr>
            <a:normAutofit fontScale="90000"/>
          </a:bodyPr>
          <a:lstStyle/>
          <a:p>
            <a:r>
              <a:rPr lang="en-US" sz="4000" b="1" dirty="0"/>
              <a:t>Factors Influencing the Selection of the Delivery Route</a:t>
            </a:r>
          </a:p>
        </p:txBody>
      </p:sp>
      <p:sp>
        <p:nvSpPr>
          <p:cNvPr id="66563" name="Rectangle 3"/>
          <p:cNvSpPr>
            <a:spLocks noGrp="1" noChangeArrowheads="1"/>
          </p:cNvSpPr>
          <p:nvPr>
            <p:ph idx="1"/>
          </p:nvPr>
        </p:nvSpPr>
        <p:spPr/>
        <p:txBody>
          <a:bodyPr/>
          <a:lstStyle/>
          <a:p>
            <a:pPr lvl="1"/>
            <a:r>
              <a:rPr lang="en-US" b="1"/>
              <a:t>Solubility in aqueous solution (hydrophobicity/hydrophilicity)</a:t>
            </a:r>
          </a:p>
          <a:p>
            <a:pPr lvl="2"/>
            <a:r>
              <a:rPr lang="en-US" b="1"/>
              <a:t>pH</a:t>
            </a:r>
          </a:p>
          <a:p>
            <a:pPr lvl="2"/>
            <a:r>
              <a:rPr lang="en-US" b="1"/>
              <a:t>pKa - ionization</a:t>
            </a:r>
          </a:p>
          <a:p>
            <a:pPr lvl="2"/>
            <a:r>
              <a:rPr lang="en-US" b="1"/>
              <a:t>Temperature</a:t>
            </a:r>
          </a:p>
          <a:p>
            <a:pPr lvl="2"/>
            <a:r>
              <a:rPr lang="en-US" b="1"/>
              <a:t>Concentration</a:t>
            </a:r>
          </a:p>
          <a:p>
            <a:pPr lvl="2"/>
            <a:r>
              <a:rPr lang="en-US" b="1"/>
              <a:t>Crystalinity</a:t>
            </a:r>
          </a:p>
          <a:p>
            <a:pPr lvl="2"/>
            <a:r>
              <a:rPr lang="en-US" b="1"/>
              <a:t>Particle size</a:t>
            </a:r>
          </a:p>
          <a:p>
            <a:pPr lvl="2"/>
            <a:r>
              <a:rPr lang="en-US" b="1"/>
              <a:t>State of hydration</a:t>
            </a:r>
          </a:p>
          <a:p>
            <a:endParaRPr lang="en-US"/>
          </a:p>
        </p:txBody>
      </p:sp>
    </p:spTree>
    <p:extLst>
      <p:ext uri="{BB962C8B-B14F-4D97-AF65-F5344CB8AC3E}">
        <p14:creationId xmlns:p14="http://schemas.microsoft.com/office/powerpoint/2010/main" val="11570801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solidFill>
            <a:schemeClr val="bg2">
              <a:lumMod val="50000"/>
            </a:schemeClr>
          </a:solidFill>
        </p:spPr>
        <p:txBody>
          <a:bodyPr>
            <a:normAutofit fontScale="90000"/>
          </a:bodyPr>
          <a:lstStyle/>
          <a:p>
            <a:r>
              <a:rPr lang="en-US" sz="4000" b="1" dirty="0"/>
              <a:t>Factors Influencing the Selection of the Delivery Route</a:t>
            </a:r>
          </a:p>
        </p:txBody>
      </p:sp>
      <p:sp>
        <p:nvSpPr>
          <p:cNvPr id="32771" name="Rectangle 3"/>
          <p:cNvSpPr>
            <a:spLocks noGrp="1" noChangeArrowheads="1"/>
          </p:cNvSpPr>
          <p:nvPr>
            <p:ph idx="1"/>
          </p:nvPr>
        </p:nvSpPr>
        <p:spPr/>
        <p:txBody>
          <a:bodyPr/>
          <a:lstStyle/>
          <a:p>
            <a:pPr>
              <a:lnSpc>
                <a:spcPct val="90000"/>
              </a:lnSpc>
            </a:pPr>
            <a:r>
              <a:rPr lang="en-US"/>
              <a:t>Drug biological interactions</a:t>
            </a:r>
            <a:r>
              <a:rPr lang="en-US" sz="2800"/>
              <a:t>	</a:t>
            </a:r>
          </a:p>
          <a:p>
            <a:pPr lvl="1">
              <a:lnSpc>
                <a:spcPct val="90000"/>
              </a:lnSpc>
            </a:pPr>
            <a:r>
              <a:rPr lang="en-US" sz="2400" b="1"/>
              <a:t>Sensitive to FPM</a:t>
            </a:r>
          </a:p>
          <a:p>
            <a:pPr lvl="1">
              <a:lnSpc>
                <a:spcPct val="90000"/>
              </a:lnSpc>
            </a:pPr>
            <a:r>
              <a:rPr lang="en-US" sz="2400" b="1"/>
              <a:t>Low membrane permeabiltiy</a:t>
            </a:r>
          </a:p>
          <a:p>
            <a:pPr lvl="2">
              <a:lnSpc>
                <a:spcPct val="90000"/>
              </a:lnSpc>
            </a:pPr>
            <a:r>
              <a:rPr lang="en-US" sz="2000" b="1"/>
              <a:t>Efflux pumps (MRP, MDR) – cancer drugs</a:t>
            </a:r>
          </a:p>
          <a:p>
            <a:pPr lvl="2">
              <a:lnSpc>
                <a:spcPct val="90000"/>
              </a:lnSpc>
            </a:pPr>
            <a:r>
              <a:rPr lang="en-US" sz="2000" b="1"/>
              <a:t>Hydrophilicity</a:t>
            </a:r>
          </a:p>
          <a:p>
            <a:pPr lvl="2">
              <a:lnSpc>
                <a:spcPct val="90000"/>
              </a:lnSpc>
            </a:pPr>
            <a:r>
              <a:rPr lang="en-US" sz="2000" b="1"/>
              <a:t>High-density charge</a:t>
            </a:r>
          </a:p>
          <a:p>
            <a:pPr lvl="1">
              <a:lnSpc>
                <a:spcPct val="90000"/>
              </a:lnSpc>
            </a:pPr>
            <a:r>
              <a:rPr lang="en-US" sz="2400" b="1"/>
              <a:t>Enzymatic degradation</a:t>
            </a:r>
          </a:p>
          <a:p>
            <a:pPr lvl="1">
              <a:lnSpc>
                <a:spcPct val="90000"/>
              </a:lnSpc>
            </a:pPr>
            <a:r>
              <a:rPr lang="en-US" sz="2400" b="1"/>
              <a:t>Bacterial degradation</a:t>
            </a:r>
          </a:p>
          <a:p>
            <a:pPr lvl="1">
              <a:lnSpc>
                <a:spcPct val="90000"/>
              </a:lnSpc>
            </a:pPr>
            <a:r>
              <a:rPr lang="en-US" sz="2400" b="1"/>
              <a:t>Half-life</a:t>
            </a:r>
          </a:p>
          <a:p>
            <a:pPr lvl="1">
              <a:lnSpc>
                <a:spcPct val="90000"/>
              </a:lnSpc>
            </a:pPr>
            <a:r>
              <a:rPr lang="en-US" sz="2400" b="1"/>
              <a:t>Side effects</a:t>
            </a:r>
          </a:p>
          <a:p>
            <a:pPr lvl="2">
              <a:lnSpc>
                <a:spcPct val="90000"/>
              </a:lnSpc>
            </a:pPr>
            <a:r>
              <a:rPr lang="en-US" sz="2000" b="1"/>
              <a:t> Irritation</a:t>
            </a:r>
          </a:p>
        </p:txBody>
      </p:sp>
    </p:spTree>
    <p:extLst>
      <p:ext uri="{BB962C8B-B14F-4D97-AF65-F5344CB8AC3E}">
        <p14:creationId xmlns:p14="http://schemas.microsoft.com/office/powerpoint/2010/main" val="7732828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solidFill>
            <a:schemeClr val="bg2">
              <a:lumMod val="50000"/>
            </a:schemeClr>
          </a:solidFill>
        </p:spPr>
        <p:txBody>
          <a:bodyPr>
            <a:normAutofit fontScale="90000"/>
          </a:bodyPr>
          <a:lstStyle/>
          <a:p>
            <a:r>
              <a:rPr lang="en-US" sz="4000" b="1" dirty="0"/>
              <a:t>Factors Influencing the Selection of the Delivery Route</a:t>
            </a:r>
          </a:p>
        </p:txBody>
      </p:sp>
      <p:sp>
        <p:nvSpPr>
          <p:cNvPr id="33795" name="Rectangle 3"/>
          <p:cNvSpPr>
            <a:spLocks noGrp="1" noChangeArrowheads="1"/>
          </p:cNvSpPr>
          <p:nvPr>
            <p:ph idx="1"/>
          </p:nvPr>
        </p:nvSpPr>
        <p:spPr/>
        <p:txBody>
          <a:bodyPr/>
          <a:lstStyle/>
          <a:p>
            <a:r>
              <a:rPr lang="en-US"/>
              <a:t>Desired pharmacological effect</a:t>
            </a:r>
          </a:p>
          <a:p>
            <a:pPr lvl="1"/>
            <a:r>
              <a:rPr lang="en-US" b="1"/>
              <a:t>Local</a:t>
            </a:r>
          </a:p>
          <a:p>
            <a:pPr lvl="2"/>
            <a:r>
              <a:rPr lang="en-US" b="1"/>
              <a:t>topical, vaginal</a:t>
            </a:r>
          </a:p>
          <a:p>
            <a:pPr lvl="1"/>
            <a:r>
              <a:rPr lang="en-US" b="1"/>
              <a:t>Systemic</a:t>
            </a:r>
          </a:p>
          <a:p>
            <a:pPr lvl="2"/>
            <a:r>
              <a:rPr lang="en-US" b="1"/>
              <a:t>oral, buccal, IV, SC, IM, rectal, nasal</a:t>
            </a:r>
          </a:p>
          <a:p>
            <a:pPr lvl="1"/>
            <a:r>
              <a:rPr lang="en-US" b="1"/>
              <a:t>Immediate response </a:t>
            </a:r>
          </a:p>
          <a:p>
            <a:pPr lvl="2"/>
            <a:r>
              <a:rPr lang="en-US" b="1"/>
              <a:t>IV, SC, IM, nasal</a:t>
            </a:r>
          </a:p>
          <a:p>
            <a:pPr lvl="1"/>
            <a:r>
              <a:rPr lang="en-US" b="1"/>
              <a:t>Dose size</a:t>
            </a:r>
          </a:p>
          <a:p>
            <a:pPr lvl="1"/>
            <a:r>
              <a:rPr lang="en-US" b="1"/>
              <a:t>Drug molecular size</a:t>
            </a:r>
          </a:p>
        </p:txBody>
      </p:sp>
    </p:spTree>
    <p:extLst>
      <p:ext uri="{BB962C8B-B14F-4D97-AF65-F5344CB8AC3E}">
        <p14:creationId xmlns:p14="http://schemas.microsoft.com/office/powerpoint/2010/main" val="28866251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solidFill>
            <a:schemeClr val="accent5"/>
          </a:solidFill>
        </p:spPr>
        <p:txBody>
          <a:bodyPr/>
          <a:lstStyle/>
          <a:p>
            <a:r>
              <a:rPr lang="en-US" b="1" dirty="0"/>
              <a:t>Drug Delivery</a:t>
            </a:r>
          </a:p>
        </p:txBody>
      </p:sp>
      <p:sp>
        <p:nvSpPr>
          <p:cNvPr id="37891" name="Rectangle 3"/>
          <p:cNvSpPr>
            <a:spLocks noGrp="1" noChangeArrowheads="1"/>
          </p:cNvSpPr>
          <p:nvPr>
            <p:ph idx="1"/>
          </p:nvPr>
        </p:nvSpPr>
        <p:spPr/>
        <p:txBody>
          <a:bodyPr>
            <a:normAutofit/>
          </a:bodyPr>
          <a:lstStyle/>
          <a:p>
            <a:r>
              <a:rPr lang="en-US" sz="2800" b="1" dirty="0"/>
              <a:t>Definition</a:t>
            </a:r>
          </a:p>
          <a:p>
            <a:pPr lvl="1" algn="just"/>
            <a:r>
              <a:rPr lang="en-US" sz="2400" b="1" dirty="0"/>
              <a:t>The appropriate administration of drugs through various routes in the body for the purpose of improving patient compliance </a:t>
            </a:r>
          </a:p>
          <a:p>
            <a:pPr lvl="1" algn="just"/>
            <a:r>
              <a:rPr lang="en-US" sz="2400" b="1" dirty="0"/>
              <a:t>It is highly interdisciplinary</a:t>
            </a:r>
          </a:p>
          <a:p>
            <a:pPr marL="457200" lvl="1" indent="0" algn="just">
              <a:buNone/>
            </a:pPr>
            <a:endParaRPr lang="en-US" sz="2400" b="1" dirty="0"/>
          </a:p>
          <a:p>
            <a:pPr lvl="1" algn="just"/>
            <a:r>
              <a:rPr lang="en-US" sz="2400" b="1" dirty="0"/>
              <a:t>It has recently evolved to take into consideration</a:t>
            </a:r>
          </a:p>
          <a:p>
            <a:pPr lvl="2" algn="just"/>
            <a:r>
              <a:rPr lang="en-US" sz="2000" b="1" dirty="0"/>
              <a:t>Drug </a:t>
            </a:r>
            <a:r>
              <a:rPr lang="en-US" sz="2000" b="1" dirty="0" err="1"/>
              <a:t>physico</a:t>
            </a:r>
            <a:r>
              <a:rPr lang="en-US" sz="2000" b="1" dirty="0"/>
              <a:t>-chemical properties</a:t>
            </a:r>
          </a:p>
          <a:p>
            <a:pPr lvl="2" algn="just"/>
            <a:r>
              <a:rPr lang="en-US" sz="2000" b="1" dirty="0"/>
              <a:t>Body effects and interactions</a:t>
            </a:r>
          </a:p>
          <a:p>
            <a:pPr lvl="2" algn="just"/>
            <a:r>
              <a:rPr lang="en-US" sz="2000" b="1" dirty="0"/>
              <a:t>Improvement of drug effect </a:t>
            </a:r>
          </a:p>
          <a:p>
            <a:pPr lvl="2" algn="just"/>
            <a:r>
              <a:rPr lang="en-US" sz="2000" b="1" dirty="0"/>
              <a:t>Patient comfort and well being</a:t>
            </a:r>
          </a:p>
          <a:p>
            <a:pPr lvl="1" algn="just"/>
            <a:endParaRPr lang="en-US" sz="2400" b="1" dirty="0"/>
          </a:p>
        </p:txBody>
      </p:sp>
      <p:sp>
        <p:nvSpPr>
          <p:cNvPr id="37892" name="AutoShape 4"/>
          <p:cNvSpPr>
            <a:spLocks/>
          </p:cNvSpPr>
          <p:nvPr/>
        </p:nvSpPr>
        <p:spPr bwMode="auto">
          <a:xfrm>
            <a:off x="5651500" y="4652963"/>
            <a:ext cx="288925" cy="1439862"/>
          </a:xfrm>
          <a:prstGeom prst="rightBrace">
            <a:avLst>
              <a:gd name="adj1" fmla="val 41529"/>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endParaRPr lang="en-US">
              <a:solidFill>
                <a:srgbClr val="FFCC00"/>
              </a:solidFill>
            </a:endParaRPr>
          </a:p>
        </p:txBody>
      </p:sp>
      <p:sp>
        <p:nvSpPr>
          <p:cNvPr id="37894" name="Text Box 6"/>
          <p:cNvSpPr txBox="1">
            <a:spLocks noChangeArrowheads="1"/>
          </p:cNvSpPr>
          <p:nvPr/>
        </p:nvSpPr>
        <p:spPr bwMode="auto">
          <a:xfrm>
            <a:off x="6011863" y="4868863"/>
            <a:ext cx="2166937"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1" hangingPunct="1"/>
            <a:r>
              <a:rPr lang="en-US" sz="2400" b="1"/>
              <a:t>Controlled </a:t>
            </a:r>
          </a:p>
          <a:p>
            <a:pPr algn="ctr" eaLnBrk="1" hangingPunct="1"/>
            <a:r>
              <a:rPr lang="en-US" sz="2400" b="1"/>
              <a:t>Drug Delivery</a:t>
            </a:r>
          </a:p>
        </p:txBody>
      </p:sp>
    </p:spTree>
    <p:extLst>
      <p:ext uri="{BB962C8B-B14F-4D97-AF65-F5344CB8AC3E}">
        <p14:creationId xmlns:p14="http://schemas.microsoft.com/office/powerpoint/2010/main" val="384807978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78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solidFill>
            <a:schemeClr val="bg2">
              <a:lumMod val="50000"/>
            </a:schemeClr>
          </a:solidFill>
        </p:spPr>
        <p:txBody>
          <a:bodyPr>
            <a:normAutofit fontScale="90000"/>
          </a:bodyPr>
          <a:lstStyle/>
          <a:p>
            <a:r>
              <a:rPr lang="en-US" sz="4000" dirty="0"/>
              <a:t>Pharmacokinetics and Pharmacodynamics</a:t>
            </a:r>
          </a:p>
        </p:txBody>
      </p:sp>
      <p:sp>
        <p:nvSpPr>
          <p:cNvPr id="38923" name="Oval 11"/>
          <p:cNvSpPr>
            <a:spLocks noChangeArrowheads="1"/>
          </p:cNvSpPr>
          <p:nvPr/>
        </p:nvSpPr>
        <p:spPr bwMode="auto">
          <a:xfrm>
            <a:off x="611188" y="1773238"/>
            <a:ext cx="4970462" cy="4679950"/>
          </a:xfrm>
          <a:prstGeom prst="ellipse">
            <a:avLst/>
          </a:prstGeom>
          <a:noFill/>
          <a:ln w="9525">
            <a:solidFill>
              <a:srgbClr val="FFCC00"/>
            </a:solidFill>
            <a:round/>
            <a:headEnd/>
            <a:tailEnd/>
          </a:ln>
          <a:effectLst/>
          <a:scene3d>
            <a:camera prst="legacyObliqueTopRight"/>
            <a:lightRig rig="legacyFlat3" dir="b"/>
          </a:scene3d>
          <a:sp3d extrusionH="430200" prstMaterial="legacyWireframe">
            <a:bevelT w="13500" h="13500" prst="angle"/>
            <a:bevelB w="13500" h="13500" prst="angle"/>
            <a:extrusionClr>
              <a:srgbClr val="FFCC00"/>
            </a:extrusionClr>
          </a:sp3d>
          <a:extLst>
            <a:ext uri="{909E8E84-426E-40DD-AFC4-6F175D3DCCD1}">
              <a14:hiddenFill xmlns:a14="http://schemas.microsoft.com/office/drawing/2010/main">
                <a:gradFill rotWithShape="1">
                  <a:gsLst>
                    <a:gs pos="0">
                      <a:srgbClr val="FFCC00"/>
                    </a:gs>
                    <a:gs pos="100000">
                      <a:srgbClr val="009900"/>
                    </a:gs>
                  </a:gsLst>
                  <a:lin ang="0" scaled="1"/>
                </a:gradFill>
              </a14:hiddenFill>
            </a:ext>
            <a:ext uri="{AF507438-7753-43E0-B8FC-AC1667EBCBE1}">
              <a14:hiddenEffects xmlns:a14="http://schemas.microsoft.com/office/drawing/2010/main">
                <a:effectLst>
                  <a:outerShdw dist="107763" dir="8100000" algn="ctr" rotWithShape="0">
                    <a:srgbClr val="808080"/>
                  </a:outerShdw>
                </a:effectLst>
              </a14:hiddenEffects>
            </a:ext>
          </a:extLst>
        </p:spPr>
        <p:txBody>
          <a:bodyPr wrap="none" anchor="ctr">
            <a:flatTx/>
          </a:bodyPr>
          <a:lstStyle/>
          <a:p>
            <a:pPr algn="ctr" eaLnBrk="1" hangingPunct="1"/>
            <a:endParaRPr lang="en-US"/>
          </a:p>
        </p:txBody>
      </p:sp>
      <p:sp>
        <p:nvSpPr>
          <p:cNvPr id="38922" name="Oval 10"/>
          <p:cNvSpPr>
            <a:spLocks noChangeArrowheads="1"/>
          </p:cNvSpPr>
          <p:nvPr/>
        </p:nvSpPr>
        <p:spPr bwMode="auto">
          <a:xfrm>
            <a:off x="3635375" y="1844675"/>
            <a:ext cx="4895850" cy="4679950"/>
          </a:xfrm>
          <a:prstGeom prst="ellipse">
            <a:avLst/>
          </a:prstGeom>
          <a:noFill/>
          <a:ln w="9525">
            <a:solidFill>
              <a:srgbClr val="FFCC00"/>
            </a:solidFill>
            <a:round/>
            <a:headEnd/>
            <a:tailEnd/>
          </a:ln>
          <a:effectLst/>
          <a:scene3d>
            <a:camera prst="legacyObliqueTopRight"/>
            <a:lightRig rig="legacyFlat3" dir="b"/>
          </a:scene3d>
          <a:sp3d extrusionH="430200" prstMaterial="legacyWireframe">
            <a:bevelT w="13500" h="13500" prst="angle"/>
            <a:bevelB w="13500" h="13500" prst="angle"/>
            <a:extrusionClr>
              <a:srgbClr val="FFCC00"/>
            </a:extrusionClr>
          </a:sp3d>
          <a:extLst>
            <a:ext uri="{909E8E84-426E-40DD-AFC4-6F175D3DCCD1}">
              <a14:hiddenFill xmlns:a14="http://schemas.microsoft.com/office/drawing/2010/main">
                <a:gradFill rotWithShape="1">
                  <a:gsLst>
                    <a:gs pos="0">
                      <a:srgbClr val="009900"/>
                    </a:gs>
                    <a:gs pos="100000">
                      <a:srgbClr val="FFCC00"/>
                    </a:gs>
                  </a:gsLst>
                  <a:lin ang="0" scaled="1"/>
                </a:gradFill>
              </a14:hiddenFill>
            </a:ext>
            <a:ext uri="{AF507438-7753-43E0-B8FC-AC1667EBCBE1}">
              <a14:hiddenEffects xmlns:a14="http://schemas.microsoft.com/office/drawing/2010/main">
                <a:effectLst>
                  <a:outerShdw dist="107763" dir="2700000" algn="ctr" rotWithShape="0">
                    <a:srgbClr val="808080"/>
                  </a:outerShdw>
                </a:effectLst>
              </a14:hiddenEffects>
            </a:ext>
          </a:extLst>
        </p:spPr>
        <p:txBody>
          <a:bodyPr wrap="none" anchor="ctr">
            <a:flatTx/>
          </a:bodyPr>
          <a:lstStyle/>
          <a:p>
            <a:endParaRPr lang="en-US"/>
          </a:p>
        </p:txBody>
      </p:sp>
      <p:sp>
        <p:nvSpPr>
          <p:cNvPr id="38924" name="Text Box 12"/>
          <p:cNvSpPr txBox="1">
            <a:spLocks noChangeArrowheads="1"/>
          </p:cNvSpPr>
          <p:nvPr/>
        </p:nvSpPr>
        <p:spPr bwMode="auto">
          <a:xfrm>
            <a:off x="1724025" y="2336800"/>
            <a:ext cx="235743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sz="2000" b="1">
                <a:effectLst>
                  <a:outerShdw blurRad="38100" dist="38100" dir="2700000" algn="tl">
                    <a:srgbClr val="000000"/>
                  </a:outerShdw>
                </a:effectLst>
              </a:rPr>
              <a:t>Pharmacokinetics</a:t>
            </a:r>
          </a:p>
        </p:txBody>
      </p:sp>
      <p:sp>
        <p:nvSpPr>
          <p:cNvPr id="38925" name="Text Box 13"/>
          <p:cNvSpPr txBox="1">
            <a:spLocks noChangeArrowheads="1"/>
          </p:cNvSpPr>
          <p:nvPr/>
        </p:nvSpPr>
        <p:spPr bwMode="auto">
          <a:xfrm>
            <a:off x="5292725" y="2349500"/>
            <a:ext cx="25844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sz="2000" b="1">
                <a:effectLst>
                  <a:outerShdw blurRad="38100" dist="38100" dir="2700000" algn="tl">
                    <a:srgbClr val="000000"/>
                  </a:outerShdw>
                </a:effectLst>
              </a:rPr>
              <a:t>Pharmacodynamics</a:t>
            </a:r>
          </a:p>
        </p:txBody>
      </p:sp>
      <p:sp>
        <p:nvSpPr>
          <p:cNvPr id="38926" name="Text Box 14"/>
          <p:cNvSpPr txBox="1">
            <a:spLocks noChangeArrowheads="1"/>
          </p:cNvSpPr>
          <p:nvPr/>
        </p:nvSpPr>
        <p:spPr bwMode="auto">
          <a:xfrm>
            <a:off x="1057275" y="3255963"/>
            <a:ext cx="2441575" cy="1920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1" hangingPunct="1"/>
            <a:r>
              <a:rPr lang="en-US" sz="2000" b="1">
                <a:effectLst>
                  <a:outerShdw blurRad="38100" dist="38100" dir="2700000" algn="tl">
                    <a:srgbClr val="000000"/>
                  </a:outerShdw>
                </a:effectLst>
              </a:rPr>
              <a:t>Design </a:t>
            </a:r>
          </a:p>
          <a:p>
            <a:pPr algn="ctr" eaLnBrk="1" hangingPunct="1"/>
            <a:r>
              <a:rPr lang="en-US" sz="2000" b="1">
                <a:effectLst>
                  <a:outerShdw blurRad="38100" dist="38100" dir="2700000" algn="tl">
                    <a:srgbClr val="000000"/>
                  </a:outerShdw>
                </a:effectLst>
              </a:rPr>
              <a:t>of dosage regimen</a:t>
            </a:r>
          </a:p>
          <a:p>
            <a:pPr algn="ctr" eaLnBrk="1" hangingPunct="1">
              <a:buFontTx/>
              <a:buChar char="•"/>
            </a:pPr>
            <a:r>
              <a:rPr lang="en-US" sz="2000" b="1">
                <a:effectLst>
                  <a:outerShdw blurRad="38100" dist="38100" dir="2700000" algn="tl">
                    <a:srgbClr val="000000"/>
                  </a:outerShdw>
                </a:effectLst>
              </a:rPr>
              <a:t>Where?</a:t>
            </a:r>
          </a:p>
          <a:p>
            <a:pPr algn="ctr" eaLnBrk="1" hangingPunct="1">
              <a:buFontTx/>
              <a:buChar char="•"/>
            </a:pPr>
            <a:r>
              <a:rPr lang="en-US" sz="2000" b="1">
                <a:effectLst>
                  <a:outerShdw blurRad="38100" dist="38100" dir="2700000" algn="tl">
                    <a:srgbClr val="000000"/>
                  </a:outerShdw>
                </a:effectLst>
              </a:rPr>
              <a:t>How much?</a:t>
            </a:r>
          </a:p>
          <a:p>
            <a:pPr algn="ctr" eaLnBrk="1" hangingPunct="1">
              <a:buFontTx/>
              <a:buChar char="•"/>
            </a:pPr>
            <a:r>
              <a:rPr lang="en-US" sz="2000" b="1">
                <a:effectLst>
                  <a:outerShdw blurRad="38100" dist="38100" dir="2700000" algn="tl">
                    <a:srgbClr val="000000"/>
                  </a:outerShdw>
                </a:effectLst>
              </a:rPr>
              <a:t>How often?</a:t>
            </a:r>
          </a:p>
          <a:p>
            <a:pPr algn="ctr" eaLnBrk="1" hangingPunct="1">
              <a:buFontTx/>
              <a:buChar char="•"/>
            </a:pPr>
            <a:r>
              <a:rPr lang="en-US" sz="2000" b="1">
                <a:effectLst>
                  <a:outerShdw blurRad="38100" dist="38100" dir="2700000" algn="tl">
                    <a:srgbClr val="000000"/>
                  </a:outerShdw>
                </a:effectLst>
              </a:rPr>
              <a:t>How long?</a:t>
            </a:r>
          </a:p>
        </p:txBody>
      </p:sp>
      <p:sp>
        <p:nvSpPr>
          <p:cNvPr id="38927" name="Text Box 15"/>
          <p:cNvSpPr txBox="1">
            <a:spLocks noChangeArrowheads="1"/>
          </p:cNvSpPr>
          <p:nvPr/>
        </p:nvSpPr>
        <p:spPr bwMode="auto">
          <a:xfrm>
            <a:off x="3708400" y="3573463"/>
            <a:ext cx="1906588"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1" hangingPunct="1"/>
            <a:r>
              <a:rPr lang="en-US" sz="2000" b="1">
                <a:solidFill>
                  <a:srgbClr val="FF3300"/>
                </a:solidFill>
                <a:effectLst>
                  <a:outerShdw blurRad="38100" dist="38100" dir="2700000" algn="tl">
                    <a:srgbClr val="000000"/>
                  </a:outerShdw>
                </a:effectLst>
              </a:rPr>
              <a:t>Plasma</a:t>
            </a:r>
          </a:p>
          <a:p>
            <a:pPr algn="ctr" eaLnBrk="1" hangingPunct="1"/>
            <a:r>
              <a:rPr lang="en-US" sz="2000" b="1">
                <a:solidFill>
                  <a:srgbClr val="FF3300"/>
                </a:solidFill>
                <a:effectLst>
                  <a:outerShdw blurRad="38100" dist="38100" dir="2700000" algn="tl">
                    <a:srgbClr val="000000"/>
                  </a:outerShdw>
                </a:effectLst>
              </a:rPr>
              <a:t>Concentration</a:t>
            </a:r>
          </a:p>
        </p:txBody>
      </p:sp>
      <p:sp>
        <p:nvSpPr>
          <p:cNvPr id="38929" name="Line 17"/>
          <p:cNvSpPr>
            <a:spLocks noChangeShapeType="1"/>
          </p:cNvSpPr>
          <p:nvPr/>
        </p:nvSpPr>
        <p:spPr bwMode="auto">
          <a:xfrm>
            <a:off x="4995863" y="4246563"/>
            <a:ext cx="762000" cy="579437"/>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8930" name="Text Box 18"/>
          <p:cNvSpPr txBox="1">
            <a:spLocks noChangeArrowheads="1"/>
          </p:cNvSpPr>
          <p:nvPr/>
        </p:nvSpPr>
        <p:spPr bwMode="auto">
          <a:xfrm>
            <a:off x="5816600" y="3562350"/>
            <a:ext cx="2698750" cy="1863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000" b="1"/>
              <a:t>Effects</a:t>
            </a:r>
          </a:p>
          <a:p>
            <a:endParaRPr lang="en-US" sz="1600" b="1"/>
          </a:p>
          <a:p>
            <a:r>
              <a:rPr lang="en-US" sz="1600" b="1"/>
              <a:t>Plasma refers to the clear supernatant fluid that  results from blood after the cellular components have been removed</a:t>
            </a:r>
          </a:p>
        </p:txBody>
      </p:sp>
    </p:spTree>
    <p:extLst>
      <p:ext uri="{BB962C8B-B14F-4D97-AF65-F5344CB8AC3E}">
        <p14:creationId xmlns:p14="http://schemas.microsoft.com/office/powerpoint/2010/main" val="425329801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8924"/>
                                        </p:tgtEl>
                                        <p:attrNameLst>
                                          <p:attrName>style.visibility</p:attrName>
                                        </p:attrNameLst>
                                      </p:cBhvr>
                                      <p:to>
                                        <p:strVal val="visible"/>
                                      </p:to>
                                    </p:set>
                                    <p:animEffect transition="in" filter="blinds(horizontal)">
                                      <p:cBhvr>
                                        <p:cTn id="7" dur="500"/>
                                        <p:tgtEl>
                                          <p:spTgt spid="3892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8925"/>
                                        </p:tgtEl>
                                        <p:attrNameLst>
                                          <p:attrName>style.visibility</p:attrName>
                                        </p:attrNameLst>
                                      </p:cBhvr>
                                      <p:to>
                                        <p:strVal val="visible"/>
                                      </p:to>
                                    </p:set>
                                    <p:animEffect transition="in" filter="blinds(horizontal)">
                                      <p:cBhvr>
                                        <p:cTn id="12" dur="500"/>
                                        <p:tgtEl>
                                          <p:spTgt spid="3892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38926"/>
                                        </p:tgtEl>
                                        <p:attrNameLst>
                                          <p:attrName>style.visibility</p:attrName>
                                        </p:attrNameLst>
                                      </p:cBhvr>
                                      <p:to>
                                        <p:strVal val="visible"/>
                                      </p:to>
                                    </p:set>
                                    <p:animEffect transition="in" filter="diamond(in)">
                                      <p:cBhvr>
                                        <p:cTn id="17" dur="2000"/>
                                        <p:tgtEl>
                                          <p:spTgt spid="3892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2" presetClass="entr" presetSubtype="0" fill="hold" grpId="0" nodeType="clickEffect">
                                  <p:stCondLst>
                                    <p:cond delay="0"/>
                                  </p:stCondLst>
                                  <p:childTnLst>
                                    <p:set>
                                      <p:cBhvr>
                                        <p:cTn id="21" dur="1" fill="hold">
                                          <p:stCondLst>
                                            <p:cond delay="0"/>
                                          </p:stCondLst>
                                        </p:cTn>
                                        <p:tgtEl>
                                          <p:spTgt spid="38927"/>
                                        </p:tgtEl>
                                        <p:attrNameLst>
                                          <p:attrName>style.visibility</p:attrName>
                                        </p:attrNameLst>
                                      </p:cBhvr>
                                      <p:to>
                                        <p:strVal val="visible"/>
                                      </p:to>
                                    </p:set>
                                    <p:animScale>
                                      <p:cBhvr>
                                        <p:cTn id="22" dur="1000" decel="50000" fill="hold">
                                          <p:stCondLst>
                                            <p:cond delay="0"/>
                                          </p:stCondLst>
                                        </p:cTn>
                                        <p:tgtEl>
                                          <p:spTgt spid="38927"/>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3" dur="1000" decel="50000" fill="hold">
                                          <p:stCondLst>
                                            <p:cond delay="0"/>
                                          </p:stCondLst>
                                        </p:cTn>
                                        <p:tgtEl>
                                          <p:spTgt spid="38927"/>
                                        </p:tgtEl>
                                        <p:attrNameLst>
                                          <p:attrName>ppt_x</p:attrName>
                                          <p:attrName>ppt_y</p:attrName>
                                        </p:attrNameLst>
                                      </p:cBhvr>
                                    </p:animMotion>
                                    <p:animEffect transition="in" filter="fade">
                                      <p:cBhvr>
                                        <p:cTn id="24" dur="1000"/>
                                        <p:tgtEl>
                                          <p:spTgt spid="38927"/>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8929"/>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89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24" grpId="0"/>
      <p:bldP spid="38925" grpId="0"/>
      <p:bldP spid="38926" grpId="0"/>
      <p:bldP spid="38927" grpId="0"/>
      <p:bldP spid="38929" grpId="0" animBg="1"/>
      <p:bldP spid="38930"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72" name="Rectangle 16"/>
          <p:cNvSpPr>
            <a:spLocks noGrp="1" noChangeArrowheads="1"/>
          </p:cNvSpPr>
          <p:nvPr>
            <p:ph type="title"/>
          </p:nvPr>
        </p:nvSpPr>
        <p:spPr>
          <a:xfrm>
            <a:off x="457200" y="200025"/>
            <a:ext cx="8229600" cy="1143000"/>
          </a:xfrm>
          <a:solidFill>
            <a:schemeClr val="bg2">
              <a:lumMod val="50000"/>
            </a:schemeClr>
          </a:solidFill>
        </p:spPr>
        <p:txBody>
          <a:bodyPr/>
          <a:lstStyle/>
          <a:p>
            <a:r>
              <a:rPr lang="en-US" b="1" dirty="0"/>
              <a:t>Plasma Concentration</a:t>
            </a:r>
          </a:p>
        </p:txBody>
      </p:sp>
      <p:grpSp>
        <p:nvGrpSpPr>
          <p:cNvPr id="45084" name="Group 28"/>
          <p:cNvGrpSpPr>
            <a:grpSpLocks/>
          </p:cNvGrpSpPr>
          <p:nvPr/>
        </p:nvGrpSpPr>
        <p:grpSpPr bwMode="auto">
          <a:xfrm>
            <a:off x="1195388" y="1524000"/>
            <a:ext cx="7272337" cy="5146675"/>
            <a:chOff x="753" y="960"/>
            <a:chExt cx="4581" cy="3242"/>
          </a:xfrm>
        </p:grpSpPr>
        <p:sp>
          <p:nvSpPr>
            <p:cNvPr id="45065" name="Line 9"/>
            <p:cNvSpPr>
              <a:spLocks noChangeShapeType="1"/>
            </p:cNvSpPr>
            <p:nvPr/>
          </p:nvSpPr>
          <p:spPr bwMode="auto">
            <a:xfrm flipV="1">
              <a:off x="1372" y="960"/>
              <a:ext cx="0" cy="2895"/>
            </a:xfrm>
            <a:prstGeom prst="line">
              <a:avLst/>
            </a:prstGeom>
            <a:noFill/>
            <a:ln w="28575">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5066" name="Line 10"/>
            <p:cNvSpPr>
              <a:spLocks noChangeShapeType="1"/>
            </p:cNvSpPr>
            <p:nvPr/>
          </p:nvSpPr>
          <p:spPr bwMode="auto">
            <a:xfrm>
              <a:off x="1372" y="3855"/>
              <a:ext cx="3500" cy="0"/>
            </a:xfrm>
            <a:prstGeom prst="line">
              <a:avLst/>
            </a:prstGeom>
            <a:noFill/>
            <a:ln w="28575">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5067" name="Arc 11"/>
            <p:cNvSpPr>
              <a:spLocks/>
            </p:cNvSpPr>
            <p:nvPr/>
          </p:nvSpPr>
          <p:spPr bwMode="auto">
            <a:xfrm rot="11369345" flipV="1">
              <a:off x="1590" y="1685"/>
              <a:ext cx="730" cy="2244"/>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28575">
              <a:solidFill>
                <a:srgbClr val="FFCC99"/>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68" name="Arc 12"/>
            <p:cNvSpPr>
              <a:spLocks/>
            </p:cNvSpPr>
            <p:nvPr/>
          </p:nvSpPr>
          <p:spPr bwMode="auto">
            <a:xfrm rot="9417771">
              <a:off x="2902" y="1394"/>
              <a:ext cx="1314" cy="2463"/>
            </a:xfrm>
            <a:custGeom>
              <a:avLst/>
              <a:gdLst>
                <a:gd name="G0" fmla="+- 0 0 0"/>
                <a:gd name="G1" fmla="+- 21586 0 0"/>
                <a:gd name="G2" fmla="+- 21600 0 0"/>
                <a:gd name="T0" fmla="*/ 788 w 21600"/>
                <a:gd name="T1" fmla="*/ 0 h 21586"/>
                <a:gd name="T2" fmla="*/ 21600 w 21600"/>
                <a:gd name="T3" fmla="*/ 21586 h 21586"/>
                <a:gd name="T4" fmla="*/ 0 w 21600"/>
                <a:gd name="T5" fmla="*/ 21586 h 21586"/>
              </a:gdLst>
              <a:ahLst/>
              <a:cxnLst>
                <a:cxn ang="0">
                  <a:pos x="T0" y="T1"/>
                </a:cxn>
                <a:cxn ang="0">
                  <a:pos x="T2" y="T3"/>
                </a:cxn>
                <a:cxn ang="0">
                  <a:pos x="T4" y="T5"/>
                </a:cxn>
              </a:cxnLst>
              <a:rect l="0" t="0" r="r" b="b"/>
              <a:pathLst>
                <a:path w="21600" h="21586" fill="none" extrusionOk="0">
                  <a:moveTo>
                    <a:pt x="787" y="0"/>
                  </a:moveTo>
                  <a:cubicBezTo>
                    <a:pt x="12402" y="424"/>
                    <a:pt x="21600" y="9963"/>
                    <a:pt x="21600" y="21586"/>
                  </a:cubicBezTo>
                </a:path>
                <a:path w="21600" h="21586" stroke="0" extrusionOk="0">
                  <a:moveTo>
                    <a:pt x="787" y="0"/>
                  </a:moveTo>
                  <a:cubicBezTo>
                    <a:pt x="12402" y="424"/>
                    <a:pt x="21600" y="9963"/>
                    <a:pt x="21600" y="21586"/>
                  </a:cubicBezTo>
                  <a:lnTo>
                    <a:pt x="0" y="21586"/>
                  </a:lnTo>
                  <a:close/>
                </a:path>
              </a:pathLst>
            </a:custGeom>
            <a:noFill/>
            <a:ln w="28575">
              <a:solidFill>
                <a:srgbClr val="FFCC99"/>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69" name="Text Box 13"/>
            <p:cNvSpPr txBox="1">
              <a:spLocks noChangeArrowheads="1"/>
            </p:cNvSpPr>
            <p:nvPr/>
          </p:nvSpPr>
          <p:spPr bwMode="auto">
            <a:xfrm rot="16200000">
              <a:off x="85" y="2134"/>
              <a:ext cx="1778" cy="4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1" hangingPunct="1"/>
              <a:r>
                <a:rPr lang="en-US" sz="2000" b="1">
                  <a:solidFill>
                    <a:srgbClr val="FFCC00"/>
                  </a:solidFill>
                </a:rPr>
                <a:t>Plasma concentration</a:t>
              </a:r>
            </a:p>
            <a:p>
              <a:pPr algn="ctr" eaLnBrk="1" hangingPunct="1"/>
              <a:r>
                <a:rPr lang="en-US" sz="2000" b="1">
                  <a:solidFill>
                    <a:srgbClr val="FFCC00"/>
                  </a:solidFill>
                </a:rPr>
                <a:t> (mg/mL)</a:t>
              </a:r>
            </a:p>
          </p:txBody>
        </p:sp>
        <p:sp>
          <p:nvSpPr>
            <p:cNvPr id="45070" name="Text Box 14"/>
            <p:cNvSpPr txBox="1">
              <a:spLocks noChangeArrowheads="1"/>
            </p:cNvSpPr>
            <p:nvPr/>
          </p:nvSpPr>
          <p:spPr bwMode="auto">
            <a:xfrm>
              <a:off x="2715" y="3951"/>
              <a:ext cx="923" cy="2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1" hangingPunct="1"/>
              <a:r>
                <a:rPr lang="en-US" sz="2000" b="1">
                  <a:solidFill>
                    <a:srgbClr val="FFCC00"/>
                  </a:solidFill>
                </a:rPr>
                <a:t>Time (min)</a:t>
              </a:r>
            </a:p>
          </p:txBody>
        </p:sp>
        <p:sp>
          <p:nvSpPr>
            <p:cNvPr id="45074" name="Line 18"/>
            <p:cNvSpPr>
              <a:spLocks noChangeShapeType="1"/>
            </p:cNvSpPr>
            <p:nvPr/>
          </p:nvSpPr>
          <p:spPr bwMode="auto">
            <a:xfrm>
              <a:off x="1383" y="2230"/>
              <a:ext cx="3583"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5075" name="Line 19"/>
            <p:cNvSpPr>
              <a:spLocks noChangeShapeType="1"/>
            </p:cNvSpPr>
            <p:nvPr/>
          </p:nvSpPr>
          <p:spPr bwMode="auto">
            <a:xfrm>
              <a:off x="1376" y="3318"/>
              <a:ext cx="3538"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5076" name="Text Box 20"/>
            <p:cNvSpPr txBox="1">
              <a:spLocks noChangeArrowheads="1"/>
            </p:cNvSpPr>
            <p:nvPr/>
          </p:nvSpPr>
          <p:spPr bwMode="auto">
            <a:xfrm>
              <a:off x="3375" y="2470"/>
              <a:ext cx="1959"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1" hangingPunct="1"/>
              <a:r>
                <a:rPr lang="en-US" sz="2400" b="1"/>
                <a:t>Therapeutic window</a:t>
              </a:r>
            </a:p>
          </p:txBody>
        </p:sp>
        <p:sp>
          <p:nvSpPr>
            <p:cNvPr id="45077" name="Text Box 21"/>
            <p:cNvSpPr txBox="1">
              <a:spLocks noChangeArrowheads="1"/>
            </p:cNvSpPr>
            <p:nvPr/>
          </p:nvSpPr>
          <p:spPr bwMode="auto">
            <a:xfrm>
              <a:off x="3272" y="1516"/>
              <a:ext cx="841"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1" hangingPunct="1"/>
              <a:r>
                <a:rPr lang="en-US" sz="2400" b="1"/>
                <a:t>Toxicity</a:t>
              </a:r>
            </a:p>
          </p:txBody>
        </p:sp>
        <p:sp>
          <p:nvSpPr>
            <p:cNvPr id="45078" name="Text Box 22"/>
            <p:cNvSpPr txBox="1">
              <a:spLocks noChangeArrowheads="1"/>
            </p:cNvSpPr>
            <p:nvPr/>
          </p:nvSpPr>
          <p:spPr bwMode="auto">
            <a:xfrm>
              <a:off x="1651" y="3454"/>
              <a:ext cx="202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1" hangingPunct="1"/>
              <a:r>
                <a:rPr lang="en-US" sz="2400" b="1"/>
                <a:t>No therapeutic effect</a:t>
              </a:r>
            </a:p>
          </p:txBody>
        </p:sp>
        <p:grpSp>
          <p:nvGrpSpPr>
            <p:cNvPr id="45083" name="Group 27"/>
            <p:cNvGrpSpPr>
              <a:grpSpLocks/>
            </p:cNvGrpSpPr>
            <p:nvPr/>
          </p:nvGrpSpPr>
          <p:grpSpPr bwMode="auto">
            <a:xfrm>
              <a:off x="1379" y="2610"/>
              <a:ext cx="2887" cy="1253"/>
              <a:chOff x="1519" y="2631"/>
              <a:chExt cx="2887" cy="1253"/>
            </a:xfrm>
          </p:grpSpPr>
          <p:sp>
            <p:nvSpPr>
              <p:cNvPr id="45080" name="Arc 24"/>
              <p:cNvSpPr>
                <a:spLocks/>
              </p:cNvSpPr>
              <p:nvPr/>
            </p:nvSpPr>
            <p:spPr bwMode="auto">
              <a:xfrm rot="10800000" flipV="1">
                <a:off x="1519" y="2631"/>
                <a:ext cx="771" cy="1253"/>
              </a:xfrm>
              <a:custGeom>
                <a:avLst/>
                <a:gdLst>
                  <a:gd name="G0" fmla="+- 0 0 0"/>
                  <a:gd name="G1" fmla="+- 21303 0 0"/>
                  <a:gd name="G2" fmla="+- 21600 0 0"/>
                  <a:gd name="T0" fmla="*/ 3567 w 21600"/>
                  <a:gd name="T1" fmla="*/ 0 h 21303"/>
                  <a:gd name="T2" fmla="*/ 21600 w 21600"/>
                  <a:gd name="T3" fmla="*/ 21303 h 21303"/>
                  <a:gd name="T4" fmla="*/ 0 w 21600"/>
                  <a:gd name="T5" fmla="*/ 21303 h 21303"/>
                </a:gdLst>
                <a:ahLst/>
                <a:cxnLst>
                  <a:cxn ang="0">
                    <a:pos x="T0" y="T1"/>
                  </a:cxn>
                  <a:cxn ang="0">
                    <a:pos x="T2" y="T3"/>
                  </a:cxn>
                  <a:cxn ang="0">
                    <a:pos x="T4" y="T5"/>
                  </a:cxn>
                </a:cxnLst>
                <a:rect l="0" t="0" r="r" b="b"/>
                <a:pathLst>
                  <a:path w="21600" h="21303" fill="none" extrusionOk="0">
                    <a:moveTo>
                      <a:pt x="3567" y="-1"/>
                    </a:moveTo>
                    <a:cubicBezTo>
                      <a:pt x="13974" y="1742"/>
                      <a:pt x="21600" y="10750"/>
                      <a:pt x="21600" y="21303"/>
                    </a:cubicBezTo>
                  </a:path>
                  <a:path w="21600" h="21303" stroke="0" extrusionOk="0">
                    <a:moveTo>
                      <a:pt x="3567" y="-1"/>
                    </a:moveTo>
                    <a:cubicBezTo>
                      <a:pt x="13974" y="1742"/>
                      <a:pt x="21600" y="10750"/>
                      <a:pt x="21600" y="21303"/>
                    </a:cubicBezTo>
                    <a:lnTo>
                      <a:pt x="0" y="21303"/>
                    </a:lnTo>
                    <a:close/>
                  </a:path>
                </a:pathLst>
              </a:custGeom>
              <a:noFill/>
              <a:ln w="38100">
                <a:solidFill>
                  <a:srgbClr val="66FF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81" name="Line 25"/>
              <p:cNvSpPr>
                <a:spLocks noChangeShapeType="1"/>
              </p:cNvSpPr>
              <p:nvPr/>
            </p:nvSpPr>
            <p:spPr bwMode="auto">
              <a:xfrm>
                <a:off x="2160" y="2631"/>
                <a:ext cx="2246" cy="315"/>
              </a:xfrm>
              <a:prstGeom prst="line">
                <a:avLst/>
              </a:prstGeom>
              <a:noFill/>
              <a:ln w="38100">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spTree>
    <p:extLst>
      <p:ext uri="{BB962C8B-B14F-4D97-AF65-F5344CB8AC3E}">
        <p14:creationId xmlns:p14="http://schemas.microsoft.com/office/powerpoint/2010/main" val="25187881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9214" name="Group 62"/>
          <p:cNvGrpSpPr>
            <a:grpSpLocks/>
          </p:cNvGrpSpPr>
          <p:nvPr/>
        </p:nvGrpSpPr>
        <p:grpSpPr bwMode="auto">
          <a:xfrm>
            <a:off x="601663" y="546100"/>
            <a:ext cx="7956550" cy="6219825"/>
            <a:chOff x="498" y="344"/>
            <a:chExt cx="5012" cy="3918"/>
          </a:xfrm>
        </p:grpSpPr>
        <p:sp>
          <p:nvSpPr>
            <p:cNvPr id="49162" name="Text Box 10"/>
            <p:cNvSpPr txBox="1">
              <a:spLocks noChangeArrowheads="1"/>
            </p:cNvSpPr>
            <p:nvPr/>
          </p:nvSpPr>
          <p:spPr bwMode="auto">
            <a:xfrm>
              <a:off x="2932" y="3913"/>
              <a:ext cx="923"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sz="2000" b="1">
                  <a:solidFill>
                    <a:srgbClr val="FFCC00"/>
                  </a:solidFill>
                </a:rPr>
                <a:t>Time (min)</a:t>
              </a:r>
            </a:p>
          </p:txBody>
        </p:sp>
        <p:sp>
          <p:nvSpPr>
            <p:cNvPr id="49157" name="Line 5"/>
            <p:cNvSpPr>
              <a:spLocks noChangeShapeType="1"/>
            </p:cNvSpPr>
            <p:nvPr/>
          </p:nvSpPr>
          <p:spPr bwMode="auto">
            <a:xfrm flipV="1">
              <a:off x="1099" y="344"/>
              <a:ext cx="0" cy="3493"/>
            </a:xfrm>
            <a:prstGeom prst="line">
              <a:avLst/>
            </a:prstGeom>
            <a:noFill/>
            <a:ln w="28575">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158" name="Line 6"/>
            <p:cNvSpPr>
              <a:spLocks noChangeShapeType="1"/>
            </p:cNvSpPr>
            <p:nvPr/>
          </p:nvSpPr>
          <p:spPr bwMode="auto">
            <a:xfrm>
              <a:off x="1099" y="3837"/>
              <a:ext cx="4229" cy="0"/>
            </a:xfrm>
            <a:prstGeom prst="line">
              <a:avLst/>
            </a:prstGeom>
            <a:noFill/>
            <a:ln w="28575">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161" name="Text Box 9"/>
            <p:cNvSpPr txBox="1">
              <a:spLocks noChangeArrowheads="1"/>
            </p:cNvSpPr>
            <p:nvPr/>
          </p:nvSpPr>
          <p:spPr bwMode="auto">
            <a:xfrm rot="16200000">
              <a:off x="-170" y="1869"/>
              <a:ext cx="1778" cy="4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1" hangingPunct="1"/>
              <a:r>
                <a:rPr lang="en-US" sz="2000" b="1">
                  <a:solidFill>
                    <a:srgbClr val="FFCC00"/>
                  </a:solidFill>
                </a:rPr>
                <a:t>Plasma concentration</a:t>
              </a:r>
            </a:p>
            <a:p>
              <a:pPr algn="ctr" eaLnBrk="1" hangingPunct="1"/>
              <a:r>
                <a:rPr lang="en-US" sz="2000" b="1">
                  <a:solidFill>
                    <a:srgbClr val="FFCC00"/>
                  </a:solidFill>
                </a:rPr>
                <a:t> (mg/mL)</a:t>
              </a:r>
            </a:p>
          </p:txBody>
        </p:sp>
        <p:sp>
          <p:nvSpPr>
            <p:cNvPr id="49163" name="Line 11"/>
            <p:cNvSpPr>
              <a:spLocks noChangeShapeType="1"/>
            </p:cNvSpPr>
            <p:nvPr/>
          </p:nvSpPr>
          <p:spPr bwMode="auto">
            <a:xfrm>
              <a:off x="1107" y="1876"/>
              <a:ext cx="4324"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164" name="Line 12"/>
            <p:cNvSpPr>
              <a:spLocks noChangeShapeType="1"/>
            </p:cNvSpPr>
            <p:nvPr/>
          </p:nvSpPr>
          <p:spPr bwMode="auto">
            <a:xfrm>
              <a:off x="1114" y="3189"/>
              <a:ext cx="4270"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168" name="Line 16"/>
            <p:cNvSpPr>
              <a:spLocks noChangeShapeType="1"/>
            </p:cNvSpPr>
            <p:nvPr/>
          </p:nvSpPr>
          <p:spPr bwMode="auto">
            <a:xfrm flipV="1">
              <a:off x="1099" y="3304"/>
              <a:ext cx="232" cy="533"/>
            </a:xfrm>
            <a:prstGeom prst="line">
              <a:avLst/>
            </a:prstGeom>
            <a:noFill/>
            <a:ln w="38100">
              <a:solidFill>
                <a:srgbClr val="FFCC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169" name="Line 17"/>
            <p:cNvSpPr>
              <a:spLocks noChangeShapeType="1"/>
            </p:cNvSpPr>
            <p:nvPr/>
          </p:nvSpPr>
          <p:spPr bwMode="auto">
            <a:xfrm>
              <a:off x="1331" y="3304"/>
              <a:ext cx="219" cy="269"/>
            </a:xfrm>
            <a:prstGeom prst="line">
              <a:avLst/>
            </a:prstGeom>
            <a:noFill/>
            <a:ln w="38100">
              <a:solidFill>
                <a:srgbClr val="FFCC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172" name="Line 20"/>
            <p:cNvSpPr>
              <a:spLocks noChangeShapeType="1"/>
            </p:cNvSpPr>
            <p:nvPr/>
          </p:nvSpPr>
          <p:spPr bwMode="auto">
            <a:xfrm flipV="1">
              <a:off x="1550" y="3037"/>
              <a:ext cx="233" cy="536"/>
            </a:xfrm>
            <a:prstGeom prst="line">
              <a:avLst/>
            </a:prstGeom>
            <a:noFill/>
            <a:ln w="38100">
              <a:solidFill>
                <a:srgbClr val="FFCC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173" name="Line 21"/>
            <p:cNvSpPr>
              <a:spLocks noChangeShapeType="1"/>
            </p:cNvSpPr>
            <p:nvPr/>
          </p:nvSpPr>
          <p:spPr bwMode="auto">
            <a:xfrm flipV="1">
              <a:off x="1977" y="2768"/>
              <a:ext cx="244" cy="536"/>
            </a:xfrm>
            <a:prstGeom prst="line">
              <a:avLst/>
            </a:prstGeom>
            <a:noFill/>
            <a:ln w="38100">
              <a:solidFill>
                <a:srgbClr val="FFCC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174" name="Line 22"/>
            <p:cNvSpPr>
              <a:spLocks noChangeShapeType="1"/>
            </p:cNvSpPr>
            <p:nvPr/>
          </p:nvSpPr>
          <p:spPr bwMode="auto">
            <a:xfrm flipV="1">
              <a:off x="2439" y="2504"/>
              <a:ext cx="233" cy="533"/>
            </a:xfrm>
            <a:prstGeom prst="line">
              <a:avLst/>
            </a:prstGeom>
            <a:noFill/>
            <a:ln w="38100">
              <a:solidFill>
                <a:srgbClr val="FFCC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175" name="Line 23"/>
            <p:cNvSpPr>
              <a:spLocks noChangeShapeType="1"/>
            </p:cNvSpPr>
            <p:nvPr/>
          </p:nvSpPr>
          <p:spPr bwMode="auto">
            <a:xfrm flipV="1">
              <a:off x="2891" y="2314"/>
              <a:ext cx="292" cy="459"/>
            </a:xfrm>
            <a:prstGeom prst="line">
              <a:avLst/>
            </a:prstGeom>
            <a:noFill/>
            <a:ln w="38100">
              <a:solidFill>
                <a:srgbClr val="FFCC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176" name="Line 24"/>
            <p:cNvSpPr>
              <a:spLocks noChangeShapeType="1"/>
            </p:cNvSpPr>
            <p:nvPr/>
          </p:nvSpPr>
          <p:spPr bwMode="auto">
            <a:xfrm flipV="1">
              <a:off x="3401" y="2314"/>
              <a:ext cx="233" cy="269"/>
            </a:xfrm>
            <a:prstGeom prst="line">
              <a:avLst/>
            </a:prstGeom>
            <a:noFill/>
            <a:ln w="38100">
              <a:solidFill>
                <a:srgbClr val="FFCC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177" name="Line 25"/>
            <p:cNvSpPr>
              <a:spLocks noChangeShapeType="1"/>
            </p:cNvSpPr>
            <p:nvPr/>
          </p:nvSpPr>
          <p:spPr bwMode="auto">
            <a:xfrm flipV="1">
              <a:off x="3853" y="2237"/>
              <a:ext cx="233" cy="267"/>
            </a:xfrm>
            <a:prstGeom prst="line">
              <a:avLst/>
            </a:prstGeom>
            <a:noFill/>
            <a:ln w="38100">
              <a:solidFill>
                <a:srgbClr val="FFCC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179" name="Line 27"/>
            <p:cNvSpPr>
              <a:spLocks noChangeShapeType="1"/>
            </p:cNvSpPr>
            <p:nvPr/>
          </p:nvSpPr>
          <p:spPr bwMode="auto">
            <a:xfrm>
              <a:off x="1783" y="3037"/>
              <a:ext cx="191" cy="267"/>
            </a:xfrm>
            <a:prstGeom prst="line">
              <a:avLst/>
            </a:prstGeom>
            <a:noFill/>
            <a:ln w="38100">
              <a:solidFill>
                <a:srgbClr val="FFCC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180" name="Line 28"/>
            <p:cNvSpPr>
              <a:spLocks noChangeShapeType="1"/>
            </p:cNvSpPr>
            <p:nvPr/>
          </p:nvSpPr>
          <p:spPr bwMode="auto">
            <a:xfrm>
              <a:off x="2221" y="2766"/>
              <a:ext cx="218" cy="269"/>
            </a:xfrm>
            <a:prstGeom prst="line">
              <a:avLst/>
            </a:prstGeom>
            <a:noFill/>
            <a:ln w="38100">
              <a:solidFill>
                <a:srgbClr val="FFCC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181" name="Line 29"/>
            <p:cNvSpPr>
              <a:spLocks noChangeShapeType="1"/>
            </p:cNvSpPr>
            <p:nvPr/>
          </p:nvSpPr>
          <p:spPr bwMode="auto">
            <a:xfrm>
              <a:off x="2672" y="2504"/>
              <a:ext cx="219" cy="269"/>
            </a:xfrm>
            <a:prstGeom prst="line">
              <a:avLst/>
            </a:prstGeom>
            <a:noFill/>
            <a:ln w="38100">
              <a:solidFill>
                <a:srgbClr val="FFCC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182" name="Line 30"/>
            <p:cNvSpPr>
              <a:spLocks noChangeShapeType="1"/>
            </p:cNvSpPr>
            <p:nvPr/>
          </p:nvSpPr>
          <p:spPr bwMode="auto">
            <a:xfrm>
              <a:off x="3183" y="2314"/>
              <a:ext cx="218" cy="269"/>
            </a:xfrm>
            <a:prstGeom prst="line">
              <a:avLst/>
            </a:prstGeom>
            <a:noFill/>
            <a:ln w="38100">
              <a:solidFill>
                <a:srgbClr val="FFCC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183" name="Line 31"/>
            <p:cNvSpPr>
              <a:spLocks noChangeShapeType="1"/>
            </p:cNvSpPr>
            <p:nvPr/>
          </p:nvSpPr>
          <p:spPr bwMode="auto">
            <a:xfrm>
              <a:off x="3634" y="2314"/>
              <a:ext cx="219" cy="190"/>
            </a:xfrm>
            <a:prstGeom prst="line">
              <a:avLst/>
            </a:prstGeom>
            <a:noFill/>
            <a:ln w="38100">
              <a:solidFill>
                <a:srgbClr val="FFCC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184" name="Line 32"/>
            <p:cNvSpPr>
              <a:spLocks noChangeShapeType="1"/>
            </p:cNvSpPr>
            <p:nvPr/>
          </p:nvSpPr>
          <p:spPr bwMode="auto">
            <a:xfrm>
              <a:off x="4086" y="2237"/>
              <a:ext cx="256" cy="267"/>
            </a:xfrm>
            <a:prstGeom prst="line">
              <a:avLst/>
            </a:prstGeom>
            <a:noFill/>
            <a:ln w="38100">
              <a:solidFill>
                <a:srgbClr val="FFCC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187" name="Line 35"/>
            <p:cNvSpPr>
              <a:spLocks noChangeShapeType="1"/>
            </p:cNvSpPr>
            <p:nvPr/>
          </p:nvSpPr>
          <p:spPr bwMode="auto">
            <a:xfrm flipV="1">
              <a:off x="1132" y="2745"/>
              <a:ext cx="221" cy="1092"/>
            </a:xfrm>
            <a:prstGeom prst="line">
              <a:avLst/>
            </a:prstGeom>
            <a:noFill/>
            <a:ln w="38100">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188" name="Line 36"/>
            <p:cNvSpPr>
              <a:spLocks noChangeShapeType="1"/>
            </p:cNvSpPr>
            <p:nvPr/>
          </p:nvSpPr>
          <p:spPr bwMode="auto">
            <a:xfrm>
              <a:off x="1353" y="2745"/>
              <a:ext cx="208" cy="551"/>
            </a:xfrm>
            <a:prstGeom prst="line">
              <a:avLst/>
            </a:prstGeom>
            <a:noFill/>
            <a:ln w="38100">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189" name="Line 37"/>
            <p:cNvSpPr>
              <a:spLocks noChangeShapeType="1"/>
            </p:cNvSpPr>
            <p:nvPr/>
          </p:nvSpPr>
          <p:spPr bwMode="auto">
            <a:xfrm flipV="1">
              <a:off x="1561" y="2200"/>
              <a:ext cx="221" cy="1092"/>
            </a:xfrm>
            <a:prstGeom prst="line">
              <a:avLst/>
            </a:prstGeom>
            <a:noFill/>
            <a:ln w="38100">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190" name="Line 38"/>
            <p:cNvSpPr>
              <a:spLocks noChangeShapeType="1"/>
            </p:cNvSpPr>
            <p:nvPr/>
          </p:nvSpPr>
          <p:spPr bwMode="auto">
            <a:xfrm flipV="1">
              <a:off x="1977" y="1650"/>
              <a:ext cx="221" cy="1090"/>
            </a:xfrm>
            <a:prstGeom prst="line">
              <a:avLst/>
            </a:prstGeom>
            <a:noFill/>
            <a:ln w="38100">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191" name="Line 39"/>
            <p:cNvSpPr>
              <a:spLocks noChangeShapeType="1"/>
            </p:cNvSpPr>
            <p:nvPr/>
          </p:nvSpPr>
          <p:spPr bwMode="auto">
            <a:xfrm flipV="1">
              <a:off x="2406" y="1108"/>
              <a:ext cx="221" cy="1092"/>
            </a:xfrm>
            <a:prstGeom prst="line">
              <a:avLst/>
            </a:prstGeom>
            <a:noFill/>
            <a:ln w="38100">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192" name="Line 40"/>
            <p:cNvSpPr>
              <a:spLocks noChangeShapeType="1"/>
            </p:cNvSpPr>
            <p:nvPr/>
          </p:nvSpPr>
          <p:spPr bwMode="auto">
            <a:xfrm flipV="1">
              <a:off x="2834" y="720"/>
              <a:ext cx="278" cy="939"/>
            </a:xfrm>
            <a:prstGeom prst="line">
              <a:avLst/>
            </a:prstGeom>
            <a:noFill/>
            <a:ln w="38100">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193" name="Line 41"/>
            <p:cNvSpPr>
              <a:spLocks noChangeShapeType="1"/>
            </p:cNvSpPr>
            <p:nvPr/>
          </p:nvSpPr>
          <p:spPr bwMode="auto">
            <a:xfrm flipV="1">
              <a:off x="3318" y="720"/>
              <a:ext cx="222" cy="551"/>
            </a:xfrm>
            <a:prstGeom prst="line">
              <a:avLst/>
            </a:prstGeom>
            <a:noFill/>
            <a:ln w="38100">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194" name="Line 42"/>
            <p:cNvSpPr>
              <a:spLocks noChangeShapeType="1"/>
            </p:cNvSpPr>
            <p:nvPr/>
          </p:nvSpPr>
          <p:spPr bwMode="auto">
            <a:xfrm flipV="1">
              <a:off x="3747" y="562"/>
              <a:ext cx="222" cy="546"/>
            </a:xfrm>
            <a:prstGeom prst="line">
              <a:avLst/>
            </a:prstGeom>
            <a:noFill/>
            <a:ln w="38100">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195" name="Line 43"/>
            <p:cNvSpPr>
              <a:spLocks noChangeShapeType="1"/>
            </p:cNvSpPr>
            <p:nvPr/>
          </p:nvSpPr>
          <p:spPr bwMode="auto">
            <a:xfrm>
              <a:off x="1782" y="2200"/>
              <a:ext cx="181" cy="545"/>
            </a:xfrm>
            <a:prstGeom prst="line">
              <a:avLst/>
            </a:prstGeom>
            <a:noFill/>
            <a:ln w="38100">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196" name="Line 44"/>
            <p:cNvSpPr>
              <a:spLocks noChangeShapeType="1"/>
            </p:cNvSpPr>
            <p:nvPr/>
          </p:nvSpPr>
          <p:spPr bwMode="auto">
            <a:xfrm>
              <a:off x="2198" y="1643"/>
              <a:ext cx="208" cy="552"/>
            </a:xfrm>
            <a:prstGeom prst="line">
              <a:avLst/>
            </a:prstGeom>
            <a:noFill/>
            <a:ln w="38100">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197" name="Line 45"/>
            <p:cNvSpPr>
              <a:spLocks noChangeShapeType="1"/>
            </p:cNvSpPr>
            <p:nvPr/>
          </p:nvSpPr>
          <p:spPr bwMode="auto">
            <a:xfrm>
              <a:off x="2627" y="1108"/>
              <a:ext cx="207" cy="551"/>
            </a:xfrm>
            <a:prstGeom prst="line">
              <a:avLst/>
            </a:prstGeom>
            <a:noFill/>
            <a:ln w="38100">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198" name="Line 46"/>
            <p:cNvSpPr>
              <a:spLocks noChangeShapeType="1"/>
            </p:cNvSpPr>
            <p:nvPr/>
          </p:nvSpPr>
          <p:spPr bwMode="auto">
            <a:xfrm>
              <a:off x="3112" y="720"/>
              <a:ext cx="206" cy="551"/>
            </a:xfrm>
            <a:prstGeom prst="line">
              <a:avLst/>
            </a:prstGeom>
            <a:noFill/>
            <a:ln w="38100">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199" name="Line 47"/>
            <p:cNvSpPr>
              <a:spLocks noChangeShapeType="1"/>
            </p:cNvSpPr>
            <p:nvPr/>
          </p:nvSpPr>
          <p:spPr bwMode="auto">
            <a:xfrm>
              <a:off x="3540" y="720"/>
              <a:ext cx="207" cy="388"/>
            </a:xfrm>
            <a:prstGeom prst="line">
              <a:avLst/>
            </a:prstGeom>
            <a:noFill/>
            <a:ln w="38100">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200" name="Line 48"/>
            <p:cNvSpPr>
              <a:spLocks noChangeShapeType="1"/>
            </p:cNvSpPr>
            <p:nvPr/>
          </p:nvSpPr>
          <p:spPr bwMode="auto">
            <a:xfrm>
              <a:off x="3969" y="562"/>
              <a:ext cx="242" cy="546"/>
            </a:xfrm>
            <a:prstGeom prst="line">
              <a:avLst/>
            </a:prstGeom>
            <a:noFill/>
            <a:ln w="38100">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203" name="Text Box 51"/>
            <p:cNvSpPr txBox="1">
              <a:spLocks noChangeArrowheads="1"/>
            </p:cNvSpPr>
            <p:nvPr/>
          </p:nvSpPr>
          <p:spPr bwMode="auto">
            <a:xfrm>
              <a:off x="4145" y="1167"/>
              <a:ext cx="1365"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1" hangingPunct="1"/>
              <a:r>
                <a:rPr lang="en-US" sz="2400" b="1"/>
                <a:t>Unsuccessful</a:t>
              </a:r>
            </a:p>
            <a:p>
              <a:pPr algn="ctr" eaLnBrk="1" hangingPunct="1"/>
              <a:r>
                <a:rPr lang="en-US" sz="2400" b="1"/>
                <a:t>therapy</a:t>
              </a:r>
            </a:p>
          </p:txBody>
        </p:sp>
        <p:sp>
          <p:nvSpPr>
            <p:cNvPr id="49204" name="Text Box 52"/>
            <p:cNvSpPr txBox="1">
              <a:spLocks noChangeArrowheads="1"/>
            </p:cNvSpPr>
            <p:nvPr/>
          </p:nvSpPr>
          <p:spPr bwMode="auto">
            <a:xfrm>
              <a:off x="4204" y="2583"/>
              <a:ext cx="1130"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1" hangingPunct="1"/>
              <a:r>
                <a:rPr lang="en-US" sz="2400" b="1"/>
                <a:t>Successful</a:t>
              </a:r>
            </a:p>
            <a:p>
              <a:pPr algn="ctr" eaLnBrk="1" hangingPunct="1"/>
              <a:r>
                <a:rPr lang="en-US" sz="2400" b="1"/>
                <a:t>therapy</a:t>
              </a:r>
            </a:p>
          </p:txBody>
        </p:sp>
        <p:sp>
          <p:nvSpPr>
            <p:cNvPr id="49207" name="Line 55"/>
            <p:cNvSpPr>
              <a:spLocks noChangeShapeType="1"/>
            </p:cNvSpPr>
            <p:nvPr/>
          </p:nvSpPr>
          <p:spPr bwMode="auto">
            <a:xfrm flipV="1">
              <a:off x="1099" y="3837"/>
              <a:ext cx="0" cy="4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209" name="Line 57"/>
            <p:cNvSpPr>
              <a:spLocks noChangeShapeType="1"/>
            </p:cNvSpPr>
            <p:nvPr/>
          </p:nvSpPr>
          <p:spPr bwMode="auto">
            <a:xfrm flipV="1">
              <a:off x="1561" y="3573"/>
              <a:ext cx="0" cy="264"/>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210" name="Line 58"/>
            <p:cNvSpPr>
              <a:spLocks noChangeShapeType="1"/>
            </p:cNvSpPr>
            <p:nvPr/>
          </p:nvSpPr>
          <p:spPr bwMode="auto">
            <a:xfrm flipV="1">
              <a:off x="1989" y="3304"/>
              <a:ext cx="0" cy="269"/>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211" name="Line 59"/>
            <p:cNvSpPr>
              <a:spLocks noChangeShapeType="1"/>
            </p:cNvSpPr>
            <p:nvPr/>
          </p:nvSpPr>
          <p:spPr bwMode="auto">
            <a:xfrm flipV="1">
              <a:off x="2452" y="3054"/>
              <a:ext cx="0" cy="269"/>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212" name="Line 60"/>
            <p:cNvSpPr>
              <a:spLocks noChangeShapeType="1"/>
            </p:cNvSpPr>
            <p:nvPr/>
          </p:nvSpPr>
          <p:spPr bwMode="auto">
            <a:xfrm flipV="1">
              <a:off x="2917" y="2785"/>
              <a:ext cx="0" cy="269"/>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213" name="Line 61"/>
            <p:cNvSpPr>
              <a:spLocks noChangeShapeType="1"/>
            </p:cNvSpPr>
            <p:nvPr/>
          </p:nvSpPr>
          <p:spPr bwMode="auto">
            <a:xfrm flipV="1">
              <a:off x="3425" y="2603"/>
              <a:ext cx="0" cy="269"/>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Tree>
    <p:extLst>
      <p:ext uri="{BB962C8B-B14F-4D97-AF65-F5344CB8AC3E}">
        <p14:creationId xmlns:p14="http://schemas.microsoft.com/office/powerpoint/2010/main" val="26212460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57519" y="741391"/>
            <a:ext cx="3448311" cy="1616203"/>
          </a:xfrm>
          <a:solidFill>
            <a:schemeClr val="accent1">
              <a:lumMod val="60000"/>
              <a:lumOff val="40000"/>
            </a:schemeClr>
          </a:solidFill>
        </p:spPr>
        <p:txBody>
          <a:bodyPr anchor="b">
            <a:normAutofit/>
          </a:bodyPr>
          <a:lstStyle/>
          <a:p>
            <a:r>
              <a:rPr lang="en-US" sz="3200" b="1" dirty="0">
                <a:latin typeface="Times New Roman" panose="02020603050405020304" pitchFamily="18" charset="0"/>
                <a:cs typeface="Times New Roman" panose="02020603050405020304" pitchFamily="18" charset="0"/>
              </a:rPr>
              <a:t>Advanced Drug Delivery Routes</a:t>
            </a:r>
          </a:p>
        </p:txBody>
      </p:sp>
      <p:sp>
        <p:nvSpPr>
          <p:cNvPr id="3" name="Content Placeholder 2"/>
          <p:cNvSpPr>
            <a:spLocks noGrp="1"/>
          </p:cNvSpPr>
          <p:nvPr>
            <p:ph idx="1"/>
          </p:nvPr>
        </p:nvSpPr>
        <p:spPr>
          <a:xfrm>
            <a:off x="657519" y="2533476"/>
            <a:ext cx="3448310" cy="3447832"/>
          </a:xfrm>
        </p:spPr>
        <p:txBody>
          <a:bodyPr anchor="t">
            <a:normAutofit/>
          </a:bodyPr>
          <a:lstStyle/>
          <a:p>
            <a:pPr marL="0" indent="0">
              <a:buNone/>
            </a:pPr>
            <a:r>
              <a:rPr lang="en-US" sz="1700"/>
              <a:t>• Pulmonary delivery</a:t>
            </a:r>
          </a:p>
          <a:p>
            <a:pPr marL="0" indent="0">
              <a:buNone/>
            </a:pPr>
            <a:r>
              <a:rPr lang="en-US" sz="1700"/>
              <a:t>• Transdermal &amp; microneedles</a:t>
            </a:r>
          </a:p>
          <a:p>
            <a:pPr marL="0" indent="0">
              <a:buNone/>
            </a:pPr>
            <a:r>
              <a:rPr lang="en-US" sz="1700"/>
              <a:t>• Nasal (nose-to-brain)</a:t>
            </a:r>
          </a:p>
          <a:p>
            <a:pPr marL="0" indent="0">
              <a:buNone/>
            </a:pPr>
            <a:r>
              <a:rPr lang="en-US" sz="1700"/>
              <a:t>• Ocular, buccal &amp; sublingual</a:t>
            </a:r>
          </a:p>
          <a:p>
            <a:pPr marL="0" indent="0">
              <a:buNone/>
            </a:pPr>
            <a:r>
              <a:rPr lang="en-US" sz="1700"/>
              <a:t>• Targeted &amp; smart systems</a:t>
            </a:r>
          </a:p>
          <a:p>
            <a:pPr marL="0" indent="0">
              <a:buNone/>
            </a:pPr>
            <a:endParaRPr lang="en-US" sz="1700"/>
          </a:p>
        </p:txBody>
      </p:sp>
      <p:pic>
        <p:nvPicPr>
          <p:cNvPr id="5" name="Picture 4" descr="A diagram of a human body&#10;&#10;AI-generated content may be incorrect.">
            <a:extLst>
              <a:ext uri="{FF2B5EF4-FFF2-40B4-BE49-F238E27FC236}">
                <a16:creationId xmlns:a16="http://schemas.microsoft.com/office/drawing/2014/main" id="{BB5B1982-2ABE-583E-785D-7E56EB34B1D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2000" y="2219602"/>
            <a:ext cx="3989297" cy="2343714"/>
          </a:xfrm>
          <a:prstGeom prst="rect">
            <a:avLst/>
          </a:prstGeom>
        </p:spPr>
      </p:pic>
      <p:grpSp>
        <p:nvGrpSpPr>
          <p:cNvPr id="10" name="Group 9">
            <a:extLst>
              <a:ext uri="{FF2B5EF4-FFF2-40B4-BE49-F238E27FC236}">
                <a16:creationId xmlns:a16="http://schemas.microsoft.com/office/drawing/2014/main" id="{1FD67D68-9B83-C338-8342-3348D8F2234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768" y="6737718"/>
            <a:ext cx="9155399" cy="123363"/>
            <a:chOff x="-5025" y="6737718"/>
            <a:chExt cx="12207200" cy="123363"/>
          </a:xfrm>
        </p:grpSpPr>
        <p:sp>
          <p:nvSpPr>
            <p:cNvPr id="11" name="Rectangle 10">
              <a:extLst>
                <a:ext uri="{FF2B5EF4-FFF2-40B4-BE49-F238E27FC236}">
                  <a16:creationId xmlns:a16="http://schemas.microsoft.com/office/drawing/2014/main" id="{1E397F34-6B84-0D3B-0F29-B1D134B3B8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flipH="1">
              <a:off x="6036894" y="695800"/>
              <a:ext cx="123362" cy="12207199"/>
            </a:xfrm>
            <a:prstGeom prst="rect">
              <a:avLst/>
            </a:prstGeom>
            <a:gradFill>
              <a:gsLst>
                <a:gs pos="0">
                  <a:schemeClr val="accent5"/>
                </a:gs>
                <a:gs pos="100000">
                  <a:schemeClr val="accent2"/>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BD98075-BFC1-BE9C-7FB7-23FE55E433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9176406" y="3835311"/>
              <a:ext cx="123362" cy="5928176"/>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735845-BE3C-C732-E7FA-B8342EC9DC1E}"/>
              </a:ext>
            </a:extLst>
          </p:cNvPr>
          <p:cNvSpPr>
            <a:spLocks noGrp="1"/>
          </p:cNvSpPr>
          <p:nvPr>
            <p:ph type="title"/>
          </p:nvPr>
        </p:nvSpPr>
        <p:spPr>
          <a:solidFill>
            <a:schemeClr val="accent1">
              <a:lumMod val="20000"/>
              <a:lumOff val="80000"/>
            </a:schemeClr>
          </a:solidFill>
        </p:spPr>
        <p:txBody>
          <a:bodyPr/>
          <a:lstStyle/>
          <a:p>
            <a:r>
              <a:rPr lang="en-US" b="1">
                <a:latin typeface="Times New Roman" panose="02020603050405020304" pitchFamily="18" charset="0"/>
                <a:cs typeface="Times New Roman" panose="02020603050405020304" pitchFamily="18" charset="0"/>
              </a:rPr>
              <a:t>The Evolution of Drug Delivery</a:t>
            </a:r>
            <a:endParaRPr lang="en-PK"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220B7EFF-F285-9580-ADC3-73697BA84D0A}"/>
              </a:ext>
            </a:extLst>
          </p:cNvPr>
          <p:cNvSpPr>
            <a:spLocks noGrp="1"/>
          </p:cNvSpPr>
          <p:nvPr>
            <p:ph idx="1"/>
          </p:nvPr>
        </p:nvSpPr>
        <p:spPr>
          <a:xfrm>
            <a:off x="457200" y="1600200"/>
            <a:ext cx="8458200" cy="4983162"/>
          </a:xfrm>
        </p:spPr>
        <p:txBody>
          <a:bodyPr>
            <a:normAutofit/>
          </a:bodyPr>
          <a:lstStyle/>
          <a:p>
            <a:endParaRPr lang="en-US" dirty="0"/>
          </a:p>
          <a:p>
            <a:pPr>
              <a:buFont typeface="Wingdings" panose="05000000000000000000" pitchFamily="2" charset="2"/>
              <a:buChar char="Ø"/>
            </a:pPr>
            <a:r>
              <a:rPr lang="en-US" dirty="0"/>
              <a:t> Transition from 1st Gen (Immediate Release)</a:t>
            </a:r>
          </a:p>
          <a:p>
            <a:pPr marL="0" indent="0">
              <a:buNone/>
            </a:pPr>
            <a:endParaRPr lang="en-US" dirty="0"/>
          </a:p>
          <a:p>
            <a:pPr>
              <a:buFont typeface="Wingdings" panose="05000000000000000000" pitchFamily="2" charset="2"/>
              <a:buChar char="Ø"/>
            </a:pPr>
            <a:endParaRPr lang="en-US" dirty="0"/>
          </a:p>
          <a:p>
            <a:pPr>
              <a:buFont typeface="Wingdings" panose="05000000000000000000" pitchFamily="2" charset="2"/>
              <a:buChar char="Ø"/>
            </a:pPr>
            <a:r>
              <a:rPr lang="en-US" dirty="0"/>
              <a:t>2nd Gen (Controlled Release) </a:t>
            </a:r>
          </a:p>
          <a:p>
            <a:pPr>
              <a:buFont typeface="Wingdings" panose="05000000000000000000" pitchFamily="2" charset="2"/>
              <a:buChar char="Ø"/>
            </a:pPr>
            <a:endParaRPr lang="en-US" dirty="0"/>
          </a:p>
          <a:p>
            <a:pPr>
              <a:buFont typeface="Wingdings" panose="05000000000000000000" pitchFamily="2" charset="2"/>
              <a:buChar char="Ø"/>
            </a:pPr>
            <a:r>
              <a:rPr lang="en-US" dirty="0"/>
              <a:t>3rd Gen (Targeted/Smart Systems).</a:t>
            </a:r>
            <a:endParaRPr lang="en-PK" dirty="0"/>
          </a:p>
        </p:txBody>
      </p:sp>
      <p:sp>
        <p:nvSpPr>
          <p:cNvPr id="8" name="Arrow: Down 7">
            <a:extLst>
              <a:ext uri="{FF2B5EF4-FFF2-40B4-BE49-F238E27FC236}">
                <a16:creationId xmlns:a16="http://schemas.microsoft.com/office/drawing/2014/main" id="{48BC5BA5-B3D4-1468-A726-5953FFC996DB}"/>
              </a:ext>
            </a:extLst>
          </p:cNvPr>
          <p:cNvSpPr/>
          <p:nvPr/>
        </p:nvSpPr>
        <p:spPr>
          <a:xfrm>
            <a:off x="3886200" y="2743200"/>
            <a:ext cx="1143000" cy="914400"/>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PK"/>
          </a:p>
        </p:txBody>
      </p:sp>
      <p:sp>
        <p:nvSpPr>
          <p:cNvPr id="9" name="Arrow: Down 8">
            <a:extLst>
              <a:ext uri="{FF2B5EF4-FFF2-40B4-BE49-F238E27FC236}">
                <a16:creationId xmlns:a16="http://schemas.microsoft.com/office/drawing/2014/main" id="{4C429C01-C741-BC6F-BC59-E0E8DC4B62CC}"/>
              </a:ext>
            </a:extLst>
          </p:cNvPr>
          <p:cNvSpPr/>
          <p:nvPr/>
        </p:nvSpPr>
        <p:spPr>
          <a:xfrm>
            <a:off x="3886200" y="4648200"/>
            <a:ext cx="1143000" cy="609600"/>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PK"/>
          </a:p>
        </p:txBody>
      </p:sp>
    </p:spTree>
    <p:extLst>
      <p:ext uri="{BB962C8B-B14F-4D97-AF65-F5344CB8AC3E}">
        <p14:creationId xmlns:p14="http://schemas.microsoft.com/office/powerpoint/2010/main" val="14012411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40000"/>
              <a:lumOff val="60000"/>
            </a:schemeClr>
          </a:solidFill>
        </p:spPr>
        <p:txBody>
          <a:bodyPr/>
          <a:lstStyle/>
          <a:p>
            <a:r>
              <a:rPr b="1" dirty="0">
                <a:latin typeface="Times New Roman" panose="02020603050405020304" pitchFamily="18" charset="0"/>
                <a:cs typeface="Times New Roman" panose="02020603050405020304" pitchFamily="18" charset="0"/>
              </a:rPr>
              <a:t>Pulmonary Drug Delivery</a:t>
            </a:r>
          </a:p>
        </p:txBody>
      </p:sp>
      <p:sp>
        <p:nvSpPr>
          <p:cNvPr id="3" name="Content Placeholder 2"/>
          <p:cNvSpPr>
            <a:spLocks noGrp="1"/>
          </p:cNvSpPr>
          <p:nvPr>
            <p:ph idx="1"/>
          </p:nvPr>
        </p:nvSpPr>
        <p:spPr/>
        <p:txBody>
          <a:bodyPr/>
          <a:lstStyle/>
          <a:p>
            <a:pPr marL="0" indent="0">
              <a:buNone/>
            </a:pPr>
            <a:r>
              <a:rPr dirty="0"/>
              <a:t>• Drug administration via inhalation</a:t>
            </a:r>
          </a:p>
          <a:p>
            <a:pPr marL="0" indent="0">
              <a:buNone/>
            </a:pPr>
            <a:r>
              <a:rPr dirty="0"/>
              <a:t>• Rapid onset of action</a:t>
            </a:r>
          </a:p>
          <a:p>
            <a:pPr marL="0" indent="0">
              <a:buNone/>
            </a:pPr>
            <a:r>
              <a:rPr dirty="0"/>
              <a:t>• Avoids first-pass metabolism</a:t>
            </a:r>
          </a:p>
          <a:p>
            <a:pPr marL="0" indent="0">
              <a:buNone/>
            </a:pPr>
            <a:r>
              <a:rPr dirty="0"/>
              <a:t>• Used in </a:t>
            </a:r>
            <a:endParaRPr lang="en-US" dirty="0"/>
          </a:p>
          <a:p>
            <a:pPr>
              <a:buFont typeface="Wingdings" panose="05000000000000000000" pitchFamily="2" charset="2"/>
              <a:buChar char="Ø"/>
            </a:pPr>
            <a:r>
              <a:rPr lang="en-US" dirty="0"/>
              <a:t>A</a:t>
            </a:r>
            <a:r>
              <a:rPr dirty="0"/>
              <a:t>sthma</a:t>
            </a:r>
            <a:endParaRPr lang="en-US" dirty="0"/>
          </a:p>
          <a:p>
            <a:pPr>
              <a:buFont typeface="Wingdings" panose="05000000000000000000" pitchFamily="2" charset="2"/>
              <a:buChar char="Ø"/>
            </a:pPr>
            <a:r>
              <a:rPr dirty="0"/>
              <a:t>COPD</a:t>
            </a:r>
            <a:endParaRPr lang="en-US" dirty="0"/>
          </a:p>
          <a:p>
            <a:pPr>
              <a:buFont typeface="Wingdings" panose="05000000000000000000" pitchFamily="2" charset="2"/>
              <a:buChar char="Ø"/>
            </a:pPr>
            <a:r>
              <a:rPr dirty="0"/>
              <a:t> insulin delivery</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40000"/>
              <a:lumOff val="60000"/>
            </a:schemeClr>
          </a:solidFill>
        </p:spPr>
        <p:txBody>
          <a:bodyPr/>
          <a:lstStyle/>
          <a:p>
            <a:r>
              <a:rPr b="1" dirty="0">
                <a:latin typeface="Times New Roman" panose="02020603050405020304" pitchFamily="18" charset="0"/>
                <a:cs typeface="Times New Roman" panose="02020603050405020304" pitchFamily="18" charset="0"/>
              </a:rPr>
              <a:t>Transdermal Drug Delivery</a:t>
            </a:r>
          </a:p>
        </p:txBody>
      </p:sp>
      <p:sp>
        <p:nvSpPr>
          <p:cNvPr id="3" name="Content Placeholder 2"/>
          <p:cNvSpPr>
            <a:spLocks noGrp="1"/>
          </p:cNvSpPr>
          <p:nvPr>
            <p:ph idx="1"/>
          </p:nvPr>
        </p:nvSpPr>
        <p:spPr/>
        <p:txBody>
          <a:bodyPr/>
          <a:lstStyle/>
          <a:p>
            <a:pPr marL="0" indent="0">
              <a:buNone/>
            </a:pPr>
            <a:r>
              <a:rPr dirty="0"/>
              <a:t>• Drug permeation through skin</a:t>
            </a:r>
          </a:p>
          <a:p>
            <a:pPr marL="0" indent="0">
              <a:buNone/>
            </a:pPr>
            <a:r>
              <a:rPr dirty="0"/>
              <a:t>• Controlled and sustained release</a:t>
            </a:r>
          </a:p>
          <a:p>
            <a:pPr marL="0" indent="0">
              <a:buNone/>
            </a:pPr>
            <a:r>
              <a:rPr dirty="0"/>
              <a:t>• Examples:</a:t>
            </a:r>
            <a:endParaRPr lang="en-US" dirty="0"/>
          </a:p>
          <a:p>
            <a:pPr>
              <a:buFont typeface="Wingdings" panose="05000000000000000000" pitchFamily="2" charset="2"/>
              <a:buChar char="Ø"/>
            </a:pPr>
            <a:r>
              <a:rPr dirty="0"/>
              <a:t> Nicotine</a:t>
            </a:r>
            <a:endParaRPr lang="en-US" dirty="0"/>
          </a:p>
          <a:p>
            <a:pPr>
              <a:buFont typeface="Wingdings" panose="05000000000000000000" pitchFamily="2" charset="2"/>
              <a:buChar char="Ø"/>
            </a:pPr>
            <a:r>
              <a:rPr dirty="0"/>
              <a:t> fentanyl patches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40000"/>
              <a:lumOff val="60000"/>
            </a:schemeClr>
          </a:solidFill>
        </p:spPr>
        <p:txBody>
          <a:bodyPr/>
          <a:lstStyle/>
          <a:p>
            <a:r>
              <a:rPr b="1" dirty="0"/>
              <a:t>Microneedle Drug Delivery</a:t>
            </a:r>
          </a:p>
        </p:txBody>
      </p:sp>
      <p:sp>
        <p:nvSpPr>
          <p:cNvPr id="3" name="Content Placeholder 2"/>
          <p:cNvSpPr>
            <a:spLocks noGrp="1"/>
          </p:cNvSpPr>
          <p:nvPr>
            <p:ph idx="1"/>
          </p:nvPr>
        </p:nvSpPr>
        <p:spPr/>
        <p:txBody>
          <a:bodyPr/>
          <a:lstStyle/>
          <a:p>
            <a:pPr marL="0" indent="0">
              <a:buNone/>
            </a:pPr>
            <a:r>
              <a:rPr dirty="0"/>
              <a:t>• Minimally invasive</a:t>
            </a:r>
          </a:p>
          <a:p>
            <a:pPr marL="0" indent="0">
              <a:buNone/>
            </a:pPr>
            <a:r>
              <a:rPr dirty="0"/>
              <a:t>• Suitable for biologics and vaccines</a:t>
            </a:r>
          </a:p>
          <a:p>
            <a:pPr marL="0" indent="0">
              <a:buNone/>
            </a:pPr>
            <a:r>
              <a:rPr dirty="0"/>
              <a:t>• Improves patient compliance</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40000"/>
              <a:lumOff val="60000"/>
            </a:schemeClr>
          </a:solidFill>
        </p:spPr>
        <p:txBody>
          <a:bodyPr>
            <a:normAutofit fontScale="90000"/>
          </a:bodyPr>
          <a:lstStyle/>
          <a:p>
            <a:r>
              <a:rPr b="1" dirty="0"/>
              <a:t>Nasal Drug Delivery (Nose-to-Brain)</a:t>
            </a:r>
          </a:p>
        </p:txBody>
      </p:sp>
      <p:sp>
        <p:nvSpPr>
          <p:cNvPr id="3" name="Content Placeholder 2"/>
          <p:cNvSpPr>
            <a:spLocks noGrp="1"/>
          </p:cNvSpPr>
          <p:nvPr>
            <p:ph idx="1"/>
          </p:nvPr>
        </p:nvSpPr>
        <p:spPr/>
        <p:txBody>
          <a:bodyPr/>
          <a:lstStyle/>
          <a:p>
            <a:pPr marL="0" indent="0">
              <a:buNone/>
            </a:pPr>
            <a:r>
              <a:rPr dirty="0"/>
              <a:t>• Bypasses blood–brain barrier</a:t>
            </a:r>
          </a:p>
          <a:p>
            <a:pPr marL="0" indent="0">
              <a:buNone/>
            </a:pPr>
            <a:r>
              <a:rPr dirty="0"/>
              <a:t>• Rapid CNS drug delivery</a:t>
            </a:r>
          </a:p>
          <a:p>
            <a:pPr marL="0" indent="0">
              <a:buNone/>
            </a:pPr>
            <a:r>
              <a:rPr dirty="0"/>
              <a:t>• Used in</a:t>
            </a:r>
            <a:endParaRPr lang="en-US" dirty="0"/>
          </a:p>
          <a:p>
            <a:pPr>
              <a:buFont typeface="Wingdings" panose="05000000000000000000" pitchFamily="2" charset="2"/>
              <a:buChar char="Ø"/>
            </a:pPr>
            <a:r>
              <a:rPr dirty="0"/>
              <a:t> Alzheimer’s, </a:t>
            </a:r>
            <a:r>
              <a:rPr lang="en-US" dirty="0"/>
              <a:t>disease</a:t>
            </a:r>
          </a:p>
          <a:p>
            <a:pPr>
              <a:buFont typeface="Wingdings" panose="05000000000000000000" pitchFamily="2" charset="2"/>
              <a:buChar char="Ø"/>
            </a:pPr>
            <a:r>
              <a:rPr dirty="0"/>
              <a:t>Parkinson’s disease</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40000"/>
              <a:lumOff val="60000"/>
            </a:schemeClr>
          </a:solidFill>
        </p:spPr>
        <p:txBody>
          <a:bodyPr/>
          <a:lstStyle/>
          <a:p>
            <a:r>
              <a:rPr dirty="0"/>
              <a:t>Ocular Drug Delivery</a:t>
            </a:r>
          </a:p>
        </p:txBody>
      </p:sp>
      <p:sp>
        <p:nvSpPr>
          <p:cNvPr id="3" name="Content Placeholder 2"/>
          <p:cNvSpPr>
            <a:spLocks noGrp="1"/>
          </p:cNvSpPr>
          <p:nvPr>
            <p:ph idx="1"/>
          </p:nvPr>
        </p:nvSpPr>
        <p:spPr/>
        <p:txBody>
          <a:bodyPr/>
          <a:lstStyle/>
          <a:p>
            <a:pPr marL="0" indent="0">
              <a:buNone/>
            </a:pPr>
            <a:r>
              <a:rPr dirty="0"/>
              <a:t>• Challenges: tear drainage, low bioavailability</a:t>
            </a:r>
          </a:p>
          <a:p>
            <a:pPr marL="0" indent="0">
              <a:buNone/>
            </a:pPr>
            <a:endParaRPr lang="en-US" dirty="0"/>
          </a:p>
          <a:p>
            <a:pPr marL="0" indent="0">
              <a:buNone/>
            </a:pPr>
            <a:endParaRPr lang="en-US" dirty="0"/>
          </a:p>
          <a:p>
            <a:pPr>
              <a:buFont typeface="Wingdings" panose="05000000000000000000" pitchFamily="2" charset="2"/>
              <a:buChar char="§"/>
            </a:pPr>
            <a:r>
              <a:rPr dirty="0"/>
              <a:t>Advanced systems: in-situ gels, nanoparticles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88" name="Line 16"/>
          <p:cNvSpPr>
            <a:spLocks noChangeShapeType="1"/>
          </p:cNvSpPr>
          <p:nvPr/>
        </p:nvSpPr>
        <p:spPr bwMode="auto">
          <a:xfrm>
            <a:off x="4572000" y="1557338"/>
            <a:ext cx="0" cy="576262"/>
          </a:xfrm>
          <a:prstGeom prst="line">
            <a:avLst/>
          </a:prstGeom>
          <a:noFill/>
          <a:ln w="9525">
            <a:solidFill>
              <a:srgbClr val="FFCC00"/>
            </a:solidFill>
            <a:round/>
            <a:headEnd/>
            <a:tailEnd type="triangle" w="med" len="med"/>
          </a:ln>
          <a:effectLst>
            <a:prstShdw prst="shdw17" dist="17961" dir="2700000">
              <a:srgbClr val="FFCC00">
                <a:gamma/>
                <a:shade val="60000"/>
                <a:invGamma/>
              </a:srgbClr>
            </a:prstShdw>
          </a:effectLst>
        </p:spPr>
        <p:txBody>
          <a:bodyPr/>
          <a:lstStyle/>
          <a:p>
            <a:endParaRPr lang="en-US"/>
          </a:p>
        </p:txBody>
      </p:sp>
      <p:sp>
        <p:nvSpPr>
          <p:cNvPr id="3089" name="Line 17"/>
          <p:cNvSpPr>
            <a:spLocks noChangeShapeType="1"/>
          </p:cNvSpPr>
          <p:nvPr/>
        </p:nvSpPr>
        <p:spPr bwMode="auto">
          <a:xfrm>
            <a:off x="2268538" y="2276475"/>
            <a:ext cx="4464050" cy="0"/>
          </a:xfrm>
          <a:prstGeom prst="line">
            <a:avLst/>
          </a:prstGeom>
          <a:noFill/>
          <a:ln w="9525">
            <a:solidFill>
              <a:srgbClr val="FFCC00"/>
            </a:solidFill>
            <a:round/>
            <a:headEnd/>
            <a:tailEnd/>
          </a:ln>
          <a:effectLst>
            <a:prstShdw prst="shdw17" dist="17961" dir="2700000">
              <a:srgbClr val="FFCC00">
                <a:gamma/>
                <a:shade val="60000"/>
                <a:invGamma/>
              </a:srgbClr>
            </a:prstShdw>
          </a:effectLst>
        </p:spPr>
        <p:txBody>
          <a:bodyPr/>
          <a:lstStyle/>
          <a:p>
            <a:endParaRPr lang="en-US"/>
          </a:p>
        </p:txBody>
      </p:sp>
      <p:sp>
        <p:nvSpPr>
          <p:cNvPr id="3090" name="Line 18"/>
          <p:cNvSpPr>
            <a:spLocks noChangeShapeType="1"/>
          </p:cNvSpPr>
          <p:nvPr/>
        </p:nvSpPr>
        <p:spPr bwMode="auto">
          <a:xfrm>
            <a:off x="2268538" y="2276475"/>
            <a:ext cx="0" cy="504825"/>
          </a:xfrm>
          <a:prstGeom prst="line">
            <a:avLst/>
          </a:prstGeom>
          <a:noFill/>
          <a:ln w="9525">
            <a:solidFill>
              <a:srgbClr val="FFCC00"/>
            </a:solidFill>
            <a:round/>
            <a:headEnd/>
            <a:tailEnd type="triangle" w="med" len="med"/>
          </a:ln>
          <a:effectLst>
            <a:prstShdw prst="shdw17" dist="17961" dir="2700000">
              <a:srgbClr val="FFCC00">
                <a:gamma/>
                <a:shade val="60000"/>
                <a:invGamma/>
              </a:srgbClr>
            </a:prstShdw>
          </a:effectLst>
        </p:spPr>
        <p:txBody>
          <a:bodyPr/>
          <a:lstStyle/>
          <a:p>
            <a:endParaRPr lang="en-US"/>
          </a:p>
        </p:txBody>
      </p:sp>
      <p:sp>
        <p:nvSpPr>
          <p:cNvPr id="3091" name="Line 19"/>
          <p:cNvSpPr>
            <a:spLocks noChangeShapeType="1"/>
          </p:cNvSpPr>
          <p:nvPr/>
        </p:nvSpPr>
        <p:spPr bwMode="auto">
          <a:xfrm>
            <a:off x="6732588" y="2276475"/>
            <a:ext cx="0" cy="431800"/>
          </a:xfrm>
          <a:prstGeom prst="line">
            <a:avLst/>
          </a:prstGeom>
          <a:noFill/>
          <a:ln w="9525">
            <a:solidFill>
              <a:srgbClr val="FFCC00"/>
            </a:solidFill>
            <a:round/>
            <a:headEnd/>
            <a:tailEnd type="triangle" w="med" len="med"/>
          </a:ln>
          <a:effectLst>
            <a:prstShdw prst="shdw17" dist="17961" dir="2700000">
              <a:srgbClr val="FFCC00">
                <a:gamma/>
                <a:shade val="60000"/>
                <a:invGamma/>
              </a:srgbClr>
            </a:prstShdw>
          </a:effectLst>
        </p:spPr>
        <p:txBody>
          <a:bodyPr/>
          <a:lstStyle/>
          <a:p>
            <a:endParaRPr lang="en-US"/>
          </a:p>
        </p:txBody>
      </p:sp>
      <p:sp>
        <p:nvSpPr>
          <p:cNvPr id="3092" name="Text Box 20"/>
          <p:cNvSpPr txBox="1">
            <a:spLocks noChangeArrowheads="1"/>
          </p:cNvSpPr>
          <p:nvPr/>
        </p:nvSpPr>
        <p:spPr bwMode="auto">
          <a:xfrm>
            <a:off x="1116013" y="2781300"/>
            <a:ext cx="2752725" cy="579438"/>
          </a:xfrm>
          <a:prstGeom prst="rect">
            <a:avLst/>
          </a:prstGeom>
          <a:gradFill rotWithShape="1">
            <a:gsLst>
              <a:gs pos="0">
                <a:srgbClr val="FF3300">
                  <a:gamma/>
                  <a:shade val="56078"/>
                  <a:invGamma/>
                </a:srgbClr>
              </a:gs>
              <a:gs pos="50000">
                <a:srgbClr val="FF3300"/>
              </a:gs>
              <a:gs pos="100000">
                <a:srgbClr val="FF3300">
                  <a:gamma/>
                  <a:shade val="56078"/>
                  <a:invGamma/>
                </a:srgbClr>
              </a:gs>
            </a:gsLst>
            <a:lin ang="5400000" scaled="1"/>
          </a:gra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sz="3200" b="1">
                <a:solidFill>
                  <a:srgbClr val="FFCC00"/>
                </a:solidFill>
                <a:effectLst>
                  <a:outerShdw blurRad="38100" dist="38100" dir="2700000" algn="tl">
                    <a:srgbClr val="000000"/>
                  </a:outerShdw>
                </a:effectLst>
              </a:rPr>
              <a:t>Conventional</a:t>
            </a:r>
          </a:p>
        </p:txBody>
      </p:sp>
      <p:sp>
        <p:nvSpPr>
          <p:cNvPr id="3093" name="Text Box 21"/>
          <p:cNvSpPr txBox="1">
            <a:spLocks noChangeArrowheads="1"/>
          </p:cNvSpPr>
          <p:nvPr/>
        </p:nvSpPr>
        <p:spPr bwMode="auto">
          <a:xfrm>
            <a:off x="5867400" y="2781300"/>
            <a:ext cx="2212975" cy="579438"/>
          </a:xfrm>
          <a:prstGeom prst="rect">
            <a:avLst/>
          </a:prstGeom>
          <a:gradFill rotWithShape="1">
            <a:gsLst>
              <a:gs pos="0">
                <a:srgbClr val="FF3300">
                  <a:gamma/>
                  <a:shade val="56078"/>
                  <a:invGamma/>
                </a:srgbClr>
              </a:gs>
              <a:gs pos="50000">
                <a:srgbClr val="FF3300"/>
              </a:gs>
              <a:gs pos="100000">
                <a:srgbClr val="FF3300">
                  <a:gamma/>
                  <a:shade val="56078"/>
                  <a:invGamma/>
                </a:srgbClr>
              </a:gs>
            </a:gsLst>
            <a:lin ang="5400000" scaled="1"/>
          </a:gra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sz="3200" b="1">
                <a:solidFill>
                  <a:srgbClr val="FFCC00"/>
                </a:solidFill>
                <a:effectLst>
                  <a:outerShdw blurRad="38100" dist="38100" dir="2700000" algn="tl">
                    <a:srgbClr val="000000"/>
                  </a:outerShdw>
                </a:effectLst>
              </a:rPr>
              <a:t>Controlled</a:t>
            </a:r>
          </a:p>
        </p:txBody>
      </p:sp>
      <p:sp>
        <p:nvSpPr>
          <p:cNvPr id="3095" name="Text Box 23"/>
          <p:cNvSpPr txBox="1">
            <a:spLocks noChangeArrowheads="1"/>
          </p:cNvSpPr>
          <p:nvPr/>
        </p:nvSpPr>
        <p:spPr bwMode="auto">
          <a:xfrm>
            <a:off x="3059113" y="765175"/>
            <a:ext cx="3155950" cy="641350"/>
          </a:xfrm>
          <a:prstGeom prst="rect">
            <a:avLst/>
          </a:prstGeom>
          <a:gradFill rotWithShape="1">
            <a:gsLst>
              <a:gs pos="0">
                <a:srgbClr val="FF3300">
                  <a:gamma/>
                  <a:shade val="56078"/>
                  <a:invGamma/>
                </a:srgbClr>
              </a:gs>
              <a:gs pos="50000">
                <a:srgbClr val="FF3300"/>
              </a:gs>
              <a:gs pos="100000">
                <a:srgbClr val="FF3300">
                  <a:gamma/>
                  <a:shade val="56078"/>
                  <a:invGamma/>
                </a:srgbClr>
              </a:gs>
            </a:gsLst>
            <a:lin ang="5400000" scaled="1"/>
          </a:gra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sz="3600" b="1">
                <a:solidFill>
                  <a:srgbClr val="FFCC00"/>
                </a:solidFill>
                <a:effectLst>
                  <a:outerShdw blurRad="38100" dist="38100" dir="2700000" algn="tl">
                    <a:srgbClr val="000000"/>
                  </a:outerShdw>
                </a:effectLst>
              </a:rPr>
              <a:t>Drug Delivery</a:t>
            </a:r>
          </a:p>
        </p:txBody>
      </p:sp>
      <p:sp>
        <p:nvSpPr>
          <p:cNvPr id="3100" name="Text Box 28"/>
          <p:cNvSpPr txBox="1">
            <a:spLocks noChangeArrowheads="1"/>
          </p:cNvSpPr>
          <p:nvPr/>
        </p:nvSpPr>
        <p:spPr bwMode="auto">
          <a:xfrm>
            <a:off x="6084888" y="3716338"/>
            <a:ext cx="1885950" cy="519112"/>
          </a:xfrm>
          <a:prstGeom prst="rect">
            <a:avLst/>
          </a:prstGeom>
          <a:gradFill rotWithShape="1">
            <a:gsLst>
              <a:gs pos="0">
                <a:srgbClr val="660066">
                  <a:gamma/>
                  <a:shade val="46275"/>
                  <a:invGamma/>
                </a:srgbClr>
              </a:gs>
              <a:gs pos="50000">
                <a:srgbClr val="660066"/>
              </a:gs>
              <a:gs pos="100000">
                <a:srgbClr val="660066">
                  <a:gamma/>
                  <a:shade val="46275"/>
                  <a:invGamma/>
                </a:srgbClr>
              </a:gs>
            </a:gsLst>
            <a:lin ang="5400000" scaled="1"/>
          </a:gra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sz="2800" b="1">
                <a:solidFill>
                  <a:srgbClr val="FFCC00"/>
                </a:solidFill>
                <a:effectLst>
                  <a:outerShdw blurRad="38100" dist="38100" dir="2700000" algn="tl">
                    <a:srgbClr val="000000"/>
                  </a:outerShdw>
                </a:effectLst>
              </a:rPr>
              <a:t>Sustained</a:t>
            </a:r>
          </a:p>
        </p:txBody>
      </p:sp>
      <p:sp>
        <p:nvSpPr>
          <p:cNvPr id="3101" name="Text Box 29"/>
          <p:cNvSpPr txBox="1">
            <a:spLocks noChangeArrowheads="1"/>
          </p:cNvSpPr>
          <p:nvPr/>
        </p:nvSpPr>
        <p:spPr bwMode="auto">
          <a:xfrm>
            <a:off x="6084888" y="4437063"/>
            <a:ext cx="1787525" cy="519112"/>
          </a:xfrm>
          <a:prstGeom prst="rect">
            <a:avLst/>
          </a:prstGeom>
          <a:gradFill rotWithShape="1">
            <a:gsLst>
              <a:gs pos="0">
                <a:srgbClr val="660066">
                  <a:gamma/>
                  <a:shade val="46275"/>
                  <a:invGamma/>
                </a:srgbClr>
              </a:gs>
              <a:gs pos="50000">
                <a:srgbClr val="660066"/>
              </a:gs>
              <a:gs pos="100000">
                <a:srgbClr val="660066">
                  <a:gamma/>
                  <a:shade val="46275"/>
                  <a:invGamma/>
                </a:srgbClr>
              </a:gs>
            </a:gsLst>
            <a:lin ang="5400000" scaled="1"/>
          </a:gra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sz="2800" b="1">
                <a:solidFill>
                  <a:srgbClr val="FFCC00"/>
                </a:solidFill>
                <a:effectLst>
                  <a:outerShdw blurRad="38100" dist="38100" dir="2700000" algn="tl">
                    <a:srgbClr val="000000"/>
                  </a:outerShdw>
                </a:effectLst>
              </a:rPr>
              <a:t>Extended</a:t>
            </a:r>
          </a:p>
        </p:txBody>
      </p:sp>
      <p:sp>
        <p:nvSpPr>
          <p:cNvPr id="3102" name="Text Box 30"/>
          <p:cNvSpPr txBox="1">
            <a:spLocks noChangeArrowheads="1"/>
          </p:cNvSpPr>
          <p:nvPr/>
        </p:nvSpPr>
        <p:spPr bwMode="auto">
          <a:xfrm>
            <a:off x="5940425" y="5229225"/>
            <a:ext cx="2282825" cy="519113"/>
          </a:xfrm>
          <a:prstGeom prst="rect">
            <a:avLst/>
          </a:prstGeom>
          <a:gradFill rotWithShape="1">
            <a:gsLst>
              <a:gs pos="0">
                <a:srgbClr val="660066">
                  <a:gamma/>
                  <a:shade val="46275"/>
                  <a:invGamma/>
                </a:srgbClr>
              </a:gs>
              <a:gs pos="50000">
                <a:srgbClr val="660066"/>
              </a:gs>
              <a:gs pos="100000">
                <a:srgbClr val="660066">
                  <a:gamma/>
                  <a:shade val="46275"/>
                  <a:invGamma/>
                </a:srgbClr>
              </a:gs>
            </a:gsLst>
            <a:lin ang="5400000" scaled="1"/>
          </a:gra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sz="2800" b="1">
                <a:solidFill>
                  <a:srgbClr val="FFCC00"/>
                </a:solidFill>
                <a:effectLst>
                  <a:outerShdw blurRad="38100" dist="38100" dir="2700000" algn="tl">
                    <a:srgbClr val="000000"/>
                  </a:outerShdw>
                </a:effectLst>
              </a:rPr>
              <a:t>Site-specific</a:t>
            </a:r>
          </a:p>
        </p:txBody>
      </p:sp>
      <p:sp>
        <p:nvSpPr>
          <p:cNvPr id="3104" name="Text Box 32"/>
          <p:cNvSpPr txBox="1">
            <a:spLocks noChangeArrowheads="1"/>
          </p:cNvSpPr>
          <p:nvPr/>
        </p:nvSpPr>
        <p:spPr bwMode="auto">
          <a:xfrm>
            <a:off x="1476375" y="3716338"/>
            <a:ext cx="1390650" cy="519112"/>
          </a:xfrm>
          <a:prstGeom prst="rect">
            <a:avLst/>
          </a:prstGeom>
          <a:gradFill rotWithShape="1">
            <a:gsLst>
              <a:gs pos="0">
                <a:srgbClr val="660066">
                  <a:gamma/>
                  <a:shade val="46275"/>
                  <a:invGamma/>
                </a:srgbClr>
              </a:gs>
              <a:gs pos="50000">
                <a:srgbClr val="660066"/>
              </a:gs>
              <a:gs pos="100000">
                <a:srgbClr val="660066">
                  <a:gamma/>
                  <a:shade val="46275"/>
                  <a:invGamma/>
                </a:srgbClr>
              </a:gs>
            </a:gsLst>
            <a:lin ang="5400000" scaled="1"/>
          </a:gra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sz="2800" b="1">
                <a:solidFill>
                  <a:srgbClr val="FFCC00"/>
                </a:solidFill>
                <a:effectLst>
                  <a:outerShdw blurRad="38100" dist="38100" dir="2700000" algn="tl">
                    <a:srgbClr val="000000"/>
                  </a:outerShdw>
                </a:effectLst>
              </a:rPr>
              <a:t>Enteral</a:t>
            </a:r>
          </a:p>
        </p:txBody>
      </p:sp>
      <p:sp>
        <p:nvSpPr>
          <p:cNvPr id="3105" name="Text Box 33"/>
          <p:cNvSpPr txBox="1">
            <a:spLocks noChangeArrowheads="1"/>
          </p:cNvSpPr>
          <p:nvPr/>
        </p:nvSpPr>
        <p:spPr bwMode="auto">
          <a:xfrm>
            <a:off x="1187450" y="4724400"/>
            <a:ext cx="1925638" cy="519113"/>
          </a:xfrm>
          <a:prstGeom prst="rect">
            <a:avLst/>
          </a:prstGeom>
          <a:gradFill rotWithShape="1">
            <a:gsLst>
              <a:gs pos="0">
                <a:srgbClr val="660066">
                  <a:gamma/>
                  <a:shade val="46275"/>
                  <a:invGamma/>
                </a:srgbClr>
              </a:gs>
              <a:gs pos="50000">
                <a:srgbClr val="660066"/>
              </a:gs>
              <a:gs pos="100000">
                <a:srgbClr val="660066">
                  <a:gamma/>
                  <a:shade val="46275"/>
                  <a:invGamma/>
                </a:srgbClr>
              </a:gs>
            </a:gsLst>
            <a:lin ang="5400000" scaled="1"/>
          </a:gra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sz="2800" b="1">
                <a:solidFill>
                  <a:srgbClr val="FFCC00"/>
                </a:solidFill>
                <a:effectLst>
                  <a:outerShdw blurRad="38100" dist="38100" dir="2700000" algn="tl">
                    <a:srgbClr val="000000"/>
                  </a:outerShdw>
                </a:effectLst>
              </a:rPr>
              <a:t>Parenteral</a:t>
            </a:r>
          </a:p>
        </p:txBody>
      </p:sp>
      <p:sp>
        <p:nvSpPr>
          <p:cNvPr id="3106" name="Text Box 34"/>
          <p:cNvSpPr txBox="1">
            <a:spLocks noChangeArrowheads="1"/>
          </p:cNvSpPr>
          <p:nvPr/>
        </p:nvSpPr>
        <p:spPr bwMode="auto">
          <a:xfrm>
            <a:off x="1619250" y="5805488"/>
            <a:ext cx="1133475" cy="519112"/>
          </a:xfrm>
          <a:prstGeom prst="rect">
            <a:avLst/>
          </a:prstGeom>
          <a:gradFill rotWithShape="1">
            <a:gsLst>
              <a:gs pos="0">
                <a:srgbClr val="660066">
                  <a:gamma/>
                  <a:shade val="46275"/>
                  <a:invGamma/>
                </a:srgbClr>
              </a:gs>
              <a:gs pos="50000">
                <a:srgbClr val="660066"/>
              </a:gs>
              <a:gs pos="100000">
                <a:srgbClr val="660066">
                  <a:gamma/>
                  <a:shade val="46275"/>
                  <a:invGamma/>
                </a:srgbClr>
              </a:gs>
            </a:gsLst>
            <a:lin ang="5400000" scaled="1"/>
          </a:gra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sz="2800" b="1">
                <a:solidFill>
                  <a:srgbClr val="FFCC00"/>
                </a:solidFill>
                <a:effectLst>
                  <a:outerShdw blurRad="38100" dist="38100" dir="2700000" algn="tl">
                    <a:srgbClr val="000000"/>
                  </a:outerShdw>
                </a:effectLst>
              </a:rPr>
              <a:t>Other</a:t>
            </a:r>
          </a:p>
        </p:txBody>
      </p:sp>
      <p:sp>
        <p:nvSpPr>
          <p:cNvPr id="3107" name="Line 35"/>
          <p:cNvSpPr>
            <a:spLocks noChangeShapeType="1"/>
          </p:cNvSpPr>
          <p:nvPr/>
        </p:nvSpPr>
        <p:spPr bwMode="auto">
          <a:xfrm>
            <a:off x="2124075" y="3357563"/>
            <a:ext cx="0" cy="287337"/>
          </a:xfrm>
          <a:prstGeom prst="line">
            <a:avLst/>
          </a:prstGeom>
          <a:noFill/>
          <a:ln w="9525">
            <a:solidFill>
              <a:srgbClr val="FFCC00"/>
            </a:solidFill>
            <a:round/>
            <a:headEnd/>
            <a:tailEnd type="triangl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08" name="Line 36"/>
          <p:cNvSpPr>
            <a:spLocks noChangeShapeType="1"/>
          </p:cNvSpPr>
          <p:nvPr/>
        </p:nvSpPr>
        <p:spPr bwMode="auto">
          <a:xfrm>
            <a:off x="2195513" y="4221163"/>
            <a:ext cx="0" cy="503237"/>
          </a:xfrm>
          <a:prstGeom prst="line">
            <a:avLst/>
          </a:prstGeom>
          <a:noFill/>
          <a:ln w="9525">
            <a:solidFill>
              <a:srgbClr val="FFCC00"/>
            </a:solidFill>
            <a:round/>
            <a:headEnd/>
            <a:tailEnd type="triangl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09" name="Line 37"/>
          <p:cNvSpPr>
            <a:spLocks noChangeShapeType="1"/>
          </p:cNvSpPr>
          <p:nvPr/>
        </p:nvSpPr>
        <p:spPr bwMode="auto">
          <a:xfrm>
            <a:off x="2124075" y="5229225"/>
            <a:ext cx="0" cy="576263"/>
          </a:xfrm>
          <a:prstGeom prst="line">
            <a:avLst/>
          </a:prstGeom>
          <a:noFill/>
          <a:ln w="9525">
            <a:solidFill>
              <a:srgbClr val="FFCC00"/>
            </a:solidFill>
            <a:round/>
            <a:headEnd/>
            <a:tailEnd type="triangl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10" name="Line 38"/>
          <p:cNvSpPr>
            <a:spLocks noChangeShapeType="1"/>
          </p:cNvSpPr>
          <p:nvPr/>
        </p:nvSpPr>
        <p:spPr bwMode="auto">
          <a:xfrm>
            <a:off x="6877050" y="3357563"/>
            <a:ext cx="0" cy="287337"/>
          </a:xfrm>
          <a:prstGeom prst="line">
            <a:avLst/>
          </a:prstGeom>
          <a:noFill/>
          <a:ln w="9525">
            <a:solidFill>
              <a:srgbClr val="FFCC00"/>
            </a:solidFill>
            <a:round/>
            <a:headEnd/>
            <a:tailEnd type="triangl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11" name="Line 39"/>
          <p:cNvSpPr>
            <a:spLocks noChangeShapeType="1"/>
          </p:cNvSpPr>
          <p:nvPr/>
        </p:nvSpPr>
        <p:spPr bwMode="auto">
          <a:xfrm>
            <a:off x="6877050" y="4292600"/>
            <a:ext cx="0" cy="144463"/>
          </a:xfrm>
          <a:prstGeom prst="line">
            <a:avLst/>
          </a:prstGeom>
          <a:noFill/>
          <a:ln w="9525">
            <a:solidFill>
              <a:srgbClr val="FFCC00"/>
            </a:solidFill>
            <a:round/>
            <a:headEnd/>
            <a:tailEnd type="triangl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13" name="Line 41"/>
          <p:cNvSpPr>
            <a:spLocks noChangeShapeType="1"/>
          </p:cNvSpPr>
          <p:nvPr/>
        </p:nvSpPr>
        <p:spPr bwMode="auto">
          <a:xfrm flipH="1">
            <a:off x="6877050" y="5013325"/>
            <a:ext cx="0" cy="215900"/>
          </a:xfrm>
          <a:prstGeom prst="line">
            <a:avLst/>
          </a:prstGeom>
          <a:noFill/>
          <a:ln w="9525">
            <a:solidFill>
              <a:srgbClr val="FFCC00"/>
            </a:solidFill>
            <a:round/>
            <a:headEnd/>
            <a:tailEnd type="triangl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15" name="AutoShape 43"/>
          <p:cNvSpPr>
            <a:spLocks noChangeArrowheads="1"/>
          </p:cNvSpPr>
          <p:nvPr/>
        </p:nvSpPr>
        <p:spPr bwMode="auto">
          <a:xfrm>
            <a:off x="3203575" y="4365625"/>
            <a:ext cx="2159000" cy="935038"/>
          </a:xfrm>
          <a:prstGeom prst="leftRightArrow">
            <a:avLst>
              <a:gd name="adj1" fmla="val 50000"/>
              <a:gd name="adj2" fmla="val 46180"/>
            </a:avLst>
          </a:prstGeom>
          <a:gradFill rotWithShape="1">
            <a:gsLst>
              <a:gs pos="0">
                <a:srgbClr val="FF3300">
                  <a:gamma/>
                  <a:shade val="56078"/>
                  <a:invGamma/>
                </a:srgbClr>
              </a:gs>
              <a:gs pos="50000">
                <a:srgbClr val="FF3300"/>
              </a:gs>
              <a:gs pos="100000">
                <a:srgbClr val="FF3300">
                  <a:gamma/>
                  <a:shade val="56078"/>
                  <a:invGamma/>
                </a:srgbClr>
              </a:gs>
            </a:gsLst>
            <a:lin ang="5400000" scaled="1"/>
          </a:gradFill>
          <a:ln>
            <a:noFill/>
          </a:ln>
          <a:effectLst/>
          <a:scene3d>
            <a:camera prst="legacyObliqueTopRight"/>
            <a:lightRig rig="legacyFlat3" dir="b"/>
          </a:scene3d>
          <a:sp3d extrusionH="430200" prstMaterial="legacyMatte">
            <a:bevelT w="13500" h="13500" prst="angle"/>
            <a:bevelB w="13500" h="13500" prst="angle"/>
            <a:extrusionClr>
              <a:srgbClr val="FF3300"/>
            </a:extrusion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pPr algn="ctr" eaLnBrk="1" hangingPunct="1"/>
            <a:endParaRPr lang="en-US">
              <a:solidFill>
                <a:srgbClr val="FFCC00"/>
              </a:solidFill>
            </a:endParaRPr>
          </a:p>
        </p:txBody>
      </p:sp>
    </p:spTree>
    <p:extLst>
      <p:ext uri="{BB962C8B-B14F-4D97-AF65-F5344CB8AC3E}">
        <p14:creationId xmlns:p14="http://schemas.microsoft.com/office/powerpoint/2010/main" val="7135741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88"/>
                                        </p:tgtEl>
                                        <p:attrNameLst>
                                          <p:attrName>style.visibility</p:attrName>
                                        </p:attrNameLst>
                                      </p:cBhvr>
                                      <p:to>
                                        <p:strVal val="visible"/>
                                      </p:to>
                                    </p:set>
                                    <p:anim calcmode="lin" valueType="num">
                                      <p:cBhvr additive="base">
                                        <p:cTn id="7" dur="500" fill="hold"/>
                                        <p:tgtEl>
                                          <p:spTgt spid="3088"/>
                                        </p:tgtEl>
                                        <p:attrNameLst>
                                          <p:attrName>ppt_x</p:attrName>
                                        </p:attrNameLst>
                                      </p:cBhvr>
                                      <p:tavLst>
                                        <p:tav tm="0">
                                          <p:val>
                                            <p:strVal val="#ppt_x"/>
                                          </p:val>
                                        </p:tav>
                                        <p:tav tm="100000">
                                          <p:val>
                                            <p:strVal val="#ppt_x"/>
                                          </p:val>
                                        </p:tav>
                                      </p:tavLst>
                                    </p:anim>
                                    <p:anim calcmode="lin" valueType="num">
                                      <p:cBhvr additive="base">
                                        <p:cTn id="8" dur="500" fill="hold"/>
                                        <p:tgtEl>
                                          <p:spTgt spid="3088"/>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089"/>
                                        </p:tgtEl>
                                        <p:attrNameLst>
                                          <p:attrName>style.visibility</p:attrName>
                                        </p:attrNameLst>
                                      </p:cBhvr>
                                      <p:to>
                                        <p:strVal val="visible"/>
                                      </p:to>
                                    </p:set>
                                    <p:anim calcmode="lin" valueType="num">
                                      <p:cBhvr additive="base">
                                        <p:cTn id="11" dur="500" fill="hold"/>
                                        <p:tgtEl>
                                          <p:spTgt spid="3089"/>
                                        </p:tgtEl>
                                        <p:attrNameLst>
                                          <p:attrName>ppt_x</p:attrName>
                                        </p:attrNameLst>
                                      </p:cBhvr>
                                      <p:tavLst>
                                        <p:tav tm="0">
                                          <p:val>
                                            <p:strVal val="#ppt_x"/>
                                          </p:val>
                                        </p:tav>
                                        <p:tav tm="100000">
                                          <p:val>
                                            <p:strVal val="#ppt_x"/>
                                          </p:val>
                                        </p:tav>
                                      </p:tavLst>
                                    </p:anim>
                                    <p:anim calcmode="lin" valueType="num">
                                      <p:cBhvr additive="base">
                                        <p:cTn id="12" dur="500" fill="hold"/>
                                        <p:tgtEl>
                                          <p:spTgt spid="3089"/>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090"/>
                                        </p:tgtEl>
                                        <p:attrNameLst>
                                          <p:attrName>style.visibility</p:attrName>
                                        </p:attrNameLst>
                                      </p:cBhvr>
                                      <p:to>
                                        <p:strVal val="visible"/>
                                      </p:to>
                                    </p:set>
                                    <p:anim calcmode="lin" valueType="num">
                                      <p:cBhvr additive="base">
                                        <p:cTn id="15" dur="500" fill="hold"/>
                                        <p:tgtEl>
                                          <p:spTgt spid="3090"/>
                                        </p:tgtEl>
                                        <p:attrNameLst>
                                          <p:attrName>ppt_x</p:attrName>
                                        </p:attrNameLst>
                                      </p:cBhvr>
                                      <p:tavLst>
                                        <p:tav tm="0">
                                          <p:val>
                                            <p:strVal val="#ppt_x"/>
                                          </p:val>
                                        </p:tav>
                                        <p:tav tm="100000">
                                          <p:val>
                                            <p:strVal val="#ppt_x"/>
                                          </p:val>
                                        </p:tav>
                                      </p:tavLst>
                                    </p:anim>
                                    <p:anim calcmode="lin" valueType="num">
                                      <p:cBhvr additive="base">
                                        <p:cTn id="16" dur="500" fill="hold"/>
                                        <p:tgtEl>
                                          <p:spTgt spid="3090"/>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091"/>
                                        </p:tgtEl>
                                        <p:attrNameLst>
                                          <p:attrName>style.visibility</p:attrName>
                                        </p:attrNameLst>
                                      </p:cBhvr>
                                      <p:to>
                                        <p:strVal val="visible"/>
                                      </p:to>
                                    </p:set>
                                    <p:anim calcmode="lin" valueType="num">
                                      <p:cBhvr additive="base">
                                        <p:cTn id="19" dur="500" fill="hold"/>
                                        <p:tgtEl>
                                          <p:spTgt spid="3091"/>
                                        </p:tgtEl>
                                        <p:attrNameLst>
                                          <p:attrName>ppt_x</p:attrName>
                                        </p:attrNameLst>
                                      </p:cBhvr>
                                      <p:tavLst>
                                        <p:tav tm="0">
                                          <p:val>
                                            <p:strVal val="#ppt_x"/>
                                          </p:val>
                                        </p:tav>
                                        <p:tav tm="100000">
                                          <p:val>
                                            <p:strVal val="#ppt_x"/>
                                          </p:val>
                                        </p:tav>
                                      </p:tavLst>
                                    </p:anim>
                                    <p:anim calcmode="lin" valueType="num">
                                      <p:cBhvr additive="base">
                                        <p:cTn id="20" dur="500" fill="hold"/>
                                        <p:tgtEl>
                                          <p:spTgt spid="3091"/>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52" presetClass="entr" presetSubtype="0" fill="hold" grpId="0" nodeType="clickEffect">
                                  <p:stCondLst>
                                    <p:cond delay="0"/>
                                  </p:stCondLst>
                                  <p:childTnLst>
                                    <p:set>
                                      <p:cBhvr>
                                        <p:cTn id="24" dur="1" fill="hold">
                                          <p:stCondLst>
                                            <p:cond delay="0"/>
                                          </p:stCondLst>
                                        </p:cTn>
                                        <p:tgtEl>
                                          <p:spTgt spid="3092"/>
                                        </p:tgtEl>
                                        <p:attrNameLst>
                                          <p:attrName>style.visibility</p:attrName>
                                        </p:attrNameLst>
                                      </p:cBhvr>
                                      <p:to>
                                        <p:strVal val="visible"/>
                                      </p:to>
                                    </p:set>
                                    <p:animScale>
                                      <p:cBhvr>
                                        <p:cTn id="25" dur="1000" decel="50000" fill="hold">
                                          <p:stCondLst>
                                            <p:cond delay="0"/>
                                          </p:stCondLst>
                                        </p:cTn>
                                        <p:tgtEl>
                                          <p:spTgt spid="309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6" dur="1000" decel="50000" fill="hold">
                                          <p:stCondLst>
                                            <p:cond delay="0"/>
                                          </p:stCondLst>
                                        </p:cTn>
                                        <p:tgtEl>
                                          <p:spTgt spid="3092"/>
                                        </p:tgtEl>
                                        <p:attrNameLst>
                                          <p:attrName>ppt_x</p:attrName>
                                          <p:attrName>ppt_y</p:attrName>
                                        </p:attrNameLst>
                                      </p:cBhvr>
                                    </p:animMotion>
                                    <p:animEffect transition="in" filter="fade">
                                      <p:cBhvr>
                                        <p:cTn id="27" dur="1000"/>
                                        <p:tgtEl>
                                          <p:spTgt spid="3092"/>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2" presetClass="entr" presetSubtype="0" fill="hold" grpId="0" nodeType="clickEffect">
                                  <p:stCondLst>
                                    <p:cond delay="0"/>
                                  </p:stCondLst>
                                  <p:childTnLst>
                                    <p:set>
                                      <p:cBhvr>
                                        <p:cTn id="31" dur="1" fill="hold">
                                          <p:stCondLst>
                                            <p:cond delay="0"/>
                                          </p:stCondLst>
                                        </p:cTn>
                                        <p:tgtEl>
                                          <p:spTgt spid="3093"/>
                                        </p:tgtEl>
                                        <p:attrNameLst>
                                          <p:attrName>style.visibility</p:attrName>
                                        </p:attrNameLst>
                                      </p:cBhvr>
                                      <p:to>
                                        <p:strVal val="visible"/>
                                      </p:to>
                                    </p:set>
                                    <p:animScale>
                                      <p:cBhvr>
                                        <p:cTn id="32" dur="1000" decel="50000" fill="hold">
                                          <p:stCondLst>
                                            <p:cond delay="0"/>
                                          </p:stCondLst>
                                        </p:cTn>
                                        <p:tgtEl>
                                          <p:spTgt spid="3093"/>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3" dur="1000" decel="50000" fill="hold">
                                          <p:stCondLst>
                                            <p:cond delay="0"/>
                                          </p:stCondLst>
                                        </p:cTn>
                                        <p:tgtEl>
                                          <p:spTgt spid="3093"/>
                                        </p:tgtEl>
                                        <p:attrNameLst>
                                          <p:attrName>ppt_x</p:attrName>
                                          <p:attrName>ppt_y</p:attrName>
                                        </p:attrNameLst>
                                      </p:cBhvr>
                                    </p:animMotion>
                                    <p:animEffect transition="in" filter="fade">
                                      <p:cBhvr>
                                        <p:cTn id="34" dur="1000"/>
                                        <p:tgtEl>
                                          <p:spTgt spid="3093"/>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107"/>
                                        </p:tgtEl>
                                        <p:attrNameLst>
                                          <p:attrName>style.visibility</p:attrName>
                                        </p:attrNameLst>
                                      </p:cBhvr>
                                      <p:to>
                                        <p:strVal val="visible"/>
                                      </p:to>
                                    </p:set>
                                  </p:childTnLst>
                                </p:cTn>
                              </p:par>
                              <p:par>
                                <p:cTn id="39" presetID="2" presetClass="entr" presetSubtype="4" fill="hold" grpId="0" nodeType="withEffect">
                                  <p:stCondLst>
                                    <p:cond delay="0"/>
                                  </p:stCondLst>
                                  <p:childTnLst>
                                    <p:set>
                                      <p:cBhvr>
                                        <p:cTn id="40" dur="1" fill="hold">
                                          <p:stCondLst>
                                            <p:cond delay="0"/>
                                          </p:stCondLst>
                                        </p:cTn>
                                        <p:tgtEl>
                                          <p:spTgt spid="3104"/>
                                        </p:tgtEl>
                                        <p:attrNameLst>
                                          <p:attrName>style.visibility</p:attrName>
                                        </p:attrNameLst>
                                      </p:cBhvr>
                                      <p:to>
                                        <p:strVal val="visible"/>
                                      </p:to>
                                    </p:set>
                                    <p:anim calcmode="lin" valueType="num">
                                      <p:cBhvr additive="base">
                                        <p:cTn id="41" dur="500" fill="hold"/>
                                        <p:tgtEl>
                                          <p:spTgt spid="3104"/>
                                        </p:tgtEl>
                                        <p:attrNameLst>
                                          <p:attrName>ppt_x</p:attrName>
                                        </p:attrNameLst>
                                      </p:cBhvr>
                                      <p:tavLst>
                                        <p:tav tm="0">
                                          <p:val>
                                            <p:strVal val="#ppt_x"/>
                                          </p:val>
                                        </p:tav>
                                        <p:tav tm="100000">
                                          <p:val>
                                            <p:strVal val="#ppt_x"/>
                                          </p:val>
                                        </p:tav>
                                      </p:tavLst>
                                    </p:anim>
                                    <p:anim calcmode="lin" valueType="num">
                                      <p:cBhvr additive="base">
                                        <p:cTn id="42" dur="500" fill="hold"/>
                                        <p:tgtEl>
                                          <p:spTgt spid="3104"/>
                                        </p:tgtEl>
                                        <p:attrNameLst>
                                          <p:attrName>ppt_y</p:attrName>
                                        </p:attrNameLst>
                                      </p:cBhvr>
                                      <p:tavLst>
                                        <p:tav tm="0">
                                          <p:val>
                                            <p:strVal val="1+#ppt_h/2"/>
                                          </p:val>
                                        </p:tav>
                                        <p:tav tm="100000">
                                          <p:val>
                                            <p:strVal val="#ppt_y"/>
                                          </p:val>
                                        </p:tav>
                                      </p:tavLst>
                                    </p:anim>
                                  </p:childTnLst>
                                </p:cTn>
                              </p:par>
                              <p:par>
                                <p:cTn id="43" presetID="1" presetClass="entr" presetSubtype="0" fill="hold" grpId="0" nodeType="withEffect">
                                  <p:stCondLst>
                                    <p:cond delay="0"/>
                                  </p:stCondLst>
                                  <p:childTnLst>
                                    <p:set>
                                      <p:cBhvr>
                                        <p:cTn id="44" dur="1" fill="hold">
                                          <p:stCondLst>
                                            <p:cond delay="0"/>
                                          </p:stCondLst>
                                        </p:cTn>
                                        <p:tgtEl>
                                          <p:spTgt spid="3108"/>
                                        </p:tgtEl>
                                        <p:attrNameLst>
                                          <p:attrName>style.visibility</p:attrName>
                                        </p:attrNameLst>
                                      </p:cBhvr>
                                      <p:to>
                                        <p:strVal val="visible"/>
                                      </p:to>
                                    </p:set>
                                  </p:childTnLst>
                                </p:cTn>
                              </p:par>
                              <p:par>
                                <p:cTn id="45" presetID="2" presetClass="entr" presetSubtype="4" fill="hold" grpId="0" nodeType="withEffect">
                                  <p:stCondLst>
                                    <p:cond delay="0"/>
                                  </p:stCondLst>
                                  <p:childTnLst>
                                    <p:set>
                                      <p:cBhvr>
                                        <p:cTn id="46" dur="1" fill="hold">
                                          <p:stCondLst>
                                            <p:cond delay="0"/>
                                          </p:stCondLst>
                                        </p:cTn>
                                        <p:tgtEl>
                                          <p:spTgt spid="3105"/>
                                        </p:tgtEl>
                                        <p:attrNameLst>
                                          <p:attrName>style.visibility</p:attrName>
                                        </p:attrNameLst>
                                      </p:cBhvr>
                                      <p:to>
                                        <p:strVal val="visible"/>
                                      </p:to>
                                    </p:set>
                                    <p:anim calcmode="lin" valueType="num">
                                      <p:cBhvr additive="base">
                                        <p:cTn id="47" dur="500" fill="hold"/>
                                        <p:tgtEl>
                                          <p:spTgt spid="3105"/>
                                        </p:tgtEl>
                                        <p:attrNameLst>
                                          <p:attrName>ppt_x</p:attrName>
                                        </p:attrNameLst>
                                      </p:cBhvr>
                                      <p:tavLst>
                                        <p:tav tm="0">
                                          <p:val>
                                            <p:strVal val="#ppt_x"/>
                                          </p:val>
                                        </p:tav>
                                        <p:tav tm="100000">
                                          <p:val>
                                            <p:strVal val="#ppt_x"/>
                                          </p:val>
                                        </p:tav>
                                      </p:tavLst>
                                    </p:anim>
                                    <p:anim calcmode="lin" valueType="num">
                                      <p:cBhvr additive="base">
                                        <p:cTn id="48" dur="500" fill="hold"/>
                                        <p:tgtEl>
                                          <p:spTgt spid="3105"/>
                                        </p:tgtEl>
                                        <p:attrNameLst>
                                          <p:attrName>ppt_y</p:attrName>
                                        </p:attrNameLst>
                                      </p:cBhvr>
                                      <p:tavLst>
                                        <p:tav tm="0">
                                          <p:val>
                                            <p:strVal val="1+#ppt_h/2"/>
                                          </p:val>
                                        </p:tav>
                                        <p:tav tm="100000">
                                          <p:val>
                                            <p:strVal val="#ppt_y"/>
                                          </p:val>
                                        </p:tav>
                                      </p:tavLst>
                                    </p:anim>
                                  </p:childTnLst>
                                </p:cTn>
                              </p:par>
                              <p:par>
                                <p:cTn id="49" presetID="1" presetClass="entr" presetSubtype="0" fill="hold" grpId="0" nodeType="withEffect">
                                  <p:stCondLst>
                                    <p:cond delay="0"/>
                                  </p:stCondLst>
                                  <p:childTnLst>
                                    <p:set>
                                      <p:cBhvr>
                                        <p:cTn id="50" dur="1" fill="hold">
                                          <p:stCondLst>
                                            <p:cond delay="0"/>
                                          </p:stCondLst>
                                        </p:cTn>
                                        <p:tgtEl>
                                          <p:spTgt spid="3109"/>
                                        </p:tgtEl>
                                        <p:attrNameLst>
                                          <p:attrName>style.visibility</p:attrName>
                                        </p:attrNameLst>
                                      </p:cBhvr>
                                      <p:to>
                                        <p:strVal val="visible"/>
                                      </p:to>
                                    </p:set>
                                  </p:childTnLst>
                                </p:cTn>
                              </p:par>
                              <p:par>
                                <p:cTn id="51" presetID="2" presetClass="entr" presetSubtype="4" fill="hold" grpId="0" nodeType="withEffect">
                                  <p:stCondLst>
                                    <p:cond delay="0"/>
                                  </p:stCondLst>
                                  <p:childTnLst>
                                    <p:set>
                                      <p:cBhvr>
                                        <p:cTn id="52" dur="1" fill="hold">
                                          <p:stCondLst>
                                            <p:cond delay="0"/>
                                          </p:stCondLst>
                                        </p:cTn>
                                        <p:tgtEl>
                                          <p:spTgt spid="3106"/>
                                        </p:tgtEl>
                                        <p:attrNameLst>
                                          <p:attrName>style.visibility</p:attrName>
                                        </p:attrNameLst>
                                      </p:cBhvr>
                                      <p:to>
                                        <p:strVal val="visible"/>
                                      </p:to>
                                    </p:set>
                                    <p:anim calcmode="lin" valueType="num">
                                      <p:cBhvr additive="base">
                                        <p:cTn id="53" dur="500" fill="hold"/>
                                        <p:tgtEl>
                                          <p:spTgt spid="3106"/>
                                        </p:tgtEl>
                                        <p:attrNameLst>
                                          <p:attrName>ppt_x</p:attrName>
                                        </p:attrNameLst>
                                      </p:cBhvr>
                                      <p:tavLst>
                                        <p:tav tm="0">
                                          <p:val>
                                            <p:strVal val="#ppt_x"/>
                                          </p:val>
                                        </p:tav>
                                        <p:tav tm="100000">
                                          <p:val>
                                            <p:strVal val="#ppt_x"/>
                                          </p:val>
                                        </p:tav>
                                      </p:tavLst>
                                    </p:anim>
                                    <p:anim calcmode="lin" valueType="num">
                                      <p:cBhvr additive="base">
                                        <p:cTn id="54" dur="500" fill="hold"/>
                                        <p:tgtEl>
                                          <p:spTgt spid="3106"/>
                                        </p:tgtEl>
                                        <p:attrNameLst>
                                          <p:attrName>ppt_y</p:attrName>
                                        </p:attrNameLst>
                                      </p:cBhvr>
                                      <p:tavLst>
                                        <p:tav tm="0">
                                          <p:val>
                                            <p:strVal val="1+#ppt_h/2"/>
                                          </p:val>
                                        </p:tav>
                                        <p:tav tm="100000">
                                          <p:val>
                                            <p:strVal val="#ppt_y"/>
                                          </p:val>
                                        </p:tav>
                                      </p:tavLst>
                                    </p:anim>
                                  </p:childTnLst>
                                </p:cTn>
                              </p:par>
                            </p:childTnLst>
                          </p:cTn>
                        </p:par>
                      </p:childTnLst>
                    </p:cTn>
                  </p:par>
                  <p:par>
                    <p:cTn id="55" fill="hold" nodeType="clickPar">
                      <p:stCondLst>
                        <p:cond delay="indefinite"/>
                      </p:stCondLst>
                      <p:childTnLst>
                        <p:par>
                          <p:cTn id="56" fill="hold" nodeType="withGroup">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3110"/>
                                        </p:tgtEl>
                                        <p:attrNameLst>
                                          <p:attrName>style.visibility</p:attrName>
                                        </p:attrNameLst>
                                      </p:cBhvr>
                                      <p:to>
                                        <p:strVal val="visible"/>
                                      </p:to>
                                    </p:set>
                                  </p:childTnLst>
                                </p:cTn>
                              </p:par>
                              <p:par>
                                <p:cTn id="59" presetID="2" presetClass="entr" presetSubtype="4" fill="hold" grpId="0" nodeType="withEffect">
                                  <p:stCondLst>
                                    <p:cond delay="0"/>
                                  </p:stCondLst>
                                  <p:childTnLst>
                                    <p:set>
                                      <p:cBhvr>
                                        <p:cTn id="60" dur="1" fill="hold">
                                          <p:stCondLst>
                                            <p:cond delay="0"/>
                                          </p:stCondLst>
                                        </p:cTn>
                                        <p:tgtEl>
                                          <p:spTgt spid="3100"/>
                                        </p:tgtEl>
                                        <p:attrNameLst>
                                          <p:attrName>style.visibility</p:attrName>
                                        </p:attrNameLst>
                                      </p:cBhvr>
                                      <p:to>
                                        <p:strVal val="visible"/>
                                      </p:to>
                                    </p:set>
                                    <p:anim calcmode="lin" valueType="num">
                                      <p:cBhvr additive="base">
                                        <p:cTn id="61" dur="500" fill="hold"/>
                                        <p:tgtEl>
                                          <p:spTgt spid="3100"/>
                                        </p:tgtEl>
                                        <p:attrNameLst>
                                          <p:attrName>ppt_x</p:attrName>
                                        </p:attrNameLst>
                                      </p:cBhvr>
                                      <p:tavLst>
                                        <p:tav tm="0">
                                          <p:val>
                                            <p:strVal val="#ppt_x"/>
                                          </p:val>
                                        </p:tav>
                                        <p:tav tm="100000">
                                          <p:val>
                                            <p:strVal val="#ppt_x"/>
                                          </p:val>
                                        </p:tav>
                                      </p:tavLst>
                                    </p:anim>
                                    <p:anim calcmode="lin" valueType="num">
                                      <p:cBhvr additive="base">
                                        <p:cTn id="62" dur="500" fill="hold"/>
                                        <p:tgtEl>
                                          <p:spTgt spid="3100"/>
                                        </p:tgtEl>
                                        <p:attrNameLst>
                                          <p:attrName>ppt_y</p:attrName>
                                        </p:attrNameLst>
                                      </p:cBhvr>
                                      <p:tavLst>
                                        <p:tav tm="0">
                                          <p:val>
                                            <p:strVal val="1+#ppt_h/2"/>
                                          </p:val>
                                        </p:tav>
                                        <p:tav tm="100000">
                                          <p:val>
                                            <p:strVal val="#ppt_y"/>
                                          </p:val>
                                        </p:tav>
                                      </p:tavLst>
                                    </p:anim>
                                  </p:childTnLst>
                                </p:cTn>
                              </p:par>
                              <p:par>
                                <p:cTn id="63" presetID="1" presetClass="entr" presetSubtype="0" fill="hold" grpId="0" nodeType="withEffect">
                                  <p:stCondLst>
                                    <p:cond delay="0"/>
                                  </p:stCondLst>
                                  <p:childTnLst>
                                    <p:set>
                                      <p:cBhvr>
                                        <p:cTn id="64" dur="1" fill="hold">
                                          <p:stCondLst>
                                            <p:cond delay="0"/>
                                          </p:stCondLst>
                                        </p:cTn>
                                        <p:tgtEl>
                                          <p:spTgt spid="3111"/>
                                        </p:tgtEl>
                                        <p:attrNameLst>
                                          <p:attrName>style.visibility</p:attrName>
                                        </p:attrNameLst>
                                      </p:cBhvr>
                                      <p:to>
                                        <p:strVal val="visible"/>
                                      </p:to>
                                    </p:set>
                                  </p:childTnLst>
                                </p:cTn>
                              </p:par>
                              <p:par>
                                <p:cTn id="65" presetID="2" presetClass="entr" presetSubtype="4" fill="hold" grpId="0" nodeType="withEffect">
                                  <p:stCondLst>
                                    <p:cond delay="0"/>
                                  </p:stCondLst>
                                  <p:childTnLst>
                                    <p:set>
                                      <p:cBhvr>
                                        <p:cTn id="66" dur="1" fill="hold">
                                          <p:stCondLst>
                                            <p:cond delay="0"/>
                                          </p:stCondLst>
                                        </p:cTn>
                                        <p:tgtEl>
                                          <p:spTgt spid="3101"/>
                                        </p:tgtEl>
                                        <p:attrNameLst>
                                          <p:attrName>style.visibility</p:attrName>
                                        </p:attrNameLst>
                                      </p:cBhvr>
                                      <p:to>
                                        <p:strVal val="visible"/>
                                      </p:to>
                                    </p:set>
                                    <p:anim calcmode="lin" valueType="num">
                                      <p:cBhvr additive="base">
                                        <p:cTn id="67" dur="500" fill="hold"/>
                                        <p:tgtEl>
                                          <p:spTgt spid="3101"/>
                                        </p:tgtEl>
                                        <p:attrNameLst>
                                          <p:attrName>ppt_x</p:attrName>
                                        </p:attrNameLst>
                                      </p:cBhvr>
                                      <p:tavLst>
                                        <p:tav tm="0">
                                          <p:val>
                                            <p:strVal val="#ppt_x"/>
                                          </p:val>
                                        </p:tav>
                                        <p:tav tm="100000">
                                          <p:val>
                                            <p:strVal val="#ppt_x"/>
                                          </p:val>
                                        </p:tav>
                                      </p:tavLst>
                                    </p:anim>
                                    <p:anim calcmode="lin" valueType="num">
                                      <p:cBhvr additive="base">
                                        <p:cTn id="68" dur="500" fill="hold"/>
                                        <p:tgtEl>
                                          <p:spTgt spid="3101"/>
                                        </p:tgtEl>
                                        <p:attrNameLst>
                                          <p:attrName>ppt_y</p:attrName>
                                        </p:attrNameLst>
                                      </p:cBhvr>
                                      <p:tavLst>
                                        <p:tav tm="0">
                                          <p:val>
                                            <p:strVal val="1+#ppt_h/2"/>
                                          </p:val>
                                        </p:tav>
                                        <p:tav tm="100000">
                                          <p:val>
                                            <p:strVal val="#ppt_y"/>
                                          </p:val>
                                        </p:tav>
                                      </p:tavLst>
                                    </p:anim>
                                  </p:childTnLst>
                                </p:cTn>
                              </p:par>
                              <p:par>
                                <p:cTn id="69" presetID="1" presetClass="entr" presetSubtype="0" fill="hold" grpId="0" nodeType="withEffect">
                                  <p:stCondLst>
                                    <p:cond delay="0"/>
                                  </p:stCondLst>
                                  <p:childTnLst>
                                    <p:set>
                                      <p:cBhvr>
                                        <p:cTn id="70" dur="1" fill="hold">
                                          <p:stCondLst>
                                            <p:cond delay="0"/>
                                          </p:stCondLst>
                                        </p:cTn>
                                        <p:tgtEl>
                                          <p:spTgt spid="3113"/>
                                        </p:tgtEl>
                                        <p:attrNameLst>
                                          <p:attrName>style.visibility</p:attrName>
                                        </p:attrNameLst>
                                      </p:cBhvr>
                                      <p:to>
                                        <p:strVal val="visible"/>
                                      </p:to>
                                    </p:set>
                                  </p:childTnLst>
                                </p:cTn>
                              </p:par>
                              <p:par>
                                <p:cTn id="71" presetID="2" presetClass="entr" presetSubtype="4" fill="hold" grpId="0" nodeType="withEffect">
                                  <p:stCondLst>
                                    <p:cond delay="0"/>
                                  </p:stCondLst>
                                  <p:childTnLst>
                                    <p:set>
                                      <p:cBhvr>
                                        <p:cTn id="72" dur="1" fill="hold">
                                          <p:stCondLst>
                                            <p:cond delay="0"/>
                                          </p:stCondLst>
                                        </p:cTn>
                                        <p:tgtEl>
                                          <p:spTgt spid="3102"/>
                                        </p:tgtEl>
                                        <p:attrNameLst>
                                          <p:attrName>style.visibility</p:attrName>
                                        </p:attrNameLst>
                                      </p:cBhvr>
                                      <p:to>
                                        <p:strVal val="visible"/>
                                      </p:to>
                                    </p:set>
                                    <p:anim calcmode="lin" valueType="num">
                                      <p:cBhvr additive="base">
                                        <p:cTn id="73" dur="500" fill="hold"/>
                                        <p:tgtEl>
                                          <p:spTgt spid="3102"/>
                                        </p:tgtEl>
                                        <p:attrNameLst>
                                          <p:attrName>ppt_x</p:attrName>
                                        </p:attrNameLst>
                                      </p:cBhvr>
                                      <p:tavLst>
                                        <p:tav tm="0">
                                          <p:val>
                                            <p:strVal val="#ppt_x"/>
                                          </p:val>
                                        </p:tav>
                                        <p:tav tm="100000">
                                          <p:val>
                                            <p:strVal val="#ppt_x"/>
                                          </p:val>
                                        </p:tav>
                                      </p:tavLst>
                                    </p:anim>
                                    <p:anim calcmode="lin" valueType="num">
                                      <p:cBhvr additive="base">
                                        <p:cTn id="74" dur="500" fill="hold"/>
                                        <p:tgtEl>
                                          <p:spTgt spid="3102"/>
                                        </p:tgtEl>
                                        <p:attrNameLst>
                                          <p:attrName>ppt_y</p:attrName>
                                        </p:attrNameLst>
                                      </p:cBhvr>
                                      <p:tavLst>
                                        <p:tav tm="0">
                                          <p:val>
                                            <p:strVal val="1+#ppt_h/2"/>
                                          </p:val>
                                        </p:tav>
                                        <p:tav tm="100000">
                                          <p:val>
                                            <p:strVal val="#ppt_y"/>
                                          </p:val>
                                        </p:tav>
                                      </p:tavLst>
                                    </p:anim>
                                  </p:childTnLst>
                                </p:cTn>
                              </p:par>
                            </p:childTnLst>
                          </p:cTn>
                        </p:par>
                      </p:childTnLst>
                    </p:cTn>
                  </p:par>
                  <p:par>
                    <p:cTn id="75" fill="hold" nodeType="clickPar">
                      <p:stCondLst>
                        <p:cond delay="indefinite"/>
                      </p:stCondLst>
                      <p:childTnLst>
                        <p:par>
                          <p:cTn id="76" fill="hold" nodeType="withGroup">
                            <p:stCondLst>
                              <p:cond delay="0"/>
                            </p:stCondLst>
                            <p:childTnLst>
                              <p:par>
                                <p:cTn id="77" presetID="17" presetClass="entr" presetSubtype="10" fill="hold" grpId="0" nodeType="clickEffect">
                                  <p:stCondLst>
                                    <p:cond delay="0"/>
                                  </p:stCondLst>
                                  <p:childTnLst>
                                    <p:set>
                                      <p:cBhvr>
                                        <p:cTn id="78" dur="1" fill="hold">
                                          <p:stCondLst>
                                            <p:cond delay="0"/>
                                          </p:stCondLst>
                                        </p:cTn>
                                        <p:tgtEl>
                                          <p:spTgt spid="3115"/>
                                        </p:tgtEl>
                                        <p:attrNameLst>
                                          <p:attrName>style.visibility</p:attrName>
                                        </p:attrNameLst>
                                      </p:cBhvr>
                                      <p:to>
                                        <p:strVal val="visible"/>
                                      </p:to>
                                    </p:set>
                                    <p:anim calcmode="lin" valueType="num">
                                      <p:cBhvr>
                                        <p:cTn id="79" dur="500" fill="hold"/>
                                        <p:tgtEl>
                                          <p:spTgt spid="3115"/>
                                        </p:tgtEl>
                                        <p:attrNameLst>
                                          <p:attrName>ppt_w</p:attrName>
                                        </p:attrNameLst>
                                      </p:cBhvr>
                                      <p:tavLst>
                                        <p:tav tm="0">
                                          <p:val>
                                            <p:fltVal val="0"/>
                                          </p:val>
                                        </p:tav>
                                        <p:tav tm="100000">
                                          <p:val>
                                            <p:strVal val="#ppt_w"/>
                                          </p:val>
                                        </p:tav>
                                      </p:tavLst>
                                    </p:anim>
                                    <p:anim calcmode="lin" valueType="num">
                                      <p:cBhvr>
                                        <p:cTn id="80" dur="500" fill="hold"/>
                                        <p:tgtEl>
                                          <p:spTgt spid="311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8" grpId="0" animBg="1"/>
      <p:bldP spid="3089" grpId="0" animBg="1"/>
      <p:bldP spid="3090" grpId="0" animBg="1"/>
      <p:bldP spid="3091" grpId="0" animBg="1"/>
      <p:bldP spid="3092" grpId="0" animBg="1"/>
      <p:bldP spid="3093" grpId="0" animBg="1"/>
      <p:bldP spid="3100" grpId="0" animBg="1"/>
      <p:bldP spid="3101" grpId="0" animBg="1"/>
      <p:bldP spid="3102" grpId="0" animBg="1"/>
      <p:bldP spid="3104" grpId="0" animBg="1"/>
      <p:bldP spid="3105" grpId="0" animBg="1"/>
      <p:bldP spid="3106" grpId="0" animBg="1"/>
      <p:bldP spid="3107" grpId="0" animBg="1"/>
      <p:bldP spid="3108" grpId="0" animBg="1"/>
      <p:bldP spid="3109" grpId="0" animBg="1"/>
      <p:bldP spid="3110" grpId="0" animBg="1"/>
      <p:bldP spid="3111" grpId="0" animBg="1"/>
      <p:bldP spid="3113" grpId="0" animBg="1"/>
      <p:bldP spid="3115"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40000"/>
              <a:lumOff val="60000"/>
            </a:schemeClr>
          </a:solidFill>
        </p:spPr>
        <p:txBody>
          <a:bodyPr/>
          <a:lstStyle/>
          <a:p>
            <a:r>
              <a:rPr dirty="0"/>
              <a:t>Targeted Drug Delivery Systems</a:t>
            </a:r>
          </a:p>
        </p:txBody>
      </p:sp>
      <p:sp>
        <p:nvSpPr>
          <p:cNvPr id="3" name="Content Placeholder 2"/>
          <p:cNvSpPr>
            <a:spLocks noGrp="1"/>
          </p:cNvSpPr>
          <p:nvPr>
            <p:ph idx="1"/>
          </p:nvPr>
        </p:nvSpPr>
        <p:spPr/>
        <p:txBody>
          <a:bodyPr/>
          <a:lstStyle/>
          <a:p>
            <a:pPr marL="0" indent="0">
              <a:buNone/>
            </a:pPr>
            <a:r>
              <a:rPr dirty="0"/>
              <a:t>• Passive targeting (EPR effect)</a:t>
            </a:r>
          </a:p>
          <a:p>
            <a:pPr marL="0" indent="0">
              <a:buNone/>
            </a:pPr>
            <a:r>
              <a:rPr dirty="0"/>
              <a:t>• Active targeting (ligand-receptor)</a:t>
            </a:r>
          </a:p>
          <a:p>
            <a:pPr marL="0" indent="0">
              <a:buNone/>
            </a:pPr>
            <a:r>
              <a:rPr dirty="0"/>
              <a:t>• Examples: Liposomes, nanoparticles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2">
              <a:lumMod val="90000"/>
            </a:schemeClr>
          </a:solidFill>
        </p:spPr>
        <p:txBody>
          <a:bodyPr>
            <a:normAutofit fontScale="90000"/>
          </a:bodyPr>
          <a:lstStyle/>
          <a:p>
            <a:r>
              <a:rPr dirty="0"/>
              <a:t>Smart &amp; Stimuli-Responsive Systems</a:t>
            </a:r>
          </a:p>
        </p:txBody>
      </p:sp>
      <p:sp>
        <p:nvSpPr>
          <p:cNvPr id="3" name="Content Placeholder 2"/>
          <p:cNvSpPr>
            <a:spLocks noGrp="1"/>
          </p:cNvSpPr>
          <p:nvPr>
            <p:ph idx="1"/>
          </p:nvPr>
        </p:nvSpPr>
        <p:spPr/>
        <p:txBody>
          <a:bodyPr/>
          <a:lstStyle/>
          <a:p>
            <a:pPr marL="0" indent="0">
              <a:buNone/>
            </a:pPr>
            <a:r>
              <a:rPr dirty="0"/>
              <a:t>• Drug release triggered by pH, temperature, enzymes</a:t>
            </a:r>
          </a:p>
          <a:p>
            <a:pPr marL="0" indent="0">
              <a:buNone/>
            </a:pPr>
            <a:r>
              <a:rPr dirty="0"/>
              <a:t>• On-demand and site-specific delivery</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lumMod val="40000"/>
              <a:lumOff val="60000"/>
            </a:schemeClr>
          </a:solidFill>
        </p:spPr>
        <p:txBody>
          <a:bodyPr/>
          <a:lstStyle/>
          <a:p>
            <a:r>
              <a:rPr b="1" dirty="0"/>
              <a:t>Gene &amp; RNA Drug Delivery</a:t>
            </a:r>
          </a:p>
        </p:txBody>
      </p:sp>
      <p:sp>
        <p:nvSpPr>
          <p:cNvPr id="3" name="Content Placeholder 2"/>
          <p:cNvSpPr>
            <a:spLocks noGrp="1"/>
          </p:cNvSpPr>
          <p:nvPr>
            <p:ph idx="1"/>
          </p:nvPr>
        </p:nvSpPr>
        <p:spPr/>
        <p:txBody>
          <a:bodyPr/>
          <a:lstStyle/>
          <a:p>
            <a:pPr marL="0" indent="0">
              <a:buNone/>
            </a:pPr>
            <a:r>
              <a:rPr dirty="0"/>
              <a:t>• Viral and non-viral vectors</a:t>
            </a:r>
          </a:p>
          <a:p>
            <a:pPr marL="0" indent="0">
              <a:buNone/>
            </a:pPr>
            <a:r>
              <a:rPr dirty="0"/>
              <a:t>• Lipid nanoparticles</a:t>
            </a:r>
          </a:p>
          <a:p>
            <a:pPr marL="0" indent="0">
              <a:buNone/>
            </a:pPr>
            <a:r>
              <a:rPr dirty="0"/>
              <a:t>• Example: </a:t>
            </a:r>
            <a:endParaRPr lang="en-US" dirty="0"/>
          </a:p>
          <a:p>
            <a:pPr>
              <a:buFont typeface="Wingdings" panose="05000000000000000000" pitchFamily="2" charset="2"/>
              <a:buChar char="Ø"/>
            </a:pPr>
            <a:r>
              <a:rPr dirty="0"/>
              <a:t>mRNA vaccines</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lumMod val="60000"/>
              <a:lumOff val="40000"/>
            </a:schemeClr>
          </a:solidFill>
        </p:spPr>
        <p:txBody>
          <a:bodyPr/>
          <a:lstStyle/>
          <a:p>
            <a:r>
              <a:rPr b="1" dirty="0"/>
              <a:t>Clinical Translation Challenges</a:t>
            </a:r>
          </a:p>
        </p:txBody>
      </p:sp>
      <p:sp>
        <p:nvSpPr>
          <p:cNvPr id="3" name="Content Placeholder 2"/>
          <p:cNvSpPr>
            <a:spLocks noGrp="1"/>
          </p:cNvSpPr>
          <p:nvPr>
            <p:ph idx="1"/>
          </p:nvPr>
        </p:nvSpPr>
        <p:spPr/>
        <p:txBody>
          <a:bodyPr/>
          <a:lstStyle/>
          <a:p>
            <a:pPr marL="0" indent="0">
              <a:buNone/>
            </a:pPr>
            <a:r>
              <a:rPr dirty="0"/>
              <a:t>• Scale-up issues</a:t>
            </a:r>
          </a:p>
          <a:p>
            <a:pPr marL="0" indent="0">
              <a:buNone/>
            </a:pPr>
            <a:r>
              <a:rPr dirty="0"/>
              <a:t>• Regulatory hurdles</a:t>
            </a:r>
          </a:p>
          <a:p>
            <a:pPr marL="0" indent="0">
              <a:buNone/>
            </a:pPr>
            <a:r>
              <a:rPr dirty="0"/>
              <a:t>• Safety and cost concerns</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idx="1"/>
          </p:nvPr>
        </p:nvSpPr>
        <p:spPr>
          <a:xfrm>
            <a:off x="457200" y="1600200"/>
            <a:ext cx="8229600" cy="4419600"/>
          </a:xfrm>
        </p:spPr>
        <p:txBody>
          <a:bodyPr>
            <a:normAutofit fontScale="92500" lnSpcReduction="10000"/>
          </a:bodyPr>
          <a:lstStyle/>
          <a:p>
            <a:r>
              <a:rPr lang="en-US" sz="2400" b="1" dirty="0"/>
              <a:t>Cancer Nanotechnology</a:t>
            </a:r>
          </a:p>
          <a:p>
            <a:pPr marL="0" indent="0">
              <a:buNone/>
            </a:pPr>
            <a:r>
              <a:rPr lang="en-US" sz="2400" b="1" dirty="0" err="1"/>
              <a:t>Lynozyfic</a:t>
            </a:r>
            <a:r>
              <a:rPr lang="en-US" sz="2400" dirty="0"/>
              <a:t> (Bispecific antibody) and the rise of next-gen Antibody-Drug Conjugates (ADCs).</a:t>
            </a:r>
            <a:endParaRPr lang="en-US" sz="2400" b="1" dirty="0"/>
          </a:p>
          <a:p>
            <a:endParaRPr lang="en-US" sz="2400" b="1" dirty="0"/>
          </a:p>
          <a:p>
            <a:pPr>
              <a:buFont typeface="Wingdings" pitchFamily="2" charset="2"/>
              <a:buNone/>
            </a:pPr>
            <a:r>
              <a:rPr lang="en-US" sz="2400" b="1" dirty="0"/>
              <a:t>        (</a:t>
            </a:r>
            <a:r>
              <a:rPr lang="en-US" sz="2400" b="1" dirty="0" err="1"/>
              <a:t>i</a:t>
            </a:r>
            <a:r>
              <a:rPr lang="en-US" sz="2400" b="1" dirty="0"/>
              <a:t>) Diagnosis using Quantum </a:t>
            </a:r>
          </a:p>
          <a:p>
            <a:pPr>
              <a:buFont typeface="Wingdings" pitchFamily="2" charset="2"/>
              <a:buNone/>
            </a:pPr>
            <a:r>
              <a:rPr lang="en-US" sz="2400" b="1" dirty="0"/>
              <a:t>             Dots</a:t>
            </a:r>
          </a:p>
          <a:p>
            <a:pPr>
              <a:buFont typeface="Wingdings" pitchFamily="2" charset="2"/>
              <a:buNone/>
            </a:pPr>
            <a:endParaRPr lang="en-US" sz="2400" b="1" dirty="0"/>
          </a:p>
          <a:p>
            <a:pPr>
              <a:buFont typeface="Wingdings" pitchFamily="2" charset="2"/>
              <a:buNone/>
            </a:pPr>
            <a:r>
              <a:rPr lang="en-US" sz="2400" b="1" dirty="0"/>
              <a:t>     	(ii) Tumor Targeted Delivery</a:t>
            </a:r>
          </a:p>
          <a:p>
            <a:pPr>
              <a:buFont typeface="Wingdings" pitchFamily="2" charset="2"/>
              <a:buNone/>
            </a:pPr>
            <a:endParaRPr lang="en-US" sz="2400" b="1" dirty="0"/>
          </a:p>
          <a:p>
            <a:pPr>
              <a:buFont typeface="Wingdings" pitchFamily="2" charset="2"/>
              <a:buNone/>
            </a:pPr>
            <a:r>
              <a:rPr lang="en-US" sz="2400" b="1" dirty="0"/>
              <a:t>        (iii) Imaging</a:t>
            </a:r>
          </a:p>
          <a:p>
            <a:pPr>
              <a:buFont typeface="Wingdings" pitchFamily="2" charset="2"/>
              <a:buNone/>
            </a:pPr>
            <a:endParaRPr lang="en-US" sz="2400" b="1" dirty="0"/>
          </a:p>
          <a:p>
            <a:pPr>
              <a:buFont typeface="Wingdings" pitchFamily="2" charset="2"/>
              <a:buNone/>
            </a:pPr>
            <a:r>
              <a:rPr lang="en-US" sz="2400" b="1" dirty="0"/>
              <a:t>        (iv) Cancer Gene Therapy</a:t>
            </a:r>
          </a:p>
          <a:p>
            <a:endParaRPr lang="en-US" sz="2400" dirty="0"/>
          </a:p>
        </p:txBody>
      </p:sp>
      <p:sp>
        <p:nvSpPr>
          <p:cNvPr id="12290" name="Rectangle 2"/>
          <p:cNvSpPr>
            <a:spLocks noGrp="1" noChangeArrowheads="1"/>
          </p:cNvSpPr>
          <p:nvPr>
            <p:ph type="title"/>
          </p:nvPr>
        </p:nvSpPr>
        <p:spPr/>
        <p:txBody>
          <a:bodyPr/>
          <a:lstStyle/>
          <a:p>
            <a:pPr algn="ctr"/>
            <a:r>
              <a:rPr lang="en-US" dirty="0">
                <a:solidFill>
                  <a:srgbClr val="009900"/>
                </a:solidFill>
              </a:rPr>
              <a:t>PRIORITY AREAS</a:t>
            </a:r>
          </a:p>
        </p:txBody>
      </p:sp>
    </p:spTree>
    <p:extLst>
      <p:ext uri="{BB962C8B-B14F-4D97-AF65-F5344CB8AC3E}">
        <p14:creationId xmlns:p14="http://schemas.microsoft.com/office/powerpoint/2010/main" val="50028588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F9EE79-70D0-94FD-D878-56A1BE1C0B38}"/>
              </a:ext>
            </a:extLst>
          </p:cNvPr>
          <p:cNvSpPr>
            <a:spLocks noGrp="1"/>
          </p:cNvSpPr>
          <p:nvPr>
            <p:ph type="title"/>
          </p:nvPr>
        </p:nvSpPr>
        <p:spPr/>
        <p:txBody>
          <a:bodyPr/>
          <a:lstStyle/>
          <a:p>
            <a:r>
              <a:rPr lang="en-US" dirty="0" err="1"/>
              <a:t>Cont</a:t>
            </a:r>
            <a:r>
              <a:rPr lang="en-US" dirty="0"/>
              <a:t>…</a:t>
            </a:r>
            <a:endParaRPr lang="en-PK" dirty="0"/>
          </a:p>
        </p:txBody>
      </p:sp>
      <p:sp>
        <p:nvSpPr>
          <p:cNvPr id="3" name="Content Placeholder 2">
            <a:extLst>
              <a:ext uri="{FF2B5EF4-FFF2-40B4-BE49-F238E27FC236}">
                <a16:creationId xmlns:a16="http://schemas.microsoft.com/office/drawing/2014/main" id="{1092990B-01C0-CE90-AD7E-8152B22F8E1D}"/>
              </a:ext>
            </a:extLst>
          </p:cNvPr>
          <p:cNvSpPr>
            <a:spLocks noGrp="1"/>
          </p:cNvSpPr>
          <p:nvPr>
            <p:ph idx="1"/>
          </p:nvPr>
        </p:nvSpPr>
        <p:spPr/>
        <p:txBody>
          <a:bodyPr/>
          <a:lstStyle/>
          <a:p>
            <a:pPr>
              <a:buFont typeface="Wingdings" panose="05000000000000000000" pitchFamily="2" charset="2"/>
              <a:buChar char="Ø"/>
            </a:pPr>
            <a:r>
              <a:rPr lang="en-US" dirty="0"/>
              <a:t> </a:t>
            </a:r>
            <a:r>
              <a:rPr lang="en-US" b="1" dirty="0">
                <a:solidFill>
                  <a:schemeClr val="accent2">
                    <a:lumMod val="75000"/>
                  </a:schemeClr>
                </a:solidFill>
              </a:rPr>
              <a:t>Metabolic Disease (GLP-1s and Beyond)</a:t>
            </a:r>
            <a:endParaRPr lang="en-US" dirty="0">
              <a:solidFill>
                <a:schemeClr val="accent2">
                  <a:lumMod val="75000"/>
                </a:schemeClr>
              </a:solidFill>
            </a:endParaRPr>
          </a:p>
          <a:p>
            <a:r>
              <a:rPr lang="en-US" dirty="0"/>
              <a:t>New indications for </a:t>
            </a:r>
            <a:r>
              <a:rPr lang="en-US" b="1" dirty="0"/>
              <a:t>Semaglutide</a:t>
            </a:r>
            <a:r>
              <a:rPr lang="en-US" dirty="0"/>
              <a:t> (CKD/MASH) and oral formulations that bypass gastric degradation.</a:t>
            </a:r>
          </a:p>
          <a:p>
            <a:pPr>
              <a:buFont typeface="Wingdings" panose="05000000000000000000" pitchFamily="2" charset="2"/>
              <a:buChar char="Ø"/>
            </a:pPr>
            <a:r>
              <a:rPr lang="en-US" b="1" dirty="0">
                <a:solidFill>
                  <a:schemeClr val="accent2">
                    <a:lumMod val="75000"/>
                  </a:schemeClr>
                </a:solidFill>
              </a:rPr>
              <a:t>Cell &amp; Gene Therapy Delivery</a:t>
            </a:r>
          </a:p>
          <a:p>
            <a:r>
              <a:rPr lang="en-US" dirty="0"/>
              <a:t>Non-viral vectors (LNPs) replacing viral vectors for safer CRISPR-Cas9 delivery in vivo.</a:t>
            </a:r>
            <a:endParaRPr lang="en-PK" dirty="0"/>
          </a:p>
        </p:txBody>
      </p:sp>
    </p:spTree>
    <p:extLst>
      <p:ext uri="{BB962C8B-B14F-4D97-AF65-F5344CB8AC3E}">
        <p14:creationId xmlns:p14="http://schemas.microsoft.com/office/powerpoint/2010/main" val="232240104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B2CAAF-802D-031C-477B-4F179986A332}"/>
              </a:ext>
            </a:extLst>
          </p:cNvPr>
          <p:cNvSpPr>
            <a:spLocks noGrp="1"/>
          </p:cNvSpPr>
          <p:nvPr>
            <p:ph type="title"/>
          </p:nvPr>
        </p:nvSpPr>
        <p:spPr/>
        <p:txBody>
          <a:bodyPr/>
          <a:lstStyle/>
          <a:p>
            <a:r>
              <a:rPr lang="en-US" dirty="0"/>
              <a:t>CONT..</a:t>
            </a:r>
            <a:endParaRPr lang="en-PK" dirty="0"/>
          </a:p>
        </p:txBody>
      </p:sp>
      <p:sp>
        <p:nvSpPr>
          <p:cNvPr id="3" name="Content Placeholder 2">
            <a:extLst>
              <a:ext uri="{FF2B5EF4-FFF2-40B4-BE49-F238E27FC236}">
                <a16:creationId xmlns:a16="http://schemas.microsoft.com/office/drawing/2014/main" id="{D938D6D5-CF56-D218-680A-C52863E13B96}"/>
              </a:ext>
            </a:extLst>
          </p:cNvPr>
          <p:cNvSpPr>
            <a:spLocks noGrp="1"/>
          </p:cNvSpPr>
          <p:nvPr>
            <p:ph idx="1"/>
          </p:nvPr>
        </p:nvSpPr>
        <p:spPr/>
        <p:txBody>
          <a:bodyPr/>
          <a:lstStyle/>
          <a:p>
            <a:r>
              <a:rPr lang="en-US" b="1" dirty="0">
                <a:solidFill>
                  <a:schemeClr val="accent2">
                    <a:lumMod val="75000"/>
                  </a:schemeClr>
                </a:solidFill>
              </a:rPr>
              <a:t>Infectious Disease: Smart Antibiotics</a:t>
            </a:r>
          </a:p>
          <a:p>
            <a:pPr>
              <a:buFont typeface="Wingdings" panose="05000000000000000000" pitchFamily="2" charset="2"/>
              <a:buChar char="Ø"/>
            </a:pPr>
            <a:r>
              <a:rPr lang="en-US" dirty="0"/>
              <a:t>Nanotech that targets bacteria specifically, leaving the gut microbiome unharmed.</a:t>
            </a:r>
          </a:p>
          <a:p>
            <a:pPr>
              <a:buFont typeface="Wingdings" panose="05000000000000000000" pitchFamily="2" charset="2"/>
              <a:buChar char="Ø"/>
            </a:pPr>
            <a:r>
              <a:rPr lang="en-US" b="1" dirty="0"/>
              <a:t>Green Chemistry in LNP synthesis </a:t>
            </a:r>
            <a:r>
              <a:rPr lang="en-US" dirty="0"/>
              <a:t>and the push for recyclable/biodegradable inhalers and pens.</a:t>
            </a:r>
          </a:p>
          <a:p>
            <a:pPr>
              <a:buFont typeface="Wingdings" panose="05000000000000000000" pitchFamily="2" charset="2"/>
              <a:buChar char="Ø"/>
            </a:pPr>
            <a:endParaRPr lang="en-PK" dirty="0"/>
          </a:p>
        </p:txBody>
      </p:sp>
    </p:spTree>
    <p:extLst>
      <p:ext uri="{BB962C8B-B14F-4D97-AF65-F5344CB8AC3E}">
        <p14:creationId xmlns:p14="http://schemas.microsoft.com/office/powerpoint/2010/main" val="43953294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E6175-1787-4E02-94A5-EF386BC18B86}"/>
              </a:ext>
            </a:extLst>
          </p:cNvPr>
          <p:cNvSpPr>
            <a:spLocks noGrp="1"/>
          </p:cNvSpPr>
          <p:nvPr>
            <p:ph type="title"/>
          </p:nvPr>
        </p:nvSpPr>
        <p:spPr>
          <a:xfrm>
            <a:off x="457200" y="274638"/>
            <a:ext cx="8229600" cy="1143000"/>
          </a:xfrm>
          <a:solidFill>
            <a:schemeClr val="accent2">
              <a:lumMod val="40000"/>
              <a:lumOff val="60000"/>
            </a:schemeClr>
          </a:solidFill>
        </p:spPr>
        <p:txBody>
          <a:bodyPr>
            <a:normAutofit fontScale="90000"/>
          </a:bodyPr>
          <a:lstStyle/>
          <a:p>
            <a:r>
              <a:rPr lang="en-US" b="1" dirty="0"/>
              <a:t>Role of Artificial intelligence in drug designing </a:t>
            </a:r>
          </a:p>
        </p:txBody>
      </p:sp>
      <p:sp>
        <p:nvSpPr>
          <p:cNvPr id="3" name="Content Placeholder 2">
            <a:extLst>
              <a:ext uri="{FF2B5EF4-FFF2-40B4-BE49-F238E27FC236}">
                <a16:creationId xmlns:a16="http://schemas.microsoft.com/office/drawing/2014/main" id="{AF131B87-DFAA-4903-9B88-8CE1A1AC5235}"/>
              </a:ext>
            </a:extLst>
          </p:cNvPr>
          <p:cNvSpPr>
            <a:spLocks noGrp="1"/>
          </p:cNvSpPr>
          <p:nvPr>
            <p:ph idx="1"/>
          </p:nvPr>
        </p:nvSpPr>
        <p:spPr>
          <a:xfrm>
            <a:off x="126609" y="1600200"/>
            <a:ext cx="8820443" cy="4525963"/>
          </a:xfrm>
        </p:spPr>
        <p:txBody>
          <a:bodyPr/>
          <a:lstStyle/>
          <a:p>
            <a:pPr algn="just"/>
            <a:r>
              <a:rPr lang="en-US" dirty="0">
                <a:latin typeface="Times New Roman" panose="02020603050405020304" pitchFamily="18" charset="0"/>
                <a:cs typeface="Times New Roman" panose="02020603050405020304" pitchFamily="18" charset="0"/>
              </a:rPr>
              <a:t>Artificial Intelligence (AI plays a transformative role in drug design by accelerating discovery, improving accuracy, and reducing costs. It helps identify drug targets, generate novel molecules, predict interactions, and optimize candidates far faster than traditional methods.</a:t>
            </a:r>
          </a:p>
        </p:txBody>
      </p:sp>
    </p:spTree>
    <p:extLst>
      <p:ext uri="{BB962C8B-B14F-4D97-AF65-F5344CB8AC3E}">
        <p14:creationId xmlns:p14="http://schemas.microsoft.com/office/powerpoint/2010/main" val="273925766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E4B39D-D549-46CC-AC4A-51EF11A32098}"/>
              </a:ext>
            </a:extLst>
          </p:cNvPr>
          <p:cNvSpPr>
            <a:spLocks noGrp="1"/>
          </p:cNvSpPr>
          <p:nvPr>
            <p:ph type="title"/>
          </p:nvPr>
        </p:nvSpPr>
        <p:spPr>
          <a:xfrm>
            <a:off x="457200" y="288706"/>
            <a:ext cx="8229600" cy="1143000"/>
          </a:xfrm>
          <a:solidFill>
            <a:schemeClr val="accent2">
              <a:lumMod val="40000"/>
              <a:lumOff val="60000"/>
            </a:schemeClr>
          </a:solidFill>
        </p:spPr>
        <p:txBody>
          <a:bodyPr>
            <a:normAutofit fontScale="90000"/>
          </a:bodyPr>
          <a:lstStyle/>
          <a:p>
            <a:r>
              <a:rPr lang="en-US" b="1" dirty="0"/>
              <a:t>Role of Artificial intelligence in drug designing </a:t>
            </a:r>
            <a:endParaRPr lang="en-US" dirty="0"/>
          </a:p>
        </p:txBody>
      </p:sp>
      <p:sp>
        <p:nvSpPr>
          <p:cNvPr id="3" name="Content Placeholder 2">
            <a:extLst>
              <a:ext uri="{FF2B5EF4-FFF2-40B4-BE49-F238E27FC236}">
                <a16:creationId xmlns:a16="http://schemas.microsoft.com/office/drawing/2014/main" id="{CBC143E7-3868-46F9-A510-7930D03BE044}"/>
              </a:ext>
            </a:extLst>
          </p:cNvPr>
          <p:cNvSpPr>
            <a:spLocks noGrp="1"/>
          </p:cNvSpPr>
          <p:nvPr>
            <p:ph idx="1"/>
          </p:nvPr>
        </p:nvSpPr>
        <p:spPr>
          <a:xfrm>
            <a:off x="450166" y="1575582"/>
            <a:ext cx="8236634" cy="4550581"/>
          </a:xfrm>
        </p:spPr>
        <p:txBody>
          <a:bodyPr/>
          <a:lstStyle/>
          <a:p>
            <a:r>
              <a:rPr lang="en-US" b="1" dirty="0">
                <a:solidFill>
                  <a:srgbClr val="FF0000"/>
                </a:solidFill>
                <a:effectLst/>
                <a:latin typeface="Times New Roman" panose="02020603050405020304" pitchFamily="18" charset="0"/>
                <a:cs typeface="Times New Roman" panose="02020603050405020304" pitchFamily="18" charset="0"/>
              </a:rPr>
              <a:t>Target Identification &amp; Validation</a:t>
            </a:r>
          </a:p>
          <a:p>
            <a:pPr>
              <a:buFont typeface="Wingdings" panose="05000000000000000000" pitchFamily="2" charset="2"/>
              <a:buChar char="Ø"/>
            </a:pPr>
            <a:r>
              <a:rPr lang="en-US" dirty="0">
                <a:effectLst/>
                <a:latin typeface="Times New Roman" panose="02020603050405020304" pitchFamily="18" charset="0"/>
                <a:cs typeface="Times New Roman" panose="02020603050405020304" pitchFamily="18" charset="0"/>
              </a:rPr>
              <a:t>   AI analyzes massive biological datasets (genomics, proteomics) to identify potential drug targets.</a:t>
            </a:r>
          </a:p>
          <a:p>
            <a:pPr>
              <a:buFont typeface="Wingdings" panose="05000000000000000000" pitchFamily="2" charset="2"/>
              <a:buChar char="Ø"/>
            </a:pPr>
            <a:r>
              <a:rPr lang="en-US" dirty="0">
                <a:effectLst/>
                <a:latin typeface="Times New Roman" panose="02020603050405020304" pitchFamily="18" charset="0"/>
                <a:cs typeface="Times New Roman" panose="02020603050405020304" pitchFamily="18" charset="0"/>
              </a:rPr>
              <a:t>    Machine learning models detect disease-related proteins and pathways more efficiently than manual methods.</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9768041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118EA02-E94D-4282-8558-A8EE3081CE82}"/>
              </a:ext>
            </a:extLst>
          </p:cNvPr>
          <p:cNvSpPr>
            <a:spLocks noGrp="1"/>
          </p:cNvSpPr>
          <p:nvPr>
            <p:ph idx="1"/>
          </p:nvPr>
        </p:nvSpPr>
        <p:spPr/>
        <p:txBody>
          <a:bodyPr/>
          <a:lstStyle/>
          <a:p>
            <a:r>
              <a:rPr lang="en-US" b="1" dirty="0">
                <a:effectLst/>
              </a:rPr>
              <a:t>Molecule Generation &amp; Design</a:t>
            </a:r>
          </a:p>
          <a:p>
            <a:pPr>
              <a:buFont typeface="Arial" panose="020B0604020202020204" pitchFamily="34" charset="0"/>
              <a:buChar char="•"/>
            </a:pPr>
            <a:r>
              <a:rPr lang="en-US" b="1" dirty="0">
                <a:effectLst/>
              </a:rPr>
              <a:t>Deep learning algorithms</a:t>
            </a:r>
            <a:r>
              <a:rPr lang="en-US" dirty="0">
                <a:effectLst/>
              </a:rPr>
              <a:t> can design novel drug-like molecules from scratch (de novo design).</a:t>
            </a:r>
          </a:p>
          <a:p>
            <a:pPr>
              <a:buFont typeface="Arial" panose="020B0604020202020204" pitchFamily="34" charset="0"/>
              <a:buChar char="•"/>
            </a:pPr>
            <a:r>
              <a:rPr lang="en-US" dirty="0">
                <a:effectLst/>
              </a:rPr>
              <a:t>Generative models (e.g., GANs, variational autoencoders) propose new chemical structures with desired properties.</a:t>
            </a:r>
          </a:p>
          <a:p>
            <a:endParaRPr lang="en-US" dirty="0"/>
          </a:p>
        </p:txBody>
      </p:sp>
      <p:sp>
        <p:nvSpPr>
          <p:cNvPr id="4" name="Title 1">
            <a:extLst>
              <a:ext uri="{FF2B5EF4-FFF2-40B4-BE49-F238E27FC236}">
                <a16:creationId xmlns:a16="http://schemas.microsoft.com/office/drawing/2014/main" id="{FD515D6E-6A12-42BB-8BBE-F28714E1C246}"/>
              </a:ext>
            </a:extLst>
          </p:cNvPr>
          <p:cNvSpPr>
            <a:spLocks noGrp="1"/>
          </p:cNvSpPr>
          <p:nvPr>
            <p:ph type="title"/>
          </p:nvPr>
        </p:nvSpPr>
        <p:spPr>
          <a:xfrm>
            <a:off x="457200" y="274638"/>
            <a:ext cx="8229600" cy="1143000"/>
          </a:xfrm>
          <a:solidFill>
            <a:schemeClr val="accent2">
              <a:lumMod val="40000"/>
              <a:lumOff val="60000"/>
            </a:schemeClr>
          </a:solidFill>
        </p:spPr>
        <p:txBody>
          <a:bodyPr>
            <a:normAutofit fontScale="90000"/>
          </a:bodyPr>
          <a:lstStyle/>
          <a:p>
            <a:r>
              <a:rPr lang="en-US" b="1" dirty="0"/>
              <a:t>Role of Artificial intelligence in drug designing </a:t>
            </a:r>
            <a:endParaRPr lang="en-US" dirty="0"/>
          </a:p>
        </p:txBody>
      </p:sp>
    </p:spTree>
    <p:extLst>
      <p:ext uri="{BB962C8B-B14F-4D97-AF65-F5344CB8AC3E}">
        <p14:creationId xmlns:p14="http://schemas.microsoft.com/office/powerpoint/2010/main" val="16245791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5" name="Rectangle 3"/>
          <p:cNvSpPr>
            <a:spLocks noGrp="1" noChangeArrowheads="1"/>
          </p:cNvSpPr>
          <p:nvPr>
            <p:ph idx="1"/>
          </p:nvPr>
        </p:nvSpPr>
        <p:spPr/>
        <p:txBody>
          <a:bodyPr/>
          <a:lstStyle/>
          <a:p>
            <a:pPr>
              <a:buFont typeface="Wingdings" pitchFamily="2" charset="2"/>
              <a:buNone/>
            </a:pPr>
            <a:endParaRPr lang="en-US"/>
          </a:p>
          <a:p>
            <a:pPr>
              <a:buFont typeface="Wingdings" pitchFamily="2" charset="2"/>
              <a:buNone/>
            </a:pPr>
            <a:endParaRPr lang="en-US"/>
          </a:p>
          <a:p>
            <a:pPr>
              <a:buFont typeface="Wingdings" pitchFamily="2" charset="2"/>
              <a:buNone/>
            </a:pPr>
            <a:endParaRPr lang="en-US"/>
          </a:p>
        </p:txBody>
      </p:sp>
      <p:sp>
        <p:nvSpPr>
          <p:cNvPr id="64514" name="Rectangle 2"/>
          <p:cNvSpPr>
            <a:spLocks noGrp="1" noChangeArrowheads="1"/>
          </p:cNvSpPr>
          <p:nvPr>
            <p:ph type="title"/>
          </p:nvPr>
        </p:nvSpPr>
        <p:spPr>
          <a:xfrm>
            <a:off x="914400" y="158750"/>
            <a:ext cx="7772400" cy="831850"/>
          </a:xfrm>
        </p:spPr>
        <p:txBody>
          <a:bodyPr>
            <a:normAutofit/>
          </a:bodyPr>
          <a:lstStyle/>
          <a:p>
            <a:r>
              <a:rPr lang="en-US" dirty="0">
                <a:solidFill>
                  <a:srgbClr val="009900"/>
                </a:solidFill>
              </a:rPr>
              <a:t>Equipment's for Nanoparticles</a:t>
            </a:r>
          </a:p>
        </p:txBody>
      </p:sp>
      <p:sp>
        <p:nvSpPr>
          <p:cNvPr id="64516" name="Text Box 4"/>
          <p:cNvSpPr txBox="1">
            <a:spLocks noChangeArrowheads="1"/>
          </p:cNvSpPr>
          <p:nvPr/>
        </p:nvSpPr>
        <p:spPr bwMode="auto">
          <a:xfrm>
            <a:off x="685800" y="1219200"/>
            <a:ext cx="7924800" cy="5008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spcBef>
                <a:spcPct val="50000"/>
              </a:spcBef>
              <a:buFontTx/>
              <a:buAutoNum type="arabicPeriod"/>
            </a:pPr>
            <a:r>
              <a:rPr lang="en-US" sz="2800" dirty="0">
                <a:latin typeface="Verdana" pitchFamily="34" charset="0"/>
              </a:rPr>
              <a:t>Homogenizer</a:t>
            </a:r>
          </a:p>
          <a:p>
            <a:pPr>
              <a:spcBef>
                <a:spcPct val="50000"/>
              </a:spcBef>
              <a:buFontTx/>
              <a:buAutoNum type="arabicPeriod"/>
            </a:pPr>
            <a:r>
              <a:rPr lang="en-US" sz="2800" dirty="0">
                <a:latin typeface="Verdana" pitchFamily="34" charset="0"/>
              </a:rPr>
              <a:t>Ultra </a:t>
            </a:r>
            <a:r>
              <a:rPr lang="en-US" sz="2800" dirty="0" err="1">
                <a:latin typeface="Verdana" pitchFamily="34" charset="0"/>
              </a:rPr>
              <a:t>Sonicator</a:t>
            </a:r>
            <a:endParaRPr lang="en-US" sz="2800" dirty="0">
              <a:latin typeface="Verdana" pitchFamily="34" charset="0"/>
            </a:endParaRPr>
          </a:p>
          <a:p>
            <a:pPr>
              <a:spcBef>
                <a:spcPct val="50000"/>
              </a:spcBef>
              <a:buFontTx/>
              <a:buAutoNum type="arabicPeriod"/>
            </a:pPr>
            <a:r>
              <a:rPr lang="en-US" sz="2800" dirty="0">
                <a:latin typeface="Verdana" pitchFamily="34" charset="0"/>
              </a:rPr>
              <a:t>Mills</a:t>
            </a:r>
          </a:p>
          <a:p>
            <a:pPr>
              <a:spcBef>
                <a:spcPct val="50000"/>
              </a:spcBef>
              <a:buFontTx/>
              <a:buAutoNum type="arabicPeriod"/>
            </a:pPr>
            <a:r>
              <a:rPr lang="en-US" sz="2800" dirty="0">
                <a:latin typeface="Verdana" pitchFamily="34" charset="0"/>
              </a:rPr>
              <a:t>Spray Milling</a:t>
            </a:r>
          </a:p>
          <a:p>
            <a:pPr>
              <a:spcBef>
                <a:spcPct val="50000"/>
              </a:spcBef>
              <a:buFontTx/>
              <a:buAutoNum type="arabicPeriod"/>
            </a:pPr>
            <a:r>
              <a:rPr lang="en-US" sz="2800" dirty="0">
                <a:latin typeface="Verdana" pitchFamily="34" charset="0"/>
              </a:rPr>
              <a:t>Supercritical Fluid Technology</a:t>
            </a:r>
          </a:p>
          <a:p>
            <a:pPr>
              <a:spcBef>
                <a:spcPct val="50000"/>
              </a:spcBef>
              <a:buFontTx/>
              <a:buAutoNum type="arabicPeriod"/>
            </a:pPr>
            <a:r>
              <a:rPr lang="en-US" sz="2800" dirty="0">
                <a:latin typeface="Verdana" pitchFamily="34" charset="0"/>
              </a:rPr>
              <a:t>Electrospray</a:t>
            </a:r>
          </a:p>
          <a:p>
            <a:pPr>
              <a:spcBef>
                <a:spcPct val="50000"/>
              </a:spcBef>
              <a:buFontTx/>
              <a:buAutoNum type="arabicPeriod"/>
            </a:pPr>
            <a:r>
              <a:rPr lang="en-US" sz="2800" dirty="0">
                <a:latin typeface="Verdana" pitchFamily="34" charset="0"/>
              </a:rPr>
              <a:t>Ultracentrifugation</a:t>
            </a:r>
          </a:p>
          <a:p>
            <a:pPr>
              <a:spcBef>
                <a:spcPct val="50000"/>
              </a:spcBef>
              <a:buFontTx/>
              <a:buAutoNum type="arabicPeriod"/>
            </a:pPr>
            <a:r>
              <a:rPr lang="en-US" sz="2800" dirty="0" err="1">
                <a:latin typeface="Verdana" pitchFamily="34" charset="0"/>
              </a:rPr>
              <a:t>Nanofiltration</a:t>
            </a:r>
            <a:endParaRPr lang="en-US" sz="2800" dirty="0">
              <a:latin typeface="Verdana" pitchFamily="34" charset="0"/>
            </a:endParaRPr>
          </a:p>
        </p:txBody>
      </p:sp>
    </p:spTree>
    <p:extLst>
      <p:ext uri="{BB962C8B-B14F-4D97-AF65-F5344CB8AC3E}">
        <p14:creationId xmlns:p14="http://schemas.microsoft.com/office/powerpoint/2010/main" val="229644336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B61C6B2-9602-4487-98F4-993CD80876AA}"/>
              </a:ext>
            </a:extLst>
          </p:cNvPr>
          <p:cNvSpPr>
            <a:spLocks noGrp="1"/>
          </p:cNvSpPr>
          <p:nvPr>
            <p:ph idx="1"/>
          </p:nvPr>
        </p:nvSpPr>
        <p:spPr/>
        <p:txBody>
          <a:bodyPr/>
          <a:lstStyle/>
          <a:p>
            <a:r>
              <a:rPr lang="en-US" b="1" dirty="0">
                <a:effectLst/>
              </a:rPr>
              <a:t>Virtual Screening &amp; Docking</a:t>
            </a:r>
          </a:p>
          <a:p>
            <a:pPr>
              <a:buFont typeface="Arial" panose="020B0604020202020204" pitchFamily="34" charset="0"/>
              <a:buChar char="•"/>
            </a:pPr>
            <a:r>
              <a:rPr lang="en-US" dirty="0">
                <a:effectLst/>
              </a:rPr>
              <a:t>AI speeds up </a:t>
            </a:r>
            <a:r>
              <a:rPr lang="en-US" b="1" dirty="0">
                <a:effectLst/>
              </a:rPr>
              <a:t>virtual screening</a:t>
            </a:r>
            <a:r>
              <a:rPr lang="en-US" dirty="0">
                <a:effectLst/>
              </a:rPr>
              <a:t> by predicting which compounds are most likely to bind to a target.</a:t>
            </a:r>
          </a:p>
          <a:p>
            <a:pPr>
              <a:buFont typeface="Arial" panose="020B0604020202020204" pitchFamily="34" charset="0"/>
              <a:buChar char="•"/>
            </a:pPr>
            <a:r>
              <a:rPr lang="en-US" dirty="0">
                <a:effectLst/>
              </a:rPr>
              <a:t>Reduces the need to test millions of molecules experimentally.</a:t>
            </a:r>
          </a:p>
          <a:p>
            <a:endParaRPr lang="en-US" dirty="0"/>
          </a:p>
        </p:txBody>
      </p:sp>
      <p:sp>
        <p:nvSpPr>
          <p:cNvPr id="4" name="Title 1">
            <a:extLst>
              <a:ext uri="{FF2B5EF4-FFF2-40B4-BE49-F238E27FC236}">
                <a16:creationId xmlns:a16="http://schemas.microsoft.com/office/drawing/2014/main" id="{9EE17466-5433-4294-9851-89D5B3D79217}"/>
              </a:ext>
            </a:extLst>
          </p:cNvPr>
          <p:cNvSpPr>
            <a:spLocks noGrp="1"/>
          </p:cNvSpPr>
          <p:nvPr>
            <p:ph type="title"/>
          </p:nvPr>
        </p:nvSpPr>
        <p:spPr>
          <a:xfrm>
            <a:off x="457200" y="274638"/>
            <a:ext cx="8229600" cy="1143000"/>
          </a:xfrm>
          <a:solidFill>
            <a:schemeClr val="accent2">
              <a:lumMod val="40000"/>
              <a:lumOff val="60000"/>
            </a:schemeClr>
          </a:solidFill>
        </p:spPr>
        <p:txBody>
          <a:bodyPr>
            <a:normAutofit fontScale="90000"/>
          </a:bodyPr>
          <a:lstStyle/>
          <a:p>
            <a:r>
              <a:rPr lang="en-US" b="1" dirty="0"/>
              <a:t>Role of Artificial intelligence in drug designing </a:t>
            </a:r>
            <a:endParaRPr lang="en-US" dirty="0"/>
          </a:p>
        </p:txBody>
      </p:sp>
    </p:spTree>
    <p:extLst>
      <p:ext uri="{BB962C8B-B14F-4D97-AF65-F5344CB8AC3E}">
        <p14:creationId xmlns:p14="http://schemas.microsoft.com/office/powerpoint/2010/main" val="308458806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A83ECA4-F9B0-4BDB-B491-CC78636CD7A4}"/>
              </a:ext>
            </a:extLst>
          </p:cNvPr>
          <p:cNvSpPr>
            <a:spLocks noGrp="1"/>
          </p:cNvSpPr>
          <p:nvPr>
            <p:ph idx="1"/>
          </p:nvPr>
        </p:nvSpPr>
        <p:spPr/>
        <p:txBody>
          <a:bodyPr/>
          <a:lstStyle/>
          <a:p>
            <a:r>
              <a:rPr lang="en-US" b="1" dirty="0">
                <a:effectLst/>
              </a:rPr>
              <a:t>Optimization of Drug Candidates</a:t>
            </a:r>
          </a:p>
          <a:p>
            <a:pPr>
              <a:buFont typeface="Arial" panose="020B0604020202020204" pitchFamily="34" charset="0"/>
              <a:buChar char="•"/>
            </a:pPr>
            <a:r>
              <a:rPr lang="en-US" dirty="0">
                <a:effectLst/>
              </a:rPr>
              <a:t>AI predicts </a:t>
            </a:r>
            <a:r>
              <a:rPr lang="en-US" b="1" dirty="0">
                <a:effectLst/>
              </a:rPr>
              <a:t>ADMET properties</a:t>
            </a:r>
            <a:r>
              <a:rPr lang="en-US" dirty="0">
                <a:effectLst/>
              </a:rPr>
              <a:t> (Absorption, Distribution, Metabolism, Excretion, Toxicity).</a:t>
            </a:r>
          </a:p>
          <a:p>
            <a:pPr>
              <a:buFont typeface="Arial" panose="020B0604020202020204" pitchFamily="34" charset="0"/>
              <a:buChar char="•"/>
            </a:pPr>
            <a:r>
              <a:rPr lang="en-US" dirty="0">
                <a:effectLst/>
              </a:rPr>
              <a:t>Helps refine molecules for better efficacy, safety, and pharmacokinetics.</a:t>
            </a:r>
          </a:p>
          <a:p>
            <a:pPr marL="0" indent="0">
              <a:buNone/>
            </a:pPr>
            <a:endParaRPr lang="en-US" dirty="0"/>
          </a:p>
        </p:txBody>
      </p:sp>
      <p:sp>
        <p:nvSpPr>
          <p:cNvPr id="4" name="Title 1">
            <a:extLst>
              <a:ext uri="{FF2B5EF4-FFF2-40B4-BE49-F238E27FC236}">
                <a16:creationId xmlns:a16="http://schemas.microsoft.com/office/drawing/2014/main" id="{90054BDD-7B01-450F-859D-C837E5CB35A8}"/>
              </a:ext>
            </a:extLst>
          </p:cNvPr>
          <p:cNvSpPr>
            <a:spLocks noGrp="1"/>
          </p:cNvSpPr>
          <p:nvPr>
            <p:ph type="title"/>
          </p:nvPr>
        </p:nvSpPr>
        <p:spPr>
          <a:xfrm>
            <a:off x="457200" y="274638"/>
            <a:ext cx="8229600" cy="1143000"/>
          </a:xfrm>
          <a:solidFill>
            <a:schemeClr val="accent2">
              <a:lumMod val="40000"/>
              <a:lumOff val="60000"/>
            </a:schemeClr>
          </a:solidFill>
        </p:spPr>
        <p:txBody>
          <a:bodyPr>
            <a:normAutofit fontScale="90000"/>
          </a:bodyPr>
          <a:lstStyle/>
          <a:p>
            <a:r>
              <a:rPr lang="en-US" b="1" dirty="0"/>
              <a:t>Role of Artificial intelligence in drug designing </a:t>
            </a:r>
            <a:endParaRPr lang="en-US" dirty="0"/>
          </a:p>
        </p:txBody>
      </p:sp>
    </p:spTree>
    <p:extLst>
      <p:ext uri="{BB962C8B-B14F-4D97-AF65-F5344CB8AC3E}">
        <p14:creationId xmlns:p14="http://schemas.microsoft.com/office/powerpoint/2010/main" val="65804483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9B31535-7A8F-42F0-94A7-9D6C08E3236A}"/>
              </a:ext>
            </a:extLst>
          </p:cNvPr>
          <p:cNvSpPr>
            <a:spLocks noGrp="1"/>
          </p:cNvSpPr>
          <p:nvPr>
            <p:ph idx="1"/>
          </p:nvPr>
        </p:nvSpPr>
        <p:spPr/>
        <p:txBody>
          <a:bodyPr/>
          <a:lstStyle/>
          <a:p>
            <a:r>
              <a:rPr lang="en-US" b="1" dirty="0">
                <a:effectLst/>
              </a:rPr>
              <a:t>Drug Repurposing</a:t>
            </a:r>
          </a:p>
          <a:p>
            <a:pPr>
              <a:buFont typeface="Arial" panose="020B0604020202020204" pitchFamily="34" charset="0"/>
              <a:buChar char="•"/>
            </a:pPr>
            <a:r>
              <a:rPr lang="en-US" dirty="0">
                <a:effectLst/>
              </a:rPr>
              <a:t>AI identifies new uses for existing drugs by analyzing clinical and molecular data.</a:t>
            </a:r>
          </a:p>
          <a:p>
            <a:pPr>
              <a:buFont typeface="Arial" panose="020B0604020202020204" pitchFamily="34" charset="0"/>
              <a:buChar char="•"/>
            </a:pPr>
            <a:r>
              <a:rPr lang="en-US" dirty="0">
                <a:effectLst/>
              </a:rPr>
              <a:t>Example: repurposing antivirals for COVID-19 treatment.</a:t>
            </a:r>
          </a:p>
          <a:p>
            <a:endParaRPr lang="en-US" dirty="0"/>
          </a:p>
        </p:txBody>
      </p:sp>
      <p:sp>
        <p:nvSpPr>
          <p:cNvPr id="4" name="Title 1">
            <a:extLst>
              <a:ext uri="{FF2B5EF4-FFF2-40B4-BE49-F238E27FC236}">
                <a16:creationId xmlns:a16="http://schemas.microsoft.com/office/drawing/2014/main" id="{7B869A14-BD5D-4D85-9190-380E9CADCF56}"/>
              </a:ext>
            </a:extLst>
          </p:cNvPr>
          <p:cNvSpPr>
            <a:spLocks noGrp="1"/>
          </p:cNvSpPr>
          <p:nvPr>
            <p:ph type="title"/>
          </p:nvPr>
        </p:nvSpPr>
        <p:spPr>
          <a:xfrm>
            <a:off x="457200" y="274638"/>
            <a:ext cx="8229600" cy="1143000"/>
          </a:xfrm>
          <a:solidFill>
            <a:schemeClr val="accent2">
              <a:lumMod val="40000"/>
              <a:lumOff val="60000"/>
            </a:schemeClr>
          </a:solidFill>
        </p:spPr>
        <p:txBody>
          <a:bodyPr>
            <a:normAutofit fontScale="90000"/>
          </a:bodyPr>
          <a:lstStyle/>
          <a:p>
            <a:r>
              <a:rPr lang="en-US" b="1" dirty="0"/>
              <a:t>Role of Artificial intelligence in drug designing </a:t>
            </a:r>
            <a:endParaRPr lang="en-US" dirty="0"/>
          </a:p>
        </p:txBody>
      </p:sp>
    </p:spTree>
    <p:extLst>
      <p:ext uri="{BB962C8B-B14F-4D97-AF65-F5344CB8AC3E}">
        <p14:creationId xmlns:p14="http://schemas.microsoft.com/office/powerpoint/2010/main" val="318607678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6E9B7F-4172-4B37-932C-F241912F03E7}"/>
              </a:ext>
            </a:extLst>
          </p:cNvPr>
          <p:cNvSpPr>
            <a:spLocks noGrp="1"/>
          </p:cNvSpPr>
          <p:nvPr>
            <p:ph idx="1"/>
          </p:nvPr>
        </p:nvSpPr>
        <p:spPr/>
        <p:txBody>
          <a:bodyPr/>
          <a:lstStyle/>
          <a:p>
            <a:r>
              <a:rPr lang="en-US" b="1" dirty="0">
                <a:effectLst/>
              </a:rPr>
              <a:t>Clinical Trial Design</a:t>
            </a:r>
          </a:p>
          <a:p>
            <a:pPr>
              <a:buFont typeface="Arial" panose="020B0604020202020204" pitchFamily="34" charset="0"/>
              <a:buChar char="•"/>
            </a:pPr>
            <a:r>
              <a:rPr lang="en-US" dirty="0">
                <a:effectLst/>
              </a:rPr>
              <a:t>AI models predict patient responses and help design smarter, faster trials.</a:t>
            </a:r>
          </a:p>
          <a:p>
            <a:pPr>
              <a:buFont typeface="Arial" panose="020B0604020202020204" pitchFamily="34" charset="0"/>
              <a:buChar char="•"/>
            </a:pPr>
            <a:r>
              <a:rPr lang="en-US" dirty="0">
                <a:effectLst/>
              </a:rPr>
              <a:t>Improves patient recruitment and reduces trial failures.</a:t>
            </a:r>
          </a:p>
          <a:p>
            <a:endParaRPr lang="en-US" dirty="0"/>
          </a:p>
        </p:txBody>
      </p:sp>
      <p:sp>
        <p:nvSpPr>
          <p:cNvPr id="4" name="Title 1">
            <a:extLst>
              <a:ext uri="{FF2B5EF4-FFF2-40B4-BE49-F238E27FC236}">
                <a16:creationId xmlns:a16="http://schemas.microsoft.com/office/drawing/2014/main" id="{46030441-A9BA-4E71-8C42-FB6963D9265E}"/>
              </a:ext>
            </a:extLst>
          </p:cNvPr>
          <p:cNvSpPr>
            <a:spLocks noGrp="1"/>
          </p:cNvSpPr>
          <p:nvPr>
            <p:ph type="title"/>
          </p:nvPr>
        </p:nvSpPr>
        <p:spPr>
          <a:xfrm>
            <a:off x="457200" y="274638"/>
            <a:ext cx="8229600" cy="1143000"/>
          </a:xfrm>
          <a:solidFill>
            <a:schemeClr val="accent2">
              <a:lumMod val="40000"/>
              <a:lumOff val="60000"/>
            </a:schemeClr>
          </a:solidFill>
        </p:spPr>
        <p:txBody>
          <a:bodyPr>
            <a:normAutofit fontScale="90000"/>
          </a:bodyPr>
          <a:lstStyle/>
          <a:p>
            <a:r>
              <a:rPr lang="en-US" b="1" dirty="0"/>
              <a:t>Role of Artificial intelligence in drug designing </a:t>
            </a:r>
            <a:endParaRPr lang="en-US" dirty="0"/>
          </a:p>
        </p:txBody>
      </p:sp>
    </p:spTree>
    <p:extLst>
      <p:ext uri="{BB962C8B-B14F-4D97-AF65-F5344CB8AC3E}">
        <p14:creationId xmlns:p14="http://schemas.microsoft.com/office/powerpoint/2010/main" val="340891916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147865-E7E9-4CB4-BC2D-88BECE666307}"/>
              </a:ext>
            </a:extLst>
          </p:cNvPr>
          <p:cNvSpPr>
            <a:spLocks noGrp="1"/>
          </p:cNvSpPr>
          <p:nvPr>
            <p:ph type="title"/>
          </p:nvPr>
        </p:nvSpPr>
        <p:spPr>
          <a:xfrm>
            <a:off x="457200" y="422030"/>
            <a:ext cx="8229600" cy="1308295"/>
          </a:xfrm>
          <a:solidFill>
            <a:schemeClr val="accent2">
              <a:lumMod val="40000"/>
              <a:lumOff val="60000"/>
            </a:schemeClr>
          </a:solidFill>
        </p:spPr>
        <p:txBody>
          <a:bodyPr>
            <a:normAutofit fontScale="90000"/>
          </a:bodyPr>
          <a:lstStyle/>
          <a:p>
            <a:br>
              <a:rPr lang="en-US" b="1" dirty="0">
                <a:effectLst/>
              </a:rPr>
            </a:br>
            <a:r>
              <a:rPr lang="en-US" b="1" dirty="0">
                <a:effectLst/>
              </a:rPr>
              <a:t>Challenges &amp; Limitations OF AI IN DRUG DESIGN </a:t>
            </a:r>
            <a:br>
              <a:rPr lang="en-US" b="1" dirty="0">
                <a:effectLst/>
              </a:rPr>
            </a:br>
            <a:endParaRPr lang="en-US" dirty="0"/>
          </a:p>
        </p:txBody>
      </p:sp>
      <p:sp>
        <p:nvSpPr>
          <p:cNvPr id="3" name="Content Placeholder 2">
            <a:extLst>
              <a:ext uri="{FF2B5EF4-FFF2-40B4-BE49-F238E27FC236}">
                <a16:creationId xmlns:a16="http://schemas.microsoft.com/office/drawing/2014/main" id="{194312BC-3022-41D5-95CC-0168079BE3E0}"/>
              </a:ext>
            </a:extLst>
          </p:cNvPr>
          <p:cNvSpPr>
            <a:spLocks noGrp="1"/>
          </p:cNvSpPr>
          <p:nvPr>
            <p:ph idx="1"/>
          </p:nvPr>
        </p:nvSpPr>
        <p:spPr/>
        <p:txBody>
          <a:bodyPr>
            <a:normAutofit/>
          </a:bodyPr>
          <a:lstStyle/>
          <a:p>
            <a:pPr>
              <a:buFont typeface="Arial" panose="020B0604020202020204" pitchFamily="34" charset="0"/>
              <a:buChar char="•"/>
            </a:pPr>
            <a:r>
              <a:rPr lang="en-US" b="1" dirty="0">
                <a:effectLst/>
              </a:rPr>
              <a:t>Data quality</a:t>
            </a:r>
            <a:r>
              <a:rPr lang="en-US" dirty="0">
                <a:effectLst/>
              </a:rPr>
              <a:t>: AI models depend on large, high-quality datasets.</a:t>
            </a:r>
          </a:p>
          <a:p>
            <a:pPr>
              <a:buFont typeface="Arial" panose="020B0604020202020204" pitchFamily="34" charset="0"/>
              <a:buChar char="•"/>
            </a:pPr>
            <a:r>
              <a:rPr lang="en-US" b="1" dirty="0">
                <a:effectLst/>
              </a:rPr>
              <a:t>Interpretability</a:t>
            </a:r>
            <a:r>
              <a:rPr lang="en-US" dirty="0">
                <a:effectLst/>
              </a:rPr>
              <a:t>: Many AI models are “black boxes,” making results hard to explain.</a:t>
            </a:r>
          </a:p>
          <a:p>
            <a:pPr>
              <a:buFont typeface="Arial" panose="020B0604020202020204" pitchFamily="34" charset="0"/>
              <a:buChar char="•"/>
            </a:pPr>
            <a:r>
              <a:rPr lang="en-US" b="1" dirty="0">
                <a:effectLst/>
              </a:rPr>
              <a:t>Validation</a:t>
            </a:r>
            <a:r>
              <a:rPr lang="en-US" dirty="0">
                <a:effectLst/>
              </a:rPr>
              <a:t>: Predictions must still be confirmed experimentally.</a:t>
            </a:r>
          </a:p>
          <a:p>
            <a:pPr>
              <a:buFont typeface="Arial" panose="020B0604020202020204" pitchFamily="34" charset="0"/>
              <a:buChar char="•"/>
            </a:pPr>
            <a:r>
              <a:rPr lang="en-US" b="1" dirty="0">
                <a:effectLst/>
              </a:rPr>
              <a:t>Ethical concerns</a:t>
            </a:r>
            <a:r>
              <a:rPr lang="en-US" dirty="0">
                <a:effectLst/>
              </a:rPr>
              <a:t>: Data privacy and bias in training datasets.</a:t>
            </a:r>
          </a:p>
          <a:p>
            <a:endParaRPr lang="en-US" dirty="0"/>
          </a:p>
        </p:txBody>
      </p:sp>
    </p:spTree>
    <p:extLst>
      <p:ext uri="{BB962C8B-B14F-4D97-AF65-F5344CB8AC3E}">
        <p14:creationId xmlns:p14="http://schemas.microsoft.com/office/powerpoint/2010/main" val="340171415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143" y="0"/>
            <a:ext cx="9141714"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 name="Content Placeholder 4" descr="A notepad with a pen and glasses on a table&#10;&#10;AI-generated content may be incorrect.">
            <a:extLst>
              <a:ext uri="{FF2B5EF4-FFF2-40B4-BE49-F238E27FC236}">
                <a16:creationId xmlns:a16="http://schemas.microsoft.com/office/drawing/2014/main" id="{F25E7F3B-0414-1EB4-E752-286AECF7B874}"/>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r="15318"/>
          <a:stretch>
            <a:fillRect/>
          </a:stretch>
        </p:blipFill>
        <p:spPr>
          <a:xfrm>
            <a:off x="20" y="1282"/>
            <a:ext cx="9143980" cy="6856718"/>
          </a:xfrm>
          <a:prstGeom prst="rect">
            <a:avLst/>
          </a:prstGeom>
        </p:spPr>
      </p:pic>
    </p:spTree>
    <p:extLst>
      <p:ext uri="{BB962C8B-B14F-4D97-AF65-F5344CB8AC3E}">
        <p14:creationId xmlns:p14="http://schemas.microsoft.com/office/powerpoint/2010/main" val="27156067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914400" y="158750"/>
            <a:ext cx="7772400" cy="984250"/>
          </a:xfrm>
        </p:spPr>
        <p:txBody>
          <a:bodyPr>
            <a:normAutofit/>
          </a:bodyPr>
          <a:lstStyle/>
          <a:p>
            <a:r>
              <a:rPr lang="en-US" sz="4000" dirty="0">
                <a:solidFill>
                  <a:srgbClr val="009900"/>
                </a:solidFill>
              </a:rPr>
              <a:t>Homogenizer &amp; Ultra </a:t>
            </a:r>
            <a:r>
              <a:rPr lang="en-US" sz="4000" dirty="0" err="1">
                <a:solidFill>
                  <a:srgbClr val="009900"/>
                </a:solidFill>
              </a:rPr>
              <a:t>Sonicator</a:t>
            </a:r>
            <a:endParaRPr lang="en-US" sz="4000" dirty="0">
              <a:solidFill>
                <a:srgbClr val="009900"/>
              </a:solidFill>
            </a:endParaRPr>
          </a:p>
        </p:txBody>
      </p:sp>
      <p:graphicFrame>
        <p:nvGraphicFramePr>
          <p:cNvPr id="65572" name="Group 36"/>
          <p:cNvGraphicFramePr>
            <a:graphicFrameLocks noGrp="1"/>
          </p:cNvGraphicFramePr>
          <p:nvPr/>
        </p:nvGraphicFramePr>
        <p:xfrm>
          <a:off x="0" y="0"/>
          <a:ext cx="1041400" cy="26014680"/>
        </p:xfrm>
        <a:graphic>
          <a:graphicData uri="http://schemas.openxmlformats.org/drawingml/2006/table">
            <a:tbl>
              <a:tblPr/>
              <a:tblGrid>
                <a:gridCol w="208280">
                  <a:extLst>
                    <a:ext uri="{9D8B030D-6E8A-4147-A177-3AD203B41FA5}">
                      <a16:colId xmlns:a16="http://schemas.microsoft.com/office/drawing/2014/main" val="20000"/>
                    </a:ext>
                  </a:extLst>
                </a:gridCol>
                <a:gridCol w="208280">
                  <a:extLst>
                    <a:ext uri="{9D8B030D-6E8A-4147-A177-3AD203B41FA5}">
                      <a16:colId xmlns:a16="http://schemas.microsoft.com/office/drawing/2014/main" val="20001"/>
                    </a:ext>
                  </a:extLst>
                </a:gridCol>
                <a:gridCol w="208280">
                  <a:extLst>
                    <a:ext uri="{9D8B030D-6E8A-4147-A177-3AD203B41FA5}">
                      <a16:colId xmlns:a16="http://schemas.microsoft.com/office/drawing/2014/main" val="20002"/>
                    </a:ext>
                  </a:extLst>
                </a:gridCol>
                <a:gridCol w="208280">
                  <a:extLst>
                    <a:ext uri="{9D8B030D-6E8A-4147-A177-3AD203B41FA5}">
                      <a16:colId xmlns:a16="http://schemas.microsoft.com/office/drawing/2014/main" val="20003"/>
                    </a:ext>
                  </a:extLst>
                </a:gridCol>
                <a:gridCol w="208280">
                  <a:extLst>
                    <a:ext uri="{9D8B030D-6E8A-4147-A177-3AD203B41FA5}">
                      <a16:colId xmlns:a16="http://schemas.microsoft.com/office/drawing/2014/main" val="20004"/>
                    </a:ext>
                  </a:extLst>
                </a:gridCol>
              </a:tblGrid>
              <a:tr h="796925">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charset="0"/>
                        </a:rPr>
                        <a:t>  </a:t>
                      </a:r>
                      <a:r>
                        <a:rPr kumimoji="0" lang="en-US" sz="24300" b="0" i="0" u="none" strike="noStrike" cap="none" normalizeH="0" baseline="0">
                          <a:ln>
                            <a:noFill/>
                          </a:ln>
                          <a:solidFill>
                            <a:schemeClr val="tx1"/>
                          </a:solidFill>
                          <a:effectLst/>
                          <a:latin typeface="Arial" charset="0"/>
                        </a:rPr>
                        <a:t> </a:t>
                      </a:r>
                      <a:r>
                        <a:rPr kumimoji="0" lang="en-US" sz="1800" b="0" i="0" u="none" strike="noStrike" cap="none" normalizeH="0" baseline="0">
                          <a:ln>
                            <a:noFill/>
                          </a:ln>
                          <a:solidFill>
                            <a:schemeClr val="tx1"/>
                          </a:solidFill>
                          <a:effectLst/>
                          <a:latin typeface="Arial" charset="0"/>
                        </a:rPr>
                        <a:t>                                                                                </a:t>
                      </a:r>
                    </a:p>
                  </a:txBody>
                  <a:tcPr horzOverflow="overflow">
                    <a:lnL cap="flat">
                      <a:noFill/>
                    </a:lnL>
                    <a:lnR>
                      <a:noFill/>
                    </a:lnR>
                    <a:lnT cap="fla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Verdana" pitchFamily="34"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Verdana" pitchFamily="34"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Verdana" pitchFamily="34"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Verdana" pitchFamily="34" charset="0"/>
                      </a:endParaRPr>
                    </a:p>
                  </a:txBody>
                  <a:tcPr anchor="ctr" horzOverflow="overflow">
                    <a:lnL>
                      <a:noFill/>
                    </a:lnL>
                    <a:lnR cap="flat">
                      <a:noFill/>
                    </a:lnR>
                    <a:lnT cap="flat">
                      <a:noFill/>
                    </a:lnT>
                    <a:lnB>
                      <a:noFill/>
                    </a:lnB>
                    <a:lnTlToBr>
                      <a:noFill/>
                    </a:lnTlToBr>
                    <a:lnBlToTr>
                      <a:noFill/>
                    </a:lnBlToTr>
                    <a:noFill/>
                  </a:tcPr>
                </a:tc>
                <a:extLst>
                  <a:ext uri="{0D108BD9-81ED-4DB2-BD59-A6C34878D82A}">
                    <a16:rowId xmlns:a16="http://schemas.microsoft.com/office/drawing/2014/main" val="10000"/>
                  </a:ext>
                </a:extLst>
              </a:tr>
              <a:tr h="1916113">
                <a:tc v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Verdana" pitchFamily="34"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Verdana" pitchFamily="34"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Verdana" pitchFamily="34"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Verdana" pitchFamily="34" charset="0"/>
                      </a:endParaRPr>
                    </a:p>
                  </a:txBody>
                  <a:tcPr anchor="ctr" horzOverflow="overflow">
                    <a:lnL>
                      <a:noFill/>
                    </a:lnL>
                    <a:lnR cap="flat">
                      <a:noFill/>
                    </a:lnR>
                    <a:lnT>
                      <a:noFill/>
                    </a:lnT>
                    <a:lnB cap="flat">
                      <a:noFill/>
                    </a:lnB>
                    <a:lnTlToBr>
                      <a:noFill/>
                    </a:lnTlToBr>
                    <a:lnBlToTr>
                      <a:noFill/>
                    </a:lnBlToTr>
                    <a:noFill/>
                  </a:tcPr>
                </a:tc>
                <a:extLst>
                  <a:ext uri="{0D108BD9-81ED-4DB2-BD59-A6C34878D82A}">
                    <a16:rowId xmlns:a16="http://schemas.microsoft.com/office/drawing/2014/main" val="10001"/>
                  </a:ext>
                </a:extLst>
              </a:tr>
            </a:tbl>
          </a:graphicData>
        </a:graphic>
      </p:graphicFrame>
      <p:graphicFrame>
        <p:nvGraphicFramePr>
          <p:cNvPr id="65621" name="Group 85"/>
          <p:cNvGraphicFramePr>
            <a:graphicFrameLocks noGrp="1"/>
          </p:cNvGraphicFramePr>
          <p:nvPr/>
        </p:nvGraphicFramePr>
        <p:xfrm>
          <a:off x="0" y="0"/>
          <a:ext cx="3816350" cy="13914120"/>
        </p:xfrm>
        <a:graphic>
          <a:graphicData uri="http://schemas.openxmlformats.org/drawingml/2006/table">
            <a:tbl>
              <a:tblPr/>
              <a:tblGrid>
                <a:gridCol w="208280">
                  <a:extLst>
                    <a:ext uri="{9D8B030D-6E8A-4147-A177-3AD203B41FA5}">
                      <a16:colId xmlns:a16="http://schemas.microsoft.com/office/drawing/2014/main" val="20000"/>
                    </a:ext>
                  </a:extLst>
                </a:gridCol>
                <a:gridCol w="208280">
                  <a:extLst>
                    <a:ext uri="{9D8B030D-6E8A-4147-A177-3AD203B41FA5}">
                      <a16:colId xmlns:a16="http://schemas.microsoft.com/office/drawing/2014/main" val="20001"/>
                    </a:ext>
                  </a:extLst>
                </a:gridCol>
                <a:gridCol w="2592388">
                  <a:extLst>
                    <a:ext uri="{9D8B030D-6E8A-4147-A177-3AD203B41FA5}">
                      <a16:colId xmlns:a16="http://schemas.microsoft.com/office/drawing/2014/main" val="20002"/>
                    </a:ext>
                  </a:extLst>
                </a:gridCol>
                <a:gridCol w="208280">
                  <a:extLst>
                    <a:ext uri="{9D8B030D-6E8A-4147-A177-3AD203B41FA5}">
                      <a16:colId xmlns:a16="http://schemas.microsoft.com/office/drawing/2014/main" val="20003"/>
                    </a:ext>
                  </a:extLst>
                </a:gridCol>
                <a:gridCol w="208280">
                  <a:extLst>
                    <a:ext uri="{9D8B030D-6E8A-4147-A177-3AD203B41FA5}">
                      <a16:colId xmlns:a16="http://schemas.microsoft.com/office/drawing/2014/main" val="20004"/>
                    </a:ext>
                  </a:extLst>
                </a:gridCol>
                <a:gridCol w="182562">
                  <a:extLst>
                    <a:ext uri="{9D8B030D-6E8A-4147-A177-3AD203B41FA5}">
                      <a16:colId xmlns:a16="http://schemas.microsoft.com/office/drawing/2014/main" val="20005"/>
                    </a:ext>
                  </a:extLst>
                </a:gridCol>
                <a:gridCol w="208280">
                  <a:extLst>
                    <a:ext uri="{9D8B030D-6E8A-4147-A177-3AD203B41FA5}">
                      <a16:colId xmlns:a16="http://schemas.microsoft.com/office/drawing/2014/main" val="20006"/>
                    </a:ext>
                  </a:extLst>
                </a:gridCol>
              </a:tblGrid>
              <a:tr h="0">
                <a:tc row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charset="0"/>
                        </a:rPr>
                        <a:t>  </a:t>
                      </a:r>
                      <a:r>
                        <a:rPr kumimoji="0" lang="en-US" sz="9700" b="0" i="0" u="none" strike="noStrike" cap="none" normalizeH="0" baseline="0">
                          <a:ln>
                            <a:noFill/>
                          </a:ln>
                          <a:solidFill>
                            <a:schemeClr val="tx1"/>
                          </a:solidFill>
                          <a:effectLst/>
                          <a:latin typeface="Arial" charset="0"/>
                        </a:rPr>
                        <a:t> </a:t>
                      </a:r>
                      <a:r>
                        <a:rPr kumimoji="0" lang="en-US" sz="1800" b="0" i="0" u="none" strike="noStrike" cap="none" normalizeH="0" baseline="0">
                          <a:ln>
                            <a:noFill/>
                          </a:ln>
                          <a:solidFill>
                            <a:schemeClr val="tx1"/>
                          </a:solidFill>
                          <a:effectLst/>
                          <a:latin typeface="Arial" charset="0"/>
                        </a:rPr>
                        <a:t>                                            </a:t>
                      </a:r>
                    </a:p>
                  </a:txBody>
                  <a:tcPr horzOverflow="overflow">
                    <a:lnL cap="flat">
                      <a:noFill/>
                    </a:lnL>
                    <a:lnR>
                      <a:noFill/>
                    </a:lnR>
                    <a:lnT cap="fla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Verdana" pitchFamily="34" charset="0"/>
                      </a:endParaRPr>
                    </a:p>
                  </a:txBody>
                  <a:tcPr horzOverflow="overflow">
                    <a:lnL>
                      <a:noFill/>
                    </a:lnL>
                    <a:lnR>
                      <a:noFill/>
                    </a:lnR>
                    <a:lnT cap="flat">
                      <a:noFill/>
                    </a:lnT>
                    <a:lnB>
                      <a:noFill/>
                    </a:lnB>
                    <a:lnTlToBr>
                      <a:noFill/>
                    </a:lnTlToBr>
                    <a:lnBlToTr>
                      <a:noFill/>
                    </a:lnBlToTr>
                    <a:noFill/>
                  </a:tcPr>
                </a:tc>
                <a:tc gridSpan="4">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Verdana" pitchFamily="34" charset="0"/>
                      </a:endParaRPr>
                    </a:p>
                  </a:txBody>
                  <a:tcPr anchor="ctr" horzOverflow="overflow">
                    <a:lnL>
                      <a:noFill/>
                    </a:lnL>
                    <a:lnR>
                      <a:noFill/>
                    </a:lnR>
                    <a:lnT cap="flat">
                      <a:noFill/>
                    </a:lnT>
                    <a:lnB>
                      <a:noFill/>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Verdana" pitchFamily="34" charset="0"/>
                      </a:endParaRPr>
                    </a:p>
                  </a:txBody>
                  <a:tcPr horzOverflow="overflow">
                    <a:lnL>
                      <a:noFill/>
                    </a:lnL>
                    <a:lnR cap="flat">
                      <a:noFill/>
                    </a:lnR>
                    <a:lnT cap="flat">
                      <a:noFill/>
                    </a:lnT>
                    <a:lnB>
                      <a:noFill/>
                    </a:lnB>
                    <a:lnTlToBr>
                      <a:noFill/>
                    </a:lnTlToBr>
                    <a:lnBlToTr>
                      <a:noFill/>
                    </a:lnBlToTr>
                    <a:noFill/>
                  </a:tcPr>
                </a:tc>
                <a:extLst>
                  <a:ext uri="{0D108BD9-81ED-4DB2-BD59-A6C34878D82A}">
                    <a16:rowId xmlns:a16="http://schemas.microsoft.com/office/drawing/2014/main" val="10000"/>
                  </a:ext>
                </a:extLst>
              </a:tr>
              <a:tr h="401638">
                <a:tc v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Verdana" pitchFamily="34" charset="0"/>
                      </a:endParaRP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Verdana" pitchFamily="34"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Verdana" pitchFamily="34" charset="0"/>
                      </a:endParaRP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Verdana" pitchFamily="34" charset="0"/>
                      </a:endParaRPr>
                    </a:p>
                  </a:txBody>
                  <a:tcPr anchor="ctr" horzOverflow="overflow">
                    <a:lnL>
                      <a:noFill/>
                    </a:lnL>
                    <a:lnR>
                      <a:noFill/>
                    </a:lnR>
                    <a:lnT>
                      <a:noFill/>
                    </a:lnT>
                    <a:lnB>
                      <a:noFill/>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Verdana" pitchFamily="34" charset="0"/>
                      </a:endParaRPr>
                    </a:p>
                  </a:txBody>
                  <a:tcPr anchor="ctr" horzOverflow="overflow">
                    <a:lnL>
                      <a:noFill/>
                    </a:lnL>
                    <a:lnR cap="flat">
                      <a:noFill/>
                    </a:lnR>
                    <a:ln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1"/>
                  </a:ext>
                </a:extLst>
              </a:tr>
              <a:tr h="582613">
                <a:tc v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Verdana" pitchFamily="34"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Verdana" pitchFamily="34" charset="0"/>
                      </a:endParaRPr>
                    </a:p>
                  </a:txBody>
                  <a:tcPr anchor="ct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Verdana" pitchFamily="34" charset="0"/>
                      </a:endParaRPr>
                    </a:p>
                  </a:txBody>
                  <a:tcPr horzOverflow="overflow">
                    <a:lnL>
                      <a:noFill/>
                    </a:lnL>
                    <a:lnR>
                      <a:noFill/>
                    </a:lnR>
                    <a:lnT>
                      <a:noFill/>
                    </a:lnT>
                    <a:lnB cap="flat">
                      <a:noFill/>
                    </a:lnB>
                    <a:lnTlToBr>
                      <a:noFill/>
                    </a:lnTlToBr>
                    <a:lnBlToTr>
                      <a:noFill/>
                    </a:lnBlToTr>
                    <a:noFill/>
                  </a:tcPr>
                </a:tc>
                <a:tc gridSpan="3">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Verdana" pitchFamily="34" charset="0"/>
                      </a:endParaRPr>
                    </a:p>
                  </a:txBody>
                  <a:tcPr anchor="ctr" horzOverflow="overflow">
                    <a:lnL>
                      <a:noFill/>
                    </a:lnL>
                    <a:lnR cap="flat">
                      <a:noFill/>
                    </a:lnR>
                    <a:lnT>
                      <a:noFill/>
                    </a:lnT>
                    <a:lnB cap="flat">
                      <a:noFill/>
                    </a:lnB>
                    <a:lnTlToBr>
                      <a:noFill/>
                    </a:lnTlToBr>
                    <a:lnBlToTr>
                      <a:noFill/>
                    </a:lnBlToTr>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2"/>
                  </a:ext>
                </a:extLst>
              </a:tr>
            </a:tbl>
          </a:graphicData>
        </a:graphic>
      </p:graphicFrame>
      <p:pic>
        <p:nvPicPr>
          <p:cNvPr id="65574" name="Picture 38" descr="homogenization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600200"/>
            <a:ext cx="4038600" cy="4495800"/>
          </a:xfrm>
          <a:prstGeom prst="rect">
            <a:avLst/>
          </a:prstGeom>
          <a:noFill/>
          <a:extLst>
            <a:ext uri="{909E8E84-426E-40DD-AFC4-6F175D3DCCD1}">
              <a14:hiddenFill xmlns:a14="http://schemas.microsoft.com/office/drawing/2010/main">
                <a:solidFill>
                  <a:srgbClr val="FFFFFF"/>
                </a:solidFill>
              </a14:hiddenFill>
            </a:ext>
          </a:extLst>
        </p:spPr>
      </p:pic>
      <p:pic>
        <p:nvPicPr>
          <p:cNvPr id="65623" name="Picture 87" descr="ultrasonic-sonicato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00600" y="1600200"/>
            <a:ext cx="3886200" cy="4495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429793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b="1"/>
              <a:t>Oral Administration</a:t>
            </a:r>
          </a:p>
        </p:txBody>
      </p:sp>
      <p:sp>
        <p:nvSpPr>
          <p:cNvPr id="5123" name="Rectangle 3"/>
          <p:cNvSpPr>
            <a:spLocks noGrp="1" noChangeArrowheads="1"/>
          </p:cNvSpPr>
          <p:nvPr>
            <p:ph sz="half" idx="1"/>
          </p:nvPr>
        </p:nvSpPr>
        <p:spPr/>
        <p:txBody>
          <a:bodyPr>
            <a:normAutofit/>
          </a:bodyPr>
          <a:lstStyle/>
          <a:p>
            <a:r>
              <a:rPr lang="en-US" sz="3200"/>
              <a:t>Advantages	</a:t>
            </a:r>
          </a:p>
          <a:p>
            <a:pPr lvl="1"/>
            <a:r>
              <a:rPr lang="en-US"/>
              <a:t>Patient: Convenience, not invasive, higher compliance</a:t>
            </a:r>
          </a:p>
          <a:p>
            <a:pPr lvl="1"/>
            <a:r>
              <a:rPr lang="en-US"/>
              <a:t>Manufacture: well established processes, available infrastructure</a:t>
            </a:r>
          </a:p>
          <a:p>
            <a:pPr lvl="1"/>
            <a:endParaRPr lang="en-US"/>
          </a:p>
        </p:txBody>
      </p:sp>
      <p:sp>
        <p:nvSpPr>
          <p:cNvPr id="5124" name="Rectangle 4"/>
          <p:cNvSpPr>
            <a:spLocks noGrp="1" noChangeArrowheads="1"/>
          </p:cNvSpPr>
          <p:nvPr>
            <p:ph sz="half" idx="2"/>
          </p:nvPr>
        </p:nvSpPr>
        <p:spPr/>
        <p:txBody>
          <a:bodyPr>
            <a:normAutofit/>
          </a:bodyPr>
          <a:lstStyle/>
          <a:p>
            <a:r>
              <a:rPr lang="en-US" sz="3200"/>
              <a:t>Disadvantages</a:t>
            </a:r>
          </a:p>
          <a:p>
            <a:pPr lvl="1"/>
            <a:r>
              <a:rPr lang="en-US"/>
              <a:t>Unconscious patients cannot take dose</a:t>
            </a:r>
          </a:p>
          <a:p>
            <a:pPr lvl="1"/>
            <a:r>
              <a:rPr lang="en-US"/>
              <a:t>Low solubility</a:t>
            </a:r>
          </a:p>
          <a:p>
            <a:pPr lvl="1"/>
            <a:r>
              <a:rPr lang="en-US"/>
              <a:t>Low permeability</a:t>
            </a:r>
          </a:p>
          <a:p>
            <a:pPr lvl="1"/>
            <a:r>
              <a:rPr lang="en-US"/>
              <a:t>Degradation by GI enzymes or flora</a:t>
            </a:r>
          </a:p>
          <a:p>
            <a:pPr lvl="1"/>
            <a:r>
              <a:rPr lang="en-US"/>
              <a:t>First pass metabolism</a:t>
            </a:r>
          </a:p>
          <a:p>
            <a:pPr lvl="1"/>
            <a:r>
              <a:rPr lang="en-US"/>
              <a:t>Food interactions</a:t>
            </a:r>
          </a:p>
          <a:p>
            <a:pPr lvl="1"/>
            <a:r>
              <a:rPr lang="en-US"/>
              <a:t>Irregular absorption</a:t>
            </a:r>
          </a:p>
          <a:p>
            <a:pPr lvl="1"/>
            <a:endParaRPr lang="en-US"/>
          </a:p>
        </p:txBody>
      </p:sp>
    </p:spTree>
    <p:extLst>
      <p:ext uri="{BB962C8B-B14F-4D97-AF65-F5344CB8AC3E}">
        <p14:creationId xmlns:p14="http://schemas.microsoft.com/office/powerpoint/2010/main" val="96337199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Effect transition="in" filter="blinds(horizontal)">
                                      <p:cBhvr>
                                        <p:cTn id="7" dur="500"/>
                                        <p:tgtEl>
                                          <p:spTgt spid="5123">
                                            <p:txEl>
                                              <p:pRg st="0" end="0"/>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5123">
                                            <p:txEl>
                                              <p:pRg st="1" end="1"/>
                                            </p:txEl>
                                          </p:spTgt>
                                        </p:tgtEl>
                                        <p:attrNameLst>
                                          <p:attrName>style.visibility</p:attrName>
                                        </p:attrNameLst>
                                      </p:cBhvr>
                                      <p:to>
                                        <p:strVal val="visible"/>
                                      </p:to>
                                    </p:set>
                                    <p:animEffect transition="in" filter="blinds(horizontal)">
                                      <p:cBhvr>
                                        <p:cTn id="10" dur="500"/>
                                        <p:tgtEl>
                                          <p:spTgt spid="5123">
                                            <p:txEl>
                                              <p:pRg st="1" end="1"/>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5123">
                                            <p:txEl>
                                              <p:pRg st="2" end="2"/>
                                            </p:txEl>
                                          </p:spTgt>
                                        </p:tgtEl>
                                        <p:attrNameLst>
                                          <p:attrName>style.visibility</p:attrName>
                                        </p:attrNameLst>
                                      </p:cBhvr>
                                      <p:to>
                                        <p:strVal val="visible"/>
                                      </p:to>
                                    </p:set>
                                    <p:animEffect transition="in" filter="blinds(horizontal)">
                                      <p:cBhvr>
                                        <p:cTn id="13" dur="500"/>
                                        <p:tgtEl>
                                          <p:spTgt spid="5123">
                                            <p:txEl>
                                              <p:pRg st="2" end="2"/>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8" presetClass="entr" presetSubtype="16" fill="hold" grpId="0" nodeType="clickEffect">
                                  <p:stCondLst>
                                    <p:cond delay="0"/>
                                  </p:stCondLst>
                                  <p:childTnLst>
                                    <p:set>
                                      <p:cBhvr>
                                        <p:cTn id="17" dur="1" fill="hold">
                                          <p:stCondLst>
                                            <p:cond delay="0"/>
                                          </p:stCondLst>
                                        </p:cTn>
                                        <p:tgtEl>
                                          <p:spTgt spid="5124">
                                            <p:txEl>
                                              <p:pRg st="0" end="0"/>
                                            </p:txEl>
                                          </p:spTgt>
                                        </p:tgtEl>
                                        <p:attrNameLst>
                                          <p:attrName>style.visibility</p:attrName>
                                        </p:attrNameLst>
                                      </p:cBhvr>
                                      <p:to>
                                        <p:strVal val="visible"/>
                                      </p:to>
                                    </p:set>
                                    <p:animEffect transition="in" filter="diamond(in)">
                                      <p:cBhvr>
                                        <p:cTn id="18" dur="2000"/>
                                        <p:tgtEl>
                                          <p:spTgt spid="5124">
                                            <p:txEl>
                                              <p:pRg st="0" end="0"/>
                                            </p:txEl>
                                          </p:spTgt>
                                        </p:tgtEl>
                                      </p:cBhvr>
                                    </p:animEffect>
                                  </p:childTnLst>
                                </p:cTn>
                              </p:par>
                              <p:par>
                                <p:cTn id="19" presetID="8" presetClass="entr" presetSubtype="16" fill="hold" grpId="0" nodeType="withEffect">
                                  <p:stCondLst>
                                    <p:cond delay="0"/>
                                  </p:stCondLst>
                                  <p:childTnLst>
                                    <p:set>
                                      <p:cBhvr>
                                        <p:cTn id="20" dur="1" fill="hold">
                                          <p:stCondLst>
                                            <p:cond delay="0"/>
                                          </p:stCondLst>
                                        </p:cTn>
                                        <p:tgtEl>
                                          <p:spTgt spid="5124">
                                            <p:txEl>
                                              <p:pRg st="1" end="1"/>
                                            </p:txEl>
                                          </p:spTgt>
                                        </p:tgtEl>
                                        <p:attrNameLst>
                                          <p:attrName>style.visibility</p:attrName>
                                        </p:attrNameLst>
                                      </p:cBhvr>
                                      <p:to>
                                        <p:strVal val="visible"/>
                                      </p:to>
                                    </p:set>
                                    <p:animEffect transition="in" filter="diamond(in)">
                                      <p:cBhvr>
                                        <p:cTn id="21" dur="2000"/>
                                        <p:tgtEl>
                                          <p:spTgt spid="5124">
                                            <p:txEl>
                                              <p:pRg st="1" end="1"/>
                                            </p:txEl>
                                          </p:spTgt>
                                        </p:tgtEl>
                                      </p:cBhvr>
                                    </p:animEffect>
                                  </p:childTnLst>
                                </p:cTn>
                              </p:par>
                              <p:par>
                                <p:cTn id="22" presetID="8" presetClass="entr" presetSubtype="16" fill="hold" grpId="0" nodeType="withEffect">
                                  <p:stCondLst>
                                    <p:cond delay="0"/>
                                  </p:stCondLst>
                                  <p:childTnLst>
                                    <p:set>
                                      <p:cBhvr>
                                        <p:cTn id="23" dur="1" fill="hold">
                                          <p:stCondLst>
                                            <p:cond delay="0"/>
                                          </p:stCondLst>
                                        </p:cTn>
                                        <p:tgtEl>
                                          <p:spTgt spid="5124">
                                            <p:txEl>
                                              <p:pRg st="2" end="2"/>
                                            </p:txEl>
                                          </p:spTgt>
                                        </p:tgtEl>
                                        <p:attrNameLst>
                                          <p:attrName>style.visibility</p:attrName>
                                        </p:attrNameLst>
                                      </p:cBhvr>
                                      <p:to>
                                        <p:strVal val="visible"/>
                                      </p:to>
                                    </p:set>
                                    <p:animEffect transition="in" filter="diamond(in)">
                                      <p:cBhvr>
                                        <p:cTn id="24" dur="2000"/>
                                        <p:tgtEl>
                                          <p:spTgt spid="5124">
                                            <p:txEl>
                                              <p:pRg st="2" end="2"/>
                                            </p:txEl>
                                          </p:spTgt>
                                        </p:tgtEl>
                                      </p:cBhvr>
                                    </p:animEffect>
                                  </p:childTnLst>
                                </p:cTn>
                              </p:par>
                              <p:par>
                                <p:cTn id="25" presetID="8" presetClass="entr" presetSubtype="16" fill="hold" grpId="0" nodeType="withEffect">
                                  <p:stCondLst>
                                    <p:cond delay="0"/>
                                  </p:stCondLst>
                                  <p:childTnLst>
                                    <p:set>
                                      <p:cBhvr>
                                        <p:cTn id="26" dur="1" fill="hold">
                                          <p:stCondLst>
                                            <p:cond delay="0"/>
                                          </p:stCondLst>
                                        </p:cTn>
                                        <p:tgtEl>
                                          <p:spTgt spid="5124">
                                            <p:txEl>
                                              <p:pRg st="3" end="3"/>
                                            </p:txEl>
                                          </p:spTgt>
                                        </p:tgtEl>
                                        <p:attrNameLst>
                                          <p:attrName>style.visibility</p:attrName>
                                        </p:attrNameLst>
                                      </p:cBhvr>
                                      <p:to>
                                        <p:strVal val="visible"/>
                                      </p:to>
                                    </p:set>
                                    <p:animEffect transition="in" filter="diamond(in)">
                                      <p:cBhvr>
                                        <p:cTn id="27" dur="2000"/>
                                        <p:tgtEl>
                                          <p:spTgt spid="5124">
                                            <p:txEl>
                                              <p:pRg st="3" end="3"/>
                                            </p:txEl>
                                          </p:spTgt>
                                        </p:tgtEl>
                                      </p:cBhvr>
                                    </p:animEffect>
                                  </p:childTnLst>
                                </p:cTn>
                              </p:par>
                              <p:par>
                                <p:cTn id="28" presetID="8" presetClass="entr" presetSubtype="16" fill="hold" grpId="0" nodeType="withEffect">
                                  <p:stCondLst>
                                    <p:cond delay="0"/>
                                  </p:stCondLst>
                                  <p:childTnLst>
                                    <p:set>
                                      <p:cBhvr>
                                        <p:cTn id="29" dur="1" fill="hold">
                                          <p:stCondLst>
                                            <p:cond delay="0"/>
                                          </p:stCondLst>
                                        </p:cTn>
                                        <p:tgtEl>
                                          <p:spTgt spid="5124">
                                            <p:txEl>
                                              <p:pRg st="4" end="4"/>
                                            </p:txEl>
                                          </p:spTgt>
                                        </p:tgtEl>
                                        <p:attrNameLst>
                                          <p:attrName>style.visibility</p:attrName>
                                        </p:attrNameLst>
                                      </p:cBhvr>
                                      <p:to>
                                        <p:strVal val="visible"/>
                                      </p:to>
                                    </p:set>
                                    <p:animEffect transition="in" filter="diamond(in)">
                                      <p:cBhvr>
                                        <p:cTn id="30" dur="2000"/>
                                        <p:tgtEl>
                                          <p:spTgt spid="5124">
                                            <p:txEl>
                                              <p:pRg st="4" end="4"/>
                                            </p:txEl>
                                          </p:spTgt>
                                        </p:tgtEl>
                                      </p:cBhvr>
                                    </p:animEffect>
                                  </p:childTnLst>
                                </p:cTn>
                              </p:par>
                              <p:par>
                                <p:cTn id="31" presetID="8" presetClass="entr" presetSubtype="16" fill="hold" grpId="0" nodeType="withEffect">
                                  <p:stCondLst>
                                    <p:cond delay="0"/>
                                  </p:stCondLst>
                                  <p:childTnLst>
                                    <p:set>
                                      <p:cBhvr>
                                        <p:cTn id="32" dur="1" fill="hold">
                                          <p:stCondLst>
                                            <p:cond delay="0"/>
                                          </p:stCondLst>
                                        </p:cTn>
                                        <p:tgtEl>
                                          <p:spTgt spid="5124">
                                            <p:txEl>
                                              <p:pRg st="5" end="5"/>
                                            </p:txEl>
                                          </p:spTgt>
                                        </p:tgtEl>
                                        <p:attrNameLst>
                                          <p:attrName>style.visibility</p:attrName>
                                        </p:attrNameLst>
                                      </p:cBhvr>
                                      <p:to>
                                        <p:strVal val="visible"/>
                                      </p:to>
                                    </p:set>
                                    <p:animEffect transition="in" filter="diamond(in)">
                                      <p:cBhvr>
                                        <p:cTn id="33" dur="2000"/>
                                        <p:tgtEl>
                                          <p:spTgt spid="5124">
                                            <p:txEl>
                                              <p:pRg st="5" end="5"/>
                                            </p:txEl>
                                          </p:spTgt>
                                        </p:tgtEl>
                                      </p:cBhvr>
                                    </p:animEffect>
                                  </p:childTnLst>
                                </p:cTn>
                              </p:par>
                              <p:par>
                                <p:cTn id="34" presetID="8" presetClass="entr" presetSubtype="16" fill="hold" grpId="0" nodeType="withEffect">
                                  <p:stCondLst>
                                    <p:cond delay="0"/>
                                  </p:stCondLst>
                                  <p:childTnLst>
                                    <p:set>
                                      <p:cBhvr>
                                        <p:cTn id="35" dur="1" fill="hold">
                                          <p:stCondLst>
                                            <p:cond delay="0"/>
                                          </p:stCondLst>
                                        </p:cTn>
                                        <p:tgtEl>
                                          <p:spTgt spid="5124">
                                            <p:txEl>
                                              <p:pRg st="6" end="6"/>
                                            </p:txEl>
                                          </p:spTgt>
                                        </p:tgtEl>
                                        <p:attrNameLst>
                                          <p:attrName>style.visibility</p:attrName>
                                        </p:attrNameLst>
                                      </p:cBhvr>
                                      <p:to>
                                        <p:strVal val="visible"/>
                                      </p:to>
                                    </p:set>
                                    <p:animEffect transition="in" filter="diamond(in)">
                                      <p:cBhvr>
                                        <p:cTn id="36" dur="2000"/>
                                        <p:tgtEl>
                                          <p:spTgt spid="5124">
                                            <p:txEl>
                                              <p:pRg st="6" end="6"/>
                                            </p:txEl>
                                          </p:spTgt>
                                        </p:tgtEl>
                                      </p:cBhvr>
                                    </p:animEffect>
                                  </p:childTnLst>
                                </p:cTn>
                              </p:par>
                              <p:par>
                                <p:cTn id="37" presetID="8" presetClass="entr" presetSubtype="16" fill="hold" grpId="0" nodeType="withEffect">
                                  <p:stCondLst>
                                    <p:cond delay="0"/>
                                  </p:stCondLst>
                                  <p:childTnLst>
                                    <p:set>
                                      <p:cBhvr>
                                        <p:cTn id="38" dur="1" fill="hold">
                                          <p:stCondLst>
                                            <p:cond delay="0"/>
                                          </p:stCondLst>
                                        </p:cTn>
                                        <p:tgtEl>
                                          <p:spTgt spid="5124">
                                            <p:txEl>
                                              <p:pRg st="7" end="7"/>
                                            </p:txEl>
                                          </p:spTgt>
                                        </p:tgtEl>
                                        <p:attrNameLst>
                                          <p:attrName>style.visibility</p:attrName>
                                        </p:attrNameLst>
                                      </p:cBhvr>
                                      <p:to>
                                        <p:strVal val="visible"/>
                                      </p:to>
                                    </p:set>
                                    <p:animEffect transition="in" filter="diamond(in)">
                                      <p:cBhvr>
                                        <p:cTn id="39" dur="2000"/>
                                        <p:tgtEl>
                                          <p:spTgt spid="512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p:bldP spid="512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p:txBody>
          <a:bodyPr/>
          <a:lstStyle/>
          <a:p>
            <a:r>
              <a:rPr lang="en-US" b="1"/>
              <a:t>Oral Administration</a:t>
            </a:r>
          </a:p>
        </p:txBody>
      </p:sp>
      <p:sp>
        <p:nvSpPr>
          <p:cNvPr id="94211" name="Rectangle 3"/>
          <p:cNvSpPr>
            <a:spLocks noGrp="1" noChangeArrowheads="1"/>
          </p:cNvSpPr>
          <p:nvPr>
            <p:ph type="body" sz="half" idx="1"/>
          </p:nvPr>
        </p:nvSpPr>
        <p:spPr/>
        <p:txBody>
          <a:bodyPr/>
          <a:lstStyle/>
          <a:p>
            <a:r>
              <a:rPr lang="en-US" sz="2800"/>
              <a:t>Traditional oral delivery systems</a:t>
            </a:r>
          </a:p>
          <a:p>
            <a:pPr lvl="1"/>
            <a:r>
              <a:rPr lang="en-US" sz="2400"/>
              <a:t>Tablets</a:t>
            </a:r>
          </a:p>
          <a:p>
            <a:pPr lvl="1"/>
            <a:r>
              <a:rPr lang="en-US" sz="2400"/>
              <a:t>Capsules</a:t>
            </a:r>
          </a:p>
          <a:p>
            <a:pPr lvl="1"/>
            <a:r>
              <a:rPr lang="en-US" sz="2400"/>
              <a:t>Soft gelatin capsules</a:t>
            </a:r>
          </a:p>
          <a:p>
            <a:pPr lvl="1"/>
            <a:r>
              <a:rPr lang="en-US" sz="2400"/>
              <a:t>Suspensions</a:t>
            </a:r>
          </a:p>
          <a:p>
            <a:pPr lvl="1"/>
            <a:r>
              <a:rPr lang="en-US" sz="2400"/>
              <a:t>Elixirs</a:t>
            </a:r>
          </a:p>
        </p:txBody>
      </p:sp>
      <p:pic>
        <p:nvPicPr>
          <p:cNvPr id="94238" name="Picture 30" descr="pillls"/>
          <p:cNvPicPr>
            <a:picLocks noGrp="1" noChangeAspect="1" noChangeArrowheads="1"/>
          </p:cNvPicPr>
          <p:nvPr>
            <p:ph sz="quarter" idx="2"/>
          </p:nvPr>
        </p:nvPicPr>
        <p:blipFill>
          <a:blip r:embed="rId2">
            <a:extLst>
              <a:ext uri="{28A0092B-C50C-407E-A947-70E740481C1C}">
                <a14:useLocalDpi xmlns:a14="http://schemas.microsoft.com/office/drawing/2010/main" val="0"/>
              </a:ext>
            </a:extLst>
          </a:blip>
          <a:srcRect/>
          <a:stretch>
            <a:fillRect/>
          </a:stretch>
        </p:blipFill>
        <p:spPr>
          <a:xfrm>
            <a:off x="5364163" y="1916113"/>
            <a:ext cx="2016125" cy="1962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94239" name="Picture 31" descr="EnteriCare_s"/>
          <p:cNvPicPr>
            <a:picLocks noGrp="1" noChangeAspect="1" noChangeArrowheads="1"/>
          </p:cNvPicPr>
          <p:nvPr>
            <p:ph sz="quarter" idx="3"/>
          </p:nvPr>
        </p:nvPicPr>
        <p:blipFill>
          <a:blip r:embed="rId3">
            <a:extLst>
              <a:ext uri="{28A0092B-C50C-407E-A947-70E740481C1C}">
                <a14:useLocalDpi xmlns:a14="http://schemas.microsoft.com/office/drawing/2010/main" val="0"/>
              </a:ext>
            </a:extLst>
          </a:blip>
          <a:srcRect/>
          <a:stretch>
            <a:fillRect/>
          </a:stretch>
        </p:blipFill>
        <p:spPr>
          <a:xfrm>
            <a:off x="6300788" y="3860800"/>
            <a:ext cx="2447925" cy="1631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94240" name="Picture 32" descr="Pharmaceutical-95426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59338" y="3860800"/>
            <a:ext cx="1489075" cy="22320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150887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b="1"/>
              <a:t>Buccal/Sublingual</a:t>
            </a:r>
          </a:p>
        </p:txBody>
      </p:sp>
      <p:sp>
        <p:nvSpPr>
          <p:cNvPr id="7171" name="Rectangle 3"/>
          <p:cNvSpPr>
            <a:spLocks noGrp="1" noChangeArrowheads="1"/>
          </p:cNvSpPr>
          <p:nvPr>
            <p:ph sz="half" idx="1"/>
          </p:nvPr>
        </p:nvSpPr>
        <p:spPr/>
        <p:txBody>
          <a:bodyPr>
            <a:normAutofit/>
          </a:bodyPr>
          <a:lstStyle/>
          <a:p>
            <a:r>
              <a:rPr lang="en-US"/>
              <a:t>Advantages</a:t>
            </a:r>
          </a:p>
          <a:p>
            <a:pPr lvl="1"/>
            <a:r>
              <a:rPr lang="en-US" sz="2000"/>
              <a:t>By-pass First pass metabolism </a:t>
            </a:r>
          </a:p>
          <a:p>
            <a:pPr lvl="1"/>
            <a:r>
              <a:rPr lang="en-US" sz="2000"/>
              <a:t>Rapid absorption</a:t>
            </a:r>
          </a:p>
          <a:p>
            <a:pPr lvl="1"/>
            <a:r>
              <a:rPr lang="en-US" sz="2000"/>
              <a:t>Low enzymatic activity</a:t>
            </a:r>
          </a:p>
          <a:p>
            <a:r>
              <a:rPr lang="en-US"/>
              <a:t>Disadvantages </a:t>
            </a:r>
          </a:p>
          <a:p>
            <a:pPr lvl="1"/>
            <a:r>
              <a:rPr lang="en-US" sz="2000"/>
              <a:t>Discomfort during dissolution</a:t>
            </a:r>
          </a:p>
          <a:p>
            <a:pPr lvl="1"/>
            <a:r>
              <a:rPr lang="en-US" sz="2000"/>
              <a:t>Probability of swallowing- lost of effect</a:t>
            </a:r>
          </a:p>
          <a:p>
            <a:pPr lvl="1"/>
            <a:r>
              <a:rPr lang="en-US" sz="2000"/>
              <a:t>Small doses</a:t>
            </a:r>
          </a:p>
        </p:txBody>
      </p:sp>
      <p:sp>
        <p:nvSpPr>
          <p:cNvPr id="7172" name="Rectangle 4"/>
          <p:cNvSpPr>
            <a:spLocks noGrp="1" noChangeArrowheads="1"/>
          </p:cNvSpPr>
          <p:nvPr>
            <p:ph sz="half" idx="2"/>
          </p:nvPr>
        </p:nvSpPr>
        <p:spPr/>
        <p:txBody>
          <a:bodyPr>
            <a:normAutofit/>
          </a:bodyPr>
          <a:lstStyle/>
          <a:p>
            <a:r>
              <a:rPr lang="en-US"/>
              <a:t>Traditional delivery system/devices</a:t>
            </a:r>
          </a:p>
          <a:p>
            <a:pPr lvl="1"/>
            <a:r>
              <a:rPr lang="en-US" sz="2000"/>
              <a:t>Tablets</a:t>
            </a:r>
          </a:p>
          <a:p>
            <a:pPr lvl="1"/>
            <a:r>
              <a:rPr lang="en-US" sz="2000"/>
              <a:t>Chewing gum</a:t>
            </a:r>
          </a:p>
          <a:p>
            <a:pPr>
              <a:buFont typeface="Wingdings" pitchFamily="2" charset="2"/>
              <a:buNone/>
            </a:pPr>
            <a:endParaRPr lang="en-US" sz="2400"/>
          </a:p>
        </p:txBody>
      </p:sp>
      <p:pic>
        <p:nvPicPr>
          <p:cNvPr id="7175" name="Picture 7" descr="j0269494[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45338" y="3503613"/>
            <a:ext cx="1785937" cy="1808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6" name="Picture 8" descr="PhotosToGo-T-63209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18075" y="4729163"/>
            <a:ext cx="2001838" cy="132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810639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b="1"/>
              <a:t>Rectal</a:t>
            </a:r>
          </a:p>
        </p:txBody>
      </p:sp>
      <p:sp>
        <p:nvSpPr>
          <p:cNvPr id="10244" name="Rectangle 4"/>
          <p:cNvSpPr>
            <a:spLocks noGrp="1" noChangeArrowheads="1"/>
          </p:cNvSpPr>
          <p:nvPr>
            <p:ph sz="half" idx="1"/>
          </p:nvPr>
        </p:nvSpPr>
        <p:spPr/>
        <p:txBody>
          <a:bodyPr/>
          <a:lstStyle/>
          <a:p>
            <a:r>
              <a:rPr lang="en-US"/>
              <a:t>Advantages</a:t>
            </a:r>
          </a:p>
          <a:p>
            <a:pPr lvl="1"/>
            <a:r>
              <a:rPr lang="en-US"/>
              <a:t>By-pass first pass metabolism</a:t>
            </a:r>
          </a:p>
          <a:p>
            <a:pPr lvl="1"/>
            <a:r>
              <a:rPr lang="en-US"/>
              <a:t>Useful for children</a:t>
            </a:r>
          </a:p>
          <a:p>
            <a:r>
              <a:rPr lang="en-US"/>
              <a:t>Disadvantages</a:t>
            </a:r>
          </a:p>
          <a:p>
            <a:pPr lvl="1"/>
            <a:r>
              <a:rPr lang="en-US"/>
              <a:t>Absorption depends on disease state</a:t>
            </a:r>
          </a:p>
          <a:p>
            <a:pPr lvl="1"/>
            <a:r>
              <a:rPr lang="en-US"/>
              <a:t>Degradation by bacterial flora</a:t>
            </a:r>
          </a:p>
          <a:p>
            <a:pPr lvl="1"/>
            <a:r>
              <a:rPr lang="en-US"/>
              <a:t>Uncomfortable</a:t>
            </a:r>
          </a:p>
          <a:p>
            <a:pPr lvl="1">
              <a:buFontTx/>
              <a:buNone/>
            </a:pPr>
            <a:endParaRPr lang="en-US"/>
          </a:p>
          <a:p>
            <a:pPr lvl="1"/>
            <a:endParaRPr lang="en-US"/>
          </a:p>
        </p:txBody>
      </p:sp>
      <p:sp>
        <p:nvSpPr>
          <p:cNvPr id="10245" name="Rectangle 5"/>
          <p:cNvSpPr>
            <a:spLocks noGrp="1" noChangeArrowheads="1"/>
          </p:cNvSpPr>
          <p:nvPr>
            <p:ph sz="half" idx="2"/>
          </p:nvPr>
        </p:nvSpPr>
        <p:spPr/>
        <p:txBody>
          <a:bodyPr/>
          <a:lstStyle/>
          <a:p>
            <a:r>
              <a:rPr lang="en-US"/>
              <a:t>Traditional delivery system/devices</a:t>
            </a:r>
          </a:p>
          <a:p>
            <a:pPr lvl="1"/>
            <a:r>
              <a:rPr lang="en-US"/>
              <a:t>Suppository</a:t>
            </a:r>
          </a:p>
          <a:p>
            <a:pPr lvl="1"/>
            <a:r>
              <a:rPr lang="en-US"/>
              <a:t>Enema</a:t>
            </a:r>
          </a:p>
          <a:p>
            <a:endParaRPr lang="en-US"/>
          </a:p>
        </p:txBody>
      </p:sp>
    </p:spTree>
    <p:extLst>
      <p:ext uri="{BB962C8B-B14F-4D97-AF65-F5344CB8AC3E}">
        <p14:creationId xmlns:p14="http://schemas.microsoft.com/office/powerpoint/2010/main" val="229955647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UIDATA" val="&lt;database version=&quot;7.0&quot;&gt;&lt;object type=&quot;1&quot; unique_id=&quot;10001&quot;&gt;&lt;object type=&quot;2&quot; unique_id=&quot;10002&quot;&gt;&lt;object type=&quot;3&quot; unique_id=&quot;10003&quot;&gt;&lt;property id=&quot;20148&quot; value=&quot;5&quot;/&gt;&lt;property id=&quot;20300&quot; value=&quot;Slide 1&quot;/&gt;&lt;property id=&quot;20307&quot; value=&quot;257&quot;/&gt;&lt;/object&gt;&lt;object type=&quot;3&quot; unique_id=&quot;10004&quot;&gt;&lt;property id=&quot;20148&quot; value=&quot;5&quot;/&gt;&lt;property id=&quot;20300&quot; value=&quot;Slide 2&quot;/&gt;&lt;property id=&quot;20307&quot; value=&quot;258&quot;/&gt;&lt;/object&gt;&lt;object type=&quot;3&quot; unique_id=&quot;10005&quot;&gt;&lt;property id=&quot;20148&quot; value=&quot;5&quot;/&gt;&lt;property id=&quot;20300&quot; value=&quot;Slide 3&quot;/&gt;&lt;property id=&quot;20307&quot; value=&quot;259&quot;/&gt;&lt;/object&gt;&lt;object type=&quot;3&quot; unique_id=&quot;10006&quot;&gt;&lt;property id=&quot;20148&quot; value=&quot;5&quot;/&gt;&lt;property id=&quot;20300&quot; value=&quot;Slide 4&quot;/&gt;&lt;property id=&quot;20307&quot; value=&quot;285&quot;/&gt;&lt;/object&gt;&lt;object type=&quot;3&quot; unique_id=&quot;10007&quot;&gt;&lt;property id=&quot;20148&quot; value=&quot;5&quot;/&gt;&lt;property id=&quot;20300&quot; value=&quot;Slide 5&quot;/&gt;&lt;property id=&quot;20307&quot; value=&quot;260&quot;/&gt;&lt;/object&gt;&lt;object type=&quot;3&quot; unique_id=&quot;10008&quot;&gt;&lt;property id=&quot;20148&quot; value=&quot;5&quot;/&gt;&lt;property id=&quot;20300&quot; value=&quot;Slide 6 - &amp;quot;Principles of Drug Delivery&amp;quot;&quot;/&gt;&lt;property id=&quot;20307&quot; value=&quot;261&quot;/&gt;&lt;/object&gt;&lt;object type=&quot;3&quot; unique_id=&quot;10009&quot;&gt;&lt;property id=&quot;20148&quot; value=&quot;5&quot;/&gt;&lt;property id=&quot;20300&quot; value=&quot;Slide 7 - &amp;quot;Drug Delivery&amp;quot;&quot;/&gt;&lt;property id=&quot;20307&quot; value=&quot;262&quot;/&gt;&lt;/object&gt;&lt;object type=&quot;3&quot; unique_id=&quot;10010&quot;&gt;&lt;property id=&quot;20148&quot; value=&quot;5&quot;/&gt;&lt;property id=&quot;20300&quot; value=&quot;Slide 8&quot;/&gt;&lt;property id=&quot;20307&quot; value=&quot;263&quot;/&gt;&lt;/object&gt;&lt;object type=&quot;3&quot; unique_id=&quot;10011&quot;&gt;&lt;property id=&quot;20148&quot; value=&quot;5&quot;/&gt;&lt;property id=&quot;20300&quot; value=&quot;Slide 9 - &amp;quot;Oral Administration&amp;quot;&quot;/&gt;&lt;property id=&quot;20307&quot; value=&quot;264&quot;/&gt;&lt;/object&gt;&lt;object type=&quot;3&quot; unique_id=&quot;10012&quot;&gt;&lt;property id=&quot;20148&quot; value=&quot;5&quot;/&gt;&lt;property id=&quot;20300&quot; value=&quot;Slide 10 - &amp;quot;Oral Administration&amp;quot;&quot;/&gt;&lt;property id=&quot;20307&quot; value=&quot;265&quot;/&gt;&lt;/object&gt;&lt;object type=&quot;3&quot; unique_id=&quot;10013&quot;&gt;&lt;property id=&quot;20148&quot; value=&quot;5&quot;/&gt;&lt;property id=&quot;20300&quot; value=&quot;Slide 11 - &amp;quot;Buccal/Sublingual&amp;quot;&quot;/&gt;&lt;property id=&quot;20307&quot; value=&quot;266&quot;/&gt;&lt;/object&gt;&lt;object type=&quot;3&quot; unique_id=&quot;10014&quot;&gt;&lt;property id=&quot;20148&quot; value=&quot;5&quot;/&gt;&lt;property id=&quot;20300&quot; value=&quot;Slide 12 - &amp;quot;Rectal&amp;quot;&quot;/&gt;&lt;property id=&quot;20307&quot; value=&quot;267&quot;/&gt;&lt;/object&gt;&lt;object type=&quot;3&quot; unique_id=&quot;10015&quot;&gt;&lt;property id=&quot;20148&quot; value=&quot;5&quot;/&gt;&lt;property id=&quot;20300&quot; value=&quot;Slide 13 - &amp;quot;Intravenous (IV)&amp;quot;&quot;/&gt;&lt;property id=&quot;20307&quot; value=&quot;268&quot;/&gt;&lt;/object&gt;&lt;object type=&quot;3&quot; unique_id=&quot;10016&quot;&gt;&lt;property id=&quot;20148&quot; value=&quot;5&quot;/&gt;&lt;property id=&quot;20300&quot; value=&quot;Slide 14 - &amp;quot;Subcutaneous&amp;quot;&quot;/&gt;&lt;property id=&quot;20307&quot; value=&quot;269&quot;/&gt;&lt;/object&gt;&lt;object type=&quot;3&quot; unique_id=&quot;10017&quot;&gt;&lt;property id=&quot;20148&quot; value=&quot;5&quot;/&gt;&lt;property id=&quot;20300&quot; value=&quot;Slide 15 - &amp;quot;Intramuscular&amp;quot;&quot;/&gt;&lt;property id=&quot;20307&quot; value=&quot;270&quot;/&gt;&lt;/object&gt;&lt;object type=&quot;3&quot; unique_id=&quot;10018&quot;&gt;&lt;property id=&quot;20148&quot; value=&quot;5&quot;/&gt;&lt;property id=&quot;20300&quot; value=&quot;Slide 16 - &amp;quot;Inhalers&amp;quot;&quot;/&gt;&lt;property id=&quot;20307&quot; value=&quot;271&quot;/&gt;&lt;/object&gt;&lt;object type=&quot;3&quot; unique_id=&quot;10019&quot;&gt;&lt;property id=&quot;20148&quot; value=&quot;5&quot;/&gt;&lt;property id=&quot;20300&quot; value=&quot;Slide 17 - &amp;quot;Transdermal&amp;quot;&quot;/&gt;&lt;property id=&quot;20307&quot; value=&quot;272&quot;/&gt;&lt;/object&gt;&lt;object type=&quot;3&quot; unique_id=&quot;10020&quot;&gt;&lt;property id=&quot;20148&quot; value=&quot;5&quot;/&gt;&lt;property id=&quot;20300&quot; value=&quot;Slide 18 - &amp;quot;Factors Influencing the Selection of the Delivery Route&amp;quot;&quot;/&gt;&lt;property id=&quot;20307&quot; value=&quot;273&quot;/&gt;&lt;/object&gt;&lt;object type=&quot;3&quot; unique_id=&quot;10021&quot;&gt;&lt;property id=&quot;20148&quot; value=&quot;5&quot;/&gt;&lt;property id=&quot;20300&quot; value=&quot;Slide 19 - &amp;quot;Factors Influencing the Selection of the Delivery Route&amp;quot;&quot;/&gt;&lt;property id=&quot;20307&quot; value=&quot;274&quot;/&gt;&lt;/object&gt;&lt;object type=&quot;3&quot; unique_id=&quot;10022&quot;&gt;&lt;property id=&quot;20148&quot; value=&quot;5&quot;/&gt;&lt;property id=&quot;20300&quot; value=&quot;Slide 20 - &amp;quot;Factors Influencing the Selection of the Delivery Route&amp;quot;&quot;/&gt;&lt;property id=&quot;20307&quot; value=&quot;275&quot;/&gt;&lt;/object&gt;&lt;object type=&quot;3&quot; unique_id=&quot;10023&quot;&gt;&lt;property id=&quot;20148&quot; value=&quot;5&quot;/&gt;&lt;property id=&quot;20300&quot; value=&quot;Slide 21 - &amp;quot;Factors Influencing the Selection of the Delivery Route&amp;quot;&quot;/&gt;&lt;property id=&quot;20307&quot; value=&quot;276&quot;/&gt;&lt;/object&gt;&lt;object type=&quot;3&quot; unique_id=&quot;10024&quot;&gt;&lt;property id=&quot;20148&quot; value=&quot;5&quot;/&gt;&lt;property id=&quot;20300&quot; value=&quot;Slide 22 - &amp;quot;Pharmacokinetics and Pharmacodynamics&amp;quot;&quot;/&gt;&lt;property id=&quot;20307&quot; value=&quot;277&quot;/&gt;&lt;/object&gt;&lt;object type=&quot;3&quot; unique_id=&quot;10025&quot;&gt;&lt;property id=&quot;20148&quot; value=&quot;5&quot;/&gt;&lt;property id=&quot;20300&quot; value=&quot;Slide 23 - &amp;quot;Plasma Concentration&amp;quot;&quot;/&gt;&lt;property id=&quot;20307&quot; value=&quot;278&quot;/&gt;&lt;/object&gt;&lt;object type=&quot;3&quot; unique_id=&quot;10026&quot;&gt;&lt;property id=&quot;20148&quot; value=&quot;5&quot;/&gt;&lt;property id=&quot;20300&quot; value=&quot;Slide 24&quot;/&gt;&lt;property id=&quot;20307&quot; value=&quot;279&quot;/&gt;&lt;/object&gt;&lt;object type=&quot;3&quot; unique_id=&quot;10027&quot;&gt;&lt;property id=&quot;20148&quot; value=&quot;5&quot;/&gt;&lt;property id=&quot;20300&quot; value=&quot;Slide 25&quot;/&gt;&lt;property id=&quot;20307&quot; value=&quot;280&quot;/&gt;&lt;/object&gt;&lt;object type=&quot;3&quot; unique_id=&quot;10028&quot;&gt;&lt;property id=&quot;20148&quot; value=&quot;5&quot;/&gt;&lt;property id=&quot;20300&quot; value=&quot;Slide 26 - &amp;quot;Absorption of drugs could vary within different administration routes&amp;quot;&quot;/&gt;&lt;property id=&quot;20307&quot; value=&quot;281&quot;/&gt;&lt;/object&gt;&lt;object type=&quot;3&quot; unique_id=&quot;10029&quot;&gt;&lt;property id=&quot;20148&quot; value=&quot;5&quot;/&gt;&lt;property id=&quot;20300&quot; value=&quot;Slide 27&quot;/&gt;&lt;property id=&quot;20307&quot; value=&quot;282&quot;/&gt;&lt;/object&gt;&lt;object type=&quot;3&quot; unique_id=&quot;10030&quot;&gt;&lt;property id=&quot;20148&quot; value=&quot;5&quot;/&gt;&lt;property id=&quot;20300&quot; value=&quot;Slide 28&quot;/&gt;&lt;property id=&quot;20307&quot; value=&quot;283&quot;/&gt;&lt;/object&gt;&lt;object type=&quot;3&quot; unique_id=&quot;10031&quot;&gt;&lt;property id=&quot;20148&quot; value=&quot;5&quot;/&gt;&lt;property id=&quot;20300&quot; value=&quot;Slide 29&quot;/&gt;&lt;property id=&quot;20307&quot; value=&quot;284&quot;/&gt;&lt;/object&gt;&lt;/object&gt;&lt;object type=&quot;8&quot; unique_id=&quot;10062&quot;&gt;&lt;/object&gt;&lt;/object&gt;&lt;/database&gt;"/>
  <p:tag name="MMPROD_NEXTUNIQUEID" val="10009"/>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187</TotalTime>
  <Words>1319</Words>
  <Application>Microsoft Office PowerPoint</Application>
  <PresentationFormat>On-screen Show (4:3)</PresentationFormat>
  <Paragraphs>311</Paragraphs>
  <Slides>45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45</vt:i4>
      </vt:variant>
    </vt:vector>
  </HeadingPairs>
  <TitlesOfParts>
    <vt:vector size="51" baseType="lpstr">
      <vt:lpstr>Arial</vt:lpstr>
      <vt:lpstr>Calibri</vt:lpstr>
      <vt:lpstr>Times New Roman</vt:lpstr>
      <vt:lpstr>Verdana</vt:lpstr>
      <vt:lpstr>Wingdings</vt:lpstr>
      <vt:lpstr>Office Theme</vt:lpstr>
      <vt:lpstr>ADVANCES IN DRUG DELIVERY ROUTES AND THEIR APPLICATION  (From Passive to Predictive: The Era of Smart and Personalized Delivery) </vt:lpstr>
      <vt:lpstr>Drug Delivery</vt:lpstr>
      <vt:lpstr>PowerPoint Presentation</vt:lpstr>
      <vt:lpstr>Equipment's for Nanoparticles</vt:lpstr>
      <vt:lpstr>Homogenizer &amp; Ultra Sonicator</vt:lpstr>
      <vt:lpstr>Oral Administration</vt:lpstr>
      <vt:lpstr>Oral Administration</vt:lpstr>
      <vt:lpstr>Buccal/Sublingual</vt:lpstr>
      <vt:lpstr>Rectal</vt:lpstr>
      <vt:lpstr>Intravenous (IV)</vt:lpstr>
      <vt:lpstr>Subcutaneous</vt:lpstr>
      <vt:lpstr>Intramuscular</vt:lpstr>
      <vt:lpstr>Inhalers</vt:lpstr>
      <vt:lpstr>Transdermal</vt:lpstr>
      <vt:lpstr>Limitations of Conventional Routes</vt:lpstr>
      <vt:lpstr>Factors Influencing the Selection of the  Drug Delivery Route</vt:lpstr>
      <vt:lpstr>Factors Influencing the Selection of the Delivery Route</vt:lpstr>
      <vt:lpstr>Factors Influencing the Selection of the Delivery Route</vt:lpstr>
      <vt:lpstr>Factors Influencing the Selection of the Delivery Route</vt:lpstr>
      <vt:lpstr>Pharmacokinetics and Pharmacodynamics</vt:lpstr>
      <vt:lpstr>Plasma Concentration</vt:lpstr>
      <vt:lpstr>PowerPoint Presentation</vt:lpstr>
      <vt:lpstr>Advanced Drug Delivery Routes</vt:lpstr>
      <vt:lpstr>The Evolution of Drug Delivery</vt:lpstr>
      <vt:lpstr>Pulmonary Drug Delivery</vt:lpstr>
      <vt:lpstr>Transdermal Drug Delivery</vt:lpstr>
      <vt:lpstr>Microneedle Drug Delivery</vt:lpstr>
      <vt:lpstr>Nasal Drug Delivery (Nose-to-Brain)</vt:lpstr>
      <vt:lpstr>Ocular Drug Delivery</vt:lpstr>
      <vt:lpstr>Targeted Drug Delivery Systems</vt:lpstr>
      <vt:lpstr>Smart &amp; Stimuli-Responsive Systems</vt:lpstr>
      <vt:lpstr>Gene &amp; RNA Drug Delivery</vt:lpstr>
      <vt:lpstr>Clinical Translation Challenges</vt:lpstr>
      <vt:lpstr>PRIORITY AREAS</vt:lpstr>
      <vt:lpstr>Cont…</vt:lpstr>
      <vt:lpstr>CONT..</vt:lpstr>
      <vt:lpstr>Role of Artificial intelligence in drug designing </vt:lpstr>
      <vt:lpstr>Role of Artificial intelligence in drug designing </vt:lpstr>
      <vt:lpstr>Role of Artificial intelligence in drug designing </vt:lpstr>
      <vt:lpstr>Role of Artificial intelligence in drug designing </vt:lpstr>
      <vt:lpstr>Role of Artificial intelligence in drug designing </vt:lpstr>
      <vt:lpstr>Role of Artificial intelligence in drug designing </vt:lpstr>
      <vt:lpstr>Role of Artificial intelligence in drug designing </vt:lpstr>
      <vt:lpstr> Challenges &amp; Limitations OF AI IN DRUG DESIGN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Ravali Remella</dc:creator>
  <cp:lastModifiedBy>Dr Zaid Mustafa</cp:lastModifiedBy>
  <cp:revision>26</cp:revision>
  <dcterms:created xsi:type="dcterms:W3CDTF">2014-10-16T09:42:01Z</dcterms:created>
  <dcterms:modified xsi:type="dcterms:W3CDTF">2026-02-10T00:58:40Z</dcterms:modified>
</cp:coreProperties>
</file>