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79" r:id="rId3"/>
    <p:sldId id="280" r:id="rId4"/>
    <p:sldId id="281" r:id="rId5"/>
    <p:sldId id="257" r:id="rId6"/>
    <p:sldId id="259" r:id="rId7"/>
    <p:sldId id="282" r:id="rId8"/>
    <p:sldId id="283" r:id="rId9"/>
    <p:sldId id="285" r:id="rId10"/>
    <p:sldId id="286" r:id="rId11"/>
    <p:sldId id="287" r:id="rId12"/>
    <p:sldId id="288" r:id="rId13"/>
    <p:sldId id="261" r:id="rId14"/>
    <p:sldId id="289" r:id="rId15"/>
    <p:sldId id="290" r:id="rId16"/>
    <p:sldId id="291" r:id="rId17"/>
    <p:sldId id="292" r:id="rId18"/>
    <p:sldId id="263" r:id="rId19"/>
    <p:sldId id="264" r:id="rId20"/>
    <p:sldId id="307" r:id="rId21"/>
    <p:sldId id="275" r:id="rId22"/>
    <p:sldId id="276"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236"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542A9-36A9-4786-BAAD-1C4BC8F4E2AD}"/>
              </a:ext>
            </a:extLst>
          </p:cNvPr>
          <p:cNvSpPr>
            <a:spLocks noGrp="1"/>
          </p:cNvSpPr>
          <p:nvPr>
            <p:ph type="title"/>
          </p:nvPr>
        </p:nvSpPr>
        <p:spPr>
          <a:xfrm>
            <a:off x="457200" y="274637"/>
            <a:ext cx="8229600" cy="2697163"/>
          </a:xfrm>
          <a:solidFill>
            <a:schemeClr val="accent6">
              <a:lumMod val="75000"/>
            </a:schemeClr>
          </a:solidFill>
        </p:spPr>
        <p:txBody>
          <a:bodyPr>
            <a:normAutofit/>
          </a:bodyPr>
          <a:lstStyle/>
          <a:p>
            <a:r>
              <a:rPr lang="en-US" b="1" dirty="0"/>
              <a:t>ADVANCES IN THERAPEUTIC CLINICAL TRIAL AND CLINICAL AUDIT </a:t>
            </a:r>
          </a:p>
        </p:txBody>
      </p:sp>
      <p:sp>
        <p:nvSpPr>
          <p:cNvPr id="3" name="Content Placeholder 2">
            <a:extLst>
              <a:ext uri="{FF2B5EF4-FFF2-40B4-BE49-F238E27FC236}">
                <a16:creationId xmlns:a16="http://schemas.microsoft.com/office/drawing/2014/main" id="{12AE7D93-8FDB-43CC-B7BD-FD1D33F1929C}"/>
              </a:ext>
            </a:extLst>
          </p:cNvPr>
          <p:cNvSpPr>
            <a:spLocks noGrp="1"/>
          </p:cNvSpPr>
          <p:nvPr>
            <p:ph idx="1"/>
          </p:nvPr>
        </p:nvSpPr>
        <p:spPr>
          <a:xfrm>
            <a:off x="457200" y="3429000"/>
            <a:ext cx="8229600" cy="2697163"/>
          </a:xfrm>
          <a:solidFill>
            <a:schemeClr val="accent1">
              <a:lumMod val="60000"/>
              <a:lumOff val="40000"/>
            </a:schemeClr>
          </a:solidFill>
        </p:spPr>
        <p:txBody>
          <a:bodyPr>
            <a:normAutofit lnSpcReduction="10000"/>
          </a:bodyPr>
          <a:lstStyle/>
          <a:p>
            <a:r>
              <a:rPr lang="en-US" dirty="0"/>
              <a:t>Course Code = TCC</a:t>
            </a:r>
          </a:p>
          <a:p>
            <a:r>
              <a:rPr lang="en-US" dirty="0"/>
              <a:t>Credit Hour   = 2 </a:t>
            </a:r>
          </a:p>
          <a:p>
            <a:pPr marL="0" indent="0">
              <a:buNone/>
            </a:pPr>
            <a:endParaRPr lang="en-US" dirty="0"/>
          </a:p>
          <a:p>
            <a:pPr marL="0" indent="0">
              <a:buNone/>
            </a:pPr>
            <a:endParaRPr lang="en-US" dirty="0"/>
          </a:p>
          <a:p>
            <a:pPr marL="0" indent="0">
              <a:buNone/>
            </a:pPr>
            <a:r>
              <a:rPr lang="en-US" dirty="0"/>
              <a:t>Presented by Dr. </a:t>
            </a:r>
            <a:r>
              <a:rPr lang="en-US" dirty="0" err="1"/>
              <a:t>Shanila</a:t>
            </a:r>
            <a:r>
              <a:rPr lang="en-US" dirty="0"/>
              <a:t> Akhter  </a:t>
            </a:r>
          </a:p>
        </p:txBody>
      </p:sp>
    </p:spTree>
    <p:extLst>
      <p:ext uri="{BB962C8B-B14F-4D97-AF65-F5344CB8AC3E}">
        <p14:creationId xmlns:p14="http://schemas.microsoft.com/office/powerpoint/2010/main" val="338136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78DD1-3DCA-4104-973B-5D6009FBA34E}"/>
              </a:ext>
            </a:extLst>
          </p:cNvPr>
          <p:cNvSpPr>
            <a:spLocks noGrp="1"/>
          </p:cNvSpPr>
          <p:nvPr>
            <p:ph idx="1"/>
          </p:nvPr>
        </p:nvSpPr>
        <p:spPr/>
        <p:txBody>
          <a:bodyPr>
            <a:normAutofit fontScale="92500" lnSpcReduction="10000"/>
          </a:bodyPr>
          <a:lstStyle/>
          <a:p>
            <a:r>
              <a:rPr lang="en-US" dirty="0"/>
              <a:t>This is "just-in-time" delivery. The drug stays locked inside its carrier until it experiences a specific "trigger" at the target site.</a:t>
            </a:r>
          </a:p>
          <a:p>
            <a:pPr>
              <a:buFont typeface="Wingdings" panose="05000000000000000000" pitchFamily="2" charset="2"/>
              <a:buChar char="Ø"/>
            </a:pPr>
            <a:r>
              <a:rPr lang="en-US" b="1" dirty="0"/>
              <a:t>pH-responsive:</a:t>
            </a:r>
            <a:r>
              <a:rPr lang="en-US" dirty="0"/>
              <a:t> Cancer tissues and some cell compartments (lysosomes) are more acidic. Carriers are designed to dissolve only when the pH drops.</a:t>
            </a:r>
          </a:p>
          <a:p>
            <a:pPr>
              <a:buFont typeface="Wingdings" panose="05000000000000000000" pitchFamily="2" charset="2"/>
              <a:buChar char="Ø"/>
            </a:pPr>
            <a:r>
              <a:rPr lang="en-US" b="1" dirty="0"/>
              <a:t>Enzyme-responsive:</a:t>
            </a:r>
            <a:r>
              <a:rPr lang="en-US" dirty="0"/>
              <a:t> The drug is released only when it encounters an enzyme produced by the target tissue.</a:t>
            </a:r>
          </a:p>
        </p:txBody>
      </p:sp>
      <p:sp>
        <p:nvSpPr>
          <p:cNvPr id="4" name="Title 1">
            <a:extLst>
              <a:ext uri="{FF2B5EF4-FFF2-40B4-BE49-F238E27FC236}">
                <a16:creationId xmlns:a16="http://schemas.microsoft.com/office/drawing/2014/main" id="{F1CE2B71-3F84-45AD-91C0-CE401DD4D2B0}"/>
              </a:ext>
            </a:extLst>
          </p:cNvPr>
          <p:cNvSpPr>
            <a:spLocks noGrp="1"/>
          </p:cNvSpPr>
          <p:nvPr>
            <p:ph type="title"/>
          </p:nvPr>
        </p:nvSpPr>
        <p:spPr>
          <a:xfrm>
            <a:off x="457200" y="274638"/>
            <a:ext cx="8229600" cy="1143000"/>
          </a:xfrm>
          <a:solidFill>
            <a:schemeClr val="accent2">
              <a:lumMod val="75000"/>
            </a:schemeClr>
          </a:solidFill>
        </p:spPr>
        <p:txBody>
          <a:bodyPr>
            <a:normAutofit fontScale="90000"/>
          </a:bodyPr>
          <a:lstStyle/>
          <a:p>
            <a:r>
              <a:rPr lang="en-US" b="1" dirty="0"/>
              <a:t>Physical Targeted Drug Delivery System </a:t>
            </a:r>
          </a:p>
        </p:txBody>
      </p:sp>
    </p:spTree>
    <p:extLst>
      <p:ext uri="{BB962C8B-B14F-4D97-AF65-F5344CB8AC3E}">
        <p14:creationId xmlns:p14="http://schemas.microsoft.com/office/powerpoint/2010/main" val="4004729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71FE-5DDE-4BC0-B47B-311A67606CB1}"/>
              </a:ext>
            </a:extLst>
          </p:cNvPr>
          <p:cNvSpPr>
            <a:spLocks noGrp="1"/>
          </p:cNvSpPr>
          <p:nvPr>
            <p:ph type="title"/>
          </p:nvPr>
        </p:nvSpPr>
        <p:spPr>
          <a:xfrm>
            <a:off x="478302" y="309488"/>
            <a:ext cx="8208498" cy="1108149"/>
          </a:xfrm>
          <a:solidFill>
            <a:schemeClr val="accent2">
              <a:lumMod val="40000"/>
              <a:lumOff val="60000"/>
            </a:schemeClr>
          </a:solidFill>
        </p:spPr>
        <p:txBody>
          <a:bodyPr/>
          <a:lstStyle/>
          <a:p>
            <a:r>
              <a:rPr lang="en-US" b="1" dirty="0"/>
              <a:t>Levels of Targeting</a:t>
            </a:r>
          </a:p>
        </p:txBody>
      </p:sp>
      <p:sp>
        <p:nvSpPr>
          <p:cNvPr id="3" name="Content Placeholder 2">
            <a:extLst>
              <a:ext uri="{FF2B5EF4-FFF2-40B4-BE49-F238E27FC236}">
                <a16:creationId xmlns:a16="http://schemas.microsoft.com/office/drawing/2014/main" id="{4F9DA250-4549-4143-A923-BE450AD9F25E}"/>
              </a:ext>
            </a:extLst>
          </p:cNvPr>
          <p:cNvSpPr>
            <a:spLocks noGrp="1"/>
          </p:cNvSpPr>
          <p:nvPr>
            <p:ph idx="1"/>
          </p:nvPr>
        </p:nvSpPr>
        <p:spPr/>
        <p:txBody>
          <a:bodyPr/>
          <a:lstStyle/>
          <a:p>
            <a:pPr marL="0" indent="0">
              <a:buNone/>
            </a:pPr>
            <a:r>
              <a:rPr lang="en-US" dirty="0"/>
              <a:t>1- </a:t>
            </a:r>
            <a:r>
              <a:rPr lang="en-US" b="1" dirty="0"/>
              <a:t>First-Order:</a:t>
            </a:r>
            <a:r>
              <a:rPr lang="en-US" dirty="0"/>
              <a:t> Targeting a specific organ (e.g., the liver).</a:t>
            </a:r>
          </a:p>
          <a:p>
            <a:pPr marL="0" indent="0">
              <a:buNone/>
            </a:pPr>
            <a:r>
              <a:rPr lang="en-US" dirty="0"/>
              <a:t>2- </a:t>
            </a:r>
            <a:r>
              <a:rPr lang="en-US" b="1" dirty="0"/>
              <a:t>Second-Order:</a:t>
            </a:r>
            <a:r>
              <a:rPr lang="en-US" dirty="0"/>
              <a:t> Targeting specific cells within that organ (e.g., tumor cells but not healthy hepatocytes).</a:t>
            </a:r>
          </a:p>
          <a:p>
            <a:pPr marL="0" indent="0">
              <a:buNone/>
            </a:pPr>
            <a:r>
              <a:rPr lang="en-US" b="1" dirty="0"/>
              <a:t>3- Third-Order:</a:t>
            </a:r>
            <a:r>
              <a:rPr lang="en-US" dirty="0"/>
              <a:t> Targeting specific parts </a:t>
            </a:r>
            <a:r>
              <a:rPr lang="en-US" i="1" dirty="0"/>
              <a:t>inside</a:t>
            </a:r>
            <a:r>
              <a:rPr lang="en-US" dirty="0"/>
              <a:t> the cell (e.g., the nucleus or mitochondria). This is crucial for gene therapies like CRISPR.</a:t>
            </a:r>
          </a:p>
        </p:txBody>
      </p:sp>
    </p:spTree>
    <p:extLst>
      <p:ext uri="{BB962C8B-B14F-4D97-AF65-F5344CB8AC3E}">
        <p14:creationId xmlns:p14="http://schemas.microsoft.com/office/powerpoint/2010/main" val="323067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8696-8CFF-4A49-BA70-C9D5FDB0AC14}"/>
              </a:ext>
            </a:extLst>
          </p:cNvPr>
          <p:cNvSpPr>
            <a:spLocks noGrp="1"/>
          </p:cNvSpPr>
          <p:nvPr>
            <p:ph type="title"/>
          </p:nvPr>
        </p:nvSpPr>
        <p:spPr>
          <a:xfrm>
            <a:off x="457200" y="274638"/>
            <a:ext cx="8229600" cy="1143000"/>
          </a:xfrm>
          <a:solidFill>
            <a:schemeClr val="accent4">
              <a:lumMod val="20000"/>
              <a:lumOff val="80000"/>
            </a:schemeClr>
          </a:solidFill>
        </p:spPr>
        <p:txBody>
          <a:bodyPr>
            <a:normAutofit fontScale="90000"/>
          </a:bodyPr>
          <a:lstStyle/>
          <a:p>
            <a:br>
              <a:rPr lang="en-US" b="1" dirty="0"/>
            </a:br>
            <a:r>
              <a:rPr lang="en-US" b="1" dirty="0"/>
              <a:t>Common Delivery Vehicles (The Carriers)</a:t>
            </a:r>
            <a:br>
              <a:rPr lang="en-US" b="1" dirty="0"/>
            </a:br>
            <a:endParaRPr lang="en-US" dirty="0"/>
          </a:p>
        </p:txBody>
      </p:sp>
      <p:sp>
        <p:nvSpPr>
          <p:cNvPr id="3" name="Content Placeholder 2">
            <a:extLst>
              <a:ext uri="{FF2B5EF4-FFF2-40B4-BE49-F238E27FC236}">
                <a16:creationId xmlns:a16="http://schemas.microsoft.com/office/drawing/2014/main" id="{A1A61B0B-48B0-40A8-8415-2777DBB946AA}"/>
              </a:ext>
            </a:extLst>
          </p:cNvPr>
          <p:cNvSpPr>
            <a:spLocks noGrp="1"/>
          </p:cNvSpPr>
          <p:nvPr>
            <p:ph idx="1"/>
          </p:nvPr>
        </p:nvSpPr>
        <p:spPr/>
        <p:txBody>
          <a:bodyPr/>
          <a:lstStyle/>
          <a:p>
            <a:r>
              <a:rPr lang="en-US" dirty="0"/>
              <a:t>Drugs are usually packed into one of these "shipping containers":</a:t>
            </a:r>
          </a:p>
          <a:p>
            <a:endParaRPr lang="en-US" dirty="0"/>
          </a:p>
          <a:p>
            <a:endParaRPr lang="en-US" dirty="0"/>
          </a:p>
        </p:txBody>
      </p:sp>
      <p:graphicFrame>
        <p:nvGraphicFramePr>
          <p:cNvPr id="4" name="Table 3">
            <a:extLst>
              <a:ext uri="{FF2B5EF4-FFF2-40B4-BE49-F238E27FC236}">
                <a16:creationId xmlns:a16="http://schemas.microsoft.com/office/drawing/2014/main" id="{2017B904-1740-499D-AF09-237CDE218808}"/>
              </a:ext>
            </a:extLst>
          </p:cNvPr>
          <p:cNvGraphicFramePr>
            <a:graphicFrameLocks noGrp="1"/>
          </p:cNvGraphicFramePr>
          <p:nvPr>
            <p:extLst>
              <p:ext uri="{D42A27DB-BD31-4B8C-83A1-F6EECF244321}">
                <p14:modId xmlns:p14="http://schemas.microsoft.com/office/powerpoint/2010/main" val="2785615479"/>
              </p:ext>
            </p:extLst>
          </p:nvPr>
        </p:nvGraphicFramePr>
        <p:xfrm>
          <a:off x="618978" y="2653156"/>
          <a:ext cx="8067822" cy="3620658"/>
        </p:xfrm>
        <a:graphic>
          <a:graphicData uri="http://schemas.openxmlformats.org/drawingml/2006/table">
            <a:tbl>
              <a:tblPr/>
              <a:tblGrid>
                <a:gridCol w="3970606">
                  <a:extLst>
                    <a:ext uri="{9D8B030D-6E8A-4147-A177-3AD203B41FA5}">
                      <a16:colId xmlns:a16="http://schemas.microsoft.com/office/drawing/2014/main" val="4089808269"/>
                    </a:ext>
                  </a:extLst>
                </a:gridCol>
                <a:gridCol w="4097216">
                  <a:extLst>
                    <a:ext uri="{9D8B030D-6E8A-4147-A177-3AD203B41FA5}">
                      <a16:colId xmlns:a16="http://schemas.microsoft.com/office/drawing/2014/main" val="1978984974"/>
                    </a:ext>
                  </a:extLst>
                </a:gridCol>
              </a:tblGrid>
              <a:tr h="511879">
                <a:tc>
                  <a:txBody>
                    <a:bodyPr/>
                    <a:lstStyle/>
                    <a:p>
                      <a:r>
                        <a:rPr lang="en-US" sz="2000">
                          <a:latin typeface="Times New Roman" panose="02020603050405020304" pitchFamily="18" charset="0"/>
                          <a:cs typeface="Times New Roman" panose="02020603050405020304" pitchFamily="18" charset="0"/>
                        </a:rPr>
                        <a:t>Carrier Type</a:t>
                      </a:r>
                    </a:p>
                  </a:txBody>
                  <a:tcPr anchor="ctr">
                    <a:lnL>
                      <a:noFill/>
                    </a:lnL>
                    <a:lnR>
                      <a:noFill/>
                    </a:lnR>
                    <a:lnT>
                      <a:noFill/>
                    </a:lnT>
                    <a:lnB>
                      <a:noFill/>
                    </a:lnB>
                    <a:solidFill>
                      <a:schemeClr val="accent6">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Description</a:t>
                      </a:r>
                    </a:p>
                  </a:txBody>
                  <a:tcPr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4211565327"/>
                  </a:ext>
                </a:extLst>
              </a:tr>
              <a:tr h="1097099">
                <a:tc>
                  <a:txBody>
                    <a:bodyPr/>
                    <a:lstStyle/>
                    <a:p>
                      <a:r>
                        <a:rPr lang="en-US" sz="2000" b="1" dirty="0">
                          <a:latin typeface="Times New Roman" panose="02020603050405020304" pitchFamily="18" charset="0"/>
                          <a:cs typeface="Times New Roman" panose="02020603050405020304" pitchFamily="18" charset="0"/>
                        </a:rPr>
                        <a:t>Liposomes</a:t>
                      </a: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solidFill>
                      <a:schemeClr val="accent6">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Fatty bubbles (lipid bilayers) that can carry both water-soluble and oil-soluble drugs.</a:t>
                      </a:r>
                    </a:p>
                  </a:txBody>
                  <a:tcPr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746637510"/>
                  </a:ext>
                </a:extLst>
              </a:tr>
              <a:tr h="767969">
                <a:tc>
                  <a:txBody>
                    <a:bodyPr/>
                    <a:lstStyle/>
                    <a:p>
                      <a:r>
                        <a:rPr lang="en-US" sz="2000" b="1" dirty="0">
                          <a:latin typeface="Times New Roman" panose="02020603050405020304" pitchFamily="18" charset="0"/>
                          <a:cs typeface="Times New Roman" panose="02020603050405020304" pitchFamily="18" charset="0"/>
                        </a:rPr>
                        <a:t>Nanoparticles</a:t>
                      </a: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solidFill>
                      <a:schemeClr val="accent6">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Solid particles (polymeric or inorganic) often used for slow, controlled release.</a:t>
                      </a:r>
                    </a:p>
                  </a:txBody>
                  <a:tcPr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847539017"/>
                  </a:ext>
                </a:extLst>
              </a:tr>
              <a:tr h="767969">
                <a:tc>
                  <a:txBody>
                    <a:bodyPr/>
                    <a:lstStyle/>
                    <a:p>
                      <a:r>
                        <a:rPr lang="en-US" sz="2000" b="1" dirty="0">
                          <a:latin typeface="Times New Roman" panose="02020603050405020304" pitchFamily="18" charset="0"/>
                          <a:cs typeface="Times New Roman" panose="02020603050405020304" pitchFamily="18" charset="0"/>
                        </a:rPr>
                        <a:t>Micelles</a:t>
                      </a: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solidFill>
                      <a:schemeClr val="accent6">
                        <a:lumMod val="40000"/>
                        <a:lumOff val="60000"/>
                      </a:schemeClr>
                    </a:solidFill>
                  </a:tcPr>
                </a:tc>
                <a:tc>
                  <a:txBody>
                    <a:bodyPr/>
                    <a:lstStyle/>
                    <a:p>
                      <a:r>
                        <a:rPr lang="en-US" sz="2000" dirty="0">
                          <a:latin typeface="Times New Roman" panose="02020603050405020304" pitchFamily="18" charset="0"/>
                          <a:cs typeface="Times New Roman" panose="02020603050405020304" pitchFamily="18" charset="0"/>
                        </a:rPr>
                        <a:t>Simple clusters of soap-like molecules that hide hydrophobic drugs in their core.</a:t>
                      </a:r>
                    </a:p>
                  </a:txBody>
                  <a:tcPr anchor="ctr">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738423113"/>
                  </a:ext>
                </a:extLst>
              </a:tr>
            </a:tbl>
          </a:graphicData>
        </a:graphic>
      </p:graphicFrame>
    </p:spTree>
    <p:extLst>
      <p:ext uri="{BB962C8B-B14F-4D97-AF65-F5344CB8AC3E}">
        <p14:creationId xmlns:p14="http://schemas.microsoft.com/office/powerpoint/2010/main" val="173065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98" y="281354"/>
            <a:ext cx="8250702" cy="1136284"/>
          </a:xfrm>
          <a:solidFill>
            <a:schemeClr val="accent3">
              <a:lumMod val="40000"/>
              <a:lumOff val="60000"/>
            </a:schemeClr>
          </a:solidFill>
        </p:spPr>
        <p:txBody>
          <a:bodyPr>
            <a:normAutofit/>
          </a:bodyPr>
          <a:lstStyle/>
          <a:p>
            <a:r>
              <a:rPr b="1" dirty="0"/>
              <a:t>Nano</a:t>
            </a:r>
            <a:r>
              <a:rPr lang="en-US" b="1" dirty="0"/>
              <a:t>medicines in Clinical Trial </a:t>
            </a:r>
            <a:endParaRPr b="1" dirty="0"/>
          </a:p>
        </p:txBody>
      </p:sp>
      <p:sp>
        <p:nvSpPr>
          <p:cNvPr id="3" name="Content Placeholder 2"/>
          <p:cNvSpPr>
            <a:spLocks noGrp="1"/>
          </p:cNvSpPr>
          <p:nvPr>
            <p:ph idx="1"/>
          </p:nvPr>
        </p:nvSpPr>
        <p:spPr/>
        <p:txBody>
          <a:bodyPr/>
          <a:lstStyle/>
          <a:p>
            <a:pPr marL="0" indent="0">
              <a:buNone/>
            </a:pPr>
            <a:r>
              <a:rPr lang="en-US" dirty="0" err="1"/>
              <a:t>ThermoDox</a:t>
            </a:r>
            <a:r>
              <a:rPr lang="en-US" dirty="0"/>
              <a:t>®</a:t>
            </a:r>
          </a:p>
          <a:p>
            <a:pPr marL="0" indent="0">
              <a:buNone/>
            </a:pPr>
            <a:r>
              <a:rPr lang="en-US" b="1" dirty="0"/>
              <a:t>Composition:</a:t>
            </a:r>
            <a:r>
              <a:rPr lang="en-US" dirty="0"/>
              <a:t> Doxorubicin encapsulated in thermosensitive liposomes</a:t>
            </a:r>
          </a:p>
          <a:p>
            <a:pPr marL="0" indent="0">
              <a:buNone/>
            </a:pPr>
            <a:r>
              <a:rPr lang="it-IT" b="1" dirty="0"/>
              <a:t>Indication:</a:t>
            </a:r>
            <a:r>
              <a:rPr lang="it-IT" dirty="0"/>
              <a:t> Hepatocellular carcinoma (liver cancer)</a:t>
            </a:r>
            <a:endParaRPr lang="en-US" dirty="0"/>
          </a:p>
          <a:p>
            <a:pPr marL="0" indent="0">
              <a:buNone/>
            </a:pPr>
            <a:r>
              <a:rPr lang="en-US" b="1" dirty="0"/>
              <a:t>Clinical status:</a:t>
            </a:r>
            <a:r>
              <a:rPr lang="en-US" dirty="0"/>
              <a:t> Phase III clinical studies (using heat to trigger drug release locally</a:t>
            </a:r>
          </a:p>
          <a:p>
            <a:pPr marL="0" indent="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98" y="281354"/>
            <a:ext cx="8250702" cy="1136284"/>
          </a:xfrm>
          <a:solidFill>
            <a:schemeClr val="accent3">
              <a:lumMod val="40000"/>
              <a:lumOff val="60000"/>
            </a:schemeClr>
          </a:solidFill>
        </p:spPr>
        <p:txBody>
          <a:bodyPr>
            <a:normAutofit/>
          </a:bodyPr>
          <a:lstStyle/>
          <a:p>
            <a:r>
              <a:rPr b="1" dirty="0"/>
              <a:t>Nano</a:t>
            </a:r>
            <a:r>
              <a:rPr lang="en-US" b="1" dirty="0"/>
              <a:t>medicines in Clinical Trial </a:t>
            </a:r>
            <a:endParaRPr b="1" dirty="0"/>
          </a:p>
        </p:txBody>
      </p:sp>
      <p:sp>
        <p:nvSpPr>
          <p:cNvPr id="3" name="Content Placeholder 2"/>
          <p:cNvSpPr>
            <a:spLocks noGrp="1"/>
          </p:cNvSpPr>
          <p:nvPr>
            <p:ph idx="1"/>
          </p:nvPr>
        </p:nvSpPr>
        <p:spPr/>
        <p:txBody>
          <a:bodyPr/>
          <a:lstStyle/>
          <a:p>
            <a:pPr marL="0" indent="0">
              <a:buNone/>
            </a:pPr>
            <a:r>
              <a:rPr lang="en-US" dirty="0"/>
              <a:t>EndoTAG-1</a:t>
            </a:r>
          </a:p>
          <a:p>
            <a:pPr marL="0" indent="0">
              <a:buNone/>
            </a:pPr>
            <a:r>
              <a:rPr lang="en-US" b="1" dirty="0"/>
              <a:t>Composition:</a:t>
            </a:r>
            <a:r>
              <a:rPr lang="en-US" dirty="0"/>
              <a:t> Paclitaxel-based liposomal formulation</a:t>
            </a:r>
          </a:p>
          <a:p>
            <a:pPr marL="0" indent="0">
              <a:buNone/>
            </a:pPr>
            <a:r>
              <a:rPr lang="en-US" b="1" dirty="0"/>
              <a:t>Indication:</a:t>
            </a:r>
            <a:r>
              <a:rPr lang="en-US" dirty="0"/>
              <a:t> Breast and pancreatic cancers</a:t>
            </a:r>
          </a:p>
          <a:p>
            <a:pPr marL="0" indent="0">
              <a:buNone/>
            </a:pPr>
            <a:r>
              <a:rPr lang="en-US" b="1" dirty="0"/>
              <a:t>Clinical status:</a:t>
            </a:r>
            <a:r>
              <a:rPr lang="en-US" dirty="0"/>
              <a:t> Ongoing clinical trials (Phase II/III)</a:t>
            </a:r>
            <a:endParaRPr dirty="0"/>
          </a:p>
        </p:txBody>
      </p:sp>
    </p:spTree>
    <p:extLst>
      <p:ext uri="{BB962C8B-B14F-4D97-AF65-F5344CB8AC3E}">
        <p14:creationId xmlns:p14="http://schemas.microsoft.com/office/powerpoint/2010/main" val="250767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54"/>
            <a:ext cx="8229600" cy="1136284"/>
          </a:xfrm>
          <a:solidFill>
            <a:schemeClr val="accent3">
              <a:lumMod val="40000"/>
              <a:lumOff val="60000"/>
            </a:schemeClr>
          </a:solidFill>
        </p:spPr>
        <p:txBody>
          <a:bodyPr>
            <a:normAutofit/>
          </a:bodyPr>
          <a:lstStyle/>
          <a:p>
            <a:r>
              <a:rPr b="1" dirty="0"/>
              <a:t>Nano</a:t>
            </a:r>
            <a:r>
              <a:rPr lang="en-US" b="1" dirty="0"/>
              <a:t>medicines in Clinical Trial </a:t>
            </a:r>
            <a:endParaRPr b="1" dirty="0"/>
          </a:p>
        </p:txBody>
      </p:sp>
      <p:sp>
        <p:nvSpPr>
          <p:cNvPr id="3" name="Content Placeholder 2"/>
          <p:cNvSpPr>
            <a:spLocks noGrp="1"/>
          </p:cNvSpPr>
          <p:nvPr>
            <p:ph idx="1"/>
          </p:nvPr>
        </p:nvSpPr>
        <p:spPr/>
        <p:txBody>
          <a:bodyPr/>
          <a:lstStyle/>
          <a:p>
            <a:pPr marL="0" indent="0">
              <a:buNone/>
            </a:pPr>
            <a:r>
              <a:rPr lang="en-US" dirty="0"/>
              <a:t>NK105</a:t>
            </a:r>
          </a:p>
          <a:p>
            <a:pPr marL="0" indent="0">
              <a:buNone/>
            </a:pPr>
            <a:r>
              <a:rPr lang="en-US" b="1" dirty="0"/>
              <a:t>Type:</a:t>
            </a:r>
            <a:r>
              <a:rPr lang="en-US" dirty="0"/>
              <a:t> Polymeric micelle incorporating paclitaxel</a:t>
            </a:r>
          </a:p>
          <a:p>
            <a:pPr marL="0" indent="0">
              <a:buNone/>
            </a:pPr>
            <a:endParaRPr lang="en-US" dirty="0"/>
          </a:p>
          <a:p>
            <a:pPr marL="0" indent="0">
              <a:buNone/>
            </a:pPr>
            <a:r>
              <a:rPr lang="en-US" b="1" dirty="0"/>
              <a:t>Indication:</a:t>
            </a:r>
            <a:r>
              <a:rPr lang="en-US" dirty="0"/>
              <a:t> Metastatic/advanced cancers (e.g., breast cancer)</a:t>
            </a:r>
          </a:p>
          <a:p>
            <a:pPr marL="0" indent="0">
              <a:buNone/>
            </a:pPr>
            <a:endParaRPr lang="en-US" dirty="0"/>
          </a:p>
          <a:p>
            <a:pPr marL="0" indent="0">
              <a:buNone/>
            </a:pPr>
            <a:r>
              <a:rPr lang="en-US" b="1" dirty="0"/>
              <a:t>Status:</a:t>
            </a:r>
            <a:r>
              <a:rPr lang="en-US" dirty="0"/>
              <a:t> Has progressed through Phase II/III studies </a:t>
            </a:r>
            <a:endParaRPr dirty="0"/>
          </a:p>
        </p:txBody>
      </p:sp>
    </p:spTree>
    <p:extLst>
      <p:ext uri="{BB962C8B-B14F-4D97-AF65-F5344CB8AC3E}">
        <p14:creationId xmlns:p14="http://schemas.microsoft.com/office/powerpoint/2010/main" val="3969953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04C83A-4765-4738-B103-1266E1155F79}"/>
              </a:ext>
            </a:extLst>
          </p:cNvPr>
          <p:cNvSpPr>
            <a:spLocks noGrp="1"/>
          </p:cNvSpPr>
          <p:nvPr>
            <p:ph idx="1"/>
          </p:nvPr>
        </p:nvSpPr>
        <p:spPr/>
        <p:txBody>
          <a:bodyPr>
            <a:normAutofit lnSpcReduction="10000"/>
          </a:bodyPr>
          <a:lstStyle/>
          <a:p>
            <a:pPr marL="0" indent="0">
              <a:buNone/>
            </a:pPr>
            <a:r>
              <a:rPr lang="en-US" b="1" dirty="0" err="1"/>
              <a:t>Aurimune</a:t>
            </a:r>
            <a:r>
              <a:rPr lang="en-US" b="1" dirty="0"/>
              <a:t>® (Gold Nanoparticles + TNF)</a:t>
            </a:r>
            <a:endParaRPr lang="en-US" dirty="0"/>
          </a:p>
          <a:p>
            <a:pPr marL="0" indent="0">
              <a:buNone/>
            </a:pPr>
            <a:endParaRPr lang="en-US" b="1" dirty="0"/>
          </a:p>
          <a:p>
            <a:pPr marL="0" indent="0">
              <a:buNone/>
            </a:pPr>
            <a:r>
              <a:rPr lang="en-US" b="1" dirty="0"/>
              <a:t>Composition:</a:t>
            </a:r>
            <a:r>
              <a:rPr lang="en-US" dirty="0"/>
              <a:t> Colloidal gold nanoparticles conjugated with TNF</a:t>
            </a:r>
          </a:p>
          <a:p>
            <a:pPr marL="0" indent="0">
              <a:buNone/>
            </a:pPr>
            <a:endParaRPr lang="en-US" b="1" dirty="0"/>
          </a:p>
          <a:p>
            <a:pPr marL="0" indent="0">
              <a:buNone/>
            </a:pPr>
            <a:r>
              <a:rPr lang="en-US" b="1" dirty="0"/>
              <a:t>Indication:</a:t>
            </a:r>
            <a:r>
              <a:rPr lang="en-US" dirty="0"/>
              <a:t> Solid tumors</a:t>
            </a:r>
          </a:p>
          <a:p>
            <a:pPr marL="0" indent="0">
              <a:buNone/>
            </a:pPr>
            <a:endParaRPr lang="en-US" b="1" dirty="0"/>
          </a:p>
          <a:p>
            <a:pPr marL="0" indent="0">
              <a:buNone/>
            </a:pPr>
            <a:r>
              <a:rPr lang="en-US" b="1" dirty="0"/>
              <a:t>Status:</a:t>
            </a:r>
            <a:r>
              <a:rPr lang="en-US" dirty="0"/>
              <a:t> Phase I clinical trials </a:t>
            </a:r>
          </a:p>
          <a:p>
            <a:endParaRPr lang="en-US" dirty="0"/>
          </a:p>
        </p:txBody>
      </p:sp>
      <p:sp>
        <p:nvSpPr>
          <p:cNvPr id="4" name="Title 1">
            <a:extLst>
              <a:ext uri="{FF2B5EF4-FFF2-40B4-BE49-F238E27FC236}">
                <a16:creationId xmlns:a16="http://schemas.microsoft.com/office/drawing/2014/main" id="{0C8FFAA7-9B67-4645-87BB-ADED75B7E98E}"/>
              </a:ext>
            </a:extLst>
          </p:cNvPr>
          <p:cNvSpPr>
            <a:spLocks noGrp="1"/>
          </p:cNvSpPr>
          <p:nvPr>
            <p:ph type="title"/>
          </p:nvPr>
        </p:nvSpPr>
        <p:spPr>
          <a:xfrm>
            <a:off x="464234" y="239151"/>
            <a:ext cx="8222566" cy="1150351"/>
          </a:xfrm>
          <a:solidFill>
            <a:schemeClr val="accent3">
              <a:lumMod val="40000"/>
              <a:lumOff val="60000"/>
            </a:schemeClr>
          </a:solidFill>
        </p:spPr>
        <p:txBody>
          <a:bodyPr>
            <a:normAutofit/>
          </a:bodyPr>
          <a:lstStyle/>
          <a:p>
            <a:r>
              <a:rPr b="1" dirty="0"/>
              <a:t>Nano</a:t>
            </a:r>
            <a:r>
              <a:rPr lang="en-US" b="1" dirty="0"/>
              <a:t>medicines in Clinical Trial </a:t>
            </a:r>
            <a:endParaRPr b="1" dirty="0"/>
          </a:p>
        </p:txBody>
      </p:sp>
    </p:spTree>
    <p:extLst>
      <p:ext uri="{BB962C8B-B14F-4D97-AF65-F5344CB8AC3E}">
        <p14:creationId xmlns:p14="http://schemas.microsoft.com/office/powerpoint/2010/main" val="1190834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5FF08F-1099-4962-AF65-C0662705AC37}"/>
              </a:ext>
            </a:extLst>
          </p:cNvPr>
          <p:cNvSpPr>
            <a:spLocks noGrp="1"/>
          </p:cNvSpPr>
          <p:nvPr>
            <p:ph idx="1"/>
          </p:nvPr>
        </p:nvSpPr>
        <p:spPr>
          <a:xfrm>
            <a:off x="457200" y="1600200"/>
            <a:ext cx="8229600" cy="4983162"/>
          </a:xfrm>
        </p:spPr>
        <p:txBody>
          <a:bodyPr>
            <a:normAutofit lnSpcReduction="10000"/>
          </a:bodyPr>
          <a:lstStyle/>
          <a:p>
            <a:pPr marL="0" indent="0">
              <a:buNone/>
            </a:pPr>
            <a:r>
              <a:rPr lang="en-US" b="1" dirty="0"/>
              <a:t>CRLX101</a:t>
            </a:r>
            <a:endParaRPr lang="en-US" dirty="0"/>
          </a:p>
          <a:p>
            <a:pPr marL="0" indent="0">
              <a:buNone/>
            </a:pPr>
            <a:endParaRPr lang="en-US" b="1" dirty="0"/>
          </a:p>
          <a:p>
            <a:pPr marL="0" indent="0">
              <a:buNone/>
            </a:pPr>
            <a:r>
              <a:rPr lang="en-US" b="1" dirty="0"/>
              <a:t>Composition:</a:t>
            </a:r>
            <a:r>
              <a:rPr lang="en-US" dirty="0"/>
              <a:t> </a:t>
            </a:r>
            <a:r>
              <a:rPr lang="en-US" dirty="0" err="1"/>
              <a:t>Camptothecin</a:t>
            </a:r>
            <a:r>
              <a:rPr lang="en-US" dirty="0"/>
              <a:t> linked to a cyclodextrin-based polymer nanoparticle</a:t>
            </a:r>
          </a:p>
          <a:p>
            <a:pPr>
              <a:buFont typeface="Arial" panose="020B0604020202020204" pitchFamily="34" charset="0"/>
              <a:buChar char="•"/>
            </a:pPr>
            <a:endParaRPr lang="en-US" b="1" dirty="0"/>
          </a:p>
          <a:p>
            <a:pPr marL="0" indent="0">
              <a:buNone/>
            </a:pPr>
            <a:r>
              <a:rPr lang="en-US" b="1" dirty="0"/>
              <a:t>Indication:</a:t>
            </a:r>
            <a:r>
              <a:rPr lang="en-US" dirty="0"/>
              <a:t> Advanced solid tumors</a:t>
            </a:r>
          </a:p>
          <a:p>
            <a:pPr marL="0" indent="0">
              <a:buNone/>
            </a:pPr>
            <a:endParaRPr lang="en-US" dirty="0"/>
          </a:p>
          <a:p>
            <a:pPr marL="0" indent="0">
              <a:buNone/>
            </a:pPr>
            <a:r>
              <a:rPr lang="en-US" b="1" dirty="0"/>
              <a:t>Clinical status:</a:t>
            </a:r>
            <a:r>
              <a:rPr lang="en-US" dirty="0"/>
              <a:t> Phase I/</a:t>
            </a:r>
            <a:r>
              <a:rPr lang="en-US" dirty="0" err="1"/>
              <a:t>IIa</a:t>
            </a:r>
            <a:r>
              <a:rPr lang="en-US" dirty="0"/>
              <a:t> trials have been conducted in patients with advanced cancers </a:t>
            </a:r>
          </a:p>
          <a:p>
            <a:endParaRPr lang="en-US" dirty="0"/>
          </a:p>
        </p:txBody>
      </p:sp>
      <p:sp>
        <p:nvSpPr>
          <p:cNvPr id="4" name="Title 1">
            <a:extLst>
              <a:ext uri="{FF2B5EF4-FFF2-40B4-BE49-F238E27FC236}">
                <a16:creationId xmlns:a16="http://schemas.microsoft.com/office/drawing/2014/main" id="{CD9A7087-CB6C-4C1B-8C6B-0917B3FFC00B}"/>
              </a:ext>
            </a:extLst>
          </p:cNvPr>
          <p:cNvSpPr>
            <a:spLocks noGrp="1"/>
          </p:cNvSpPr>
          <p:nvPr>
            <p:ph type="title"/>
          </p:nvPr>
        </p:nvSpPr>
        <p:spPr>
          <a:xfrm>
            <a:off x="457200" y="274638"/>
            <a:ext cx="8229600" cy="1143000"/>
          </a:xfrm>
          <a:solidFill>
            <a:schemeClr val="accent3">
              <a:lumMod val="40000"/>
              <a:lumOff val="60000"/>
            </a:schemeClr>
          </a:solidFill>
        </p:spPr>
        <p:txBody>
          <a:bodyPr>
            <a:normAutofit/>
          </a:bodyPr>
          <a:lstStyle/>
          <a:p>
            <a:r>
              <a:rPr b="1" dirty="0"/>
              <a:t>Nano</a:t>
            </a:r>
            <a:r>
              <a:rPr lang="en-US" b="1" dirty="0"/>
              <a:t>medicines in Clinical Trial </a:t>
            </a:r>
            <a:endParaRPr b="1" dirty="0"/>
          </a:p>
        </p:txBody>
      </p:sp>
    </p:spTree>
    <p:extLst>
      <p:ext uri="{BB962C8B-B14F-4D97-AF65-F5344CB8AC3E}">
        <p14:creationId xmlns:p14="http://schemas.microsoft.com/office/powerpoint/2010/main" val="334418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2">
              <a:lumMod val="20000"/>
              <a:lumOff val="80000"/>
            </a:schemeClr>
          </a:solidFill>
        </p:spPr>
        <p:txBody>
          <a:bodyPr/>
          <a:lstStyle/>
          <a:p>
            <a:r>
              <a:rPr dirty="0"/>
              <a:t>Advantages of Nanoparticles</a:t>
            </a:r>
          </a:p>
        </p:txBody>
      </p:sp>
      <p:sp>
        <p:nvSpPr>
          <p:cNvPr id="3" name="Content Placeholder 2"/>
          <p:cNvSpPr>
            <a:spLocks noGrp="1"/>
          </p:cNvSpPr>
          <p:nvPr>
            <p:ph idx="1"/>
          </p:nvPr>
        </p:nvSpPr>
        <p:spPr/>
        <p:txBody>
          <a:bodyPr/>
          <a:lstStyle/>
          <a:p>
            <a:pPr>
              <a:buFont typeface="Wingdings" panose="05000000000000000000" pitchFamily="2" charset="2"/>
              <a:buChar char="Ø"/>
            </a:pPr>
            <a:r>
              <a:rPr dirty="0"/>
              <a:t> Improved bioavailability</a:t>
            </a:r>
            <a:endParaRPr lang="en-US" dirty="0"/>
          </a:p>
          <a:p>
            <a:pPr>
              <a:buFont typeface="Wingdings" panose="05000000000000000000" pitchFamily="2" charset="2"/>
              <a:buChar char="Ø"/>
            </a:pPr>
            <a:r>
              <a:rPr dirty="0"/>
              <a:t>Targeted delivery</a:t>
            </a:r>
            <a:endParaRPr lang="en-US" dirty="0"/>
          </a:p>
          <a:p>
            <a:pPr>
              <a:buFont typeface="Wingdings" panose="05000000000000000000" pitchFamily="2" charset="2"/>
              <a:buChar char="Ø"/>
            </a:pPr>
            <a:r>
              <a:rPr dirty="0"/>
              <a:t>Reduced dose frequency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2">
              <a:lumMod val="75000"/>
            </a:schemeClr>
          </a:solidFill>
        </p:spPr>
        <p:txBody>
          <a:bodyPr>
            <a:normAutofit fontScale="90000"/>
          </a:bodyPr>
          <a:lstStyle/>
          <a:p>
            <a:r>
              <a:rPr dirty="0"/>
              <a:t>Applications of Nanoparticles</a:t>
            </a:r>
            <a:r>
              <a:rPr lang="en-US" dirty="0"/>
              <a:t>/ nanomedicines </a:t>
            </a:r>
            <a:endParaRPr dirty="0"/>
          </a:p>
        </p:txBody>
      </p:sp>
      <p:sp>
        <p:nvSpPr>
          <p:cNvPr id="3" name="Content Placeholder 2"/>
          <p:cNvSpPr>
            <a:spLocks noGrp="1"/>
          </p:cNvSpPr>
          <p:nvPr>
            <p:ph idx="1"/>
          </p:nvPr>
        </p:nvSpPr>
        <p:spPr/>
        <p:txBody>
          <a:bodyPr/>
          <a:lstStyle/>
          <a:p>
            <a:pPr>
              <a:buFont typeface="Wingdings" panose="05000000000000000000" pitchFamily="2" charset="2"/>
              <a:buChar char="Ø"/>
            </a:pPr>
            <a:r>
              <a:rPr dirty="0"/>
              <a:t>Cancer therap</a:t>
            </a:r>
            <a:r>
              <a:rPr lang="en-US" dirty="0"/>
              <a:t>y</a:t>
            </a:r>
          </a:p>
          <a:p>
            <a:pPr>
              <a:buFont typeface="Wingdings" panose="05000000000000000000" pitchFamily="2" charset="2"/>
              <a:buChar char="Ø"/>
            </a:pPr>
            <a:r>
              <a:rPr lang="en-US" dirty="0"/>
              <a:t>Gene delivery</a:t>
            </a:r>
          </a:p>
          <a:p>
            <a:pPr>
              <a:buFont typeface="Wingdings" panose="05000000000000000000" pitchFamily="2" charset="2"/>
              <a:buChar char="Ø"/>
            </a:pPr>
            <a:r>
              <a:rPr dirty="0"/>
              <a:t>Vaccine delivery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93B2-02A8-46D1-9C9A-2A166681B494}"/>
              </a:ext>
            </a:extLst>
          </p:cNvPr>
          <p:cNvSpPr>
            <a:spLocks noGrp="1"/>
          </p:cNvSpPr>
          <p:nvPr>
            <p:ph type="title"/>
          </p:nvPr>
        </p:nvSpPr>
        <p:spPr>
          <a:xfrm>
            <a:off x="520504" y="309490"/>
            <a:ext cx="8166295" cy="1108148"/>
          </a:xfrm>
          <a:solidFill>
            <a:schemeClr val="accent2">
              <a:lumMod val="75000"/>
            </a:schemeClr>
          </a:solidFill>
        </p:spPr>
        <p:txBody>
          <a:bodyPr/>
          <a:lstStyle/>
          <a:p>
            <a:r>
              <a:rPr lang="en-US" b="1" dirty="0"/>
              <a:t>Targeted Drug Delivery Systems</a:t>
            </a:r>
          </a:p>
        </p:txBody>
      </p:sp>
      <p:sp>
        <p:nvSpPr>
          <p:cNvPr id="3" name="Content Placeholder 2">
            <a:extLst>
              <a:ext uri="{FF2B5EF4-FFF2-40B4-BE49-F238E27FC236}">
                <a16:creationId xmlns:a16="http://schemas.microsoft.com/office/drawing/2014/main" id="{28511247-7208-469F-864C-BA1209E41FEE}"/>
              </a:ext>
            </a:extLst>
          </p:cNvPr>
          <p:cNvSpPr>
            <a:spLocks noGrp="1"/>
          </p:cNvSpPr>
          <p:nvPr>
            <p:ph idx="1"/>
          </p:nvPr>
        </p:nvSpPr>
        <p:spPr>
          <a:xfrm>
            <a:off x="407963" y="1603716"/>
            <a:ext cx="8278837" cy="4522447"/>
          </a:xfrm>
          <a:solidFill>
            <a:schemeClr val="accent3">
              <a:lumMod val="60000"/>
              <a:lumOff val="40000"/>
            </a:schemeClr>
          </a:solidFill>
          <a:ln>
            <a:noFill/>
          </a:ln>
        </p:spPr>
        <p:txBody>
          <a:bodyPr>
            <a:normAutofit/>
          </a:bodyPr>
          <a:lstStyle/>
          <a:p>
            <a:endParaRPr lang="en-US" dirty="0"/>
          </a:p>
          <a:p>
            <a:pPr>
              <a:buFont typeface="Wingdings" panose="05000000000000000000" pitchFamily="2" charset="2"/>
              <a:buChar char="Ø"/>
            </a:pPr>
            <a:r>
              <a:rPr lang="en-US" dirty="0"/>
              <a:t>Nano medicines </a:t>
            </a:r>
          </a:p>
          <a:p>
            <a:pPr>
              <a:buFont typeface="Wingdings" panose="05000000000000000000" pitchFamily="2" charset="2"/>
              <a:buChar char="Ø"/>
            </a:pPr>
            <a:r>
              <a:rPr lang="en-US" dirty="0"/>
              <a:t>Nanoparticles                              </a:t>
            </a:r>
          </a:p>
          <a:p>
            <a:pPr>
              <a:buFont typeface="Wingdings" panose="05000000000000000000" pitchFamily="2" charset="2"/>
              <a:buChar char="Ø"/>
            </a:pPr>
            <a:r>
              <a:rPr lang="en-US" dirty="0"/>
              <a:t>Liposomes                </a:t>
            </a:r>
          </a:p>
          <a:p>
            <a:pPr>
              <a:buFont typeface="Wingdings" panose="05000000000000000000" pitchFamily="2" charset="2"/>
              <a:buChar char="Ø"/>
            </a:pPr>
            <a:r>
              <a:rPr lang="en-US" dirty="0"/>
              <a:t>Micelles </a:t>
            </a:r>
          </a:p>
          <a:p>
            <a:endParaRPr lang="en-US" dirty="0"/>
          </a:p>
          <a:p>
            <a:endParaRPr lang="en-US" dirty="0"/>
          </a:p>
        </p:txBody>
      </p:sp>
      <p:pic>
        <p:nvPicPr>
          <p:cNvPr id="5" name="Picture 4">
            <a:extLst>
              <a:ext uri="{FF2B5EF4-FFF2-40B4-BE49-F238E27FC236}">
                <a16:creationId xmlns:a16="http://schemas.microsoft.com/office/drawing/2014/main" id="{B163743F-3BAD-429D-BB3A-9175AD6D38D9}"/>
              </a:ext>
            </a:extLst>
          </p:cNvPr>
          <p:cNvPicPr>
            <a:picLocks noChangeAspect="1"/>
          </p:cNvPicPr>
          <p:nvPr/>
        </p:nvPicPr>
        <p:blipFill>
          <a:blip r:embed="rId2"/>
          <a:stretch>
            <a:fillRect/>
          </a:stretch>
        </p:blipFill>
        <p:spPr>
          <a:xfrm>
            <a:off x="3879752" y="1772533"/>
            <a:ext cx="4814081" cy="4192172"/>
          </a:xfrm>
          <a:prstGeom prst="rect">
            <a:avLst/>
          </a:prstGeom>
        </p:spPr>
      </p:pic>
    </p:spTree>
    <p:extLst>
      <p:ext uri="{BB962C8B-B14F-4D97-AF65-F5344CB8AC3E}">
        <p14:creationId xmlns:p14="http://schemas.microsoft.com/office/powerpoint/2010/main" val="2773434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6B14-BAD5-4D11-873F-FC19334A305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437587A-89DD-4107-9DF8-8E71D12BC8D1}"/>
              </a:ext>
            </a:extLst>
          </p:cNvPr>
          <p:cNvPicPr>
            <a:picLocks noGrp="1" noChangeAspect="1"/>
          </p:cNvPicPr>
          <p:nvPr>
            <p:ph idx="1"/>
          </p:nvPr>
        </p:nvPicPr>
        <p:blipFill>
          <a:blip r:embed="rId2"/>
          <a:stretch>
            <a:fillRect/>
          </a:stretch>
        </p:blipFill>
        <p:spPr>
          <a:xfrm>
            <a:off x="0" y="140678"/>
            <a:ext cx="9144000" cy="6597748"/>
          </a:xfrm>
        </p:spPr>
      </p:pic>
    </p:spTree>
    <p:extLst>
      <p:ext uri="{BB962C8B-B14F-4D97-AF65-F5344CB8AC3E}">
        <p14:creationId xmlns:p14="http://schemas.microsoft.com/office/powerpoint/2010/main" val="176053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6">
              <a:lumMod val="60000"/>
              <a:lumOff val="40000"/>
            </a:schemeClr>
          </a:solidFill>
        </p:spPr>
        <p:txBody>
          <a:bodyPr>
            <a:normAutofit fontScale="90000"/>
          </a:bodyPr>
          <a:lstStyle/>
          <a:p>
            <a:r>
              <a:rPr dirty="0"/>
              <a:t>Challenges in Targeted Drug Delivery</a:t>
            </a:r>
          </a:p>
        </p:txBody>
      </p:sp>
      <p:sp>
        <p:nvSpPr>
          <p:cNvPr id="3" name="Content Placeholder 2"/>
          <p:cNvSpPr>
            <a:spLocks noGrp="1"/>
          </p:cNvSpPr>
          <p:nvPr>
            <p:ph idx="1"/>
          </p:nvPr>
        </p:nvSpPr>
        <p:spPr/>
        <p:txBody>
          <a:bodyPr/>
          <a:lstStyle/>
          <a:p>
            <a:pPr>
              <a:buFont typeface="Wingdings" panose="05000000000000000000" pitchFamily="2" charset="2"/>
              <a:buChar char="Ø"/>
            </a:pPr>
            <a:r>
              <a:rPr dirty="0"/>
              <a:t>Stability issues</a:t>
            </a:r>
          </a:p>
          <a:p>
            <a:pPr>
              <a:buFont typeface="Wingdings" panose="05000000000000000000" pitchFamily="2" charset="2"/>
              <a:buChar char="Ø"/>
            </a:pPr>
            <a:r>
              <a:rPr dirty="0"/>
              <a:t>Scale-up and manufacturing</a:t>
            </a:r>
          </a:p>
          <a:p>
            <a:pPr>
              <a:buFont typeface="Wingdings" panose="05000000000000000000" pitchFamily="2" charset="2"/>
              <a:buChar char="Ø"/>
            </a:pPr>
            <a:r>
              <a:rPr dirty="0"/>
              <a:t>Regulatory hurdles</a:t>
            </a:r>
            <a:endParaRPr lang="en-US" dirty="0"/>
          </a:p>
          <a:p>
            <a:endParaRPr dirty="0"/>
          </a:p>
        </p:txBody>
      </p:sp>
      <p:pic>
        <p:nvPicPr>
          <p:cNvPr id="5" name="Picture 4">
            <a:extLst>
              <a:ext uri="{FF2B5EF4-FFF2-40B4-BE49-F238E27FC236}">
                <a16:creationId xmlns:a16="http://schemas.microsoft.com/office/drawing/2014/main" id="{DAB56DE0-E683-47B3-A9CF-FC6534E7AE6F}"/>
              </a:ext>
            </a:extLst>
          </p:cNvPr>
          <p:cNvPicPr>
            <a:picLocks noChangeAspect="1"/>
          </p:cNvPicPr>
          <p:nvPr/>
        </p:nvPicPr>
        <p:blipFill>
          <a:blip r:embed="rId2"/>
          <a:stretch>
            <a:fillRect/>
          </a:stretch>
        </p:blipFill>
        <p:spPr>
          <a:xfrm>
            <a:off x="4389119" y="2771335"/>
            <a:ext cx="4600135" cy="393895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Future Perspectives</a:t>
            </a:r>
          </a:p>
        </p:txBody>
      </p:sp>
      <p:sp>
        <p:nvSpPr>
          <p:cNvPr id="3" name="Content Placeholder 2"/>
          <p:cNvSpPr>
            <a:spLocks noGrp="1"/>
          </p:cNvSpPr>
          <p:nvPr>
            <p:ph idx="1"/>
          </p:nvPr>
        </p:nvSpPr>
        <p:spPr/>
        <p:txBody>
          <a:bodyPr/>
          <a:lstStyle/>
          <a:p>
            <a:pPr marL="0" indent="0">
              <a:buNone/>
            </a:pPr>
            <a:endParaRPr lang="en-US" dirty="0"/>
          </a:p>
          <a:p>
            <a:endParaRPr lang="en-US" dirty="0"/>
          </a:p>
          <a:p>
            <a:endParaRPr dirty="0"/>
          </a:p>
        </p:txBody>
      </p:sp>
      <p:pic>
        <p:nvPicPr>
          <p:cNvPr id="5" name="Picture 4">
            <a:extLst>
              <a:ext uri="{FF2B5EF4-FFF2-40B4-BE49-F238E27FC236}">
                <a16:creationId xmlns:a16="http://schemas.microsoft.com/office/drawing/2014/main" id="{60E3C3A8-3AF3-415E-B886-AFED97759B23}"/>
              </a:ext>
            </a:extLst>
          </p:cNvPr>
          <p:cNvPicPr>
            <a:picLocks noChangeAspect="1"/>
          </p:cNvPicPr>
          <p:nvPr/>
        </p:nvPicPr>
        <p:blipFill>
          <a:blip r:embed="rId2"/>
          <a:stretch>
            <a:fillRect/>
          </a:stretch>
        </p:blipFill>
        <p:spPr>
          <a:xfrm>
            <a:off x="5130800" y="1562296"/>
            <a:ext cx="3797300" cy="5117904"/>
          </a:xfrm>
          <a:prstGeom prst="rect">
            <a:avLst/>
          </a:prstGeom>
        </p:spPr>
      </p:pic>
      <p:sp>
        <p:nvSpPr>
          <p:cNvPr id="7" name="TextBox 6">
            <a:extLst>
              <a:ext uri="{FF2B5EF4-FFF2-40B4-BE49-F238E27FC236}">
                <a16:creationId xmlns:a16="http://schemas.microsoft.com/office/drawing/2014/main" id="{BFBD1020-71F4-43DD-A75B-1FD7BC8A857D}"/>
              </a:ext>
            </a:extLst>
          </p:cNvPr>
          <p:cNvSpPr txBox="1"/>
          <p:nvPr/>
        </p:nvSpPr>
        <p:spPr>
          <a:xfrm>
            <a:off x="457200" y="1610836"/>
            <a:ext cx="4673600" cy="3139321"/>
          </a:xfrm>
          <a:prstGeom prst="rect">
            <a:avLst/>
          </a:prstGeom>
          <a:noFill/>
        </p:spPr>
        <p:txBody>
          <a:bodyPr wrap="square">
            <a:spAutoFit/>
          </a:bodyPr>
          <a:lstStyle/>
          <a:p>
            <a:r>
              <a:rPr lang="en-US" b="1" dirty="0"/>
              <a:t>AI-Driven "De Novo" Nanoparticle Design</a:t>
            </a:r>
          </a:p>
          <a:p>
            <a:r>
              <a:rPr lang="en-US" dirty="0"/>
              <a:t>Traditionally, finding the right nanoparticle for a drug was trial and error. In the coming years, </a:t>
            </a:r>
            <a:r>
              <a:rPr lang="en-US" b="1" dirty="0"/>
              <a:t>Generative AI</a:t>
            </a:r>
            <a:r>
              <a:rPr lang="en-US" dirty="0"/>
              <a:t> will design nanoparticles from scratch.</a:t>
            </a:r>
          </a:p>
          <a:p>
            <a:r>
              <a:rPr lang="en-US" b="1" dirty="0"/>
              <a:t>Predictive Modeling:</a:t>
            </a:r>
            <a:r>
              <a:rPr lang="en-US" dirty="0"/>
              <a:t> Instead of testing 1,000 lipid combinations for a vaccine, AI will predict the exact molecular structure needed for a specific patient's genetic profile.</a:t>
            </a:r>
          </a:p>
          <a:p>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ECFE-8CA7-474D-B6D8-28429847D2A4}"/>
              </a:ext>
            </a:extLst>
          </p:cNvPr>
          <p:cNvSpPr>
            <a:spLocks noGrp="1"/>
          </p:cNvSpPr>
          <p:nvPr>
            <p:ph type="title"/>
          </p:nvPr>
        </p:nvSpPr>
        <p:spPr>
          <a:xfrm>
            <a:off x="457200" y="246503"/>
            <a:ext cx="8229600" cy="1143000"/>
          </a:xfrm>
          <a:solidFill>
            <a:schemeClr val="accent6">
              <a:lumMod val="20000"/>
              <a:lumOff val="80000"/>
            </a:schemeClr>
          </a:solidFill>
        </p:spPr>
        <p:txBody>
          <a:bodyPr/>
          <a:lstStyle/>
          <a:p>
            <a:r>
              <a:rPr lang="en-US" dirty="0"/>
              <a:t>MCQs</a:t>
            </a:r>
          </a:p>
        </p:txBody>
      </p:sp>
      <p:sp>
        <p:nvSpPr>
          <p:cNvPr id="3" name="Content Placeholder 2">
            <a:extLst>
              <a:ext uri="{FF2B5EF4-FFF2-40B4-BE49-F238E27FC236}">
                <a16:creationId xmlns:a16="http://schemas.microsoft.com/office/drawing/2014/main" id="{3800ECB2-8BDB-4DC4-9649-0C976E7C3863}"/>
              </a:ext>
            </a:extLst>
          </p:cNvPr>
          <p:cNvSpPr>
            <a:spLocks noGrp="1"/>
          </p:cNvSpPr>
          <p:nvPr>
            <p:ph idx="1"/>
          </p:nvPr>
        </p:nvSpPr>
        <p:spPr/>
        <p:txBody>
          <a:bodyPr/>
          <a:lstStyle/>
          <a:p>
            <a:r>
              <a:rPr lang="en-US" b="1" dirty="0"/>
              <a:t>The main objective of a targeted drug delivery system is to:</a:t>
            </a:r>
          </a:p>
          <a:p>
            <a:pPr marL="0" indent="0">
              <a:buNone/>
            </a:pPr>
            <a:r>
              <a:rPr lang="en-US" dirty="0"/>
              <a:t>A. Increase drug solubility</a:t>
            </a:r>
            <a:br>
              <a:rPr lang="en-US" dirty="0"/>
            </a:br>
            <a:r>
              <a:rPr lang="en-US" dirty="0"/>
              <a:t>B. Reduce dosing frequency</a:t>
            </a:r>
            <a:br>
              <a:rPr lang="en-US" dirty="0"/>
            </a:br>
            <a:r>
              <a:rPr lang="en-US" dirty="0"/>
              <a:t>C. Deliver drug selectively to the site of action</a:t>
            </a:r>
            <a:br>
              <a:rPr lang="en-US" dirty="0"/>
            </a:br>
            <a:r>
              <a:rPr lang="en-US" dirty="0"/>
              <a:t>D. Enhance drug taste</a:t>
            </a:r>
          </a:p>
          <a:p>
            <a:endParaRPr lang="en-US" dirty="0"/>
          </a:p>
        </p:txBody>
      </p:sp>
    </p:spTree>
    <p:extLst>
      <p:ext uri="{BB962C8B-B14F-4D97-AF65-F5344CB8AC3E}">
        <p14:creationId xmlns:p14="http://schemas.microsoft.com/office/powerpoint/2010/main" val="2416865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B92AEA-ED79-40DF-AE69-63016DBDA2FA}"/>
              </a:ext>
            </a:extLst>
          </p:cNvPr>
          <p:cNvSpPr>
            <a:spLocks noGrp="1"/>
          </p:cNvSpPr>
          <p:nvPr>
            <p:ph idx="1"/>
          </p:nvPr>
        </p:nvSpPr>
        <p:spPr/>
        <p:txBody>
          <a:bodyPr/>
          <a:lstStyle/>
          <a:p>
            <a:r>
              <a:rPr lang="en-US" b="1" dirty="0"/>
              <a:t>Which of the following is a first-generation targeted drug delivery system?</a:t>
            </a:r>
          </a:p>
          <a:p>
            <a:pPr marL="0" indent="0">
              <a:buNone/>
            </a:pPr>
            <a:r>
              <a:rPr lang="en-US" dirty="0"/>
              <a:t>A. Monoclonal antibody–drug conjugates</a:t>
            </a:r>
            <a:br>
              <a:rPr lang="en-US" dirty="0"/>
            </a:br>
            <a:r>
              <a:rPr lang="en-US" dirty="0"/>
              <a:t>B. Liposomes</a:t>
            </a:r>
            <a:br>
              <a:rPr lang="en-US" dirty="0"/>
            </a:br>
            <a:r>
              <a:rPr lang="en-US" dirty="0"/>
              <a:t>C. Gene-targeted nanoparticles</a:t>
            </a:r>
            <a:br>
              <a:rPr lang="en-US" dirty="0"/>
            </a:br>
            <a:r>
              <a:rPr lang="en-US" dirty="0"/>
              <a:t>D. siRNA-loaded nanocarriers</a:t>
            </a:r>
          </a:p>
          <a:p>
            <a:pPr marL="0" indent="0">
              <a:buNone/>
            </a:pPr>
            <a:endParaRPr lang="en-US" dirty="0"/>
          </a:p>
          <a:p>
            <a:endParaRPr lang="en-US" dirty="0"/>
          </a:p>
        </p:txBody>
      </p:sp>
      <p:sp>
        <p:nvSpPr>
          <p:cNvPr id="4" name="Title 1">
            <a:extLst>
              <a:ext uri="{FF2B5EF4-FFF2-40B4-BE49-F238E27FC236}">
                <a16:creationId xmlns:a16="http://schemas.microsoft.com/office/drawing/2014/main" id="{A853BD13-19DC-412F-B90D-5F240EDB7282}"/>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3164750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4EC12-D142-42DE-8240-D21FDE03576F}"/>
              </a:ext>
            </a:extLst>
          </p:cNvPr>
          <p:cNvSpPr>
            <a:spLocks noGrp="1"/>
          </p:cNvSpPr>
          <p:nvPr>
            <p:ph idx="1"/>
          </p:nvPr>
        </p:nvSpPr>
        <p:spPr/>
        <p:txBody>
          <a:bodyPr/>
          <a:lstStyle/>
          <a:p>
            <a:r>
              <a:rPr lang="en-US" b="1" dirty="0"/>
              <a:t>The Enhanced Permeability and Retention (EPR) effect is most commonly exploited in:</a:t>
            </a:r>
          </a:p>
          <a:p>
            <a:pPr marL="0" indent="0">
              <a:buNone/>
            </a:pPr>
            <a:r>
              <a:rPr lang="en-US" dirty="0"/>
              <a:t>A. Oral controlled-release formulations</a:t>
            </a:r>
            <a:br>
              <a:rPr lang="en-US" dirty="0"/>
            </a:br>
            <a:r>
              <a:rPr lang="en-US" dirty="0"/>
              <a:t>B. Transdermal patches</a:t>
            </a:r>
            <a:br>
              <a:rPr lang="en-US" dirty="0"/>
            </a:br>
            <a:r>
              <a:rPr lang="en-US" dirty="0"/>
              <a:t>C. Tumor-targeted nanomedicines</a:t>
            </a:r>
            <a:br>
              <a:rPr lang="en-US" dirty="0"/>
            </a:br>
            <a:r>
              <a:rPr lang="en-US" dirty="0"/>
              <a:t>D. Intranasal drug delivery</a:t>
            </a:r>
          </a:p>
          <a:p>
            <a:endParaRPr lang="en-US" dirty="0"/>
          </a:p>
        </p:txBody>
      </p:sp>
      <p:sp>
        <p:nvSpPr>
          <p:cNvPr id="4" name="Title 1">
            <a:extLst>
              <a:ext uri="{FF2B5EF4-FFF2-40B4-BE49-F238E27FC236}">
                <a16:creationId xmlns:a16="http://schemas.microsoft.com/office/drawing/2014/main" id="{2AF4F29D-1275-4B8E-BDC8-376F287BA335}"/>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239035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41169-DE63-4CFA-8F75-7CD241D36CD1}"/>
              </a:ext>
            </a:extLst>
          </p:cNvPr>
          <p:cNvSpPr>
            <a:spLocks noGrp="1"/>
          </p:cNvSpPr>
          <p:nvPr>
            <p:ph idx="1"/>
          </p:nvPr>
        </p:nvSpPr>
        <p:spPr/>
        <p:txBody>
          <a:bodyPr/>
          <a:lstStyle/>
          <a:p>
            <a:r>
              <a:rPr lang="en-US" b="1" dirty="0"/>
              <a:t>Which carrier system is commonly used to reduce cardiotoxicity of doxorubicin?</a:t>
            </a:r>
          </a:p>
          <a:p>
            <a:pPr marL="0" indent="0">
              <a:buNone/>
            </a:pPr>
            <a:r>
              <a:rPr lang="en-US" dirty="0"/>
              <a:t>A. </a:t>
            </a:r>
            <a:r>
              <a:rPr lang="en-US" dirty="0" err="1"/>
              <a:t>Niosomes</a:t>
            </a:r>
            <a:br>
              <a:rPr lang="en-US" dirty="0"/>
            </a:br>
            <a:r>
              <a:rPr lang="en-US" dirty="0"/>
              <a:t>B. Solid lipid nanoparticles</a:t>
            </a:r>
            <a:br>
              <a:rPr lang="en-US" dirty="0"/>
            </a:br>
            <a:r>
              <a:rPr lang="en-US" dirty="0"/>
              <a:t>C. Liposomes</a:t>
            </a:r>
            <a:br>
              <a:rPr lang="en-US" dirty="0"/>
            </a:br>
            <a:r>
              <a:rPr lang="en-US" dirty="0"/>
              <a:t>D. Microspheres</a:t>
            </a:r>
          </a:p>
          <a:p>
            <a:endParaRPr lang="en-US" dirty="0"/>
          </a:p>
        </p:txBody>
      </p:sp>
      <p:sp>
        <p:nvSpPr>
          <p:cNvPr id="4" name="Title 1">
            <a:extLst>
              <a:ext uri="{FF2B5EF4-FFF2-40B4-BE49-F238E27FC236}">
                <a16:creationId xmlns:a16="http://schemas.microsoft.com/office/drawing/2014/main" id="{2BB6177C-3CAC-409E-B179-FBEC08EE10F6}"/>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1067313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BB90D-2FF3-4E89-8100-51EF96A444D0}"/>
              </a:ext>
            </a:extLst>
          </p:cNvPr>
          <p:cNvSpPr>
            <a:spLocks noGrp="1"/>
          </p:cNvSpPr>
          <p:nvPr>
            <p:ph idx="1"/>
          </p:nvPr>
        </p:nvSpPr>
        <p:spPr/>
        <p:txBody>
          <a:bodyPr/>
          <a:lstStyle/>
          <a:p>
            <a:r>
              <a:rPr lang="en-US" b="1" dirty="0"/>
              <a:t>Active targeting in drug delivery involves:</a:t>
            </a:r>
          </a:p>
          <a:p>
            <a:pPr marL="0" indent="0">
              <a:buNone/>
            </a:pPr>
            <a:r>
              <a:rPr lang="en-US" dirty="0"/>
              <a:t>A. Passive diffusion of drug</a:t>
            </a:r>
            <a:br>
              <a:rPr lang="en-US" dirty="0"/>
            </a:br>
            <a:r>
              <a:rPr lang="en-US" dirty="0"/>
              <a:t>B. pH-dependent release</a:t>
            </a:r>
            <a:br>
              <a:rPr lang="en-US" dirty="0"/>
            </a:br>
            <a:r>
              <a:rPr lang="en-US" dirty="0"/>
              <a:t>C. Ligand–receptor interaction</a:t>
            </a:r>
            <a:br>
              <a:rPr lang="en-US" dirty="0"/>
            </a:br>
            <a:r>
              <a:rPr lang="en-US" dirty="0"/>
              <a:t>D. Sustained drug release</a:t>
            </a:r>
          </a:p>
          <a:p>
            <a:endParaRPr lang="en-US" dirty="0"/>
          </a:p>
        </p:txBody>
      </p:sp>
      <p:sp>
        <p:nvSpPr>
          <p:cNvPr id="4" name="Title 1">
            <a:extLst>
              <a:ext uri="{FF2B5EF4-FFF2-40B4-BE49-F238E27FC236}">
                <a16:creationId xmlns:a16="http://schemas.microsoft.com/office/drawing/2014/main" id="{CE8CC073-321D-40F8-BACB-7F21E202A226}"/>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3303614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2BA97-447A-4FD3-9395-A93CB0947D99}"/>
              </a:ext>
            </a:extLst>
          </p:cNvPr>
          <p:cNvSpPr>
            <a:spLocks noGrp="1"/>
          </p:cNvSpPr>
          <p:nvPr>
            <p:ph idx="1"/>
          </p:nvPr>
        </p:nvSpPr>
        <p:spPr/>
        <p:txBody>
          <a:bodyPr/>
          <a:lstStyle/>
          <a:p>
            <a:r>
              <a:rPr lang="en-US" b="1" dirty="0"/>
              <a:t>Which of the following is an example of ligand used in active targeting?</a:t>
            </a:r>
          </a:p>
          <a:p>
            <a:pPr marL="0" indent="0">
              <a:buNone/>
            </a:pPr>
            <a:r>
              <a:rPr lang="en-US" dirty="0"/>
              <a:t>A. Polyethylene glycol</a:t>
            </a:r>
            <a:br>
              <a:rPr lang="en-US" dirty="0"/>
            </a:br>
            <a:r>
              <a:rPr lang="en-US" dirty="0"/>
              <a:t>B. Cholesterol</a:t>
            </a:r>
            <a:br>
              <a:rPr lang="en-US" dirty="0"/>
            </a:br>
            <a:r>
              <a:rPr lang="en-US" dirty="0"/>
              <a:t>C. Folic acid</a:t>
            </a:r>
            <a:br>
              <a:rPr lang="en-US" dirty="0"/>
            </a:br>
            <a:r>
              <a:rPr lang="en-US" dirty="0"/>
              <a:t>D. Lactose</a:t>
            </a:r>
          </a:p>
          <a:p>
            <a:endParaRPr lang="en-US" dirty="0"/>
          </a:p>
        </p:txBody>
      </p:sp>
      <p:sp>
        <p:nvSpPr>
          <p:cNvPr id="4" name="Title 1">
            <a:extLst>
              <a:ext uri="{FF2B5EF4-FFF2-40B4-BE49-F238E27FC236}">
                <a16:creationId xmlns:a16="http://schemas.microsoft.com/office/drawing/2014/main" id="{17C2C6E0-4A50-4A24-90FB-9A0B65866609}"/>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427101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472DBD-7BF8-4759-8AAE-0089EFED6770}"/>
              </a:ext>
            </a:extLst>
          </p:cNvPr>
          <p:cNvSpPr>
            <a:spLocks noGrp="1"/>
          </p:cNvSpPr>
          <p:nvPr>
            <p:ph idx="1"/>
          </p:nvPr>
        </p:nvSpPr>
        <p:spPr/>
        <p:txBody>
          <a:bodyPr/>
          <a:lstStyle/>
          <a:p>
            <a:r>
              <a:rPr lang="en-US" b="1" dirty="0" err="1"/>
              <a:t>ThermoDox</a:t>
            </a:r>
            <a:r>
              <a:rPr lang="en-US" b="1" dirty="0"/>
              <a:t>® is best described as:</a:t>
            </a:r>
          </a:p>
          <a:p>
            <a:pPr marL="0" indent="0">
              <a:buNone/>
            </a:pPr>
            <a:r>
              <a:rPr lang="en-US" dirty="0"/>
              <a:t>A. pH-sensitive nanoparticle</a:t>
            </a:r>
            <a:br>
              <a:rPr lang="en-US" dirty="0"/>
            </a:br>
            <a:r>
              <a:rPr lang="en-US" dirty="0"/>
              <a:t>B. Thermosensitive liposomal formulation</a:t>
            </a:r>
            <a:br>
              <a:rPr lang="en-US" dirty="0"/>
            </a:br>
            <a:r>
              <a:rPr lang="en-US" dirty="0"/>
              <a:t>C. Antibody-drug conjugate</a:t>
            </a:r>
            <a:br>
              <a:rPr lang="en-US" dirty="0"/>
            </a:br>
            <a:r>
              <a:rPr lang="en-US" dirty="0"/>
              <a:t>D. Gene-based </a:t>
            </a:r>
            <a:r>
              <a:rPr lang="en-US" dirty="0" err="1"/>
              <a:t>nanotherapy</a:t>
            </a:r>
            <a:endParaRPr lang="en-US" dirty="0"/>
          </a:p>
          <a:p>
            <a:endParaRPr lang="en-US" dirty="0"/>
          </a:p>
        </p:txBody>
      </p:sp>
      <p:sp>
        <p:nvSpPr>
          <p:cNvPr id="4" name="Title 1">
            <a:extLst>
              <a:ext uri="{FF2B5EF4-FFF2-40B4-BE49-F238E27FC236}">
                <a16:creationId xmlns:a16="http://schemas.microsoft.com/office/drawing/2014/main" id="{5E43426D-84BB-46A1-ABCB-1B34F8ECF046}"/>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215151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2">
              <a:lumMod val="75000"/>
            </a:schemeClr>
          </a:solidFill>
        </p:spPr>
        <p:txBody>
          <a:bodyPr/>
          <a:lstStyle/>
          <a:p>
            <a:r>
              <a:rPr b="1" dirty="0"/>
              <a:t>What is Targeted Drug Delivery?</a:t>
            </a: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dirty="0"/>
              <a:t>Delivery of drug to specific site of action</a:t>
            </a:r>
          </a:p>
          <a:p>
            <a:pPr>
              <a:buFont typeface="Wingdings" panose="05000000000000000000" pitchFamily="2" charset="2"/>
              <a:buChar char="Ø"/>
            </a:pPr>
            <a:r>
              <a:rPr dirty="0"/>
              <a:t>Minimizes systemic toxicity</a:t>
            </a:r>
          </a:p>
          <a:p>
            <a:pPr>
              <a:buFont typeface="Wingdings" panose="05000000000000000000" pitchFamily="2" charset="2"/>
              <a:buChar char="Ø"/>
            </a:pPr>
            <a:r>
              <a:rPr dirty="0"/>
              <a:t> Improves therapeutic index</a:t>
            </a:r>
            <a:endParaRPr lang="en-US" dirty="0"/>
          </a:p>
          <a:p>
            <a:pPr>
              <a:buFont typeface="Wingdings" panose="05000000000000000000" pitchFamily="2" charset="2"/>
              <a:buChar char="Ø"/>
            </a:pPr>
            <a:r>
              <a:rPr lang="en-US" dirty="0"/>
              <a:t>The </a:t>
            </a:r>
            <a:r>
              <a:rPr lang="en-US" b="1" dirty="0"/>
              <a:t>Therapeutic Index (TI)</a:t>
            </a:r>
            <a:r>
              <a:rPr lang="en-US" dirty="0"/>
              <a:t> is the ratio between the toxic dose and the effective dose.</a:t>
            </a:r>
          </a:p>
          <a:p>
            <a:pPr>
              <a:buFont typeface="Wingdings" panose="05000000000000000000" pitchFamily="2" charset="2"/>
              <a:buChar char="Ø"/>
            </a:pPr>
            <a:r>
              <a:rPr lang="en-US" b="1" dirty="0"/>
              <a:t>Lower Total Dose:</a:t>
            </a:r>
            <a:r>
              <a:rPr lang="en-US" dirty="0"/>
              <a:t> Because the drug is delivered directly to the target, you often need a much smaller total amount of the drug to see results.</a:t>
            </a:r>
          </a:p>
          <a:p>
            <a:pPr>
              <a:buFont typeface="Wingdings" panose="05000000000000000000" pitchFamily="2" charset="2"/>
              <a:buChar char="Ø"/>
            </a:pPr>
            <a:endParaRPr dirty="0"/>
          </a:p>
        </p:txBody>
      </p:sp>
    </p:spTree>
    <p:extLst>
      <p:ext uri="{BB962C8B-B14F-4D97-AF65-F5344CB8AC3E}">
        <p14:creationId xmlns:p14="http://schemas.microsoft.com/office/powerpoint/2010/main" val="3536227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9AEBC6-7721-4288-B889-C5FBAC4EF0FC}"/>
              </a:ext>
            </a:extLst>
          </p:cNvPr>
          <p:cNvSpPr>
            <a:spLocks noGrp="1"/>
          </p:cNvSpPr>
          <p:nvPr>
            <p:ph idx="1"/>
          </p:nvPr>
        </p:nvSpPr>
        <p:spPr/>
        <p:txBody>
          <a:bodyPr/>
          <a:lstStyle/>
          <a:p>
            <a:r>
              <a:rPr lang="en-US" b="1" dirty="0"/>
              <a:t>Which drug delivery system uses antibodies for site-specific drug delivery?</a:t>
            </a:r>
          </a:p>
          <a:p>
            <a:pPr marL="0" indent="0">
              <a:buNone/>
            </a:pPr>
            <a:r>
              <a:rPr lang="en-US" dirty="0"/>
              <a:t>A. Liposomes</a:t>
            </a:r>
            <a:br>
              <a:rPr lang="en-US" dirty="0"/>
            </a:br>
            <a:r>
              <a:rPr lang="en-US" dirty="0"/>
              <a:t>B. Nanocrystals</a:t>
            </a:r>
            <a:br>
              <a:rPr lang="en-US" dirty="0"/>
            </a:br>
            <a:r>
              <a:rPr lang="en-US" dirty="0"/>
              <a:t>C. Antibody–drug conjugates (ADCs)</a:t>
            </a:r>
            <a:br>
              <a:rPr lang="en-US" dirty="0"/>
            </a:br>
            <a:r>
              <a:rPr lang="en-US" dirty="0"/>
              <a:t>D. Transdermal patches</a:t>
            </a:r>
          </a:p>
          <a:p>
            <a:endParaRPr lang="en-US" dirty="0"/>
          </a:p>
        </p:txBody>
      </p:sp>
      <p:sp>
        <p:nvSpPr>
          <p:cNvPr id="4" name="Title 1">
            <a:extLst>
              <a:ext uri="{FF2B5EF4-FFF2-40B4-BE49-F238E27FC236}">
                <a16:creationId xmlns:a16="http://schemas.microsoft.com/office/drawing/2014/main" id="{802C646C-8F9E-4ACA-9B14-9A8BC62FB0A5}"/>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1653747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5FCE1-319D-498A-9062-0027F5B41063}"/>
              </a:ext>
            </a:extLst>
          </p:cNvPr>
          <p:cNvSpPr>
            <a:spLocks noGrp="1"/>
          </p:cNvSpPr>
          <p:nvPr>
            <p:ph idx="1"/>
          </p:nvPr>
        </p:nvSpPr>
        <p:spPr/>
        <p:txBody>
          <a:bodyPr/>
          <a:lstStyle/>
          <a:p>
            <a:r>
              <a:rPr lang="en-US" b="1" dirty="0"/>
              <a:t>Passive targeting mainly depends on:</a:t>
            </a:r>
          </a:p>
          <a:p>
            <a:pPr marL="0" indent="0">
              <a:buNone/>
            </a:pPr>
            <a:r>
              <a:rPr lang="en-US" dirty="0"/>
              <a:t>A. Enzyme specificity</a:t>
            </a:r>
            <a:br>
              <a:rPr lang="en-US" dirty="0"/>
            </a:br>
            <a:r>
              <a:rPr lang="en-US" dirty="0"/>
              <a:t>B. Ligand binding</a:t>
            </a:r>
            <a:br>
              <a:rPr lang="en-US" dirty="0"/>
            </a:br>
            <a:r>
              <a:rPr lang="en-US" dirty="0"/>
              <a:t>C. Pathophysiological conditions</a:t>
            </a:r>
            <a:br>
              <a:rPr lang="en-US" dirty="0"/>
            </a:br>
            <a:r>
              <a:rPr lang="en-US" dirty="0"/>
              <a:t>D. Antibody affinity</a:t>
            </a:r>
          </a:p>
          <a:p>
            <a:endParaRPr lang="en-US" dirty="0"/>
          </a:p>
        </p:txBody>
      </p:sp>
      <p:sp>
        <p:nvSpPr>
          <p:cNvPr id="4" name="Title 1">
            <a:extLst>
              <a:ext uri="{FF2B5EF4-FFF2-40B4-BE49-F238E27FC236}">
                <a16:creationId xmlns:a16="http://schemas.microsoft.com/office/drawing/2014/main" id="{DF09C5C7-8C8F-4B03-8D6A-7DE997D840CD}"/>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2564601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5FCE1-319D-498A-9062-0027F5B41063}"/>
              </a:ext>
            </a:extLst>
          </p:cNvPr>
          <p:cNvSpPr>
            <a:spLocks noGrp="1"/>
          </p:cNvSpPr>
          <p:nvPr>
            <p:ph idx="1"/>
          </p:nvPr>
        </p:nvSpPr>
        <p:spPr/>
        <p:txBody>
          <a:bodyPr/>
          <a:lstStyle/>
          <a:p>
            <a:r>
              <a:rPr lang="en-US" b="1" dirty="0"/>
              <a:t>Which of the following is a disadvantage of targeted drug delivery systems?</a:t>
            </a:r>
          </a:p>
          <a:p>
            <a:pPr marL="0" indent="0">
              <a:buNone/>
            </a:pPr>
            <a:r>
              <a:rPr lang="en-US" dirty="0"/>
              <a:t>A. Reduced systemic toxicity</a:t>
            </a:r>
            <a:br>
              <a:rPr lang="en-US" dirty="0"/>
            </a:br>
            <a:r>
              <a:rPr lang="en-US" dirty="0"/>
              <a:t>B. Improved therapeutic index</a:t>
            </a:r>
            <a:br>
              <a:rPr lang="en-US" dirty="0"/>
            </a:br>
            <a:r>
              <a:rPr lang="en-US" dirty="0"/>
              <a:t>C. High production cost</a:t>
            </a:r>
            <a:br>
              <a:rPr lang="en-US" dirty="0"/>
            </a:br>
            <a:r>
              <a:rPr lang="en-US" dirty="0"/>
              <a:t>D. Enhanced efficacy</a:t>
            </a:r>
          </a:p>
          <a:p>
            <a:endParaRPr lang="en-US" dirty="0"/>
          </a:p>
        </p:txBody>
      </p:sp>
      <p:sp>
        <p:nvSpPr>
          <p:cNvPr id="4" name="Title 1">
            <a:extLst>
              <a:ext uri="{FF2B5EF4-FFF2-40B4-BE49-F238E27FC236}">
                <a16:creationId xmlns:a16="http://schemas.microsoft.com/office/drawing/2014/main" id="{DF09C5C7-8C8F-4B03-8D6A-7DE997D840CD}"/>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1810528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5FCE1-319D-498A-9062-0027F5B41063}"/>
              </a:ext>
            </a:extLst>
          </p:cNvPr>
          <p:cNvSpPr>
            <a:spLocks noGrp="1"/>
          </p:cNvSpPr>
          <p:nvPr>
            <p:ph idx="1"/>
          </p:nvPr>
        </p:nvSpPr>
        <p:spPr/>
        <p:txBody>
          <a:bodyPr/>
          <a:lstStyle/>
          <a:p>
            <a:r>
              <a:rPr lang="en-US" b="1" dirty="0"/>
              <a:t>Solid tumors are ideal targets for nanoparticle-based drug delivery because of:</a:t>
            </a:r>
          </a:p>
          <a:p>
            <a:pPr marL="0" indent="0">
              <a:buNone/>
            </a:pPr>
            <a:r>
              <a:rPr lang="en-US" dirty="0"/>
              <a:t>A. High lymphatic drainage</a:t>
            </a:r>
            <a:br>
              <a:rPr lang="en-US" dirty="0"/>
            </a:br>
            <a:r>
              <a:rPr lang="en-US" dirty="0"/>
              <a:t>B. EPR effect</a:t>
            </a:r>
            <a:br>
              <a:rPr lang="en-US" dirty="0"/>
            </a:br>
            <a:r>
              <a:rPr lang="en-US" dirty="0"/>
              <a:t>C. Rapid drug metabolism</a:t>
            </a:r>
            <a:br>
              <a:rPr lang="en-US" dirty="0"/>
            </a:br>
            <a:r>
              <a:rPr lang="en-US" dirty="0"/>
              <a:t>D. Low vascular permeability</a:t>
            </a:r>
          </a:p>
          <a:p>
            <a:endParaRPr lang="en-US" dirty="0"/>
          </a:p>
        </p:txBody>
      </p:sp>
      <p:sp>
        <p:nvSpPr>
          <p:cNvPr id="4" name="Title 1">
            <a:extLst>
              <a:ext uri="{FF2B5EF4-FFF2-40B4-BE49-F238E27FC236}">
                <a16:creationId xmlns:a16="http://schemas.microsoft.com/office/drawing/2014/main" id="{DF09C5C7-8C8F-4B03-8D6A-7DE997D840CD}"/>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540000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A8EFE-3399-451B-ABF1-8697B1D29B63}"/>
              </a:ext>
            </a:extLst>
          </p:cNvPr>
          <p:cNvSpPr>
            <a:spLocks noGrp="1"/>
          </p:cNvSpPr>
          <p:nvPr>
            <p:ph idx="1"/>
          </p:nvPr>
        </p:nvSpPr>
        <p:spPr/>
        <p:txBody>
          <a:bodyPr>
            <a:normAutofit fontScale="85000" lnSpcReduction="10000"/>
          </a:bodyPr>
          <a:lstStyle/>
          <a:p>
            <a:r>
              <a:rPr lang="en-US" dirty="0"/>
              <a:t>A 55-year-old patient with hepatocellular carcinoma is treated with a liposomal formulation of doxorubicin combined with local radiofrequency ablation. The drug is released only when the tumor temperature rises above 40°C. Which drug delivery principle is being utilized?</a:t>
            </a:r>
          </a:p>
          <a:p>
            <a:pPr marL="0" indent="0">
              <a:buNone/>
            </a:pPr>
            <a:r>
              <a:rPr lang="en-US" dirty="0"/>
              <a:t>A. pH-dependent targeting</a:t>
            </a:r>
            <a:br>
              <a:rPr lang="en-US" dirty="0"/>
            </a:br>
            <a:r>
              <a:rPr lang="en-US" dirty="0"/>
              <a:t>B. Enzyme-activated release</a:t>
            </a:r>
            <a:br>
              <a:rPr lang="en-US" dirty="0"/>
            </a:br>
            <a:r>
              <a:rPr lang="en-US" dirty="0"/>
              <a:t>C. Thermosensitive liposomal targeting</a:t>
            </a:r>
            <a:br>
              <a:rPr lang="en-US" dirty="0"/>
            </a:br>
            <a:r>
              <a:rPr lang="en-US" dirty="0"/>
              <a:t>D. Antibody-mediated targeting</a:t>
            </a:r>
            <a:br>
              <a:rPr lang="en-US" dirty="0"/>
            </a:br>
            <a:r>
              <a:rPr lang="en-US" dirty="0"/>
              <a:t>E. Osmotically controlled release</a:t>
            </a:r>
          </a:p>
          <a:p>
            <a:endParaRPr lang="en-US" dirty="0"/>
          </a:p>
        </p:txBody>
      </p:sp>
      <p:sp>
        <p:nvSpPr>
          <p:cNvPr id="4" name="Title 1">
            <a:extLst>
              <a:ext uri="{FF2B5EF4-FFF2-40B4-BE49-F238E27FC236}">
                <a16:creationId xmlns:a16="http://schemas.microsoft.com/office/drawing/2014/main" id="{EBAA7A0D-EE19-4F92-AC46-463D4288B472}"/>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2964186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A5E0C2-BE8E-498E-9540-6748A4F15703}"/>
              </a:ext>
            </a:extLst>
          </p:cNvPr>
          <p:cNvSpPr>
            <a:spLocks noGrp="1"/>
          </p:cNvSpPr>
          <p:nvPr>
            <p:ph idx="1"/>
          </p:nvPr>
        </p:nvSpPr>
        <p:spPr/>
        <p:txBody>
          <a:bodyPr>
            <a:normAutofit fontScale="92500" lnSpcReduction="20000"/>
          </a:bodyPr>
          <a:lstStyle/>
          <a:p>
            <a:r>
              <a:rPr lang="en-US" dirty="0"/>
              <a:t>A chemotherapeutic drug encapsulated in nanoparticles accumulates preferentially in tumor tissue due to leaky vasculature and poor lymphatic drainage, without the use of ligands or antibodies. Which targeting mechanism explains this phenomenon?</a:t>
            </a:r>
          </a:p>
          <a:p>
            <a:pPr marL="0" indent="0">
              <a:buNone/>
            </a:pPr>
            <a:r>
              <a:rPr lang="en-US" dirty="0"/>
              <a:t>A. Active targeting</a:t>
            </a:r>
            <a:br>
              <a:rPr lang="en-US" dirty="0"/>
            </a:br>
            <a:r>
              <a:rPr lang="en-US" dirty="0"/>
              <a:t>B. Receptor-mediated endocytosis</a:t>
            </a:r>
            <a:br>
              <a:rPr lang="en-US" dirty="0"/>
            </a:br>
            <a:r>
              <a:rPr lang="en-US" dirty="0"/>
              <a:t>C. Enzyme-specific delivery</a:t>
            </a:r>
            <a:br>
              <a:rPr lang="en-US" dirty="0"/>
            </a:br>
            <a:r>
              <a:rPr lang="en-US" dirty="0"/>
              <a:t>D. Passive targeting via EPR effect</a:t>
            </a:r>
            <a:br>
              <a:rPr lang="en-US" dirty="0"/>
            </a:br>
            <a:r>
              <a:rPr lang="en-US" dirty="0"/>
              <a:t>E. Cellular uptake targeting</a:t>
            </a:r>
          </a:p>
          <a:p>
            <a:endParaRPr lang="en-US" dirty="0"/>
          </a:p>
        </p:txBody>
      </p:sp>
      <p:sp>
        <p:nvSpPr>
          <p:cNvPr id="4" name="Title 1">
            <a:extLst>
              <a:ext uri="{FF2B5EF4-FFF2-40B4-BE49-F238E27FC236}">
                <a16:creationId xmlns:a16="http://schemas.microsoft.com/office/drawing/2014/main" id="{4EC530C9-1963-46BE-96B7-D0193B4E3C8E}"/>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999684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424F7D-5DA8-459A-9C5C-C0AF092736DB}"/>
              </a:ext>
            </a:extLst>
          </p:cNvPr>
          <p:cNvSpPr>
            <a:spLocks noGrp="1"/>
          </p:cNvSpPr>
          <p:nvPr>
            <p:ph idx="1"/>
          </p:nvPr>
        </p:nvSpPr>
        <p:spPr/>
        <p:txBody>
          <a:bodyPr>
            <a:normAutofit fontScale="92500" lnSpcReduction="20000"/>
          </a:bodyPr>
          <a:lstStyle/>
          <a:p>
            <a:r>
              <a:rPr lang="en-US" dirty="0"/>
              <a:t>A patient receiving conventional doxorubicin develops cardiotoxicity. The oncologist switches to a liposomal formulation that significantly reduces cardiac adverse effects while maintaining antitumor efficacy. The reduced toxicity is primarily due to:</a:t>
            </a:r>
          </a:p>
          <a:p>
            <a:pPr marL="0" indent="0">
              <a:buNone/>
            </a:pPr>
            <a:r>
              <a:rPr lang="en-US" dirty="0"/>
              <a:t>A. Increased renal clearance</a:t>
            </a:r>
            <a:br>
              <a:rPr lang="en-US" dirty="0"/>
            </a:br>
            <a:r>
              <a:rPr lang="en-US" dirty="0"/>
              <a:t>B. Reduced drug solubility</a:t>
            </a:r>
            <a:br>
              <a:rPr lang="en-US" dirty="0"/>
            </a:br>
            <a:r>
              <a:rPr lang="en-US" dirty="0"/>
              <a:t>C. Altered tissue distribution</a:t>
            </a:r>
            <a:br>
              <a:rPr lang="en-US" dirty="0"/>
            </a:br>
            <a:r>
              <a:rPr lang="en-US" dirty="0"/>
              <a:t>D. Enzyme-dependent activation</a:t>
            </a:r>
            <a:br>
              <a:rPr lang="en-US" dirty="0"/>
            </a:br>
            <a:r>
              <a:rPr lang="en-US" dirty="0"/>
              <a:t>E. Faster hepatic metabolism</a:t>
            </a:r>
          </a:p>
          <a:p>
            <a:endParaRPr lang="en-US" dirty="0"/>
          </a:p>
        </p:txBody>
      </p:sp>
      <p:sp>
        <p:nvSpPr>
          <p:cNvPr id="4" name="Title 1">
            <a:extLst>
              <a:ext uri="{FF2B5EF4-FFF2-40B4-BE49-F238E27FC236}">
                <a16:creationId xmlns:a16="http://schemas.microsoft.com/office/drawing/2014/main" id="{AF3CCFAD-12F1-460E-8F0D-B3F788BEE65E}"/>
              </a:ext>
            </a:extLst>
          </p:cNvPr>
          <p:cNvSpPr>
            <a:spLocks noGrp="1"/>
          </p:cNvSpPr>
          <p:nvPr>
            <p:ph type="title"/>
          </p:nvPr>
        </p:nvSpPr>
        <p:spPr>
          <a:xfrm>
            <a:off x="457200" y="274638"/>
            <a:ext cx="8229600" cy="1143000"/>
          </a:xfrm>
          <a:solidFill>
            <a:schemeClr val="accent6">
              <a:lumMod val="20000"/>
              <a:lumOff val="80000"/>
            </a:schemeClr>
          </a:solidFill>
        </p:spPr>
        <p:txBody>
          <a:bodyPr/>
          <a:lstStyle/>
          <a:p>
            <a:r>
              <a:rPr lang="en-US" dirty="0"/>
              <a:t>MCQs</a:t>
            </a:r>
          </a:p>
        </p:txBody>
      </p:sp>
    </p:spTree>
    <p:extLst>
      <p:ext uri="{BB962C8B-B14F-4D97-AF65-F5344CB8AC3E}">
        <p14:creationId xmlns:p14="http://schemas.microsoft.com/office/powerpoint/2010/main" val="4227410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6CF1-0D98-4489-80A7-5FDB9914032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67B1086-2F1E-4594-B806-2545FA76E63D}"/>
              </a:ext>
            </a:extLst>
          </p:cNvPr>
          <p:cNvPicPr>
            <a:picLocks noGrp="1" noChangeAspect="1"/>
          </p:cNvPicPr>
          <p:nvPr>
            <p:ph idx="1"/>
          </p:nvPr>
        </p:nvPicPr>
        <p:blipFill>
          <a:blip r:embed="rId2"/>
          <a:stretch>
            <a:fillRect/>
          </a:stretch>
        </p:blipFill>
        <p:spPr>
          <a:xfrm>
            <a:off x="457200" y="274638"/>
            <a:ext cx="8229600" cy="6176962"/>
          </a:xfrm>
        </p:spPr>
      </p:pic>
    </p:spTree>
    <p:extLst>
      <p:ext uri="{BB962C8B-B14F-4D97-AF65-F5344CB8AC3E}">
        <p14:creationId xmlns:p14="http://schemas.microsoft.com/office/powerpoint/2010/main" val="310977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8990-08C0-4D76-92BA-0E101816AB0A}"/>
              </a:ext>
            </a:extLst>
          </p:cNvPr>
          <p:cNvSpPr>
            <a:spLocks noGrp="1"/>
          </p:cNvSpPr>
          <p:nvPr>
            <p:ph type="title"/>
          </p:nvPr>
        </p:nvSpPr>
        <p:spPr>
          <a:xfrm>
            <a:off x="457200" y="274638"/>
            <a:ext cx="8229600" cy="1143000"/>
          </a:xfrm>
          <a:solidFill>
            <a:schemeClr val="accent2">
              <a:lumMod val="75000"/>
            </a:schemeClr>
          </a:solidFill>
        </p:spPr>
        <p:txBody>
          <a:bodyPr>
            <a:normAutofit fontScale="90000"/>
          </a:bodyPr>
          <a:lstStyle/>
          <a:p>
            <a:r>
              <a:rPr lang="en-US" b="1" dirty="0"/>
              <a:t>Difference between conventional and targeted Delivery System </a:t>
            </a:r>
          </a:p>
        </p:txBody>
      </p:sp>
      <p:graphicFrame>
        <p:nvGraphicFramePr>
          <p:cNvPr id="4" name="Content Placeholder 3">
            <a:extLst>
              <a:ext uri="{FF2B5EF4-FFF2-40B4-BE49-F238E27FC236}">
                <a16:creationId xmlns:a16="http://schemas.microsoft.com/office/drawing/2014/main" id="{F701C072-3D3E-4FF7-B2AA-BCC369880EE2}"/>
              </a:ext>
            </a:extLst>
          </p:cNvPr>
          <p:cNvGraphicFramePr>
            <a:graphicFrameLocks noGrp="1"/>
          </p:cNvGraphicFramePr>
          <p:nvPr>
            <p:ph idx="1"/>
            <p:extLst>
              <p:ext uri="{D42A27DB-BD31-4B8C-83A1-F6EECF244321}">
                <p14:modId xmlns:p14="http://schemas.microsoft.com/office/powerpoint/2010/main" val="2132466222"/>
              </p:ext>
            </p:extLst>
          </p:nvPr>
        </p:nvGraphicFramePr>
        <p:xfrm>
          <a:off x="379829" y="1800664"/>
          <a:ext cx="8306973" cy="4139183"/>
        </p:xfrm>
        <a:graphic>
          <a:graphicData uri="http://schemas.openxmlformats.org/drawingml/2006/table">
            <a:tbl>
              <a:tblPr/>
              <a:tblGrid>
                <a:gridCol w="2816043">
                  <a:extLst>
                    <a:ext uri="{9D8B030D-6E8A-4147-A177-3AD203B41FA5}">
                      <a16:colId xmlns:a16="http://schemas.microsoft.com/office/drawing/2014/main" val="2633559341"/>
                    </a:ext>
                  </a:extLst>
                </a:gridCol>
                <a:gridCol w="2745465">
                  <a:extLst>
                    <a:ext uri="{9D8B030D-6E8A-4147-A177-3AD203B41FA5}">
                      <a16:colId xmlns:a16="http://schemas.microsoft.com/office/drawing/2014/main" val="483933694"/>
                    </a:ext>
                  </a:extLst>
                </a:gridCol>
                <a:gridCol w="2745465">
                  <a:extLst>
                    <a:ext uri="{9D8B030D-6E8A-4147-A177-3AD203B41FA5}">
                      <a16:colId xmlns:a16="http://schemas.microsoft.com/office/drawing/2014/main" val="1409344051"/>
                    </a:ext>
                  </a:extLst>
                </a:gridCol>
              </a:tblGrid>
              <a:tr h="528945">
                <a:tc>
                  <a:txBody>
                    <a:bodyPr/>
                    <a:lstStyle/>
                    <a:p>
                      <a:r>
                        <a:rPr lang="en-US" sz="2000">
                          <a:latin typeface="Times New Roman" panose="02020603050405020304" pitchFamily="18" charset="0"/>
                          <a:cs typeface="Times New Roman" panose="02020603050405020304" pitchFamily="18" charset="0"/>
                        </a:rPr>
                        <a:t>Feature</a:t>
                      </a:r>
                    </a:p>
                  </a:txBody>
                  <a:tcPr anchor="ctr">
                    <a:lnL>
                      <a:noFill/>
                    </a:lnL>
                    <a:lnR>
                      <a:noFill/>
                    </a:lnR>
                    <a:lnT>
                      <a:noFill/>
                    </a:lnT>
                    <a:lnB>
                      <a:noFill/>
                    </a:lnB>
                    <a:solidFill>
                      <a:schemeClr val="accent3">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Conventional Delivery</a:t>
                      </a:r>
                    </a:p>
                  </a:txBody>
                  <a:tcPr anchor="ctr">
                    <a:lnL>
                      <a:noFill/>
                    </a:lnL>
                    <a:lnR>
                      <a:noFill/>
                    </a:lnR>
                    <a:lnT>
                      <a:noFill/>
                    </a:lnT>
                    <a:lnB>
                      <a:noFill/>
                    </a:lnB>
                    <a:solidFill>
                      <a:schemeClr val="accent3">
                        <a:lumMod val="40000"/>
                        <a:lumOff val="60000"/>
                      </a:schemeClr>
                    </a:solidFill>
                  </a:tcPr>
                </a:tc>
                <a:tc>
                  <a:txBody>
                    <a:bodyPr/>
                    <a:lstStyle/>
                    <a:p>
                      <a:r>
                        <a:rPr lang="en-US" sz="2000" dirty="0">
                          <a:latin typeface="Times New Roman" panose="02020603050405020304" pitchFamily="18" charset="0"/>
                          <a:cs typeface="Times New Roman" panose="02020603050405020304" pitchFamily="18" charset="0"/>
                        </a:rPr>
                        <a:t>Targeted Delivery</a:t>
                      </a:r>
                    </a:p>
                  </a:txBody>
                  <a:tcPr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949034046"/>
                  </a:ext>
                </a:extLst>
              </a:tr>
              <a:tr h="528945">
                <a:tc>
                  <a:txBody>
                    <a:bodyPr/>
                    <a:lstStyle/>
                    <a:p>
                      <a:r>
                        <a:rPr lang="en-US" sz="2000" b="1" dirty="0">
                          <a:latin typeface="Times New Roman" panose="02020603050405020304" pitchFamily="18" charset="0"/>
                          <a:cs typeface="Times New Roman" panose="02020603050405020304" pitchFamily="18" charset="0"/>
                        </a:rPr>
                        <a:t>Distribution</a:t>
                      </a:r>
                      <a:endParaRPr lang="en-US" sz="2000" dirty="0">
                        <a:latin typeface="Times New Roman" panose="02020603050405020304" pitchFamily="18" charset="0"/>
                        <a:cs typeface="Times New Roman" panose="02020603050405020304" pitchFamily="18" charset="0"/>
                      </a:endParaRPr>
                    </a:p>
                  </a:txBody>
                  <a:tcPr anchor="ctr">
                    <a:lnL>
                      <a:noFill/>
                    </a:lnL>
                    <a:lnR>
                      <a:noFill/>
                    </a:lnR>
                    <a:lnT>
                      <a:noFill/>
                    </a:lnT>
                    <a:lnB>
                      <a:noFill/>
                    </a:lnB>
                    <a:solidFill>
                      <a:schemeClr val="accent3">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Whole body (non-specific)</a:t>
                      </a:r>
                    </a:p>
                  </a:txBody>
                  <a:tcPr anchor="ctr">
                    <a:lnL>
                      <a:noFill/>
                    </a:lnL>
                    <a:lnR>
                      <a:noFill/>
                    </a:lnR>
                    <a:lnT>
                      <a:noFill/>
                    </a:lnT>
                    <a:lnB>
                      <a:noFill/>
                    </a:lnB>
                    <a:solidFill>
                      <a:schemeClr val="accent3">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Specific organ/cell</a:t>
                      </a:r>
                    </a:p>
                  </a:txBody>
                  <a:tcPr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62611752"/>
                  </a:ext>
                </a:extLst>
              </a:tr>
              <a:tr h="925654">
                <a:tc>
                  <a:txBody>
                    <a:bodyPr/>
                    <a:lstStyle/>
                    <a:p>
                      <a:r>
                        <a:rPr lang="en-US" sz="2000" b="1">
                          <a:latin typeface="Times New Roman" panose="02020603050405020304" pitchFamily="18" charset="0"/>
                          <a:cs typeface="Times New Roman" panose="02020603050405020304" pitchFamily="18" charset="0"/>
                        </a:rPr>
                        <a:t>Side Effects</a:t>
                      </a:r>
                      <a:endParaRPr lang="en-US" sz="2000">
                        <a:latin typeface="Times New Roman" panose="02020603050405020304" pitchFamily="18" charset="0"/>
                        <a:cs typeface="Times New Roman" panose="02020603050405020304" pitchFamily="18" charset="0"/>
                      </a:endParaRPr>
                    </a:p>
                  </a:txBody>
                  <a:tcPr anchor="ctr">
                    <a:lnL>
                      <a:noFill/>
                    </a:lnL>
                    <a:lnR>
                      <a:noFill/>
                    </a:lnR>
                    <a:lnT>
                      <a:noFill/>
                    </a:lnT>
                    <a:lnB>
                      <a:noFill/>
                    </a:lnB>
                    <a:solidFill>
                      <a:schemeClr val="accent3">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High (e.g., hair loss, nausea)</a:t>
                      </a:r>
                    </a:p>
                  </a:txBody>
                  <a:tcPr anchor="ctr">
                    <a:lnL>
                      <a:noFill/>
                    </a:lnL>
                    <a:lnR>
                      <a:noFill/>
                    </a:lnR>
                    <a:lnT>
                      <a:noFill/>
                    </a:lnT>
                    <a:lnB>
                      <a:noFill/>
                    </a:lnB>
                    <a:solidFill>
                      <a:schemeClr val="accent3">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Minimal to none</a:t>
                      </a:r>
                    </a:p>
                  </a:txBody>
                  <a:tcPr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723111773"/>
                  </a:ext>
                </a:extLst>
              </a:tr>
              <a:tr h="925654">
                <a:tc>
                  <a:txBody>
                    <a:bodyPr/>
                    <a:lstStyle/>
                    <a:p>
                      <a:r>
                        <a:rPr lang="en-US" sz="2000" b="1">
                          <a:latin typeface="Times New Roman" panose="02020603050405020304" pitchFamily="18" charset="0"/>
                          <a:cs typeface="Times New Roman" panose="02020603050405020304" pitchFamily="18" charset="0"/>
                        </a:rPr>
                        <a:t>Required Dose</a:t>
                      </a:r>
                      <a:endParaRPr lang="en-US" sz="2000">
                        <a:latin typeface="Times New Roman" panose="02020603050405020304" pitchFamily="18" charset="0"/>
                        <a:cs typeface="Times New Roman" panose="02020603050405020304" pitchFamily="18" charset="0"/>
                      </a:endParaRPr>
                    </a:p>
                  </a:txBody>
                  <a:tcPr anchor="ctr">
                    <a:lnL>
                      <a:noFill/>
                    </a:lnL>
                    <a:lnR>
                      <a:noFill/>
                    </a:lnR>
                    <a:lnT>
                      <a:noFill/>
                    </a:lnT>
                    <a:lnB>
                      <a:noFill/>
                    </a:lnB>
                    <a:solidFill>
                      <a:schemeClr val="accent3">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High (to ensure enough reaches the site)</a:t>
                      </a:r>
                    </a:p>
                  </a:txBody>
                  <a:tcPr anchor="ctr">
                    <a:lnL>
                      <a:noFill/>
                    </a:lnL>
                    <a:lnR>
                      <a:noFill/>
                    </a:lnR>
                    <a:lnT>
                      <a:noFill/>
                    </a:lnT>
                    <a:lnB>
                      <a:noFill/>
                    </a:lnB>
                    <a:solidFill>
                      <a:schemeClr val="accent3">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Low</a:t>
                      </a:r>
                    </a:p>
                  </a:txBody>
                  <a:tcPr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1409071256"/>
                  </a:ext>
                </a:extLst>
              </a:tr>
              <a:tr h="528945">
                <a:tc>
                  <a:txBody>
                    <a:bodyPr/>
                    <a:lstStyle/>
                    <a:p>
                      <a:r>
                        <a:rPr lang="en-US" sz="2000" b="1">
                          <a:latin typeface="Times New Roman" panose="02020603050405020304" pitchFamily="18" charset="0"/>
                          <a:cs typeface="Times New Roman" panose="02020603050405020304" pitchFamily="18" charset="0"/>
                        </a:rPr>
                        <a:t>Drug Protection</a:t>
                      </a:r>
                      <a:endParaRPr lang="en-US" sz="2000">
                        <a:latin typeface="Times New Roman" panose="02020603050405020304" pitchFamily="18" charset="0"/>
                        <a:cs typeface="Times New Roman" panose="02020603050405020304" pitchFamily="18" charset="0"/>
                      </a:endParaRPr>
                    </a:p>
                  </a:txBody>
                  <a:tcPr anchor="ctr">
                    <a:lnL>
                      <a:noFill/>
                    </a:lnL>
                    <a:lnR>
                      <a:noFill/>
                    </a:lnR>
                    <a:lnT>
                      <a:noFill/>
                    </a:lnT>
                    <a:lnB>
                      <a:noFill/>
                    </a:lnB>
                    <a:solidFill>
                      <a:schemeClr val="accent3">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Minimal</a:t>
                      </a:r>
                    </a:p>
                  </a:txBody>
                  <a:tcPr anchor="ctr">
                    <a:lnL>
                      <a:noFill/>
                    </a:lnL>
                    <a:lnR>
                      <a:noFill/>
                    </a:lnR>
                    <a:lnT>
                      <a:noFill/>
                    </a:lnT>
                    <a:lnB>
                      <a:noFill/>
                    </a:lnB>
                    <a:solidFill>
                      <a:schemeClr val="accent3">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High (encapsulated)</a:t>
                      </a:r>
                    </a:p>
                  </a:txBody>
                  <a:tcPr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727096189"/>
                  </a:ext>
                </a:extLst>
              </a:tr>
              <a:tr h="528945">
                <a:tc>
                  <a:txBody>
                    <a:bodyPr/>
                    <a:lstStyle/>
                    <a:p>
                      <a:r>
                        <a:rPr lang="en-US" sz="2000" b="1">
                          <a:latin typeface="Times New Roman" panose="02020603050405020304" pitchFamily="18" charset="0"/>
                          <a:cs typeface="Times New Roman" panose="02020603050405020304" pitchFamily="18" charset="0"/>
                        </a:rPr>
                        <a:t>Release Pattern</a:t>
                      </a:r>
                      <a:endParaRPr lang="en-US" sz="2000">
                        <a:latin typeface="Times New Roman" panose="02020603050405020304" pitchFamily="18" charset="0"/>
                        <a:cs typeface="Times New Roman" panose="02020603050405020304" pitchFamily="18" charset="0"/>
                      </a:endParaRPr>
                    </a:p>
                  </a:txBody>
                  <a:tcPr anchor="ctr">
                    <a:lnL>
                      <a:noFill/>
                    </a:lnL>
                    <a:lnR>
                      <a:noFill/>
                    </a:lnR>
                    <a:lnT>
                      <a:noFill/>
                    </a:lnT>
                    <a:lnB>
                      <a:noFill/>
                    </a:lnB>
                    <a:solidFill>
                      <a:schemeClr val="accent3">
                        <a:lumMod val="40000"/>
                        <a:lumOff val="60000"/>
                      </a:schemeClr>
                    </a:solidFill>
                  </a:tcPr>
                </a:tc>
                <a:tc>
                  <a:txBody>
                    <a:bodyPr/>
                    <a:lstStyle/>
                    <a:p>
                      <a:r>
                        <a:rPr lang="en-US" sz="2000">
                          <a:latin typeface="Times New Roman" panose="02020603050405020304" pitchFamily="18" charset="0"/>
                          <a:cs typeface="Times New Roman" panose="02020603050405020304" pitchFamily="18" charset="0"/>
                        </a:rPr>
                        <a:t>Rapid/Burst</a:t>
                      </a:r>
                    </a:p>
                  </a:txBody>
                  <a:tcPr anchor="ctr">
                    <a:lnL>
                      <a:noFill/>
                    </a:lnL>
                    <a:lnR>
                      <a:noFill/>
                    </a:lnR>
                    <a:lnT>
                      <a:noFill/>
                    </a:lnT>
                    <a:lnB>
                      <a:noFill/>
                    </a:lnB>
                    <a:solidFill>
                      <a:schemeClr val="accent3">
                        <a:lumMod val="40000"/>
                        <a:lumOff val="60000"/>
                      </a:schemeClr>
                    </a:solidFill>
                  </a:tcPr>
                </a:tc>
                <a:tc>
                  <a:txBody>
                    <a:bodyPr/>
                    <a:lstStyle/>
                    <a:p>
                      <a:r>
                        <a:rPr lang="en-US" sz="2000" dirty="0">
                          <a:latin typeface="Times New Roman" panose="02020603050405020304" pitchFamily="18" charset="0"/>
                          <a:cs typeface="Times New Roman" panose="02020603050405020304" pitchFamily="18" charset="0"/>
                        </a:rPr>
                        <a:t>Controlled/Sustained</a:t>
                      </a:r>
                    </a:p>
                  </a:txBody>
                  <a:tcPr anchor="ctr">
                    <a:lnL>
                      <a:noFill/>
                    </a:lnL>
                    <a:lnR>
                      <a:noFill/>
                    </a:lnR>
                    <a:lnT>
                      <a:noFill/>
                    </a:lnT>
                    <a:lnB>
                      <a:noFill/>
                    </a:lnB>
                    <a:solidFill>
                      <a:schemeClr val="accent3">
                        <a:lumMod val="40000"/>
                        <a:lumOff val="60000"/>
                      </a:schemeClr>
                    </a:solidFill>
                  </a:tcPr>
                </a:tc>
                <a:extLst>
                  <a:ext uri="{0D108BD9-81ED-4DB2-BD59-A6C34878D82A}">
                    <a16:rowId xmlns:a16="http://schemas.microsoft.com/office/drawing/2014/main" val="592781601"/>
                  </a:ext>
                </a:extLst>
              </a:tr>
            </a:tbl>
          </a:graphicData>
        </a:graphic>
      </p:graphicFrame>
    </p:spTree>
    <p:extLst>
      <p:ext uri="{BB962C8B-B14F-4D97-AF65-F5344CB8AC3E}">
        <p14:creationId xmlns:p14="http://schemas.microsoft.com/office/powerpoint/2010/main" val="62197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Introduction</a:t>
            </a:r>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4800" b="1" dirty="0">
                <a:solidFill>
                  <a:schemeClr val="accent3">
                    <a:lumMod val="50000"/>
                  </a:schemeClr>
                </a:solidFill>
                <a:latin typeface="Times New Roman" panose="02020603050405020304" pitchFamily="18" charset="0"/>
                <a:cs typeface="Times New Roman" panose="02020603050405020304" pitchFamily="18" charset="0"/>
              </a:rPr>
              <a:t>Smart Bomb of medicine  </a:t>
            </a:r>
            <a:endParaRPr lang="en-US" sz="4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4600" b="1" dirty="0">
                <a:latin typeface="Times New Roman" panose="02020603050405020304" pitchFamily="18" charset="0"/>
                <a:cs typeface="Times New Roman" panose="02020603050405020304" pitchFamily="18" charset="0"/>
              </a:rPr>
              <a:t>Nanoparticles :</a:t>
            </a:r>
            <a:r>
              <a:rPr lang="en-US" b="1" dirty="0">
                <a:latin typeface="Times New Roman" panose="02020603050405020304" pitchFamily="18" charset="0"/>
                <a:cs typeface="Times New Roman" panose="02020603050405020304" pitchFamily="18" charset="0"/>
              </a:rPr>
              <a:t>  </a:t>
            </a:r>
            <a:r>
              <a:rPr lang="en-US" sz="4600" dirty="0">
                <a:latin typeface="Times New Roman" panose="02020603050405020304" pitchFamily="18" charset="0"/>
                <a:cs typeface="Times New Roman" panose="02020603050405020304" pitchFamily="18" charset="0"/>
              </a:rPr>
              <a:t>means microscopic particles that has </a:t>
            </a:r>
            <a:r>
              <a:rPr lang="en-US" sz="4600" dirty="0" err="1">
                <a:latin typeface="Times New Roman" panose="02020603050405020304" pitchFamily="18" charset="0"/>
                <a:cs typeface="Times New Roman" panose="02020603050405020304" pitchFamily="18" charset="0"/>
              </a:rPr>
              <a:t>atleat</a:t>
            </a:r>
            <a:r>
              <a:rPr lang="en-US" sz="4600" dirty="0">
                <a:latin typeface="Times New Roman" panose="02020603050405020304" pitchFamily="18" charset="0"/>
                <a:cs typeface="Times New Roman" panose="02020603050405020304" pitchFamily="18" charset="0"/>
              </a:rPr>
              <a:t> 1 into 100 dimensions </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4600" b="1" dirty="0">
                <a:latin typeface="Times New Roman" panose="02020603050405020304" pitchFamily="18" charset="0"/>
                <a:cs typeface="Times New Roman" panose="02020603050405020304" pitchFamily="18" charset="0"/>
              </a:rPr>
              <a:t>Nanomedicine</a:t>
            </a:r>
            <a:r>
              <a:rPr lang="en-US" sz="4600" dirty="0">
                <a:latin typeface="Times New Roman" panose="02020603050405020304" pitchFamily="18" charset="0"/>
                <a:cs typeface="Times New Roman" panose="02020603050405020304" pitchFamily="18" charset="0"/>
              </a:rPr>
              <a:t> is the medical application of nanotechnology. It involves using these tiny particles to diagnose, treat, and monitor diseases at the molecular level</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9CF63DB8-0E04-4A41-8991-37B1D6DF18D0}"/>
              </a:ext>
            </a:extLst>
          </p:cNvPr>
          <p:cNvSpPr txBox="1">
            <a:spLocks/>
          </p:cNvSpPr>
          <p:nvPr/>
        </p:nvSpPr>
        <p:spPr>
          <a:xfrm>
            <a:off x="520504" y="309490"/>
            <a:ext cx="8166295" cy="1108148"/>
          </a:xfrm>
          <a:prstGeom prst="rect">
            <a:avLst/>
          </a:prstGeom>
          <a:solidFill>
            <a:schemeClr val="accent2">
              <a:lumMod val="75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a:t>Targeted Drug Delivery Systems</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2">
              <a:lumMod val="75000"/>
            </a:schemeClr>
          </a:solidFill>
        </p:spPr>
        <p:txBody>
          <a:bodyPr>
            <a:normAutofit fontScale="90000"/>
          </a:bodyPr>
          <a:lstStyle/>
          <a:p>
            <a:r>
              <a:rPr b="1" dirty="0"/>
              <a:t>Classification of Target</a:t>
            </a:r>
            <a:r>
              <a:rPr lang="en-US" b="1" dirty="0"/>
              <a:t>ed Drug Delivery System </a:t>
            </a:r>
            <a:endParaRPr b="1" dirty="0"/>
          </a:p>
        </p:txBody>
      </p:sp>
      <p:sp>
        <p:nvSpPr>
          <p:cNvPr id="3" name="Content Placeholder 2"/>
          <p:cNvSpPr>
            <a:spLocks noGrp="1"/>
          </p:cNvSpPr>
          <p:nvPr>
            <p:ph idx="1"/>
          </p:nvPr>
        </p:nvSpPr>
        <p:spPr/>
        <p:txBody>
          <a:bodyPr/>
          <a:lstStyle/>
          <a:p>
            <a:pPr marL="0" indent="0">
              <a:buNone/>
            </a:pPr>
            <a:r>
              <a:rPr lang="en-US" dirty="0"/>
              <a:t>1- </a:t>
            </a:r>
            <a:r>
              <a:rPr b="1" dirty="0"/>
              <a:t>Passive target</a:t>
            </a:r>
            <a:r>
              <a:rPr lang="en-US" b="1" dirty="0"/>
              <a:t>ed </a:t>
            </a:r>
            <a:r>
              <a:rPr lang="en-US" dirty="0"/>
              <a:t>(EPR effect)</a:t>
            </a:r>
          </a:p>
          <a:p>
            <a:pPr marL="0" indent="0">
              <a:buNone/>
            </a:pPr>
            <a:r>
              <a:rPr lang="en-US" dirty="0"/>
              <a:t>2- </a:t>
            </a:r>
            <a:r>
              <a:rPr b="1" dirty="0"/>
              <a:t>Active targeting</a:t>
            </a:r>
            <a:r>
              <a:rPr lang="en-US" b="1" dirty="0"/>
              <a:t> </a:t>
            </a:r>
            <a:r>
              <a:rPr lang="en-US" dirty="0"/>
              <a:t>(ligand–receptor)</a:t>
            </a:r>
          </a:p>
          <a:p>
            <a:pPr marL="0" indent="0">
              <a:buNone/>
            </a:pPr>
            <a:r>
              <a:rPr lang="en-US" dirty="0"/>
              <a:t>3- </a:t>
            </a:r>
            <a:r>
              <a:rPr lang="en-US" b="1" dirty="0"/>
              <a:t>Physical targeting (</a:t>
            </a:r>
            <a:r>
              <a:rPr lang="en-US" dirty="0"/>
              <a:t> pH, Temperature)</a:t>
            </a: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D81557C-4B6D-447E-9C26-BD9870F8CA88}"/>
              </a:ext>
            </a:extLst>
          </p:cNvPr>
          <p:cNvSpPr>
            <a:spLocks noGrp="1"/>
          </p:cNvSpPr>
          <p:nvPr>
            <p:ph idx="1"/>
          </p:nvPr>
        </p:nvSpPr>
        <p:spPr>
          <a:xfrm>
            <a:off x="457200" y="1600200"/>
            <a:ext cx="8229600" cy="4983162"/>
          </a:xfrm>
        </p:spPr>
        <p:txBody>
          <a:bodyPr>
            <a:normAutofit lnSpcReduction="10000"/>
          </a:bodyPr>
          <a:lstStyle/>
          <a:p>
            <a:r>
              <a:rPr lang="en-US" dirty="0"/>
              <a:t>This method doesn't </a:t>
            </a:r>
            <a:r>
              <a:rPr lang="en-US" b="1" dirty="0"/>
              <a:t>use "GPS" </a:t>
            </a:r>
            <a:r>
              <a:rPr lang="en-US" dirty="0"/>
              <a:t>to find the target; it simply exploits the natural environment of the diseased tissue</a:t>
            </a:r>
          </a:p>
          <a:p>
            <a:pPr>
              <a:buFont typeface="Wingdings" panose="05000000000000000000" pitchFamily="2" charset="2"/>
              <a:buChar char="Ø"/>
            </a:pPr>
            <a:r>
              <a:rPr lang="en-US" b="1" dirty="0"/>
              <a:t>EPR Effect (Enhanced Permeability and Retention):</a:t>
            </a:r>
            <a:r>
              <a:rPr lang="en-US" dirty="0"/>
              <a:t> </a:t>
            </a:r>
          </a:p>
          <a:p>
            <a:pPr marL="0" indent="0">
              <a:buNone/>
            </a:pPr>
            <a:r>
              <a:rPr lang="en-US" dirty="0" err="1"/>
              <a:t>e.G</a:t>
            </a:r>
            <a:r>
              <a:rPr lang="en-US" dirty="0"/>
              <a:t> This is the gold standard for cancer targeting. </a:t>
            </a:r>
          </a:p>
          <a:p>
            <a:pPr marL="0" indent="0">
              <a:buNone/>
            </a:pPr>
            <a:r>
              <a:rPr lang="en-US" b="1" dirty="0"/>
              <a:t>Physiological Targeting:</a:t>
            </a:r>
            <a:r>
              <a:rPr lang="en-US" dirty="0"/>
              <a:t> Using the body's natural processes, such as targeting the liver or spleen because they naturally filter out foreign particles</a:t>
            </a:r>
          </a:p>
        </p:txBody>
      </p:sp>
      <p:sp>
        <p:nvSpPr>
          <p:cNvPr id="17" name="Title 1">
            <a:extLst>
              <a:ext uri="{FF2B5EF4-FFF2-40B4-BE49-F238E27FC236}">
                <a16:creationId xmlns:a16="http://schemas.microsoft.com/office/drawing/2014/main" id="{223153D4-10DA-4A0D-8457-420C5AC758BB}"/>
              </a:ext>
            </a:extLst>
          </p:cNvPr>
          <p:cNvSpPr>
            <a:spLocks noGrp="1"/>
          </p:cNvSpPr>
          <p:nvPr>
            <p:ph type="title"/>
          </p:nvPr>
        </p:nvSpPr>
        <p:spPr>
          <a:xfrm>
            <a:off x="457200" y="274638"/>
            <a:ext cx="8229600" cy="1143000"/>
          </a:xfrm>
          <a:solidFill>
            <a:schemeClr val="accent2">
              <a:lumMod val="75000"/>
            </a:schemeClr>
          </a:solidFill>
        </p:spPr>
        <p:txBody>
          <a:bodyPr>
            <a:normAutofit fontScale="90000"/>
          </a:bodyPr>
          <a:lstStyle/>
          <a:p>
            <a:r>
              <a:rPr lang="en-US" b="1" dirty="0"/>
              <a:t>Passive </a:t>
            </a:r>
            <a:r>
              <a:rPr b="1" dirty="0"/>
              <a:t>Target</a:t>
            </a:r>
            <a:r>
              <a:rPr lang="en-US" b="1" dirty="0"/>
              <a:t>ed Drug Delivery System </a:t>
            </a:r>
            <a:endParaRPr b="1" dirty="0"/>
          </a:p>
        </p:txBody>
      </p:sp>
    </p:spTree>
    <p:extLst>
      <p:ext uri="{BB962C8B-B14F-4D97-AF65-F5344CB8AC3E}">
        <p14:creationId xmlns:p14="http://schemas.microsoft.com/office/powerpoint/2010/main" val="23225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F6D67-9B17-4B95-973B-0753C147D482}"/>
              </a:ext>
            </a:extLst>
          </p:cNvPr>
          <p:cNvSpPr>
            <a:spLocks noGrp="1"/>
          </p:cNvSpPr>
          <p:nvPr>
            <p:ph idx="1"/>
          </p:nvPr>
        </p:nvSpPr>
        <p:spPr/>
        <p:txBody>
          <a:bodyPr>
            <a:normAutofit fontScale="92500" lnSpcReduction="10000"/>
          </a:bodyPr>
          <a:lstStyle/>
          <a:p>
            <a:r>
              <a:rPr lang="en-US" dirty="0"/>
              <a:t>Active targeting is a </a:t>
            </a:r>
            <a:r>
              <a:rPr lang="en-US" b="1" dirty="0"/>
              <a:t>key for a specific lock</a:t>
            </a:r>
            <a:r>
              <a:rPr lang="en-US" dirty="0"/>
              <a:t>. In this system, the surface of a drug carrier is modified with "ligands</a:t>
            </a:r>
          </a:p>
          <a:p>
            <a:r>
              <a:rPr lang="en-US" b="1" dirty="0"/>
              <a:t>Ligands:</a:t>
            </a:r>
            <a:r>
              <a:rPr lang="en-US" dirty="0"/>
              <a:t> These are molecules (like antibodies, peptides, or sugars) that recognize and bind to specific receptors on the surface of the target cell</a:t>
            </a:r>
          </a:p>
          <a:p>
            <a:r>
              <a:rPr lang="en-US" b="1" dirty="0"/>
              <a:t>Monoclonal Antibodies (</a:t>
            </a:r>
            <a:r>
              <a:rPr lang="en-US" b="1" dirty="0" err="1"/>
              <a:t>mAbs</a:t>
            </a:r>
            <a:r>
              <a:rPr lang="en-US" b="1" dirty="0"/>
              <a:t>):</a:t>
            </a:r>
            <a:r>
              <a:rPr lang="en-US" dirty="0"/>
              <a:t> These are engineered to stick to specific proteins overexpressed in diseases like cancer (e.g., HER2 in breast cancer).</a:t>
            </a:r>
          </a:p>
          <a:p>
            <a:endParaRPr lang="en-US" dirty="0"/>
          </a:p>
        </p:txBody>
      </p:sp>
      <p:sp>
        <p:nvSpPr>
          <p:cNvPr id="4" name="Title 1">
            <a:extLst>
              <a:ext uri="{FF2B5EF4-FFF2-40B4-BE49-F238E27FC236}">
                <a16:creationId xmlns:a16="http://schemas.microsoft.com/office/drawing/2014/main" id="{1D36AA32-4F85-416F-AB57-EE35F54D43BA}"/>
              </a:ext>
            </a:extLst>
          </p:cNvPr>
          <p:cNvSpPr>
            <a:spLocks noGrp="1"/>
          </p:cNvSpPr>
          <p:nvPr>
            <p:ph type="title"/>
          </p:nvPr>
        </p:nvSpPr>
        <p:spPr>
          <a:xfrm>
            <a:off x="457200" y="274638"/>
            <a:ext cx="8229600" cy="1143000"/>
          </a:xfrm>
          <a:solidFill>
            <a:schemeClr val="accent2">
              <a:lumMod val="75000"/>
            </a:schemeClr>
          </a:solidFill>
        </p:spPr>
        <p:txBody>
          <a:bodyPr>
            <a:normAutofit fontScale="90000"/>
          </a:bodyPr>
          <a:lstStyle/>
          <a:p>
            <a:r>
              <a:rPr lang="en-US" b="1" dirty="0"/>
              <a:t>Active </a:t>
            </a:r>
            <a:r>
              <a:rPr b="1" dirty="0"/>
              <a:t>Target</a:t>
            </a:r>
            <a:r>
              <a:rPr lang="en-US" b="1" dirty="0"/>
              <a:t>ed Drug Delivery System </a:t>
            </a:r>
            <a:endParaRPr b="1" dirty="0"/>
          </a:p>
        </p:txBody>
      </p:sp>
    </p:spTree>
    <p:extLst>
      <p:ext uri="{BB962C8B-B14F-4D97-AF65-F5344CB8AC3E}">
        <p14:creationId xmlns:p14="http://schemas.microsoft.com/office/powerpoint/2010/main" val="213814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F6D67-9B17-4B95-973B-0753C147D482}"/>
              </a:ext>
            </a:extLst>
          </p:cNvPr>
          <p:cNvSpPr>
            <a:spLocks noGrp="1"/>
          </p:cNvSpPr>
          <p:nvPr>
            <p:ph idx="1"/>
          </p:nvPr>
        </p:nvSpPr>
        <p:spPr>
          <a:xfrm>
            <a:off x="457200" y="1600200"/>
            <a:ext cx="8229600" cy="4983162"/>
          </a:xfrm>
        </p:spPr>
        <p:txBody>
          <a:bodyPr>
            <a:normAutofit/>
          </a:bodyPr>
          <a:lstStyle/>
          <a:p>
            <a:r>
              <a:rPr lang="en-US" b="1" dirty="0"/>
              <a:t>Aptamers:</a:t>
            </a:r>
            <a:r>
              <a:rPr lang="en-US" dirty="0"/>
              <a:t> Often called "chemical antibodies," these are small sequences of DNA or RNA that fold into specific shapes to bind to targets.</a:t>
            </a:r>
          </a:p>
          <a:p>
            <a:pPr marL="0" indent="0">
              <a:buNone/>
            </a:pPr>
            <a:endParaRPr lang="en-US" dirty="0"/>
          </a:p>
          <a:p>
            <a:pPr marL="0" algn="l" rtl="0" eaLnBrk="1" fontAlgn="ctr" latinLnBrk="0" hangingPunct="1">
              <a:spcBef>
                <a:spcPts val="0"/>
              </a:spcBef>
              <a:spcAft>
                <a:spcPts val="0"/>
              </a:spcAft>
            </a:pPr>
            <a:r>
              <a:rPr lang="en-US" sz="2800" b="1" i="0" u="none" strike="noStrike" kern="1200" dirty="0">
                <a:solidFill>
                  <a:srgbClr val="000000"/>
                </a:solidFill>
                <a:effectLst/>
                <a:latin typeface="Times New Roman" panose="02020603050405020304" pitchFamily="18" charset="0"/>
                <a:cs typeface="Times New Roman" panose="02020603050405020304" pitchFamily="18" charset="0"/>
              </a:rPr>
              <a:t>Example</a:t>
            </a:r>
            <a:endParaRPr lang="en-US" sz="2800" b="0" i="0" u="none" strike="noStrike" dirty="0">
              <a:effectLst/>
              <a:latin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pPr>
            <a:r>
              <a:rPr lang="en-US" sz="2800" b="0" i="0" u="none" strike="noStrike" kern="1200" dirty="0">
                <a:solidFill>
                  <a:srgbClr val="000000"/>
                </a:solidFill>
                <a:effectLst/>
                <a:latin typeface="Times New Roman" panose="02020603050405020304" pitchFamily="18" charset="0"/>
                <a:cs typeface="Times New Roman" panose="02020603050405020304" pitchFamily="18" charset="0"/>
              </a:rPr>
              <a:t>Liposomal Amphotericin B</a:t>
            </a:r>
            <a:endParaRPr lang="en-US" sz="2800" b="0" i="0" u="none" strike="noStrike" dirty="0">
              <a:effectLst/>
              <a:latin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pPr>
            <a:r>
              <a:rPr lang="en-US" sz="2800" b="0" i="0" u="none" strike="noStrike" kern="1200" dirty="0">
                <a:solidFill>
                  <a:srgbClr val="000000"/>
                </a:solidFill>
                <a:effectLst/>
                <a:latin typeface="Times New Roman" panose="02020603050405020304" pitchFamily="18" charset="0"/>
                <a:cs typeface="Times New Roman" panose="02020603050405020304" pitchFamily="18" charset="0"/>
              </a:rPr>
              <a:t>Liposomal Doxorubicin formulations</a:t>
            </a:r>
            <a:endParaRPr lang="en-US" sz="2800" b="0" i="0" u="none" strike="noStrike" dirty="0">
              <a:effectLst/>
              <a:latin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pPr>
            <a:r>
              <a:rPr lang="en-US" sz="2800" b="1" i="0" u="none" strike="noStrike" kern="1200" dirty="0">
                <a:solidFill>
                  <a:srgbClr val="000000"/>
                </a:solidFill>
                <a:effectLst/>
                <a:latin typeface="Times New Roman" panose="02020603050405020304" pitchFamily="18" charset="0"/>
                <a:cs typeface="Times New Roman" panose="02020603050405020304" pitchFamily="18" charset="0"/>
              </a:rPr>
              <a:t>Transdermal patches</a:t>
            </a:r>
            <a:endParaRPr lang="en-US" sz="2800" b="1" i="0" u="none" strike="noStrike" dirty="0">
              <a:effectLst/>
              <a:latin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pPr>
            <a:r>
              <a:rPr lang="en-US" sz="2800" b="0" i="0" u="none" strike="noStrike" kern="1200" dirty="0">
                <a:solidFill>
                  <a:srgbClr val="000000"/>
                </a:solidFill>
                <a:effectLst/>
                <a:latin typeface="Times New Roman" panose="02020603050405020304" pitchFamily="18" charset="0"/>
                <a:cs typeface="Times New Roman" panose="02020603050405020304" pitchFamily="18" charset="0"/>
              </a:rPr>
              <a:t>Scopolamine, Clonidine, Nitroglycerin</a:t>
            </a:r>
            <a:endParaRPr lang="en-US" sz="2800" b="0" i="0" u="none" strike="noStrike" dirty="0">
              <a:effectLst/>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Title 1">
            <a:extLst>
              <a:ext uri="{FF2B5EF4-FFF2-40B4-BE49-F238E27FC236}">
                <a16:creationId xmlns:a16="http://schemas.microsoft.com/office/drawing/2014/main" id="{1D36AA32-4F85-416F-AB57-EE35F54D43BA}"/>
              </a:ext>
            </a:extLst>
          </p:cNvPr>
          <p:cNvSpPr>
            <a:spLocks noGrp="1"/>
          </p:cNvSpPr>
          <p:nvPr>
            <p:ph type="title"/>
          </p:nvPr>
        </p:nvSpPr>
        <p:spPr>
          <a:xfrm>
            <a:off x="457200" y="274638"/>
            <a:ext cx="8229600" cy="1143000"/>
          </a:xfrm>
          <a:solidFill>
            <a:schemeClr val="accent2">
              <a:lumMod val="75000"/>
            </a:schemeClr>
          </a:solidFill>
        </p:spPr>
        <p:txBody>
          <a:bodyPr>
            <a:normAutofit fontScale="90000"/>
          </a:bodyPr>
          <a:lstStyle/>
          <a:p>
            <a:r>
              <a:rPr lang="en-US" b="1"/>
              <a:t>Active Targeted Drug Delivery System </a:t>
            </a:r>
            <a:endParaRPr lang="en-US" b="1" dirty="0"/>
          </a:p>
        </p:txBody>
      </p:sp>
    </p:spTree>
    <p:extLst>
      <p:ext uri="{BB962C8B-B14F-4D97-AF65-F5344CB8AC3E}">
        <p14:creationId xmlns:p14="http://schemas.microsoft.com/office/powerpoint/2010/main" val="3702766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TotalTime>
  <Words>1488</Words>
  <Application>Microsoft Office PowerPoint</Application>
  <PresentationFormat>On-screen Show (4:3)</PresentationFormat>
  <Paragraphs>174</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 New Roman</vt:lpstr>
      <vt:lpstr>Wingdings</vt:lpstr>
      <vt:lpstr>Office Theme</vt:lpstr>
      <vt:lpstr>ADVANCES IN THERAPEUTIC CLINICAL TRIAL AND CLINICAL AUDIT </vt:lpstr>
      <vt:lpstr>Targeted Drug Delivery Systems</vt:lpstr>
      <vt:lpstr>What is Targeted Drug Delivery?</vt:lpstr>
      <vt:lpstr>Difference between conventional and targeted Delivery System </vt:lpstr>
      <vt:lpstr>Introduction</vt:lpstr>
      <vt:lpstr>Classification of Targeted Drug Delivery System </vt:lpstr>
      <vt:lpstr>Passive Targeted Drug Delivery System </vt:lpstr>
      <vt:lpstr>Active Targeted Drug Delivery System </vt:lpstr>
      <vt:lpstr>Active Targeted Drug Delivery System </vt:lpstr>
      <vt:lpstr>Physical Targeted Drug Delivery System </vt:lpstr>
      <vt:lpstr>Levels of Targeting</vt:lpstr>
      <vt:lpstr> Common Delivery Vehicles (The Carriers) </vt:lpstr>
      <vt:lpstr>Nanomedicines in Clinical Trial </vt:lpstr>
      <vt:lpstr>Nanomedicines in Clinical Trial </vt:lpstr>
      <vt:lpstr>Nanomedicines in Clinical Trial </vt:lpstr>
      <vt:lpstr>Nanomedicines in Clinical Trial </vt:lpstr>
      <vt:lpstr>Nanomedicines in Clinical Trial </vt:lpstr>
      <vt:lpstr>Advantages of Nanoparticles</vt:lpstr>
      <vt:lpstr>Applications of Nanoparticles/ nanomedicines </vt:lpstr>
      <vt:lpstr>PowerPoint Presentation</vt:lpstr>
      <vt:lpstr>Challenges in Targeted Drug Delivery</vt:lpstr>
      <vt:lpstr>Future Perspectives</vt:lpstr>
      <vt:lpstr>MCQs</vt:lpstr>
      <vt:lpstr>MCQs</vt:lpstr>
      <vt:lpstr>MCQs</vt:lpstr>
      <vt:lpstr>MCQs</vt:lpstr>
      <vt:lpstr>MCQs</vt:lpstr>
      <vt:lpstr>MCQs</vt:lpstr>
      <vt:lpstr>MCQs</vt:lpstr>
      <vt:lpstr>MCQs</vt:lpstr>
      <vt:lpstr>MCQs</vt:lpstr>
      <vt:lpstr>MCQs</vt:lpstr>
      <vt:lpstr>MCQs</vt:lpstr>
      <vt:lpstr>MCQs</vt:lpstr>
      <vt:lpstr>MCQs</vt:lpstr>
      <vt:lpstr>MCQs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THERAPEUTIC CLINICAL TRIAL AND CLINICAL AUDIT</dc:title>
  <dc:subject/>
  <dc:creator>DeLL</dc:creator>
  <cp:keywords/>
  <dc:description>generated using python-pptx</dc:description>
  <cp:lastModifiedBy>DeLL</cp:lastModifiedBy>
  <cp:revision>62</cp:revision>
  <dcterms:created xsi:type="dcterms:W3CDTF">2013-01-27T09:14:16Z</dcterms:created>
  <dcterms:modified xsi:type="dcterms:W3CDTF">2026-01-30T16:14:48Z</dcterms:modified>
  <cp:category/>
</cp:coreProperties>
</file>