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</p:sldIdLst>
  <p:sldSz cy="10287000" cx="18288000"/>
  <p:notesSz cx="6858000" cy="9144000"/>
  <p:embeddedFontLst>
    <p:embeddedFont>
      <p:font typeface="Playfair Display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3C6F20-34FE-4DF6-942D-B5357CFC5476}">
  <a:tblStyle styleId="{C93C6F20-34FE-4DF6-942D-B5357CFC547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E7FF694-145E-4A6E-9EF2-AC8B492886F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layfairDisplay-regular.fntdata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PlayfairDisplay-italic.fntdata"/><Relationship Id="rId30" Type="http://schemas.openxmlformats.org/officeDocument/2006/relationships/slide" Target="slides/slide24.xml"/><Relationship Id="rId74" Type="http://schemas.openxmlformats.org/officeDocument/2006/relationships/font" Target="fonts/PlayfairDisplay-bold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76" Type="http://schemas.openxmlformats.org/officeDocument/2006/relationships/font" Target="fonts/PlayfairDisplay-boldItalic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bfb95e43ab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bfb95e43a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bfb95e43a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bfb95e43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bf74280ac4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bf74280ac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f74280ac4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f74280ac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bf74280ac4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bf74280ac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bf74280ac4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bf74280ac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bf74280ac4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bf74280ac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bf74280ac4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bf74280ac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bf74280ac4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bf74280ac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f74280ac4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bf74280ac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686ce84c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686ce84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bf74280ac4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bf74280ac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bf74280ac4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bf74280ac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bf74280ac4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bf74280ac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bf74280ac4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bf74280ac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bf74280ac4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bf74280ac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bf841a08bd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bf841a08b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bf74280ac4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bf74280ac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bf74280ac4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bf74280ac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bf841a08b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bf841a08b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bf841a08bd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bf841a08b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bfb95e43ab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bfb95e43a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f74280ac4_0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bf74280ac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bf841a08bd_0_3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bf841a08bd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bfb95e43ab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bfb95e43a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bfb95e43a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bfb95e43a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bfb95e43ab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bfb95e43a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bfb95e43ab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bfb95e43a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bfb95e43a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bfb95e43a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bfb95e43ab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bfb95e43a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bfb95e43ab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bfb95e43a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fb95e43ab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bfb95e43a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f841a08bd_0_3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bf841a08bd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bf841a08b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bf841a08b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bf841a08bd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bf841a08b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bf841a08bd_0_3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bf841a08bd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bf841a08bd_0_3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bf841a08bd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bfb95e43ab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bfb95e43a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bfb95e43ab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bfb95e43a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bfb95e43ab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bfb95e43a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bfb95e43ab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bfb95e43ab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bfb95e43ab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bfb95e43a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bfb95e43ab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bfb95e43a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bf74280ac4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bf74280ac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bfb95e43ab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bfb95e43ab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bfb95e43ab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bfb95e43ab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bfb95e43ab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bfb95e43a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bfb95e43ab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bfb95e43ab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bfb95e43ab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bfb95e43a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686ce84c9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8686ce84c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be06557de8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be06557de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bfb95e43ab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bfb95e43a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bfb95e43ab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bfb95e43a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bfb95e43ab_0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bfb95e43ab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f74280ac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bf74280ac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bc353a2259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bc353a225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bc353a2259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bc353a225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bc353a2259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bc353a22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bc353a2259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bc353a225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bc353a2259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bc353a225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bc353a2259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bc353a225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bb954ff1e2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bb954ff1e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bfb95e43ab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bfb95e43a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bfb95e43a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bfb95e43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bfb95e43ab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bfb95e43a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connectedpapers.com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consort-spirit.org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2288800" y="3016450"/>
            <a:ext cx="14367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400">
                <a:solidFill>
                  <a:srgbClr val="95373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Run a Clinical Trial?</a:t>
            </a:r>
            <a:endParaRPr b="1" sz="1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4800554" y="6368104"/>
            <a:ext cx="9343800" cy="22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71" u="none" cap="none" strike="noStrike">
                <a:solidFill>
                  <a:srgbClr val="00030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Dr. Tehreem Zahid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71" u="none" cap="none" strike="noStrike">
                <a:solidFill>
                  <a:srgbClr val="00030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Assistant Director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71" u="none" cap="none" strike="noStrike">
                <a:solidFill>
                  <a:srgbClr val="00030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Clinical Trials Unit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71" u="none" cap="none" strike="noStrike">
                <a:solidFill>
                  <a:srgbClr val="00030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Rawalpindi Medical University</a:t>
            </a:r>
            <a:endParaRPr i="0" sz="3671" u="none" cap="none" strike="noStrike">
              <a:solidFill>
                <a:srgbClr val="00030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12018872" y="362559"/>
            <a:ext cx="252393" cy="252393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65C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3"/>
          <p:cNvGrpSpPr/>
          <p:nvPr/>
        </p:nvGrpSpPr>
        <p:grpSpPr>
          <a:xfrm>
            <a:off x="-869488" y="-836544"/>
            <a:ext cx="20142764" cy="12006716"/>
            <a:chOff x="0" y="0"/>
            <a:chExt cx="26857018" cy="16008955"/>
          </a:xfrm>
        </p:grpSpPr>
        <p:grpSp>
          <p:nvGrpSpPr>
            <p:cNvPr id="88" name="Google Shape;88;p13"/>
            <p:cNvGrpSpPr/>
            <p:nvPr/>
          </p:nvGrpSpPr>
          <p:grpSpPr>
            <a:xfrm>
              <a:off x="0" y="90236"/>
              <a:ext cx="1900230" cy="15509701"/>
              <a:chOff x="0" y="-57150"/>
              <a:chExt cx="356429" cy="2909178"/>
            </a:xfrm>
          </p:grpSpPr>
          <p:sp>
            <p:nvSpPr>
              <p:cNvPr id="89" name="Google Shape;89;p13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rect b="b" l="l" r="r" t="t"/>
                <a:pathLst>
                  <a:path extrusionOk="0" h="2852028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</p:sp>
          <p:sp>
            <p:nvSpPr>
              <p:cNvPr id="90" name="Google Shape;90;p13"/>
              <p:cNvSpPr txBox="1"/>
              <p:nvPr/>
            </p:nvSpPr>
            <p:spPr>
              <a:xfrm>
                <a:off x="0" y="-57150"/>
                <a:ext cx="356400" cy="2909100"/>
              </a:xfrm>
              <a:prstGeom prst="rect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anchorCtr="0" anchor="ctr" bIns="53475" lIns="53475" spcFirstLastPara="1" rIns="53475" wrap="square" tIns="53475">
                <a:noAutofit/>
              </a:bodyPr>
              <a:lstStyle/>
              <a:p>
                <a:pPr indent="0" lvl="0" marL="0" marR="0" rtl="0" algn="ctr">
                  <a:lnSpc>
                    <a:spcPct val="155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13"/>
            <p:cNvGrpSpPr/>
            <p:nvPr/>
          </p:nvGrpSpPr>
          <p:grpSpPr>
            <a:xfrm>
              <a:off x="24881585" y="90236"/>
              <a:ext cx="1900230" cy="15509701"/>
              <a:chOff x="0" y="-57150"/>
              <a:chExt cx="356429" cy="2909178"/>
            </a:xfrm>
          </p:grpSpPr>
          <p:sp>
            <p:nvSpPr>
              <p:cNvPr id="92" name="Google Shape;92;p13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rect b="b" l="l" r="r" t="t"/>
                <a:pathLst>
                  <a:path extrusionOk="0" h="2852028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</p:sp>
          <p:sp>
            <p:nvSpPr>
              <p:cNvPr id="93" name="Google Shape;93;p13"/>
              <p:cNvSpPr txBox="1"/>
              <p:nvPr/>
            </p:nvSpPr>
            <p:spPr>
              <a:xfrm>
                <a:off x="0" y="-57150"/>
                <a:ext cx="356400" cy="2909100"/>
              </a:xfrm>
              <a:prstGeom prst="rect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anchorCtr="0" anchor="ctr" bIns="53475" lIns="53475" spcFirstLastPara="1" rIns="53475" wrap="square" tIns="53475">
                <a:noAutofit/>
              </a:bodyPr>
              <a:lstStyle/>
              <a:p>
                <a:pPr indent="0" lvl="0" marL="0" marR="0" rtl="0" algn="ctr">
                  <a:lnSpc>
                    <a:spcPct val="155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13"/>
            <p:cNvGrpSpPr/>
            <p:nvPr/>
          </p:nvGrpSpPr>
          <p:grpSpPr>
            <a:xfrm rot="5400000">
              <a:off x="12953444" y="-12003345"/>
              <a:ext cx="1900230" cy="25906919"/>
              <a:chOff x="0" y="-57150"/>
              <a:chExt cx="356429" cy="4859400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rect b="b" l="l" r="r" t="t"/>
                <a:pathLst>
                  <a:path extrusionOk="0" h="4802210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</p:sp>
          <p:sp>
            <p:nvSpPr>
              <p:cNvPr id="96" name="Google Shape;96;p13"/>
              <p:cNvSpPr txBox="1"/>
              <p:nvPr/>
            </p:nvSpPr>
            <p:spPr>
              <a:xfrm>
                <a:off x="0" y="-57150"/>
                <a:ext cx="356400" cy="4859400"/>
              </a:xfrm>
              <a:prstGeom prst="rect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anchorCtr="0" anchor="ctr" bIns="53475" lIns="53475" spcFirstLastPara="1" rIns="53475" wrap="square" tIns="53475">
                <a:noAutofit/>
              </a:bodyPr>
              <a:lstStyle/>
              <a:p>
                <a:pPr indent="0" lvl="0" marL="0" marR="0" rtl="0" algn="ctr">
                  <a:lnSpc>
                    <a:spcPct val="155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3"/>
            <p:cNvGrpSpPr/>
            <p:nvPr/>
          </p:nvGrpSpPr>
          <p:grpSpPr>
            <a:xfrm rot="5400000">
              <a:off x="12808624" y="2105380"/>
              <a:ext cx="1900230" cy="25906919"/>
              <a:chOff x="0" y="-57150"/>
              <a:chExt cx="356429" cy="4859400"/>
            </a:xfrm>
          </p:grpSpPr>
          <p:sp>
            <p:nvSpPr>
              <p:cNvPr id="98" name="Google Shape;98;p13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rect b="b" l="l" r="r" t="t"/>
                <a:pathLst>
                  <a:path extrusionOk="0" h="4802210" w="356429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</p:sp>
          <p:sp>
            <p:nvSpPr>
              <p:cNvPr id="99" name="Google Shape;99;p13"/>
              <p:cNvSpPr txBox="1"/>
              <p:nvPr/>
            </p:nvSpPr>
            <p:spPr>
              <a:xfrm>
                <a:off x="0" y="-57150"/>
                <a:ext cx="356400" cy="4859400"/>
              </a:xfrm>
              <a:prstGeom prst="rect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anchorCtr="0" anchor="ctr" bIns="53475" lIns="53475" spcFirstLastPara="1" rIns="53475" wrap="square" tIns="53475">
                <a:noAutofit/>
              </a:bodyPr>
              <a:lstStyle/>
              <a:p>
                <a:pPr indent="0" lvl="0" marL="0" marR="0" rtl="0" algn="ctr">
                  <a:lnSpc>
                    <a:spcPct val="155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0" name="Google Shape;100;p13" title="ctu rmu 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9319" y="7096315"/>
            <a:ext cx="2359075" cy="25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 title="Logo-RMU-1024x10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726" y="7221475"/>
            <a:ext cx="2275768" cy="226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/>
        </p:nvSpPr>
        <p:spPr>
          <a:xfrm>
            <a:off x="660900" y="1666600"/>
            <a:ext cx="124995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Why the distinction matters: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➢"/>
            </a:pPr>
            <a:r>
              <a:rPr lang="en-US" sz="3600"/>
              <a:t>The </a:t>
            </a:r>
            <a:r>
              <a:rPr b="1" lang="en-US" sz="3600"/>
              <a:t>Rationale </a:t>
            </a:r>
            <a:r>
              <a:rPr lang="en-US" sz="3600"/>
              <a:t>gets you through the </a:t>
            </a:r>
            <a:r>
              <a:rPr b="1" lang="en-US" sz="3600">
                <a:solidFill>
                  <a:srgbClr val="FF0000"/>
                </a:solidFill>
              </a:rPr>
              <a:t>Introduction</a:t>
            </a:r>
            <a:r>
              <a:rPr lang="en-US" sz="3600"/>
              <a:t>.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➢"/>
            </a:pPr>
            <a:r>
              <a:rPr lang="en-US" sz="3600"/>
              <a:t>The </a:t>
            </a:r>
            <a:r>
              <a:rPr b="1" lang="en-US" sz="3600"/>
              <a:t>Aim </a:t>
            </a:r>
            <a:r>
              <a:rPr lang="en-US" sz="3600"/>
              <a:t>defines your </a:t>
            </a:r>
            <a:r>
              <a:rPr b="1" lang="en-US" sz="3600">
                <a:solidFill>
                  <a:srgbClr val="FF0000"/>
                </a:solidFill>
              </a:rPr>
              <a:t>Conclusion</a:t>
            </a:r>
            <a:r>
              <a:rPr lang="en-US" sz="3600"/>
              <a:t>.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➢"/>
            </a:pPr>
            <a:r>
              <a:rPr lang="en-US" sz="3600"/>
              <a:t>The </a:t>
            </a:r>
            <a:r>
              <a:rPr b="1" lang="en-US" sz="3600"/>
              <a:t>Research Question</a:t>
            </a:r>
            <a:r>
              <a:rPr lang="en-US" sz="3600"/>
              <a:t> determines your </a:t>
            </a:r>
            <a:r>
              <a:rPr b="1" lang="en-US" sz="3600">
                <a:solidFill>
                  <a:srgbClr val="FF0000"/>
                </a:solidFill>
              </a:rPr>
              <a:t>Study Design</a:t>
            </a:r>
            <a:r>
              <a:rPr lang="en-US" sz="3600"/>
              <a:t>.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➢"/>
            </a:pPr>
            <a:r>
              <a:rPr lang="en-US" sz="3600"/>
              <a:t>The </a:t>
            </a:r>
            <a:r>
              <a:rPr b="1" lang="en-US" sz="3600"/>
              <a:t>Objectives </a:t>
            </a:r>
            <a:r>
              <a:rPr lang="en-US" sz="3600"/>
              <a:t>dictate your </a:t>
            </a:r>
            <a:r>
              <a:rPr b="1" lang="en-US" sz="3600">
                <a:solidFill>
                  <a:srgbClr val="FF0000"/>
                </a:solidFill>
              </a:rPr>
              <a:t>Statistical Analysis Plan</a:t>
            </a:r>
            <a:r>
              <a:rPr lang="en-US" sz="3600"/>
              <a:t>.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46797" l="4700" r="77580" t="29594"/>
          <a:stretch/>
        </p:blipFill>
        <p:spPr>
          <a:xfrm>
            <a:off x="677800" y="2945337"/>
            <a:ext cx="5615124" cy="40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6867575" y="3678025"/>
            <a:ext cx="81033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</a:rPr>
              <a:t>FINER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F</a:t>
            </a:r>
            <a:r>
              <a:rPr lang="en-US" sz="3600">
                <a:solidFill>
                  <a:schemeClr val="dk1"/>
                </a:solidFill>
              </a:rPr>
              <a:t>easible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I</a:t>
            </a:r>
            <a:r>
              <a:rPr lang="en-US" sz="3600">
                <a:solidFill>
                  <a:schemeClr val="dk1"/>
                </a:solidFill>
              </a:rPr>
              <a:t>nteresting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N</a:t>
            </a:r>
            <a:r>
              <a:rPr lang="en-US" sz="3600">
                <a:solidFill>
                  <a:schemeClr val="dk1"/>
                </a:solidFill>
              </a:rPr>
              <a:t>ovel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E</a:t>
            </a:r>
            <a:r>
              <a:rPr lang="en-US" sz="3600">
                <a:solidFill>
                  <a:schemeClr val="dk1"/>
                </a:solidFill>
              </a:rPr>
              <a:t>thical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R</a:t>
            </a:r>
            <a:r>
              <a:rPr lang="en-US" sz="3600">
                <a:solidFill>
                  <a:schemeClr val="dk1"/>
                </a:solidFill>
              </a:rPr>
              <a:t>elevant</a:t>
            </a: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6732650" y="1882025"/>
            <a:ext cx="122985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Apply FINER to see if the question is CAN and SHOULD be answered! </a:t>
            </a:r>
            <a:endParaRPr sz="4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46797" l="4700" r="77580" t="29594"/>
          <a:stretch/>
        </p:blipFill>
        <p:spPr>
          <a:xfrm>
            <a:off x="677800" y="2945337"/>
            <a:ext cx="5615124" cy="40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6953775" y="2155050"/>
            <a:ext cx="106605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b="1" lang="en-US" sz="3600">
                <a:solidFill>
                  <a:schemeClr val="dk1"/>
                </a:solidFill>
              </a:rPr>
              <a:t>Feasible:</a:t>
            </a:r>
            <a:r>
              <a:rPr lang="en-US" sz="3600">
                <a:solidFill>
                  <a:schemeClr val="dk1"/>
                </a:solidFill>
              </a:rPr>
              <a:t> Do you have enough patients, time, money, and technical expertise?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b="1" lang="en-US" sz="3600">
                <a:solidFill>
                  <a:schemeClr val="dk1"/>
                </a:solidFill>
              </a:rPr>
              <a:t>Interesting:</a:t>
            </a:r>
            <a:r>
              <a:rPr lang="en-US" sz="3600">
                <a:solidFill>
                  <a:schemeClr val="dk1"/>
                </a:solidFill>
              </a:rPr>
              <a:t> Does it actually excite the clinical community (and you)?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b="1" lang="en-US" sz="3600">
                <a:solidFill>
                  <a:schemeClr val="dk1"/>
                </a:solidFill>
              </a:rPr>
              <a:t>Novel:</a:t>
            </a:r>
            <a:r>
              <a:rPr lang="en-US" sz="3600">
                <a:solidFill>
                  <a:schemeClr val="dk1"/>
                </a:solidFill>
              </a:rPr>
              <a:t> Does it provide new findings or just replicate what we already know?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b="1" lang="en-US" sz="3600">
                <a:solidFill>
                  <a:schemeClr val="dk1"/>
                </a:solidFill>
              </a:rPr>
              <a:t>Ethical:</a:t>
            </a:r>
            <a:r>
              <a:rPr lang="en-US" sz="3600">
                <a:solidFill>
                  <a:schemeClr val="dk1"/>
                </a:solidFill>
              </a:rPr>
              <a:t> Can it be done without causing undue harm?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b="1" lang="en-US" sz="3600">
                <a:solidFill>
                  <a:schemeClr val="dk1"/>
                </a:solidFill>
              </a:rPr>
              <a:t>Relevant:</a:t>
            </a:r>
            <a:r>
              <a:rPr lang="en-US" sz="3600">
                <a:solidFill>
                  <a:schemeClr val="dk1"/>
                </a:solidFill>
              </a:rPr>
              <a:t> Will the results change clinical practice or health policy?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/>
        </p:nvSpPr>
        <p:spPr>
          <a:xfrm>
            <a:off x="2994750" y="3735450"/>
            <a:ext cx="122985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</a:rPr>
              <a:t>Apply FINER to this </a:t>
            </a:r>
            <a:r>
              <a:rPr b="1" lang="en-US" sz="4100">
                <a:solidFill>
                  <a:schemeClr val="dk1"/>
                </a:solidFill>
              </a:rPr>
              <a:t>Scenario: </a:t>
            </a:r>
            <a:endParaRPr b="1" sz="4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A first year orthopedic resident wants to design a trial to see if operating for midshaft clavicle fractures is better than not operating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26"/>
          <p:cNvGraphicFramePr/>
          <p:nvPr/>
        </p:nvGraphicFramePr>
        <p:xfrm>
          <a:off x="1302425" y="776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2559425"/>
                <a:gridCol w="6191825"/>
                <a:gridCol w="6587100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>
                          <a:solidFill>
                            <a:srgbClr val="1F1F1F"/>
                          </a:solidFill>
                        </a:rPr>
                        <a:t>Criteria</a:t>
                      </a:r>
                      <a:endParaRPr b="1" sz="35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>
                          <a:solidFill>
                            <a:srgbClr val="1F1F1F"/>
                          </a:solidFill>
                        </a:rPr>
                        <a:t>The Researcher's Question</a:t>
                      </a:r>
                      <a:endParaRPr b="1" sz="35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>
                          <a:solidFill>
                            <a:srgbClr val="1F1F1F"/>
                          </a:solidFill>
                        </a:rPr>
                        <a:t>Action</a:t>
                      </a:r>
                      <a:endParaRPr b="1" sz="35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F – Feasible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Do we see enough clavicle fractures in our trauma bay to reach a sample size of 60 patients in one year?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Talk to the statistician- calculate sample size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Get data on numbers of clavicle fracture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I – Interesting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Is there still a debate about "to plate or not to plate"?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Literature review : </a:t>
                      </a: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Identify</a:t>
                      </a: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 GAP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N – Novel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Are we just repeating a 2010 study?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Literature review + Talk to supervisor (what can we do differently)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E – Ethical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Is it safe to randomize these patients?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CTU, Research Office, ERB. Supervisor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R – Relevant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Will this change our department's surgical indications?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rgbClr val="1F1F1F"/>
                          </a:solidFill>
                        </a:rPr>
                        <a:t>Supervisor, departmental discussion</a:t>
                      </a:r>
                      <a:endParaRPr sz="28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" name="Google Shape;189;p27"/>
          <p:cNvGraphicFramePr/>
          <p:nvPr/>
        </p:nvGraphicFramePr>
        <p:xfrm>
          <a:off x="1647225" y="85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3858875"/>
                <a:gridCol w="11436850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>
                          <a:solidFill>
                            <a:srgbClr val="1F1F1F"/>
                          </a:solidFill>
                        </a:rPr>
                        <a:t>Criteria</a:t>
                      </a:r>
                      <a:endParaRPr b="1" sz="35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>
                          <a:solidFill>
                            <a:srgbClr val="1F1F1F"/>
                          </a:solidFill>
                        </a:rPr>
                        <a:t>The Reality Check</a:t>
                      </a:r>
                      <a:endParaRPr b="1" sz="35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F – Feasible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If the hospital only sees one a month, the trial isn't feasible for a resident’s timeline.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I – Interesting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Yes; orthopedists still argue about union rates versus surgical complications (scars, hardware irritation).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N – Novel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Ensure you add a new element, like comparing a specific "minimally invasive" technique versus traditional ORIF.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E – Ethical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Since both sling and surgery are accepted standards of care, "clinical equipoise" exists, making it ethical.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R – Relevant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>
                          <a:solidFill>
                            <a:srgbClr val="1F1F1F"/>
                          </a:solidFill>
                        </a:rPr>
                        <a:t>If the trial shows surgery returns patients to work 4 weeks faster, it directly impacts how you treat patients</a:t>
                      </a:r>
                      <a:endParaRPr sz="31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/>
        </p:nvSpPr>
        <p:spPr>
          <a:xfrm>
            <a:off x="8304325" y="2902175"/>
            <a:ext cx="30000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</a:rPr>
              <a:t>FINER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F</a:t>
            </a:r>
            <a:r>
              <a:rPr lang="en-US" sz="3600">
                <a:solidFill>
                  <a:schemeClr val="dk1"/>
                </a:solidFill>
              </a:rPr>
              <a:t>easible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I</a:t>
            </a:r>
            <a:r>
              <a:rPr lang="en-US" sz="3600">
                <a:solidFill>
                  <a:schemeClr val="dk1"/>
                </a:solidFill>
              </a:rPr>
              <a:t>nteresting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N</a:t>
            </a:r>
            <a:r>
              <a:rPr lang="en-US" sz="3600">
                <a:solidFill>
                  <a:schemeClr val="dk1"/>
                </a:solidFill>
              </a:rPr>
              <a:t>ovel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E</a:t>
            </a:r>
            <a:r>
              <a:rPr lang="en-US" sz="3600">
                <a:solidFill>
                  <a:schemeClr val="dk1"/>
                </a:solidFill>
              </a:rPr>
              <a:t>thical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R</a:t>
            </a:r>
            <a:r>
              <a:rPr lang="en-US" sz="3600">
                <a:solidFill>
                  <a:schemeClr val="dk1"/>
                </a:solidFill>
              </a:rPr>
              <a:t>elevant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625" y="4540075"/>
            <a:ext cx="2166500" cy="21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46797" l="4700" r="77580" t="29594"/>
          <a:stretch/>
        </p:blipFill>
        <p:spPr>
          <a:xfrm>
            <a:off x="677800" y="2945337"/>
            <a:ext cx="5615124" cy="40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6896325" y="2543025"/>
            <a:ext cx="81033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</a:rPr>
              <a:t>PICO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P </a:t>
            </a:r>
            <a:r>
              <a:rPr lang="en-US" sz="3600">
                <a:solidFill>
                  <a:schemeClr val="dk1"/>
                </a:solidFill>
              </a:rPr>
              <a:t>(Population)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I </a:t>
            </a:r>
            <a:r>
              <a:rPr lang="en-US" sz="3600">
                <a:solidFill>
                  <a:schemeClr val="dk1"/>
                </a:solidFill>
              </a:rPr>
              <a:t>(Intervention)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C</a:t>
            </a:r>
            <a:r>
              <a:rPr lang="en-US" sz="3600">
                <a:solidFill>
                  <a:schemeClr val="dk1"/>
                </a:solidFill>
              </a:rPr>
              <a:t> (Comparison)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O </a:t>
            </a:r>
            <a:r>
              <a:rPr lang="en-US" sz="3600">
                <a:solidFill>
                  <a:schemeClr val="dk1"/>
                </a:solidFill>
              </a:rPr>
              <a:t>(Outcome)</a:t>
            </a: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6761375" y="876325"/>
            <a:ext cx="108816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Apply PICO: Gold standard to structure research question- Makes it MEASURABLE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46797" l="4700" r="77580" t="29594"/>
          <a:stretch/>
        </p:blipFill>
        <p:spPr>
          <a:xfrm>
            <a:off x="677800" y="2945337"/>
            <a:ext cx="5615124" cy="40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/>
        </p:nvSpPr>
        <p:spPr>
          <a:xfrm>
            <a:off x="6896325" y="2543025"/>
            <a:ext cx="113916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</a:rPr>
              <a:t>PICO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P (Population): </a:t>
            </a:r>
            <a:r>
              <a:rPr lang="en-US" sz="3600">
                <a:solidFill>
                  <a:schemeClr val="dk1"/>
                </a:solidFill>
              </a:rPr>
              <a:t>Who are the patients?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I (Intervention): </a:t>
            </a:r>
            <a:r>
              <a:rPr lang="en-US" sz="3600">
                <a:solidFill>
                  <a:schemeClr val="dk1"/>
                </a:solidFill>
              </a:rPr>
              <a:t>What is the new treatment or test?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C (Comparison): </a:t>
            </a:r>
            <a:r>
              <a:rPr lang="en-US" sz="3600">
                <a:solidFill>
                  <a:schemeClr val="dk1"/>
                </a:solidFill>
              </a:rPr>
              <a:t>What are you comparing it to?</a:t>
            </a:r>
            <a:r>
              <a:rPr b="1" lang="en-US" sz="3600">
                <a:solidFill>
                  <a:schemeClr val="dk1"/>
                </a:solidFill>
              </a:rPr>
              <a:t>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O (Outcome): </a:t>
            </a:r>
            <a:r>
              <a:rPr lang="en-US" sz="3600">
                <a:solidFill>
                  <a:schemeClr val="dk1"/>
                </a:solidFill>
              </a:rPr>
              <a:t>What are you measuring? What do we want to see?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6761375" y="876325"/>
            <a:ext cx="98760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Apply PICO: Gold standard to structure research question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/>
        </p:nvSpPr>
        <p:spPr>
          <a:xfrm>
            <a:off x="2994750" y="3735450"/>
            <a:ext cx="122985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</a:rPr>
              <a:t>Apply PICO to this Scenario: </a:t>
            </a:r>
            <a:endParaRPr b="1" sz="4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A first year orthopedic resident wants to design a trial to see if operating for midshaft clavicle fractures is better than not operating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/>
        </p:nvSpPr>
        <p:spPr>
          <a:xfrm>
            <a:off x="2729800" y="3376350"/>
            <a:ext cx="13850100" cy="3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chemeClr val="dk1"/>
              </a:solidFill>
            </a:endParaRPr>
          </a:p>
        </p:txBody>
      </p:sp>
      <p:pic>
        <p:nvPicPr>
          <p:cNvPr descr="an iceberg that shows the upper visible part and the lower bigger invisible part"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150" y="0"/>
            <a:ext cx="10287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/>
        </p:nvSpPr>
        <p:spPr>
          <a:xfrm>
            <a:off x="8361775" y="1609150"/>
            <a:ext cx="29598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Patient Recruitment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5287175" y="4425150"/>
            <a:ext cx="38880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Conceptualization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6042975" y="691065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Logistics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10390650" y="4571875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Ethics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10877250" y="547395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MoU/Contracts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4478250" y="528000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Laboratory negotiations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10877250" y="8620925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Referral Networking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6316500" y="8083675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Budget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9371100" y="659640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Infrastructure development</a:t>
            </a:r>
            <a:endParaRPr b="1" sz="3200">
              <a:solidFill>
                <a:schemeClr val="lt1"/>
              </a:solidFill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590250" y="647490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chemeClr val="dk1"/>
                </a:solidFill>
              </a:rPr>
              <a:t>The actual background work</a:t>
            </a:r>
            <a:endParaRPr b="1" sz="4300">
              <a:solidFill>
                <a:schemeClr val="dk1"/>
              </a:solidFill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742650" y="2144700"/>
            <a:ext cx="3888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chemeClr val="dk1"/>
                </a:solidFill>
              </a:rPr>
              <a:t>What we see</a:t>
            </a:r>
            <a:endParaRPr b="1" sz="4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46797" l="4700" r="77580" t="29594"/>
          <a:stretch/>
        </p:blipFill>
        <p:spPr>
          <a:xfrm>
            <a:off x="364900" y="3429003"/>
            <a:ext cx="4207099" cy="30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5086025" y="847675"/>
            <a:ext cx="123975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</a:rPr>
              <a:t>PICO</a:t>
            </a:r>
            <a:endParaRPr b="1" sz="4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P (Population): </a:t>
            </a:r>
            <a:r>
              <a:rPr lang="en-US" sz="3600">
                <a:solidFill>
                  <a:schemeClr val="dk1"/>
                </a:solidFill>
              </a:rPr>
              <a:t>Active adults (ages 18–60) with displaced, non-comminuted midshaft clavicle fractures.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I (Intervention):</a:t>
            </a:r>
            <a:r>
              <a:rPr lang="en-US" sz="3600">
                <a:solidFill>
                  <a:schemeClr val="dk1"/>
                </a:solidFill>
              </a:rPr>
              <a:t> Open Reduction Internal Fixation (ORIF) with plate and screws.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C (Comparison): </a:t>
            </a:r>
            <a:r>
              <a:rPr lang="en-US" sz="3600">
                <a:solidFill>
                  <a:schemeClr val="dk1"/>
                </a:solidFill>
              </a:rPr>
              <a:t>Non-operative management (Sling immobilization and early physical therapy).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O (Outcome): </a:t>
            </a:r>
            <a:r>
              <a:rPr lang="en-US" sz="3600">
                <a:solidFill>
                  <a:schemeClr val="dk1"/>
                </a:solidFill>
              </a:rPr>
              <a:t>Functional recovery at 6 months, measured by the DASH (Disabilities of the Arm, Shoulder, and Hand) score.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/>
        </p:nvSpPr>
        <p:spPr>
          <a:xfrm>
            <a:off x="1235600" y="1350525"/>
            <a:ext cx="14568600" cy="6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dk1"/>
                </a:solidFill>
              </a:rPr>
              <a:t>Who can you ask for help?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</a:pPr>
            <a:r>
              <a:rPr lang="en-US" sz="3700">
                <a:solidFill>
                  <a:schemeClr val="dk1"/>
                </a:solidFill>
              </a:rPr>
              <a:t>Yourself (Read similar studies - methods section)</a:t>
            </a:r>
            <a:endParaRPr sz="3700">
              <a:solidFill>
                <a:schemeClr val="dk1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US" sz="3700">
                <a:solidFill>
                  <a:schemeClr val="dk1"/>
                </a:solidFill>
              </a:rPr>
              <a:t>AI (Claude, </a:t>
            </a:r>
            <a:r>
              <a:rPr lang="en-US" sz="3700" u="sng">
                <a:solidFill>
                  <a:schemeClr val="hlink"/>
                </a:solidFill>
                <a:hlinkClick r:id="rId3"/>
              </a:rPr>
              <a:t>ConnectedPapers.com</a:t>
            </a:r>
            <a:r>
              <a:rPr lang="en-US" sz="3700">
                <a:solidFill>
                  <a:schemeClr val="dk1"/>
                </a:solidFill>
              </a:rPr>
              <a:t>, Jenni AI)- Avoid Chat GPT</a:t>
            </a:r>
            <a:endParaRPr sz="3700">
              <a:solidFill>
                <a:schemeClr val="dk1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</a:pPr>
            <a:r>
              <a:rPr lang="en-US" sz="3700">
                <a:solidFill>
                  <a:schemeClr val="dk1"/>
                </a:solidFill>
              </a:rPr>
              <a:t>Supervisor</a:t>
            </a:r>
            <a:endParaRPr sz="3700">
              <a:solidFill>
                <a:schemeClr val="dk1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</a:pPr>
            <a:r>
              <a:rPr lang="en-US" sz="3700">
                <a:solidFill>
                  <a:schemeClr val="dk1"/>
                </a:solidFill>
              </a:rPr>
              <a:t>Colleagues</a:t>
            </a:r>
            <a:endParaRPr sz="3700">
              <a:solidFill>
                <a:schemeClr val="dk1"/>
              </a:solidFill>
            </a:endParaRPr>
          </a:p>
          <a:p>
            <a:pPr indent="-463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</a:pPr>
            <a:r>
              <a:rPr lang="en-US" sz="3700">
                <a:solidFill>
                  <a:schemeClr val="dk1"/>
                </a:solidFill>
              </a:rPr>
              <a:t>Research department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/>
        </p:nvSpPr>
        <p:spPr>
          <a:xfrm>
            <a:off x="1012050" y="1828200"/>
            <a:ext cx="16263900" cy="7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Focus and Narrow the Scope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</a:rPr>
              <a:t>Don’t try to save the world with one study!</a:t>
            </a:r>
            <a:endParaRPr b="1" sz="3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One Primary Question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Every trial should have one main "Yes/No" question. Secondary questions are fine, but don't let them dilute the primary goal.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Avoid "Fishing"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Don't just gather data and hope to find something interesting. Start with a specific hypothesis.</a:t>
            </a: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/>
        </p:nvSpPr>
        <p:spPr>
          <a:xfrm>
            <a:off x="2994750" y="1637825"/>
            <a:ext cx="122985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</a:rPr>
              <a:t>Scenario: A first year orthopedic resident wants to design a trial to see if operating for midshaft clavicle fractures is better than not operating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2994750" y="4080375"/>
            <a:ext cx="122985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dk1"/>
                </a:solidFill>
              </a:rPr>
              <a:t>"In </a:t>
            </a:r>
            <a:r>
              <a:rPr b="1" lang="en-US" sz="5000">
                <a:solidFill>
                  <a:srgbClr val="9900FF"/>
                </a:solidFill>
              </a:rPr>
              <a:t>active adults with displaced midshaft clavicle fractures</a:t>
            </a:r>
            <a:r>
              <a:rPr b="1" lang="en-US" sz="5000">
                <a:solidFill>
                  <a:schemeClr val="dk1"/>
                </a:solidFill>
              </a:rPr>
              <a:t>, does </a:t>
            </a:r>
            <a:r>
              <a:rPr b="1" lang="en-US" sz="5000">
                <a:solidFill>
                  <a:srgbClr val="FF0000"/>
                </a:solidFill>
              </a:rPr>
              <a:t>ORIF with plate fixation</a:t>
            </a:r>
            <a:r>
              <a:rPr b="1" lang="en-US" sz="5000">
                <a:solidFill>
                  <a:schemeClr val="dk1"/>
                </a:solidFill>
              </a:rPr>
              <a:t> lead to </a:t>
            </a:r>
            <a:r>
              <a:rPr b="1" lang="en-US" sz="5000">
                <a:solidFill>
                  <a:srgbClr val="38761D"/>
                </a:solidFill>
              </a:rPr>
              <a:t>superior DASH scores at 6 months</a:t>
            </a:r>
            <a:r>
              <a:rPr b="1" lang="en-US" sz="5000">
                <a:solidFill>
                  <a:schemeClr val="dk1"/>
                </a:solidFill>
              </a:rPr>
              <a:t> compared to </a:t>
            </a:r>
            <a:r>
              <a:rPr b="1" lang="en-US" sz="5000">
                <a:solidFill>
                  <a:srgbClr val="0000FF"/>
                </a:solidFill>
              </a:rPr>
              <a:t>non-operative management?</a:t>
            </a:r>
            <a:r>
              <a:rPr b="1" lang="en-US" sz="5000">
                <a:solidFill>
                  <a:schemeClr val="dk1"/>
                </a:solidFill>
              </a:rPr>
              <a:t>"</a:t>
            </a:r>
            <a:endParaRPr b="1"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13802" l="3309" r="47942" t="26574"/>
          <a:stretch/>
        </p:blipFill>
        <p:spPr>
          <a:xfrm>
            <a:off x="2183825" y="427475"/>
            <a:ext cx="14263552" cy="95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900" y="1665225"/>
            <a:ext cx="15244350" cy="79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/>
          <p:nvPr/>
        </p:nvSpPr>
        <p:spPr>
          <a:xfrm>
            <a:off x="1288675" y="588300"/>
            <a:ext cx="14175600" cy="12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What does a trial team look like?</a:t>
            </a:r>
            <a:endParaRPr b="1"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/>
        </p:nvSpPr>
        <p:spPr>
          <a:xfrm>
            <a:off x="951075" y="1293975"/>
            <a:ext cx="15197700" cy="7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SPIRIT Checklist:</a:t>
            </a:r>
            <a:r>
              <a:rPr lang="en-US" sz="3600">
                <a:solidFill>
                  <a:schemeClr val="dk1"/>
                </a:solidFill>
              </a:rPr>
              <a:t>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➢"/>
            </a:pPr>
            <a:r>
              <a:rPr lang="en-US" sz="3600" u="sng">
                <a:solidFill>
                  <a:schemeClr val="hlink"/>
                </a:solidFill>
                <a:hlinkClick r:id="rId3"/>
              </a:rPr>
              <a:t>https://www.consort-spirit.org/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Gives you an overview of all essential components required 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Go through all and see what you require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Liaise</a:t>
            </a:r>
            <a:r>
              <a:rPr lang="en-US" sz="3600">
                <a:solidFill>
                  <a:schemeClr val="dk1"/>
                </a:solidFill>
              </a:rPr>
              <a:t> with other departments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025" y="145163"/>
            <a:ext cx="11826000" cy="999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/>
          <p:nvPr/>
        </p:nvSpPr>
        <p:spPr>
          <a:xfrm>
            <a:off x="2584550" y="964400"/>
            <a:ext cx="2467800" cy="9073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825" y="189225"/>
            <a:ext cx="13250976" cy="1009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/>
          <p:nvPr/>
        </p:nvSpPr>
        <p:spPr>
          <a:xfrm>
            <a:off x="1716100" y="606600"/>
            <a:ext cx="2373900" cy="9562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225" y="76200"/>
            <a:ext cx="14592141" cy="101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/>
          <p:nvPr/>
        </p:nvSpPr>
        <p:spPr>
          <a:xfrm>
            <a:off x="1716100" y="476250"/>
            <a:ext cx="2710200" cy="9810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475" y="152400"/>
            <a:ext cx="11264997" cy="998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2" title="Gemini_Generated_Image_p4gkgcp4gkgcp4gk.png"/>
          <p:cNvPicPr preferRelativeResize="0"/>
          <p:nvPr/>
        </p:nvPicPr>
        <p:blipFill rotWithShape="1">
          <a:blip r:embed="rId3">
            <a:alphaModFix/>
          </a:blip>
          <a:srcRect b="19742" l="52800" r="3439" t="29519"/>
          <a:stretch/>
        </p:blipFill>
        <p:spPr>
          <a:xfrm>
            <a:off x="2873475" y="804550"/>
            <a:ext cx="13621202" cy="86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/>
        </p:nvSpPr>
        <p:spPr>
          <a:xfrm>
            <a:off x="798875" y="1321200"/>
            <a:ext cx="16868400" cy="86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</a:rPr>
              <a:t>Step 2: Securing Funding</a:t>
            </a:r>
            <a:endParaRPr b="1"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dk1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b="1" lang="en-US" sz="4000">
                <a:solidFill>
                  <a:schemeClr val="dk1"/>
                </a:solidFill>
              </a:rPr>
              <a:t>Grants </a:t>
            </a:r>
            <a:endParaRPr b="1"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National: Pakistan Health Research Council (PHRC)</a:t>
            </a:r>
            <a:endParaRPr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               Higher Education Commission (HEC)</a:t>
            </a:r>
            <a:endParaRPr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               ORIC (Office of Research, Innovation &amp; Commercialization)</a:t>
            </a:r>
            <a:endParaRPr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International: Gates Foundation, Wellcome Trust etc</a:t>
            </a:r>
            <a:endParaRPr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b="1" lang="en-US" sz="4000">
                <a:solidFill>
                  <a:schemeClr val="dk1"/>
                </a:solidFill>
              </a:rPr>
              <a:t>Pharmaceutical Industry </a:t>
            </a:r>
            <a:endParaRPr b="1"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Can fund either whole study, drug/devices/implants</a:t>
            </a:r>
            <a:endParaRPr sz="4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dk1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AutoNum type="arabicPeriod"/>
            </a:pPr>
            <a:r>
              <a:rPr b="1" lang="en-US" sz="4000">
                <a:solidFill>
                  <a:schemeClr val="dk1"/>
                </a:solidFill>
              </a:rPr>
              <a:t>In-kind cost</a:t>
            </a:r>
            <a:endParaRPr b="1"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/>
        </p:nvSpPr>
        <p:spPr>
          <a:xfrm>
            <a:off x="1063175" y="1637875"/>
            <a:ext cx="16235100" cy="80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</a:rPr>
              <a:t>Key Points: </a:t>
            </a:r>
            <a:endParaRPr b="1"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  <a:p>
            <a:pPr indent="-482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➢"/>
            </a:pPr>
            <a:r>
              <a:rPr lang="en-US" sz="4000">
                <a:solidFill>
                  <a:schemeClr val="dk1"/>
                </a:solidFill>
              </a:rPr>
              <a:t>No research is free.</a:t>
            </a:r>
            <a:endParaRPr sz="4000">
              <a:solidFill>
                <a:schemeClr val="dk1"/>
              </a:solidFill>
            </a:endParaRPr>
          </a:p>
          <a:p>
            <a:pPr indent="-482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➢"/>
            </a:pPr>
            <a:r>
              <a:rPr lang="en-US" sz="4000">
                <a:solidFill>
                  <a:schemeClr val="dk1"/>
                </a:solidFill>
              </a:rPr>
              <a:t>Trials require $$$</a:t>
            </a:r>
            <a:endParaRPr sz="4000">
              <a:solidFill>
                <a:schemeClr val="dk1"/>
              </a:solidFill>
            </a:endParaRPr>
          </a:p>
          <a:p>
            <a:pPr indent="-482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➢"/>
            </a:pPr>
            <a:r>
              <a:rPr lang="en-US" sz="4000">
                <a:solidFill>
                  <a:schemeClr val="dk1"/>
                </a:solidFill>
              </a:rPr>
              <a:t>Trials generate $$$$$$$$, very lucrative business</a:t>
            </a:r>
            <a:endParaRPr sz="4000">
              <a:solidFill>
                <a:schemeClr val="dk1"/>
              </a:solidFill>
            </a:endParaRPr>
          </a:p>
          <a:p>
            <a:pPr indent="-482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➢"/>
            </a:pPr>
            <a:r>
              <a:rPr lang="en-US" sz="4000">
                <a:solidFill>
                  <a:schemeClr val="dk1"/>
                </a:solidFill>
              </a:rPr>
              <a:t>Protocol needs to be final before generating budget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983197" cy="958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675" y="2070750"/>
            <a:ext cx="8353050" cy="77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6"/>
          <p:cNvSpPr txBox="1"/>
          <p:nvPr/>
        </p:nvSpPr>
        <p:spPr>
          <a:xfrm>
            <a:off x="1100675" y="863850"/>
            <a:ext cx="107754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</a:rPr>
              <a:t>What should be included in the budget?</a:t>
            </a:r>
            <a:endParaRPr b="1" sz="3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525" y="124950"/>
            <a:ext cx="6775050" cy="100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7"/>
          <p:cNvSpPr txBox="1"/>
          <p:nvPr/>
        </p:nvSpPr>
        <p:spPr>
          <a:xfrm>
            <a:off x="9491150" y="285325"/>
            <a:ext cx="6111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ADDITIONAL COSTS:</a:t>
            </a:r>
            <a:endParaRPr b="1" sz="1200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Overhead (20-26% of total budget)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Site start-up cost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(Conditional): Medical devices needed for procedures: BP apparatus, thermometer, weight machine, measuring tape, </a:t>
            </a:r>
            <a:endParaRPr sz="1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" name="Google Shape;307;p48"/>
          <p:cNvGraphicFramePr/>
          <p:nvPr/>
        </p:nvGraphicFramePr>
        <p:xfrm>
          <a:off x="411025" y="43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2699725"/>
                <a:gridCol w="2783525"/>
                <a:gridCol w="2291450"/>
                <a:gridCol w="2931800"/>
                <a:gridCol w="2040350"/>
                <a:gridCol w="1797750"/>
                <a:gridCol w="2631150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Category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Item Description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Estimated Unit Cost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No of units per patient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No of patients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Total Units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Total Cost 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(Unit cost x total units)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Consumables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Surgical Plate &amp; Screws (Fixation Set)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60,000 PKR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0.5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60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30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1800,000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Diagnostics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Follow-up X-rays (Weeks 2, 6, 12, 24)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4,000 PKR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4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60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240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960,000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Patient Support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Travel Reimbursement for 2 follow-up visits 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3,000 PKR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2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60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120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360,000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31,20,000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/>
          <p:nvPr/>
        </p:nvSpPr>
        <p:spPr>
          <a:xfrm>
            <a:off x="1063175" y="1953950"/>
            <a:ext cx="14424900" cy="6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Must add: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Overhead cost (10-25%)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Contingency cost 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Medical management cost (for private hospitals)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</a:rPr>
              <a:t>Important to adjust for inflation</a:t>
            </a:r>
            <a:endParaRPr i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/>
          <p:nvPr/>
        </p:nvSpPr>
        <p:spPr>
          <a:xfrm>
            <a:off x="673500" y="660900"/>
            <a:ext cx="17614500" cy="77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Step 3: Contract/ Agreements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</a:rPr>
              <a:t>Documents describing the broad outlines of an agreement between two or more parties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b="1" lang="en-US" sz="3600">
                <a:solidFill>
                  <a:schemeClr val="dk1"/>
                </a:solidFill>
              </a:rPr>
              <a:t>MoU </a:t>
            </a:r>
            <a:r>
              <a:rPr lang="en-US" sz="3600">
                <a:solidFill>
                  <a:schemeClr val="dk1"/>
                </a:solidFill>
              </a:rPr>
              <a:t>- not legally binding/gentleman’s agreement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b="1" lang="en-US" sz="3600">
                <a:solidFill>
                  <a:schemeClr val="dk1"/>
                </a:solidFill>
              </a:rPr>
              <a:t>Clinical Trial Agreement</a:t>
            </a:r>
            <a:r>
              <a:rPr lang="en-US" sz="3600">
                <a:solidFill>
                  <a:schemeClr val="dk1"/>
                </a:solidFill>
              </a:rPr>
              <a:t> - legally binding/businessman’s agreement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Usually handled by Clinical Trials Unit/Research Department/ </a:t>
            </a:r>
            <a:r>
              <a:rPr lang="en-US" sz="3600">
                <a:solidFill>
                  <a:schemeClr val="dk1"/>
                </a:solidFill>
              </a:rPr>
              <a:t>Administration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Legal advisers at every institution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Can start at the time of budget negotiation but finalized after budget is approved (included as a screenshot in the agreement)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/>
        </p:nvSpPr>
        <p:spPr>
          <a:xfrm>
            <a:off x="673500" y="1206875"/>
            <a:ext cx="17614500" cy="7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Step 4: Institutional Ethical Approvals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DRB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IRB/ERB</a:t>
            </a:r>
            <a:endParaRPr sz="3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BASR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/>
        </p:nvSpPr>
        <p:spPr>
          <a:xfrm>
            <a:off x="1392600" y="2611700"/>
            <a:ext cx="15762000" cy="6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Char char="●"/>
            </a:pPr>
            <a:r>
              <a:rPr b="1" lang="en-US" sz="4200">
                <a:solidFill>
                  <a:srgbClr val="FF0000"/>
                </a:solidFill>
              </a:rPr>
              <a:t>Men (human resource)</a:t>
            </a:r>
            <a:endParaRPr b="1" sz="4200">
              <a:solidFill>
                <a:srgbClr val="FF0000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Char char="●"/>
            </a:pPr>
            <a:r>
              <a:rPr b="1" lang="en-US" sz="4200">
                <a:solidFill>
                  <a:srgbClr val="FF0000"/>
                </a:solidFill>
              </a:rPr>
              <a:t>Money (funds)</a:t>
            </a:r>
            <a:endParaRPr b="1" sz="4200">
              <a:solidFill>
                <a:srgbClr val="FF0000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Char char="●"/>
            </a:pPr>
            <a:r>
              <a:rPr b="1" lang="en-US" sz="4200">
                <a:solidFill>
                  <a:srgbClr val="FF0000"/>
                </a:solidFill>
              </a:rPr>
              <a:t>Materials (stationery, software, chemicals etc)</a:t>
            </a:r>
            <a:endParaRPr b="1" sz="4200">
              <a:solidFill>
                <a:srgbClr val="FF0000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Machines (equipment)</a:t>
            </a:r>
            <a:endParaRPr sz="4200">
              <a:solidFill>
                <a:schemeClr val="dk1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Methods (protocol, rules, SOPs)</a:t>
            </a:r>
            <a:endParaRPr sz="4200">
              <a:solidFill>
                <a:schemeClr val="dk1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Market (to sell end product)</a:t>
            </a:r>
            <a:endParaRPr sz="4200">
              <a:solidFill>
                <a:schemeClr val="dk1"/>
              </a:solidFill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1536275" y="812750"/>
            <a:ext cx="14625600" cy="15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What do we need to start any project?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3+3Ms</a:t>
            </a:r>
            <a:endParaRPr b="1"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/>
          <p:nvPr/>
        </p:nvSpPr>
        <p:spPr>
          <a:xfrm>
            <a:off x="860325" y="2918950"/>
            <a:ext cx="5684100" cy="42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52"/>
          <p:cNvSpPr txBox="1"/>
          <p:nvPr/>
        </p:nvSpPr>
        <p:spPr>
          <a:xfrm>
            <a:off x="1077675" y="4240150"/>
            <a:ext cx="1939500" cy="1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DRB</a:t>
            </a:r>
            <a:endParaRPr b="1"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IRB</a:t>
            </a:r>
            <a:endParaRPr b="1"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BASR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329" name="Google Shape;329;p52"/>
          <p:cNvSpPr/>
          <p:nvPr/>
        </p:nvSpPr>
        <p:spPr>
          <a:xfrm>
            <a:off x="6758450" y="2918950"/>
            <a:ext cx="5684100" cy="42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52"/>
          <p:cNvSpPr/>
          <p:nvPr/>
        </p:nvSpPr>
        <p:spPr>
          <a:xfrm>
            <a:off x="12656575" y="2918950"/>
            <a:ext cx="5684100" cy="424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52"/>
          <p:cNvSpPr txBox="1"/>
          <p:nvPr/>
        </p:nvSpPr>
        <p:spPr>
          <a:xfrm>
            <a:off x="12656575" y="4312350"/>
            <a:ext cx="4857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NBC (if applicable)</a:t>
            </a:r>
            <a:endParaRPr b="1"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DRAP (if applicable)</a:t>
            </a:r>
            <a:endParaRPr b="1"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Enrollement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332" name="Google Shape;332;p52"/>
          <p:cNvSpPr txBox="1"/>
          <p:nvPr/>
        </p:nvSpPr>
        <p:spPr>
          <a:xfrm>
            <a:off x="7343475" y="4363000"/>
            <a:ext cx="32262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TRIAL REGISTRATION</a:t>
            </a:r>
            <a:endParaRPr b="1" sz="3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2"/>
          <p:cNvSpPr txBox="1"/>
          <p:nvPr/>
        </p:nvSpPr>
        <p:spPr>
          <a:xfrm>
            <a:off x="3017175" y="4455250"/>
            <a:ext cx="2442300" cy="1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Budget</a:t>
            </a:r>
            <a:endParaRPr b="1" sz="3200">
              <a:solidFill>
                <a:schemeClr val="dk1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Contract</a:t>
            </a:r>
            <a:endParaRPr b="1"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/>
          <p:nvPr/>
        </p:nvSpPr>
        <p:spPr>
          <a:xfrm>
            <a:off x="614500" y="1183350"/>
            <a:ext cx="16806900" cy="83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</a:rPr>
              <a:t>Step 5: Trial Registration</a:t>
            </a:r>
            <a:endParaRPr b="1" sz="4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</a:rPr>
              <a:t>R</a:t>
            </a:r>
            <a:r>
              <a:rPr lang="en-US" sz="4200">
                <a:solidFill>
                  <a:schemeClr val="dk1"/>
                </a:solidFill>
              </a:rPr>
              <a:t>egistration is the process of making the details of your study public in an official, central database </a:t>
            </a:r>
            <a:r>
              <a:rPr b="1" i="1" lang="en-US" sz="4200">
                <a:solidFill>
                  <a:schemeClr val="dk1"/>
                </a:solidFill>
              </a:rPr>
              <a:t>before</a:t>
            </a:r>
            <a:r>
              <a:rPr b="1" lang="en-US" sz="4200">
                <a:solidFill>
                  <a:schemeClr val="dk1"/>
                </a:solidFill>
              </a:rPr>
              <a:t> </a:t>
            </a:r>
            <a:r>
              <a:rPr lang="en-US" sz="4200">
                <a:solidFill>
                  <a:schemeClr val="dk1"/>
                </a:solidFill>
              </a:rPr>
              <a:t>you actually start the work</a:t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0000FF"/>
                </a:solidFill>
              </a:rPr>
              <a:t>“birth certificate of a trial”</a:t>
            </a:r>
            <a:endParaRPr b="1" sz="4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</a:rPr>
              <a:t>Why Must We Register?</a:t>
            </a:r>
            <a:endParaRPr b="1" sz="4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dk1"/>
              </a:solidFill>
            </a:endParaRPr>
          </a:p>
          <a:p>
            <a:pPr indent="-495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Ethical Duty: Publication bias/ P-hacking/ Outcome switching</a:t>
            </a:r>
            <a:endParaRPr sz="4200">
              <a:solidFill>
                <a:schemeClr val="dk1"/>
              </a:solidFill>
            </a:endParaRPr>
          </a:p>
          <a:p>
            <a:pPr indent="-495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Journal Requirements</a:t>
            </a:r>
            <a:endParaRPr sz="4200">
              <a:solidFill>
                <a:schemeClr val="dk1"/>
              </a:solidFill>
            </a:endParaRPr>
          </a:p>
          <a:p>
            <a:pPr indent="-495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●"/>
            </a:pPr>
            <a:r>
              <a:rPr lang="en-US" sz="4200">
                <a:solidFill>
                  <a:schemeClr val="dk1"/>
                </a:solidFill>
              </a:rPr>
              <a:t>Avoid Duplication</a:t>
            </a:r>
            <a:endParaRPr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4"/>
          <p:cNvSpPr txBox="1"/>
          <p:nvPr/>
        </p:nvSpPr>
        <p:spPr>
          <a:xfrm>
            <a:off x="491600" y="1812825"/>
            <a:ext cx="167148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Where to Register?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b="1" lang="en-US" sz="3600"/>
              <a:t>ClinicalTrials.gov: </a:t>
            </a:r>
            <a:r>
              <a:rPr lang="en-US" sz="3600"/>
              <a:t>The largest global database (managed by the US National Library of Medicine).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b="1" lang="en-US" sz="3600"/>
              <a:t>WHO ICTRP: </a:t>
            </a:r>
            <a:r>
              <a:rPr lang="en-US" sz="3600"/>
              <a:t>The World Health Organization International Clinical Trials Registry Platform.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b="1" lang="en-US" sz="3600"/>
              <a:t>Regional Registries:</a:t>
            </a:r>
            <a:r>
              <a:rPr lang="en-US" sz="3600"/>
              <a:t> (e.g., EU Clinical Trials Register or Pan African Clinical Trial Registry).</a:t>
            </a:r>
            <a:endParaRPr sz="3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900" y="202825"/>
            <a:ext cx="15154025" cy="98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900" y="1445450"/>
            <a:ext cx="11982450" cy="6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 txBox="1"/>
          <p:nvPr/>
        </p:nvSpPr>
        <p:spPr>
          <a:xfrm>
            <a:off x="491600" y="1812825"/>
            <a:ext cx="16714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Step 6: National Ethical/Regulatory Approvals 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-US" sz="3600"/>
              <a:t>National Bioethics Committee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-US" sz="3600"/>
              <a:t>Drug Regulatory Authority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 txBox="1"/>
          <p:nvPr/>
        </p:nvSpPr>
        <p:spPr>
          <a:xfrm>
            <a:off x="2506350" y="3275750"/>
            <a:ext cx="13275300" cy="4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chemeClr val="dk1"/>
                </a:solidFill>
              </a:rPr>
              <a:t>Your trial is now approved by DRB, IRB, BASR and NBC</a:t>
            </a:r>
            <a:endParaRPr b="1" sz="4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chemeClr val="dk1"/>
                </a:solidFill>
              </a:rPr>
              <a:t>What now?</a:t>
            </a:r>
            <a:endParaRPr b="1" sz="4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9" title="Picture1.png"/>
          <p:cNvPicPr preferRelativeResize="0"/>
          <p:nvPr/>
        </p:nvPicPr>
        <p:blipFill rotWithShape="1">
          <a:blip r:embed="rId3">
            <a:alphaModFix/>
          </a:blip>
          <a:srcRect b="0" l="32957" r="0" t="0"/>
          <a:stretch/>
        </p:blipFill>
        <p:spPr>
          <a:xfrm>
            <a:off x="143678" y="152400"/>
            <a:ext cx="12022323" cy="998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9" title="Picture3.png"/>
          <p:cNvPicPr preferRelativeResize="0"/>
          <p:nvPr/>
        </p:nvPicPr>
        <p:blipFill rotWithShape="1">
          <a:blip r:embed="rId4">
            <a:alphaModFix/>
          </a:blip>
          <a:srcRect b="0" l="0" r="68537" t="0"/>
          <a:stretch/>
        </p:blipFill>
        <p:spPr>
          <a:xfrm>
            <a:off x="12166000" y="-153300"/>
            <a:ext cx="6121999" cy="1059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"/>
          <p:cNvSpPr txBox="1"/>
          <p:nvPr/>
        </p:nvSpPr>
        <p:spPr>
          <a:xfrm>
            <a:off x="546100" y="1436725"/>
            <a:ext cx="17183100" cy="61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Site Preparation and Initiation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</a:rPr>
              <a:t>With all approvals secured, the focus shifts to preparing sites for participant enrollment.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Train everyone on data entry systems and </a:t>
            </a:r>
            <a:r>
              <a:rPr lang="en-US" sz="3600">
                <a:solidFill>
                  <a:schemeClr val="dk1"/>
                </a:solidFill>
              </a:rPr>
              <a:t>trials </a:t>
            </a:r>
            <a:r>
              <a:rPr b="1" lang="en-US" sz="3600">
                <a:solidFill>
                  <a:srgbClr val="FF0000"/>
                </a:solidFill>
              </a:rPr>
              <a:t>(https://gcp.nidatraining.org/)</a:t>
            </a:r>
            <a:endParaRPr b="1" sz="3600">
              <a:solidFill>
                <a:srgbClr val="FF0000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Verify facilities/equipment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Establish communication between all teams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Make Investigator Site File (ISF)/Trial Master File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" name="Google Shape;379;p61"/>
          <p:cNvGraphicFramePr/>
          <p:nvPr/>
        </p:nvGraphicFramePr>
        <p:xfrm>
          <a:off x="954738" y="1475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{AE7FF694-145E-4A6E-9EF2-AC8B492886F6}</a:tableStyleId>
              </a:tblPr>
              <a:tblGrid>
                <a:gridCol w="1809775"/>
                <a:gridCol w="14568750"/>
              </a:tblGrid>
              <a:tr h="3026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1.1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1.3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Study Team Documents: 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Delegation of Duties Log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CVs 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GCP certificates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Medical License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Training Logs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48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2.2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2.3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2.5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2.6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2.7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2.9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Study Start-Up </a:t>
                      </a:r>
                      <a:endParaRPr b="1"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ERB Application Form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Final Budget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Signed Contract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ERB Approval Letter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Final Study Protocol/Synopsis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Approved Informed Consent Form (Urdu/English)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Other patient-facing materials (participant card, participant diary, participant information sheet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Approved Case Report Form</a:t>
                      </a:r>
                      <a:endParaRPr sz="3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80" name="Google Shape;380;p61"/>
          <p:cNvSpPr txBox="1"/>
          <p:nvPr/>
        </p:nvSpPr>
        <p:spPr>
          <a:xfrm>
            <a:off x="954750" y="431000"/>
            <a:ext cx="163785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What is inside a Trial Master File?</a:t>
            </a:r>
            <a:endParaRPr b="1"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2701050" y="3735450"/>
            <a:ext cx="122985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</a:rPr>
              <a:t>Scenario: A first year orthopedic resident wants to see if operating for midshaft clavicle fractures is better than not operating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" name="Google Shape;385;p62"/>
          <p:cNvGraphicFramePr/>
          <p:nvPr/>
        </p:nvGraphicFramePr>
        <p:xfrm>
          <a:off x="1014450" y="127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{AE7FF694-145E-4A6E-9EF2-AC8B492886F6}</a:tableStyleId>
              </a:tblPr>
              <a:tblGrid>
                <a:gridCol w="1317650"/>
                <a:gridCol w="10607000"/>
              </a:tblGrid>
              <a:tr h="257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3.3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Participant Information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Screening Logs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Serious/Adverse Event Forms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327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4.1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4.2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4.3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Drug Record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Drug Receiving Record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Drug Dispensing/Accountability Record</a:t>
                      </a:r>
                      <a:endParaRPr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Drug Information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183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Audit and Inspection Reports</a:t>
                      </a:r>
                      <a:endParaRPr b="1" sz="3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3"/>
          <p:cNvPicPr preferRelativeResize="0"/>
          <p:nvPr/>
        </p:nvPicPr>
        <p:blipFill rotWithShape="1">
          <a:blip r:embed="rId3">
            <a:alphaModFix/>
          </a:blip>
          <a:srcRect b="0" l="386" r="386" t="0"/>
          <a:stretch/>
        </p:blipFill>
        <p:spPr>
          <a:xfrm>
            <a:off x="152400" y="152400"/>
            <a:ext cx="18017068" cy="1014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4"/>
          <p:cNvSpPr txBox="1"/>
          <p:nvPr/>
        </p:nvSpPr>
        <p:spPr>
          <a:xfrm>
            <a:off x="919500" y="2212575"/>
            <a:ext cx="16809900" cy="6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Word of mouth (café, gatherings)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Hand out brochures /one pagers (whatsapp)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Canvassing (clinics, meetings, general public –metro stations etc)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Mass communication (text messages, emails, intranet, social media, TV advertisements)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Research center websites 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Standees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Hospital registries/data centers/lab records/radiology</a:t>
            </a:r>
            <a:endParaRPr sz="3600"/>
          </a:p>
        </p:txBody>
      </p:sp>
      <p:sp>
        <p:nvSpPr>
          <p:cNvPr id="396" name="Google Shape;396;p64"/>
          <p:cNvSpPr txBox="1"/>
          <p:nvPr/>
        </p:nvSpPr>
        <p:spPr>
          <a:xfrm>
            <a:off x="804575" y="689625"/>
            <a:ext cx="13131600" cy="1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</a:rPr>
              <a:t>How to gather patients for your trial?</a:t>
            </a:r>
            <a:endParaRPr b="1"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5"/>
          <p:cNvPicPr preferRelativeResize="0"/>
          <p:nvPr/>
        </p:nvPicPr>
        <p:blipFill rotWithShape="1">
          <a:blip r:embed="rId3">
            <a:alphaModFix/>
          </a:blip>
          <a:srcRect b="1960" l="0" r="0" t="0"/>
          <a:stretch/>
        </p:blipFill>
        <p:spPr>
          <a:xfrm>
            <a:off x="2255875" y="217688"/>
            <a:ext cx="8436199" cy="98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5"/>
          <p:cNvSpPr/>
          <p:nvPr/>
        </p:nvSpPr>
        <p:spPr>
          <a:xfrm>
            <a:off x="2255875" y="217700"/>
            <a:ext cx="8436300" cy="8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5"/>
          <p:cNvSpPr/>
          <p:nvPr/>
        </p:nvSpPr>
        <p:spPr>
          <a:xfrm>
            <a:off x="2255875" y="9482400"/>
            <a:ext cx="8436300" cy="80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65"/>
          <p:cNvSpPr txBox="1"/>
          <p:nvPr/>
        </p:nvSpPr>
        <p:spPr>
          <a:xfrm>
            <a:off x="11378900" y="2710650"/>
            <a:ext cx="54597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Institution name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Basic eligibility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Easy and Local Language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Clear contact details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300" y="329850"/>
            <a:ext cx="7743024" cy="962729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6"/>
          <p:cNvSpPr txBox="1"/>
          <p:nvPr/>
        </p:nvSpPr>
        <p:spPr>
          <a:xfrm>
            <a:off x="10689275" y="2787275"/>
            <a:ext cx="7155000" cy="50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dk1"/>
                </a:solidFill>
              </a:rPr>
              <a:t>Important:</a:t>
            </a:r>
            <a:endParaRPr b="1" sz="3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</a:rPr>
              <a:t>All advertising materials also require approval from IRB/NBC/DRAP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7"/>
          <p:cNvSpPr txBox="1"/>
          <p:nvPr/>
        </p:nvSpPr>
        <p:spPr>
          <a:xfrm>
            <a:off x="718375" y="775850"/>
            <a:ext cx="16321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</a:rPr>
              <a:t>Informed Consent in an art!</a:t>
            </a:r>
            <a:endParaRPr b="1"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</a:rPr>
              <a:t>(clinical and research consents are poles apart)</a:t>
            </a:r>
            <a:endParaRPr/>
          </a:p>
        </p:txBody>
      </p:sp>
      <p:sp>
        <p:nvSpPr>
          <p:cNvPr id="416" name="Google Shape;416;p67"/>
          <p:cNvSpPr txBox="1"/>
          <p:nvPr/>
        </p:nvSpPr>
        <p:spPr>
          <a:xfrm>
            <a:off x="718375" y="2442450"/>
            <a:ext cx="17442000" cy="7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Good professional setting, no interruption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</a:rPr>
              <a:t>Introduce : </a:t>
            </a:r>
            <a:r>
              <a:rPr lang="en-US" sz="3100">
                <a:solidFill>
                  <a:schemeClr val="dk1"/>
                </a:solidFill>
              </a:rPr>
              <a:t>Focus on research/trial experience – personal and institutions, mention regulatory bodies, show licenses (displayed), ask about their educational background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   </a:t>
            </a:r>
            <a:r>
              <a:rPr i="1" lang="en-US" sz="3100">
                <a:solidFill>
                  <a:schemeClr val="dk1"/>
                </a:solidFill>
              </a:rPr>
              <a:t>Make sure you introduce yourself as part of caregiving circle!</a:t>
            </a:r>
            <a:endParaRPr i="1"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   Better if treating physician introduces you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</a:rPr>
              <a:t>What is trial: </a:t>
            </a:r>
            <a:r>
              <a:rPr lang="en-US" sz="3100">
                <a:solidFill>
                  <a:schemeClr val="dk1"/>
                </a:solidFill>
              </a:rPr>
              <a:t>Basics on phases, generic vs brand names,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</a:rPr>
              <a:t>Introduce study: </a:t>
            </a:r>
            <a:r>
              <a:rPr lang="en-US" sz="3100">
                <a:solidFill>
                  <a:schemeClr val="dk1"/>
                </a:solidFill>
              </a:rPr>
              <a:t>Objective, sponsor, approvals, other hospitals, countries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</a:rPr>
              <a:t>Intervention: </a:t>
            </a:r>
            <a:r>
              <a:rPr lang="en-US" sz="3100">
                <a:solidFill>
                  <a:schemeClr val="dk1"/>
                </a:solidFill>
              </a:rPr>
              <a:t>S</a:t>
            </a:r>
            <a:r>
              <a:rPr lang="en-US" sz="3100">
                <a:solidFill>
                  <a:schemeClr val="dk1"/>
                </a:solidFill>
              </a:rPr>
              <a:t>afety, efficacy, alternates, indemnity insurance, followups, placebo, chance of screen fail, randomization, TADA</a:t>
            </a:r>
            <a:endParaRPr sz="3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8"/>
          <p:cNvSpPr txBox="1"/>
          <p:nvPr/>
        </p:nvSpPr>
        <p:spPr>
          <a:xfrm>
            <a:off x="517225" y="1120650"/>
            <a:ext cx="16867200" cy="80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Do not underestimate the patient esp on education/income level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</a:t>
            </a:r>
            <a:r>
              <a:rPr lang="en-US" sz="3100">
                <a:solidFill>
                  <a:schemeClr val="dk1"/>
                </a:solidFill>
              </a:rPr>
              <a:t>All caregivers want the best- no condescending remarks if patient is refusing consent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</a:t>
            </a:r>
            <a:r>
              <a:rPr lang="en-US" sz="3100">
                <a:solidFill>
                  <a:schemeClr val="dk1"/>
                </a:solidFill>
              </a:rPr>
              <a:t>Simple language- simple comparisons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</a:t>
            </a:r>
            <a:r>
              <a:rPr lang="en-US" sz="3100">
                <a:solidFill>
                  <a:schemeClr val="dk1"/>
                </a:solidFill>
              </a:rPr>
              <a:t>Dignified response always – no patient owes you research participation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</a:t>
            </a:r>
            <a:r>
              <a:rPr lang="en-US" sz="3100">
                <a:solidFill>
                  <a:schemeClr val="dk1"/>
                </a:solidFill>
              </a:rPr>
              <a:t>Not convinced- use better rationale, involve treating physician, give reading material and time (come back next day)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</a:t>
            </a:r>
            <a:r>
              <a:rPr lang="en-US" sz="3100">
                <a:solidFill>
                  <a:schemeClr val="dk1"/>
                </a:solidFill>
              </a:rPr>
              <a:t>NO COERCION or MONETARY BENEFITS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</a:rPr>
              <a:t>• S</a:t>
            </a:r>
            <a:r>
              <a:rPr lang="en-US" sz="3100">
                <a:solidFill>
                  <a:schemeClr val="dk1"/>
                </a:solidFill>
              </a:rPr>
              <a:t>tandard of care will not be affected</a:t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</a:rPr>
              <a:t>Give consent form, ask them to read and come next day to decide - dont ask for same day consent if time allows</a:t>
            </a:r>
            <a:endParaRPr b="1" sz="3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9"/>
          <p:cNvSpPr txBox="1"/>
          <p:nvPr/>
        </p:nvSpPr>
        <p:spPr>
          <a:xfrm>
            <a:off x="545950" y="2126350"/>
            <a:ext cx="17585700" cy="6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</a:rPr>
              <a:t>Daleel = Strong (good grip on protocol and ethics)</a:t>
            </a: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</a:rPr>
              <a:t>Awaz= Soft (keep emotions in check, dont take refusal personal)</a:t>
            </a: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4800">
                <a:solidFill>
                  <a:schemeClr val="dk1"/>
                </a:solidFill>
              </a:rPr>
              <a:t>Remember: A patient refusing trial consent says more about you than them.</a:t>
            </a:r>
            <a:endParaRPr i="1" sz="4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4800">
                <a:solidFill>
                  <a:schemeClr val="dk1"/>
                </a:solidFill>
              </a:rPr>
              <a:t>A </a:t>
            </a:r>
            <a:r>
              <a:rPr b="1" i="1" lang="en-US" sz="4800">
                <a:solidFill>
                  <a:schemeClr val="dk1"/>
                </a:solidFill>
              </a:rPr>
              <a:t>well-executed </a:t>
            </a:r>
            <a:r>
              <a:rPr i="1" lang="en-US" sz="4800">
                <a:solidFill>
                  <a:schemeClr val="dk1"/>
                </a:solidFill>
              </a:rPr>
              <a:t>consent discussion almost always results in a yes (improve your skills rather than dehumanizing the patient)</a:t>
            </a:r>
            <a:endParaRPr i="1" sz="4800">
              <a:solidFill>
                <a:schemeClr val="dk1"/>
              </a:solidFill>
            </a:endParaRPr>
          </a:p>
        </p:txBody>
      </p:sp>
      <p:sp>
        <p:nvSpPr>
          <p:cNvPr id="427" name="Google Shape;427;p69"/>
          <p:cNvSpPr txBox="1"/>
          <p:nvPr/>
        </p:nvSpPr>
        <p:spPr>
          <a:xfrm>
            <a:off x="545950" y="747100"/>
            <a:ext cx="8965200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chemeClr val="dk1"/>
                </a:solidFill>
              </a:rPr>
              <a:t>In a nutshell:</a:t>
            </a:r>
            <a:endParaRPr b="1" sz="4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2" name="Google Shape;432;p70"/>
          <p:cNvGraphicFramePr/>
          <p:nvPr/>
        </p:nvGraphicFramePr>
        <p:xfrm>
          <a:off x="140338" y="245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5269975"/>
                <a:gridCol w="6042425"/>
                <a:gridCol w="6694925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F1F1F"/>
                          </a:solidFill>
                        </a:rPr>
                        <a:t>Phase</a:t>
                      </a:r>
                      <a:endParaRPr b="1" sz="36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F1F1F"/>
                          </a:solidFill>
                        </a:rPr>
                        <a:t>Action</a:t>
                      </a:r>
                      <a:endParaRPr b="1" sz="36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F1F1F"/>
                          </a:solidFill>
                        </a:rPr>
                        <a:t>Goal</a:t>
                      </a:r>
                      <a:endParaRPr b="1" sz="36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Recruitment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Identifying a potential candidate.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To build a "pool" of candidates.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Screening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Checking Eligibility (Inclusion/Exclusion).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To ensure safety and scientific validity.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Enrollment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Signing Consent + Randomization.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>
                          <a:solidFill>
                            <a:srgbClr val="1F1F1F"/>
                          </a:solidFill>
                        </a:rPr>
                        <a:t>To officially start the study protocol.</a:t>
                      </a:r>
                      <a:endParaRPr sz="34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1" title="Gemini_Generated_Image_wqkrblwqkrblwqkr (1).png"/>
          <p:cNvPicPr preferRelativeResize="0"/>
          <p:nvPr/>
        </p:nvPicPr>
        <p:blipFill rotWithShape="1">
          <a:blip r:embed="rId3">
            <a:alphaModFix/>
          </a:blip>
          <a:srcRect b="34390" l="0" r="0" t="14937"/>
          <a:stretch/>
        </p:blipFill>
        <p:spPr>
          <a:xfrm>
            <a:off x="1600300" y="871600"/>
            <a:ext cx="15575549" cy="789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/>
        </p:nvSpPr>
        <p:spPr>
          <a:xfrm>
            <a:off x="948250" y="2701050"/>
            <a:ext cx="16378800" cy="59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08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Char char="❖"/>
            </a:pPr>
            <a:r>
              <a:rPr lang="en-US" sz="4400">
                <a:solidFill>
                  <a:schemeClr val="dk1"/>
                </a:solidFill>
              </a:rPr>
              <a:t>A clear, focused question that defines </a:t>
            </a:r>
            <a:r>
              <a:rPr i="1" lang="en-US" sz="4400">
                <a:solidFill>
                  <a:schemeClr val="dk1"/>
                </a:solidFill>
              </a:rPr>
              <a:t>what a study wants to find out.</a:t>
            </a:r>
            <a:endParaRPr i="1" sz="4400">
              <a:solidFill>
                <a:schemeClr val="dk1"/>
              </a:solidFill>
            </a:endParaRPr>
          </a:p>
          <a:p>
            <a:pPr indent="-508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Char char="❖"/>
            </a:pPr>
            <a:r>
              <a:rPr lang="en-US" sz="4400">
                <a:solidFill>
                  <a:schemeClr val="dk1"/>
                </a:solidFill>
              </a:rPr>
              <a:t>Usually structured like a question with a ? at the end and starting with what/when/why/how/does etc.</a:t>
            </a:r>
            <a:endParaRPr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84575" y="1019975"/>
            <a:ext cx="122985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</a:rPr>
              <a:t>What is a research question?</a:t>
            </a:r>
            <a:endParaRPr b="1" sz="4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ke a nice slide on this which depicts it as a process: Baseline Assessments and Randomization&#10;Baseline assessments establish pre-intervention status, crucial for evaluating treatment effects and safety. In randomized trials, allocation concealment (via central systems, blinded pharmacy, or sealed envelopes) prevents prediction or influence of treatment assignment.&#10;Treatment Administration and Follow-up&#10;Participants receive interventions and assessments per schedule. Visits involve administering interventions, performing measurements, collecting specimens, documenting procedures in source records and CRFs, dispensing IP with accountability, and assessing adverse events/deviations. Coordinators manage visit schedules and document any deviations from protocol-specified visit windows.&#10;" id="442" name="Google Shape;442;p72"/>
          <p:cNvPicPr preferRelativeResize="0"/>
          <p:nvPr/>
        </p:nvPicPr>
        <p:blipFill rotWithShape="1">
          <a:blip r:embed="rId3">
            <a:alphaModFix/>
          </a:blip>
          <a:srcRect b="0" l="0" r="0" t="15923"/>
          <a:stretch/>
        </p:blipFill>
        <p:spPr>
          <a:xfrm>
            <a:off x="-71437" y="1120675"/>
            <a:ext cx="18430875" cy="864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 this too: Adverse Event Management&#10;All adverse events (AEs) must be documented. Serious AEs (SAEs) require immediate participant safety measures, prompt PI notification, comprehensive SAE reporting to sponsor (typically 24 hours), and reporting to IRB/NBC. The investigator assesses causality, severity, expectedness, and outcome, with follow-up until resolution/stabilization.&#10;" id="447" name="Google Shape;44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438" y="0"/>
            <a:ext cx="18430875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4"/>
          <p:cNvSpPr txBox="1"/>
          <p:nvPr/>
        </p:nvSpPr>
        <p:spPr>
          <a:xfrm>
            <a:off x="846200" y="1408000"/>
            <a:ext cx="177579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SAE</a:t>
            </a:r>
            <a:endParaRPr b="1" sz="4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dk1"/>
              </a:solidFill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➢"/>
            </a:pPr>
            <a:r>
              <a:rPr lang="en-US" sz="4800">
                <a:solidFill>
                  <a:schemeClr val="dk1"/>
                </a:solidFill>
              </a:rPr>
              <a:t>Death</a:t>
            </a:r>
            <a:endParaRPr sz="4800">
              <a:solidFill>
                <a:schemeClr val="dk1"/>
              </a:solidFill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➢"/>
            </a:pPr>
            <a:r>
              <a:rPr lang="en-US" sz="4800">
                <a:solidFill>
                  <a:schemeClr val="dk1"/>
                </a:solidFill>
              </a:rPr>
              <a:t>Life-Threatening illness</a:t>
            </a:r>
            <a:endParaRPr sz="4800">
              <a:solidFill>
                <a:schemeClr val="dk1"/>
              </a:solidFill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➢"/>
            </a:pPr>
            <a:r>
              <a:rPr lang="en-US" sz="4800">
                <a:solidFill>
                  <a:schemeClr val="dk1"/>
                </a:solidFill>
              </a:rPr>
              <a:t>Inpatient Hospitalization</a:t>
            </a:r>
            <a:endParaRPr sz="4800">
              <a:solidFill>
                <a:schemeClr val="dk1"/>
              </a:solidFill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➢"/>
            </a:pPr>
            <a:r>
              <a:rPr lang="en-US" sz="4800">
                <a:solidFill>
                  <a:schemeClr val="dk1"/>
                </a:solidFill>
              </a:rPr>
              <a:t>Persistent or Significant Disability</a:t>
            </a:r>
            <a:endParaRPr sz="4800">
              <a:solidFill>
                <a:schemeClr val="dk1"/>
              </a:solidFill>
            </a:endParaRPr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➢"/>
            </a:pPr>
            <a:r>
              <a:rPr lang="en-US" sz="4800">
                <a:solidFill>
                  <a:schemeClr val="dk1"/>
                </a:solidFill>
              </a:rPr>
              <a:t>Congenital Anomaly / Birth Defect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ke a slide on this with infograpgics etc: Data Quality and Source Documentation&#10;Source documents are original trial records, which must be contemporaneous, attributable, legible, original, accurate, complete, consistent, enduring, and verifiable. CRFs should be completed promptly (within 48-72 hours). Queries must be quickly resolved, with corrections documented properly (dated/initialed line-through for paper; audit-trailed changes for electronic).&#10;" id="457" name="Google Shape;45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438" y="0"/>
            <a:ext cx="184308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450" y="1385902"/>
            <a:ext cx="8880650" cy="85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mple slide on DSMB and steering comittee" id="463" name="Google Shape;46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438" y="0"/>
            <a:ext cx="18430875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7"/>
          <p:cNvSpPr txBox="1"/>
          <p:nvPr/>
        </p:nvSpPr>
        <p:spPr>
          <a:xfrm>
            <a:off x="1372725" y="784400"/>
            <a:ext cx="15940200" cy="8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Other Processes:</a:t>
            </a:r>
            <a:endParaRPr b="1"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Monitoring and Quality Oversight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Protocol Deviations and Violations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Study Completion and Closeout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Site Closeout Visit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Financial reconciliation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Final Reporting to Regulatory Bodies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Data Analysis and Manuscript Preparation</a:t>
            </a:r>
            <a:endParaRPr sz="3600">
              <a:solidFill>
                <a:schemeClr val="dk1"/>
              </a:solidFill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➢"/>
            </a:pPr>
            <a:r>
              <a:rPr lang="en-US" sz="3600">
                <a:solidFill>
                  <a:schemeClr val="dk1"/>
                </a:solidFill>
              </a:rPr>
              <a:t>Archiving Essential Documents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8"/>
          <p:cNvSpPr txBox="1"/>
          <p:nvPr/>
        </p:nvSpPr>
        <p:spPr>
          <a:xfrm>
            <a:off x="6034250" y="4065900"/>
            <a:ext cx="12499500" cy="21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400">
                <a:solidFill>
                  <a:schemeClr val="dk1"/>
                </a:solidFill>
              </a:rPr>
              <a:t>Thank You</a:t>
            </a:r>
            <a:endParaRPr b="1" sz="7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 title="Gemini_Generated_Image_11u60711u60711u6.png"/>
          <p:cNvPicPr preferRelativeResize="0"/>
          <p:nvPr/>
        </p:nvPicPr>
        <p:blipFill rotWithShape="1">
          <a:blip r:embed="rId3">
            <a:alphaModFix/>
          </a:blip>
          <a:srcRect b="17299" l="0" r="0" t="24956"/>
          <a:stretch/>
        </p:blipFill>
        <p:spPr>
          <a:xfrm>
            <a:off x="2980350" y="2040275"/>
            <a:ext cx="12327301" cy="711809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6120450" y="804575"/>
            <a:ext cx="123273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chemeClr val="dk1"/>
                </a:solidFill>
              </a:rPr>
              <a:t>Hierarchy</a:t>
            </a:r>
            <a:r>
              <a:rPr b="1" lang="en-US" sz="4300">
                <a:solidFill>
                  <a:schemeClr val="dk1"/>
                </a:solidFill>
              </a:rPr>
              <a:t> of Logic</a:t>
            </a:r>
            <a:endParaRPr b="1" sz="4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20"/>
          <p:cNvGraphicFramePr/>
          <p:nvPr/>
        </p:nvGraphicFramePr>
        <p:xfrm>
          <a:off x="799063" y="1746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2834175"/>
                <a:gridCol w="5858750"/>
                <a:gridCol w="3272600"/>
                <a:gridCol w="4724350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Component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Definition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Focus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Question it Answers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Rationale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justification for doing the study in the first place.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Background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Why</a:t>
                      </a: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 do this study? What gap is this filling?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Aim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broad, long-term impact of the study.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Big picture (not usually achieved)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Intent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What</a:t>
                      </a: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 is the ultimate goal?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Research Question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A clear, focused, and concise question that the study will answer.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Uncertainty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Does</a:t>
                      </a: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 A work better than B?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Objective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specific, measurable steps you will take to achieve the Aim.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The Metric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How</a:t>
                      </a: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 will you measure it?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oogle Shape;156;p21"/>
          <p:cNvGraphicFramePr/>
          <p:nvPr/>
        </p:nvGraphicFramePr>
        <p:xfrm>
          <a:off x="1014450" y="222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{C93C6F20-34FE-4DF6-942D-B5357CFC5476}</a:tableStyleId>
              </a:tblPr>
              <a:tblGrid>
                <a:gridCol w="2986900"/>
                <a:gridCol w="12789500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Component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Example 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Rationale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"Surgery is expensive and risky; we need to know if it's truly better than a sling in our setting."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Aim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"To improve the clinical outcomes and recovery speed of trauma patients."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Research Question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"In adults, does operating result in better outcomes at 6 months than conservative management/sling?"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>
                          <a:solidFill>
                            <a:srgbClr val="1F1F1F"/>
                          </a:solidFill>
                        </a:rPr>
                        <a:t>Objective</a:t>
                      </a:r>
                      <a:endParaRPr b="1"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F1F1F"/>
                          </a:solidFill>
                        </a:rPr>
                        <a:t>"To compare the union rates between groups at 24 weeks."</a:t>
                      </a:r>
                      <a:endParaRPr sz="3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F1F1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