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Playfair Display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fairDispl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e06557ce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be06557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e06557ce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be06557ce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e06557ceb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be06557ce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2028ac56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c2028ac5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b954ff1e2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bb954ff1e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b954ff1e2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bb954ff1e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b954ff1e2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bb954ff1e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2028ac56d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c2028ac56d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2028ac56d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c2028ac56d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686ce84c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686ce84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bb954ff1e2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bb954ff1e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b954ff1e2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bb954ff1e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b954ff1e2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bb954ff1e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686ce84c9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686ce84c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686ce84c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686ce84c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686ce84c9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686ce84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2028ac56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2028ac56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b954ff1e2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b954ff1e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b954ff1e2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b954ff1e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288800" y="2010725"/>
            <a:ext cx="143673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00">
                <a:solidFill>
                  <a:srgbClr val="95373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Ethical and Regulatory Aspects of Clinical Trials</a:t>
            </a:r>
            <a:endParaRPr b="1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800554" y="6368104"/>
            <a:ext cx="93438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71" u="none" cap="none" strike="noStrike">
                <a:solidFill>
                  <a:srgbClr val="00030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Dr. Tehreem Zahid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71" u="none" cap="none" strike="noStrike">
                <a:solidFill>
                  <a:srgbClr val="00030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Assistant Director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71" u="none" cap="none" strike="noStrike">
                <a:solidFill>
                  <a:srgbClr val="00030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Clinical Trials Unit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71" u="none" cap="none" strike="noStrike">
                <a:solidFill>
                  <a:srgbClr val="00030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Rawalpindi Medical University</a:t>
            </a:r>
            <a:endParaRPr i="0" sz="3671" u="none" cap="none" strike="noStrike">
              <a:solidFill>
                <a:srgbClr val="00030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2018872" y="362559"/>
            <a:ext cx="252393" cy="25239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65C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-869488" y="-836544"/>
            <a:ext cx="20142764" cy="12006716"/>
            <a:chOff x="0" y="0"/>
            <a:chExt cx="26857018" cy="16008955"/>
          </a:xfrm>
        </p:grpSpPr>
        <p:grpSp>
          <p:nvGrpSpPr>
            <p:cNvPr id="88" name="Google Shape;88;p13"/>
            <p:cNvGrpSpPr/>
            <p:nvPr/>
          </p:nvGrpSpPr>
          <p:grpSpPr>
            <a:xfrm>
              <a:off x="0" y="90236"/>
              <a:ext cx="1900230" cy="15509701"/>
              <a:chOff x="0" y="-57150"/>
              <a:chExt cx="356429" cy="2909178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rect b="b" l="l" r="r" t="t"/>
                <a:pathLst>
                  <a:path extrusionOk="0"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</p:sp>
          <p:sp>
            <p:nvSpPr>
              <p:cNvPr id="90" name="Google Shape;90;p13"/>
              <p:cNvSpPr txBox="1"/>
              <p:nvPr/>
            </p:nvSpPr>
            <p:spPr>
              <a:xfrm>
                <a:off x="0" y="-57150"/>
                <a:ext cx="356400" cy="29091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53475" lIns="53475" spcFirstLastPara="1" rIns="53475" wrap="square" tIns="53475">
                <a:noAutofit/>
              </a:bodyPr>
              <a:lstStyle/>
              <a:p>
                <a:pPr indent="0" lvl="0" marL="0" marR="0" rtl="0" algn="ctr">
                  <a:lnSpc>
                    <a:spcPct val="155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24881585" y="90236"/>
              <a:ext cx="1900230" cy="15509701"/>
              <a:chOff x="0" y="-57150"/>
              <a:chExt cx="356429" cy="2909178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rect b="b" l="l" r="r" t="t"/>
                <a:pathLst>
                  <a:path extrusionOk="0"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</p:sp>
          <p:sp>
            <p:nvSpPr>
              <p:cNvPr id="93" name="Google Shape;93;p13"/>
              <p:cNvSpPr txBox="1"/>
              <p:nvPr/>
            </p:nvSpPr>
            <p:spPr>
              <a:xfrm>
                <a:off x="0" y="-57150"/>
                <a:ext cx="356400" cy="29091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53475" lIns="53475" spcFirstLastPara="1" rIns="53475" wrap="square" tIns="53475">
                <a:noAutofit/>
              </a:bodyPr>
              <a:lstStyle/>
              <a:p>
                <a:pPr indent="0" lvl="0" marL="0" marR="0" rtl="0" algn="ctr">
                  <a:lnSpc>
                    <a:spcPct val="155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 rot="5400000">
              <a:off x="12953444" y="-12003345"/>
              <a:ext cx="1900230" cy="25906919"/>
              <a:chOff x="0" y="-57150"/>
              <a:chExt cx="356429" cy="4859400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rect b="b" l="l" r="r" t="t"/>
                <a:pathLst>
                  <a:path extrusionOk="0"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</p:sp>
          <p:sp>
            <p:nvSpPr>
              <p:cNvPr id="96" name="Google Shape;96;p13"/>
              <p:cNvSpPr txBox="1"/>
              <p:nvPr/>
            </p:nvSpPr>
            <p:spPr>
              <a:xfrm>
                <a:off x="0" y="-57150"/>
                <a:ext cx="356400" cy="48594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53475" lIns="53475" spcFirstLastPara="1" rIns="53475" wrap="square" tIns="53475">
                <a:noAutofit/>
              </a:bodyPr>
              <a:lstStyle/>
              <a:p>
                <a:pPr indent="0" lvl="0" marL="0" marR="0" rtl="0" algn="ctr">
                  <a:lnSpc>
                    <a:spcPct val="155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 rot="5400000">
              <a:off x="12808624" y="2105380"/>
              <a:ext cx="1900230" cy="25906919"/>
              <a:chOff x="0" y="-57150"/>
              <a:chExt cx="356429" cy="48594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rect b="b" l="l" r="r" t="t"/>
                <a:pathLst>
                  <a:path extrusionOk="0"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</p:sp>
          <p:sp>
            <p:nvSpPr>
              <p:cNvPr id="99" name="Google Shape;99;p13"/>
              <p:cNvSpPr txBox="1"/>
              <p:nvPr/>
            </p:nvSpPr>
            <p:spPr>
              <a:xfrm>
                <a:off x="0" y="-57150"/>
                <a:ext cx="356400" cy="48594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ctr" bIns="53475" lIns="53475" spcFirstLastPara="1" rIns="53475" wrap="square" tIns="53475">
                <a:noAutofit/>
              </a:bodyPr>
              <a:lstStyle/>
              <a:p>
                <a:pPr indent="0" lvl="0" marL="0" marR="0" rtl="0" algn="ctr">
                  <a:lnSpc>
                    <a:spcPct val="155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0" name="Google Shape;100;p13" title="ctu rmu 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9319" y="7096315"/>
            <a:ext cx="2359075" cy="25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title="Logo-RMU-1024x101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26" y="7221475"/>
            <a:ext cx="2275768" cy="22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1321800" y="1522925"/>
            <a:ext cx="159477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accent1"/>
                </a:solidFill>
              </a:rPr>
              <a:t>Step 3: Institutional Review Board</a:t>
            </a:r>
            <a:endParaRPr b="1" sz="4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1551675" y="3146400"/>
            <a:ext cx="98559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</a:rPr>
              <a:t>Also known as </a:t>
            </a:r>
            <a:endParaRPr sz="3700">
              <a:solidFill>
                <a:schemeClr val="dk1"/>
              </a:solidFill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3700">
                <a:solidFill>
                  <a:schemeClr val="dk1"/>
                </a:solidFill>
              </a:rPr>
              <a:t>ERB= Ethical Review Board</a:t>
            </a:r>
            <a:endParaRPr sz="3700">
              <a:solidFill>
                <a:schemeClr val="dk1"/>
              </a:solidFill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3700">
                <a:solidFill>
                  <a:schemeClr val="dk1"/>
                </a:solidFill>
              </a:rPr>
              <a:t>IRF= Institutional Research Forum</a:t>
            </a:r>
            <a:endParaRPr sz="3700">
              <a:solidFill>
                <a:schemeClr val="dk1"/>
              </a:solidFill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3700">
                <a:solidFill>
                  <a:schemeClr val="dk1"/>
                </a:solidFill>
              </a:rPr>
              <a:t>EC= Ethics Committee</a:t>
            </a:r>
            <a:endParaRPr sz="3700">
              <a:solidFill>
                <a:schemeClr val="dk1"/>
              </a:solidFill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3700">
                <a:solidFill>
                  <a:schemeClr val="dk1"/>
                </a:solidFill>
              </a:rPr>
              <a:t>REU= Research Evaluation Unit</a:t>
            </a:r>
            <a:endParaRPr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660900" y="1407975"/>
            <a:ext cx="159477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</a:rPr>
              <a:t>What are Institutional Review Boards?</a:t>
            </a:r>
            <a:endParaRPr b="1" sz="4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930975" y="3773825"/>
            <a:ext cx="13160400" cy="3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</a:rPr>
              <a:t>A committee that </a:t>
            </a:r>
            <a:r>
              <a:rPr b="1" lang="en-US" sz="4600">
                <a:solidFill>
                  <a:schemeClr val="dk2"/>
                </a:solidFill>
              </a:rPr>
              <a:t>reviews, approves, and monitors</a:t>
            </a:r>
            <a:r>
              <a:rPr lang="en-US" sz="4600">
                <a:solidFill>
                  <a:schemeClr val="dk1"/>
                </a:solidFill>
              </a:rPr>
              <a:t> research involving human subjects to ensure ethical compliance.</a:t>
            </a:r>
            <a:endParaRPr sz="4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1695350" y="2040175"/>
            <a:ext cx="16177500" cy="4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Minimum 5 members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Diverse (Scientific, non-scientific, basic sciences, clinical sciences)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Vulnerable population represented (pregnant women, old, prisoners, children)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Some members outside of institution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In Pakistan: may include lawyers, ulema etc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NO CONFLICT OF INTEREST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509275" y="804550"/>
            <a:ext cx="159477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dk1"/>
                </a:solidFill>
              </a:rPr>
              <a:t>Who are they?</a:t>
            </a:r>
            <a:endParaRPr b="1" sz="4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rt.googleusercontent.com/slidesz/AGV_vUfXoaVnvFOX611yU_IeL175ECc3uMNmgdk3T_A2hNwPJ12eShldG_XnqqfuTP7oazRoetC9RYbiFB5pH3JIAhMqNpfMB1CDBxk8eSJqXlNQt6hf0pAfy0Y4B36hCxzZSH9WxRFY=s2048?key=G03Biq1fPPdNtI7Fbf1OsHBK" id="168" name="Google Shape;168;p25"/>
          <p:cNvPicPr preferRelativeResize="0"/>
          <p:nvPr/>
        </p:nvPicPr>
        <p:blipFill rotWithShape="1">
          <a:blip r:embed="rId3">
            <a:alphaModFix/>
          </a:blip>
          <a:srcRect b="-11025" l="0" r="0" t="8176"/>
          <a:stretch/>
        </p:blipFill>
        <p:spPr>
          <a:xfrm>
            <a:off x="-604700" y="480250"/>
            <a:ext cx="1906513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850" y="724463"/>
            <a:ext cx="13250475" cy="883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 title="Gemini_Generated_Image_esy5taesy5taesy5 (1).png"/>
          <p:cNvPicPr preferRelativeResize="0"/>
          <p:nvPr/>
        </p:nvPicPr>
        <p:blipFill rotWithShape="1">
          <a:blip r:embed="rId3">
            <a:alphaModFix/>
          </a:blip>
          <a:srcRect b="22258" l="0" r="0" t="11634"/>
          <a:stretch/>
        </p:blipFill>
        <p:spPr>
          <a:xfrm>
            <a:off x="152400" y="1619425"/>
            <a:ext cx="17983201" cy="648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373550" y="344825"/>
            <a:ext cx="159765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</a:rPr>
              <a:t>Step 3: Trial Registration</a:t>
            </a:r>
            <a:endParaRPr b="1"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 title="Gemini_Generated_Image_esy5taesy5taesy5 (1).png"/>
          <p:cNvPicPr preferRelativeResize="0"/>
          <p:nvPr/>
        </p:nvPicPr>
        <p:blipFill rotWithShape="1">
          <a:blip r:embed="rId3">
            <a:alphaModFix/>
          </a:blip>
          <a:srcRect b="41014" l="0" r="0" t="11630"/>
          <a:stretch/>
        </p:blipFill>
        <p:spPr>
          <a:xfrm>
            <a:off x="-201150" y="1619425"/>
            <a:ext cx="18641551" cy="46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373550" y="344825"/>
            <a:ext cx="159765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</a:rPr>
              <a:t>Step 3: Trial Registration</a:t>
            </a:r>
            <a:endParaRPr b="1"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/>
        </p:nvSpPr>
        <p:spPr>
          <a:xfrm>
            <a:off x="804575" y="1235575"/>
            <a:ext cx="159765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1"/>
                </a:solidFill>
              </a:rPr>
              <a:t>Step 4: National Bioethics Committee (NBC)</a:t>
            </a:r>
            <a:endParaRPr b="1" sz="4400">
              <a:solidFill>
                <a:schemeClr val="accent1"/>
              </a:solidFill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948225" y="2665350"/>
            <a:ext cx="178569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All IRBs are overseen by a “national IRB” = NBC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The official advisory body to the Government of Pakistan on all bioethical issues 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Hosted at the Health Research Institute (HRI), National Institute of Health (NIH), Islamabad.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P</a:t>
            </a:r>
            <a:r>
              <a:rPr lang="en-US" sz="4000"/>
              <a:t>rovides national-level ethical oversight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Institutional ethics committees must be registered with NBC </a:t>
            </a:r>
            <a:endParaRPr sz="4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/>
        </p:nvSpPr>
        <p:spPr>
          <a:xfrm>
            <a:off x="804575" y="1235575"/>
            <a:ext cx="159765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</a:rPr>
              <a:t>Step 4: National Bioethics Committee (NBC)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948225" y="2665350"/>
            <a:ext cx="16924800" cy="5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Includes medical professionals, bioethicists, legal experts, religious scholars and social scientists.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Includes the Director General Health, CEO of DRAP, and President of PM&amp;DC.</a:t>
            </a:r>
            <a:endParaRPr sz="4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373550" y="689625"/>
            <a:ext cx="159765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</a:rPr>
              <a:t>Step 4: National Bioethics Committee (NBC)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063150" y="1925275"/>
            <a:ext cx="178569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Approves: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All clinical trials (single-center or multi-center, regardless of nature of intervention)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Any research conducted in Pakistan that receives international funding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Research projects being conducted across more than one province.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Any study that needs shipment of any human specimens abroad</a:t>
            </a:r>
            <a:endParaRPr sz="4000"/>
          </a:p>
          <a:p>
            <a:pPr indent="-482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➢"/>
            </a:pPr>
            <a:r>
              <a:rPr lang="en-US" sz="4000"/>
              <a:t>Research involving fetal material, embryos, or tissues from the living or recently deceased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2729800" y="3376350"/>
            <a:ext cx="138501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</a:rPr>
              <a:t>If all doctors swear upon the </a:t>
            </a:r>
            <a:r>
              <a:rPr b="1" lang="en-US" sz="6000">
                <a:solidFill>
                  <a:schemeClr val="dk1"/>
                </a:solidFill>
              </a:rPr>
              <a:t>Hippocratic</a:t>
            </a:r>
            <a:r>
              <a:rPr b="1" lang="en-US" sz="6000">
                <a:solidFill>
                  <a:schemeClr val="dk1"/>
                </a:solidFill>
              </a:rPr>
              <a:t> Oath, why do we need ethics committees?</a:t>
            </a:r>
            <a:endParaRPr b="1" sz="6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/>
        </p:nvSpPr>
        <p:spPr>
          <a:xfrm>
            <a:off x="574700" y="747100"/>
            <a:ext cx="16781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accent1"/>
                </a:solidFill>
              </a:rPr>
              <a:t>Step 5: Drug Regulatory Authority of Pakistan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718350" y="2183825"/>
            <a:ext cx="17082900" cy="6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Ensures that all "Therapeutic Goods" (drugs, biologicals, medical devices) are quality-assured, safe, and efficacious.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Regulatory Scope</a:t>
            </a:r>
            <a:endParaRPr b="1"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b="1" lang="en-US" sz="3600"/>
              <a:t>Pharmaceuticals:</a:t>
            </a:r>
            <a:r>
              <a:rPr lang="en-US" sz="3600"/>
              <a:t> Human and veterinary drugs and clinical trials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b="1" lang="en-US" sz="3600"/>
              <a:t>Biologicals</a:t>
            </a:r>
            <a:r>
              <a:rPr lang="en-US" sz="3600"/>
              <a:t>: Vaccines, sera, and blood products.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b="1" lang="en-US" sz="3600"/>
              <a:t>Medical Devices:</a:t>
            </a:r>
            <a:r>
              <a:rPr lang="en-US" sz="3600"/>
              <a:t> Classified from Class A (low risk) to Class D (high risk).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b="1" lang="en-US" sz="3600"/>
              <a:t>Alternative Medicines:</a:t>
            </a:r>
            <a:r>
              <a:rPr lang="en-US" sz="3600"/>
              <a:t> Ayurvedic, Homeopathic, and Health &amp; OTC products.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/>
        </p:nvSpPr>
        <p:spPr>
          <a:xfrm>
            <a:off x="960975" y="1218300"/>
            <a:ext cx="179592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</a:rPr>
              <a:t>Approves </a:t>
            </a:r>
            <a:endParaRPr b="1" sz="4500">
              <a:solidFill>
                <a:schemeClr val="dk1"/>
              </a:solidFill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500"/>
              <a:buChar char="➢"/>
            </a:pPr>
            <a:r>
              <a:rPr lang="en-US" sz="4500">
                <a:solidFill>
                  <a:schemeClr val="dk1"/>
                </a:solidFill>
              </a:rPr>
              <a:t>Trials that use drugs or devices NOT surgical trials</a:t>
            </a:r>
            <a:endParaRPr sz="4500">
              <a:solidFill>
                <a:schemeClr val="dk1"/>
              </a:solidFill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➢"/>
            </a:pPr>
            <a:r>
              <a:rPr lang="en-US" sz="4500">
                <a:solidFill>
                  <a:schemeClr val="dk1"/>
                </a:solidFill>
              </a:rPr>
              <a:t>Trial sites (hospitals)</a:t>
            </a:r>
            <a:endParaRPr sz="4500">
              <a:solidFill>
                <a:schemeClr val="dk1"/>
              </a:solidFill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➢"/>
            </a:pPr>
            <a:r>
              <a:rPr lang="en-US" sz="4500">
                <a:solidFill>
                  <a:schemeClr val="dk1"/>
                </a:solidFill>
              </a:rPr>
              <a:t>Protocols and amendments</a:t>
            </a:r>
            <a:endParaRPr sz="4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6034250" y="4065900"/>
            <a:ext cx="12499500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chemeClr val="dk1"/>
                </a:solidFill>
              </a:rPr>
              <a:t>Thank You</a:t>
            </a:r>
            <a:endParaRPr b="1" sz="7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500" y="747075"/>
            <a:ext cx="18643500" cy="78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838200" y="547528"/>
            <a:ext cx="1573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25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</a:rPr>
              <a:t>THE DARK HISTORY OF TRIALS</a:t>
            </a:r>
            <a:endParaRPr b="1" sz="4800">
              <a:solidFill>
                <a:schemeClr val="dk2"/>
              </a:solidFill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838200" y="1898575"/>
            <a:ext cx="11402700" cy="79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</a:rPr>
              <a:t>Nazi Medical Experiments (1930s-40s): 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400">
                <a:solidFill>
                  <a:schemeClr val="dk1"/>
                </a:solidFill>
              </a:rPr>
            </a:br>
            <a:r>
              <a:rPr lang="en-US" sz="3400">
                <a:solidFill>
                  <a:schemeClr val="dk1"/>
                </a:solidFill>
              </a:rPr>
              <a:t>Nazi physicians conducted medical experiments on concentration camp prisoners </a:t>
            </a:r>
            <a:r>
              <a:rPr lang="en-US" sz="3400">
                <a:solidFill>
                  <a:srgbClr val="FF0000"/>
                </a:solidFill>
              </a:rPr>
              <a:t>without their consent</a:t>
            </a:r>
            <a:r>
              <a:rPr lang="en-US" sz="3400">
                <a:solidFill>
                  <a:schemeClr val="dk1"/>
                </a:solidFill>
              </a:rPr>
              <a:t>. 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</a:rPr>
              <a:t>These experiments included exposure to:</a:t>
            </a:r>
            <a:endParaRPr sz="3400">
              <a:solidFill>
                <a:schemeClr val="dk1"/>
              </a:solidFill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➔"/>
            </a:pPr>
            <a:r>
              <a:rPr i="1" lang="en-US" sz="3400">
                <a:solidFill>
                  <a:schemeClr val="dk1"/>
                </a:solidFill>
              </a:rPr>
              <a:t>extreme temperatures</a:t>
            </a:r>
            <a:endParaRPr i="1" sz="3400">
              <a:solidFill>
                <a:schemeClr val="dk1"/>
              </a:solidFill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➔"/>
            </a:pPr>
            <a:r>
              <a:rPr i="1" lang="en-US" sz="3400">
                <a:solidFill>
                  <a:schemeClr val="dk1"/>
                </a:solidFill>
              </a:rPr>
              <a:t>high-altitude testing</a:t>
            </a:r>
            <a:endParaRPr i="1" sz="3400">
              <a:solidFill>
                <a:schemeClr val="dk1"/>
              </a:solidFill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➔"/>
            </a:pPr>
            <a:r>
              <a:rPr i="1" lang="en-US" sz="3400">
                <a:solidFill>
                  <a:schemeClr val="dk1"/>
                </a:solidFill>
              </a:rPr>
              <a:t>forced sterilizations</a:t>
            </a:r>
            <a:endParaRPr i="1" sz="3400">
              <a:solidFill>
                <a:schemeClr val="dk1"/>
              </a:solidFill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➔"/>
            </a:pPr>
            <a:r>
              <a:rPr i="1" lang="en-US" sz="3400">
                <a:solidFill>
                  <a:schemeClr val="dk1"/>
                </a:solidFill>
              </a:rPr>
              <a:t>injection of lethal pathogens to study disease progression. 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5875" y="1898574"/>
            <a:ext cx="4750900" cy="68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689625" y="1034425"/>
            <a:ext cx="11982300" cy="7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62626"/>
                </a:solidFill>
              </a:rPr>
              <a:t>Tuskegee Syphilis Study (1932-1972): </a:t>
            </a:r>
            <a:endParaRPr b="1" sz="34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262626"/>
              </a:solidFill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Char char="●"/>
            </a:pPr>
            <a:r>
              <a:rPr lang="en-US" sz="3400">
                <a:solidFill>
                  <a:srgbClr val="262626"/>
                </a:solidFill>
              </a:rPr>
              <a:t>A 40-year-long unethical research study conducted by the U.S. Public Health Service </a:t>
            </a:r>
            <a:endParaRPr sz="3400">
              <a:solidFill>
                <a:srgbClr val="26262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62626"/>
                </a:solidFill>
              </a:rPr>
              <a:t> </a:t>
            </a:r>
            <a:endParaRPr sz="3400">
              <a:solidFill>
                <a:srgbClr val="262626"/>
              </a:solidFill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Char char="●"/>
            </a:pPr>
            <a:r>
              <a:rPr lang="en-US" sz="3400">
                <a:solidFill>
                  <a:srgbClr val="262626"/>
                </a:solidFill>
              </a:rPr>
              <a:t>Enr</a:t>
            </a:r>
            <a:r>
              <a:rPr lang="en-US" sz="3400">
                <a:solidFill>
                  <a:srgbClr val="262626"/>
                </a:solidFill>
                <a:highlight>
                  <a:schemeClr val="lt1"/>
                </a:highlight>
              </a:rPr>
              <a:t>olled 600 African American men, some with </a:t>
            </a:r>
            <a:r>
              <a:rPr b="1" lang="en-US" sz="3400">
                <a:solidFill>
                  <a:srgbClr val="262626"/>
                </a:solidFill>
                <a:highlight>
                  <a:schemeClr val="lt1"/>
                </a:highlight>
              </a:rPr>
              <a:t>untreated </a:t>
            </a:r>
            <a:r>
              <a:rPr lang="en-US" sz="3400">
                <a:solidFill>
                  <a:srgbClr val="262626"/>
                </a:solidFill>
                <a:highlight>
                  <a:schemeClr val="lt1"/>
                </a:highlight>
              </a:rPr>
              <a:t>syphilis under the </a:t>
            </a:r>
            <a:r>
              <a:rPr b="1" lang="en-US" sz="3400">
                <a:solidFill>
                  <a:srgbClr val="262626"/>
                </a:solidFill>
                <a:highlight>
                  <a:schemeClr val="lt1"/>
                </a:highlight>
              </a:rPr>
              <a:t>false pretense</a:t>
            </a:r>
            <a:r>
              <a:rPr lang="en-US" sz="3400">
                <a:solidFill>
                  <a:srgbClr val="262626"/>
                </a:solidFill>
                <a:highlight>
                  <a:schemeClr val="lt1"/>
                </a:highlight>
              </a:rPr>
              <a:t> of receiving free healthcare. </a:t>
            </a:r>
            <a:endParaRPr sz="3400">
              <a:solidFill>
                <a:srgbClr val="262626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262626"/>
              </a:solidFill>
              <a:highlight>
                <a:schemeClr val="lt1"/>
              </a:highlight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Char char="●"/>
            </a:pPr>
            <a:r>
              <a:rPr lang="en-US" sz="3400">
                <a:solidFill>
                  <a:srgbClr val="262626"/>
                </a:solidFill>
                <a:highlight>
                  <a:schemeClr val="lt1"/>
                </a:highlight>
              </a:rPr>
              <a:t>However, the men were</a:t>
            </a:r>
            <a:r>
              <a:rPr b="1" lang="en-US" sz="3400">
                <a:solidFill>
                  <a:srgbClr val="262626"/>
                </a:solidFill>
                <a:highlight>
                  <a:schemeClr val="lt1"/>
                </a:highlight>
              </a:rPr>
              <a:t> never informed</a:t>
            </a:r>
            <a:r>
              <a:rPr lang="en-US" sz="3400">
                <a:solidFill>
                  <a:srgbClr val="262626"/>
                </a:solidFill>
                <a:highlight>
                  <a:schemeClr val="lt1"/>
                </a:highlight>
              </a:rPr>
              <a:t> of their diagnosis, and effective treatment (penicillin, available by the 1940s) was deliberately </a:t>
            </a:r>
            <a:r>
              <a:rPr b="1" lang="en-US" sz="3400">
                <a:solidFill>
                  <a:srgbClr val="262626"/>
                </a:solidFill>
                <a:highlight>
                  <a:schemeClr val="lt1"/>
                </a:highlight>
              </a:rPr>
              <a:t>withheld </a:t>
            </a:r>
            <a:r>
              <a:rPr lang="en-US" sz="3400">
                <a:solidFill>
                  <a:srgbClr val="262626"/>
                </a:solidFill>
                <a:highlight>
                  <a:schemeClr val="lt1"/>
                </a:highlight>
              </a:rPr>
              <a:t>to observe the natural course of syphilis.</a:t>
            </a:r>
            <a:endParaRPr sz="3400">
              <a:solidFill>
                <a:srgbClr val="262626"/>
              </a:solidFill>
              <a:highlight>
                <a:schemeClr val="lt1"/>
              </a:highlight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1925" y="3088723"/>
            <a:ext cx="5110950" cy="36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314500" y="1895700"/>
            <a:ext cx="14625900" cy="6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155CC"/>
                </a:solidFill>
              </a:rPr>
              <a:t>As a result of the Nazi experiments: </a:t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</a:rPr>
              <a:t>Nuremberg Trials prosecuted doctors responsible</a:t>
            </a:r>
            <a:endParaRPr sz="36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62626"/>
                </a:solidFill>
              </a:rPr>
              <a:t>Nuremberg Code (1947)</a:t>
            </a:r>
            <a:r>
              <a:rPr lang="en-US" sz="3600">
                <a:solidFill>
                  <a:srgbClr val="262626"/>
                </a:solidFill>
              </a:rPr>
              <a:t> </a:t>
            </a:r>
            <a:r>
              <a:rPr lang="en-US" sz="3600">
                <a:solidFill>
                  <a:srgbClr val="262626"/>
                </a:solidFill>
              </a:rPr>
              <a:t>stablished 10 key principles, including:</a:t>
            </a:r>
            <a:endParaRPr sz="3600">
              <a:solidFill>
                <a:srgbClr val="262626"/>
              </a:solidFill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3600"/>
              <a:buChar char="•"/>
            </a:pPr>
            <a:r>
              <a:rPr lang="en-US" sz="3600">
                <a:solidFill>
                  <a:srgbClr val="262626"/>
                </a:solidFill>
              </a:rPr>
              <a:t>Voluntary consent </a:t>
            </a:r>
            <a:endParaRPr sz="3600">
              <a:solidFill>
                <a:srgbClr val="262626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3600"/>
              <a:buChar char="•"/>
            </a:pPr>
            <a:r>
              <a:rPr lang="en-US" sz="3600">
                <a:solidFill>
                  <a:srgbClr val="262626"/>
                </a:solidFill>
              </a:rPr>
              <a:t>Research benefits must outweigh risks.</a:t>
            </a:r>
            <a:endParaRPr sz="3600">
              <a:solidFill>
                <a:srgbClr val="262626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3600"/>
              <a:buChar char="•"/>
            </a:pPr>
            <a:r>
              <a:rPr lang="en-US" sz="3600">
                <a:solidFill>
                  <a:srgbClr val="262626"/>
                </a:solidFill>
              </a:rPr>
              <a:t>Avoid harm</a:t>
            </a:r>
            <a:endParaRPr sz="3600">
              <a:solidFill>
                <a:srgbClr val="262626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3600"/>
              <a:buChar char="•"/>
            </a:pPr>
            <a:r>
              <a:rPr lang="en-US" sz="3600">
                <a:solidFill>
                  <a:srgbClr val="262626"/>
                </a:solidFill>
              </a:rPr>
              <a:t>Right to withdraw at any time.</a:t>
            </a:r>
            <a:endParaRPr sz="36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</a:rPr>
              <a:t>Improved in the form of </a:t>
            </a:r>
            <a:r>
              <a:rPr b="1" lang="en-US" sz="3600">
                <a:solidFill>
                  <a:srgbClr val="262626"/>
                </a:solidFill>
              </a:rPr>
              <a:t>Declaration of Helsinki (1964)</a:t>
            </a:r>
            <a:endParaRPr b="1" sz="3600">
              <a:solidFill>
                <a:srgbClr val="262626"/>
              </a:solidFill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8800" y="2207200"/>
            <a:ext cx="3907925" cy="58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747100" y="1351600"/>
            <a:ext cx="12126000" cy="89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1"/>
                </a:solidFill>
              </a:rPr>
              <a:t>Ethical Approval Pathway at RMU</a:t>
            </a:r>
            <a:endParaRPr b="1"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dk1"/>
              </a:solidFill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AutoNum type="arabicPeriod"/>
            </a:pPr>
            <a:r>
              <a:rPr lang="en-US" sz="4300">
                <a:solidFill>
                  <a:schemeClr val="dk1"/>
                </a:solidFill>
              </a:rPr>
              <a:t>Departmental Review Board </a:t>
            </a:r>
            <a:endParaRPr sz="4300">
              <a:solidFill>
                <a:schemeClr val="dk1"/>
              </a:solidFill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AutoNum type="arabicPeriod"/>
            </a:pPr>
            <a:r>
              <a:rPr lang="en-US" sz="4300">
                <a:solidFill>
                  <a:schemeClr val="dk1"/>
                </a:solidFill>
              </a:rPr>
              <a:t>Ethical Review Board</a:t>
            </a:r>
            <a:endParaRPr sz="4300">
              <a:solidFill>
                <a:schemeClr val="dk1"/>
              </a:solidFill>
            </a:endParaRPr>
          </a:p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AutoNum type="arabicPeriod"/>
            </a:pPr>
            <a:r>
              <a:rPr lang="en-US" sz="4300">
                <a:solidFill>
                  <a:schemeClr val="dk1"/>
                </a:solidFill>
              </a:rPr>
              <a:t>Board of Advanced Studies</a:t>
            </a:r>
            <a:endParaRPr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 title="Gemini_Generated_Image_ijq1rcijq1rcijq1.png"/>
          <p:cNvPicPr preferRelativeResize="0"/>
          <p:nvPr/>
        </p:nvPicPr>
        <p:blipFill rotWithShape="1">
          <a:blip r:embed="rId3">
            <a:alphaModFix/>
          </a:blip>
          <a:srcRect b="3996" l="0" r="64895" t="11336"/>
          <a:stretch/>
        </p:blipFill>
        <p:spPr>
          <a:xfrm>
            <a:off x="4572000" y="235375"/>
            <a:ext cx="7462277" cy="981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title="Gemini_Generated_Image_ijq1rcijq1rcijq1.png"/>
          <p:cNvPicPr preferRelativeResize="0"/>
          <p:nvPr/>
        </p:nvPicPr>
        <p:blipFill rotWithShape="1">
          <a:blip r:embed="rId3">
            <a:alphaModFix/>
          </a:blip>
          <a:srcRect b="3996" l="35107" r="32045" t="11336"/>
          <a:stretch/>
        </p:blipFill>
        <p:spPr>
          <a:xfrm>
            <a:off x="5178473" y="155975"/>
            <a:ext cx="7206154" cy="101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