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76" r:id="rId6"/>
    <p:sldId id="279" r:id="rId7"/>
    <p:sldId id="280" r:id="rId8"/>
    <p:sldId id="281" r:id="rId9"/>
    <p:sldId id="282" r:id="rId10"/>
    <p:sldId id="269" r:id="rId11"/>
    <p:sldId id="277" r:id="rId12"/>
    <p:sldId id="278" r:id="rId13"/>
    <p:sldId id="270" r:id="rId14"/>
    <p:sldId id="283" r:id="rId15"/>
    <p:sldId id="271" r:id="rId16"/>
    <p:sldId id="272" r:id="rId17"/>
    <p:sldId id="273" r:id="rId18"/>
    <p:sldId id="274" r:id="rId19"/>
    <p:sldId id="26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ctr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9329"/>
            <a:ext cx="7772400" cy="1470025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Design for Targeted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Dr. Shanila Akhter </a:t>
            </a:r>
          </a:p>
          <a:p>
            <a:r>
              <a:rPr lang="en-US" b="1" dirty="0">
                <a:solidFill>
                  <a:schemeClr val="tx1"/>
                </a:solidFill>
              </a:rPr>
              <a:t>14-02-26</a:t>
            </a:r>
            <a:endParaRPr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B8EC-9911-1A00-D799-8A7E4E529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B2F0-27EE-58C8-5B2E-7376724D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Ligand-Based Drug Design (LBDD)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Structure-Based Drug Design (SBDD)</a:t>
            </a:r>
          </a:p>
          <a:p>
            <a:endParaRPr lang="en-P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BC7055-48B9-6293-C470-B2D8BA10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Approaches in drug designing  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67900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412" y="-1"/>
            <a:ext cx="3909949" cy="6883030"/>
            <a:chOff x="-19217" y="-1"/>
            <a:chExt cx="5213267" cy="68830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23B0A6-CB9A-76A7-A06A-C5B74D06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13" y="1253613"/>
            <a:ext cx="2776935" cy="663677"/>
          </a:xfrm>
        </p:spPr>
        <p:txBody>
          <a:bodyPr anchor="b"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 Based Drug Design </a:t>
            </a:r>
            <a:endParaRPr lang="en-PK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9ABDD3B-395B-8B0C-5DE9-1BFFD59C12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721222"/>
            <a:ext cx="3901759" cy="4262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when target structure is unknown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 known active molecules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Uses QSAR, pharmacophore </a:t>
            </a:r>
            <a:r>
              <a:rPr kumimoji="0" lang="en-PK" altLang="en-PK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kumimoji="0" lang="en-PK" altLang="en-PK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P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en-P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Designing </a:t>
            </a:r>
            <a:r>
              <a:rPr kumimoji="0" lang="en-PK" altLang="en-PK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analogs</a:t>
            </a:r>
            <a:r>
              <a:rPr kumimoji="0" lang="en-PK" altLang="en-PK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existing antibiotics</a:t>
            </a:r>
          </a:p>
        </p:txBody>
      </p:sp>
      <p:pic>
        <p:nvPicPr>
          <p:cNvPr id="6" name="Picture 5" descr="A diagram of a person using binoculars&#10;&#10;AI-generated content may be incorrect.">
            <a:extLst>
              <a:ext uri="{FF2B5EF4-FFF2-40B4-BE49-F238E27FC236}">
                <a16:creationId xmlns:a16="http://schemas.microsoft.com/office/drawing/2014/main" id="{9C25CC7B-78DF-D4ED-3878-8E4FE35E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310" y="6723"/>
            <a:ext cx="5151451" cy="66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0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4E35-AC75-F958-8C3F-D40CC0622A8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Ligand-Based Design Techniques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7F1EA-B845-F07C-C759-A4EB6A1719E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Bioisosteric</a:t>
            </a:r>
            <a:r>
              <a:rPr lang="en-US" dirty="0"/>
              <a:t> replacement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Designing rigid analogs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Chain homologation or stereochemistry alteration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Bond disconnections and pharmacophore distance changes</a:t>
            </a:r>
            <a:br>
              <a:rPr lang="en-US" dirty="0"/>
            </a:b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60960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C080B-8054-FEC7-5E08-F6AF8B371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BAF4E-8ABC-41B7-C2E3-1EB352A24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P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76C692-E4E3-8817-8C9C-2DE7ACD7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Structure-Based Drug Design (SBDD)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29F023-6AEA-F7D8-6411-63ABBE27D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17" y="1464684"/>
            <a:ext cx="837708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P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PK" altLang="en-P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the </a:t>
            </a:r>
            <a:r>
              <a:rPr lang="en-PK" altLang="en-P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structure of the target protein</a:t>
            </a:r>
            <a:endParaRPr lang="en-PK" altLang="en-P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PK" altLang="en-PK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Molecules are designed to fit into the active site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PK" altLang="en-PK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Uses molecular docking &amp; computational </a:t>
            </a:r>
            <a:r>
              <a:rPr kumimoji="0" lang="en-PK" altLang="en-PK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kumimoji="0" lang="en-PK" altLang="en-PK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PK" altLang="en-PK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 Designing kinase inhibitors in cancer therapy</a:t>
            </a:r>
          </a:p>
        </p:txBody>
      </p:sp>
    </p:spTree>
    <p:extLst>
      <p:ext uri="{BB962C8B-B14F-4D97-AF65-F5344CB8AC3E}">
        <p14:creationId xmlns:p14="http://schemas.microsoft.com/office/powerpoint/2010/main" val="236588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dirty="0"/>
              <a:t>Computer-Aided Drug Design (CADD)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b="1" dirty="0"/>
              <a:t>Virtual Screening: </a:t>
            </a:r>
            <a:r>
              <a:rPr dirty="0"/>
              <a:t>Sifting through millions of compounds digitally.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b="1" dirty="0"/>
              <a:t>Benefits:</a:t>
            </a:r>
            <a:r>
              <a:rPr dirty="0"/>
              <a:t> Reduces cost, saves time, and minimizes animal testing.</a:t>
            </a:r>
          </a:p>
          <a:p>
            <a:pPr marL="0" indent="0">
              <a:buNone/>
            </a:pPr>
            <a:r>
              <a:rPr dirty="0"/>
              <a:t>• </a:t>
            </a:r>
            <a:r>
              <a:rPr b="1" dirty="0"/>
              <a:t>Tools:</a:t>
            </a:r>
            <a:r>
              <a:rPr dirty="0"/>
              <a:t> ADMET prediction (Absorption, Distribution, Metabolism, Excretion, Toxicity).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D7C7C7-7080-2A32-AF62-102A572FF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CFB4AA-5D86-9623-3F63-A6A9E37C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46" y="386930"/>
            <a:ext cx="7606349" cy="130055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dirty="0"/>
              <a:t>Summary  </a:t>
            </a:r>
            <a:endParaRPr lang="en-PK" sz="42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AB32-1FD4-5AD2-E67E-09541AC9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821" y="2599509"/>
            <a:ext cx="3398174" cy="363945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700"/>
          </a:p>
          <a:p>
            <a:pPr marL="0" indent="0">
              <a:buNone/>
            </a:pPr>
            <a:endParaRPr lang="en-US" sz="1700"/>
          </a:p>
          <a:p>
            <a:endParaRPr lang="en-PK" sz="1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A15B3E-F42B-A4D9-13BA-3AFD46701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64017"/>
              </p:ext>
            </p:extLst>
          </p:nvPr>
        </p:nvGraphicFramePr>
        <p:xfrm>
          <a:off x="206477" y="2345282"/>
          <a:ext cx="7996518" cy="431617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088646">
                  <a:extLst>
                    <a:ext uri="{9D8B030D-6E8A-4147-A177-3AD203B41FA5}">
                      <a16:colId xmlns:a16="http://schemas.microsoft.com/office/drawing/2014/main" val="3491080366"/>
                    </a:ext>
                  </a:extLst>
                </a:gridCol>
                <a:gridCol w="4907872">
                  <a:extLst>
                    <a:ext uri="{9D8B030D-6E8A-4147-A177-3AD203B41FA5}">
                      <a16:colId xmlns:a16="http://schemas.microsoft.com/office/drawing/2014/main" val="1869012670"/>
                    </a:ext>
                  </a:extLst>
                </a:gridCol>
              </a:tblGrid>
              <a:tr h="3757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</a:p>
                  </a:txBody>
                  <a:tcPr marL="70302" marR="70302" marT="35151" marB="351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marL="70302" marR="70302" marT="35151" marB="35151" anchor="ctr"/>
                </a:tc>
                <a:extLst>
                  <a:ext uri="{0D108BD9-81ED-4DB2-BD59-A6C34878D82A}">
                    <a16:rowId xmlns:a16="http://schemas.microsoft.com/office/drawing/2014/main" val="1821841360"/>
                  </a:ext>
                </a:extLst>
              </a:tr>
              <a:tr h="3757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 Target</a:t>
                      </a:r>
                    </a:p>
                  </a:txBody>
                  <a:tcPr marL="70302" marR="70302" marT="35151" marB="351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Disease-related biomolecule</a:t>
                      </a:r>
                    </a:p>
                  </a:txBody>
                  <a:tcPr marL="70302" marR="70302" marT="35151" marB="35151" anchor="ctr"/>
                </a:tc>
                <a:extLst>
                  <a:ext uri="{0D108BD9-81ED-4DB2-BD59-A6C34878D82A}">
                    <a16:rowId xmlns:a16="http://schemas.microsoft.com/office/drawing/2014/main" val="552426973"/>
                  </a:ext>
                </a:extLst>
              </a:tr>
              <a:tr h="3757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Ligand</a:t>
                      </a:r>
                    </a:p>
                  </a:txBody>
                  <a:tcPr marL="70302" marR="70302" marT="35151" marB="351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Molecule that binds to target</a:t>
                      </a:r>
                    </a:p>
                  </a:txBody>
                  <a:tcPr marL="70302" marR="70302" marT="35151" marB="35151" anchor="ctr"/>
                </a:tc>
                <a:extLst>
                  <a:ext uri="{0D108BD9-81ED-4DB2-BD59-A6C34878D82A}">
                    <a16:rowId xmlns:a16="http://schemas.microsoft.com/office/drawing/2014/main" val="3580907430"/>
                  </a:ext>
                </a:extLst>
              </a:tr>
              <a:tr h="3757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Pharmacophore</a:t>
                      </a:r>
                    </a:p>
                  </a:txBody>
                  <a:tcPr marL="70302" marR="70302" marT="35151" marB="351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Essential activity features</a:t>
                      </a:r>
                    </a:p>
                  </a:txBody>
                  <a:tcPr marL="70302" marR="70302" marT="35151" marB="35151" anchor="ctr"/>
                </a:tc>
                <a:extLst>
                  <a:ext uri="{0D108BD9-81ED-4DB2-BD59-A6C34878D82A}">
                    <a16:rowId xmlns:a16="http://schemas.microsoft.com/office/drawing/2014/main" val="3930017211"/>
                  </a:ext>
                </a:extLst>
              </a:tr>
              <a:tr h="6318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</a:p>
                  </a:txBody>
                  <a:tcPr marL="70302" marR="70302" marT="35151" marB="351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Optimizable active compound</a:t>
                      </a:r>
                    </a:p>
                  </a:txBody>
                  <a:tcPr marL="70302" marR="70302" marT="35151" marB="35151" anchor="ctr"/>
                </a:tc>
                <a:extLst>
                  <a:ext uri="{0D108BD9-81ED-4DB2-BD59-A6C34878D82A}">
                    <a16:rowId xmlns:a16="http://schemas.microsoft.com/office/drawing/2014/main" val="3657205221"/>
                  </a:ext>
                </a:extLst>
              </a:tr>
              <a:tr h="3757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</a:t>
                      </a:r>
                    </a:p>
                  </a:txBody>
                  <a:tcPr marL="70302" marR="70302" marT="35151" marB="351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 vs activity relation</a:t>
                      </a:r>
                    </a:p>
                  </a:txBody>
                  <a:tcPr marL="70302" marR="70302" marT="35151" marB="35151" anchor="ctr"/>
                </a:tc>
                <a:extLst>
                  <a:ext uri="{0D108BD9-81ED-4DB2-BD59-A6C34878D82A}">
                    <a16:rowId xmlns:a16="http://schemas.microsoft.com/office/drawing/2014/main" val="1539097626"/>
                  </a:ext>
                </a:extLst>
              </a:tr>
              <a:tr h="3757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QSAR</a:t>
                      </a:r>
                    </a:p>
                  </a:txBody>
                  <a:tcPr marL="70302" marR="70302" marT="35151" marB="351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Mathematical SAR model</a:t>
                      </a:r>
                    </a:p>
                  </a:txBody>
                  <a:tcPr marL="70302" marR="70302" marT="35151" marB="35151" anchor="ctr"/>
                </a:tc>
                <a:extLst>
                  <a:ext uri="{0D108BD9-81ED-4DB2-BD59-A6C34878D82A}">
                    <a16:rowId xmlns:a16="http://schemas.microsoft.com/office/drawing/2014/main" val="759182731"/>
                  </a:ext>
                </a:extLst>
              </a:tr>
              <a:tr h="6318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Docking</a:t>
                      </a:r>
                    </a:p>
                  </a:txBody>
                  <a:tcPr marL="70302" marR="70302" marT="35151" marB="351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Computer-based binding prediction</a:t>
                      </a:r>
                    </a:p>
                  </a:txBody>
                  <a:tcPr marL="70302" marR="70302" marT="35151" marB="35151" anchor="ctr"/>
                </a:tc>
                <a:extLst>
                  <a:ext uri="{0D108BD9-81ED-4DB2-BD59-A6C34878D82A}">
                    <a16:rowId xmlns:a16="http://schemas.microsoft.com/office/drawing/2014/main" val="496308392"/>
                  </a:ext>
                </a:extLst>
              </a:tr>
              <a:tr h="3757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ADME</a:t>
                      </a:r>
                    </a:p>
                  </a:txBody>
                  <a:tcPr marL="70302" marR="70302" marT="35151" marB="3515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Pharmacokinetic properties</a:t>
                      </a:r>
                    </a:p>
                  </a:txBody>
                  <a:tcPr marL="70302" marR="70302" marT="35151" marB="35151" anchor="ctr"/>
                </a:tc>
                <a:extLst>
                  <a:ext uri="{0D108BD9-81ED-4DB2-BD59-A6C34878D82A}">
                    <a16:rowId xmlns:a16="http://schemas.microsoft.com/office/drawing/2014/main" val="884539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616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634F1-A9F3-37C5-516D-B3B6DC297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B9B79-A8E2-465A-0C9A-C4CC2C54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P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F7C5FE-3E5F-F59D-D394-3C8DB96F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FDA 2025 Targeted Drug Approvals (with Mechanism / Target)</a:t>
            </a:r>
            <a:endParaRPr lang="en-PK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77657-34B3-54A4-586F-5F760F074785}"/>
              </a:ext>
            </a:extLst>
          </p:cNvPr>
          <p:cNvSpPr txBox="1"/>
          <p:nvPr/>
        </p:nvSpPr>
        <p:spPr>
          <a:xfrm>
            <a:off x="339213" y="1997839"/>
            <a:ext cx="65187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Telisotuzumab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vedotin‑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tllv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Emrelis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Antibody‑drug conjugate (ADC)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c‑Met protein overexpression in cancer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Locally advanced or metastatic non‑small cell lung cancer with high c‑Met expression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Delivers cytotoxic payload directly to c‑Met‑positive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14, 2025 </a:t>
            </a:r>
          </a:p>
        </p:txBody>
      </p:sp>
    </p:spTree>
    <p:extLst>
      <p:ext uri="{BB962C8B-B14F-4D97-AF65-F5344CB8AC3E}">
        <p14:creationId xmlns:p14="http://schemas.microsoft.com/office/powerpoint/2010/main" val="281766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2EF4A-F027-1306-36E6-42330B34E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D381-3155-C5BB-D0E6-B59A92CA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P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9F36B-D182-F812-3FBD-D428137F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FDA 2025 Targeted Drug Approvals (with Mechanism / Target)</a:t>
            </a:r>
            <a:endParaRPr lang="en-PK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89675-4633-4E9D-BABD-3DB104B11E52}"/>
              </a:ext>
            </a:extLst>
          </p:cNvPr>
          <p:cNvSpPr txBox="1"/>
          <p:nvPr/>
        </p:nvSpPr>
        <p:spPr>
          <a:xfrm>
            <a:off x="162231" y="1997839"/>
            <a:ext cx="82295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Datopotamab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deruxtecan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Datroway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Antibody‑drug conjugate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TROP‑2 antigen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HR‑positive, HER2‑negative breast cancer; also expanded in 2025 for EGFR‑mutated NSCLC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Antibody‑driven delivery of deruxtecan cytotoxic agent to TROP‑2‑expressing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January 17, 2025</a:t>
            </a:r>
          </a:p>
        </p:txBody>
      </p:sp>
    </p:spTree>
    <p:extLst>
      <p:ext uri="{BB962C8B-B14F-4D97-AF65-F5344CB8AC3E}">
        <p14:creationId xmlns:p14="http://schemas.microsoft.com/office/powerpoint/2010/main" val="3787938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8488C-D0E3-6E14-C96E-26A6CDB29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EB657-AFB9-E61D-AF14-FD90959F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P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F07615-CE34-CE8F-F647-FD3CC3A1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269505-8F62-E3FF-2DEF-45BCC8100DD7}"/>
              </a:ext>
            </a:extLst>
          </p:cNvPr>
          <p:cNvSpPr txBox="1">
            <a:spLocks/>
          </p:cNvSpPr>
          <p:nvPr/>
        </p:nvSpPr>
        <p:spPr>
          <a:xfrm>
            <a:off x="491616" y="264810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FDA 2025 Targeted Drug Approvals (with Mechanism / Target)</a:t>
            </a:r>
            <a:endParaRPr lang="en-P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66A1D-3D8A-33C4-B1D3-83000A74E457}"/>
              </a:ext>
            </a:extLst>
          </p:cNvPr>
          <p:cNvSpPr txBox="1"/>
          <p:nvPr/>
        </p:nvSpPr>
        <p:spPr>
          <a:xfrm>
            <a:off x="491617" y="2274838"/>
            <a:ext cx="81951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Zongertinib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Hernexeos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Small‑molecule kinase inhibitor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HER2 tyrosine kinase domain mutations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Metastatic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nonsquamous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NSCLC with HER2 activating mutations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Selective HER2 inhibition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8, 2025 (accelerated) </a:t>
            </a:r>
          </a:p>
        </p:txBody>
      </p:sp>
    </p:spTree>
    <p:extLst>
      <p:ext uri="{BB962C8B-B14F-4D97-AF65-F5344CB8AC3E}">
        <p14:creationId xmlns:p14="http://schemas.microsoft.com/office/powerpoint/2010/main" val="323905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dirty="0"/>
              <a:t>Clinical Landmark Approvals (2025-2026)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828800"/>
          <a:ext cx="73152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t>Drug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Target / 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Indication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t>Modeyso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H3 K27M Mutation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Diffuse Midline Glioma (Brain)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t>Inluriyo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ESR1 Selective Degrader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ER+/HER2- Breast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t>Komzifti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Menin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NPM1-mutant AML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t>Datroway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TROP2 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EGFR+ Lung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3EFE-418E-4F8D-F244-C44E1339A6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Drug Design </a:t>
            </a:r>
            <a:endParaRPr lang="en-P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A61BD-3565-4E4B-92D7-1F50B239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316"/>
          </a:xfrm>
        </p:spPr>
        <p:txBody>
          <a:bodyPr/>
          <a:lstStyle/>
          <a:p>
            <a:pPr algn="just"/>
            <a:r>
              <a:rPr lang="en-US" b="1" dirty="0"/>
              <a:t>Drug design</a:t>
            </a:r>
            <a:r>
              <a:rPr lang="en-US" dirty="0"/>
              <a:t> is the systematic and rational process of discovering and developing new medications based on the knowledge of a specific </a:t>
            </a:r>
            <a:r>
              <a:rPr lang="en-US" b="1" dirty="0"/>
              <a:t>biological target</a:t>
            </a:r>
            <a:r>
              <a:rPr lang="en-US" dirty="0"/>
              <a:t> involved in disease.</a:t>
            </a:r>
          </a:p>
          <a:p>
            <a:endParaRPr lang="en-PK" dirty="0"/>
          </a:p>
        </p:txBody>
      </p:sp>
      <p:pic>
        <p:nvPicPr>
          <p:cNvPr id="5" name="Picture 4" descr="A blue and white pill&#10;&#10;AI-generated content may be incorrect.">
            <a:extLst>
              <a:ext uri="{FF2B5EF4-FFF2-40B4-BE49-F238E27FC236}">
                <a16:creationId xmlns:a16="http://schemas.microsoft.com/office/drawing/2014/main" id="{D6E3AA0D-CF14-2612-021B-213BB4B95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5" y="3687097"/>
            <a:ext cx="7241458" cy="2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1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66C7-2D41-BC43-8DDC-9843C86DB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Registration of Drug For Clinical Trial in Pakistan </a:t>
            </a:r>
            <a:endParaRPr lang="en-PK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B8B4E-0F8F-83C2-DA68-7A8A904A01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DRAP Act 2012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68501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E254-48AB-EFCB-6777-1C648F06EA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Step 1: Preclinical/Non-Clinical Evaluation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6905-8E08-2C93-1A85-F6C7F820D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registering a drug for clinical trials:</a:t>
            </a:r>
          </a:p>
          <a:p>
            <a:r>
              <a:rPr lang="en-US" dirty="0"/>
              <a:t>Conduct </a:t>
            </a:r>
            <a:r>
              <a:rPr lang="en-US" b="1" dirty="0"/>
              <a:t>preclinical studies</a:t>
            </a:r>
            <a:r>
              <a:rPr lang="en-US" dirty="0"/>
              <a:t> (in vitro, in vivo) to assess:</a:t>
            </a:r>
          </a:p>
          <a:p>
            <a:pPr lvl="1"/>
            <a:r>
              <a:rPr lang="en-US" dirty="0"/>
              <a:t>Pharmacodynamics (PD)</a:t>
            </a:r>
          </a:p>
          <a:p>
            <a:pPr lvl="1"/>
            <a:r>
              <a:rPr lang="en-US" dirty="0"/>
              <a:t>Pharmacokinetics (PK)</a:t>
            </a:r>
          </a:p>
          <a:p>
            <a:pPr lvl="1"/>
            <a:r>
              <a:rPr lang="en-US" dirty="0"/>
              <a:t>Toxicology</a:t>
            </a:r>
          </a:p>
          <a:p>
            <a:r>
              <a:rPr lang="en-US" dirty="0"/>
              <a:t>Prepare </a:t>
            </a:r>
            <a:r>
              <a:rPr lang="en-US" b="1" dirty="0"/>
              <a:t>Non-Clinical Study Reports</a:t>
            </a:r>
            <a:r>
              <a:rPr lang="en-US" dirty="0"/>
              <a:t> for submission.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818081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0CC36-E0B3-773F-DEFE-F0676DFEA3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Step 2: Regulatory Consultation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98AC5FA-D9A8-F475-D271-F0F0263389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878022"/>
            <a:ext cx="833283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PK" altLang="en-P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kumimoji="0" lang="en-PK" altLang="en-P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DRAP</a:t>
            </a:r>
            <a:r>
              <a:rPr kumimoji="0" lang="en-PK" altLang="en-P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guidance.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kumimoji="0" lang="en-PK" altLang="en-P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 of clinical trial</a:t>
            </a:r>
            <a:r>
              <a:rPr kumimoji="0" lang="en-PK" altLang="en-P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Phase I (first-in-human)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Phase II (efficacy &amp; safety)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Phase III (confirmatory)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Confirm if </a:t>
            </a:r>
            <a:r>
              <a:rPr kumimoji="0" lang="en-PK" altLang="en-P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drug is already marketed abroad</a:t>
            </a:r>
            <a:r>
              <a:rPr kumimoji="0" lang="en-PK" altLang="en-PK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 investigational.</a:t>
            </a:r>
          </a:p>
        </p:txBody>
      </p:sp>
    </p:spTree>
    <p:extLst>
      <p:ext uri="{BB962C8B-B14F-4D97-AF65-F5344CB8AC3E}">
        <p14:creationId xmlns:p14="http://schemas.microsoft.com/office/powerpoint/2010/main" val="3427467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7146-D8E6-B965-8370-61A14DEB85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Step 3: Preparation of Dossier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8589-BE3C-0940-B83B-17388F2CA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the </a:t>
            </a:r>
            <a:r>
              <a:rPr lang="en-US" b="1" dirty="0"/>
              <a:t>Clinical Trial Application (CTA) dossier</a:t>
            </a:r>
            <a:r>
              <a:rPr lang="en-US" dirty="0"/>
              <a:t>, including:</a:t>
            </a:r>
          </a:p>
          <a:p>
            <a:r>
              <a:rPr lang="en-US" b="1" dirty="0"/>
              <a:t>1- Administrative Documents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Cover letter</a:t>
            </a:r>
          </a:p>
          <a:p>
            <a:pPr lvl="1"/>
            <a:r>
              <a:rPr lang="en-US" dirty="0"/>
              <a:t>Sponsor details</a:t>
            </a:r>
          </a:p>
          <a:p>
            <a:pPr lvl="1"/>
            <a:r>
              <a:rPr lang="en-US" dirty="0"/>
              <a:t>Ethics Committee approval (IEC/IRB)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969776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29E8-EA1C-18A0-8B7B-789A800D7D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dirty="0"/>
              <a:t>Cont..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20E5E-5B4C-B1C2-61AB-253778AA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2- Clinical Trial Protocol</a:t>
            </a:r>
            <a:r>
              <a:rPr lang="en-US" dirty="0"/>
              <a:t>:</a:t>
            </a:r>
          </a:p>
          <a:p>
            <a:r>
              <a:rPr lang="en-US" dirty="0"/>
              <a:t>Study design</a:t>
            </a:r>
          </a:p>
          <a:p>
            <a:r>
              <a:rPr lang="en-US" dirty="0"/>
              <a:t>Objectives, endpoints</a:t>
            </a:r>
          </a:p>
          <a:p>
            <a:r>
              <a:rPr lang="en-US" dirty="0"/>
              <a:t>Inclusion/exclusion criteria</a:t>
            </a:r>
          </a:p>
          <a:p>
            <a:r>
              <a:rPr lang="en-US" dirty="0"/>
              <a:t>Dose selection &amp; rationale</a:t>
            </a:r>
          </a:p>
          <a:p>
            <a:pPr marL="0" indent="0">
              <a:buNone/>
            </a:pPr>
            <a:r>
              <a:rPr lang="en-US" b="1" dirty="0"/>
              <a:t>3 - Investigator’s Brochure (IB)</a:t>
            </a:r>
            <a:r>
              <a:rPr lang="en-US" dirty="0"/>
              <a:t>:</a:t>
            </a:r>
          </a:p>
          <a:p>
            <a:r>
              <a:rPr lang="en-US" dirty="0"/>
              <a:t>Summary of all preclinical and clinical data</a:t>
            </a:r>
          </a:p>
          <a:p>
            <a:r>
              <a:rPr lang="en-US" dirty="0"/>
              <a:t>Safety profile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119802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B67A-0A69-0DF3-14A9-1841E86B6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4- Quality Documentation</a:t>
            </a:r>
            <a:r>
              <a:rPr lang="en-US" dirty="0"/>
              <a:t>:</a:t>
            </a:r>
          </a:p>
          <a:p>
            <a:r>
              <a:rPr lang="en-US" dirty="0"/>
              <a:t>Drug composition &amp; manufacturing info (GMP certificates)</a:t>
            </a:r>
          </a:p>
          <a:p>
            <a:r>
              <a:rPr lang="en-US" dirty="0"/>
              <a:t>Stability data</a:t>
            </a:r>
          </a:p>
          <a:p>
            <a:pPr marL="0" indent="0">
              <a:buNone/>
            </a:pPr>
            <a:r>
              <a:rPr lang="en-US" dirty="0"/>
              <a:t>5- </a:t>
            </a:r>
            <a:r>
              <a:rPr lang="en-US" b="1" dirty="0"/>
              <a:t>Informed Consent Form (ICF)</a:t>
            </a:r>
            <a:endParaRPr lang="en-PK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7E3AE2-0744-D2CD-058C-B1A19EE7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dirty="0"/>
              <a:t>Cont..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789613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B60A-08B5-0E68-CB86-310273F881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Step 4: Submission to DRAP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B49E78-D425-8C7D-E4FB-459D2F0D1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1847245"/>
            <a:ext cx="8229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Submit the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 Trial Application (CTA)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DRAP.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supporting documents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fees, and proof of ethics approval.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DRAP evaluates: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Safety and scientific validity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Compliance with GCP, GMP, GLP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19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DDC4-DE33-D025-3391-CB86DD5616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Step 5: Review by Institutional Ethics Committee (IEC)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70FACE-354B-6D20-28C0-89A228A0EB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093466"/>
            <a:ext cx="789038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clinical trial must have approval from a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registered IEC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 the trial site.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IEC reviews: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Protocol safety &amp; ethics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Consent 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Investigator qualifications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52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5C71-B505-1D9B-B13F-C36CB2DB96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Step 6: DRAP Evaluation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D757-C727-803F-1CFE-B3BC2D75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DRAP evaluates the submission under </a:t>
            </a:r>
            <a:r>
              <a:rPr lang="en-US" b="1" dirty="0"/>
              <a:t>Clinical Trials Rules, 2019</a:t>
            </a:r>
            <a:r>
              <a:rPr lang="en-US" dirty="0"/>
              <a:t>, considering:</a:t>
            </a:r>
          </a:p>
          <a:p>
            <a:r>
              <a:rPr lang="en-US" dirty="0"/>
              <a:t>Preclinical safety data</a:t>
            </a:r>
          </a:p>
          <a:p>
            <a:r>
              <a:rPr lang="en-US" dirty="0"/>
              <a:t>Clinical trial protocol</a:t>
            </a:r>
          </a:p>
          <a:p>
            <a:r>
              <a:rPr lang="en-US" dirty="0"/>
              <a:t>Investigator &amp; site credentials</a:t>
            </a:r>
          </a:p>
          <a:p>
            <a:r>
              <a:rPr lang="en-US" dirty="0"/>
              <a:t>Risk–benefit assessment</a:t>
            </a:r>
          </a:p>
          <a:p>
            <a:r>
              <a:rPr lang="en-US" b="1" dirty="0"/>
              <a:t>Timeline:</a:t>
            </a:r>
            <a:r>
              <a:rPr lang="en-US" dirty="0"/>
              <a:t> Usually 90–120 days for review.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39764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EE52-ED9E-274A-9BD4-8C7850A623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Step 7: Approval and Clinical Trial Authorization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C1BF40-17F3-E080-8B19-FF924E5573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832130"/>
            <a:ext cx="81812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 review, DRAP issues: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Clinical Trial Authorization (CTA)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Conditional approval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queries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Only after CTA, the trial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start in Pakistan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76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B09DD-BC51-5553-631A-B524BF39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It involves designing molecules that can: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Bind selectively to a target (e.g., enzyme, receptor, ion channel)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Modify its activity (activate or inhibit)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Produce a therapeutic effect with minimal toxicity</a:t>
            </a:r>
          </a:p>
          <a:p>
            <a:endParaRPr lang="en-P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1FA9F3-C095-1214-9DD1-922B920F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Drug Design 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2386471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84AB-73B1-3B24-F8E3-5E670DB4E0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Step 8: Registration of Investigational Drug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A86CCD-ED41-72CC-F568-A68439CFF8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2093468"/>
            <a:ext cx="853931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Register the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investigational drug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(if not already registered) with DRAP.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Usually requires: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 license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investigational product (if imported)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DRAP guidelines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01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B94D-7565-92BA-DEF8-0D87836213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Step 9: Conduct of Clinical Trial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8A930CF-8F09-E728-5900-02D5C4F6A5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3078351"/>
            <a:ext cx="85491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Follow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Clinical Practice (GCP)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guidelines.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Report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adverse events (AE/SAE)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DRAP.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 accurate trial records.</a:t>
            </a:r>
          </a:p>
        </p:txBody>
      </p:sp>
    </p:spTree>
    <p:extLst>
      <p:ext uri="{BB962C8B-B14F-4D97-AF65-F5344CB8AC3E}">
        <p14:creationId xmlns:p14="http://schemas.microsoft.com/office/powerpoint/2010/main" val="1302168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977E-6781-F7A4-718F-464BE45EA5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Step 10: Post-Trial Submission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8B7F7-FFCC-C18E-39B1-9F2380446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trial completion:</a:t>
            </a:r>
          </a:p>
          <a:p>
            <a:r>
              <a:rPr lang="en-US" dirty="0"/>
              <a:t>Submit </a:t>
            </a:r>
            <a:r>
              <a:rPr lang="en-US" b="1" dirty="0"/>
              <a:t>Clinical Study Report (CSR)</a:t>
            </a:r>
            <a:r>
              <a:rPr lang="en-US" dirty="0"/>
              <a:t> to DRAP.</a:t>
            </a:r>
          </a:p>
          <a:p>
            <a:r>
              <a:rPr lang="en-US" dirty="0"/>
              <a:t>Apply for </a:t>
            </a:r>
            <a:r>
              <a:rPr lang="en-US" b="1" dirty="0"/>
              <a:t>marketing authorization</a:t>
            </a:r>
            <a:r>
              <a:rPr lang="en-US" dirty="0"/>
              <a:t> if the drug shows safety and efficacy.</a:t>
            </a:r>
          </a:p>
          <a:p>
            <a:r>
              <a:rPr lang="en-US" dirty="0"/>
              <a:t>Update </a:t>
            </a:r>
            <a:r>
              <a:rPr lang="en-US" b="1" dirty="0"/>
              <a:t>trial registry</a:t>
            </a:r>
            <a:r>
              <a:rPr lang="en-US" dirty="0"/>
              <a:t> (like </a:t>
            </a:r>
            <a:r>
              <a:rPr lang="en-US" dirty="0">
                <a:hlinkClick r:id="rId2"/>
              </a:rPr>
              <a:t>PACTR</a:t>
            </a:r>
            <a:r>
              <a:rPr lang="en-US" dirty="0"/>
              <a:t>) with results.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634192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96DC-12A9-20D5-8C89-215FFAA6B2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Important </a:t>
            </a:r>
            <a:endParaRPr lang="en-P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0A9CC34-1176-4330-A0CC-2382FC5075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847246"/>
            <a:ext cx="8406581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clinical trials must comply with: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DRAP Clinical Trials Rules, 2019</a:t>
            </a:r>
            <a:endParaRPr kumimoji="0" lang="en-PK" altLang="en-P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Harmonisation (ICH-GCP)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guidelines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Multi-</a:t>
            </a:r>
            <a:r>
              <a:rPr kumimoji="0" lang="en-PK" altLang="en-PK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trials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need DRAP approval for each site.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Imported drugs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require </a:t>
            </a:r>
            <a:r>
              <a:rPr kumimoji="0" lang="en-PK" altLang="en-P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 permit</a:t>
            </a:r>
            <a:r>
              <a:rPr kumimoji="0" lang="en-PK" altLang="en-P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DRAP.</a:t>
            </a:r>
          </a:p>
        </p:txBody>
      </p:sp>
    </p:spTree>
    <p:extLst>
      <p:ext uri="{BB962C8B-B14F-4D97-AF65-F5344CB8AC3E}">
        <p14:creationId xmlns:p14="http://schemas.microsoft.com/office/powerpoint/2010/main" val="1284158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diagram of a procedure&#10;&#10;AI-generated content may be incorrect.">
            <a:extLst>
              <a:ext uri="{FF2B5EF4-FFF2-40B4-BE49-F238E27FC236}">
                <a16:creationId xmlns:a16="http://schemas.microsoft.com/office/drawing/2014/main" id="{644DC858-78DD-B24E-3333-60B94F12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5" y="221226"/>
            <a:ext cx="5323150" cy="63845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AutoShape 4">
            <a:extLst>
              <a:ext uri="{FF2B5EF4-FFF2-40B4-BE49-F238E27FC236}">
                <a16:creationId xmlns:a16="http://schemas.microsoft.com/office/drawing/2014/main" id="{5015D39B-51DE-1803-148A-37978FFE45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62982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 Big Thank You Images – Browse 22,054 Stock Photos, Vectors ...">
            <a:extLst>
              <a:ext uri="{FF2B5EF4-FFF2-40B4-BE49-F238E27FC236}">
                <a16:creationId xmlns:a16="http://schemas.microsoft.com/office/drawing/2014/main" id="{9934E8B6-9BFE-04CA-FFEF-A98A1B31EF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4" r="8719"/>
          <a:stretch>
            <a:fillRect/>
          </a:stretch>
        </p:blipFill>
        <p:spPr bwMode="auto">
          <a:xfrm>
            <a:off x="-4941" y="10"/>
            <a:ext cx="91489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7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63180-0313-FDA1-AE1F-C172006F1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A160-058A-1ADE-9714-B104E4BCE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drug target</a:t>
            </a:r>
            <a:r>
              <a:rPr lang="en-US" dirty="0"/>
              <a:t> is usually a biomolecule such 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Enzymes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Receptors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Ion channels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Transport proteins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DNA/RNA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These targets are involved in disease pathways.</a:t>
            </a:r>
          </a:p>
          <a:p>
            <a:endParaRPr lang="en-P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BE0C84-62FA-4E91-1C0D-BF268EC8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Drug targets  </a:t>
            </a:r>
            <a:endParaRPr lang="en-PK" b="1" dirty="0"/>
          </a:p>
        </p:txBody>
      </p:sp>
      <p:pic>
        <p:nvPicPr>
          <p:cNvPr id="5" name="Picture 4" descr="A group of pills on a circle&#10;&#10;AI-generated content may be incorrect.">
            <a:extLst>
              <a:ext uri="{FF2B5EF4-FFF2-40B4-BE49-F238E27FC236}">
                <a16:creationId xmlns:a16="http://schemas.microsoft.com/office/drawing/2014/main" id="{8886BE70-5A1B-9AB2-2760-C9F997BA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814" y="2138516"/>
            <a:ext cx="4689986" cy="29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6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A74B7-0D16-8C1E-8672-2A5894A9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46CF7-8FA9-BF8D-419C-4D201E833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06581" cy="5257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molecule that binds specifically to a biological target (usually a receptor, enzyme, ion channel, or protein) to produce a biological response.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Pharmacophore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a group of atoms in the molecule of a drug responsible for drug 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lead compound is a “prototype molecule” identified during drug discovery that can be modified and optimized into a clinically useful drug.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39DFD1-9E52-0DC7-22AD-C0158648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Terminologies used in drug designing  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val="305147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B3F7-0EA1-0258-AF9F-98D2C9DD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3074" name="Picture 2" descr="Process of hit-to-lead optimization and drug candidate selection. SAR... |  Download Scientific Diagram">
            <a:extLst>
              <a:ext uri="{FF2B5EF4-FFF2-40B4-BE49-F238E27FC236}">
                <a16:creationId xmlns:a16="http://schemas.microsoft.com/office/drawing/2014/main" id="{8CDD8CB5-BE04-C558-3EB2-F581A426E0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40760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0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2810-823E-767D-D2C7-0D87D29F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9934"/>
            <a:ext cx="8229600" cy="1010266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Characteristics of a Good Lead Compound</a:t>
            </a:r>
            <a:br>
              <a:rPr lang="en-US" b="1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8A188-6CBA-D90F-4DB9-B49F85D0F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✔ Moderate to high potency</a:t>
            </a:r>
            <a:br>
              <a:rPr lang="en-US" dirty="0"/>
            </a:br>
            <a:r>
              <a:rPr lang="en-US" dirty="0"/>
              <a:t>✔ Reasonable selectivity</a:t>
            </a:r>
            <a:br>
              <a:rPr lang="en-US" dirty="0"/>
            </a:br>
            <a:r>
              <a:rPr lang="en-US" dirty="0"/>
              <a:t>✔ Acceptable preliminary ADME profile</a:t>
            </a:r>
            <a:br>
              <a:rPr lang="en-US" dirty="0"/>
            </a:br>
            <a:r>
              <a:rPr lang="en-US" dirty="0"/>
              <a:t>✔ Synthetic feasibility</a:t>
            </a:r>
            <a:br>
              <a:rPr lang="en-US" dirty="0"/>
            </a:br>
            <a:r>
              <a:rPr lang="en-US" dirty="0"/>
              <a:t>✔ Low toxicity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11310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CB15-454E-6537-74AB-8EADB95B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Lead Optimization</a:t>
            </a:r>
            <a:br>
              <a:rPr lang="en-US" b="1" dirty="0"/>
            </a:b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BA8A-9B98-BFB0-8642-4D97BFDA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6376885"/>
          </a:xfrm>
        </p:spPr>
        <p:txBody>
          <a:bodyPr>
            <a:noAutofit/>
          </a:bodyPr>
          <a:lstStyle/>
          <a:p>
            <a:r>
              <a:rPr lang="en-US" dirty="0"/>
              <a:t>After identification, medicinal chemists modify:</a:t>
            </a:r>
          </a:p>
          <a:p>
            <a:r>
              <a:rPr lang="en-US" dirty="0"/>
              <a:t>Functional groups</a:t>
            </a:r>
          </a:p>
          <a:p>
            <a:r>
              <a:rPr lang="en-US" dirty="0"/>
              <a:t>Lipophilicity (</a:t>
            </a:r>
            <a:r>
              <a:rPr lang="en-US" dirty="0" err="1"/>
              <a:t>LogP</a:t>
            </a:r>
            <a:r>
              <a:rPr lang="en-US" dirty="0"/>
              <a:t>)</a:t>
            </a:r>
          </a:p>
          <a:p>
            <a:r>
              <a:rPr lang="en-US" dirty="0"/>
              <a:t>Molecular weight</a:t>
            </a:r>
          </a:p>
          <a:p>
            <a:r>
              <a:rPr lang="en-US" dirty="0"/>
              <a:t>Hydrogen bond donors/acceptors</a:t>
            </a:r>
          </a:p>
          <a:p>
            <a:r>
              <a:rPr lang="en-US" dirty="0"/>
              <a:t>Goal → Improve:</a:t>
            </a:r>
          </a:p>
          <a:p>
            <a:r>
              <a:rPr lang="en-US" dirty="0"/>
              <a:t>Potency</a:t>
            </a:r>
          </a:p>
          <a:p>
            <a:r>
              <a:rPr lang="en-US" dirty="0"/>
              <a:t>Bioavailability</a:t>
            </a:r>
          </a:p>
          <a:p>
            <a:r>
              <a:rPr lang="en-US" dirty="0"/>
              <a:t>Stability</a:t>
            </a:r>
          </a:p>
          <a:p>
            <a:r>
              <a:rPr lang="en-US" dirty="0"/>
              <a:t>Safety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9156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1271-2924-25BC-30FE-61AA08AE6C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Lipinski’s Rule of Five</a:t>
            </a:r>
            <a:br>
              <a:rPr lang="en-US" b="1" dirty="0"/>
            </a:br>
            <a:endParaRPr lang="en-P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51BB-5923-2A4C-453F-2BCD0FD9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Christopher A. Lipinski rule predicting oral bioavailability:</a:t>
            </a:r>
          </a:p>
          <a:p>
            <a:r>
              <a:rPr lang="en-US" dirty="0"/>
              <a:t>Molecular weight &lt; 500</a:t>
            </a:r>
          </a:p>
          <a:p>
            <a:r>
              <a:rPr lang="en-US" dirty="0" err="1"/>
              <a:t>LogP</a:t>
            </a:r>
            <a:r>
              <a:rPr lang="en-US" dirty="0"/>
              <a:t> &lt; 5</a:t>
            </a:r>
          </a:p>
          <a:p>
            <a:r>
              <a:rPr lang="en-US" dirty="0"/>
              <a:t>H-bond donors ≤ 5</a:t>
            </a:r>
          </a:p>
          <a:p>
            <a:r>
              <a:rPr lang="en-US" dirty="0"/>
              <a:t>H-bond acceptors ≤ 10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0711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1211</Words>
  <Application>Microsoft Office PowerPoint</Application>
  <PresentationFormat>On-screen Show (4:3)</PresentationFormat>
  <Paragraphs>208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Drug Design for Targeted Therapy</vt:lpstr>
      <vt:lpstr>Drug Design </vt:lpstr>
      <vt:lpstr>Drug Design </vt:lpstr>
      <vt:lpstr>Drug targets  </vt:lpstr>
      <vt:lpstr>Terminologies used in drug designing  </vt:lpstr>
      <vt:lpstr>PowerPoint Presentation</vt:lpstr>
      <vt:lpstr> Characteristics of a Good Lead Compound </vt:lpstr>
      <vt:lpstr> Lead Optimization </vt:lpstr>
      <vt:lpstr> Lipinski’s Rule of Five </vt:lpstr>
      <vt:lpstr>Approaches in drug designing  </vt:lpstr>
      <vt:lpstr>Ligand Based Drug Design </vt:lpstr>
      <vt:lpstr>Ligand-Based Design Techniques</vt:lpstr>
      <vt:lpstr>Structure-Based Drug Design (SBDD)</vt:lpstr>
      <vt:lpstr>Computer-Aided Drug Design (CADD)</vt:lpstr>
      <vt:lpstr>Summary  </vt:lpstr>
      <vt:lpstr>FDA 2025 Targeted Drug Approvals (with Mechanism / Target)</vt:lpstr>
      <vt:lpstr>FDA 2025 Targeted Drug Approvals (with Mechanism / Target)</vt:lpstr>
      <vt:lpstr>PowerPoint Presentation</vt:lpstr>
      <vt:lpstr>Clinical Landmark Approvals (2025-2026)</vt:lpstr>
      <vt:lpstr>Registration of Drug For Clinical Trial in Pakistan </vt:lpstr>
      <vt:lpstr>Step 1: Preclinical/Non-Clinical Evaluation</vt:lpstr>
      <vt:lpstr>Step 2: Regulatory Consultation</vt:lpstr>
      <vt:lpstr>Step 3: Preparation of Dossier</vt:lpstr>
      <vt:lpstr>Cont..</vt:lpstr>
      <vt:lpstr>Cont..</vt:lpstr>
      <vt:lpstr>Step 4: Submission to DRAP</vt:lpstr>
      <vt:lpstr>Step 5: Review by Institutional Ethics Committee (IEC)</vt:lpstr>
      <vt:lpstr>Step 6: DRAP Evaluation</vt:lpstr>
      <vt:lpstr>Step 7: Approval and Clinical Trial Authorization</vt:lpstr>
      <vt:lpstr>Step 8: Registration of Investigational Drug</vt:lpstr>
      <vt:lpstr>Step 9: Conduct of Clinical Trial</vt:lpstr>
      <vt:lpstr>Step 10: Post-Trial Submission</vt:lpstr>
      <vt:lpstr>Important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Zahid Mustafa</dc:creator>
  <cp:keywords/>
  <dc:description>generated using python-pptx</dc:description>
  <cp:lastModifiedBy>Dr Zaid Mustafa</cp:lastModifiedBy>
  <cp:revision>39</cp:revision>
  <dcterms:created xsi:type="dcterms:W3CDTF">2013-01-27T09:14:16Z</dcterms:created>
  <dcterms:modified xsi:type="dcterms:W3CDTF">2026-02-13T13:58:43Z</dcterms:modified>
  <cp:category/>
</cp:coreProperties>
</file>