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10287000" cx="18288000"/>
  <p:notesSz cx="6858000" cy="9144000"/>
  <p:embeddedFontLst>
    <p:embeddedFont>
      <p:font typeface="Playfair Display"/>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EDB757-BBD6-499C-B39F-4038902885BB}">
  <a:tblStyle styleId="{0FEDB757-BBD6-499C-B39F-4038902885B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PlayfairDisplay-bold.fntdata"/><Relationship Id="rId12" Type="http://schemas.openxmlformats.org/officeDocument/2006/relationships/slide" Target="slides/slide6.xml"/><Relationship Id="rId56" Type="http://schemas.openxmlformats.org/officeDocument/2006/relationships/font" Target="fonts/PlayfairDisplay-regular.fntdata"/><Relationship Id="rId15" Type="http://schemas.openxmlformats.org/officeDocument/2006/relationships/slide" Target="slides/slide9.xml"/><Relationship Id="rId59" Type="http://schemas.openxmlformats.org/officeDocument/2006/relationships/font" Target="fonts/PlayfairDisplay-boldItalic.fntdata"/><Relationship Id="rId14" Type="http://schemas.openxmlformats.org/officeDocument/2006/relationships/slide" Target="slides/slide8.xml"/><Relationship Id="rId58" Type="http://schemas.openxmlformats.org/officeDocument/2006/relationships/font" Target="fonts/PlayfairDisplay-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b5cc44f8f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b5cc44f8f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b5cc44f8f5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b5cc44f8f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b9e389119b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b9e389119b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5cc44f8f5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b5cc44f8f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b5cc44f8f5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b5cc44f8f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b9e389119b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b9e389119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be06f540da_0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be06f540da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b5cc44f8f5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b5cc44f8f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b9e389119b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b9e389119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c1ffe0d864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c1ffe0d86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b9f88cda04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b9f88cda0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c1ffe0d864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c1ffe0d86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b9f88cda0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b9f88cda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c1ffe0d864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c1ffe0d86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b9f88cda04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b9f88cda0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c1ffe0d864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c1ffe0d86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b9e389119b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b9e389119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b9f88cda0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b9f88cda0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c1ffe0d864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c1ffe0d86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bfcca82d7c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bfcca82d7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bfcca82d7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bfcca82d7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bfcca82d7c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bfcca82d7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bfcca82d7c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bfcca82d7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bfcca82d7c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bfcca82d7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bfcca82d7c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bfcca82d7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bfcca82d7c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bfcca82d7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b5cc44f8f5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b5cc44f8f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bfcca82d7c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bfcca82d7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bfcca82d7c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bfcca82d7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bfcca82d7c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bfcca82d7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c1ffe0d864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c1ffe0d86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bfcca82d7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bfcca82d7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c1ffe0d864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c1ffe0d86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c1ffe0d864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c1ffe0d86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b9e389119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b9e389119b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bb86f68a0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bb86f68a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b73904276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b7390427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b9e389119b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b9e389119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50.png"/><Relationship Id="rId5"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43.png"/><Relationship Id="rId5" Type="http://schemas.openxmlformats.org/officeDocument/2006/relationships/image" Target="../media/image52.png"/></Relationships>
</file>

<file path=ppt/slides/_rels/slide3.xml.rels><?xml version="1.0" encoding="UTF-8" standalone="yes"?><Relationships xmlns="http://schemas.openxmlformats.org/package/2006/relationships"><Relationship Id="rId20" Type="http://schemas.openxmlformats.org/officeDocument/2006/relationships/image" Target="../media/image20.png"/><Relationship Id="rId11" Type="http://schemas.openxmlformats.org/officeDocument/2006/relationships/image" Target="../media/image3.png"/><Relationship Id="rId10" Type="http://schemas.openxmlformats.org/officeDocument/2006/relationships/image" Target="../media/image11.png"/><Relationship Id="rId13" Type="http://schemas.openxmlformats.org/officeDocument/2006/relationships/image" Target="../media/image23.jp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5.png"/><Relationship Id="rId9" Type="http://schemas.openxmlformats.org/officeDocument/2006/relationships/image" Target="../media/image2.png"/><Relationship Id="rId15" Type="http://schemas.openxmlformats.org/officeDocument/2006/relationships/image" Target="../media/image8.png"/><Relationship Id="rId14" Type="http://schemas.openxmlformats.org/officeDocument/2006/relationships/image" Target="../media/image13.png"/><Relationship Id="rId17" Type="http://schemas.openxmlformats.org/officeDocument/2006/relationships/image" Target="../media/image4.png"/><Relationship Id="rId16" Type="http://schemas.openxmlformats.org/officeDocument/2006/relationships/image" Target="../media/image17.jpg"/><Relationship Id="rId5" Type="http://schemas.openxmlformats.org/officeDocument/2006/relationships/image" Target="../media/image9.jpg"/><Relationship Id="rId19" Type="http://schemas.openxmlformats.org/officeDocument/2006/relationships/image" Target="../media/image12.png"/><Relationship Id="rId6" Type="http://schemas.openxmlformats.org/officeDocument/2006/relationships/image" Target="../media/image25.jpg"/><Relationship Id="rId18"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www.who.int/health-topics/clinical-trials" TargetMode="External"/><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txBox="1"/>
          <p:nvPr/>
        </p:nvSpPr>
        <p:spPr>
          <a:xfrm>
            <a:off x="2816122" y="2769015"/>
            <a:ext cx="12553200" cy="2961600"/>
          </a:xfrm>
          <a:prstGeom prst="rect">
            <a:avLst/>
          </a:prstGeom>
          <a:noFill/>
          <a:ln>
            <a:noFill/>
          </a:ln>
        </p:spPr>
        <p:txBody>
          <a:bodyPr anchorCtr="0" anchor="t" bIns="0" lIns="0" spcFirstLastPara="1" rIns="0" wrap="square" tIns="0">
            <a:spAutoFit/>
          </a:bodyPr>
          <a:lstStyle/>
          <a:p>
            <a:pPr indent="0" lvl="0" marL="0" marR="0" rtl="0" algn="ctr">
              <a:lnSpc>
                <a:spcPct val="118636"/>
              </a:lnSpc>
              <a:spcBef>
                <a:spcPts val="0"/>
              </a:spcBef>
              <a:spcAft>
                <a:spcPts val="0"/>
              </a:spcAft>
              <a:buNone/>
            </a:pPr>
            <a:r>
              <a:rPr b="1" i="0" lang="en-US" sz="8800" u="none" cap="none" strike="noStrike">
                <a:solidFill>
                  <a:srgbClr val="953734"/>
                </a:solidFill>
                <a:latin typeface="Playfair Display"/>
                <a:ea typeface="Playfair Display"/>
                <a:cs typeface="Playfair Display"/>
                <a:sym typeface="Playfair Display"/>
              </a:rPr>
              <a:t>I</a:t>
            </a:r>
            <a:r>
              <a:rPr b="1" lang="en-US" sz="8800">
                <a:solidFill>
                  <a:srgbClr val="953734"/>
                </a:solidFill>
                <a:latin typeface="Playfair Display"/>
                <a:ea typeface="Playfair Display"/>
                <a:cs typeface="Playfair Display"/>
                <a:sym typeface="Playfair Display"/>
              </a:rPr>
              <a:t>ntroduction to Clinical Trial Methodology</a:t>
            </a:r>
            <a:endParaRPr b="1">
              <a:latin typeface="Playfair Display"/>
              <a:ea typeface="Playfair Display"/>
              <a:cs typeface="Playfair Display"/>
              <a:sym typeface="Playfair Display"/>
            </a:endParaRPr>
          </a:p>
        </p:txBody>
      </p:sp>
      <p:sp>
        <p:nvSpPr>
          <p:cNvPr id="85" name="Google Shape;85;p13"/>
          <p:cNvSpPr txBox="1"/>
          <p:nvPr/>
        </p:nvSpPr>
        <p:spPr>
          <a:xfrm>
            <a:off x="4800554" y="6368104"/>
            <a:ext cx="9343800" cy="226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71" u="none" cap="none" strike="noStrike">
                <a:solidFill>
                  <a:srgbClr val="00030A"/>
                </a:solidFill>
                <a:latin typeface="Playfair Display"/>
                <a:ea typeface="Playfair Display"/>
                <a:cs typeface="Playfair Display"/>
                <a:sym typeface="Playfair Display"/>
              </a:rPr>
              <a:t>Dr. Tehreem Zahid</a:t>
            </a:r>
            <a:endParaRPr b="1">
              <a:latin typeface="Playfair Display"/>
              <a:ea typeface="Playfair Display"/>
              <a:cs typeface="Playfair Display"/>
              <a:sym typeface="Playfair Display"/>
            </a:endParaRPr>
          </a:p>
          <a:p>
            <a:pPr indent="0" lvl="0" marL="0" marR="0" rtl="0" algn="ctr">
              <a:lnSpc>
                <a:spcPct val="100000"/>
              </a:lnSpc>
              <a:spcBef>
                <a:spcPts val="0"/>
              </a:spcBef>
              <a:spcAft>
                <a:spcPts val="0"/>
              </a:spcAft>
              <a:buNone/>
            </a:pPr>
            <a:r>
              <a:rPr i="0" lang="en-US" sz="3671" u="none" cap="none" strike="noStrike">
                <a:solidFill>
                  <a:srgbClr val="00030A"/>
                </a:solidFill>
                <a:latin typeface="Playfair Display"/>
                <a:ea typeface="Playfair Display"/>
                <a:cs typeface="Playfair Display"/>
                <a:sym typeface="Playfair Display"/>
              </a:rPr>
              <a:t>Assistant Director </a:t>
            </a:r>
            <a:endParaRPr>
              <a:latin typeface="Playfair Display"/>
              <a:ea typeface="Playfair Display"/>
              <a:cs typeface="Playfair Display"/>
              <a:sym typeface="Playfair Display"/>
            </a:endParaRPr>
          </a:p>
          <a:p>
            <a:pPr indent="0" lvl="0" marL="0" marR="0" rtl="0" algn="ctr">
              <a:lnSpc>
                <a:spcPct val="100000"/>
              </a:lnSpc>
              <a:spcBef>
                <a:spcPts val="0"/>
              </a:spcBef>
              <a:spcAft>
                <a:spcPts val="0"/>
              </a:spcAft>
              <a:buNone/>
            </a:pPr>
            <a:r>
              <a:rPr i="0" lang="en-US" sz="3671" u="none" cap="none" strike="noStrike">
                <a:solidFill>
                  <a:srgbClr val="00030A"/>
                </a:solidFill>
                <a:latin typeface="Playfair Display"/>
                <a:ea typeface="Playfair Display"/>
                <a:cs typeface="Playfair Display"/>
                <a:sym typeface="Playfair Display"/>
              </a:rPr>
              <a:t>Clinical Trials Unit</a:t>
            </a:r>
            <a:endParaRPr>
              <a:latin typeface="Playfair Display"/>
              <a:ea typeface="Playfair Display"/>
              <a:cs typeface="Playfair Display"/>
              <a:sym typeface="Playfair Display"/>
            </a:endParaRPr>
          </a:p>
          <a:p>
            <a:pPr indent="0" lvl="0" marL="0" marR="0" rtl="0" algn="ctr">
              <a:lnSpc>
                <a:spcPct val="100000"/>
              </a:lnSpc>
              <a:spcBef>
                <a:spcPts val="0"/>
              </a:spcBef>
              <a:spcAft>
                <a:spcPts val="0"/>
              </a:spcAft>
              <a:buNone/>
            </a:pPr>
            <a:r>
              <a:rPr i="0" lang="en-US" sz="3671" u="none" cap="none" strike="noStrike">
                <a:solidFill>
                  <a:srgbClr val="00030A"/>
                </a:solidFill>
                <a:latin typeface="Playfair Display"/>
                <a:ea typeface="Playfair Display"/>
                <a:cs typeface="Playfair Display"/>
                <a:sym typeface="Playfair Display"/>
              </a:rPr>
              <a:t>Rawalpindi Medical University</a:t>
            </a:r>
            <a:endParaRPr i="0" sz="3671" u="none" cap="none" strike="noStrike">
              <a:solidFill>
                <a:srgbClr val="00030A"/>
              </a:solidFill>
              <a:latin typeface="Playfair Display"/>
              <a:ea typeface="Playfair Display"/>
              <a:cs typeface="Playfair Display"/>
              <a:sym typeface="Playfair Display"/>
            </a:endParaRPr>
          </a:p>
        </p:txBody>
      </p:sp>
      <p:sp>
        <p:nvSpPr>
          <p:cNvPr id="86" name="Google Shape;86;p13"/>
          <p:cNvSpPr/>
          <p:nvPr/>
        </p:nvSpPr>
        <p:spPr>
          <a:xfrm>
            <a:off x="12018872" y="362559"/>
            <a:ext cx="252393" cy="252393"/>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65C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3"/>
          <p:cNvGrpSpPr/>
          <p:nvPr/>
        </p:nvGrpSpPr>
        <p:grpSpPr>
          <a:xfrm>
            <a:off x="-869488" y="-836544"/>
            <a:ext cx="20142764" cy="12006716"/>
            <a:chOff x="0" y="0"/>
            <a:chExt cx="26857018" cy="16008955"/>
          </a:xfrm>
        </p:grpSpPr>
        <p:grpSp>
          <p:nvGrpSpPr>
            <p:cNvPr id="88" name="Google Shape;88;p13"/>
            <p:cNvGrpSpPr/>
            <p:nvPr/>
          </p:nvGrpSpPr>
          <p:grpSpPr>
            <a:xfrm>
              <a:off x="0" y="90236"/>
              <a:ext cx="1900230" cy="15509701"/>
              <a:chOff x="0" y="-57150"/>
              <a:chExt cx="356429" cy="2909178"/>
            </a:xfrm>
          </p:grpSpPr>
          <p:sp>
            <p:nvSpPr>
              <p:cNvPr id="89" name="Google Shape;89;p13"/>
              <p:cNvSpPr/>
              <p:nvPr/>
            </p:nvSpPr>
            <p:spPr>
              <a:xfrm>
                <a:off x="0" y="0"/>
                <a:ext cx="356429" cy="2852028"/>
              </a:xfrm>
              <a:custGeom>
                <a:rect b="b" l="l" r="r" t="t"/>
                <a:pathLst>
                  <a:path extrusionOk="0" h="2852028" w="356429">
                    <a:moveTo>
                      <a:pt x="0" y="0"/>
                    </a:moveTo>
                    <a:lnTo>
                      <a:pt x="356429" y="0"/>
                    </a:lnTo>
                    <a:lnTo>
                      <a:pt x="356429" y="2852028"/>
                    </a:lnTo>
                    <a:lnTo>
                      <a:pt x="0" y="2852028"/>
                    </a:lnTo>
                    <a:close/>
                  </a:path>
                </a:pathLst>
              </a:custGeom>
              <a:solidFill>
                <a:srgbClr val="93C47D"/>
              </a:solidFill>
              <a:ln>
                <a:noFill/>
              </a:ln>
            </p:spPr>
          </p:sp>
          <p:sp>
            <p:nvSpPr>
              <p:cNvPr id="90" name="Google Shape;90;p13"/>
              <p:cNvSpPr txBox="1"/>
              <p:nvPr/>
            </p:nvSpPr>
            <p:spPr>
              <a:xfrm>
                <a:off x="0" y="-57150"/>
                <a:ext cx="356400" cy="2909100"/>
              </a:xfrm>
              <a:prstGeom prst="rect">
                <a:avLst/>
              </a:prstGeom>
              <a:solidFill>
                <a:srgbClr val="93C47D"/>
              </a:solid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13"/>
            <p:cNvGrpSpPr/>
            <p:nvPr/>
          </p:nvGrpSpPr>
          <p:grpSpPr>
            <a:xfrm>
              <a:off x="24881585" y="90236"/>
              <a:ext cx="1900230" cy="15509701"/>
              <a:chOff x="0" y="-57150"/>
              <a:chExt cx="356429" cy="2909178"/>
            </a:xfrm>
          </p:grpSpPr>
          <p:sp>
            <p:nvSpPr>
              <p:cNvPr id="92" name="Google Shape;92;p13"/>
              <p:cNvSpPr/>
              <p:nvPr/>
            </p:nvSpPr>
            <p:spPr>
              <a:xfrm>
                <a:off x="0" y="0"/>
                <a:ext cx="356429" cy="2852028"/>
              </a:xfrm>
              <a:custGeom>
                <a:rect b="b" l="l" r="r" t="t"/>
                <a:pathLst>
                  <a:path extrusionOk="0" h="2852028" w="356429">
                    <a:moveTo>
                      <a:pt x="0" y="0"/>
                    </a:moveTo>
                    <a:lnTo>
                      <a:pt x="356429" y="0"/>
                    </a:lnTo>
                    <a:lnTo>
                      <a:pt x="356429" y="2852028"/>
                    </a:lnTo>
                    <a:lnTo>
                      <a:pt x="0" y="2852028"/>
                    </a:lnTo>
                    <a:close/>
                  </a:path>
                </a:pathLst>
              </a:custGeom>
              <a:solidFill>
                <a:srgbClr val="93C47D"/>
              </a:solidFill>
              <a:ln>
                <a:noFill/>
              </a:ln>
            </p:spPr>
          </p:sp>
          <p:sp>
            <p:nvSpPr>
              <p:cNvPr id="93" name="Google Shape;93;p13"/>
              <p:cNvSpPr txBox="1"/>
              <p:nvPr/>
            </p:nvSpPr>
            <p:spPr>
              <a:xfrm>
                <a:off x="0" y="-57150"/>
                <a:ext cx="356400" cy="2909100"/>
              </a:xfrm>
              <a:prstGeom prst="rect">
                <a:avLst/>
              </a:prstGeom>
              <a:solidFill>
                <a:srgbClr val="93C47D"/>
              </a:solid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3"/>
            <p:cNvGrpSpPr/>
            <p:nvPr/>
          </p:nvGrpSpPr>
          <p:grpSpPr>
            <a:xfrm rot="5400000">
              <a:off x="12953444" y="-12003345"/>
              <a:ext cx="1900230" cy="25906919"/>
              <a:chOff x="0" y="-57150"/>
              <a:chExt cx="356429" cy="4859400"/>
            </a:xfrm>
          </p:grpSpPr>
          <p:sp>
            <p:nvSpPr>
              <p:cNvPr id="95" name="Google Shape;95;p13"/>
              <p:cNvSpPr/>
              <p:nvPr/>
            </p:nvSpPr>
            <p:spPr>
              <a:xfrm>
                <a:off x="0" y="0"/>
                <a:ext cx="356429" cy="4802210"/>
              </a:xfrm>
              <a:custGeom>
                <a:rect b="b" l="l" r="r" t="t"/>
                <a:pathLst>
                  <a:path extrusionOk="0" h="4802210" w="356429">
                    <a:moveTo>
                      <a:pt x="0" y="0"/>
                    </a:moveTo>
                    <a:lnTo>
                      <a:pt x="356429" y="0"/>
                    </a:lnTo>
                    <a:lnTo>
                      <a:pt x="356429" y="4802210"/>
                    </a:lnTo>
                    <a:lnTo>
                      <a:pt x="0" y="4802210"/>
                    </a:lnTo>
                    <a:close/>
                  </a:path>
                </a:pathLst>
              </a:custGeom>
              <a:solidFill>
                <a:srgbClr val="93C47D"/>
              </a:solidFill>
              <a:ln>
                <a:noFill/>
              </a:ln>
            </p:spPr>
          </p:sp>
          <p:sp>
            <p:nvSpPr>
              <p:cNvPr id="96" name="Google Shape;96;p13"/>
              <p:cNvSpPr txBox="1"/>
              <p:nvPr/>
            </p:nvSpPr>
            <p:spPr>
              <a:xfrm>
                <a:off x="0" y="-57150"/>
                <a:ext cx="356400" cy="4859400"/>
              </a:xfrm>
              <a:prstGeom prst="rect">
                <a:avLst/>
              </a:prstGeom>
              <a:solidFill>
                <a:srgbClr val="93C47D"/>
              </a:solid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3"/>
            <p:cNvGrpSpPr/>
            <p:nvPr/>
          </p:nvGrpSpPr>
          <p:grpSpPr>
            <a:xfrm rot="5400000">
              <a:off x="12808624" y="2105380"/>
              <a:ext cx="1900230" cy="25906919"/>
              <a:chOff x="0" y="-57150"/>
              <a:chExt cx="356429" cy="4859400"/>
            </a:xfrm>
          </p:grpSpPr>
          <p:sp>
            <p:nvSpPr>
              <p:cNvPr id="98" name="Google Shape;98;p13"/>
              <p:cNvSpPr/>
              <p:nvPr/>
            </p:nvSpPr>
            <p:spPr>
              <a:xfrm>
                <a:off x="0" y="0"/>
                <a:ext cx="356429" cy="4802210"/>
              </a:xfrm>
              <a:custGeom>
                <a:rect b="b" l="l" r="r" t="t"/>
                <a:pathLst>
                  <a:path extrusionOk="0" h="4802210" w="356429">
                    <a:moveTo>
                      <a:pt x="0" y="0"/>
                    </a:moveTo>
                    <a:lnTo>
                      <a:pt x="356429" y="0"/>
                    </a:lnTo>
                    <a:lnTo>
                      <a:pt x="356429" y="4802210"/>
                    </a:lnTo>
                    <a:lnTo>
                      <a:pt x="0" y="4802210"/>
                    </a:lnTo>
                    <a:close/>
                  </a:path>
                </a:pathLst>
              </a:custGeom>
              <a:solidFill>
                <a:srgbClr val="93C47D"/>
              </a:solidFill>
              <a:ln>
                <a:noFill/>
              </a:ln>
            </p:spPr>
          </p:sp>
          <p:sp>
            <p:nvSpPr>
              <p:cNvPr id="99" name="Google Shape;99;p13"/>
              <p:cNvSpPr txBox="1"/>
              <p:nvPr/>
            </p:nvSpPr>
            <p:spPr>
              <a:xfrm>
                <a:off x="0" y="-57150"/>
                <a:ext cx="356400" cy="4859400"/>
              </a:xfrm>
              <a:prstGeom prst="rect">
                <a:avLst/>
              </a:prstGeom>
              <a:solidFill>
                <a:srgbClr val="93C47D"/>
              </a:solid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00" name="Google Shape;100;p13" title="ctu rmu logo.jpg"/>
          <p:cNvPicPr preferRelativeResize="0"/>
          <p:nvPr/>
        </p:nvPicPr>
        <p:blipFill>
          <a:blip r:embed="rId3">
            <a:alphaModFix/>
          </a:blip>
          <a:stretch>
            <a:fillRect/>
          </a:stretch>
        </p:blipFill>
        <p:spPr>
          <a:xfrm>
            <a:off x="15369319" y="7096315"/>
            <a:ext cx="2359075" cy="2510500"/>
          </a:xfrm>
          <a:prstGeom prst="rect">
            <a:avLst/>
          </a:prstGeom>
          <a:noFill/>
          <a:ln>
            <a:noFill/>
          </a:ln>
        </p:spPr>
      </p:pic>
      <p:pic>
        <p:nvPicPr>
          <p:cNvPr id="101" name="Google Shape;101;p13" title="Logo-RMU-1024x1017.png"/>
          <p:cNvPicPr preferRelativeResize="0"/>
          <p:nvPr/>
        </p:nvPicPr>
        <p:blipFill>
          <a:blip r:embed="rId4">
            <a:alphaModFix/>
          </a:blip>
          <a:stretch>
            <a:fillRect/>
          </a:stretch>
        </p:blipFill>
        <p:spPr>
          <a:xfrm>
            <a:off x="675726" y="7221475"/>
            <a:ext cx="2275768" cy="2260201"/>
          </a:xfrm>
          <a:prstGeom prst="rect">
            <a:avLst/>
          </a:prstGeom>
          <a:noFill/>
          <a:ln>
            <a:noFill/>
          </a:ln>
        </p:spPr>
      </p:pic>
    </p:spTree>
  </p:cSld>
  <p:clrMapOvr>
    <a:masterClrMapping/>
  </p:clrMapOvr>
  <mc:AlternateContent>
    <mc:Choice Requires="p14">
      <p:transition spd="slow" p14:dur="15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2"/>
          <p:cNvPicPr preferRelativeResize="0"/>
          <p:nvPr/>
        </p:nvPicPr>
        <p:blipFill rotWithShape="1">
          <a:blip r:embed="rId3">
            <a:alphaModFix/>
          </a:blip>
          <a:srcRect b="48738" l="0" r="0" t="18228"/>
          <a:stretch/>
        </p:blipFill>
        <p:spPr>
          <a:xfrm>
            <a:off x="3238825" y="2240050"/>
            <a:ext cx="12121849" cy="7156175"/>
          </a:xfrm>
          <a:prstGeom prst="rect">
            <a:avLst/>
          </a:prstGeom>
          <a:noFill/>
          <a:ln>
            <a:noFill/>
          </a:ln>
        </p:spPr>
      </p:pic>
      <p:sp>
        <p:nvSpPr>
          <p:cNvPr id="175" name="Google Shape;175;p22"/>
          <p:cNvSpPr txBox="1"/>
          <p:nvPr/>
        </p:nvSpPr>
        <p:spPr>
          <a:xfrm>
            <a:off x="1695300" y="669675"/>
            <a:ext cx="178443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900">
                <a:solidFill>
                  <a:schemeClr val="dk1"/>
                </a:solidFill>
              </a:rPr>
              <a:t>Types of Interventions and Comparators</a:t>
            </a:r>
            <a:endParaRPr b="1" sz="59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txBox="1"/>
          <p:nvPr/>
        </p:nvSpPr>
        <p:spPr>
          <a:xfrm>
            <a:off x="976975" y="976975"/>
            <a:ext cx="17310900" cy="833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chemeClr val="dk1"/>
                </a:solidFill>
              </a:rPr>
              <a:t>Placebo: </a:t>
            </a:r>
            <a:endParaRPr b="1" sz="4400">
              <a:solidFill>
                <a:schemeClr val="dk1"/>
              </a:solidFill>
            </a:endParaRPr>
          </a:p>
          <a:p>
            <a:pPr indent="0" lvl="0" marL="0" rtl="0" algn="l">
              <a:spcBef>
                <a:spcPts val="0"/>
              </a:spcBef>
              <a:spcAft>
                <a:spcPts val="0"/>
              </a:spcAft>
              <a:buNone/>
            </a:pPr>
            <a:r>
              <a:t/>
            </a:r>
            <a:endParaRPr b="1" sz="4400">
              <a:solidFill>
                <a:schemeClr val="dk1"/>
              </a:solidFill>
            </a:endParaRPr>
          </a:p>
          <a:p>
            <a:pPr indent="-457200" lvl="0" marL="457200" rtl="0" algn="l">
              <a:lnSpc>
                <a:spcPct val="150000"/>
              </a:lnSpc>
              <a:spcBef>
                <a:spcPts val="0"/>
              </a:spcBef>
              <a:spcAft>
                <a:spcPts val="0"/>
              </a:spcAft>
              <a:buClr>
                <a:schemeClr val="dk1"/>
              </a:buClr>
              <a:buSzPts val="3600"/>
              <a:buChar char="➢"/>
            </a:pPr>
            <a:r>
              <a:rPr lang="en-US" sz="3600">
                <a:solidFill>
                  <a:schemeClr val="dk1"/>
                </a:solidFill>
              </a:rPr>
              <a:t>An</a:t>
            </a:r>
            <a:r>
              <a:rPr b="1" lang="en-US" sz="3600">
                <a:solidFill>
                  <a:schemeClr val="dk1"/>
                </a:solidFill>
              </a:rPr>
              <a:t> inactive substance or treatment</a:t>
            </a:r>
            <a:r>
              <a:rPr lang="en-US" sz="3600">
                <a:solidFill>
                  <a:schemeClr val="dk1"/>
                </a:solidFill>
              </a:rPr>
              <a:t> </a:t>
            </a:r>
            <a:endParaRPr sz="3600">
              <a:solidFill>
                <a:schemeClr val="dk1"/>
              </a:solidFill>
            </a:endParaRPr>
          </a:p>
          <a:p>
            <a:pPr indent="-457200" lvl="0" marL="457200" rtl="0" algn="l">
              <a:lnSpc>
                <a:spcPct val="150000"/>
              </a:lnSpc>
              <a:spcBef>
                <a:spcPts val="0"/>
              </a:spcBef>
              <a:spcAft>
                <a:spcPts val="0"/>
              </a:spcAft>
              <a:buClr>
                <a:schemeClr val="dk1"/>
              </a:buClr>
              <a:buSzPts val="3600"/>
              <a:buChar char="➢"/>
            </a:pPr>
            <a:r>
              <a:rPr lang="en-US" sz="3600">
                <a:solidFill>
                  <a:schemeClr val="dk1"/>
                </a:solidFill>
              </a:rPr>
              <a:t>Looks, tastes and administered like the experimental treatment</a:t>
            </a:r>
            <a:endParaRPr sz="3600">
              <a:solidFill>
                <a:schemeClr val="dk1"/>
              </a:solidFill>
            </a:endParaRPr>
          </a:p>
          <a:p>
            <a:pPr indent="-457200" lvl="0" marL="457200" rtl="0" algn="l">
              <a:lnSpc>
                <a:spcPct val="150000"/>
              </a:lnSpc>
              <a:spcBef>
                <a:spcPts val="0"/>
              </a:spcBef>
              <a:spcAft>
                <a:spcPts val="0"/>
              </a:spcAft>
              <a:buClr>
                <a:schemeClr val="dk1"/>
              </a:buClr>
              <a:buSzPts val="3600"/>
              <a:buChar char="➢"/>
            </a:pPr>
            <a:r>
              <a:rPr i="1" lang="en-US" sz="3600">
                <a:solidFill>
                  <a:schemeClr val="dk1"/>
                </a:solidFill>
              </a:rPr>
              <a:t>No active therapeutic ingredients</a:t>
            </a:r>
            <a:endParaRPr i="1" sz="3600">
              <a:solidFill>
                <a:schemeClr val="dk1"/>
              </a:solidFill>
            </a:endParaRPr>
          </a:p>
          <a:p>
            <a:pPr indent="-457200" lvl="0" marL="457200" rtl="0" algn="l">
              <a:lnSpc>
                <a:spcPct val="150000"/>
              </a:lnSpc>
              <a:spcBef>
                <a:spcPts val="0"/>
              </a:spcBef>
              <a:spcAft>
                <a:spcPts val="0"/>
              </a:spcAft>
              <a:buClr>
                <a:schemeClr val="dk1"/>
              </a:buClr>
              <a:buSzPts val="3600"/>
              <a:buChar char="➢"/>
            </a:pPr>
            <a:r>
              <a:rPr lang="en-US" sz="3600">
                <a:solidFill>
                  <a:schemeClr val="dk1"/>
                </a:solidFill>
              </a:rPr>
              <a:t>Used as a control to measure the true effect of the active drug</a:t>
            </a:r>
            <a:endParaRPr sz="3600">
              <a:solidFill>
                <a:schemeClr val="dk1"/>
              </a:solidFill>
            </a:endParaRPr>
          </a:p>
          <a:p>
            <a:pPr indent="0" lvl="0" marL="457200" rtl="0" algn="l">
              <a:lnSpc>
                <a:spcPct val="150000"/>
              </a:lnSpc>
              <a:spcBef>
                <a:spcPts val="0"/>
              </a:spcBef>
              <a:spcAft>
                <a:spcPts val="0"/>
              </a:spcAft>
              <a:buNone/>
            </a:pPr>
            <a:r>
              <a:t/>
            </a:r>
            <a:endParaRPr sz="3600">
              <a:solidFill>
                <a:schemeClr val="dk1"/>
              </a:solidFill>
            </a:endParaRPr>
          </a:p>
          <a:p>
            <a:pPr indent="0" lvl="0" marL="457200" rtl="0" algn="l">
              <a:lnSpc>
                <a:spcPct val="150000"/>
              </a:lnSpc>
              <a:spcBef>
                <a:spcPts val="0"/>
              </a:spcBef>
              <a:spcAft>
                <a:spcPts val="0"/>
              </a:spcAft>
              <a:buNone/>
            </a:pPr>
            <a:r>
              <a:rPr b="1" lang="en-US" sz="3600">
                <a:solidFill>
                  <a:schemeClr val="dk1"/>
                </a:solidFill>
              </a:rPr>
              <a:t>Placebo Effect</a:t>
            </a:r>
            <a:r>
              <a:rPr lang="en-US" sz="3600">
                <a:solidFill>
                  <a:schemeClr val="dk1"/>
                </a:solidFill>
              </a:rPr>
              <a:t>—a phenomenon where patients experience perceived or actual improvements in their condition simply because they believe they are receiving treatment</a:t>
            </a:r>
            <a:endParaRPr sz="3600">
              <a:solidFill>
                <a:schemeClr val="dk1"/>
              </a:solidFill>
            </a:endParaRPr>
          </a:p>
          <a:p>
            <a:pPr indent="0" lvl="0" marL="457200" rtl="0" algn="l">
              <a:lnSpc>
                <a:spcPct val="150000"/>
              </a:lnSpc>
              <a:spcBef>
                <a:spcPts val="0"/>
              </a:spcBef>
              <a:spcAft>
                <a:spcPts val="0"/>
              </a:spcAft>
              <a:buNone/>
            </a:pPr>
            <a:r>
              <a:t/>
            </a:r>
            <a:endParaRPr sz="3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4" title="Gemini_Generated_Image_vbrw4ivbrw4ivbrw.png"/>
          <p:cNvPicPr preferRelativeResize="0"/>
          <p:nvPr/>
        </p:nvPicPr>
        <p:blipFill rotWithShape="1">
          <a:blip r:embed="rId3">
            <a:alphaModFix/>
          </a:blip>
          <a:srcRect b="37391" l="0" r="25428" t="11921"/>
          <a:stretch/>
        </p:blipFill>
        <p:spPr>
          <a:xfrm>
            <a:off x="2438825" y="2801638"/>
            <a:ext cx="13410350" cy="4971074"/>
          </a:xfrm>
          <a:prstGeom prst="rect">
            <a:avLst/>
          </a:prstGeom>
          <a:noFill/>
          <a:ln>
            <a:noFill/>
          </a:ln>
        </p:spPr>
      </p:pic>
      <p:sp>
        <p:nvSpPr>
          <p:cNvPr id="186" name="Google Shape;186;p24"/>
          <p:cNvSpPr txBox="1"/>
          <p:nvPr/>
        </p:nvSpPr>
        <p:spPr>
          <a:xfrm>
            <a:off x="1293050" y="1005700"/>
            <a:ext cx="14367300" cy="15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descr="Laparoscopic Treatment - Neoalta ..." id="191" name="Google Shape;191;p25"/>
          <p:cNvSpPr/>
          <p:nvPr/>
        </p:nvSpPr>
        <p:spPr>
          <a:xfrm>
            <a:off x="155575" y="-693738"/>
            <a:ext cx="3162300" cy="1447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2" name="Google Shape;192;p25"/>
          <p:cNvPicPr preferRelativeResize="0"/>
          <p:nvPr/>
        </p:nvPicPr>
        <p:blipFill rotWithShape="1">
          <a:blip r:embed="rId3">
            <a:alphaModFix/>
          </a:blip>
          <a:srcRect b="11684" l="0" r="0" t="0"/>
          <a:stretch/>
        </p:blipFill>
        <p:spPr>
          <a:xfrm>
            <a:off x="1352550" y="754075"/>
            <a:ext cx="3733800" cy="3297676"/>
          </a:xfrm>
          <a:prstGeom prst="rect">
            <a:avLst/>
          </a:prstGeom>
          <a:noFill/>
          <a:ln>
            <a:noFill/>
          </a:ln>
        </p:spPr>
      </p:pic>
      <p:sp>
        <p:nvSpPr>
          <p:cNvPr id="193" name="Google Shape;193;p25"/>
          <p:cNvSpPr txBox="1"/>
          <p:nvPr/>
        </p:nvSpPr>
        <p:spPr>
          <a:xfrm>
            <a:off x="568321" y="4381500"/>
            <a:ext cx="2336807"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Open surgery</a:t>
            </a:r>
            <a:endParaRPr sz="3600">
              <a:solidFill>
                <a:schemeClr val="dk1"/>
              </a:solidFill>
              <a:latin typeface="Arial"/>
              <a:ea typeface="Arial"/>
              <a:cs typeface="Arial"/>
              <a:sym typeface="Arial"/>
            </a:endParaRPr>
          </a:p>
        </p:txBody>
      </p:sp>
      <p:sp>
        <p:nvSpPr>
          <p:cNvPr id="194" name="Google Shape;194;p25"/>
          <p:cNvSpPr txBox="1"/>
          <p:nvPr/>
        </p:nvSpPr>
        <p:spPr>
          <a:xfrm>
            <a:off x="2905135" y="4381375"/>
            <a:ext cx="29337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rPr>
              <a:t>L</a:t>
            </a:r>
            <a:r>
              <a:rPr lang="en-US" sz="3600">
                <a:solidFill>
                  <a:schemeClr val="dk1"/>
                </a:solidFill>
                <a:latin typeface="Arial"/>
                <a:ea typeface="Arial"/>
                <a:cs typeface="Arial"/>
                <a:sym typeface="Arial"/>
              </a:rPr>
              <a:t>aparoscopic surgery</a:t>
            </a:r>
            <a:endParaRPr sz="3600">
              <a:solidFill>
                <a:schemeClr val="dk1"/>
              </a:solidFill>
              <a:latin typeface="Arial"/>
              <a:ea typeface="Arial"/>
              <a:cs typeface="Arial"/>
              <a:sym typeface="Arial"/>
            </a:endParaRPr>
          </a:p>
        </p:txBody>
      </p:sp>
      <p:pic>
        <p:nvPicPr>
          <p:cNvPr id="195" name="Google Shape;195;p25"/>
          <p:cNvPicPr preferRelativeResize="0"/>
          <p:nvPr/>
        </p:nvPicPr>
        <p:blipFill rotWithShape="1">
          <a:blip r:embed="rId4">
            <a:alphaModFix/>
          </a:blip>
          <a:srcRect b="18393" l="0" r="0" t="0"/>
          <a:stretch/>
        </p:blipFill>
        <p:spPr>
          <a:xfrm>
            <a:off x="12856163" y="4381375"/>
            <a:ext cx="5238925" cy="4275400"/>
          </a:xfrm>
          <a:prstGeom prst="rect">
            <a:avLst/>
          </a:prstGeom>
          <a:noFill/>
          <a:ln>
            <a:noFill/>
          </a:ln>
        </p:spPr>
      </p:pic>
      <p:sp>
        <p:nvSpPr>
          <p:cNvPr id="196" name="Google Shape;196;p25"/>
          <p:cNvSpPr txBox="1"/>
          <p:nvPr/>
        </p:nvSpPr>
        <p:spPr>
          <a:xfrm>
            <a:off x="12766624" y="9105900"/>
            <a:ext cx="541799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Vaccine vs Placebo</a:t>
            </a:r>
            <a:endParaRPr sz="3600">
              <a:solidFill>
                <a:schemeClr val="dk1"/>
              </a:solidFill>
              <a:latin typeface="Arial"/>
              <a:ea typeface="Arial"/>
              <a:cs typeface="Arial"/>
              <a:sym typeface="Arial"/>
            </a:endParaRPr>
          </a:p>
        </p:txBody>
      </p:sp>
      <p:pic>
        <p:nvPicPr>
          <p:cNvPr id="197" name="Google Shape;197;p25"/>
          <p:cNvPicPr preferRelativeResize="0"/>
          <p:nvPr/>
        </p:nvPicPr>
        <p:blipFill rotWithShape="1">
          <a:blip r:embed="rId5">
            <a:alphaModFix/>
          </a:blip>
          <a:srcRect b="12334" l="0" r="0" t="0"/>
          <a:stretch/>
        </p:blipFill>
        <p:spPr>
          <a:xfrm>
            <a:off x="6532850" y="2843961"/>
            <a:ext cx="4876800" cy="4275400"/>
          </a:xfrm>
          <a:prstGeom prst="rect">
            <a:avLst/>
          </a:prstGeom>
          <a:noFill/>
          <a:ln>
            <a:noFill/>
          </a:ln>
        </p:spPr>
      </p:pic>
      <p:sp>
        <p:nvSpPr>
          <p:cNvPr id="198" name="Google Shape;198;p25"/>
          <p:cNvSpPr txBox="1"/>
          <p:nvPr/>
        </p:nvSpPr>
        <p:spPr>
          <a:xfrm>
            <a:off x="5991662" y="7658100"/>
            <a:ext cx="541799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Types of dressings</a:t>
            </a:r>
            <a:endParaRPr sz="3600">
              <a:solidFill>
                <a:schemeClr val="dk1"/>
              </a:solidFill>
              <a:latin typeface="Arial"/>
              <a:ea typeface="Arial"/>
              <a:cs typeface="Arial"/>
              <a:sym typeface="Arial"/>
            </a:endParaRPr>
          </a:p>
        </p:txBody>
      </p:sp>
      <p:sp>
        <p:nvSpPr>
          <p:cNvPr id="199" name="Google Shape;199;p25"/>
          <p:cNvSpPr txBox="1"/>
          <p:nvPr/>
        </p:nvSpPr>
        <p:spPr>
          <a:xfrm>
            <a:off x="7370452" y="754072"/>
            <a:ext cx="108141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7F1D1D"/>
                </a:solidFill>
              </a:rPr>
              <a:t>What can a trial look like?</a:t>
            </a:r>
            <a:endParaRPr b="1" sz="6000">
              <a:solidFill>
                <a:srgbClr val="7F1D1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Beautify this slide" id="204" name="Google Shape;204;p26"/>
          <p:cNvPicPr preferRelativeResize="0"/>
          <p:nvPr/>
        </p:nvPicPr>
        <p:blipFill>
          <a:blip r:embed="rId3">
            <a:alphaModFix/>
          </a:blip>
          <a:stretch>
            <a:fillRect/>
          </a:stretch>
        </p:blipFill>
        <p:spPr>
          <a:xfrm>
            <a:off x="0" y="39872"/>
            <a:ext cx="18287114" cy="102067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7"/>
          <p:cNvPicPr preferRelativeResize="0"/>
          <p:nvPr/>
        </p:nvPicPr>
        <p:blipFill rotWithShape="1">
          <a:blip r:embed="rId3">
            <a:alphaModFix/>
          </a:blip>
          <a:srcRect b="0" l="0" r="-6780" t="59468"/>
          <a:stretch/>
        </p:blipFill>
        <p:spPr>
          <a:xfrm>
            <a:off x="2895600" y="571500"/>
            <a:ext cx="12790107" cy="8697496"/>
          </a:xfrm>
          <a:prstGeom prst="rect">
            <a:avLst/>
          </a:prstGeom>
          <a:noFill/>
          <a:ln>
            <a:noFill/>
          </a:ln>
        </p:spPr>
      </p:pic>
      <p:sp>
        <p:nvSpPr>
          <p:cNvPr id="210" name="Google Shape;210;p27"/>
          <p:cNvSpPr/>
          <p:nvPr/>
        </p:nvSpPr>
        <p:spPr>
          <a:xfrm>
            <a:off x="9906000" y="7429500"/>
            <a:ext cx="4495800" cy="16764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27"/>
          <p:cNvSpPr txBox="1"/>
          <p:nvPr/>
        </p:nvSpPr>
        <p:spPr>
          <a:xfrm flipH="1">
            <a:off x="10382250" y="7574991"/>
            <a:ext cx="35433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rPr>
              <a:t>Trials can take place anywhere- at any level</a:t>
            </a:r>
            <a:endParaRPr b="1" sz="28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txBox="1"/>
          <p:nvPr/>
        </p:nvSpPr>
        <p:spPr>
          <a:xfrm>
            <a:off x="2531825" y="3864800"/>
            <a:ext cx="13533900" cy="330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400">
                <a:solidFill>
                  <a:schemeClr val="dk1"/>
                </a:solidFill>
              </a:rPr>
              <a:t>How are new interventions discovered?</a:t>
            </a:r>
            <a:endParaRPr b="1" sz="64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9"/>
          <p:cNvPicPr preferRelativeResize="0"/>
          <p:nvPr/>
        </p:nvPicPr>
        <p:blipFill>
          <a:blip r:embed="rId3">
            <a:alphaModFix/>
          </a:blip>
          <a:stretch>
            <a:fillRect/>
          </a:stretch>
        </p:blipFill>
        <p:spPr>
          <a:xfrm>
            <a:off x="1756450" y="1110650"/>
            <a:ext cx="14775099" cy="8065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a simple slide showing pre-clinical to phase 1, 2 , 3 trials &gt; drug registration &gt; available for use and phase 3 trials " id="226" name="Google Shape;226;p30"/>
          <p:cNvPicPr preferRelativeResize="0"/>
          <p:nvPr/>
        </p:nvPicPr>
        <p:blipFill rotWithShape="1">
          <a:blip r:embed="rId3">
            <a:alphaModFix/>
          </a:blip>
          <a:srcRect b="10616" l="0" r="0" t="27371"/>
          <a:stretch/>
        </p:blipFill>
        <p:spPr>
          <a:xfrm>
            <a:off x="-71450" y="1953962"/>
            <a:ext cx="18430875" cy="6379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1"/>
          <p:cNvPicPr preferRelativeResize="0"/>
          <p:nvPr/>
        </p:nvPicPr>
        <p:blipFill rotWithShape="1">
          <a:blip r:embed="rId3">
            <a:alphaModFix/>
          </a:blip>
          <a:srcRect b="0" l="0" r="58414" t="9779"/>
          <a:stretch/>
        </p:blipFill>
        <p:spPr>
          <a:xfrm>
            <a:off x="8876625" y="207675"/>
            <a:ext cx="8350600" cy="9871669"/>
          </a:xfrm>
          <a:prstGeom prst="rect">
            <a:avLst/>
          </a:prstGeom>
          <a:noFill/>
          <a:ln>
            <a:noFill/>
          </a:ln>
        </p:spPr>
      </p:pic>
      <p:sp>
        <p:nvSpPr>
          <p:cNvPr id="232" name="Google Shape;232;p31"/>
          <p:cNvSpPr txBox="1"/>
          <p:nvPr/>
        </p:nvSpPr>
        <p:spPr>
          <a:xfrm>
            <a:off x="649650" y="4080325"/>
            <a:ext cx="7844700" cy="41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700">
                <a:solidFill>
                  <a:schemeClr val="dk1"/>
                </a:solidFill>
              </a:rPr>
              <a:t>Pre-clinical development:</a:t>
            </a:r>
            <a:r>
              <a:rPr lang="en-US" sz="3700">
                <a:solidFill>
                  <a:schemeClr val="dk1"/>
                </a:solidFill>
              </a:rPr>
              <a:t> </a:t>
            </a:r>
            <a:endParaRPr sz="3700">
              <a:solidFill>
                <a:schemeClr val="dk1"/>
              </a:solidFill>
            </a:endParaRPr>
          </a:p>
          <a:p>
            <a:pPr indent="0" lvl="0" marL="0" rtl="0" algn="l">
              <a:spcBef>
                <a:spcPts val="0"/>
              </a:spcBef>
              <a:spcAft>
                <a:spcPts val="0"/>
              </a:spcAft>
              <a:buNone/>
            </a:pPr>
            <a:r>
              <a:rPr lang="en-US" sz="3700">
                <a:solidFill>
                  <a:schemeClr val="dk1"/>
                </a:solidFill>
              </a:rPr>
              <a:t>All the processes BEFORE testing on humans</a:t>
            </a:r>
            <a:endParaRPr sz="37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4" title="Gemini_Generated_Image_h4fbl6h4fbl6h4fb.png"/>
          <p:cNvPicPr preferRelativeResize="0"/>
          <p:nvPr/>
        </p:nvPicPr>
        <p:blipFill rotWithShape="1">
          <a:blip r:embed="rId3">
            <a:alphaModFix/>
          </a:blip>
          <a:srcRect b="0" l="0" r="0" t="19813"/>
          <a:stretch/>
        </p:blipFill>
        <p:spPr>
          <a:xfrm>
            <a:off x="152400" y="1801999"/>
            <a:ext cx="17983201" cy="7865124"/>
          </a:xfrm>
          <a:prstGeom prst="rect">
            <a:avLst/>
          </a:prstGeom>
          <a:noFill/>
          <a:ln>
            <a:noFill/>
          </a:ln>
        </p:spPr>
      </p:pic>
      <p:sp>
        <p:nvSpPr>
          <p:cNvPr id="107" name="Google Shape;107;p14"/>
          <p:cNvSpPr txBox="1"/>
          <p:nvPr/>
        </p:nvSpPr>
        <p:spPr>
          <a:xfrm>
            <a:off x="558575" y="603425"/>
            <a:ext cx="10746900" cy="9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800">
                <a:solidFill>
                  <a:srgbClr val="7F1D1D"/>
                </a:solidFill>
              </a:rPr>
              <a:t>ABOUT ME</a:t>
            </a:r>
            <a:endParaRPr b="1" sz="3800">
              <a:solidFill>
                <a:srgbClr val="7F1D1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txBox="1"/>
          <p:nvPr/>
        </p:nvSpPr>
        <p:spPr>
          <a:xfrm>
            <a:off x="3052200" y="4109075"/>
            <a:ext cx="12183600" cy="321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700">
                <a:solidFill>
                  <a:schemeClr val="dk1"/>
                </a:solidFill>
              </a:rPr>
              <a:t>Phase 1 Trials</a:t>
            </a:r>
            <a:endParaRPr b="1" sz="67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make a slide on Phase 1 Trials and include this info but use images and graphs&#10;During Phase 1 studies, researchers test a new drug in normal healthy volunteers (usually young males). The sample size is limited with approximately 20 to 80 healthy volunteers or people with the disease participating. If the new drug is intended for use in cancer patients, researchers conduct Phase 1 studies in patients with that type of cancer4. Phase 1 trials are concerned primarily with determining how a drug is absorbed, distributed, metabolized and excreted by the human body. Researchers adjust dosing schemes based on animal data to find out how much of a drug the body can tolerate and what its acute side effects are4.&#10;These trials typically have a dose-escalation design, where successive cohorts receive progressively higher doses until the maximum tolerated dose is identified. The typical Phase 1 trial has a single ascending dose (SAD) design, meaning that subjects are dosed in small groups called cohorts, where each member of a cohort might receive a single dose of the study drug or a placebo1.&#10;" id="242" name="Google Shape;242;p33"/>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nvSpPr>
        <p:spPr>
          <a:xfrm>
            <a:off x="3052200" y="4109075"/>
            <a:ext cx="12183600" cy="321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700">
                <a:solidFill>
                  <a:schemeClr val="dk1"/>
                </a:solidFill>
              </a:rPr>
              <a:t>Phase 2 Trials</a:t>
            </a:r>
            <a:endParaRPr b="1" sz="67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make asimilar slide on this: Phase 2 Trials&#10;In Phase 2 studies, researchers administer the drug to a group of patients with the disease or condition for which the drug is being developed, typically involving a few hundred patients, though these studies aren't large enough to show whether the drug will be beneficial. Phase 2A is designed to assess dosing requirements whereas Phase 2B focuses on drug efficacy1. Phase 2 studies provide researchers with additional safety data, which they use to refine research questions, develop research methods, and design new Phase 3 research protocols. These studies begin to provide preliminary evidence of therapeutic benefit while continuing to monitor safety in a larger, more diverse patient population than Phase 14.&#10;" id="252" name="Google Shape;252;p35"/>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txBox="1"/>
          <p:nvPr/>
        </p:nvSpPr>
        <p:spPr>
          <a:xfrm>
            <a:off x="3052200" y="4109075"/>
            <a:ext cx="12183600" cy="321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700">
                <a:solidFill>
                  <a:schemeClr val="dk1"/>
                </a:solidFill>
              </a:rPr>
              <a:t>Phase 3 Trials</a:t>
            </a:r>
            <a:endParaRPr b="1" sz="67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make a similar on this : Researchers design Phase 3 studies to demonstrate whether or not a product offers a treatment benefit to a specific population, and these studies, sometimes known as pivotal studies, involve 300 to 3,000 participants4. Phase 3 studies provide most of the safety data, and because these studies are larger and longer in duration, the results are more likely to show long-term or rare side effects4. In a phase 3 clinical trial, researchers compare the treatment to the current standard therapy (called ‘standard of care’) to see which works better and they also compare the side effects of the treatments, with participants randomly assigned to one of the treatments to ensure that any differences are real and not the result of differences in the people in each group (confounders). Phase 3 trials are the definitive studies that regulatory authorities rely upon when making approval decisions. They are typically multicenter, randomized, controlled trials designed with sufficient statistical power to detect clinically meaningful differences between treatments. Studies indicate that between 5-14% of treatments that enter clinical trials successfully complete all phases and receive approval4.&#10;" id="262" name="Google Shape;262;p37"/>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8"/>
          <p:cNvSpPr txBox="1"/>
          <p:nvPr/>
        </p:nvSpPr>
        <p:spPr>
          <a:xfrm>
            <a:off x="3052200" y="4109075"/>
            <a:ext cx="12183600" cy="321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700">
                <a:solidFill>
                  <a:schemeClr val="dk1"/>
                </a:solidFill>
              </a:rPr>
              <a:t>Phase 4 Trials</a:t>
            </a:r>
            <a:endParaRPr b="1" sz="67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make a slide on phase 4 trials and include this info but use images and graphs: Phase 4 trials are carried out once the drug or device has been approved by the regulatory body during the post-market safety monitoring. A phase 4 clinical trial looks at long-term safety and effectiveness that take place after a new treatment has been approved by the FDA and is available to the public. These post-marketing surveillance studies help identify rare adverse events that may not have been detected in earlier phases, evaluate long-term efficacy, and may explore new indications or patient populations for the approved therapy5." id="272" name="Google Shape;272;p39"/>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nvSpPr>
        <p:spPr>
          <a:xfrm>
            <a:off x="316075" y="1063175"/>
            <a:ext cx="14740800" cy="74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rPr>
              <a:t>Situation in Pakistan:</a:t>
            </a:r>
            <a:endParaRPr b="1" sz="3200">
              <a:solidFill>
                <a:schemeClr val="dk1"/>
              </a:solidFill>
            </a:endParaRPr>
          </a:p>
          <a:p>
            <a:pPr indent="0" lvl="0" marL="0" rtl="0" algn="l">
              <a:spcBef>
                <a:spcPts val="0"/>
              </a:spcBef>
              <a:spcAft>
                <a:spcPts val="0"/>
              </a:spcAft>
              <a:buNone/>
            </a:pPr>
            <a:r>
              <a:t/>
            </a:r>
            <a:endParaRPr sz="3200">
              <a:solidFill>
                <a:schemeClr val="dk1"/>
              </a:solidFill>
            </a:endParaRPr>
          </a:p>
          <a:p>
            <a:pPr indent="-431800" lvl="0" marL="457200" rtl="0" algn="l">
              <a:lnSpc>
                <a:spcPct val="150000"/>
              </a:lnSpc>
              <a:spcBef>
                <a:spcPts val="0"/>
              </a:spcBef>
              <a:spcAft>
                <a:spcPts val="0"/>
              </a:spcAft>
              <a:buClr>
                <a:schemeClr val="dk1"/>
              </a:buClr>
              <a:buSzPts val="3200"/>
              <a:buChar char="●"/>
            </a:pPr>
            <a:r>
              <a:rPr lang="en-US" sz="3200">
                <a:solidFill>
                  <a:schemeClr val="dk1"/>
                </a:solidFill>
              </a:rPr>
              <a:t>Need </a:t>
            </a:r>
            <a:r>
              <a:rPr lang="en-US" sz="3200">
                <a:solidFill>
                  <a:schemeClr val="dk1"/>
                </a:solidFill>
              </a:rPr>
              <a:t>licence</a:t>
            </a:r>
            <a:r>
              <a:rPr lang="en-US" sz="3200">
                <a:solidFill>
                  <a:schemeClr val="dk1"/>
                </a:solidFill>
              </a:rPr>
              <a:t> by DRAP to conduct trials</a:t>
            </a:r>
            <a:endParaRPr sz="3200">
              <a:solidFill>
                <a:schemeClr val="dk1"/>
              </a:solidFill>
            </a:endParaRPr>
          </a:p>
          <a:p>
            <a:pPr indent="-431800" lvl="0" marL="457200" rtl="0" algn="l">
              <a:lnSpc>
                <a:spcPct val="150000"/>
              </a:lnSpc>
              <a:spcBef>
                <a:spcPts val="0"/>
              </a:spcBef>
              <a:spcAft>
                <a:spcPts val="0"/>
              </a:spcAft>
              <a:buClr>
                <a:schemeClr val="dk1"/>
              </a:buClr>
              <a:buSzPts val="3200"/>
              <a:buChar char="●"/>
            </a:pPr>
            <a:r>
              <a:rPr lang="en-US" sz="3200">
                <a:solidFill>
                  <a:schemeClr val="dk1"/>
                </a:solidFill>
              </a:rPr>
              <a:t>Most hospitals (including RMU) = Phase 3 and 4 </a:t>
            </a:r>
            <a:r>
              <a:rPr lang="en-US" sz="3200">
                <a:solidFill>
                  <a:schemeClr val="dk1"/>
                </a:solidFill>
              </a:rPr>
              <a:t>license</a:t>
            </a:r>
            <a:endParaRPr sz="3200">
              <a:solidFill>
                <a:schemeClr val="dk1"/>
              </a:solidFill>
            </a:endParaRPr>
          </a:p>
          <a:p>
            <a:pPr indent="-431800" lvl="0" marL="457200" rtl="0" algn="l">
              <a:lnSpc>
                <a:spcPct val="150000"/>
              </a:lnSpc>
              <a:spcBef>
                <a:spcPts val="0"/>
              </a:spcBef>
              <a:spcAft>
                <a:spcPts val="0"/>
              </a:spcAft>
              <a:buClr>
                <a:schemeClr val="dk1"/>
              </a:buClr>
              <a:buSzPts val="3200"/>
              <a:buChar char="●"/>
            </a:pPr>
            <a:r>
              <a:rPr lang="en-US" sz="3200">
                <a:solidFill>
                  <a:schemeClr val="dk1"/>
                </a:solidFill>
              </a:rPr>
              <a:t>Phase 1 and 2 require expertise and equipment, limited hospitals in Pakistan</a:t>
            </a:r>
            <a:endParaRPr sz="32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41"/>
          <p:cNvPicPr preferRelativeResize="0"/>
          <p:nvPr/>
        </p:nvPicPr>
        <p:blipFill rotWithShape="1">
          <a:blip r:embed="rId3">
            <a:alphaModFix/>
          </a:blip>
          <a:srcRect b="0" l="0" r="0" t="0"/>
          <a:stretch/>
        </p:blipFill>
        <p:spPr>
          <a:xfrm>
            <a:off x="152400" y="3390900"/>
            <a:ext cx="8970534" cy="3995965"/>
          </a:xfrm>
          <a:prstGeom prst="rect">
            <a:avLst/>
          </a:prstGeom>
          <a:noFill/>
          <a:ln>
            <a:noFill/>
          </a:ln>
        </p:spPr>
      </p:pic>
      <p:sp>
        <p:nvSpPr>
          <p:cNvPr id="283" name="Google Shape;283;p41"/>
          <p:cNvSpPr/>
          <p:nvPr/>
        </p:nvSpPr>
        <p:spPr>
          <a:xfrm>
            <a:off x="8027689" y="5158000"/>
            <a:ext cx="2161738" cy="614161"/>
          </a:xfrm>
          <a:custGeom>
            <a:rect b="b" l="l" r="r" t="t"/>
            <a:pathLst>
              <a:path extrusionOk="0" h="614161" w="2161738">
                <a:moveTo>
                  <a:pt x="0" y="0"/>
                </a:moveTo>
                <a:lnTo>
                  <a:pt x="2161738" y="0"/>
                </a:lnTo>
                <a:lnTo>
                  <a:pt x="2161738" y="614161"/>
                </a:lnTo>
                <a:lnTo>
                  <a:pt x="0" y="614161"/>
                </a:lnTo>
                <a:lnTo>
                  <a:pt x="0" y="0"/>
                </a:lnTo>
                <a:close/>
              </a:path>
            </a:pathLst>
          </a:custGeom>
          <a:blipFill rotWithShape="1">
            <a:blip r:embed="rId4">
              <a:alphaModFix/>
            </a:blip>
            <a:stretch>
              <a:fillRect b="0" l="0" r="0" t="0"/>
            </a:stretch>
          </a:blipFill>
          <a:ln>
            <a:noFill/>
          </a:ln>
        </p:spPr>
      </p:sp>
      <p:pic>
        <p:nvPicPr>
          <p:cNvPr id="284" name="Google Shape;284;p41"/>
          <p:cNvPicPr preferRelativeResize="0"/>
          <p:nvPr/>
        </p:nvPicPr>
        <p:blipFill rotWithShape="1">
          <a:blip r:embed="rId5">
            <a:alphaModFix/>
          </a:blip>
          <a:srcRect b="0" l="0" r="0" t="0"/>
          <a:stretch/>
        </p:blipFill>
        <p:spPr>
          <a:xfrm>
            <a:off x="10189427" y="3152044"/>
            <a:ext cx="7468642" cy="3820058"/>
          </a:xfrm>
          <a:prstGeom prst="rect">
            <a:avLst/>
          </a:prstGeom>
          <a:noFill/>
          <a:ln>
            <a:noFill/>
          </a:ln>
        </p:spPr>
      </p:pic>
      <p:sp>
        <p:nvSpPr>
          <p:cNvPr id="285" name="Google Shape;285;p41"/>
          <p:cNvSpPr/>
          <p:nvPr/>
        </p:nvSpPr>
        <p:spPr>
          <a:xfrm>
            <a:off x="-28353" y="4457699"/>
            <a:ext cx="1247553" cy="1238715"/>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41"/>
          <p:cNvSpPr/>
          <p:nvPr/>
        </p:nvSpPr>
        <p:spPr>
          <a:xfrm>
            <a:off x="11609701" y="3949358"/>
            <a:ext cx="1247553" cy="1238715"/>
          </a:xfrm>
          <a:prstGeom prst="ellipse">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41"/>
          <p:cNvSpPr txBox="1"/>
          <p:nvPr/>
        </p:nvSpPr>
        <p:spPr>
          <a:xfrm>
            <a:off x="272513" y="748800"/>
            <a:ext cx="17672100" cy="86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000">
                <a:solidFill>
                  <a:schemeClr val="dk1"/>
                </a:solidFill>
              </a:rPr>
              <a:t>Q: </a:t>
            </a:r>
            <a:r>
              <a:rPr lang="en-US" sz="5000">
                <a:solidFill>
                  <a:schemeClr val="dk1"/>
                </a:solidFill>
              </a:rPr>
              <a:t>Which trial phases do these snippets represent?</a:t>
            </a:r>
            <a:endParaRPr sz="5000">
              <a:solidFill>
                <a:schemeClr val="dk1"/>
              </a:solidFill>
            </a:endParaRPr>
          </a:p>
        </p:txBody>
      </p:sp>
      <p:cxnSp>
        <p:nvCxnSpPr>
          <p:cNvPr id="288" name="Google Shape;288;p41"/>
          <p:cNvCxnSpPr/>
          <p:nvPr/>
        </p:nvCxnSpPr>
        <p:spPr>
          <a:xfrm>
            <a:off x="2362200" y="7386865"/>
            <a:ext cx="2971800"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289" name="Google Shape;289;p41"/>
          <p:cNvCxnSpPr/>
          <p:nvPr/>
        </p:nvCxnSpPr>
        <p:spPr>
          <a:xfrm>
            <a:off x="13997873" y="3695700"/>
            <a:ext cx="2971800"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5"/>
          <p:cNvSpPr txBox="1"/>
          <p:nvPr/>
        </p:nvSpPr>
        <p:spPr>
          <a:xfrm>
            <a:off x="5669825" y="504306"/>
            <a:ext cx="98298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7F1D1D"/>
                </a:solidFill>
              </a:rPr>
              <a:t>Notable Collaborators:</a:t>
            </a:r>
            <a:endParaRPr b="1">
              <a:solidFill>
                <a:srgbClr val="7F1D1D"/>
              </a:solidFill>
            </a:endParaRPr>
          </a:p>
          <a:p>
            <a:pPr indent="0" lvl="0" marL="0" marR="0" rtl="0" algn="ctr">
              <a:spcBef>
                <a:spcPts val="0"/>
              </a:spcBef>
              <a:spcAft>
                <a:spcPts val="0"/>
              </a:spcAft>
              <a:buNone/>
            </a:pPr>
            <a:r>
              <a:t/>
            </a:r>
            <a:endParaRPr sz="5400">
              <a:solidFill>
                <a:srgbClr val="FF0000"/>
              </a:solidFill>
              <a:latin typeface="Arial"/>
              <a:ea typeface="Arial"/>
              <a:cs typeface="Arial"/>
              <a:sym typeface="Arial"/>
            </a:endParaRPr>
          </a:p>
        </p:txBody>
      </p:sp>
      <p:pic>
        <p:nvPicPr>
          <p:cNvPr id="113" name="Google Shape;113;p15"/>
          <p:cNvPicPr preferRelativeResize="0"/>
          <p:nvPr/>
        </p:nvPicPr>
        <p:blipFill rotWithShape="1">
          <a:blip r:embed="rId3">
            <a:alphaModFix/>
          </a:blip>
          <a:srcRect b="0" l="0" r="0" t="0"/>
          <a:stretch/>
        </p:blipFill>
        <p:spPr>
          <a:xfrm>
            <a:off x="976555" y="2052678"/>
            <a:ext cx="4053729" cy="1351243"/>
          </a:xfrm>
          <a:prstGeom prst="rect">
            <a:avLst/>
          </a:prstGeom>
          <a:noFill/>
          <a:ln>
            <a:noFill/>
          </a:ln>
        </p:spPr>
      </p:pic>
      <p:pic>
        <p:nvPicPr>
          <p:cNvPr id="114" name="Google Shape;114;p15"/>
          <p:cNvPicPr preferRelativeResize="0"/>
          <p:nvPr/>
        </p:nvPicPr>
        <p:blipFill rotWithShape="1">
          <a:blip r:embed="rId4">
            <a:alphaModFix/>
          </a:blip>
          <a:srcRect b="0" l="0" r="0" t="0"/>
          <a:stretch/>
        </p:blipFill>
        <p:spPr>
          <a:xfrm>
            <a:off x="14864035" y="5614858"/>
            <a:ext cx="2683374" cy="1316531"/>
          </a:xfrm>
          <a:prstGeom prst="rect">
            <a:avLst/>
          </a:prstGeom>
          <a:noFill/>
          <a:ln>
            <a:noFill/>
          </a:ln>
        </p:spPr>
      </p:pic>
      <p:pic>
        <p:nvPicPr>
          <p:cNvPr id="115" name="Google Shape;115;p15"/>
          <p:cNvPicPr preferRelativeResize="0"/>
          <p:nvPr/>
        </p:nvPicPr>
        <p:blipFill rotWithShape="1">
          <a:blip r:embed="rId5">
            <a:alphaModFix/>
          </a:blip>
          <a:srcRect b="0" l="0" r="0" t="0"/>
          <a:stretch/>
        </p:blipFill>
        <p:spPr>
          <a:xfrm>
            <a:off x="7145135" y="4000377"/>
            <a:ext cx="2844875" cy="936196"/>
          </a:xfrm>
          <a:prstGeom prst="rect">
            <a:avLst/>
          </a:prstGeom>
          <a:noFill/>
          <a:ln>
            <a:noFill/>
          </a:ln>
        </p:spPr>
      </p:pic>
      <p:pic>
        <p:nvPicPr>
          <p:cNvPr id="116" name="Google Shape;116;p15"/>
          <p:cNvPicPr preferRelativeResize="0"/>
          <p:nvPr/>
        </p:nvPicPr>
        <p:blipFill rotWithShape="1">
          <a:blip r:embed="rId6">
            <a:alphaModFix/>
          </a:blip>
          <a:srcRect b="26576" l="0" r="0" t="31410"/>
          <a:stretch/>
        </p:blipFill>
        <p:spPr>
          <a:xfrm>
            <a:off x="3944071" y="8637185"/>
            <a:ext cx="4703805" cy="990600"/>
          </a:xfrm>
          <a:prstGeom prst="rect">
            <a:avLst/>
          </a:prstGeom>
          <a:noFill/>
          <a:ln>
            <a:noFill/>
          </a:ln>
        </p:spPr>
      </p:pic>
      <p:pic>
        <p:nvPicPr>
          <p:cNvPr id="117" name="Google Shape;117;p15"/>
          <p:cNvPicPr preferRelativeResize="0"/>
          <p:nvPr/>
        </p:nvPicPr>
        <p:blipFill rotWithShape="1">
          <a:blip r:embed="rId7">
            <a:alphaModFix/>
          </a:blip>
          <a:srcRect b="0" l="0" r="0" t="0"/>
          <a:stretch/>
        </p:blipFill>
        <p:spPr>
          <a:xfrm>
            <a:off x="15274320" y="1949862"/>
            <a:ext cx="2102435" cy="1319613"/>
          </a:xfrm>
          <a:prstGeom prst="rect">
            <a:avLst/>
          </a:prstGeom>
          <a:noFill/>
          <a:ln>
            <a:noFill/>
          </a:ln>
        </p:spPr>
      </p:pic>
      <p:pic>
        <p:nvPicPr>
          <p:cNvPr id="118" name="Google Shape;118;p15"/>
          <p:cNvPicPr preferRelativeResize="0"/>
          <p:nvPr/>
        </p:nvPicPr>
        <p:blipFill rotWithShape="1">
          <a:blip r:embed="rId8">
            <a:alphaModFix/>
          </a:blip>
          <a:srcRect b="0" l="0" r="0" t="0"/>
          <a:stretch/>
        </p:blipFill>
        <p:spPr>
          <a:xfrm>
            <a:off x="14256866" y="3759404"/>
            <a:ext cx="3897713" cy="1225230"/>
          </a:xfrm>
          <a:prstGeom prst="rect">
            <a:avLst/>
          </a:prstGeom>
          <a:noFill/>
          <a:ln>
            <a:noFill/>
          </a:ln>
        </p:spPr>
      </p:pic>
      <p:pic>
        <p:nvPicPr>
          <p:cNvPr id="119" name="Google Shape;119;p15"/>
          <p:cNvPicPr preferRelativeResize="0"/>
          <p:nvPr/>
        </p:nvPicPr>
        <p:blipFill rotWithShape="1">
          <a:blip r:embed="rId9">
            <a:alphaModFix/>
          </a:blip>
          <a:srcRect b="0" l="0" r="0" t="0"/>
          <a:stretch/>
        </p:blipFill>
        <p:spPr>
          <a:xfrm>
            <a:off x="9990010" y="2033024"/>
            <a:ext cx="4395742" cy="1157546"/>
          </a:xfrm>
          <a:prstGeom prst="rect">
            <a:avLst/>
          </a:prstGeom>
          <a:noFill/>
          <a:ln>
            <a:noFill/>
          </a:ln>
        </p:spPr>
      </p:pic>
      <p:pic>
        <p:nvPicPr>
          <p:cNvPr id="120" name="Google Shape;120;p15"/>
          <p:cNvPicPr preferRelativeResize="0"/>
          <p:nvPr/>
        </p:nvPicPr>
        <p:blipFill rotWithShape="1">
          <a:blip r:embed="rId10">
            <a:alphaModFix/>
          </a:blip>
          <a:srcRect b="0" l="0" r="0" t="0"/>
          <a:stretch/>
        </p:blipFill>
        <p:spPr>
          <a:xfrm>
            <a:off x="28062" y="5549581"/>
            <a:ext cx="5641763" cy="1071935"/>
          </a:xfrm>
          <a:prstGeom prst="rect">
            <a:avLst/>
          </a:prstGeom>
          <a:noFill/>
          <a:ln>
            <a:noFill/>
          </a:ln>
        </p:spPr>
      </p:pic>
      <p:pic>
        <p:nvPicPr>
          <p:cNvPr id="121" name="Google Shape;121;p15"/>
          <p:cNvPicPr preferRelativeResize="0"/>
          <p:nvPr/>
        </p:nvPicPr>
        <p:blipFill rotWithShape="1">
          <a:blip r:embed="rId11">
            <a:alphaModFix/>
          </a:blip>
          <a:srcRect b="0" l="0" r="0" t="0"/>
          <a:stretch/>
        </p:blipFill>
        <p:spPr>
          <a:xfrm>
            <a:off x="7155768" y="5736385"/>
            <a:ext cx="2910282" cy="2132726"/>
          </a:xfrm>
          <a:prstGeom prst="rect">
            <a:avLst/>
          </a:prstGeom>
          <a:noFill/>
          <a:ln>
            <a:noFill/>
          </a:ln>
        </p:spPr>
      </p:pic>
      <p:pic>
        <p:nvPicPr>
          <p:cNvPr id="122" name="Google Shape;122;p15"/>
          <p:cNvPicPr preferRelativeResize="0"/>
          <p:nvPr/>
        </p:nvPicPr>
        <p:blipFill rotWithShape="1">
          <a:blip r:embed="rId12">
            <a:alphaModFix/>
          </a:blip>
          <a:srcRect b="0" l="0" r="0" t="0"/>
          <a:stretch/>
        </p:blipFill>
        <p:spPr>
          <a:xfrm>
            <a:off x="5669825" y="1597424"/>
            <a:ext cx="3615161" cy="2024490"/>
          </a:xfrm>
          <a:prstGeom prst="rect">
            <a:avLst/>
          </a:prstGeom>
          <a:noFill/>
          <a:ln>
            <a:noFill/>
          </a:ln>
        </p:spPr>
      </p:pic>
      <p:pic>
        <p:nvPicPr>
          <p:cNvPr id="123" name="Google Shape;123;p15"/>
          <p:cNvPicPr preferRelativeResize="0"/>
          <p:nvPr/>
        </p:nvPicPr>
        <p:blipFill rotWithShape="1">
          <a:blip r:embed="rId13">
            <a:alphaModFix/>
          </a:blip>
          <a:srcRect b="0" l="0" r="0" t="0"/>
          <a:stretch/>
        </p:blipFill>
        <p:spPr>
          <a:xfrm>
            <a:off x="10645792" y="3676694"/>
            <a:ext cx="3286125" cy="1390650"/>
          </a:xfrm>
          <a:prstGeom prst="rect">
            <a:avLst/>
          </a:prstGeom>
          <a:noFill/>
          <a:ln>
            <a:noFill/>
          </a:ln>
        </p:spPr>
      </p:pic>
      <p:pic>
        <p:nvPicPr>
          <p:cNvPr id="124" name="Google Shape;124;p15"/>
          <p:cNvPicPr preferRelativeResize="0"/>
          <p:nvPr/>
        </p:nvPicPr>
        <p:blipFill rotWithShape="1">
          <a:blip r:embed="rId14">
            <a:alphaModFix/>
          </a:blip>
          <a:srcRect b="0" l="0" r="0" t="0"/>
          <a:stretch/>
        </p:blipFill>
        <p:spPr>
          <a:xfrm>
            <a:off x="976555" y="8915517"/>
            <a:ext cx="2682987" cy="817421"/>
          </a:xfrm>
          <a:prstGeom prst="rect">
            <a:avLst/>
          </a:prstGeom>
          <a:noFill/>
          <a:ln>
            <a:noFill/>
          </a:ln>
        </p:spPr>
      </p:pic>
      <p:pic>
        <p:nvPicPr>
          <p:cNvPr id="125" name="Google Shape;125;p15"/>
          <p:cNvPicPr preferRelativeResize="0"/>
          <p:nvPr/>
        </p:nvPicPr>
        <p:blipFill rotWithShape="1">
          <a:blip r:embed="rId15">
            <a:alphaModFix/>
          </a:blip>
          <a:srcRect b="0" l="0" r="0" t="0"/>
          <a:stretch/>
        </p:blipFill>
        <p:spPr>
          <a:xfrm>
            <a:off x="1057880" y="6977056"/>
            <a:ext cx="1761278" cy="1582921"/>
          </a:xfrm>
          <a:prstGeom prst="rect">
            <a:avLst/>
          </a:prstGeom>
          <a:noFill/>
          <a:ln>
            <a:noFill/>
          </a:ln>
        </p:spPr>
      </p:pic>
      <p:pic>
        <p:nvPicPr>
          <p:cNvPr id="126" name="Google Shape;126;p15"/>
          <p:cNvPicPr preferRelativeResize="0"/>
          <p:nvPr/>
        </p:nvPicPr>
        <p:blipFill rotWithShape="1">
          <a:blip r:embed="rId16">
            <a:alphaModFix/>
          </a:blip>
          <a:srcRect b="31987" l="0" r="0" t="32997"/>
          <a:stretch/>
        </p:blipFill>
        <p:spPr>
          <a:xfrm>
            <a:off x="890251" y="3839637"/>
            <a:ext cx="5405723" cy="1064764"/>
          </a:xfrm>
          <a:prstGeom prst="rect">
            <a:avLst/>
          </a:prstGeom>
          <a:noFill/>
          <a:ln>
            <a:noFill/>
          </a:ln>
        </p:spPr>
      </p:pic>
      <p:pic>
        <p:nvPicPr>
          <p:cNvPr id="127" name="Google Shape;127;p15"/>
          <p:cNvPicPr preferRelativeResize="0"/>
          <p:nvPr/>
        </p:nvPicPr>
        <p:blipFill rotWithShape="1">
          <a:blip r:embed="rId17">
            <a:alphaModFix/>
          </a:blip>
          <a:srcRect b="0" l="0" r="0" t="0"/>
          <a:stretch/>
        </p:blipFill>
        <p:spPr>
          <a:xfrm>
            <a:off x="14385752" y="8070637"/>
            <a:ext cx="3095625" cy="1476375"/>
          </a:xfrm>
          <a:prstGeom prst="rect">
            <a:avLst/>
          </a:prstGeom>
          <a:noFill/>
          <a:ln>
            <a:noFill/>
          </a:ln>
        </p:spPr>
      </p:pic>
      <p:pic>
        <p:nvPicPr>
          <p:cNvPr id="128" name="Google Shape;128;p15"/>
          <p:cNvPicPr preferRelativeResize="0"/>
          <p:nvPr/>
        </p:nvPicPr>
        <p:blipFill rotWithShape="1">
          <a:blip r:embed="rId18">
            <a:alphaModFix/>
          </a:blip>
          <a:srcRect b="0" l="0" r="0" t="0"/>
          <a:stretch/>
        </p:blipFill>
        <p:spPr>
          <a:xfrm>
            <a:off x="10752976" y="5736385"/>
            <a:ext cx="3199966" cy="2057121"/>
          </a:xfrm>
          <a:prstGeom prst="rect">
            <a:avLst/>
          </a:prstGeom>
          <a:noFill/>
          <a:ln>
            <a:noFill/>
          </a:ln>
        </p:spPr>
      </p:pic>
      <p:pic>
        <p:nvPicPr>
          <p:cNvPr id="129" name="Google Shape;129;p15"/>
          <p:cNvPicPr preferRelativeResize="0"/>
          <p:nvPr/>
        </p:nvPicPr>
        <p:blipFill rotWithShape="1">
          <a:blip r:embed="rId19">
            <a:alphaModFix/>
          </a:blip>
          <a:srcRect b="0" l="0" r="0" t="0"/>
          <a:stretch/>
        </p:blipFill>
        <p:spPr>
          <a:xfrm>
            <a:off x="8187017" y="8442056"/>
            <a:ext cx="5125980" cy="1380858"/>
          </a:xfrm>
          <a:prstGeom prst="rect">
            <a:avLst/>
          </a:prstGeom>
          <a:noFill/>
          <a:ln>
            <a:noFill/>
          </a:ln>
        </p:spPr>
      </p:pic>
      <p:pic>
        <p:nvPicPr>
          <p:cNvPr id="130" name="Google Shape;130;p15"/>
          <p:cNvPicPr preferRelativeResize="0"/>
          <p:nvPr/>
        </p:nvPicPr>
        <p:blipFill rotWithShape="1">
          <a:blip r:embed="rId20">
            <a:alphaModFix/>
          </a:blip>
          <a:srcRect b="0" l="0" r="0" t="0"/>
          <a:stretch/>
        </p:blipFill>
        <p:spPr>
          <a:xfrm>
            <a:off x="3270114" y="6920070"/>
            <a:ext cx="3695700" cy="1238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2"/>
          <p:cNvSpPr txBox="1"/>
          <p:nvPr/>
        </p:nvSpPr>
        <p:spPr>
          <a:xfrm>
            <a:off x="833300" y="775825"/>
            <a:ext cx="17327100" cy="87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500">
                <a:solidFill>
                  <a:schemeClr val="dk1"/>
                </a:solidFill>
              </a:rPr>
              <a:t>Types of Clinical Trials </a:t>
            </a:r>
            <a:endParaRPr b="1" sz="3500">
              <a:solidFill>
                <a:schemeClr val="dk1"/>
              </a:solidFill>
            </a:endParaRPr>
          </a:p>
          <a:p>
            <a:pPr indent="0" lvl="0" marL="0" rtl="0" algn="l">
              <a:spcBef>
                <a:spcPts val="0"/>
              </a:spcBef>
              <a:spcAft>
                <a:spcPts val="0"/>
              </a:spcAft>
              <a:buNone/>
            </a:pPr>
            <a:r>
              <a:t/>
            </a:r>
            <a:endParaRPr sz="3500">
              <a:solidFill>
                <a:schemeClr val="dk1"/>
              </a:solidFill>
            </a:endParaRPr>
          </a:p>
          <a:p>
            <a:pPr indent="0" lvl="0" marL="0" rtl="0" algn="l">
              <a:spcBef>
                <a:spcPts val="0"/>
              </a:spcBef>
              <a:spcAft>
                <a:spcPts val="0"/>
              </a:spcAft>
              <a:buNone/>
            </a:pPr>
            <a:r>
              <a:rPr lang="en-US" sz="3500">
                <a:solidFill>
                  <a:schemeClr val="dk1"/>
                </a:solidFill>
              </a:rPr>
              <a:t>Trials can be divided based on: </a:t>
            </a:r>
            <a:endParaRPr sz="3500">
              <a:solidFill>
                <a:schemeClr val="dk1"/>
              </a:solidFill>
            </a:endParaRPr>
          </a:p>
          <a:p>
            <a:pPr indent="0" lvl="0" marL="0" rtl="0" algn="l">
              <a:lnSpc>
                <a:spcPct val="150000"/>
              </a:lnSpc>
              <a:spcBef>
                <a:spcPts val="0"/>
              </a:spcBef>
              <a:spcAft>
                <a:spcPts val="0"/>
              </a:spcAft>
              <a:buNone/>
            </a:pPr>
            <a:r>
              <a:t/>
            </a:r>
            <a:endParaRPr sz="3500">
              <a:solidFill>
                <a:schemeClr val="dk1"/>
              </a:solidFill>
            </a:endParaRPr>
          </a:p>
          <a:p>
            <a:pPr indent="-450850" lvl="0" marL="457200" rtl="0" algn="l">
              <a:lnSpc>
                <a:spcPct val="150000"/>
              </a:lnSpc>
              <a:spcBef>
                <a:spcPts val="0"/>
              </a:spcBef>
              <a:spcAft>
                <a:spcPts val="0"/>
              </a:spcAft>
              <a:buClr>
                <a:schemeClr val="dk1"/>
              </a:buClr>
              <a:buSzPts val="3500"/>
              <a:buAutoNum type="arabicPeriod"/>
            </a:pPr>
            <a:r>
              <a:rPr b="1" lang="en-US" sz="3500">
                <a:solidFill>
                  <a:schemeClr val="dk1"/>
                </a:solidFill>
              </a:rPr>
              <a:t>Randomization </a:t>
            </a:r>
            <a:r>
              <a:rPr lang="en-US" sz="3500">
                <a:solidFill>
                  <a:schemeClr val="dk1"/>
                </a:solidFill>
              </a:rPr>
              <a:t>(Randomized vs non-randomized)</a:t>
            </a:r>
            <a:endParaRPr sz="3500">
              <a:solidFill>
                <a:schemeClr val="dk1"/>
              </a:solidFill>
            </a:endParaRPr>
          </a:p>
          <a:p>
            <a:pPr indent="-450850" lvl="0" marL="457200" rtl="0" algn="l">
              <a:lnSpc>
                <a:spcPct val="150000"/>
              </a:lnSpc>
              <a:spcBef>
                <a:spcPts val="0"/>
              </a:spcBef>
              <a:spcAft>
                <a:spcPts val="0"/>
              </a:spcAft>
              <a:buClr>
                <a:schemeClr val="dk1"/>
              </a:buClr>
              <a:buSzPts val="3500"/>
              <a:buAutoNum type="arabicPeriod"/>
            </a:pPr>
            <a:r>
              <a:rPr b="1" lang="en-US" sz="3500">
                <a:solidFill>
                  <a:schemeClr val="dk1"/>
                </a:solidFill>
              </a:rPr>
              <a:t>Funding </a:t>
            </a:r>
            <a:r>
              <a:rPr lang="en-US" sz="3500">
                <a:solidFill>
                  <a:schemeClr val="dk1"/>
                </a:solidFill>
              </a:rPr>
              <a:t>(Academic/Investigator-initiated vs Pharmaceutical/Industry-sponsored)</a:t>
            </a:r>
            <a:endParaRPr sz="3500">
              <a:solidFill>
                <a:schemeClr val="dk1"/>
              </a:solidFill>
            </a:endParaRPr>
          </a:p>
          <a:p>
            <a:pPr indent="-450850" lvl="0" marL="457200" rtl="0" algn="l">
              <a:lnSpc>
                <a:spcPct val="150000"/>
              </a:lnSpc>
              <a:spcBef>
                <a:spcPts val="0"/>
              </a:spcBef>
              <a:spcAft>
                <a:spcPts val="0"/>
              </a:spcAft>
              <a:buClr>
                <a:schemeClr val="dk1"/>
              </a:buClr>
              <a:buSzPts val="3500"/>
              <a:buAutoNum type="arabicPeriod"/>
            </a:pPr>
            <a:r>
              <a:rPr lang="en-US" sz="3500">
                <a:solidFill>
                  <a:schemeClr val="dk1"/>
                </a:solidFill>
              </a:rPr>
              <a:t>Nature of </a:t>
            </a:r>
            <a:r>
              <a:rPr b="1" lang="en-US" sz="3500">
                <a:solidFill>
                  <a:schemeClr val="dk1"/>
                </a:solidFill>
              </a:rPr>
              <a:t>Intervention </a:t>
            </a:r>
            <a:r>
              <a:rPr lang="en-US" sz="3500">
                <a:solidFill>
                  <a:schemeClr val="dk1"/>
                </a:solidFill>
              </a:rPr>
              <a:t>(</a:t>
            </a:r>
            <a:r>
              <a:rPr lang="en-US" sz="3500">
                <a:solidFill>
                  <a:schemeClr val="dk1"/>
                </a:solidFill>
              </a:rPr>
              <a:t>Therapeutic, Screening, Diagnostic and Prevention)</a:t>
            </a:r>
            <a:r>
              <a:rPr lang="en-US" sz="3500">
                <a:solidFill>
                  <a:schemeClr val="dk1"/>
                </a:solidFill>
              </a:rPr>
              <a:t> </a:t>
            </a:r>
            <a:endParaRPr sz="3500">
              <a:solidFill>
                <a:schemeClr val="dk1"/>
              </a:solidFill>
            </a:endParaRPr>
          </a:p>
          <a:p>
            <a:pPr indent="-450850" lvl="0" marL="457200" rtl="0" algn="l">
              <a:lnSpc>
                <a:spcPct val="150000"/>
              </a:lnSpc>
              <a:spcBef>
                <a:spcPts val="0"/>
              </a:spcBef>
              <a:spcAft>
                <a:spcPts val="0"/>
              </a:spcAft>
              <a:buClr>
                <a:schemeClr val="dk1"/>
              </a:buClr>
              <a:buSzPts val="3500"/>
              <a:buAutoNum type="arabicPeriod"/>
            </a:pPr>
            <a:r>
              <a:rPr lang="en-US" sz="3500">
                <a:solidFill>
                  <a:schemeClr val="dk1"/>
                </a:solidFill>
              </a:rPr>
              <a:t>Number of Interventional </a:t>
            </a:r>
            <a:r>
              <a:rPr b="1" lang="en-US" sz="3500">
                <a:solidFill>
                  <a:schemeClr val="dk1"/>
                </a:solidFill>
              </a:rPr>
              <a:t>Arms </a:t>
            </a:r>
            <a:r>
              <a:rPr lang="en-US" sz="3500">
                <a:solidFill>
                  <a:schemeClr val="dk1"/>
                </a:solidFill>
              </a:rPr>
              <a:t>(Parallel, Cross-over, Factorial etc)</a:t>
            </a:r>
            <a:endParaRPr sz="3500">
              <a:solidFill>
                <a:schemeClr val="dk1"/>
              </a:solidFill>
            </a:endParaRPr>
          </a:p>
          <a:p>
            <a:pPr indent="-450850" lvl="0" marL="457200" rtl="0" algn="l">
              <a:lnSpc>
                <a:spcPct val="150000"/>
              </a:lnSpc>
              <a:spcBef>
                <a:spcPts val="0"/>
              </a:spcBef>
              <a:spcAft>
                <a:spcPts val="0"/>
              </a:spcAft>
              <a:buClr>
                <a:schemeClr val="dk1"/>
              </a:buClr>
              <a:buSzPts val="3500"/>
              <a:buAutoNum type="arabicPeriod"/>
            </a:pPr>
            <a:r>
              <a:rPr b="1" lang="en-US" sz="3500">
                <a:solidFill>
                  <a:schemeClr val="dk1"/>
                </a:solidFill>
              </a:rPr>
              <a:t>Hypothesis </a:t>
            </a:r>
            <a:r>
              <a:rPr lang="en-US" sz="3500">
                <a:solidFill>
                  <a:schemeClr val="dk1"/>
                </a:solidFill>
              </a:rPr>
              <a:t>testing (Superiority, non-inferiority, equivalence)</a:t>
            </a:r>
            <a:endParaRPr sz="3500">
              <a:solidFill>
                <a:schemeClr val="dk1"/>
              </a:solidFill>
            </a:endParaRPr>
          </a:p>
          <a:p>
            <a:pPr indent="-450850" lvl="0" marL="457200" rtl="0" algn="l">
              <a:lnSpc>
                <a:spcPct val="150000"/>
              </a:lnSpc>
              <a:spcBef>
                <a:spcPts val="0"/>
              </a:spcBef>
              <a:spcAft>
                <a:spcPts val="0"/>
              </a:spcAft>
              <a:buClr>
                <a:schemeClr val="dk1"/>
              </a:buClr>
              <a:buSzPts val="3500"/>
              <a:buAutoNum type="arabicPeriod"/>
            </a:pPr>
            <a:r>
              <a:rPr b="1" lang="en-US" sz="3500">
                <a:solidFill>
                  <a:schemeClr val="dk1"/>
                </a:solidFill>
              </a:rPr>
              <a:t>Statistical </a:t>
            </a:r>
            <a:r>
              <a:rPr lang="en-US" sz="3500">
                <a:solidFill>
                  <a:schemeClr val="dk1"/>
                </a:solidFill>
              </a:rPr>
              <a:t>analysis (Per-protocol, Intention-to-treat etc)</a:t>
            </a:r>
            <a:endParaRPr sz="35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aphicFrame>
        <p:nvGraphicFramePr>
          <p:cNvPr id="299" name="Google Shape;299;p43"/>
          <p:cNvGraphicFramePr/>
          <p:nvPr/>
        </p:nvGraphicFramePr>
        <p:xfrm>
          <a:off x="685800" y="419100"/>
          <a:ext cx="3000000" cy="3000000"/>
        </p:xfrm>
        <a:graphic>
          <a:graphicData uri="http://schemas.openxmlformats.org/drawingml/2006/table">
            <a:tbl>
              <a:tblPr bandRow="1" firstRow="1">
                <a:noFill/>
                <a:tableStyleId>{0FEDB757-BBD6-499C-B39F-4038902885BB}</a:tableStyleId>
              </a:tblPr>
              <a:tblGrid>
                <a:gridCol w="3541375"/>
                <a:gridCol w="6364625"/>
                <a:gridCol w="7162800"/>
              </a:tblGrid>
              <a:tr h="1554475">
                <a:tc>
                  <a:txBody>
                    <a:bodyPr/>
                    <a:lstStyle/>
                    <a:p>
                      <a:pPr indent="0" lvl="0" marL="0" marR="0" rtl="0" algn="l">
                        <a:spcBef>
                          <a:spcPts val="0"/>
                        </a:spcBef>
                        <a:spcAft>
                          <a:spcPts val="0"/>
                        </a:spcAft>
                        <a:buNone/>
                      </a:pPr>
                      <a:r>
                        <a:t/>
                      </a:r>
                      <a:endParaRPr sz="3200">
                        <a:latin typeface="Arial"/>
                        <a:ea typeface="Arial"/>
                        <a:cs typeface="Arial"/>
                        <a:sym typeface="Arial"/>
                      </a:endParaRPr>
                    </a:p>
                  </a:txBody>
                  <a:tcPr marT="45725" marB="45725" marR="91450" marL="91450"/>
                </a:tc>
                <a:tc>
                  <a:txBody>
                    <a:bodyPr/>
                    <a:lstStyle/>
                    <a:p>
                      <a:pPr indent="0" lvl="0" marL="0" marR="0" rtl="0" algn="ctr">
                        <a:spcBef>
                          <a:spcPts val="0"/>
                        </a:spcBef>
                        <a:spcAft>
                          <a:spcPts val="0"/>
                        </a:spcAft>
                        <a:buNone/>
                      </a:pPr>
                      <a:r>
                        <a:rPr lang="en-US" sz="3200">
                          <a:latin typeface="Arial"/>
                          <a:ea typeface="Arial"/>
                          <a:cs typeface="Arial"/>
                          <a:sym typeface="Arial"/>
                        </a:rPr>
                        <a:t>Non-</a:t>
                      </a:r>
                      <a:r>
                        <a:rPr lang="en-US" sz="3200">
                          <a:latin typeface="Arial"/>
                          <a:ea typeface="Arial"/>
                          <a:cs typeface="Arial"/>
                          <a:sym typeface="Arial"/>
                        </a:rPr>
                        <a:t> Randomized Controlled Trials/ Quasi Experimental Studies</a:t>
                      </a:r>
                      <a:endParaRPr sz="3200">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3200"/>
                        <a:buFont typeface="Calibri"/>
                        <a:buNone/>
                      </a:pPr>
                      <a:r>
                        <a:t/>
                      </a:r>
                      <a:endParaRPr sz="3200">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Calibri"/>
                        <a:buNone/>
                      </a:pPr>
                      <a:r>
                        <a:rPr lang="en-US" sz="3200">
                          <a:latin typeface="Arial"/>
                          <a:ea typeface="Arial"/>
                          <a:cs typeface="Arial"/>
                          <a:sym typeface="Arial"/>
                        </a:rPr>
                        <a:t>Randomized Controlled Trials</a:t>
                      </a:r>
                      <a:endParaRPr sz="3200">
                        <a:latin typeface="Arial"/>
                        <a:ea typeface="Arial"/>
                        <a:cs typeface="Arial"/>
                        <a:sym typeface="Arial"/>
                      </a:endParaRPr>
                    </a:p>
                    <a:p>
                      <a:pPr indent="0" lvl="0" marL="0" marR="0" rtl="0" algn="ctr">
                        <a:spcBef>
                          <a:spcPts val="0"/>
                        </a:spcBef>
                        <a:spcAft>
                          <a:spcPts val="0"/>
                        </a:spcAft>
                        <a:buNone/>
                      </a:pPr>
                      <a:r>
                        <a:t/>
                      </a:r>
                      <a:endParaRPr sz="3200">
                        <a:latin typeface="Arial"/>
                        <a:ea typeface="Arial"/>
                        <a:cs typeface="Arial"/>
                        <a:sym typeface="Arial"/>
                      </a:endParaRPr>
                    </a:p>
                  </a:txBody>
                  <a:tcPr marT="45725" marB="45725" marR="91450" marL="91450"/>
                </a:tc>
              </a:tr>
              <a:tr h="999500">
                <a:tc>
                  <a:txBody>
                    <a:bodyPr/>
                    <a:lstStyle/>
                    <a:p>
                      <a:pPr indent="0" lvl="0" marL="0" marR="0" rtl="0" algn="l">
                        <a:spcBef>
                          <a:spcPts val="0"/>
                        </a:spcBef>
                        <a:spcAft>
                          <a:spcPts val="0"/>
                        </a:spcAft>
                        <a:buNone/>
                      </a:pPr>
                      <a:r>
                        <a:rPr b="1" lang="en-US" sz="3200">
                          <a:latin typeface="Arial"/>
                          <a:ea typeface="Arial"/>
                          <a:cs typeface="Arial"/>
                          <a:sym typeface="Arial"/>
                        </a:rPr>
                        <a:t>Randomization</a:t>
                      </a:r>
                      <a:endParaRPr b="1" sz="32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US" sz="3200">
                          <a:latin typeface="Arial"/>
                          <a:ea typeface="Arial"/>
                          <a:cs typeface="Arial"/>
                          <a:sym typeface="Arial"/>
                        </a:rPr>
                        <a:t>NO</a:t>
                      </a:r>
                      <a:endParaRPr sz="3200">
                        <a:latin typeface="Arial"/>
                        <a:ea typeface="Arial"/>
                        <a:cs typeface="Arial"/>
                        <a:sym typeface="Arial"/>
                      </a:endParaRPr>
                    </a:p>
                  </a:txBody>
                  <a:tcPr marT="45725" marB="45725" marR="91450" marL="91450"/>
                </a:tc>
                <a:tc>
                  <a:txBody>
                    <a:bodyPr/>
                    <a:lstStyle/>
                    <a:p>
                      <a:pPr indent="0" lvl="0" marL="0" marR="0" rtl="0" algn="l">
                        <a:spcBef>
                          <a:spcPts val="0"/>
                        </a:spcBef>
                        <a:spcAft>
                          <a:spcPts val="0"/>
                        </a:spcAft>
                        <a:buNone/>
                      </a:pPr>
                      <a:r>
                        <a:rPr lang="en-US" sz="3200">
                          <a:latin typeface="Arial"/>
                          <a:ea typeface="Arial"/>
                          <a:cs typeface="Arial"/>
                          <a:sym typeface="Arial"/>
                        </a:rPr>
                        <a:t>Yes</a:t>
                      </a:r>
                      <a:endParaRPr sz="3200">
                        <a:latin typeface="Arial"/>
                        <a:ea typeface="Arial"/>
                        <a:cs typeface="Arial"/>
                        <a:sym typeface="Arial"/>
                      </a:endParaRPr>
                    </a:p>
                  </a:txBody>
                  <a:tcPr marT="45725" marB="45725" marR="91450" marL="91450"/>
                </a:tc>
              </a:tr>
              <a:tr h="999500">
                <a:tc>
                  <a:txBody>
                    <a:bodyPr/>
                    <a:lstStyle/>
                    <a:p>
                      <a:pPr indent="0" lvl="0" marL="0" marR="0" rtl="0" algn="l">
                        <a:spcBef>
                          <a:spcPts val="0"/>
                        </a:spcBef>
                        <a:spcAft>
                          <a:spcPts val="0"/>
                        </a:spcAft>
                        <a:buNone/>
                      </a:pPr>
                      <a:r>
                        <a:rPr b="1" lang="en-US" sz="3200">
                          <a:latin typeface="Arial"/>
                          <a:ea typeface="Arial"/>
                          <a:cs typeface="Arial"/>
                          <a:sym typeface="Arial"/>
                        </a:rPr>
                        <a:t>Groups Divided by</a:t>
                      </a:r>
                      <a:endParaRPr b="1" sz="3200">
                        <a:latin typeface="Arial"/>
                        <a:ea typeface="Arial"/>
                        <a:cs typeface="Arial"/>
                        <a:sym typeface="Arial"/>
                      </a:endParaRPr>
                    </a:p>
                  </a:txBody>
                  <a:tcPr marT="45725" marB="45725" marR="91450" marL="91450"/>
                </a:tc>
                <a:tc>
                  <a:txBody>
                    <a:bodyPr/>
                    <a:lstStyle/>
                    <a:p>
                      <a:pPr indent="-431800" lvl="0" marL="457200" marR="0" rtl="0" algn="l">
                        <a:spcBef>
                          <a:spcPts val="0"/>
                        </a:spcBef>
                        <a:spcAft>
                          <a:spcPts val="0"/>
                        </a:spcAft>
                        <a:buSzPts val="3200"/>
                        <a:buFont typeface="Arial"/>
                        <a:buChar char="➔"/>
                      </a:pPr>
                      <a:r>
                        <a:rPr lang="en-US" sz="3200">
                          <a:latin typeface="Arial"/>
                          <a:ea typeface="Arial"/>
                          <a:cs typeface="Arial"/>
                          <a:sym typeface="Arial"/>
                        </a:rPr>
                        <a:t>Physician Decision</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Patient preference</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Availability Of Treatment</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Time Sequence</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Geographical Location</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Date Of Birth (Odd Vs Even)</a:t>
                      </a:r>
                      <a:endParaRPr sz="3200">
                        <a:latin typeface="Arial"/>
                        <a:ea typeface="Arial"/>
                        <a:cs typeface="Arial"/>
                        <a:sym typeface="Arial"/>
                      </a:endParaRPr>
                    </a:p>
                  </a:txBody>
                  <a:tcPr marT="45725" marB="45725" marR="91450" marL="91450"/>
                </a:tc>
                <a:tc>
                  <a:txBody>
                    <a:bodyPr/>
                    <a:lstStyle/>
                    <a:p>
                      <a:pPr indent="-431800" lvl="0" marL="457200" marR="0" rtl="0" algn="l">
                        <a:spcBef>
                          <a:spcPts val="0"/>
                        </a:spcBef>
                        <a:spcAft>
                          <a:spcPts val="0"/>
                        </a:spcAft>
                        <a:buSzPts val="3200"/>
                        <a:buFont typeface="Arial"/>
                        <a:buChar char="➔"/>
                      </a:pPr>
                      <a:r>
                        <a:rPr lang="en-US" sz="3200">
                          <a:latin typeface="Arial"/>
                          <a:ea typeface="Arial"/>
                          <a:cs typeface="Arial"/>
                          <a:sym typeface="Arial"/>
                        </a:rPr>
                        <a:t>Simple randomization/coin toss</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Sealed envelopes</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Computer-based randomization</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Block Randomization</a:t>
                      </a:r>
                      <a:endParaRPr sz="3200">
                        <a:latin typeface="Arial"/>
                        <a:ea typeface="Arial"/>
                        <a:cs typeface="Arial"/>
                        <a:sym typeface="Arial"/>
                      </a:endParaRPr>
                    </a:p>
                    <a:p>
                      <a:pPr indent="-431800" lvl="0" marL="457200" marR="0" rtl="0" algn="l">
                        <a:spcBef>
                          <a:spcPts val="0"/>
                        </a:spcBef>
                        <a:spcAft>
                          <a:spcPts val="0"/>
                        </a:spcAft>
                        <a:buSzPts val="3200"/>
                        <a:buFont typeface="Arial"/>
                        <a:buChar char="➔"/>
                      </a:pPr>
                      <a:r>
                        <a:rPr lang="en-US" sz="3200">
                          <a:latin typeface="Arial"/>
                          <a:ea typeface="Arial"/>
                          <a:cs typeface="Arial"/>
                          <a:sym typeface="Arial"/>
                        </a:rPr>
                        <a:t>Stratified Sampling</a:t>
                      </a:r>
                      <a:endParaRPr sz="3200">
                        <a:latin typeface="Arial"/>
                        <a:ea typeface="Arial"/>
                        <a:cs typeface="Arial"/>
                        <a:sym typeface="Arial"/>
                      </a:endParaRPr>
                    </a:p>
                  </a:txBody>
                  <a:tcPr marT="45725" marB="45725" marR="91450" marL="91450"/>
                </a:tc>
              </a:tr>
              <a:tr h="999500">
                <a:tc>
                  <a:txBody>
                    <a:bodyPr/>
                    <a:lstStyle/>
                    <a:p>
                      <a:pPr indent="0" lvl="0" marL="0" marR="0" rtl="0" algn="l">
                        <a:spcBef>
                          <a:spcPts val="0"/>
                        </a:spcBef>
                        <a:spcAft>
                          <a:spcPts val="0"/>
                        </a:spcAft>
                        <a:buNone/>
                      </a:pPr>
                      <a:r>
                        <a:rPr b="1" lang="en-US" sz="3200">
                          <a:latin typeface="Arial"/>
                          <a:ea typeface="Arial"/>
                          <a:cs typeface="Arial"/>
                          <a:sym typeface="Arial"/>
                        </a:rPr>
                        <a:t>Pros</a:t>
                      </a:r>
                      <a:endParaRPr b="1" sz="3200">
                        <a:latin typeface="Arial"/>
                        <a:ea typeface="Arial"/>
                        <a:cs typeface="Arial"/>
                        <a:sym typeface="Arial"/>
                      </a:endParaRPr>
                    </a:p>
                  </a:txBody>
                  <a:tcPr marT="45725" marB="45725" marR="91450" marL="91450"/>
                </a:tc>
                <a:tc>
                  <a:txBody>
                    <a:bodyPr/>
                    <a:lstStyle/>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Easy</a:t>
                      </a:r>
                      <a:endParaRPr>
                        <a:latin typeface="Arial"/>
                        <a:ea typeface="Arial"/>
                        <a:cs typeface="Arial"/>
                        <a:sym typeface="Arial"/>
                      </a:endParaRPr>
                    </a:p>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Quick</a:t>
                      </a:r>
                      <a:endParaRPr sz="3200">
                        <a:latin typeface="Arial"/>
                        <a:ea typeface="Arial"/>
                        <a:cs typeface="Arial"/>
                        <a:sym typeface="Arial"/>
                      </a:endParaRPr>
                    </a:p>
                  </a:txBody>
                  <a:tcPr marT="45725" marB="45725" marR="91450" marL="91450"/>
                </a:tc>
                <a:tc>
                  <a:txBody>
                    <a:bodyPr/>
                    <a:lstStyle/>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GOLD STANDARD of evidence</a:t>
                      </a:r>
                      <a:endParaRPr>
                        <a:latin typeface="Arial"/>
                        <a:ea typeface="Arial"/>
                        <a:cs typeface="Arial"/>
                        <a:sym typeface="Arial"/>
                      </a:endParaRPr>
                    </a:p>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Known and unknown confounders are evenly distributed (high internal validity)</a:t>
                      </a:r>
                      <a:endParaRPr sz="3200">
                        <a:latin typeface="Arial"/>
                        <a:ea typeface="Arial"/>
                        <a:cs typeface="Arial"/>
                        <a:sym typeface="Arial"/>
                      </a:endParaRPr>
                    </a:p>
                  </a:txBody>
                  <a:tcPr marT="45725" marB="45725" marR="91450" marL="91450"/>
                </a:tc>
              </a:tr>
              <a:tr h="999500">
                <a:tc>
                  <a:txBody>
                    <a:bodyPr/>
                    <a:lstStyle/>
                    <a:p>
                      <a:pPr indent="0" lvl="0" marL="0" marR="0" rtl="0" algn="l">
                        <a:spcBef>
                          <a:spcPts val="0"/>
                        </a:spcBef>
                        <a:spcAft>
                          <a:spcPts val="0"/>
                        </a:spcAft>
                        <a:buNone/>
                      </a:pPr>
                      <a:r>
                        <a:rPr b="1" lang="en-US" sz="3200">
                          <a:latin typeface="Arial"/>
                          <a:ea typeface="Arial"/>
                          <a:cs typeface="Arial"/>
                          <a:sym typeface="Arial"/>
                        </a:rPr>
                        <a:t>Cons</a:t>
                      </a:r>
                      <a:endParaRPr b="1" sz="3200">
                        <a:latin typeface="Arial"/>
                        <a:ea typeface="Arial"/>
                        <a:cs typeface="Arial"/>
                        <a:sym typeface="Arial"/>
                      </a:endParaRPr>
                    </a:p>
                  </a:txBody>
                  <a:tcPr marT="45725" marB="45725" marR="91450" marL="91450"/>
                </a:tc>
                <a:tc>
                  <a:txBody>
                    <a:bodyPr/>
                    <a:lstStyle/>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Bias </a:t>
                      </a:r>
                      <a:endParaRPr>
                        <a:latin typeface="Arial"/>
                        <a:ea typeface="Arial"/>
                        <a:cs typeface="Arial"/>
                        <a:sym typeface="Arial"/>
                      </a:endParaRPr>
                    </a:p>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Confounding </a:t>
                      </a:r>
                      <a:endParaRPr>
                        <a:latin typeface="Arial"/>
                        <a:ea typeface="Arial"/>
                        <a:cs typeface="Arial"/>
                        <a:sym typeface="Arial"/>
                      </a:endParaRPr>
                    </a:p>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Lower in hierarchy</a:t>
                      </a:r>
                      <a:r>
                        <a:rPr lang="en-US" sz="3200">
                          <a:latin typeface="Arial"/>
                          <a:ea typeface="Arial"/>
                          <a:cs typeface="Arial"/>
                          <a:sym typeface="Arial"/>
                        </a:rPr>
                        <a:t> of evidence</a:t>
                      </a:r>
                      <a:endParaRPr sz="3200">
                        <a:latin typeface="Arial"/>
                        <a:ea typeface="Arial"/>
                        <a:cs typeface="Arial"/>
                        <a:sym typeface="Arial"/>
                      </a:endParaRPr>
                    </a:p>
                  </a:txBody>
                  <a:tcPr marT="45725" marB="45725" marR="91450" marL="91450"/>
                </a:tc>
                <a:tc>
                  <a:txBody>
                    <a:bodyPr/>
                    <a:lstStyle/>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Expensive</a:t>
                      </a:r>
                      <a:endParaRPr>
                        <a:latin typeface="Arial"/>
                        <a:ea typeface="Arial"/>
                        <a:cs typeface="Arial"/>
                        <a:sym typeface="Arial"/>
                      </a:endParaRPr>
                    </a:p>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Time consuming</a:t>
                      </a:r>
                      <a:endParaRPr>
                        <a:latin typeface="Arial"/>
                        <a:ea typeface="Arial"/>
                        <a:cs typeface="Arial"/>
                        <a:sym typeface="Arial"/>
                      </a:endParaRPr>
                    </a:p>
                    <a:p>
                      <a:pPr indent="-457200" lvl="0" marL="457200" marR="0" rtl="0" algn="l">
                        <a:spcBef>
                          <a:spcPts val="0"/>
                        </a:spcBef>
                        <a:spcAft>
                          <a:spcPts val="0"/>
                        </a:spcAft>
                        <a:buClr>
                          <a:schemeClr val="dk1"/>
                        </a:buClr>
                        <a:buSzPts val="3200"/>
                        <a:buChar char="•"/>
                      </a:pPr>
                      <a:r>
                        <a:rPr lang="en-US" sz="3200">
                          <a:latin typeface="Arial"/>
                          <a:ea typeface="Arial"/>
                          <a:cs typeface="Arial"/>
                          <a:sym typeface="Arial"/>
                        </a:rPr>
                        <a:t>Ethical</a:t>
                      </a:r>
                      <a:r>
                        <a:rPr lang="en-US" sz="3200">
                          <a:latin typeface="Arial"/>
                          <a:ea typeface="Arial"/>
                          <a:cs typeface="Arial"/>
                          <a:sym typeface="Arial"/>
                        </a:rPr>
                        <a:t> concerns</a:t>
                      </a:r>
                      <a:endParaRPr sz="3200">
                        <a:latin typeface="Arial"/>
                        <a:ea typeface="Arial"/>
                        <a:cs typeface="Arial"/>
                        <a:sym typeface="Arial"/>
                      </a:endParaRPr>
                    </a:p>
                  </a:txBody>
                  <a:tcPr marT="45725" marB="45725" marR="91450" marL="91450"/>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4"/>
          <p:cNvPicPr preferRelativeResize="0"/>
          <p:nvPr/>
        </p:nvPicPr>
        <p:blipFill>
          <a:blip r:embed="rId3">
            <a:alphaModFix/>
          </a:blip>
          <a:stretch>
            <a:fillRect/>
          </a:stretch>
        </p:blipFill>
        <p:spPr>
          <a:xfrm>
            <a:off x="152400" y="152400"/>
            <a:ext cx="17798875" cy="9559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nvSpPr>
        <p:spPr>
          <a:xfrm>
            <a:off x="775850" y="1451100"/>
            <a:ext cx="17298300" cy="73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800">
                <a:solidFill>
                  <a:schemeClr val="dk1"/>
                </a:solidFill>
              </a:rPr>
              <a:t>Why randomize?</a:t>
            </a:r>
            <a:endParaRPr b="1" sz="3800">
              <a:solidFill>
                <a:schemeClr val="dk1"/>
              </a:solidFill>
            </a:endParaRPr>
          </a:p>
          <a:p>
            <a:pPr indent="0" lvl="0" marL="0" rtl="0" algn="l">
              <a:spcBef>
                <a:spcPts val="0"/>
              </a:spcBef>
              <a:spcAft>
                <a:spcPts val="0"/>
              </a:spcAft>
              <a:buNone/>
            </a:pPr>
            <a:r>
              <a:t/>
            </a:r>
            <a:endParaRPr sz="3800">
              <a:solidFill>
                <a:schemeClr val="dk1"/>
              </a:solidFill>
            </a:endParaRPr>
          </a:p>
          <a:p>
            <a:pPr indent="-469900" lvl="0" marL="457200" rtl="0" algn="l">
              <a:spcBef>
                <a:spcPts val="0"/>
              </a:spcBef>
              <a:spcAft>
                <a:spcPts val="0"/>
              </a:spcAft>
              <a:buClr>
                <a:schemeClr val="dk1"/>
              </a:buClr>
              <a:buSzPts val="3800"/>
              <a:buChar char="●"/>
            </a:pPr>
            <a:r>
              <a:rPr lang="en-US" sz="3800">
                <a:solidFill>
                  <a:schemeClr val="dk1"/>
                </a:solidFill>
              </a:rPr>
              <a:t>To eliminate selection bias and ensure that study groups are comparable at the start of the trial.</a:t>
            </a:r>
            <a:endParaRPr sz="3800">
              <a:solidFill>
                <a:schemeClr val="dk1"/>
              </a:solidFill>
            </a:endParaRPr>
          </a:p>
          <a:p>
            <a:pPr indent="0" lvl="0" marL="457200" rtl="0" algn="l">
              <a:spcBef>
                <a:spcPts val="0"/>
              </a:spcBef>
              <a:spcAft>
                <a:spcPts val="0"/>
              </a:spcAft>
              <a:buNone/>
            </a:pPr>
            <a:r>
              <a:t/>
            </a:r>
            <a:endParaRPr sz="3800">
              <a:solidFill>
                <a:schemeClr val="dk1"/>
              </a:solidFill>
            </a:endParaRPr>
          </a:p>
          <a:p>
            <a:pPr indent="-469900" lvl="0" marL="457200" rtl="0" algn="l">
              <a:spcBef>
                <a:spcPts val="0"/>
              </a:spcBef>
              <a:spcAft>
                <a:spcPts val="0"/>
              </a:spcAft>
              <a:buClr>
                <a:schemeClr val="dk1"/>
              </a:buClr>
              <a:buSzPts val="3800"/>
              <a:buChar char="●"/>
            </a:pPr>
            <a:r>
              <a:rPr lang="en-US" sz="3800">
                <a:solidFill>
                  <a:schemeClr val="dk1"/>
                </a:solidFill>
              </a:rPr>
              <a:t>Every participant has an equal chance of being assigned to any given arm of the study.</a:t>
            </a:r>
            <a:endParaRPr sz="3800">
              <a:solidFill>
                <a:schemeClr val="dk1"/>
              </a:solidFill>
            </a:endParaRPr>
          </a:p>
          <a:p>
            <a:pPr indent="0" lvl="0" marL="457200" rtl="0" algn="l">
              <a:spcBef>
                <a:spcPts val="0"/>
              </a:spcBef>
              <a:spcAft>
                <a:spcPts val="0"/>
              </a:spcAft>
              <a:buNone/>
            </a:pPr>
            <a:r>
              <a:t/>
            </a:r>
            <a:endParaRPr sz="3800">
              <a:solidFill>
                <a:schemeClr val="dk1"/>
              </a:solidFill>
            </a:endParaRPr>
          </a:p>
          <a:p>
            <a:pPr indent="-469900" lvl="0" marL="457200" rtl="0" algn="l">
              <a:spcBef>
                <a:spcPts val="0"/>
              </a:spcBef>
              <a:spcAft>
                <a:spcPts val="0"/>
              </a:spcAft>
              <a:buClr>
                <a:schemeClr val="dk1"/>
              </a:buClr>
              <a:buSzPts val="3800"/>
              <a:buChar char="●"/>
            </a:pPr>
            <a:r>
              <a:rPr lang="en-US" sz="3800">
                <a:solidFill>
                  <a:schemeClr val="dk1"/>
                </a:solidFill>
              </a:rPr>
              <a:t>A successful technique ensures that the next assignment cannot be predicted by the researchers or participants </a:t>
            </a:r>
            <a:r>
              <a:rPr b="1" lang="en-US" sz="3800">
                <a:solidFill>
                  <a:schemeClr val="dk1"/>
                </a:solidFill>
              </a:rPr>
              <a:t>(allocation concealment)</a:t>
            </a:r>
            <a:endParaRPr b="1" sz="3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Slide: Simple Randomization (Coin Toss)&#10;Mechanism: The most basic form; uses a purely random process like tossing a coin (Heads = Group A, Tails = Group B).&#10;&#10;Pros: * Completely unpredictable.&#10;&#10;Easy to implement for very small, informal studies.&#10;&#10;Cons: * Can lead to unequal group sizes (e.g., in a study of 10 people, you might accidentally get 8 in Group A and 2 in Group B).&#10;&#10;Not suitable for large-scale clinical trials.&#10;&#10;Slide: Sealed Envelopes (SNOSE)&#10;Mechanism: Sequentially Numbered, Opaque, Sealed Envelopes. The assignment is printed inside, and the envelope is opened only after the participant is enrolled.&#10;&#10;Key Features: * Opaque: Prevents &quot;hot-lighting&quot; (shining a light through to see the assignment).&#10;&#10;Tamper-evident: Ensures the investigator doesn't skip an envelope to pick a specific treatment for a specific patient.&#10;&#10;Use Case: Common in resource-limited settings where computers aren't readily available in the clinic." id="314" name="Google Shape;314;p46"/>
          <p:cNvPicPr preferRelativeResize="0"/>
          <p:nvPr/>
        </p:nvPicPr>
        <p:blipFill>
          <a:blip r:embed="rId3">
            <a:alphaModFix/>
          </a:blip>
          <a:stretch>
            <a:fillRect/>
          </a:stretch>
        </p:blipFill>
        <p:spPr>
          <a:xfrm>
            <a:off x="3965875" y="287823"/>
            <a:ext cx="10114075" cy="10114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Slide: Simple Randomization (Coin Toss)&#10;Mechanism: The most basic form; uses a purely random process like tossing a coin (Heads = Group A, Tails = Group B).&#10;&#10;Pros: * Completely unpredictable.&#10;&#10;Easy to implement for very small, informal studies.&#10;&#10;Cons: * Can lead to unequal group sizes (e.g., in a study of 10 people, you might accidentally get 8 in Group A and 2 in Group B).&#10;&#10;Not suitable for large-scale clinical trials.&#10;&#10;Slide: Sealed Envelopes (SNOSE)&#10;Mechanism: Sequentially Numbered, Opaque, Sealed Envelopes. The assignment is printed inside, and the envelope is opened only after the participant is enrolled.&#10;&#10;Key Features: * Opaque: Prevents &quot;hot-lighting&quot; (shining a light through to see the assignment).&#10;&#10;Tamper-evident: Ensures the investigator doesn't skip an envelope to pick a specific treatment for a specific patient.&#10;&#10;Use Case: Common in resource-limited settings where computers aren't readily available in the clinic." id="319" name="Google Shape;319;p47"/>
          <p:cNvPicPr preferRelativeResize="0"/>
          <p:nvPr/>
        </p:nvPicPr>
        <p:blipFill>
          <a:blip r:embed="rId3">
            <a:alphaModFix/>
          </a:blip>
          <a:stretch>
            <a:fillRect/>
          </a:stretch>
        </p:blipFill>
        <p:spPr>
          <a:xfrm>
            <a:off x="4002825" y="123650"/>
            <a:ext cx="9703575" cy="9703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make simple infographics on it" id="324" name="Google Shape;324;p48"/>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make a slide: Computer-Based Randomization&#10;Mechanism: Uses algorithms (Pseudo-random number generators) to assign participants.&#10;&#10;Advantages:&#10;&#10;Audit Trail: Keeps a digital record of exactly when and by whom a participant was randomized.&#10;&#10;Centralization: Can be done via an Interactive Web Response System (IWRS), allowing researchers at different sites to randomize patients in real-time.&#10;&#10;Complexity: Can easily handle thousands of participants across multi-center trials." id="329" name="Google Shape;329;p49"/>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0"/>
          <p:cNvPicPr preferRelativeResize="0"/>
          <p:nvPr/>
        </p:nvPicPr>
        <p:blipFill>
          <a:blip r:embed="rId3">
            <a:alphaModFix/>
          </a:blip>
          <a:stretch>
            <a:fillRect/>
          </a:stretch>
        </p:blipFill>
        <p:spPr>
          <a:xfrm>
            <a:off x="0" y="315824"/>
            <a:ext cx="18849925" cy="9375849"/>
          </a:xfrm>
          <a:prstGeom prst="rect">
            <a:avLst/>
          </a:prstGeom>
          <a:noFill/>
          <a:ln>
            <a:noFill/>
          </a:ln>
        </p:spPr>
      </p:pic>
      <p:sp>
        <p:nvSpPr>
          <p:cNvPr id="335" name="Google Shape;335;p50"/>
          <p:cNvSpPr/>
          <p:nvPr/>
        </p:nvSpPr>
        <p:spPr>
          <a:xfrm>
            <a:off x="0" y="1005700"/>
            <a:ext cx="19108500" cy="402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6" name="Google Shape;336;p50"/>
          <p:cNvSpPr txBox="1"/>
          <p:nvPr/>
        </p:nvSpPr>
        <p:spPr>
          <a:xfrm>
            <a:off x="431000" y="5287175"/>
            <a:ext cx="6609000" cy="18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900">
                <a:solidFill>
                  <a:schemeClr val="dk1"/>
                </a:solidFill>
                <a:latin typeface="Calibri"/>
                <a:ea typeface="Calibri"/>
                <a:cs typeface="Calibri"/>
                <a:sym typeface="Calibri"/>
              </a:rPr>
              <a:t>www.randomizer.org</a:t>
            </a:r>
            <a:endParaRPr b="1" sz="49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make sldie on this Slide: Stratified Randomization&#10;Mechanism: Participants are first grouped by a specific characteristic (strata)—such as age, gender, or disease severity—before being randomized.&#10;&#10;Process: 1. Divide patients into strata (e.g., Smokers vs. Non-smokers). 2. Perform separate randomization within each stratum.&#10;&#10;Goal: To ensure that &quot;confounding variables&quot; are distributed equally across both treatment arms." id="341" name="Google Shape;341;p51"/>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6"/>
          <p:cNvSpPr txBox="1"/>
          <p:nvPr/>
        </p:nvSpPr>
        <p:spPr>
          <a:xfrm>
            <a:off x="488475" y="363925"/>
            <a:ext cx="17643000" cy="26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rPr>
              <a:t>Resources for this Course: </a:t>
            </a:r>
            <a:endParaRPr b="1" sz="3200">
              <a:solidFill>
                <a:schemeClr val="dk1"/>
              </a:solidFill>
            </a:endParaRPr>
          </a:p>
          <a:p>
            <a:pPr indent="-431800" lvl="0" marL="457200" rtl="0" algn="l">
              <a:spcBef>
                <a:spcPts val="0"/>
              </a:spcBef>
              <a:spcAft>
                <a:spcPts val="0"/>
              </a:spcAft>
              <a:buClr>
                <a:schemeClr val="dk1"/>
              </a:buClr>
              <a:buSzPts val="3200"/>
              <a:buAutoNum type="arabicPeriod"/>
            </a:pPr>
            <a:r>
              <a:rPr lang="en-US" sz="3200">
                <a:solidFill>
                  <a:schemeClr val="dk1"/>
                </a:solidFill>
              </a:rPr>
              <a:t>RMU Clinical Trial Guide (Available on RMU Website and Researchgate)</a:t>
            </a:r>
            <a:endParaRPr sz="3200">
              <a:solidFill>
                <a:schemeClr val="dk1"/>
              </a:solidFill>
            </a:endParaRPr>
          </a:p>
          <a:p>
            <a:pPr indent="-431800" lvl="0" marL="457200" rtl="0" algn="l">
              <a:lnSpc>
                <a:spcPct val="115000"/>
              </a:lnSpc>
              <a:spcBef>
                <a:spcPts val="0"/>
              </a:spcBef>
              <a:spcAft>
                <a:spcPts val="0"/>
              </a:spcAft>
              <a:buClr>
                <a:schemeClr val="dk1"/>
              </a:buClr>
              <a:buSzPts val="3200"/>
              <a:buAutoNum type="arabicPeriod"/>
            </a:pPr>
            <a:r>
              <a:rPr lang="en-US" sz="3200" u="sng">
                <a:solidFill>
                  <a:srgbClr val="1155CC"/>
                </a:solidFill>
                <a:hlinkClick r:id="rId3">
                  <a:extLst>
                    <a:ext uri="{A12FA001-AC4F-418D-AE19-62706E023703}">
                      <ahyp:hlinkClr val="tx"/>
                    </a:ext>
                  </a:extLst>
                </a:hlinkClick>
              </a:rPr>
              <a:t>https://www.who.int/health-topics/clinical-trials</a:t>
            </a:r>
            <a:endParaRPr sz="3200">
              <a:solidFill>
                <a:schemeClr val="dk1"/>
              </a:solidFill>
            </a:endParaRPr>
          </a:p>
          <a:p>
            <a:pPr indent="-431800" lvl="0" marL="457200" rtl="0" algn="l">
              <a:spcBef>
                <a:spcPts val="0"/>
              </a:spcBef>
              <a:spcAft>
                <a:spcPts val="0"/>
              </a:spcAft>
              <a:buClr>
                <a:schemeClr val="dk1"/>
              </a:buClr>
              <a:buSzPts val="3200"/>
              <a:buAutoNum type="arabicPeriod"/>
            </a:pPr>
            <a:r>
              <a:rPr lang="en-US" sz="3200">
                <a:solidFill>
                  <a:schemeClr val="dk1"/>
                </a:solidFill>
              </a:rPr>
              <a:t>https://database.ich.org/sites/default/files/ICH_E6%28R3%29_Step4_FinalGuideline_2025_0106.pdf</a:t>
            </a:r>
            <a:br>
              <a:rPr lang="en-US" sz="3200">
                <a:solidFill>
                  <a:schemeClr val="dk1"/>
                </a:solidFill>
              </a:rPr>
            </a:br>
            <a:endParaRPr sz="3200">
              <a:solidFill>
                <a:schemeClr val="dk1"/>
              </a:solidFill>
            </a:endParaRPr>
          </a:p>
        </p:txBody>
      </p:sp>
      <p:pic>
        <p:nvPicPr>
          <p:cNvPr id="136" name="Google Shape;136;p16"/>
          <p:cNvPicPr preferRelativeResize="0"/>
          <p:nvPr/>
        </p:nvPicPr>
        <p:blipFill>
          <a:blip r:embed="rId4">
            <a:alphaModFix/>
          </a:blip>
          <a:stretch>
            <a:fillRect/>
          </a:stretch>
        </p:blipFill>
        <p:spPr>
          <a:xfrm>
            <a:off x="1675300" y="4039040"/>
            <a:ext cx="3841750" cy="5245825"/>
          </a:xfrm>
          <a:prstGeom prst="rect">
            <a:avLst/>
          </a:prstGeom>
          <a:noFill/>
          <a:ln>
            <a:noFill/>
          </a:ln>
        </p:spPr>
      </p:pic>
      <p:pic>
        <p:nvPicPr>
          <p:cNvPr id="137" name="Google Shape;137;p16"/>
          <p:cNvPicPr preferRelativeResize="0"/>
          <p:nvPr/>
        </p:nvPicPr>
        <p:blipFill>
          <a:blip r:embed="rId5">
            <a:alphaModFix/>
          </a:blip>
          <a:stretch>
            <a:fillRect/>
          </a:stretch>
        </p:blipFill>
        <p:spPr>
          <a:xfrm>
            <a:off x="7357800" y="3898350"/>
            <a:ext cx="4401300" cy="5527225"/>
          </a:xfrm>
          <a:prstGeom prst="rect">
            <a:avLst/>
          </a:prstGeom>
          <a:noFill/>
          <a:ln>
            <a:noFill/>
          </a:ln>
        </p:spPr>
      </p:pic>
      <p:pic>
        <p:nvPicPr>
          <p:cNvPr id="138" name="Google Shape;138;p16"/>
          <p:cNvPicPr preferRelativeResize="0"/>
          <p:nvPr/>
        </p:nvPicPr>
        <p:blipFill>
          <a:blip r:embed="rId6">
            <a:alphaModFix/>
          </a:blip>
          <a:stretch>
            <a:fillRect/>
          </a:stretch>
        </p:blipFill>
        <p:spPr>
          <a:xfrm>
            <a:off x="12809793" y="3898350"/>
            <a:ext cx="4143707" cy="55272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make a slide on parallel arm trial with a diagram " id="346" name="Google Shape;346;p52"/>
          <p:cNvPicPr preferRelativeResize="0"/>
          <p:nvPr/>
        </p:nvPicPr>
        <p:blipFill>
          <a:blip r:embed="rId3">
            <a:alphaModFix/>
          </a:blip>
          <a:stretch>
            <a:fillRect/>
          </a:stretch>
        </p:blipFill>
        <p:spPr>
          <a:xfrm>
            <a:off x="-71438" y="0"/>
            <a:ext cx="18430875" cy="1028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3"/>
          <p:cNvPicPr preferRelativeResize="0"/>
          <p:nvPr/>
        </p:nvPicPr>
        <p:blipFill rotWithShape="1">
          <a:blip r:embed="rId3">
            <a:alphaModFix/>
          </a:blip>
          <a:srcRect b="0" l="0" r="0" t="0"/>
          <a:stretch/>
        </p:blipFill>
        <p:spPr>
          <a:xfrm>
            <a:off x="-71438" y="0"/>
            <a:ext cx="18430875" cy="102953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4"/>
          <p:cNvPicPr preferRelativeResize="0"/>
          <p:nvPr/>
        </p:nvPicPr>
        <p:blipFill rotWithShape="1">
          <a:blip r:embed="rId3">
            <a:alphaModFix/>
          </a:blip>
          <a:srcRect b="0" l="0" r="0" t="0"/>
          <a:stretch/>
        </p:blipFill>
        <p:spPr>
          <a:xfrm>
            <a:off x="-71438" y="0"/>
            <a:ext cx="18430875" cy="1029537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5"/>
          <p:cNvSpPr txBox="1"/>
          <p:nvPr/>
        </p:nvSpPr>
        <p:spPr>
          <a:xfrm>
            <a:off x="566700" y="4166525"/>
            <a:ext cx="171546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t>1. </a:t>
            </a:r>
            <a:r>
              <a:rPr b="1" lang="en-US" sz="4000"/>
              <a:t>Performance </a:t>
            </a:r>
            <a:r>
              <a:rPr lang="en-US" sz="4000"/>
              <a:t>Bias (differential treatment or care)</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rPr lang="en-US" sz="4000"/>
              <a:t>2. </a:t>
            </a:r>
            <a:r>
              <a:rPr b="1" lang="en-US" sz="4000"/>
              <a:t>Detection </a:t>
            </a:r>
            <a:r>
              <a:rPr lang="en-US" sz="4000"/>
              <a:t>Bias (differences in outcome assessment)</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rPr lang="en-US" sz="4000"/>
              <a:t>3. </a:t>
            </a:r>
            <a:r>
              <a:rPr b="1" lang="en-US" sz="4000"/>
              <a:t>Placebo </a:t>
            </a:r>
            <a:r>
              <a:rPr lang="en-US" sz="4000"/>
              <a:t>Effect (psychological effects of treatment expectation)</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rPr lang="en-US" sz="4000"/>
              <a:t>4. </a:t>
            </a:r>
            <a:r>
              <a:rPr b="1" lang="en-US" sz="4000"/>
              <a:t>Reporting </a:t>
            </a:r>
            <a:r>
              <a:rPr lang="en-US" sz="4000"/>
              <a:t>Bias (reporting of symptoms and outcomes)</a:t>
            </a:r>
            <a:endParaRPr sz="4000"/>
          </a:p>
        </p:txBody>
      </p:sp>
      <p:sp>
        <p:nvSpPr>
          <p:cNvPr id="362" name="Google Shape;362;p55"/>
          <p:cNvSpPr txBox="1"/>
          <p:nvPr/>
        </p:nvSpPr>
        <p:spPr>
          <a:xfrm>
            <a:off x="566700" y="1982100"/>
            <a:ext cx="180741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100"/>
              <a:t>T</a:t>
            </a:r>
            <a:r>
              <a:rPr lang="en-US" sz="4100"/>
              <a:t>echnique used in clinical trials where information about the treatment allocation is withheld to prevent bias.</a:t>
            </a:r>
            <a:endParaRPr sz="4100"/>
          </a:p>
        </p:txBody>
      </p:sp>
      <p:sp>
        <p:nvSpPr>
          <p:cNvPr id="363" name="Google Shape;363;p55"/>
          <p:cNvSpPr txBox="1"/>
          <p:nvPr/>
        </p:nvSpPr>
        <p:spPr>
          <a:xfrm>
            <a:off x="833300" y="718350"/>
            <a:ext cx="9798600" cy="10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800">
                <a:solidFill>
                  <a:schemeClr val="dk1"/>
                </a:solidFill>
              </a:rPr>
              <a:t>What is Blinding?</a:t>
            </a:r>
            <a:endParaRPr b="1" sz="48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6"/>
          <p:cNvPicPr preferRelativeResize="0"/>
          <p:nvPr/>
        </p:nvPicPr>
        <p:blipFill rotWithShape="1">
          <a:blip r:embed="rId3">
            <a:alphaModFix/>
          </a:blip>
          <a:srcRect b="5663" l="0" r="0" t="33304"/>
          <a:stretch/>
        </p:blipFill>
        <p:spPr>
          <a:xfrm>
            <a:off x="-71437" y="2001850"/>
            <a:ext cx="18430875" cy="6283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also include open label study" id="373" name="Google Shape;373;p57"/>
          <p:cNvPicPr preferRelativeResize="0"/>
          <p:nvPr/>
        </p:nvPicPr>
        <p:blipFill rotWithShape="1">
          <a:blip r:embed="rId3">
            <a:alphaModFix/>
          </a:blip>
          <a:srcRect b="4056" l="64902" r="1823" t="41193"/>
          <a:stretch/>
        </p:blipFill>
        <p:spPr>
          <a:xfrm>
            <a:off x="5746925" y="3218275"/>
            <a:ext cx="6149225" cy="5631975"/>
          </a:xfrm>
          <a:prstGeom prst="rect">
            <a:avLst/>
          </a:prstGeom>
          <a:noFill/>
          <a:ln>
            <a:noFill/>
          </a:ln>
        </p:spPr>
      </p:pic>
      <p:sp>
        <p:nvSpPr>
          <p:cNvPr id="374" name="Google Shape;374;p57"/>
          <p:cNvSpPr txBox="1"/>
          <p:nvPr/>
        </p:nvSpPr>
        <p:spPr>
          <a:xfrm>
            <a:off x="3534350" y="1704900"/>
            <a:ext cx="14482200" cy="17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200">
                <a:solidFill>
                  <a:schemeClr val="dk1"/>
                </a:solidFill>
              </a:rPr>
              <a:t>Sometimes, blinding may not be possible</a:t>
            </a:r>
            <a:endParaRPr b="1" sz="42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8"/>
          <p:cNvSpPr txBox="1"/>
          <p:nvPr/>
        </p:nvSpPr>
        <p:spPr>
          <a:xfrm>
            <a:off x="775825" y="775825"/>
            <a:ext cx="16637400" cy="77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t>Situations where blinding is difficult or impossible:</a:t>
            </a:r>
            <a:endParaRPr b="1" sz="4000"/>
          </a:p>
          <a:p>
            <a:pPr indent="0" lvl="0" marL="0" rtl="0" algn="l">
              <a:spcBef>
                <a:spcPts val="0"/>
              </a:spcBef>
              <a:spcAft>
                <a:spcPts val="0"/>
              </a:spcAft>
              <a:buNone/>
            </a:pPr>
            <a:r>
              <a:t/>
            </a:r>
            <a:endParaRPr b="1" sz="4000"/>
          </a:p>
          <a:p>
            <a:pPr indent="-457200" lvl="0" marL="457200" rtl="0" algn="l">
              <a:lnSpc>
                <a:spcPct val="150000"/>
              </a:lnSpc>
              <a:spcBef>
                <a:spcPts val="0"/>
              </a:spcBef>
              <a:spcAft>
                <a:spcPts val="0"/>
              </a:spcAft>
              <a:buSzPts val="3600"/>
              <a:buChar char="➢"/>
            </a:pPr>
            <a:r>
              <a:rPr lang="en-US" sz="3600"/>
              <a:t>Surgical Interventions (though sham surgery possible)</a:t>
            </a:r>
            <a:endParaRPr sz="3600"/>
          </a:p>
          <a:p>
            <a:pPr indent="-457200" lvl="0" marL="457200" rtl="0" algn="l">
              <a:lnSpc>
                <a:spcPct val="150000"/>
              </a:lnSpc>
              <a:spcBef>
                <a:spcPts val="0"/>
              </a:spcBef>
              <a:spcAft>
                <a:spcPts val="0"/>
              </a:spcAft>
              <a:buSzPts val="3600"/>
              <a:buChar char="➢"/>
            </a:pPr>
            <a:r>
              <a:rPr lang="en-US" sz="3600"/>
              <a:t>Behavioral Interventions (psychotherapy, exercise programs, dietary modifications)</a:t>
            </a:r>
            <a:endParaRPr sz="3600"/>
          </a:p>
          <a:p>
            <a:pPr indent="-457200" lvl="0" marL="457200" rtl="0" algn="l">
              <a:lnSpc>
                <a:spcPct val="150000"/>
              </a:lnSpc>
              <a:spcBef>
                <a:spcPts val="0"/>
              </a:spcBef>
              <a:spcAft>
                <a:spcPts val="0"/>
              </a:spcAft>
              <a:buSzPts val="3600"/>
              <a:buChar char="➢"/>
            </a:pPr>
            <a:r>
              <a:rPr lang="en-US" sz="3600"/>
              <a:t>Obvious Side Effects (e.g., hair loss with chemotherapy)</a:t>
            </a:r>
            <a:endParaRPr sz="3600"/>
          </a:p>
          <a:p>
            <a:pPr indent="-457200" lvl="0" marL="457200" rtl="0" algn="l">
              <a:lnSpc>
                <a:spcPct val="150000"/>
              </a:lnSpc>
              <a:spcBef>
                <a:spcPts val="0"/>
              </a:spcBef>
              <a:spcAft>
                <a:spcPts val="0"/>
              </a:spcAft>
              <a:buSzPts val="3600"/>
              <a:buChar char="➢"/>
            </a:pPr>
            <a:r>
              <a:rPr lang="en-US" sz="3600"/>
              <a:t>Emergency Situations</a:t>
            </a:r>
            <a:endParaRPr sz="3600"/>
          </a:p>
          <a:p>
            <a:pPr indent="0" lvl="0" marL="457200" rtl="0" algn="l">
              <a:lnSpc>
                <a:spcPct val="150000"/>
              </a:lnSpc>
              <a:spcBef>
                <a:spcPts val="0"/>
              </a:spcBef>
              <a:spcAft>
                <a:spcPts val="0"/>
              </a:spcAft>
              <a:buNone/>
            </a:pPr>
            <a:r>
              <a:t/>
            </a:r>
            <a:endParaRPr sz="3600"/>
          </a:p>
          <a:p>
            <a:pPr indent="0" lvl="0" marL="457200" rtl="0" algn="l">
              <a:lnSpc>
                <a:spcPct val="150000"/>
              </a:lnSpc>
              <a:spcBef>
                <a:spcPts val="0"/>
              </a:spcBef>
              <a:spcAft>
                <a:spcPts val="0"/>
              </a:spcAft>
              <a:buNone/>
            </a:pPr>
            <a:r>
              <a:rPr b="1" lang="en-US" sz="3600"/>
              <a:t>Use outcome assessor blinding when participant/provider blinding is impossible (PROBE design)</a:t>
            </a:r>
            <a:endParaRPr b="1" sz="3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grpSp>
        <p:nvGrpSpPr>
          <p:cNvPr id="384" name="Google Shape;384;p59"/>
          <p:cNvGrpSpPr/>
          <p:nvPr/>
        </p:nvGrpSpPr>
        <p:grpSpPr>
          <a:xfrm>
            <a:off x="-869488" y="-836544"/>
            <a:ext cx="20142765" cy="12006726"/>
            <a:chOff x="0" y="-1"/>
            <a:chExt cx="26857021" cy="16008969"/>
          </a:xfrm>
        </p:grpSpPr>
        <p:grpSp>
          <p:nvGrpSpPr>
            <p:cNvPr id="385" name="Google Shape;385;p59"/>
            <p:cNvGrpSpPr/>
            <p:nvPr/>
          </p:nvGrpSpPr>
          <p:grpSpPr>
            <a:xfrm>
              <a:off x="0" y="90234"/>
              <a:ext cx="1900244" cy="15509815"/>
              <a:chOff x="0" y="-57150"/>
              <a:chExt cx="356429" cy="2909178"/>
            </a:xfrm>
          </p:grpSpPr>
          <p:sp>
            <p:nvSpPr>
              <p:cNvPr id="386" name="Google Shape;386;p59"/>
              <p:cNvSpPr/>
              <p:nvPr/>
            </p:nvSpPr>
            <p:spPr>
              <a:xfrm>
                <a:off x="0" y="0"/>
                <a:ext cx="356429" cy="2852028"/>
              </a:xfrm>
              <a:custGeom>
                <a:rect b="b" l="l" r="r" t="t"/>
                <a:pathLst>
                  <a:path extrusionOk="0" h="2852028" w="356429">
                    <a:moveTo>
                      <a:pt x="0" y="0"/>
                    </a:moveTo>
                    <a:lnTo>
                      <a:pt x="356429" y="0"/>
                    </a:lnTo>
                    <a:lnTo>
                      <a:pt x="356429" y="2852028"/>
                    </a:lnTo>
                    <a:lnTo>
                      <a:pt x="0" y="2852028"/>
                    </a:lnTo>
                    <a:close/>
                  </a:path>
                </a:pathLst>
              </a:custGeom>
              <a:solidFill>
                <a:srgbClr val="F2BC2A"/>
              </a:solidFill>
              <a:ln>
                <a:noFill/>
              </a:ln>
            </p:spPr>
          </p:sp>
          <p:sp>
            <p:nvSpPr>
              <p:cNvPr id="387" name="Google Shape;387;p59"/>
              <p:cNvSpPr txBox="1"/>
              <p:nvPr/>
            </p:nvSpPr>
            <p:spPr>
              <a:xfrm>
                <a:off x="0" y="-57150"/>
                <a:ext cx="356429" cy="2909178"/>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8" name="Google Shape;388;p59"/>
            <p:cNvGrpSpPr/>
            <p:nvPr/>
          </p:nvGrpSpPr>
          <p:grpSpPr>
            <a:xfrm>
              <a:off x="24881585" y="90234"/>
              <a:ext cx="1900244" cy="15509815"/>
              <a:chOff x="0" y="-57150"/>
              <a:chExt cx="356429" cy="2909178"/>
            </a:xfrm>
          </p:grpSpPr>
          <p:sp>
            <p:nvSpPr>
              <p:cNvPr id="389" name="Google Shape;389;p59"/>
              <p:cNvSpPr/>
              <p:nvPr/>
            </p:nvSpPr>
            <p:spPr>
              <a:xfrm>
                <a:off x="0" y="0"/>
                <a:ext cx="356429" cy="2852028"/>
              </a:xfrm>
              <a:custGeom>
                <a:rect b="b" l="l" r="r" t="t"/>
                <a:pathLst>
                  <a:path extrusionOk="0" h="2852028" w="356429">
                    <a:moveTo>
                      <a:pt x="0" y="0"/>
                    </a:moveTo>
                    <a:lnTo>
                      <a:pt x="356429" y="0"/>
                    </a:lnTo>
                    <a:lnTo>
                      <a:pt x="356429" y="2852028"/>
                    </a:lnTo>
                    <a:lnTo>
                      <a:pt x="0" y="2852028"/>
                    </a:lnTo>
                    <a:close/>
                  </a:path>
                </a:pathLst>
              </a:custGeom>
              <a:solidFill>
                <a:srgbClr val="F2BC2A"/>
              </a:solidFill>
              <a:ln>
                <a:noFill/>
              </a:ln>
            </p:spPr>
          </p:sp>
          <p:sp>
            <p:nvSpPr>
              <p:cNvPr id="390" name="Google Shape;390;p59"/>
              <p:cNvSpPr txBox="1"/>
              <p:nvPr/>
            </p:nvSpPr>
            <p:spPr>
              <a:xfrm>
                <a:off x="0" y="-57150"/>
                <a:ext cx="356429" cy="2909178"/>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1" name="Google Shape;391;p59"/>
            <p:cNvGrpSpPr/>
            <p:nvPr/>
          </p:nvGrpSpPr>
          <p:grpSpPr>
            <a:xfrm rot="5400000">
              <a:off x="12953449" y="-12003328"/>
              <a:ext cx="1900244" cy="25906899"/>
              <a:chOff x="0" y="-57150"/>
              <a:chExt cx="356429" cy="4859360"/>
            </a:xfrm>
          </p:grpSpPr>
          <p:sp>
            <p:nvSpPr>
              <p:cNvPr id="392" name="Google Shape;392;p59"/>
              <p:cNvSpPr/>
              <p:nvPr/>
            </p:nvSpPr>
            <p:spPr>
              <a:xfrm>
                <a:off x="0" y="0"/>
                <a:ext cx="356429" cy="4802210"/>
              </a:xfrm>
              <a:custGeom>
                <a:rect b="b" l="l" r="r" t="t"/>
                <a:pathLst>
                  <a:path extrusionOk="0" h="4802210" w="356429">
                    <a:moveTo>
                      <a:pt x="0" y="0"/>
                    </a:moveTo>
                    <a:lnTo>
                      <a:pt x="356429" y="0"/>
                    </a:lnTo>
                    <a:lnTo>
                      <a:pt x="356429" y="4802210"/>
                    </a:lnTo>
                    <a:lnTo>
                      <a:pt x="0" y="4802210"/>
                    </a:lnTo>
                    <a:close/>
                  </a:path>
                </a:pathLst>
              </a:custGeom>
              <a:solidFill>
                <a:srgbClr val="F2BC2A"/>
              </a:solidFill>
              <a:ln>
                <a:noFill/>
              </a:ln>
            </p:spPr>
          </p:sp>
          <p:sp>
            <p:nvSpPr>
              <p:cNvPr id="393" name="Google Shape;393;p59"/>
              <p:cNvSpPr txBox="1"/>
              <p:nvPr/>
            </p:nvSpPr>
            <p:spPr>
              <a:xfrm>
                <a:off x="0" y="-57150"/>
                <a:ext cx="356429" cy="4859360"/>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4" name="Google Shape;394;p59"/>
            <p:cNvGrpSpPr/>
            <p:nvPr/>
          </p:nvGrpSpPr>
          <p:grpSpPr>
            <a:xfrm rot="5400000">
              <a:off x="12808629" y="2105397"/>
              <a:ext cx="1900244" cy="25906899"/>
              <a:chOff x="0" y="-57150"/>
              <a:chExt cx="356429" cy="4859360"/>
            </a:xfrm>
          </p:grpSpPr>
          <p:sp>
            <p:nvSpPr>
              <p:cNvPr id="395" name="Google Shape;395;p59"/>
              <p:cNvSpPr/>
              <p:nvPr/>
            </p:nvSpPr>
            <p:spPr>
              <a:xfrm>
                <a:off x="0" y="0"/>
                <a:ext cx="356429" cy="4802210"/>
              </a:xfrm>
              <a:custGeom>
                <a:rect b="b" l="l" r="r" t="t"/>
                <a:pathLst>
                  <a:path extrusionOk="0" h="4802210" w="356429">
                    <a:moveTo>
                      <a:pt x="0" y="0"/>
                    </a:moveTo>
                    <a:lnTo>
                      <a:pt x="356429" y="0"/>
                    </a:lnTo>
                    <a:lnTo>
                      <a:pt x="356429" y="4802210"/>
                    </a:lnTo>
                    <a:lnTo>
                      <a:pt x="0" y="4802210"/>
                    </a:lnTo>
                    <a:close/>
                  </a:path>
                </a:pathLst>
              </a:custGeom>
              <a:solidFill>
                <a:srgbClr val="F2BC2A"/>
              </a:solidFill>
              <a:ln>
                <a:noFill/>
              </a:ln>
            </p:spPr>
          </p:sp>
          <p:sp>
            <p:nvSpPr>
              <p:cNvPr id="396" name="Google Shape;396;p59"/>
              <p:cNvSpPr txBox="1"/>
              <p:nvPr/>
            </p:nvSpPr>
            <p:spPr>
              <a:xfrm>
                <a:off x="0" y="-57150"/>
                <a:ext cx="356429" cy="4859360"/>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97" name="Google Shape;397;p59"/>
          <p:cNvSpPr txBox="1"/>
          <p:nvPr/>
        </p:nvSpPr>
        <p:spPr>
          <a:xfrm>
            <a:off x="1780964" y="1000273"/>
            <a:ext cx="15108600" cy="831300"/>
          </a:xfrm>
          <a:prstGeom prst="rect">
            <a:avLst/>
          </a:prstGeom>
          <a:noFill/>
          <a:ln>
            <a:noFill/>
          </a:ln>
        </p:spPr>
        <p:txBody>
          <a:bodyPr anchorCtr="0" anchor="t" bIns="0" lIns="0" spcFirstLastPara="1" rIns="0" wrap="square" tIns="0">
            <a:spAutoFit/>
          </a:bodyPr>
          <a:lstStyle/>
          <a:p>
            <a:pPr indent="0" lvl="0" marL="0" marR="0" rtl="0" algn="ctr">
              <a:lnSpc>
                <a:spcPct val="220000"/>
              </a:lnSpc>
              <a:spcBef>
                <a:spcPts val="0"/>
              </a:spcBef>
              <a:spcAft>
                <a:spcPts val="0"/>
              </a:spcAft>
              <a:buNone/>
            </a:pPr>
            <a:r>
              <a:rPr b="1" lang="en-US" sz="5400">
                <a:solidFill>
                  <a:schemeClr val="dk1"/>
                </a:solidFill>
              </a:rPr>
              <a:t>Does A Trial Ever End?</a:t>
            </a:r>
            <a:endParaRPr b="1" sz="5400">
              <a:solidFill>
                <a:schemeClr val="dk1"/>
              </a:solidFill>
            </a:endParaRPr>
          </a:p>
        </p:txBody>
      </p:sp>
      <p:sp>
        <p:nvSpPr>
          <p:cNvPr id="398" name="Google Shape;398;p59"/>
          <p:cNvSpPr/>
          <p:nvPr/>
        </p:nvSpPr>
        <p:spPr>
          <a:xfrm rot="-874149">
            <a:off x="7872977" y="4854215"/>
            <a:ext cx="518466" cy="272401"/>
          </a:xfrm>
          <a:custGeom>
            <a:rect b="b" l="l" r="r" t="t"/>
            <a:pathLst>
              <a:path extrusionOk="0" h="880110" w="167513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59"/>
          <p:cNvPicPr preferRelativeResize="0"/>
          <p:nvPr/>
        </p:nvPicPr>
        <p:blipFill rotWithShape="1">
          <a:blip r:embed="rId3">
            <a:alphaModFix/>
          </a:blip>
          <a:srcRect b="0" l="0" r="0" t="0"/>
          <a:stretch/>
        </p:blipFill>
        <p:spPr>
          <a:xfrm>
            <a:off x="594551" y="4051450"/>
            <a:ext cx="10755548" cy="2959800"/>
          </a:xfrm>
          <a:prstGeom prst="rect">
            <a:avLst/>
          </a:prstGeom>
          <a:noFill/>
          <a:ln>
            <a:noFill/>
          </a:ln>
        </p:spPr>
      </p:pic>
      <p:sp>
        <p:nvSpPr>
          <p:cNvPr id="400" name="Google Shape;400;p59"/>
          <p:cNvSpPr txBox="1"/>
          <p:nvPr/>
        </p:nvSpPr>
        <p:spPr>
          <a:xfrm>
            <a:off x="11034125" y="3429000"/>
            <a:ext cx="6034200" cy="4798800"/>
          </a:xfrm>
          <a:prstGeom prst="rect">
            <a:avLst/>
          </a:prstGeom>
          <a:noFill/>
          <a:ln>
            <a:noFill/>
          </a:ln>
        </p:spPr>
        <p:txBody>
          <a:bodyPr anchorCtr="0" anchor="t" bIns="91425" lIns="91425" spcFirstLastPara="1" rIns="91425" wrap="square" tIns="91425">
            <a:noAutofit/>
          </a:bodyPr>
          <a:lstStyle/>
          <a:p>
            <a:pPr indent="-438150" lvl="0" marL="457200" rtl="0" algn="l">
              <a:spcBef>
                <a:spcPts val="0"/>
              </a:spcBef>
              <a:spcAft>
                <a:spcPts val="0"/>
              </a:spcAft>
              <a:buClr>
                <a:schemeClr val="dk1"/>
              </a:buClr>
              <a:buSzPts val="3300"/>
              <a:buChar char="➢"/>
            </a:pPr>
            <a:r>
              <a:rPr lang="en-US" sz="3300">
                <a:solidFill>
                  <a:schemeClr val="dk1"/>
                </a:solidFill>
              </a:rPr>
              <a:t>3rd most prescribed GI drug</a:t>
            </a:r>
            <a:endParaRPr sz="3300">
              <a:solidFill>
                <a:schemeClr val="dk1"/>
              </a:solidFill>
            </a:endParaRPr>
          </a:p>
          <a:p>
            <a:pPr indent="-438150" lvl="0" marL="457200" rtl="0" algn="l">
              <a:spcBef>
                <a:spcPts val="0"/>
              </a:spcBef>
              <a:spcAft>
                <a:spcPts val="0"/>
              </a:spcAft>
              <a:buClr>
                <a:schemeClr val="dk1"/>
              </a:buClr>
              <a:buSzPts val="3300"/>
              <a:buChar char="➢"/>
            </a:pPr>
            <a:r>
              <a:rPr lang="en-US" sz="3300">
                <a:solidFill>
                  <a:schemeClr val="dk1"/>
                </a:solidFill>
              </a:rPr>
              <a:t>Used for over 40 years worldwide</a:t>
            </a:r>
            <a:endParaRPr sz="3300">
              <a:solidFill>
                <a:schemeClr val="dk1"/>
              </a:solidFill>
            </a:endParaRPr>
          </a:p>
          <a:p>
            <a:pPr indent="-438150" lvl="0" marL="457200" rtl="0" algn="l">
              <a:spcBef>
                <a:spcPts val="0"/>
              </a:spcBef>
              <a:spcAft>
                <a:spcPts val="0"/>
              </a:spcAft>
              <a:buClr>
                <a:schemeClr val="dk1"/>
              </a:buClr>
              <a:buSzPts val="3300"/>
              <a:buChar char="➢"/>
            </a:pPr>
            <a:r>
              <a:rPr lang="en-US" sz="3300">
                <a:solidFill>
                  <a:schemeClr val="dk1"/>
                </a:solidFill>
              </a:rPr>
              <a:t>Traces of NDMA found in particle- carcinogenic</a:t>
            </a:r>
            <a:endParaRPr sz="3300">
              <a:solidFill>
                <a:schemeClr val="dk1"/>
              </a:solidFill>
            </a:endParaRPr>
          </a:p>
          <a:p>
            <a:pPr indent="-438150" lvl="0" marL="457200" rtl="0" algn="l">
              <a:spcBef>
                <a:spcPts val="0"/>
              </a:spcBef>
              <a:spcAft>
                <a:spcPts val="0"/>
              </a:spcAft>
              <a:buClr>
                <a:schemeClr val="dk1"/>
              </a:buClr>
              <a:buSzPts val="3300"/>
              <a:buChar char="➢"/>
            </a:pPr>
            <a:r>
              <a:rPr lang="en-US" sz="3300">
                <a:solidFill>
                  <a:schemeClr val="dk1"/>
                </a:solidFill>
              </a:rPr>
              <a:t>Banned in 2020 - reformulated and approved again in Nov 2025</a:t>
            </a:r>
            <a:endParaRPr sz="33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grpSp>
        <p:nvGrpSpPr>
          <p:cNvPr id="405" name="Google Shape;405;p60"/>
          <p:cNvGrpSpPr/>
          <p:nvPr/>
        </p:nvGrpSpPr>
        <p:grpSpPr>
          <a:xfrm>
            <a:off x="-869488" y="-836544"/>
            <a:ext cx="20142764" cy="12006716"/>
            <a:chOff x="0" y="0"/>
            <a:chExt cx="26857018" cy="16008955"/>
          </a:xfrm>
        </p:grpSpPr>
        <p:grpSp>
          <p:nvGrpSpPr>
            <p:cNvPr id="406" name="Google Shape;406;p60"/>
            <p:cNvGrpSpPr/>
            <p:nvPr/>
          </p:nvGrpSpPr>
          <p:grpSpPr>
            <a:xfrm>
              <a:off x="0" y="90236"/>
              <a:ext cx="1900230" cy="15509701"/>
              <a:chOff x="0" y="-57150"/>
              <a:chExt cx="356429" cy="2909178"/>
            </a:xfrm>
          </p:grpSpPr>
          <p:sp>
            <p:nvSpPr>
              <p:cNvPr id="407" name="Google Shape;407;p60"/>
              <p:cNvSpPr/>
              <p:nvPr/>
            </p:nvSpPr>
            <p:spPr>
              <a:xfrm>
                <a:off x="0" y="0"/>
                <a:ext cx="356429" cy="2852028"/>
              </a:xfrm>
              <a:custGeom>
                <a:rect b="b" l="l" r="r" t="t"/>
                <a:pathLst>
                  <a:path extrusionOk="0" h="2852028" w="356429">
                    <a:moveTo>
                      <a:pt x="0" y="0"/>
                    </a:moveTo>
                    <a:lnTo>
                      <a:pt x="356429" y="0"/>
                    </a:lnTo>
                    <a:lnTo>
                      <a:pt x="356429" y="2852028"/>
                    </a:lnTo>
                    <a:lnTo>
                      <a:pt x="0" y="2852028"/>
                    </a:lnTo>
                    <a:close/>
                  </a:path>
                </a:pathLst>
              </a:custGeom>
              <a:solidFill>
                <a:srgbClr val="F2BC2A"/>
              </a:solidFill>
              <a:ln>
                <a:noFill/>
              </a:ln>
            </p:spPr>
          </p:sp>
          <p:sp>
            <p:nvSpPr>
              <p:cNvPr id="408" name="Google Shape;408;p60"/>
              <p:cNvSpPr txBox="1"/>
              <p:nvPr/>
            </p:nvSpPr>
            <p:spPr>
              <a:xfrm>
                <a:off x="0" y="-57150"/>
                <a:ext cx="356400" cy="2909100"/>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9" name="Google Shape;409;p60"/>
            <p:cNvGrpSpPr/>
            <p:nvPr/>
          </p:nvGrpSpPr>
          <p:grpSpPr>
            <a:xfrm>
              <a:off x="24881585" y="90236"/>
              <a:ext cx="1900230" cy="15509701"/>
              <a:chOff x="0" y="-57150"/>
              <a:chExt cx="356429" cy="2909178"/>
            </a:xfrm>
          </p:grpSpPr>
          <p:sp>
            <p:nvSpPr>
              <p:cNvPr id="410" name="Google Shape;410;p60"/>
              <p:cNvSpPr/>
              <p:nvPr/>
            </p:nvSpPr>
            <p:spPr>
              <a:xfrm>
                <a:off x="0" y="0"/>
                <a:ext cx="356429" cy="2852028"/>
              </a:xfrm>
              <a:custGeom>
                <a:rect b="b" l="l" r="r" t="t"/>
                <a:pathLst>
                  <a:path extrusionOk="0" h="2852028" w="356429">
                    <a:moveTo>
                      <a:pt x="0" y="0"/>
                    </a:moveTo>
                    <a:lnTo>
                      <a:pt x="356429" y="0"/>
                    </a:lnTo>
                    <a:lnTo>
                      <a:pt x="356429" y="2852028"/>
                    </a:lnTo>
                    <a:lnTo>
                      <a:pt x="0" y="2852028"/>
                    </a:lnTo>
                    <a:close/>
                  </a:path>
                </a:pathLst>
              </a:custGeom>
              <a:solidFill>
                <a:srgbClr val="F2BC2A"/>
              </a:solidFill>
              <a:ln>
                <a:noFill/>
              </a:ln>
            </p:spPr>
          </p:sp>
          <p:sp>
            <p:nvSpPr>
              <p:cNvPr id="411" name="Google Shape;411;p60"/>
              <p:cNvSpPr txBox="1"/>
              <p:nvPr/>
            </p:nvSpPr>
            <p:spPr>
              <a:xfrm>
                <a:off x="0" y="-57150"/>
                <a:ext cx="356400" cy="2909100"/>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2" name="Google Shape;412;p60"/>
            <p:cNvGrpSpPr/>
            <p:nvPr/>
          </p:nvGrpSpPr>
          <p:grpSpPr>
            <a:xfrm rot="5400000">
              <a:off x="12953444" y="-12003345"/>
              <a:ext cx="1900230" cy="25906919"/>
              <a:chOff x="0" y="-57150"/>
              <a:chExt cx="356429" cy="4859400"/>
            </a:xfrm>
          </p:grpSpPr>
          <p:sp>
            <p:nvSpPr>
              <p:cNvPr id="413" name="Google Shape;413;p60"/>
              <p:cNvSpPr/>
              <p:nvPr/>
            </p:nvSpPr>
            <p:spPr>
              <a:xfrm>
                <a:off x="0" y="0"/>
                <a:ext cx="356429" cy="4802210"/>
              </a:xfrm>
              <a:custGeom>
                <a:rect b="b" l="l" r="r" t="t"/>
                <a:pathLst>
                  <a:path extrusionOk="0" h="4802210" w="356429">
                    <a:moveTo>
                      <a:pt x="0" y="0"/>
                    </a:moveTo>
                    <a:lnTo>
                      <a:pt x="356429" y="0"/>
                    </a:lnTo>
                    <a:lnTo>
                      <a:pt x="356429" y="4802210"/>
                    </a:lnTo>
                    <a:lnTo>
                      <a:pt x="0" y="4802210"/>
                    </a:lnTo>
                    <a:close/>
                  </a:path>
                </a:pathLst>
              </a:custGeom>
              <a:solidFill>
                <a:srgbClr val="F2BC2A"/>
              </a:solidFill>
              <a:ln>
                <a:noFill/>
              </a:ln>
            </p:spPr>
          </p:sp>
          <p:sp>
            <p:nvSpPr>
              <p:cNvPr id="414" name="Google Shape;414;p60"/>
              <p:cNvSpPr txBox="1"/>
              <p:nvPr/>
            </p:nvSpPr>
            <p:spPr>
              <a:xfrm>
                <a:off x="0" y="-57150"/>
                <a:ext cx="356400" cy="4859400"/>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5" name="Google Shape;415;p60"/>
            <p:cNvGrpSpPr/>
            <p:nvPr/>
          </p:nvGrpSpPr>
          <p:grpSpPr>
            <a:xfrm rot="5400000">
              <a:off x="12808624" y="2105380"/>
              <a:ext cx="1900230" cy="25906919"/>
              <a:chOff x="0" y="-57150"/>
              <a:chExt cx="356429" cy="4859400"/>
            </a:xfrm>
          </p:grpSpPr>
          <p:sp>
            <p:nvSpPr>
              <p:cNvPr id="416" name="Google Shape;416;p60"/>
              <p:cNvSpPr/>
              <p:nvPr/>
            </p:nvSpPr>
            <p:spPr>
              <a:xfrm>
                <a:off x="0" y="0"/>
                <a:ext cx="356429" cy="4802210"/>
              </a:xfrm>
              <a:custGeom>
                <a:rect b="b" l="l" r="r" t="t"/>
                <a:pathLst>
                  <a:path extrusionOk="0" h="4802210" w="356429">
                    <a:moveTo>
                      <a:pt x="0" y="0"/>
                    </a:moveTo>
                    <a:lnTo>
                      <a:pt x="356429" y="0"/>
                    </a:lnTo>
                    <a:lnTo>
                      <a:pt x="356429" y="4802210"/>
                    </a:lnTo>
                    <a:lnTo>
                      <a:pt x="0" y="4802210"/>
                    </a:lnTo>
                    <a:close/>
                  </a:path>
                </a:pathLst>
              </a:custGeom>
              <a:solidFill>
                <a:srgbClr val="F2BC2A"/>
              </a:solidFill>
              <a:ln>
                <a:noFill/>
              </a:ln>
            </p:spPr>
          </p:sp>
          <p:sp>
            <p:nvSpPr>
              <p:cNvPr id="417" name="Google Shape;417;p60"/>
              <p:cNvSpPr txBox="1"/>
              <p:nvPr/>
            </p:nvSpPr>
            <p:spPr>
              <a:xfrm>
                <a:off x="0" y="-57150"/>
                <a:ext cx="356400" cy="4859400"/>
              </a:xfrm>
              <a:prstGeom prst="rect">
                <a:avLst/>
              </a:prstGeom>
              <a:noFill/>
              <a:ln>
                <a:noFill/>
              </a:ln>
            </p:spPr>
            <p:txBody>
              <a:bodyPr anchorCtr="0" anchor="ctr" bIns="53475" lIns="53475" spcFirstLastPara="1" rIns="53475" wrap="square" tIns="53475">
                <a:noAutofit/>
              </a:bodyPr>
              <a:lstStyle/>
              <a:p>
                <a:pPr indent="0" lvl="0" marL="0" marR="0" rtl="0" algn="ctr">
                  <a:lnSpc>
                    <a:spcPct val="155611"/>
                  </a:lnSpc>
                  <a:spcBef>
                    <a:spcPts val="0"/>
                  </a:spcBef>
                  <a:spcAft>
                    <a:spcPts val="0"/>
                  </a:spcAft>
                  <a:buNone/>
                </a:pPr>
                <a:r>
                  <a:t/>
                </a:r>
                <a:endParaRPr sz="1800">
                  <a:solidFill>
                    <a:schemeClr val="dk1"/>
                  </a:solidFill>
                  <a:latin typeface="Calibri"/>
                  <a:ea typeface="Calibri"/>
                  <a:cs typeface="Calibri"/>
                  <a:sym typeface="Calibri"/>
                </a:endParaRPr>
              </a:p>
            </p:txBody>
          </p:sp>
        </p:grpSp>
      </p:grpSp>
      <p:pic>
        <p:nvPicPr>
          <p:cNvPr id="418" name="Google Shape;418;p60"/>
          <p:cNvPicPr preferRelativeResize="0"/>
          <p:nvPr/>
        </p:nvPicPr>
        <p:blipFill rotWithShape="1">
          <a:blip r:embed="rId3">
            <a:alphaModFix/>
          </a:blip>
          <a:srcRect b="0" l="0" r="0" t="0"/>
          <a:stretch/>
        </p:blipFill>
        <p:spPr>
          <a:xfrm>
            <a:off x="2789966" y="1424326"/>
            <a:ext cx="13090626" cy="6391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1"/>
          <p:cNvSpPr txBox="1"/>
          <p:nvPr/>
        </p:nvSpPr>
        <p:spPr>
          <a:xfrm>
            <a:off x="5718175" y="4137800"/>
            <a:ext cx="12183600" cy="448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7200">
                <a:solidFill>
                  <a:schemeClr val="dk1"/>
                </a:solidFill>
              </a:rPr>
              <a:t>THANK YOU</a:t>
            </a:r>
            <a:endParaRPr b="1" sz="76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7"/>
          <p:cNvSpPr txBox="1"/>
          <p:nvPr/>
        </p:nvSpPr>
        <p:spPr>
          <a:xfrm>
            <a:off x="2873500" y="4022850"/>
            <a:ext cx="13562700" cy="810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900">
                <a:solidFill>
                  <a:schemeClr val="dk1"/>
                </a:solidFill>
              </a:rPr>
              <a:t>Q: What are clinical trials and why are they important?</a:t>
            </a:r>
            <a:endParaRPr b="1" sz="49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8"/>
          <p:cNvPicPr preferRelativeResize="0"/>
          <p:nvPr/>
        </p:nvPicPr>
        <p:blipFill rotWithShape="1">
          <a:blip r:embed="rId3">
            <a:alphaModFix/>
          </a:blip>
          <a:srcRect b="0" l="0" r="0" t="0"/>
          <a:stretch/>
        </p:blipFill>
        <p:spPr>
          <a:xfrm>
            <a:off x="1752599" y="342900"/>
            <a:ext cx="14401397" cy="9606578"/>
          </a:xfrm>
          <a:prstGeom prst="rect">
            <a:avLst/>
          </a:prstGeom>
          <a:noFill/>
          <a:ln>
            <a:noFill/>
          </a:ln>
        </p:spPr>
      </p:pic>
      <p:sp>
        <p:nvSpPr>
          <p:cNvPr id="149" name="Google Shape;149;p18"/>
          <p:cNvSpPr/>
          <p:nvPr/>
        </p:nvSpPr>
        <p:spPr>
          <a:xfrm>
            <a:off x="16154000" y="718350"/>
            <a:ext cx="1891500" cy="862200"/>
          </a:xfrm>
          <a:prstGeom prst="lef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p19"/>
          <p:cNvSpPr txBox="1"/>
          <p:nvPr/>
        </p:nvSpPr>
        <p:spPr>
          <a:xfrm>
            <a:off x="2895600" y="647700"/>
            <a:ext cx="13276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7200">
                <a:solidFill>
                  <a:srgbClr val="7F1D1D"/>
                </a:solidFill>
              </a:rPr>
              <a:t>HIERARCHY OF EVIDENCE</a:t>
            </a:r>
            <a:endParaRPr b="1" sz="7200">
              <a:solidFill>
                <a:srgbClr val="7F1D1D"/>
              </a:solidFill>
            </a:endParaRPr>
          </a:p>
        </p:txBody>
      </p:sp>
      <p:sp>
        <p:nvSpPr>
          <p:cNvPr id="155" name="Google Shape;155;p19"/>
          <p:cNvSpPr/>
          <p:nvPr/>
        </p:nvSpPr>
        <p:spPr>
          <a:xfrm>
            <a:off x="13563600" y="2254339"/>
            <a:ext cx="1373100" cy="7239000"/>
          </a:xfrm>
          <a:prstGeom prst="upArrow">
            <a:avLst>
              <a:gd fmla="val 50000" name="adj1"/>
              <a:gd fmla="val 50000" name="adj2"/>
            </a:avLst>
          </a:prstGeom>
          <a:solidFill>
            <a:srgbClr val="7F1D1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19"/>
          <p:cNvSpPr/>
          <p:nvPr/>
        </p:nvSpPr>
        <p:spPr>
          <a:xfrm>
            <a:off x="15087600" y="4610100"/>
            <a:ext cx="3200400" cy="156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dk1"/>
                </a:solidFill>
              </a:rPr>
              <a:t>Better</a:t>
            </a:r>
            <a:endParaRPr/>
          </a:p>
          <a:p>
            <a:pPr indent="0" lvl="0" marL="0" marR="0" rtl="0" algn="ctr">
              <a:spcBef>
                <a:spcPts val="0"/>
              </a:spcBef>
              <a:spcAft>
                <a:spcPts val="0"/>
              </a:spcAft>
              <a:buNone/>
            </a:pPr>
            <a:r>
              <a:rPr b="1" lang="en-US" sz="4800">
                <a:solidFill>
                  <a:schemeClr val="dk1"/>
                </a:solidFill>
              </a:rPr>
              <a:t>Evidence</a:t>
            </a:r>
            <a:r>
              <a:rPr b="1" lang="en-US" sz="4800">
                <a:solidFill>
                  <a:schemeClr val="dk1"/>
                </a:solidFill>
                <a:latin typeface="Playfair Display"/>
                <a:ea typeface="Playfair Display"/>
                <a:cs typeface="Playfair Display"/>
                <a:sym typeface="Playfair Display"/>
              </a:rPr>
              <a:t> </a:t>
            </a:r>
            <a:endParaRPr b="1" sz="4800">
              <a:solidFill>
                <a:schemeClr val="dk1"/>
              </a:solidFill>
              <a:latin typeface="Playfair Display"/>
              <a:ea typeface="Playfair Display"/>
              <a:cs typeface="Playfair Display"/>
              <a:sym typeface="Playfair Display"/>
            </a:endParaRPr>
          </a:p>
        </p:txBody>
      </p:sp>
      <p:sp>
        <p:nvSpPr>
          <p:cNvPr descr="data:image/png;base64,iVBORw0KGgoAAAANSUhEUgAABkAAAANpCAYAAABTl/X+AAAQAElEQVR4AVy9iZrrxq6kG4Esn37/Z7xft1dNqnmwXUrcP0Bp2d0UwUQCgTGT1FBre9ft42PfPZ/67vTYwz8996/TS98x3p1Offv83LdPT+gyQs9Pff/00g+n1759eO67UwgZ8tvgwd4NgcXHPXT7eAL/3Pfx+/iCzevQw9NbP+Dr7um1fxHn7qp/fO1b+NunZ8bwr/0ncW4fmRPzF+OfF11y/YWfX/evff/wAr32r4cn/IeeGV/6lpi/sL8jx9jGd8ZQ+NTxC9sZT9SK71/EuUseyDM+wN/Bnxgf8De5kvctffiF71+nU8f+ltzu0Yf/Bf6Oefo4+NQULP1OTxP/kD+T5xP0Qu+fqfm5Rzc5wN8/4/ul4/vw9zL9SNzbp1P/ot+3+L4jn3soPoONLH4yRpcx8/ChW3K5o55bbEP35Hr7+ETsF+i508fb+4e+vXvou7u7vrv/s+/vGcMP/eq7u1vov7I7MPd9d/snduhuf/Ut9OsXIza32Gd+fw/m7r4z/xUZ89vbO+a/sP/VifV/+77tuzvk+Ip9/Cen8Le3/4d4t9jd9z0+725vwf7Zd78YQ8S9hx6p5ZE4D8R7YLx/uO8Hans83ffj6aEfHhkfGR8g5vePt33P/PHxsU/0+OHx1Pfs03t6/sBeenp57Mfn+w5/Yh4fQ0/IH+/66fTI/sb2dOoT/GnkT/3I/nrAf7AnfD/h+5F9F/kpPHkE/4juBO6E/ePTQz8yPhH7CT8n5qenu874+PzYj/BPyJ5Gd9+n57t+er6Fwl8JHNgTeZ9eTuT9SH5P+HjuZ+o6keMDNT4kF/bGA/Hvnu77kXFyYHxC/8w+OT2cRv7wgA/kwTyzj0LBxNcj2BO+nqj36eW5n6jtmb0f/sT4TM8S94manl9f6OUTeT/1M7rXl5d+Ip9ndC/kFtmJ3J+eH/oZ/fDonvBxoi/x85jaWctncn66xIpt8nmKL+xi/zJ2j/2MvxP9fcL+6fGpT9QylP6z7id8PcE/Pdz1EzWeQhPjoU/4nzoyx98peSA7Ue8Jvw/Ee4ou/hmfwDwN5rGfwD3R/2fWITkE98z8CbtncozsJT0D9wJN7OQInxye6POJ9UmsZ3y/xo5cn1n/Ifbk0QNi0bsTcZ/AvLxSc2K+0MNXagD39HrfwT4jO+HrRJzn2Ez+2Tf4QJecBkP/n4aww2/yPeF7KH3H5wn808tTP6bm+CPv5Pz8u6bnTn0v9OoVegPzBuaF94Ks1zN5HHTqZ/Svzy/9hu0rlP2QmM/wJ3QvPO/e0Uf3+vzWL+HJ/5V+pt63zNlL70/v/fYKvX306+trv3289evHa7+/v0BvzN/79e2tX9mHb28vfaWX2L6/Hvr3t375eO8X9MG9vr32M/T6jvy/4/h5xS8+X986cV8vsd8m/htxXvuFe+Ll5anfsH17e2Z8Qf6M/OVCwYRekMfXK+Pr4N6SAzavb0/9iv3L+0e/hYj9Dr1NHW+Tw/v7OzZv/fn50R+fX/3x8dHBfLy/wb8P5mXqfAfzjuxj6PPjC9w7sg/ssP966+/vb3SMX1/9SS/i6xP+ffj3fpvxYzCJG/0b8V8T6/OzX9N7cn9/fcP3K7Ff+/X9Gf/h32ceu7dg3l/JO/JP5J/4/Oz3zw/Gd/DwH2/98QV/oc+vj/76iBzM1yc4RmJ+Ql+pm/H98x2bj36nBx8f8PEx4zsyYn2+Yodf9J/0c2zx+YXvz++3/qQHifOB/y/q/vrruz+/v4Y+ghnCF3E+v//6LY/uI7lfaPzi4515+NAHcd6J+cZ6fiQP+MkhuXwkp9AH+X10cJ+fxA6B+wLzRX3xk7w+yO0DWeaf718d3RfrmRhf6QU27/T3I7Un57H9qz/QfV4JH5/k+Inu453akcf+85O6iBt/o0P/Roz3kX0fsVI/tX2QQ+iTeFfsx9dnhw+9v7/Dv/fXRfaVmN8f/ZGefv2F/C/q/SSvD9b2C57xjTn+PqDPj8/Zcxm/yeOLWj7o1dfwX/j+xCa5Q6zfX9A3a/jXX+/99f3Z33/9BX31N3Zf3+/911/wfxEjuMHAf0X+0d/BB0edsftifb+S4/ff/Yku9EXeyeEbX9/UkRo/wX9ciX4kt79Glxyg+Ezdn5/cU2/9QU++vr7J/e/+ouff7LH4/f6LfInzRa8+sm74fP84epQ4X9ybwWVPfn/+TU1HbV/YfE+u3/1FnCt9Ix87/B2Yr/6LWJ8zJ/bYfGHz0d/E+k6t5PWVMbHI7S/q/ab+b7Cf8Y38E31qTpxv9soX6/T9kdjfHexnZPj5/usf1hn533/RP+Jg+4X8c3rEPPzX3/0Rf8RJXX+B/f4bP1kj8vwe+Vcn9ufg0Y0feske/ALzxZp+kn8w3+gOoj/knH32PuN3H72IL2zTG3rxge7r+5/+mxr/+sI3ff0ip7/QzV4Bl959sd6f8B/spw/0n9DHF77I7/P7m77+3cnj64tegvskr0/yG6K+D3x/RAYlv6/YxX7or/76+OrUcujwh//vz3/6m7y+sP3Cx6w//tOnL/bKJ3ssfGxS/xe+gv+LHA9s1ps9QqxvsN/09D17cOiDfpAr/pJj/MfPF7gP7otPbL7o61dG6PPv9/6M/O+3/rrU94X8Y54b9PMz+V/po794Nnzh+4t7K/4/0X+n1+T4FTk+0o93cJ+XfD5yX0fH/ftFn74G+zV5HjYf/ck6fBF3dIyfgw/mr/6kT1mLyf3ju7/x8Y2PqZ26vjKPfWIi/8jIGn3j5wvbb3Ka5wQ5Bxs/yfGTeXSpI+M3+E/iHvm+d+7V5PcN7uvzrT8/Xvtjnr1vrCu94V7O8ysxvoj7RR6p+YP74DP3Dmud+Rvv6x+xp/6P6esHvr76I/2hnvf3z34D//7x1W+JESJmcnz/+Bzc8NT18fneHx9vQ5/M07NP9mnifH58IH/H9wc2H/T06+gdcb5Ypw/wn+SYMf5CsfvguZXneWK9k8v76yt+3uY9/O2dPKH35Afu9e0dHf7h3z9e+v33+NqfqRH6+HhDHt0b2Ff4V8aXobf5fPDeRyxG7N/Av1HzO++db/T0/fODzxZvYN7px4F5fSef/9B7evrx0RP/HRzzN3J8e4Un/3ewyfV1fMfHK/W88zkGPy+v/f6a+evMX/nM9Yr9y8drv7ye+vUt9AT+GXrr12CxeQMTymfCxA3//o4vPou+8d7/Rm1vg3ntt9fnfmf+Gt/Yv76//f7M+Qr2ZT5DvvTkiP79/Y1aXvsV/qAXPkseOby+n/rt86Xf3j76Jbb4fonvt7d+5bPk2zu4j+d+wfaZz9Kv5PrObyvvF/7l+bVf+O7xms/qz0/9wmfvFz6HR3bwb8SCyPUZyvejZ/J75vP4S2zyeT3E98Jn6A3bV+gZn898n4mvZ+YvL2/9gv83Phemh0/5PsF3jmfGZz7Xx9+VXvi+9IL/Z/AvL089esYX4r68Pvd8V3m562e+lzyP/X2/vPE96I3vQPkulO9EfH95wW/8TJ74DP6wfe75Dkz8R+T5jvQC/4LtE99TQs/Efk5MfL0gn5wyMj/h98ReeEpscojuFWy+s70FQ+wnevLK96331E6fnqHkMX6pLd+jEvcE5gndM9+rkusz6/OU2OTzjP+nxAJ/4vvUidwe8P2IzSO/RaSex9NdP+b7KN8Vn5A/xVdqAv9I/0/4jf7E99wn+Cd8nBgfyPcR/4/8xnDC5xPyrNMT+T7h4wnMM/0+MZ7I54nvcU/o8v3uGewTNs+sRWp/Idcnvqcea/3ST1cs3z9O2J7IJ2v7RMznEPMXfD/xPe6RWCcwD8juyfeeGPfY39O/6B7R3aNLLQ+Xmh7I6R67O3B37LPIH4LD9o5eZf5ILx6TJ7050auj/kd+37jvg3/qR/w8UseM4eMfv/f8NvDAbwSP/F4QPw/4uJ/5fT/g99Dd9yO40xUTHt0juPyOckr+2D2gP35vuu978nhgnR4YH1mPx8dTZ4zPO363ukf28PjEb1YPfU8+9+QTXWziN3YPp1tywA7dPb6T30Hkg+87ZA9Dd33iN7HHh9s+IX8gv3t+A7u/P/Ud4909fvgt7JEc74l9m9/h+C3wduiu//zzf/evX/9nKL/J3eU3OH4XvMfuLlj4O35/C/2C/5Pf8DJe6c9fd9j+6j/5zfAXv9394je7X7/+RPZn387814y3+X3w9p7f9u5mfsdveOOfPB7ub5H/6vj8kxi/7vHHePf41Lf8DnvL2t9Bt8zv2Du/Hk70jXv7dOr8Ppte3kcWQn8H9o7n2y1rfMueun084eepb0+h177jd9OH0xu2rx3MXWJA9w/P4JChv4fyu/FD5PwmfPeILn7w/euy/+7Yg5Ef8cnnMZhn1v+lb7G5Zd/eJg/4O+gW/V3sGW8Zwyf+LXX9un/pX49v/Yvfwg96wcfzUWfigb/F7tfDE7jnqSHzO+q9J879YE7U9AgljyfyeGbfvTK+9B2YOzD35HN3Qgd/h8+7zEP4yTw9+oX818Q6EesReuo/H54Yn8kPmj69zHxyQHf/+ES+4FmDyA46ZOHHd3pAP+/wfY/NHX4e5vfxU/95/9DzOzyx706nvj0R9+mJvE/D//lwRzwwyP736b7/v4c/u+wbuS3JKl5ilLbOkRl5t3KEZSZvqZFtIUfYgy+EHs6A7dKM4fFpe+aAZDfSMyweemvjy0iKeI3P8EwnBiDO4FtGzwR7KZjMkwcmKnyIxHaLzBu9sQ+1jmMrcXt8CBPkOLnaC97VcoWJXsPjISrw5CkOG//o3Uw2lLFTITgrMdAi3yowxrKZSUZ8Vo9sy32RMmei6xF8fIBWxr1am7pcIBBahsGVmpo1s05NFB58703dW3OMb7iY4ANPTFqF1Q5Omzlnkws+WArWgnkQiAihWguBVVUScgUXPD4Ephltso6sgXA2iukreM88VzMTaEBgHY5RHAdWSCBLSWJUxGJGPbnqGCNzcgkwsrNsQwuSLGTEFzJ1cBDC3kfvm5rpkM5TOjow41IBOaFB4IPpeXp6o4UvssZrK6FNo1CzbI0fk1eNDkZxM5fmCjh1zN4MwkQfgbCbBABJcXq+rEf3WWdINnlsddaNBBvblhWc1POKh40s/Tufz9o7eVy0zbjxESJmD85cjQL7LUZ4JNnySLQbIXFIW9lLIgNCS5ceJQesFFn2JOJMoVgTYXL+ERUoi217sF4WzdLOGggs02RqoYeISiSh37KtHKmpyadqqUgoubEcqKyMRFNpCQPN4YXnUjHCDOaQJ5Lk7GN8bYwtZNzrRGTJyEf4lDAjPs2wjaSGmiI3Oto4WCENUmQ8+yBK/XvUws7MW1oGRe9t45sJI5qLny37kDXOV57BWhhYefWWzrlgkNrNcyC3oC3Nc8pnHXPjGzPioUAp5qlJHIDn2vjsKDQuyelAkCu9oJSxMZBF/wpZc4PEs+EjT0MbYGMLWOOM67Gum8EqbF2WLeZSbFZ4ZGLMIJSw44LdfRnB6ojWXGDtjwAAEABJREFUJMgp0XelH5MTF/aOiC/uDVYPtDGyUkFszrvHVyc/tFtibjgYN6lA2Df3mYIhmUbrJm5LNiNGRQ0h41ls9IGypq342rIZiTWYLEBLy0WwPmoWBxiAkkVcbJSjuYT2/zXalk1s6so6H/kDsZCHYpMRAfnrchw4Ky9NrwR/+N7plVtFXkUNThFiTr5n3CUOYAyIGwaZOGxzZVUucyaaohDbBmnpEquZD4zRjnyjF4cZm2gbXuRgbIQMauLR/4Fj3OzhIAGjjw4ouR61SSL/jk23zud/WLY9xCWnsk/MfYNaEmsAJWpSbOLQfOScxi90/r/6t1VGSGQptlKmtpWXOGznivExcJW4V5OvCGqQZISsUVnxN7lbHKXF80YkOTKwGXNPb+ra+O7ocLaYD49PQTEvbJvnedaqtXXeiVSyF76DEJZNiamq5ULmVjM0iA0+vmJl8TL9RZn+wCqY2NiRa5aZK/6CwM8gxMGcnGCEmwOX+VBykEhPiYWrQLTNFLEiGD8tRJr3jxZ844cY8QGmyL3hm35IxIPMPcYjT+K+aCjvR/k8Jd5dqlpaWy58UbN5j1yRFdUWnwfUon0yutgq/iwRVNkXoNAZXqwZTxNip1+0B4i1c/8gcwRsJqtU175HZsurwEkNDiP8tYITV9nKkSWQLNuSCqyBXny5yIoCkAuKdVP/Pv8M1oWeHowplyYnU5eQ4UioYwZ26+jLhufER2reBN/0qhHt3PRhYg/Z1t4/uDlDAJiTZDT4JG5qQjx+w0evAhv8D9A4Sxd7ZGdyoxNKajhRE5tCdZAk7nNT6qZiQXaPj826Njkao573G0vhkcU2ug5+5ueosBP3QhMjUKvJLZU76wQfUPzu9IF59CDVjW/mko88JW16sJN74w+SWrrsRYOTilgGKcV0ow+lFrxgn34goR4QmFtNEzo+wZKxpNjH/5lK9mUm+GiiozEZ2MPCxmbC2eRvW8VCm71n8VpXrLTY4I1e7HmNt9ZMLYWxje2CXcrRwXCP5LNl03eyFkoB0p7apZnTx6IHlpU9X1WxlJhn3ZSjrQqOfHU5mjVfyAP29QFADpEbHwpPnxqbwHrsLKaSU1cBYS5E1M7AFuihAmQch8oHRsrYAj1kZ66Rhrtqos9c2MtbeZ4MBUk/ko+iI4Y4Gj7taOZxmXgdAToha5JvFbMlJ284N+jLugdveoNIBpceHuVY4web5FYL+6yhmohnrujnOlG4gMLQJvv0jfc/MV+LbiQHYghfx9o1sTDJXgALx3wrsWX8ghdH1o8panSJxaTxoSIXEaej2iCPc1yBAarOMyQMqk0ew1KzsQuuMoZcIBoOGsWRr5GvIhcMO0SDsi2yDzsW21wlm1yIiVpNjRmR6r9H4rcs4/MqnxIvdmYydlw2z5UD4xlmDYhfY2vZFhdt9q9NfjNlTI1udMk/NcEKZXyLOfY281DkQ+Kgf9ia2MVnE1OPgpfRtWwLU0Z6DSZrcuSU+UFcwR4nFmoMdh/zMYQtm2tOq7J+mScuI24lWTZ5Cm+RqzXPc1kaZxeHDIs+HzKBgtILnOR+rnwGwcesE7LCHAQSGGzTokQhLLZbigBcJwZjptpgJcVH2HwOSEizAXCBXEofeKjA40Mc5MAG0Ob9ML5M362sy0GCV44LPH5MvYREGmTJtuJDY1tCAEkzRkZt0pIYm3njZPamhRkc8timNzesZYEtcCi13Yhbi4Zwiqw0x5k4YLKmKUEUWjpeiWPWavoARuETE4rtGdmZJDJt7Nr4Ipf0xvRKRNGM5CcRX2qCWHg8jBCgUMu2Gn/Va3ip6CVXr8Ecvmt0oHFrYYGuVdiaON1MkYp5xe0WbCmvVtBQizyaiIyTSzCRo7DU2Pa2bOJvcBnJoWX98P47tVnkeqH4mHkQ+GF+nj1AjbyvTl87AM0BJ4Ex/naoRX6GC5EpiXMia2jL81nEY8u7uxZFrirkyOAblFlrySJdiTWC1fX54MSWZJuLODZk8s8cIv4P769nfO1iHq1LNAKO+gUAx1ZseO4znfuBNdz0qcEiAmXwwWSMObaGkKYHlZyJ0fQEEfHBwOBamxwb/0w5b6DG+1nptXDXI4EhVmR7b3FqU1NDmZ8RnMH9EGNDZ/b+z176h3J/NrbEb3qlOMSmQqvk9EuSgVDEkZSuxybPRJfMa/SS3FvJQ2WxYkMAkeEvjiwZ3+JI7dKGE3or+z+y3qwmrk1NC3zIskTuoLCHF4ctg7GtSg0tDuLIytljaG1yUoj+opGPkEAya3V0rMdOLoziQCrb6kAwMNR8dt1g8rzomQOcs6kTIPnhbGy2rrakjc+tlhk7NPGQI5srdlgr1PiNS8djYTOYLRFXYwu3W4mjyLBysIzRC7zxJ2I0I0jJpRxOAHxs6ujY/sbEP5YDBomcK2cMhFtGIFxlfFlLOVjiIzI+47sn9qDCDUmWsdE0Uhzkkjlc8iMqnFgjSPQM2nHMuKp4G7HyXrcn/iKyedakm1KtP2Qwm99Ljf88H8sWtecSZ/A0AV9KbZ3NLmTHDJwm8DUR05hYecAAYxia+b8+J8b4IKveNCjYrRoZbUDGFWG8MSDHWpdgCLBBFkPeG8KFHULJvDWTkhJ+SDmQZ+FAiLqOPC1Tl9MAErtuIDkZBC9YK/iN7Ui4pObMz+C2cphmS6bT2UBYiIJkcsA1ETECiyNchbeGZ+gAGI880Q16q4PPdJBSprbFe4aOYIdy5LB5AIgRpI6bjBroJQHH9ZFXAPSVPBtdZnFsJRsqId9wIJAcUmeAuuMPii1apTg8G11qTb4tfDBPSXlwYJLwLF2LcKAxPIKqIwDQUB60nQcMuvSw2ZQAZIpFDYtTTBX/2KUWETi2Iw6OuQjcFxq5cDiUGbmFX9wYwStVWuYmsDMG09rUFw6UClxMjMDBB+fJQrubvOIfZU5YiwYSpuchI2aRGEvFDTbi8MjzQLO3SId5sQwQi2lq9IEeO3tJig/IwpHBSrmxmZEDV2p21oP8bsqaH4bwQYrCHdiSwEgWIQVMQmGu5dx5renpGOTNmCJkXrFrUC3aNKON3LAhfMDJxBz36vHj1IGeU+ZimxwkWOlyFcemT2fILnleiVNSnG0AnLaJcoY2/dtTb9GTErhgGjg4tgVMyTYzyXmRtMFGtPEQL7l3WDn8GFCMW8mjZZk8lMO5tMSYEMJBKYfHrlNvegVEYFrNDyT5mAAmH6yY9xlL9IWtyDV7IiZiPiM6yxjkLPqGb+yyr0iVWpCnDwyZpKfN4iWW5gvuOWgo4/m3p2A7DuI6NPaW7agk+j2i5NTFXCJlmfnmWbjhDgh4bFyMEnVvEGGYg5t+M72evbEEr6CSN76nzgug2RNbx49tE5APh3hFuxk6VvBK5qTYw6cjIp/EMqNNvjowsTAxTC7BLWLPPZHeCK1FT1sMjKJlBW9ImvRw2kRL3kXB/bOFSFm3zvxC+9yaA/8KS1H7B8ufH3xFsFFnDO2RBZqcxDMtTq/PqSBC9sYmZ8u2akjwF1IO56JkPXGZVeEVMZnqqKFFOmp0GW3L8KIuEYPp6FXc4/Q/yqbIpvfNlw6K1SbHyAY7tv9eGqe2MS/9X4dLTi7ogxkCQMu4SiYJX+KJRCe/KMFLyTl79t8eKAc2kZr7dYMdn+A5qSEepKIOUdvkj00w4yUxYJq90LFlLzbrFt6m9t784eSMKX44jdMz9cNKsWUeX61ITE/E0jFjupU5HQcDy30eXsIlOJMFhK4TE2Hjd1/ev/YPMfHR15xm7LiRyasgrEUKMryUmSQaSHQRReaV3GZEYlsCSzhFrhzEL1uFKnabeWwLmTg2cROk4YU/Rc76HHOu7AeccV5ro+ojAG4igyhFHBu5bbCSld5iD6cMGaNjjYT/gJJKU2Co8qWI3A0Va9kXG9IGvolF9hFCTS8FcdLns7KfmueH+JzZ0GZ/Z8RInuDYZowtOfbE3HGh9CNroDmKtZUS38aysUse9IjvDOShoYgu7mRXwuALaU6eO8JWcyAAWDLdKBFMObK2jW9BWQeGsKgMkgGbMM2lsezJ1yggfK8/+IDOiEA2eYLvTMBtch22m329R48Lxk2MLeGi577uiJGlxkZcau6RM/3ZDZY1MvebqG9G/OV9daKBiYW1piSzXhYvSuxZXyt2XKZfqddCqRytEdqqwIhzzFsJhysZefpjw0hq8pGwJxdZWWE1OgM2soxilMwreHHgz8Y2FJlV7LHUkLh4Y86MoOU/JEacKrmuKmGlHAV48UO0bNGhiw16x6dkXis6HzJYcOjIUuzDzJWjzdUqBLbpnOElUxtTePT0dfPZgMwllaaVDNEr+4pYw1to12BYFsYemn8AsSyXmYckk4M4grOt1NVcEUnNueHYM4eGKzIj6hjA00AJYJMnYmW43i8bzKw3oy/5NXzMRIyJxdwRUL9tnpFMiBk/grWdMoEnqjQBUIwf9JjrII9HAMr+zft50698dhAfUg4v7Nu4CI2RgVv/+iptakWgtMVgQOCXJsMnp8jE2pmswsdjg+j4vORlH1ZiFQ6ybOO2Z7TxB3nWQXJqJ66Tb+JImt41TLOOfYNnbGTBzH0rfJ+zF8CU0eE/96bBNKC8j+xJGJP4DI+7ws7QddTgwWBj8sFNREgVocR7oWEd++QI34yZClT6dcxb5zw3IF3q2MRlKZluvJNVXz7DCdfoxo78m/oRTX8GT/OTi+ixsDxoy04mzRgaCzl6ksG7bPoQ8caiIepMftNfYiSfI1ap+SFOsycl88oeiEX8DJ9Y2Igj9zgDkdA2jt0adXhix07wiJUY4VObx54M0e15n6QPe4PZMr1WZPHK2OPniGKXbLEvxGGZp0FB4RKLLKT0Bl9Cq/8chLrMPGMjGK4zJZcL3swjn5H11MSP5wthx6nYhyYfcs4ea/bE5r1g7/hspcc7E9a+EBV1r/Q2MXBiYi7kEwsZp3JfoooUXmrWSvgHigxElJCJQxIANtRyejM4IpEUobCVYOlIK4ftDMixgbukJiEOwio5z/PgkGkoF7TE7PSCUfHISIXK0QSLr6hxLsFwKvetupW0Mja8xjdxCiLnYr7WjWqVqpZW3ci8cILrDVnH3rHkGjKj5biUGJWeCh15AFaODm9LkAss7PxwTqJd1ANcwUAOkU+waBCDV+OfPckesI3KpJR8JMHaXCTYOOK+IYestR15cHzyThOwxxXnWQItDjzLXshii1v2TdbT+GgS4JQMCvu4sy+4UYAXBE92rASx4C1rEyv3l8AX9WzhA2xOVBmoKTIMOEW8lX4baygA5wKZ94YjqvEiZQ2Sm2MHKPDIYImMAT2WDwtmMj2lKzGExFwcxMbeg5V8Mc6eFwdarscZe4sXOUbS8LjUom+rktOlv8iPs5VEk2PwV9o8Q0Lx/bsHKG1zxSQjpmM7kkMesb1lm9xbiUhYhTo45EKaPaUkBj/9TwIAOvts4x9e0JngLCf9T4/wKWHRiufImnEAABAASURBVBt2PsDMhX+MOFM/TT9ic1+IwzZ4w2Vld9S4rhk33CamWwrCXK245copcgyGQY4/k4dRTL4tU1hBmOEPJH1rdhcuZGBSOoC/OBgbJFUyAZt5IGYUNi0lnITQxo6RkpjDVwYEKG3GgOHFMazoRpg0K754dhJCI+LasQGr2KzSMU2+Ta8288NnUkGiORCJXDeThtTkoVDPlZCsS5O0FH+BRxtBalNUSSIKchLPj2kV8/yDWfH7SAMCJqEbH9YcC+H0hVGy7Ipb0I4nNfM8GTb+SUs5mr2ymezdrEWTm9Ws7eQCAIkWo40/oYNXRmxE4QUvjoJoCtceSdAaTho59jCY4KOlUWWUYC1xjcuMSsFMjCz3vS62pIWrRGIf8hxr7lerRmayrDMfbmTpIBicZG3TlInF3CjJW8dxJNOA6Il0RFCKTg4woD3y+dfvwdHEyIVGBFeSw/k10fgSADwDYRvMjS2OAs0cHROulmFsy/hMTOFf3AxClsUVtnK8EQBsk38PW8polKFMZo4fGwkYBrQYJVKKQ5bZlXxhbLj4nXmyZh4ePKeyczqYER96PvMqqWqX1Cg2ckqLrJPIREaGrqnazDsNhcbn5RK5opNkckcti4NdamzV+B8JI4rpkRoJE/wSXCZeYtrE+61rAYJM+j0s94oqAeIq5ti76CM2uJC3wKLAj5DBKfDwuhzNWOjtaK08kIw/xDK+MkpWjuQUW9uyjYjsGWkVZTGHjz/FAV9uzQaW4iwktuI0QcfRwCzlpC/JN/6HyLppPCoVORiQyT95xpMdCRxGDYl5dBlDZJWByJsebEZxtNxS/JCJsreZ4rUTTTkKrWGODkp5c9oUZ5cAylyiFzFnjASn4aNbFcutPHiMLutj/JEeM7icM/GBWQt5PsiIUcQgo+hhSUo2OJiWqYEcGJscGIRK5rVgLEwhM2fg3NJuDTS5GxGnEbi40m9dsJs+h2r8YAPmzA/JQi7qZMrQoFvjkGvcjRrlnjXGJ3zWwh4t4RuKHKsDDMIyH0CKD03TV2Vu7U2++F2LGomZhzUaWcVrBTWEJ3xICdHCDrJLRd9NTeHRAsMPINvwEi2U88qcaUO2saP3THK/Gc/JP31YhT05kwoYKxun+XIubAgDEhmZ5bpqSUiaN9qMq2KrmCh6xSAckxbBoJ55Zql7yzaEHb1RjnlGMJ/eFpHIk+tGF6uegqy1Sje1VMtIWlL8NFfNkfxZPPjNEGtG4iPgNETGgDZ0Zg1i2eQiYpl93y7ZFhdxHWpx0JvlZm784gPc5geFRiVsJwQYNGAEgXPiN6pmfsg29e1tKTbEWdwPN9REOci2CqaMF2LVMPEhaj3qyD5J3j/7kGf9dvZ9rDM2zCVaOAxjfFkbo7G4qBkapiXZTMSRETYyybJLSp5Dku0hLuOvZF0Pk2so8yoJ6GCEs0JgI5SYIsAsMsnzyoiCvtKrRs95zHl2wht75aC/zogSpESQphAgkqIJZ9mWlHhmtPJK97Lmm4aMLVKUXMGBb0isDa6l//RxxMndQYewJo/Fuhn56DEqefZmwh4yjZ/fZkwjX6vgyLMhuIWwsDWUU/SxkOU9KQhTu4lTjCHNnsI1MaWSBmsde6C1ypKgNj9unVXoq5ZyNHk3cVfMcA6rlTqQs93ALvxsNfe14z9ysMKg6dtalm2JfGwQ7EFYZFL82h57xxYeoEBHqUyNfcVAVtai8X9gBoWPjCXzrBRHZlMvnwevOU1fSHzzBx5xH1EGdpqPWcJf5jbG2jLzkOYPFqkLGYVu6mt8hDaf02it4je4Y2xZvK/RQ3E09XT6DgXPVCJIg6kY59llekxtrqWC5BswyFoSOjO3C/GSx6a1VinHpo9SyeibvJu8y5ZtNXkKnWSdsy+RVVmuJZQScqm0+WOXrePAxsixBpM9gPiibGof+3xZL4mQuMl9tsHSI+I7/lMkfprcOjx9u/ZG5CcbvDhSoGRezXoo5Di25mDghN1KysW3m8J2UXtBtlknqapUaxGp8WR8t9gkEjkEn9jlylQ2ell1c6NVhf0xvyyXcjTrquu6w0/d2FEGliZOiBiAY02Y8SXaYOKINd2QWLceWA2y+azcBFr4ksyLq9Oh48eFeCUlJV6kAmtx4GPT+24CdGPXCDcl0nt87b01eDSDP/+IRT0IJCb4lPIe1GB/+KNmbM74m5H134CaeOP5/A++m97gNfVDZv/iSrCqWuwao7fUYFIDvpgwTY7klXlHErrgiG2wkZz58iYda7bB4kUdnSVKUjCmoUxhz9yjW8OrGS0b0oWSAzWQNFg8MTc4UU+Bm55eYpD04Tv1UAxQckZ0OdNjm70ye9EjTX5hLF7R4csRxHjGXDT32JneEpI8zso4EGwk8yqJzsnUnf3BLDk2+kxT2Y5M4XCRexYrU0fEPc7IjUlDc5p66VOVsTqkveHDQrEx/lO3LYX21E1PsTWf0+Kh6UdHDqDqD3D8sQP7M89KvEm9hbnEFTOtKjip8G1bdiiyQud5/2hsCrlEzuQeP+WFi3DsWfQY4jq92loWB9mwT/IHNjHa1iavTY2bftgDAseJT2WKzDCJdfUhulEVqVWXHKvID1r8AIxUNlcwtSxxFnzHp7AmtqBl8m3hw0Cwx1dwom+EoK2tdWP0Qm8uVuNXHBv7Tc7KHGJZJOyFv4RJrOQkjsxxFg7CT67GF1gpY3M95LEXuo0RGanpI1PGVo5G7iEpFtGFStKqkiGhWTaPiQ1r1bJcUi0ucZNFVg7mCtETfCZ21FVLITNunk1VDvg32SYfy87aZzS6FmLNJQyiDPEpjobEPhyCt0xQGOI6/eZ9p6l109fu+C8QBYAacJJnC7uHuIjOknnGsHU0iG5tJumZ8NHMQ8aDSKKxV2oGHLk4RsYoYknGD2hLsLJhuGlty1qyM0qpwYa3jiMj83GBEnbkGScOOTV7W+QT6HUcGchgwm8+xwiAzYVMiu8PjgC7CZr+XPCmP04toYlZGjMwm9rFetEMZHhAEdhijJ9mwpKho6fYiho3yUc91SE2MpNDXDW65NzdGZQjsW9uSmuVZE78BDsAHCGKmHY3Y2bBhcTBOO+TjMRQI4KCUpwQJ25rSYmTuLbh2Q/UDZTn8GYeezKe/HQcUcoisHJs5lEvnCFlFXjK4L/xY2ocTHiUnFharjr8x3awrUrD0EqJ2WDEjNEmAQ9++i4OZJv+N2uRPMx+B4Elz2N+AFnUFXn+cB4SMXRkhvEWXVbho4jgCy2kZWmgoCIXGCGPr1iFd4oFNPlS1/QuGPxjNufNzdKKLTlmn5DSuIptgUj82Ek18sZ2amsxr1wSEj6IreKeLWoUByskEdfwqatk9CVlXREWcYOxGx/p61b4Vda8wKU9WGADRkIueHAMwST34DFB0kPFZLFGN2UVFstSEWOR+yImDnQcVlJ1+pSHNeaplZbJ2AbT5GCYUBXM9E94bXxGahm7MkrGRr+JkxhoZHtwOzGkmetyWMWc56UkiyOxYGwuTFdFf/C5TzV+RTxib2nFapJFFpvd6CRFhq9mDM2cWAXGsTEQYMfJBJ0vckfIJX8wyDofaXsQwl450Etc8E+5auJesYQlh4sODBxz8srGEnEPh3A5kcfnAaK6HXdYIS8RswE1c8sOiVGShaNcMjCiUwjrrIVYC6QKgZhx+MYuJ/oZbD5navIjnH4f4FDNNLX54sG2VOxYRwUI3p4JAuSI9J/60vv0JTnERdoFUGOC2YwIj7WNYKEu1rVUsnZ0kOGNX1g1DS72BcBxC2/4RD4GA47xwrvNLIbZ3MjxKqoVYmEoyZxHIHEkABLlDTeYZkmKOyRzRSDLhtSq5aGGl6w5TB5xMhMJqJoL+0PJNigQFIEVb4RFA6vEG8dCHQ0wzsaHbcWBxcuAUCPGdisPCSSyDrPglRkYALKdQWNG/qm5iCXqsdGRUGpKg6c1ciBa2OePPtMbS0zx0zKOCjtPA4srXAsby+iUN+e8gSRB5UDJkLz2jOCwamjLSC6EzyAZJthhTn4wdEjJb3IJiGxihTE5cR0jRs5mU4h5chxlcmJuHxYmrg3vcYSnjB0TatDvI7ESNwI7+HDNW9dWMxV+DjK2jvIyWq4lmTLIpcm/skCSbLO+f2CPklPk1sqxuRBtHgz4Z+YYoUQ6dojm3ONzj6zKMtJmLa9r6JHQN95sNnIZCXHsjCYpiasmJXLLh+X8CDLEG19DWA8oX5Lz44ljD3ZdfOQLys6+4UNm/hiWPqdO0g0rCQ9pUgTigDey2DBTxGfya2T5q273P9jxQwA+85A5iFQTjxqBaWQxRraJK3zy6UIbP4c+PRF1WZtcA8WDmn5lRIiudGbeR9Ly/GBmNa/cR3GZnBSH1IwxZyuH7Qwz3/iIz0KWDw2xb3od+ebLeBPf5dlP//ClWInMH7mqpuv6AUOp2lyae8XohS/hwyHriMMNGYw4Gt7Kq2RbTd3RRTKBsjP5wiqZ01zBKQc8e902TpmnyNQLHQKuvaOQDcZFXjp4akj1Uw86Ton8hoCeqfO8qZwfXTb7JjjFL3ZnnmmolZqX6Ts4EbvMvcHokKxa+cHPOmNf3DdW9JJizAATM7hkwjBJEBy2sceNaA3wzCKnN40VNcGBknIfsLv4Wes8fJYh+04id+IAlY0tz0eDEMjsB4uXS4XOrNOqC58a8IypCCWtOkZkmCg5YSTbF4qiZ90bZatlfIlYGSoXW4CV/thLu0E1CPq2sclaZ5UELn1uZJ3ChR3+xJE3zw3ffPAMT+pai31gHKFfRf70F1PkS8W8d7N9iCVqiAL/dsn2YGDwqIM6GQQrXeUw03u2tKKevGRhDnnsCHCMTawoxHG5B4VMAk8uUyP7Whwmn33hW5JrSeA2+WY0eFGLVKrRIaVOm1zjcxhp42P2aJKTlHo3/FRBvTYG+EWjjhz/DPBI4G0r6x9I8ojCTMYencITr/EljiZeleEsuyRLtZYGKksqVdVwq4r5Wed8wU1QupQcdIB1TlPZI90TDSwZwKemyDQ29HjEB2aTs7CRLNxJzDc2zTz+zNjYBR1KLuLYyMyY+Q0/EMOqY0c94UM/P6w/IMTa//wotYYSB7FE3j2xE818h8ovEYzkkPYUegHuiQUS37bpx0IqJfcWh2t4EWhnnzCiZdrqecYd4xn7UXlJ9NK2EoePIMr9XWXG9NiKwgw3ed6o2ZIQc6Pu5Mze2VDH4eR3nljNc0zRJy2o0TEoY+yatdvI8vwyziyLsEqsWqW1kFjyvAjGPWtTb77oy9ok3EPSeTdAK0fDbuYTh0nFBplxbuMHXux/IOTS0NaIyWWDD8bEnxFF2bJN5RIQMWNsVeGLZ6+ocTNu6jEJND7O897FBHQtcLCN8RBYHCi86FH8C52wCxEqHonX1Lil6CLEl6lFWjKxpwzjmHPTm8q9zHN4rZINMdKeuRf2eMQXWOkwaiLsvfGPp5JGbHSJx/2T/Jr8xGeGS2pz0RNLAAAQAElEQVSa/wUc8+S0EXJK5BKzVThBEL8F38TMfTM48mvs9t6YJo9mH21tZDa9Za/2xdYSLvNDMvsIGWrlPWWTU/gmvzN+SFyujZ/4YoasWdTsp1BwBOP8wWP/h2ANPn6IO2uFXRC0REKHVsdBFaxXsb+TQ08+pVVFjks2NYOvgl9LgldxseXBlGKDezU9sPA8gazCdqPY5F1glSM6Fq1xdMiw2IdNcI1vozd6pCId2Y7l8MFs8iVr5vSPNQjPRINya3Ef2/Qcne2jf4yzTirZjuvxacMTk5AiXYmpOOww3IsoYneV1yppdNYKT4KFvQKHqg69zUQcDGstsEubXqTuYHvyyB4AwH6XFyWUYl9rqVaoAoUvLWJ0PsexgG2wmO3e2DRBWqSJ/y0bhVmTLcEddRJ3swaaI1J6Q94YS+iwVszyva75vNb7H4l94+hm/7bM949N/LgoalzJh+ctoYjdKuZSY7aVCMnNtrIHsj/EYVu1PGEF77FxWLlKx1HMDbvFwul6OCKoYGzLJchaC0ZWyjPCFgeixBxC0dOnLdtkKLCtyQ9ozr70YlPv7znMRu7xOV7HpspoPM8cG39gEHDCEys+ch+hos6NTauq9Mf6Qwi0wQglpxre5BqPycHGx8XfdS6OiQ7IsgqyLZwNGQdHnpaRRF/I4qanWnxSV+Y2PMxCX3y/sWOB0XUcD5F5uNjnmXT1p5KMrcDb1r9HMtwyL9xPXWf2jWod9f4LHM4+8rA981iHyTS9Strjh0v6gFvBMlg1Jlgw4kWFYFXJjDU13cheg6/IgK4qzZGbhHuNtqvpiZjjBpW1eW8Tzwuxx5tgG30rWg/2nPsCeSRi7OwpLNOjZhTYQ7cVPQ4lAjWU9emxCXJQUlgxAFdsETc+I/fwrSKfPJfFe17Hnvkxag5EEuBOrpmEsOXEca7kjhdAKnoBVMHyiBQA+LM2738dOwLv/IGbZ+tGdub+32ejB+pST26t8ZoLuYwP1Ci5NtjNyNkCF9tGFYInx51eQOIwPmMv5k38vc9gsceWVGRbRh6+qWHDbOz2ji90MjOr99bsmaxbvpvxfilsKRf3DWtCYI0vi1dLqIWSk8+gsaGWJj8Tg60jWdiQNzJOLZ7F4kieaC7xpMxBKXjcK8fGV7HdqlamQ4TE38Y7HM13dK7x2+B3iDqEnVhr0f/kmGkhbJ6zockPj8W+FTaNTTCI1CS6WaNGZqjp577s6Sa5IWIfo5TvgLETusTbF5szY+KQsDa6CUUy83kD+9Qq5qJHbrKD4lP0fxP/B/tNLpH9l0wdpjGLug3O45g8wCdn4bAjx29Tf5O/kSW/Fq+phfWiP8zIjd1AfqIP87zFVpDB5lQOS4GMf1ofUSMIDT97qWVkxlb4GgPiIuKKtzA4TL82fKjBNrxAiPov7dAc1BVVg4mvZhI6dERIXeQl9Fe71NMAgOIxSik25aUq3jeio1zb4oQKEpTRkpLnXBX9XHBmnFYErEcBM7kZXjkyolfkzPFEH2A4HSH2FzXJIESWeSbp5/SBvsw8WEgudgG5MEqFkQ+r6JjNOU42cosL5q0Cz5LDiwM51zkNnxN9QqUnE/e33OyDZtVwyjo0X+54bNE7XLFVmvUdP1w21Oy/xLStCoOZOAxf8IU8vG0hUuBivzkTZLbVECcxYkAcNS+eXWakThC6SkEoppviOjoMQYGXBF6XY3MPxC4YHMdEczHDlcqHKD4snZuKGkbHgVi21bu1Lti5l8Mv7lNiKHCbK2cSyCASC2XIfKNPkgZtx+FmUUWTTSTeCLg28k0CaKeYmW/FJfP+D2GH4z2rIo4a2iQpfDDhTJtiYxZlSQkDcR6ssQlE+EoMxvTuIlJyRzQxx4BLXB9m+yJPpkDR9WyUzPGLoQ3fRmNxAb9lw5N3HiyigYmVDFlmSdFJ7Lzfi5B8YnLkgj+8CGqajhsJZU8MIT68Xf6kpqCLnLzJB9VsgsBiP44FRhwg0ePqmKPDJXzjytr5wAVKkWRtkmYAW8S02Mdo4Dln7XCEC2bouG7WaJMvYmZUiw8M4ceBphfdCnrvRl5ymgwnFVDL6GFkgjGbdthwIXBOwPErxdSWNjGZCVaUjCcrfTM+JNZvbh7G4JAVd2XCNA4cXhxxBHlkEh6UPkbvYpa7WxwESebzY05yyZwxbQKFHRjKLXyt+Mq6IHVZ8SUSjH0jSwtsrJIM84kHH19ivuEPO2YWNyXW1hx54AGZHCMAKtsqKHUxUY7AKxflQiw+vMbndiGxTP00HV4QWZlxPlzAoItt0W9mwAxGQszYKsHDUZLs+Ma+EYZnzH6YXAJATPZzlbGEpj5jh//mTa3gF7Edz22xdFJGfIkpSOVf5VcmFGyDrDxPWFvWWLzB17L+uCnlP/OVdY4NppoPweMQl8TDVME2MrN+mAn2QrlLW3ZJIXJgBmvZeGypBU8vGy6EWJGGbybZH5mDBgnamaGdvCWPX0ZZtsMoBwjRaCEhZ+LDGWxIHLvxCFWtf9eeHNI7q7gXxIFOPsoh3hmiQ2riNFrxJseEhAoUkdDblstojV+RQqNr/XtsGXUk6ReRZn7V50vemb6KHORCDF3j2MTaikFURbNtZ4qck/icGnMCWByMilCtzR8ctni51Sg74+jA4WeD3eICT+KzKuZeR4I0V2swGMesyMugLCuneCbkx4lK/dmHMRF5QXkkNqDs1cbe8DzmxIBvaupoI23t2OY5MWIuBI1GFM2JQ2QtjS8dY/zYZiZYRprQ5K4Nj5yQChV84cShWgEPVdXRJkm4hu8hgedkoPYkjN0WPqFcg15eopVhsZbO5DsMnvCirPP4YD7AgKGVLzMEm+cVAE4J/7axyboLn5vLWeYanOAsZLlPdVGzV0CPpsgFMWcsMjTyrTU+Mw9ZLsO0ZJNVT1rTL+MJMv3AO3pxGNi6TEtWyMphZosf+fAgOV/40WEv/KanIXvJDlJjScCZr8gleOlyYbBqlVbFj2TlyDWdTBTWCRHbhWsNVXGf4l8u2VZV6Oojtsd8s68Ou5aE3CUxFmNlxI8uB1rlj8YpOvxht4V7yNMvDzZ5SbUssy55/opPaS6puB/W5CJ0hhJ34zLrGR6yJMCGulIbAt7rEHJaNnD28oZgkek4UBh8tlqLYNg7xCa3rDy3m/iwymEvFetUtSTkuU97sMRs8tD1KJiSwRuOMKrUAJ8wQsgUF1tlcJGzoMHYKOHJWGHTb6kUXGTplO2woBhluYiPj214R9Xa3LebwurGatYs8YqLEw+qtbCIHfHrDy1+0GuBxau4r8LZlmMTZJUoXcWYezH5tEEZe0bOoDS50GexjnkGt4VHa6c/PI9wJyMT+iY/FJyNLZIDjN4qQIE1dRT5oFUOxKMXXmNl4sNyZlZADI+WHGJflWuPbK2SbeLlCR15qbR0Y76UEju8dbyyj0zBC2psjGdUSu3d1lpW/pcqNFd5vivPElIACgbdMOSB4ewtEZcspg9C3oAz0gcG2ZUB2oqpYkd/8rwKNKQq8kWBH9u6uSFvxiYfYZB8zL5Mz4iAZGsOenHEtezc59dYzPEoOR6V980mrQJTibXAMcZXMJGvugHNvgEnbE3/jMSsURPHkozNjPhZKol7WXE8JJl8F/KMqiWDEzJd7lnLuh596UHmkYbiZuaZiERSM7F3sFGML7Km/J03zcRyIZBq4hmUeY8BYMeDUJAiPD5EfDgJTXaO2UMmqFOX8cNJEQImDLW3ZfySycxlrMlneoKPuCSSUgtI3OJ19NLCTsaM04mDLeyca6U3YQNYYYC2almpQ2BdrIUEm6QYidfc71nvRh+JjA4XO++9ndw0R61C1eR/1iYf1Zo/BOzmDybZlyX0JS9iUz8zct/ae0/54ihsDMngBMG3F9YEZExPQpJVkytycGJul44DBPHT48xty06eTTVGZBVYrjI+NKJS27D4YBQHXrhaYm7xwuaQRcR8bPGbBZGoAZ667IySBh8crDgaXqXkvcHRVvZMU3/rn/yvwRODNZPB4Rsv6ulxom7lGlsbPdRIGOghvpMDPhsSfOoLGVUFhAxWUdvxzIx8JMum5vhiSIx5ztK/DQWvyxErTONeMTVgIPhEA6/QYHHEaONbhqO3jFEnv5FwudYC4PdpowD7W3BhGllsCUa9zX7o0dgWp3JpentIm6kPGYlOjvxY3+E75lvCQ/KXwEHxvXGEWkrveS6Fn/drCrNLtpVe5n2cqZDMmpvJ9Nqa9DK3rdyvIk5jL4vTEOvPPPGY5JRyJVi0ydXkqTks4UcMqKXfz7OWjVD/6TvTFkc3UjIjpySTaB5/LfFc85Dl6GVVlRhkt/K9ri9+HT/hYwZ2VXCsI/Jm4zrzwo+WJGvRL+tG3MraYMhMx/tsK27MHx6O95PMWzW2lNQhS8a/8L8z33CI6JPIS0IINe+Jm9hCvgmUtSHrA+tEDGEHHz2J6DjOavw0k8190Jt4Aosg61A8YwAgIb6atrWc/JyciEY9InZja1uF2Pa4bx1H/nFMIcMJ9lL2Q+bxv8n1hmfexAFjHBiz3Nv2IsAWYgipyYH3mFLJ82IED8tZYEvGZpPLBtPwYg2MnfFZba04a6DkbOop9o1tGQxSZagKjljgFnxk4jB5BhdiyhkPVgHwIqtl5bAtwzBwlTw+SkovjV+0HmrZJmyrUBt9cjaTSu5GyNpO08h998ZZYsbHGt58lqzYCTmubC7iwNaKPXN8GQzcuIqcFkkqrIpRMjkOx15AqNHZspGiE6OdOcTcKyP74YKfAb3wqYzWMYTPHmEujrAMc2I9+yTAwCL0JQ7LokbI9mCbUxuGXGVeBaYaNDKul7PR0B9mwTS9ata40stFDWAbEj7ztmH6IdHHFh1GryaO6A8jkryjnPG1wccMVu1cIWSmB80YTEcOn/y4mwY3/RAS5FjEsWLjYCMAYPQ2Vyj3oG0hEmCFbfKQkEG5Lmxqw1G8oaKunQahVxp2lB/zoSaxbilqU69VvMSUvMSRIE7tQhYy4zFPM5rnoS7H+Bl/PT1KgIsX6sWGfiiEBwSDyTplKtTpZ2xmNE6hSXfysyYVxNcTiSLMSMTxJ0vJS/85VpVsqyArL8kmMxJuPgvHVuyFzV7IfhA9rWX9g6zlsTvuBcmFnSLFj4s/727QDSbNBSyc2lFKkwi8OBKkGY0eezgFymjpgrENmw0HEp4J51LpIBnoFANmnJAMcXcU45coPPyA4bt1LDy+JNmGxIEtWE54TorkSjLxFSw4fCdP26NiOrYgZv5bHIaGZPiNx3GsPBtBSuNKphX4Jpbx0GCE0xkYEaG3CkegtGlsQ6M6QMKF+EuEjsPKGy4GksVghg2/1cYzPWEQHJSz8d8qWBea2bQthPqNiSEIu2SDQWPxSgHDc8EkAWw6AV/4so2LY97BZw4UqS6smnmwi5sxfOofvcyLeOhNb5obNToWD599DEbJaZC2kW8oXhjxbCf2jnbKYaqiBlFPWnaCTQAAEABJREFUWhd/duwwSy3ImYHtseHC2ewwM4IhD8IdZ0umRmU0eXpJVZBlBxtFaV4RCBlgg8n6AxkcYonaMjb+jy8+sY0Ef+7BZU3t1COlBjoAINfQIZcRDd7a+GqmObPXbZScaRy7HPEP7GYERTMGw0xGOyJGKh+EMYQ2OE58S1kPEbCHmNO7lnSU4lTKrOnlhqTYGd8IZUanX0p9VvxaVuqq9MdiO7cKmSVd5emPuIcRycuyw+GbtUs+hd/yQlgIGThjE5+dBMhK9IWAh+3YnXXeP4jO5Em+2PiKu/CWLz84bHJpfG8kUnp2noIP2WI/kL5WkQO5yIz0sNMbYo3bbu3kEJOhs8aZpYz2hREHbIM1Cpurpcx3PqgiD9/hgYr7Ov9yCO9guJJX7xgY60s/iF2To8EQlwd85gBkI9v4nzxbxici0RRJW+Etq/ggXqktvpknLm4pbQvXwnGkIiJjy8bKUnTHh3aeQ7yZpAfxY3q0+CFZ+DR98/hfTEvHnhcjuSmuj7okczYxNUfih2lyt32k3Ei2VMwDjy64zYUMxJJQFT4M0GCRcxUzhiPeGX9MUpKUejFyKA4HueEsg1vEMeDk3MZLaOaWi1pSmy1Y2fgPRIe8lKM1ueJfCFBPhKQV0ax1kzkC24rSMmPLxUgfy6WJD862jFtEErw4Mh+eeeOHE3sUMJnbRm0E8WNlPxtdJLa1qXNz/zV7WmaNZNkXkpU0ROz4wowU6e/sT0YEkSe/kDgwxYr8STI6gTHyxubAbIk+IlYSBYbPcPg7JDGBkzZxhUNzH3T2PnOmsuL/oE3+TA98GDCZOI7DUMAm9uRCjcWaRRy7YKySwLbEAC+84/NMPGGLlHys4BvfTeIh5cBOds5EVupiyijJ5I8P4FImIJKHZ+HFjHpRxlfonDUgib7EsH3B0C+4mlxESjzD8dHkaNbrzC2PmUrW5lP8Tkwo+XdkEwO7tSRtfmD7keZe/cErP7Tx2aCqJOJxwcd8XJ/p/HBhvESHTdNHyaIZEs8ZY2u8NDE21EhpFlEMCc1Be2ZRWqZnuGQSfsl5TrAuNzf/S0U9UuqTKI9neKelYJIfPxZgW/xwkHhDiWBcsT+0DzupwBuhSKWVPm36ETwT/DWKs4JwekreGW1rMPjs1Em9CMAGj5/rulREOygoPKGATML4iubnTF/jm7o7fvijrYwGv3iaupp4idvJpPHDWGsRsnEF4b3bkepYn0a30Z0JWOOj8LHKojwteufRePCFzjSaQfGO9YwiJyzwhaQJTL9Ia3wAR93EFPrEaZjLeCgVYPp0zv+3UfZsFsolk2vTI5E3S6TEzpwoSNhT6DbvydmXIqbYc8cPSFhgKxfirCExZYRKKGwXVNltCsbcv4WtRtoq+iq0NzFfsYWoKz9KuvAjDvxbANgn+U8zxr04dhoXiC3jd2PHqeNZbxBNDvsynsfMiC1iRMrkzPqes96XPFzg+SI6CHwuMEaHGfZcE4C4e27cVqMPNj4NQvRzsyCN3+lf8JZyL4oehnArzERFKpj0o/EZ/Aazx35r5vQ8vWIi8wo2dQ+GvdD456QavLUJ37JBwttGjjU5qcOCKWTIx4ZL4yM9AKVVNbaImeKLnCTwIextLuSHUrggdzjqNAZG3hBZkyo9vMR04hEDpCSTBoQ6Xhu7RjJyXCsHMUAo/mMzPH6jCl7EE/PYJ58QWUsuSSEGRjPcpB6ZupZu+FHJNvuciORGaDREoEYbOViUglVcAVGYZtIyFTRzTuqZPLQk5PGT9QhvfGR9QsGEIiddSSXja5P/urmRbM6SkEuWffgzmMyV5yE6s1l6sFaOgheUuE3uTaI3YBZ0jes6sFSncFTMvqCGGMWJc59KZmQp9PsImIlZkwbLqYhsY99iwOVZmz0ZvYlz7NfoDp/CIHaJmd6prR/e1xQFZJdiA0zx56IHME0dDBeZFfuKQMfRDON3mpkZGATJA9WcWYfMQxFkDG1wcWwnqmAtl488LGJt5R7IMyfQ4MeXNDggKuUaG+mH+3OTR3wnbx1GOCIveONxnkE6DqQwXLGBmdOOv5i07A1ljmUjA3HMLCRaq7RcKnp1mLVsK/tVHA1JQV6pmFayEIkrUBm/5EabxbZRjqCb2GeQ5xn37PNmbgw3e1CMhfEq42AziyaWTFscoPErMINjNISLoy0EDCy9iqDZD+IYzCSCPfOY4FGTK/Poba6WJlq3cIULZvhgSvktIPTGk9fExCdSFQraRT0bm7MUDqPJI3yeM6uQE0Ah+oVfzCVGFDKYKk/fEbION2qF4zJnK3vcYCIfPK68rLw3bnoaV2QgvjyLhMenCZs1tT0yvKg1KJkXQpWWbGYWR6uwSe6WwWquxsbITXzbESr84YuMjEwcGOMBm6W9D1lFRz+OnlIT8AbRGzyXxDoovRsNik0JGx8HdTKJD+4HlLKtVaVyDabxIwIAUaKmP6FisnJBMRhJkRt/reSSKzP0Usl50cjkvpE1cQTZ0VzxGCo21ty76OJlpGGgvcGC2awrhShr0vGHjgFoa5MzU23sB9/4Q0AZEvZ539/UuzHgFJtrss5882wHqsRHEZWEH1nHQdxmjhsFTzRsgzQjhGJiEizPItNL08szgTaIZoz/brB8FtrzR841cWyPz9hjLj7eaXgRnLNjSBYZr74yIlIg6Ufy0RzGZyXib9rpC8ac6BoT9MgGPpfY9HCLXDAEN1NG5NQhrKZa+qCxjZzkhBTHzLTpYfrXJN9gQqjntBMjWBqFpJkbvxtbyygibDHFD9U1eEQ5rZLA2JYdeaJJTC50mDMRCF1nmxzEwmPCFd9xM1oT4+qjsBEUS4i4O0lAeb46zYBSiyVVnIEuK1cuILJowScecnEMnl4RVZSJB7FMxsYSV4HNfRNFYRtp+CGJIflhzZD/fyG4kXKJNds/iuuMnuIvCuMosRufOAHgiSveDyZNJFhyRU5ihiQnoI7j6Ef4qwujH5ttxCEpccRhlaRDpv/niDR2k0t0mZBUQpoGHvKs9Zb53L6pIbIyPR1+x0osCflhTAHN5xH0AAjaIYDghZAZb4fGKJFjSgWRYy1d5KMC0nHGtjh0kuIEX0I2CzPzVhaqlHgtbhtIxxFHFZYLWHPDSyXbEUosvjiaN4O+yPAmoW4uPGrhLeqRsFMz/OdMIwxObSn2llhDBWYjI38xUCKhejaEM4HIApmH6KtypOFIYqLj0lQqjftaZIBnbHUlcVjKwqCRXUzMjUOPxRHdEJfkgmh8MYKSRU7IL20gULz8S8YM6OAyAicfhJwI1TGEbyaGSFB9fRkLKA+b+DEPHscam/QNmDKmFCdvmRf5Y5YchVGWK3vDkfGhWNhLzDgTS9gl9siQG3k2qHB+BrshRLJzrRkLp0fcM/HPyMi4sSARY0d6yCTliyqD8NHsS5cVwmj0RtfUNHvUYylcS8jEHu3Q+GvWGLryjGSCtRSrJu5GNjVL44MlYQ03M9yh79ROYu0Sz238gZsGZDQfCpbyLyJwI+AqcLZVEjEsWORbJsHUr6llMYcwCK4E7kqtOVIfhpq/IhNfNnKrVsZW8s99mP03KhKIVMZbIFDTB4HcSRx9ko8seaRmozMY02fYIEhvqVA2PwIkB6+t4ws+a2Ys1o34bUXpR5N/Y9vkx/u17BLudE4TWbfIdT02DPqC8MKk+WmkGTlNr6EjP/iIVnGVfv75RztOiWEbnojMN3Hzxab3GdlZjYykpG1Z5KH4hrATuUyvkJGyxMjlGIAIiyavZrSXJOOBkT5ssCydUBNDKia2lcOgbOvmBio+rFwq2tgh1vUwaz7BGDcJhEyckQe4je8Waq2i7tRC3k3eYho/G5l7wSKYfX7W1FXJunG/lR+crA1/xk/LgWYOplYxP+zP9MzxwRoDVisHlju9pTY+gCk55YG6qetMP8MLHUlWXb/kM8fYtjghq6lPpBCPCCQTARmDCtCMJQm+SRCVzKu3BRLayp7Om7qCyw9n9MJgbHLBIHtosQ9dxEv25FACYWOfk1UbHArOSBocyyLbMj02QpsrtKnb4jU2EuGY4TEGIivkDOooiBkeM2l48o0AskoIZVvizPNJl/jiKPDpT1XJBoAy+xIVZyl1jd5FUA0m67b7h3vqh31OXdzLY9lbG15aymF8z2jWavK2EqfhLfrUdGBI2hmVAzk6m/WcaZCSXfJa2vQlPuzIU0hrTd/RIxPHefYQ+svc3AtrkQP3gpNaSVZpxSf7xhGOKycRFUOzF8+pMf/phexN+hzZxsfO85dagdEt9jxXY9TUsLET80a/6YXty9pJsi6HYQ0stTZoePayzQht/IgeSUvRbvLAQElTuf+QrmWxZFq1tBY4G38UwVBVolFDTMFZq5BJmvcF7H/waXJetRT8TZVsKxkVMlEvcK2bP1TzY14xvZG4D3tyY8pZ9YfsBXecP9R8pmfxJEd2Jhp5dR8u08uIuSETK5A8Iw7lKIjB6OYCi12YTGkpvpiRd8TN/WnjBSdGVuSxg8A0+LSKdGLAMwCQqCF4JHOCC1xJFHV82GbWkFTLjPD0JuuACigymDL7aZxbOdKzzdrHJvOmviKn0ZIXXoTZ0EY3PGP3RmaW60cmmRBvdsp93eq4UrCbvm3m3bz3sAebeWwTt/Cv1FbkFAtGI7OWVva3BNca3zRusV/MOhbraOzs2BUcBG/x2sJmiRUgy62CdTFrROiLGDv1Mz/y2zwPyJA5zeYPZ/CsTxOjGyGgumH/YHfGrrM46sOGcSeK8Z0gXjK9K4Ku4ZGD+cm/4gazY1vWmd4ptdjkDlGrkpuXCj73UUg5eG7gIhw66iWlI606ZNg0uc6+AVhGzocKUlVj24lFnAFzCWtyqFVElPIlR+HJDwMtAMPi64d9QSvIt6myJOqyuWfRnfHbjJt7pkMgcM/ZKnyoM0rH2olANbeKbbmsRcxVYJaFASQBHkqP01dxmM+vje9z9g/PL6tUrIU4KraGoSdGTkjFB1PCt2z65clAxWgvSeTBc6HpWXeD2/Qg9/qkmIr4IfrMvt4KHBgmsfMAYrPpq9IYxTdxGGX4FnbxCWkL5xAjXvmLq5z9n+cXusKdMqcHaczmviA5MFLnPyU1uH+YbzLuCKMWKQM/c6uR98VG+BPrMYD0KPssMZEbD8U9kylelPFyQROJlXImY/zlvSNStpBETXRLJgPRc6aYEpe8N9QY1qI3lqKb3Gha3SCT5FVcMMFhdAtsFbpMyNEuGVrr+ME0eNOYzeYtL5mxr3WBx5NCnX3JngOqzsbHHyHQWSZPiT3Kwhn5MjEEIcedml60rEVMM/7+zAAWZyIo1HSudT0a3WDxgQk+oqMP5GablLaScyg9+cl/yhHdqkKn0QlcMY/nzRo1yZCiNvJObezzxCMUQ4tVgUCzJqaGIwdUQkb9yTvxiueFkEUTXOyKlOyFyEoPYstkztiE+a8sc0LQNWxaWmspstCRD3UIz7OVWyh4pu8AABAASURBVAXfWX9tNfmf+WGhISM3jqzW4i+1a56b4yWXg9CTlNpMsbWJOSyBGaUoxLGHstapDyh9RzSnlXnyyNRcUs/kSm+UvOg/Yk78cupCzX6Z2MFg6FWqtfBnFY2zEZaYQ4xHHWa+BUy1pHX5XFY3LfPWIGhbogXaxC1qP/7HftQQf+hawodIo6dz+fQl1n3yTi5DUkCTH3Y2CSg2EA6CFf412C0v449nHLoNnfNZLKtDMg2uL/418Y3V1pn+uOIXA3xvmsYJBD8GiOy4hmnkRIvzTFFsvIgerjRj4ksuq1yIGbHYfI5NtNAmHlE1IcWBrYwjbJhhI5lXISvWAkdK/xbPkFXRbGypledkEzv52qbuxpARXpejkW5yLZELPObxLF0wjT0qpS+b+6rpk3kesCBgltYqGSMDSmRxdPIn5yoWWei1yNloBLa4tIwdJdMopkLXW7EjOwREpcE/iZf1SDDu/Z3PBPhGqxZH4Yvh+r7a+Njo8xxu4m42hW2d8TM1Gjx+C5nQG9uswaql/MZQCCoy8ikoJzAFXtyXHcCy8koCtiVkdtGHP1T4oWzZJYpRM0Gt5rXD049CtxDGdFWpZFXsVkZIx5FnkKlnMa3YgkvNxkYuyXSKWigRnnDMgam8FAgNH/kWOgzt0lqlPAMLvkbOe+KyTD7JtW2pFhpLBsFQGSXsjMiSrBo88Q2Nb+ScBEcrDoT0XJk1CpKo3aQEI8lGJoj6xHrBZUai5xmbPWf2bmCTb1JhYnG/DUIcCK88MRxC2uwTsWcK9Ya3D++0SnLJTEOpy8zF0cmDUYmbMWDy7xmTN0YdRUk4tumRyaWZJ6d5oB29OPaipeQTG3w0GAmZWqmn0W1Zdig+0NJTXY6wq/BPHanFBiejbchwsSmZ+JQokw/tkonTyUuEJ4aAG/4G++xHlgAbBO6oIHyga3BYCAdDSMEh5Cx8buUI10AgnFKtCluVNAP5KhNJVrwFIXhG8gxHQM6WCpkuR3rvg0+5ANRJFNHmRr7yxpOGdBy4EfMi+KwTa5eqLBJCNzXRg5FZEjhx9CWIRQ4mT4CcMChjy7DJiRaBCECMGk1cNHGyhi4rR7qSnMMvUNGxctJsMKQLqzi8NtH24bAk2xOYq8zrKETHYbEIIRjloCpYaiIFKZt7+kSmG0llAUhqbhz4SQQdSDxLNsZkmhhNgX3d4JGRHN4D0hxg4zMWFALCskiYq+YYNPm1pnnswkI3vR395QIs+Tb+aLeSU/xuoyfXM/k1o2TZ/5Is/LZSi6gtNDZGUeJg7GGktiLevEnM4kacuwFUR8EobhBCkS9waucqGniZS5aobnHlRG+KSo9IIufoRZ7xhwqQDlkKxnFbHB0IxAg2ADvJEEqtcQRq+sD6FLqyyeGMNLQZgzNjtpCp6KzGv8E3gaORmo70cUXWsrK/xGioSSZveOLYoJp6YiN0UvKxlJH4LBt8zou8rN83HH7CEx7z1gYcf+MGvzN2i2//6NGED2Fg9Mat7QuskYBlFj8mNmpRlpbhJsdNjDP9QAC0Zeq0arEuLeQt20MiDmEk6kiOwj4VZNmbNxRSx1dLJjUuDU7sly1pgzXZaCiADRdJKXssttmnQGX2TcZQ7rWWtcPgL7zElyYwDcD0Trx5bnS6yNr4xCY+2544uxm3CV9q6hD4hgTO4AWOYrXygZiikm90QjdfGlgHPMjayhF/Z/z97NY/uadtodROnPhnmjg7Qqgh46v5i0mnJ1vCJblkTC8YsQvGxriu/bdsiFyNXcFvDGNxZlSO3Vy3NvbRW40NAXKfkG/mov+otfCLC+FO8hltsDfgKVpScu7OftjIrHmVxXuCRP72YihIkjVHnoFVUsgIhwiWPMU84G2yQCZG4y+YIpdyySRj1lQciS9yzYcvpuiIx9VOnvgg4zOfYOO7B2CF39y1je9jX0qN34QDnmXFQ2sj4MSqlTh2sgiRA3iRh+hxqMmnL3PzBxhPMOHHY0sEzXGRh7ct4cesByVibWK3bMT4c3xLh5xmZQpcgIaauje973zBRl9rKT2KhXDYq2T8LPpmh5cs9jNX27IzO0bJErq1srZHzqRFD+DRGH1VbH+EKyRCYsoiX2LJ8GIq5vA2845gc+EkhwrB0k3ti9qyCDtSTHPC5wRF821rFTmBs/DfJqeW7d8kUxu5VfLAw6w92Kxz9mETADSSkmzWgxnfYu3sFWrCpyC8yjZBfLGwFr6jk5BHx9xoI7ORIW9Gsg0nj54Z6yLUtYgJY1tOPEjYF2NILGppKXHKhE7NEo9r7jX43LNVJad3jJwaWlLqFEYuab4YMeYLKg0aHZVJPGusBrxlHUfjt3kII0XPtdFAZC2xpwxv4UzXA1uDA0YgiZgkJPE8OcRgI2MwyWEu2xhvZa+Gbfw2zxezVzMXOTVMQfzip1pLiy9vWmRdUrHmsdEcCDK6ZHAWxaukzB1ec7hNOORiRDf39pVHJ3y6eC9Alvgx6vQiOs9MzTOu+YFSPB9Mzka+86MWeW/WdCPnyamOnYbjSm9irlZcCaNKfCYZb+p/IpJBCp+/1wS+R9bYQYJGdoxHjo0dRJ2GE/ulRY08Y8S4wdtWE0uJaZNJY9qyDRU9iZ45to4WrLG1eJXJYMPFZOeizrriy0aH/7xv7bwPod55KJAnQM74FOPGvlX4UrgWMnybtdzhmSLb6M7Ejr+Gd1W2EACr8Lmnv9QOr8tR7IdN/1NnJx/kUyt7wLrB3upGiL9GFlz8iLnomfCs5MFYvvntudgHoT21LlV+OHcpByUzGFoKJgQjTX3UgpfYNfskeyQJkAUK9sP0B1PONrWAQcG5WYeNi5Id9FY7VTdIsQZQ5o1uEmj5qimBbWYheAq2SkX/nJzwZw+IGGCwb/JocMlNHB2/YBpsyNiCRJMoxExvEJh9teCd5yP3y8r7Ab1qlezgDhMqU4+pkStaYpvkIE5Q8HNFbxFOLfPZR9ouUT3POK6NFL+cap4PR75GTzz2a4FNncBQbeFCLR08nH0NtmXsgTMWGjB4SZ7AmRMLaKUWHOwzeEYUAK1Kgo4dQtYtGRgloomV3Bp/W8Dbor3Ks3nDWIs5zumCDgMJPv3P8jDBSGAaj5k1WouGMW/ytY7wZ0WGYHx7jMHJ49YSj8omCxhLpKHcTzsMIrVAiqMZDcGCbvbDhm1o5x5Ln3zYR2aa22BQk1dlgBb24U3sjIiSJAhdKcaglsGyViaPkJCJI2vHQKDNI+9nWBsj/CSf9K/Jx2hM8qEefcs2FMVmzLxZh46AUaq14JOXlf9li/DZY7PAs45Ac38BmrldZG3aiz/q5e2PvFpIgBB5H3wza6QNevNs2OnL6FAYiq7BM+YkK3zGFWuXGogjFI3tEH/M6dRIz0lRa5Xyn3T8X//zh/7nf24w3ETCMfjIo69acsApr8WxoT72D7kzwS5nE8mX+PAWdhnDQBVCpmA3WEbiND6GyJdSsDGk8S9kOZX1xCKV/pz/0Zln8GHjgRSG5SNPIwou4Rq5zQxZEmOKOwrpVm/kytqMkqwkoLoeduR7plSBneQ4dUvsYyn2kuhNx0/89UYQ0ZpxoOjMLERRzCTTf4V4Hzeg+b4w66I5xjM5CiJbYaAYEkpz2LiCyGNk5JV1KkCFTrJyHNcGBVdNDSbdEiEV3whAIidOelOFHvvkhEKCL4MHeOyb8OlZE58+4MgyUZfE2DgpbLI2TGViZuzpiydkcMaiowhhI8bsbwbZvqxv9jAa9h9XXQ/uXuW+zI+mKkucZCMJj51h65p/psL/nucrOeJy4qA4TMHSHaaBKbrwGp9wnKkYr+TOhF6IfRayAWGboRtdQDHcCcI8I3IrHkoVYIh80o7cjxumhyTFd+zZB8Jv89lOJUUkDicuz3bLIhnOLaJIFRCALdlWrSWEavYjjGTgkmpwrcZ/Yk8+KCd+PFkqi+eXhRtxZZ6rVLwwREZM7M95jmDzxypkaMmt8D92lXjEMfsEu4Y09+8iCyvbXjzDNr3JfRw0CgaqiQP6gxq/B3ZjvyNAjoSooInV2GfS6RX7LO8bwkr0qIl3/DHevEdZ0ZE2Mcipt8zaOP5aHFtFUg5FB/EziuYfTbhlY08Mh2hQZohl7HNv4BTMxoeEdwiX7DfgWrHFX/br0tKN6cFuMIV9yxQQasaUY0xTV3iBsqNlP5Fb+j80cvw0YE6TE45kR9DKPWdb0zP0OePPNmxDGxL4zBllFZ+rGj+UJFrLZ6EzoVjrFCEOHGxwpJ5MIWSmBmKuomr0SOZM/gnV5Nyx5zsMphJzQigkjk1fIg8m5nby2egzhhqUWT8FJnENTnM0M5gONfwlV3w4RSA54jd1sELEPkOjwiRn8pSSO3rehwJ07BIEanIPvtxCTM1oS9o8s/siE0f4RjtE/GCTDUikWxtZ/IgZ8DnNNS7kLeFP2ho/lpwGZT9DnXg43JLivwwAPmenf8kzMlLUpZYgDSDUBO5GmQky4YsZ0YISBwr0jcSGRzIaQBt5prCySUTsqckCKVjbwr2iD3TTw+TpRU9xFR1VYSUIbASQ2S/n2UjWKoDEFs3gfiUNihqH41bk0nBIOLOxs0iwyA+HCWzHiWSceViSDYOycR487IUDJ8zTWbCNd/vwhZVC5KLcuCLtsQUnfAtcaKY4xEq/D4CZ2xRPFyxeJg5Rr5hOTJV+aFQ0NhbjR6B7iIsQg2oFs/GhIS4oGo1HgJozD/L0xDaa1vRIWFpEbgVKFPo7Vx0H8vSZQQFApCHNCG5rjtk4keHLnouaMTcSYjCtHT8TmbqRSDilgQ2g2xOXKym2gIJIhyXcyBL6UI9ZB5DYTJWDjZKWZWobPD6CIUbRZ0RwyNAE3gFCbCQkBWEzoONhFoySExoNmJzBd3jG8ZlawHQw8LHpS0zhyzaihjIyoKNcRdf/LhbuD33lwwvwzbtPbgZxxEVRW8F0YhNng2lhQ13KqGmJOmPTlDLrCUUAXtgKOGrOkohjMEzmxGLWJrCYDFn4SL8yig9ZQAFQLlhkvClmQSanyPH5Q35nSAnG2OQyHuCxQMwM56aeiKYXmWOf5JMS2YmGSEQnBdgf2XDglJ7Rm/xgGN+siAAMNvZDzJJjHpAoM1P2eXwTXUyA4U+S57Vkl/IiXa1VsqODLozRLhwsmTflEqyqluwlqaYfiVkoQnlzNRrNJYnHp2UXUg9Z+UEntpkf8k1TOJWwrT1+jX/xw4aw3QkSeIgqekhTpmVaAYH35AaPs8i9QU7vFJRyNDqkeLDyMG58t8jD1rG3JVhZyLbAHOjYRZ43ugojEZca07wiGiwWqlzwjlqGp5qw+JPskBkNs/DNSHzbYhAeqV6qw4mUPoeSS4h+WLyItanNI7thO5b63EKkCj7OGIFp8xxNijbJQJv9u9W8JDxBjA7yjB9JOOlM0RyDEfrQxS9CskXLlf7Yjon2xj968zBaaNMn29iSG3ENFX3KF+Zag9CsOxAjD3QU4dvNAAAQAElEQVTSwKLZ6z2dsKJrtWz8j07TdxNLMjzVBD9Jg/dBo1OwJBlTw2eOjcDMegqh8R7bRpkTXXpodBETACkz4hfEZES2taYOadaLeUareJEX+duXwMMTv8mV9ZCl3yrirlqyI7QKfsWvl3LQPdEolW8yhYKTbHwXJKU7auah2LcsM0c4uSZkg5PIi/XV5UjIsE1ehiE7rsdJCrI9FEkRa/9szZdEctkbX0eDolb8F/jgQmxH5EXqyTEEXmaOmNMqbIo5lqtUUCrZ5LLqRkUMa6mIW5ZsD3HhNNBm1IxcOVlnbBHAS76+WF/nw7Uk48hr6YpZ9Njso1Cp6FVzLSzXhaxZc1sN2Xh1SVBhCyOBtCO3xIdRxX8ZaTSao8DPs9EauTjInus1k7DZh1uR782c+8iVZ8RZuYcJgRA8PW+43UZOzmBT9t6xFzvtzHvWD7UIXyF8Asgag8BSMg5MJrgaXC5jj0wEQq2sQ8vqyZ2a4cVhWwVv1iU+YDU8uMW62UuVMeSSZOnaDwKnF2v+1y5W1ta2FtjyUjGqxWHqkGxL2KYfVklOPQCofYFPPZ0iJJXpBXzqYCYzFzk22Fb8WX3xFy9y/BV1MmszzTx8a5VVkC5Hmf1g9FpCC5Z70SZHq9bSWiWmkksSPjeDzLRUFRtLtvJKvgbTPMvFeyF/55ZcEr5/djNatrMkfMHcEDLy48q6Zi1bTUPOh6EaBadcJZaZAnCBsJkYdsMzqKhn2apQmRgSV0i64Zs81mpvGV25LjVZcUg2jDkvHDXZS84L/7ZRloRd8KnZ8E3eWQ+jtrC19A8PhvlicwiV3PdGB2MwtiXGhkwumXVL8VlVSOEt1byccDK5KPdLCJ4q1MTWxZdyxBaKj5GbPnK/uqQQM0Vnl+zkg29Zka0qrbqRQzyXbm7+0OLHALvIIjjG9IQ8k1DzfrT3lsgfIzmvRsma5OZrcutOxM0eavYg92u4kRU9WbjpQLEsFfFtcSQvhobQxIcOBfXih5BSoSw5L3CDwe/Gq5CVF0MJp+KCdLGvABIDgZJisx6ml40/u1TU3cw3sCZ304Oi3vg2Rhb+kK+b/1Erkuz5whdyF/UhQx97ccRO9MYQbqlcF2rs4btBWYUvlkmWtXCBQz7nkBTqgZBgfDU4QXYpc9GTicXYMKHIhEemg9mJaElQKwe9hd/jWCpsq5CBq7XEVFXSH3/8AZ84scloLXqx2A/i8MJ2lQCBZxQHRRS+4BD30OZz2MxzoepOLYkly07csxSZARg/I9PoIkLJRCpiW0ceSd1mRr4A6TsohPEmRpYAsYWU88z+KhlbOzJELeaWU4SWjG+VtGna/AMp8okfJArZDDlxjHs1+2ZzfwtF5jv3gIiO30bQ9MEuVfTYurhg39jb8A0wfcHOzTrTF0HTK9S2dX0FamxXakW6Vgk1vqXw+QNT5okLjLOUta0K7qAYEFHm1cmB0SCX0TOKuUpSHA3hg17Epmce9E6GB0QczR6G1NGBF2OwjA7BZwSp1NU8xzNmXugV50waXHNzuOlfWkHeSjJeSh0NNmGAjcnf+JnfU3/6+F+M0b985kh7Nn/Q/vn5R/lM3vB9fc4vycNLf9wsWYIKXEkqNc49cYUccoiLWrXggdnkh7bFQb4SduiZyejZZMzQuslbMvlbrCqiAmAza0hWhRcHfogweI0OR9HBG5veGAMLL9hOI3jm4lUmzngbueTkD7/Zm61okGWg7mtuMd/pV0WxFR/l8K0zn3lRzd7m9uTzb6uTR0jWWiU72INMfpaTCu4Zi/6g3x271ijiCFV4G2bE6Kmr8Svqn7r2Bs8ZDIRrMQwdtjGEw064UZSI3C2LdWgxtiImS4BNT3+UoycORo2YQfRp42ezj8oLa5N/kwZjsdiyIqd4ZNhgx1XxjSJieEuCEAZbqb3xQaxGfqlGgr/SBtuSbMuFR9aRjhEj18z/tdoXPyjl9PBYGMIb2pe2Bd/kvufjuMWRHLDosAja5AQB0sGjILbATCH43j88H8UBDrSiyqNN9Eb0w8bgks/4TQxkDc2zUj5cjdL0vQ+KXPCStg3HiC1TNOJ3z4bOTEmUq0A0+6GJRSqDETFGFR20iRF97oszPeEbgwym4Tt6wIPJBT4+jRyIstdHpK3INDZndbfsSJAnFfhgTS6Wx8Rm5FRGWaY3tiXO1vXY2uzj5DH9VquqZAOCNvORE0/EjlViX8fmPg0m9omfkVaMz9RB2vDki5+jP/FPdPaeRAz9ezSGaEBu5X4Uc1OPhqgVJR8Jf++bIr/E2JqoSvzM28ccczT/8c8smET1dspCgtP4wYbJUWIj44wvm/sUF6BllXKk/qHreoFNaw4zK46bwhEfdSjHPuyJm30gwJyEaOUfyMlUgWljl3QEWjDx0ehgM1Xmuh4zGSN0jApFmZF+Dfrgha7nBtH/czSa5DapaGWPUGfqM5qC7AvHfSX49FX0C6iyGDvFM2n0hZ7aNoVvRsnzOkZYyqOheDDUvxPU7yM/ov6ewNh4mEVoZjmTEoR9AniS1WRvIGnudYz7PGx7sAXIKnwpiUjCNQUziiO2Q1wOQznifOBhnptCh0S2lfm4lbTZCI1ZmtbTDIQxZgCMNYuRTWxqjwxJYxD7TDFV+MhwpWaTRC4mjcJaauHjcjVdDJY0hEg5jrot9sogs9EjH0FA47NUmxwajTW4Kuv6Q7SDgxq9zSyNhHr+is8mWcYI+eiXCg8iF5MnzxCRqhCq+WvgJpGOnrobBe6wBd2b+rbUx+pjSplBWooxNumnMGgkLct2oggOhA9pUUck9HQVmYARtSjjYo4MI2X9MeCMHURe4w12UU9hYzbupoBV9EcmtUSF54tV5V/t0f8CYxGTvIXjBj8VlAbfkkwuTfwWPsTBvPJlDDvTfzxKxG238kaQNaR4HCDGLlYdHDZqEdVa5BdA1ggrZV3bQgRAw8Cnn5soAj8JIeOhy5t16lLyAJtddOYhsImBB8kGt2XqWeKgNuPFtmwruVm8Wmrug8afxUH+G1xkzEh1A+DMYnYkVhFTOcYGPaishRmL/cFGhJM2fuMz4VgsNfVuNFYROX+MsGxT103UGLTy5t/EghNQ3Sy89ubDIB+e+IBEOYiRsddhpAi4Ut5Mi3VmOnzTzBYxEDg4E33vQ2IpZeBZ4h5oKEnEHJXsuSrXzY+YO7ViH2xi4ob6osWcaN3ZPx58etfkvPLjDjU34L1/ZJy3LUE2K9Y9vRd9glH8NthGzkS4lcAe87M2OZzzJSK1rFLdHH0DouKyWX8Mxs42+Py4QQfo4c3S5UiejQ55WSvy3WNTzG3LFQwixHuoSaOEBLszbWK+mREvfUteWCFHRu47NcSn/vUjZIV/GQz5b/qRL0WCj+xMbZvaRK/tlvDT2MAQV0AuMr5p7aMxQJAJRLAgSEd/8+Hxhy8Ox5fQJZuAwbBfGpyVvmCTnseP4RmLHin/d1fEPqOrJZAe6uRKLqYmTol7zNQWrRhxC04Sa974am1NDdQyJVvMJeUTjqWqo5dtxgtv1OIyFeFwRRdf9MXETv/U1qIez14rGdtaJdkyCec5YubGNn42+dioZV7X0RKzn58fYS6Ra1Nz8IUPEWNypxdn1mOjd1k9L+pidGTY2MZTDzV5xhcq9gFySyNDvumnwHainY//lElHhq/jLNQYoM98U29+GBW28TGEXbmCEAF0PWzs6Fd5yXmRv6C9DYT7gzH1JYfEP1/+Zb7ASjckSTX0Kc/sw1Vr4y97Je9zonalKGQ7uPMPz/czGGhvapTi6rDdSu6aoxE3pk26G8lmhA+Q1CanPHPwPbHw5dSHboscIMGLS0syi0UKxGPGuhjbpGaVTO3NxixJy1zwacZCXtgZXyb3pue554o4tZa0WmylGMg2I3OuG3IwMq+zYre570Rf8x5jxtICxTM89xXYDbJxZuJJ+NnkyegkCXJTH6emBnz1+awzvdys8bHPzvTuh8y3IrtS/jFH1uGH/G0qDOHPIJ0Q1HjIJSeWNcfKs5Hnr40gJ5T7L2uYMdTxgZMmqZFjOT4E2MU1o6kCBbHyIXuT9yZv0QOB2NiK+6ZV1AMeWfZSs8+ir+joS6E3OtzQnlbzsOqRI41wc2F9PO8xW0lbHMtSWkpXBAJ5y8jTT8E5ecQ2BvBGJmKl0RZHQ7kHMpJrao18p5/sodh3bJq0GPPszDrF5eGGdQG7qdn0a/eZPMgmIPaAfaNVPOfxlZjNs/J8/pugjTcsUhNxMaVmyV7S2B39Xf/hjcbFhQi2lecwnZLpoRQtV+PX4eOnNQfr3sTZUNNXBok/8hSf75R4y3gs9pX1Qy6d3KljMzq5T39amYsejk9cU7bMq9MM9vmKL+SFzPgRfONHYaDcWwJbKSI6cBt/NXZYMeY/UyeaYYIYnHW8EiM4YweSZ8WCiu6ErEWfC2r8De2WbYm4APHImrB3GhKU/OKrqRHQFcaYvUU/tmR8YTiyFkdZZ54tG/nuSNIT1hu+IRCKux/u34z5rJaehZeSi9gCLU+eLVqL2Nrgoy2nslKn3wh6cvfkYRXGS+KZ3MSXrG4hY2Qwzhx7R7iRcIJLC6ITTO/OIKAo92FPjEJgeo9WwTYb5Dexfua9Lo9D0Qxcyi4lanfiQPjFDWuAdHhkIMS+PPpETUkWHdUESp+2iiw098UZtJGn4pZtJaedxlnwFhIJxGINmCAr2Vb+YNfkFWfMtKp0Uze/9WV4pW/i2irWvuhRkTsekFkLP01hnKLZkDjIg6vQ0Sk5PGRbJkYEJepySbZSJ8tGT1NLM25t7nUTS9TY08cNC2HfjRn1mHwaPZsA/BZpiTbJNLzxvQOUSKuVvIVN40vGFfvm779/1GDyeaX5zIJYqafoU+SESXeEK5zoOByUcHGMVdQQYOQjojIM2kvSIp8oIRoUnwixLUgytlaOLVNrN59fyM8+pBmSL+UAajAWJjOSNrlLm/02a41g0wAvp0rWlnuL7A+/WzmO+PDEijwOVkmxWPyhy2LSmiPvxYUyOYgeJyNTA62RyHH6iSsS4PwRTiCrMKj5LMpa5vsa+3+zlrFp+N7UCPjMe514j7KPHrUSgfiXsXkmNnoeuaTZ2sQ06qN+UsAnpdJhsfxbTR+8N++TP0PJL/v0DO4cOZTc4qPTF3GU1W6Yswre0MaPhCw1gBN9DUW/4c+jx+RyRsYGA5JmRNhH74nb5IxJvMlOfdI8r3DfUQDPyFSi1iGZHi4V93/TL/E53+QRTKGLF9tw4jB2TXgrz37uKObSme8p8eW8T4GkLLBbPa9ASmfW8kzMdkn4E3Nz75v5kvU/GP3B+jFlRhwlziY3iN64pfTENvaSgg1m0CgR2SVD18jGJ2IRSrIkbNMG25rvF7mf2cPJ0Ow5mVrOorcwc6bHZxl+E2KFAd+ztlR/cVwLQImubc3aE6RqSWq5CkLPOXOXCsq0sGjWLfkmHxorleRl3fAl94zuzP5da6nWUttTgQAAEABJREFUwtvCRTOOBXvUMga2taqU/xS48VkScjDYZz3nvzohDvISmuxVHOGnVcauFuNCIxWY0nE0e2+nXt5Hm70VabGGtU2qIewRmj6b+LD0rslLGpk0dbhg8GtbgrYM7krJEyLOnhjw9FfMf5MkE2MjS75FLFNn9kTGRa9skxO4VkpT+mnYnBt/hJcY2UqKvWxFNkso/36Jz7pxYeKVF+ZNnyTDtyyFiH/wKaxEWmqcHX2Vkgju6WWBLiVeGdx42soR/JFXfAqcY8aoOY7azJpKsSzlSM6W4pyhj+TV1PXH5XmaWO4W7cHO2mxcx5ly7MM09kB6dFZy4aoFJNBU3Doz42S9bYLB3tATBmXmiY0TEmM7aBMzfkSNiAaDkGnThwybfBr5PurEycRJUKSiv5gO1k2UOJ1xIza2ihM176Om4Su5kAMscpzho4KKbKBUBC/kNjz+mrU1zyilJuTRxb6jm/iFtJTSC1szE4dtCapVDFsJMz11M7e4KgcQNZfOBGLJ0cM0NlBbR0sQKaD0HwYTxYvgQzaz+GaOCTrJDsdOuPTZOM9+M3MbvKS1FsvexPhhJsbmeQSbXg2mZZ7vsas0UpZsLq3LJnBqUw6zqZCGhUoCdlyGUTaW5sCYRLMBQtGGjjc6T0IiRlN9NlzsWlYjC14U2vhpNdI9eXSa1WfmLS5oiE9mWCmNj280gxXH4ScYENgmbxs+DSYZmws4TyNgOG303b/zw9lEQAXbSq6NHg53iRZN2IM36OWSeeWaB2cntiXhG+RlNDGkyLJYeRDo92E2vNMCvFk5mpi0BLZViMJbvI6wcKg4befKOmwNS5cmJtKwh9aKP1wiRQLQPLxCwTJV5YLvYEL5wJDa4yOOW6UzejPmBuvUqBxW1VIO1APP2haCYDb7Z9P/6BJiM8+bY9bdZeXVyICLidpklATEAS+EDYnjEI9QpD//MqUR2tSHPg3c7JfNG1aTrHG2vLC2bOMYUIsPLUvLBZxVJXbz5irsmppiK1kufDIXuTPTrBf+MFeOHvwZOT7glyvi6fPGpq95ZYw/NfG27MC4wFQx4rMUWyg8cmMzyaJ2Ic+ImZUXc3igMyO6lNgeTle7wm7VzWCMdMg8OOAR/v9s/Qm4Jkd15wn/T0Tm+95atKGl9lW7AInFGI/99cw380zPN91uz9Oe3twz7rbbBmyPpw1esNkMEtpKte9VKq2AEWDAYBtswGIxNmLfQSDQgrYqVWkrqSRV1b1vRny/f7xXwtPP5M2TEXHi7HEiMjLz1i0Zgv4a+CnhJvbRb33Pq5fQRaPS38AXbI6AB7wQEhJUIceNWUsLWfjvTUuzCNpodJUr/jMLprGREn2VtrzSVikiiJJUGROuyLREcPQ1deKAJijEpTI+lZc4liPLYaNjXjgkGLBewhbjTGt88ibG8lnsI0LTsQrIqyoyLVrgUSnRpiphH+GkLEBVTyPYNOYMgTfLjD+K4B+kZJAIpaRqEfL0yM0YX0IRkjd2EUEOT+gnA5CVkJtavpoPYExzpg/f7GNEyP9XQEoh47FYkX5KZ5yIiTjYB4hFhZrQl4h1VUoFoLTtyAhovV6JWFUejBwjcWNoD6b0Cb0N6A+D/XEZknlEf+OBNugTcovjgYyAxiBKuYIvEUE1YBbUlbIioVBKDYtsY91KKSsCLNDz4rMDZBsZuwRO7spc5KPQZC7SHnipPuFlXWGcJ8zrOepz5SRWzWlujpd483ZggE/4xFqA9ZFU2FRM2kNMpQ/AL1kXKp6/10RkVR4SRbJU7JWB/sKao5A8NrYvhdy0o620mMncCVXs843XsSL5hFLN8RJgwNZhONnyYXb2pCrybO+EchYYAKkq5wzbQK0qUkIJoCyhJQc+ON+rJPJb2DblkwbPDRURIiW4B+KCMTIU8rcBc2mCHcW0+F6IYS2OGS8sGNNKFIP8TkBF1kC8UKvJxA/XRQmfK7IjXCnIlrsVEUqJF+vwiC6ZUFLkJL+cq8W8oQhxVKAoTItdFTvEmMlt5mFgQ6UsxCPhtnlSmwOCLBAd8Er20WoKORO84EiWg22OSUQoYC5sAnOkFtNELGO+HuibEINSq1JCZnKMsSuaVIVLxj/YQEKCSPpUGcpBQSmg+UWwnTcYptzkWG9qnkRrWzfys5SyZRRV/Ar8C+ztcpJVB+ozsiKgBRHmpS305JwFWtZbPPbEUuYPCVK5r+kPqD2exCKwIIhth5wsyUAv9k9El4IfRLe6yHVCoYiMGGxseRWy3wH/gL2FvKnIa4BuxQRZs8Ac0icayCm/ZHK/68U2EGOhZICvYJdQbHkokaLQKpRYggPmS+gS9KEkUErJcSzUwVC3uIr/nlvOB5GjmRhZUrNVUuinRyFO0/ytSB2AwvIypwn5UtE+TJiLc9jPOEyYsxW8wFu3wIXzEBlBPBJibU9go/ULaYZM2/QUNLEVQxIwPO8vciyLTs7K2p7sncKxTllMdCXWbCHPciLQhBOZPsSArqqWQczdJZfMUxHTwFbRN2B7wgDHwrYFg9l4oHG7UCII0kHW4bhU/CqMa4VW+Fko/eIsptZBhxHigCGY14FyqqoYZaCHM5RARhuYqsCHhPniAE27KOekiKKKLmG7sLkSz1BQrWp05qdZK/EjFgV7B+ybTKpKG28EKqjPtfFreUa+IUBmTXQX6AtrFeZBKaFwWqJvzv+fAXvFCo2RFaIB2oJNlXEayO2EjY5pTtFsTjhiOswS5HgmpZQV0Yka9aTgh4aE3e6jIvOYGDHYhj8w20fjAroKFHSaFmLiZwnzcTARa46AAl8FCvQUsqqJ7Y3GCeuUpyKrEIuEQteFv/bHUGAc4CnQyLG3LHyt4A3FbVViWuR7YiEHEKzqODEGGTomOP3MHXAV+pTwGxvsk9uCJomDPtA2UxEBSDnAI78gFxSNIG5TqBKsRQlfze8cMU0gP1FxCQVyqimVGOicQgFxpAqe2Cqwm3UI29qfAMEWiJVToidRBSKwwPQCR71IlXkeEq6xFtIbEeSWOwp9APJAKMg9EMhr1MJgVfoCW6io+Y9vmIU06wgRBui5D9oW+BOyI4XMMxBTKOjnihyYpic0bgatiFBq/lVhgAIXxJGoBASBb5UxFkBTibbmfbBZprNdgf4EQ0qhgr/GlbYmDyrkQyFnhIxM3rtumYVcqXYAvgK/65XxkUIRBu7l+FQxtqKz2B/ma7MXmS4ns3OqzLXRiBhIajnLfS9M26D+NC+8boVoB5Q+Q4G9QnataACMdRsDFA0fmoak0qanSjBJymrkIUVMKehVYs66tFuCs+JPRLQxiFoVnhfEwf2eM6IexAQS2ZTURA1yzgzz+8bWD11pYx+NLgh+Tgl92E2f20K6/l+OyCFcoafCW5U93tgRxDbRYT+FQdXxQm5Qb2bQV6GBG28l04p+Q6DT9lbuy26LdsE+2xHw2Z9Ao/DZZnkO5S7U8NjNkLY96oT1YcLaODc3aM4l+75hUjQHwYRyYE12f7UsoIIv2DfxXpP8SbI2YQIlRDZP0FBtqgdkVvIxwWPe6ThLrRM7K3ZXcsntCOxDnoiDzYZKvse5FPiMw2hBfKFZlFGWyMfIEgYIdsRU+Qgu1lXQ65jYTtSJpgbGdZZ9AOysR9CjrNEkMZ7SANH8SkE7K1rkq9mBUASEjUcS9S5n5ZTwifst/jjWiXs25gqkBsaQKUI5yOn5vB84okBixV9/pLZxtqM6ruRkBtwWJWSoCiXrEVKxMQJbkCByvKAjUGhZDSyD9lQ+8VKVZRXmoPUW+gMZlXLgWeXk7CxrK3mPLIYLLyr5MDCfi7wW27aEvlH7120CZyOwQ8GF2KDf8aahIDYDQkxvvknLKcemKpH7ldzvR1mZuEGKIHNVRYRsb8EuqsRruleDRQmqSq4WYpVyUkQohdR3yMQ3zR8VvBTYgCSEF0DtSO0avoKLSIpgDVEoIsTlBSkRQdP9oIVt2GM/nC+oFp0NCjIGPy9AL46gXZFdqYsyKnKoIwlbE4KkiGglFU0rpiY26AhABve4tGy6OVXNh3whl24JMfJBWRvgL+3n9VdGELREvlSIC0TVATONKlefoQj4MC3oS9CmYJWhO4hNEX1ACFzR//OAJ8FTPdcBJL1gmvFBH6IVQU9Ixtm2iFDQRwdpWFQYT9QhOwCEWhc+VvyvlBCTl4VcMG2VqQJ8LdTdwC+1/WWiD3vdB7jLBrXZSyMiFBHoACJR1ilgO6LaeifBD2j+COz0XI6ABxxiEek6dBQVWudXRFL4hxKyaXSDWgUoK75Qk+blaP5IOYQKCZopUOEs2GTSlOkKC6nodUnGtCIUiTGRyHNAzx9VllcxFA5FRGPwvJ+vyiYWLHQ/hfBEEaFCEEKJ9bBwFRBqz7nztockMEIgJVd0yOtSkgKlATZRqtInDvBcwYJwxfTzVY+fUc+D7X2+7hx0e449vGVZhfcXA2t2hBTBhQ7ryk2fvSnyR+tmXxG2SwqpgS+RCBYIk07jWRUBwg0X1COoCBEVB0gqJxhVAq92uNftJsMNO+gSpI1M5oWyUHrBJydVkcmztkAJqVLTZyaAPj1/0KyRaLmCQGqi3/xSKCJcTG2ptpHhsyxNj1C0SuOEtiopIhRgHUwJqz3AEBiX5nUlaASuMsiVAXIfLJqi4QFXQFT4p7bTEPqBmJdhWmMQg6gq1xvQEbRcL8inU6CAKjviJAjw0WxNUgkV9FWIquCkjAiphtzW/PF8MrdmpRu/BE1BTqVUFdwJCJm9AUjfRKYhM34K9tnU1UQCJx8IgN61FwBUi5UR1IMykVNoV6XR4pmoqOIaBBWApvUbB4TlWw9dQZ+9omj0tsO4Co2gscw2+TC6qEDjUSju0vQivA2qgAAYQtMjIsQpjxecsg3WVdkc0mhnIFPEvnKTDsbRoKALRk6sxQ+u3ghNZUzjmdCjed+ilVicoLUs8zchml4RFMiWS2TZjiKhOdR8owYn4rg2WXRW+iGyKKMcF7CcUxrjYFADxh1JVG1hpYRMYCBCjKYwzwe+YIcctYCddm2+QA9bYKeHky6HDQgl0yNkYBPsvDRlZWGu4NoGhI3nwGaqcgPzA1VhE+X+QJBpvAGq+CgWB9MNjbdqoLNge2HjJffDb7rma+sbVKAt4N1fia03UMZ5Mz1hISzwV8A6Bh7spuVEtfEVFXgq/RJWI9PyJ/RZd7MHHssZsKHSb/lzk1m5XsAJftNVNuY5S66LyVOJ6kAfGuTwEDZJRK1VWGOJDWqUuHNZludFhX7gYSF17i+a82aw6cA7iCfELackIXuu/Rad5vkHVWxLrU+yj/Y7hBxyRBx0qyKjIs+0xXXra1CJbqgQBwOmaToGBVmTZodNF1S2L+CpxGVgk1mpIxgNRd4AFMYCMchiowY24x+FqnMosD1Crlqec5umIkJCaQSliSkjqAM5B/3V3aq0raOyKTbMMQ4T66NtfE/cuj7JH5f6vlOmnXKizMop4evxeycAABAASURBVNOgCfPYYxnztpSKbHygWwld07Er2ANeAP00FPIViCwZiG2AZajVjohWJHCwNX/NirfUi7HqsMXrSCEvPX4nGcMBokhSwS6CBt0gkUvCp4Sq4nFqY1bkeE2VwIC6Cu8L9sIZESKMU6iBuAqgG1rOVi/Ich1SpRQNLCMlywxLUQRlqJVcNBAfx0yUGEdOVAX+W7/LfjSjICa2lYyTaWT+ZgnNF85QoDNaOyl3Pe1eNaaYQuIM+DsdE6RUQ0Hf9OFGHmvW5urYNBYIqIs4hBVSOr6mq6rEtCilXin3Ktg+8IAd1XEpmkyq7Lc4HBM0wYFkxsF+ddg5lTONX7ML2yo2ogauQG0VYgUaduRxTnhYNjLZJ2hdb2MLISc2VQWxQgBdhaLCW/BxUEohwec4UEgimnQLmxUeHynn1My2zvaQQr/tVVhMocAuOgfW2wnzsxAzj53XLXn+Mv6et8YZJsSzAJUX3XLJB6/aYlrQj3ABPgFYsRNbWYcGr/XEsyK/VH+wm1Mlbwsf8YSjwUN95aWaZQfyUpK8H0n4mBN+YQuFEm1OtFRcrPJ8DXzpuiyB9RjQpMa84BqRVBiASEk5JTDwQel2grHSV2iL0vwpdQp4cu6UErGpkuNrOiHYsgb8cCyKfWFdK8St4kPFH+FHAeeYOG6Tlh9FlRibxjKm6oybjmFE1UCwJszzgpwJ8lxWfBYMqMWGojaW9sCyKAUM1E0fjhf2mj65jkzjKvyQcA25uzJmc3xYnXDfqNg/+J7h8WH8C322caCvuI0/BXswXtW0BmyrCGz2Qme89Rfz4sNAWejPxLGUEChVl8S3Yq843F9pU+UM/bSOR1WKqQPgiwLnY2q4qoXZL5ARSQl8NF+py3Km9zVYVNkbNJuwuZaiBI9aPIuYEsii5b5amNuTFt85bHc8xVGZQ2VAEqXE+JCnhXgIuUKO9Q6MLYKRlxUgPH2lUEFmJQ+oqlbJl6CRUlaiNJ3x810q2AeRKjbWJEWCOqTk+4uqIgKkGl3OJqAtKbu/CvEFqAp+hHD7W1HQ5IGLyBIyakgD+IH8FUfhzdnw/HhSes4X5wIf8yq+FnJg4J5ZiEstA3PZ+5hJKwfiMRC/Ab5CX8XOOXLJdSyCZsILrjkN9JV5miltUWn+FlVsFfYYAv7AbzG+LtrYYi+nLZXYE1oujcZv/1LKcEkWY7w8NvBb/lSsraqtCwGa6qEAY37XCIsLPW+L7XCfYWK7G3tSQUmTifymBxk+EwI8fyv4Yl8Z+9LiNVGlXvG1sPZNKL02ORYJqyvCCtDEIyiA50/YsCkzZIBCI+57KSd5DzBB1tBsYX2zv+RiSmq6UkJK0KCcMI6YJuuYIDCIFWgl95MIFYgIRQDYkygTeZJiKstkom69xkHi0yhkDm18B9Yr378G/J2QJx7/oflJ3InFxPlArhVw9jOaoFBhPbB+NOFyVdSqhNkFntm5WQ3YO8d90bGq4HAOGpPCiwVz4E4ge451tkCbkJtSUkGOjQxoLNMxxi0zIh8sDeMaMF4idgY44ZAiEqpsS9DgNA1VITQC3fgiZfX9WCKeRfQwBxyDQt+EscEc2Y9SCuUEGFSJj3GCdvCaYT7GsEBTAZcDsSz4g0ToiwKfIqSUQ3JF/81hX0GF/CPGY0AXcQ+QxHJCjCpVg9kjQgla+z5gK2pVvdiQB8Zp/pjWA3kTeQzcNhTyKSXykZhUZCNOkURkBgVrXUe9gD9xclazvGByPApKcqYjQp4fCV8qMa+FK4EqqpoQj5OMeaEc8aGrn7+PV2IlaGxWIV8aIMcyJ8TKcbScgZjP0a6lYPOgCXtkT4tkv1jf5FIVUaX1O2wWa76KHa43nGnwTQBq5PW7NBvsH+PR8A6uLZr6XfGlIEPkRPG9gq4AnL8Foa2fdVTsZ0RHUVUFP8Dj0roKBlRAjI48HhCGA6tQ2BF0CCi2Zb7t2FZwAd2EsRzwUQrV4hyYtDxAVSuRAr403803IVYuq+NFvdpu5xr8yY5TBknjfstQhFCjWgdUVEo6A4vQa7NPnpxTwFBYK+c8juT6c889pxMnT7TnwIH2wFy1bYPtQ45p7c/AmM+RV64HvnXkh9eQWeZ+xT/nhu1odqHM9UL8qjAAoxJzvkpKwQX8QN5VZGavYykbKQwGiDw2VuKeoIWVPhGTIq9R/gUyIR8S9itFA7Gp6A9kFtfpq9QpkMXpuhU7QGZCZqVeIHDZAtY0hAJllXEttEuEPOaiwKJWN6riu5gmolGQPSC7YiiFJIg5BV4FjAUx3gE+ItQO9Cbqgc+BPlFXch/0nFgMa9WAjKpQpb9QDsjjtKcq8FXZCKgrUmEv0JQaijCPFMQ7NH9Qpws+PG4xoKQrsAU18/qQRfw8Era/qgghrc80NFQV8+2qdiArwFZK2QcUmi8oS6n0SIGtBiHPcjw2wnRLcL1iA1SSkYDzxPy2IcRPa4iaOAZKOBHEVTTUdCM7JJoILljEy+ZAlsCIo9HO89gqSFQhDdtMv8/SaOGlhFSy3mickovioiqBD/lHRnDhTBCkoMLZ+l2K9EEbMa0INKgd4RVGEaEMUJGEMU1JtFpItLCFfiRTRw4+2ldQ9EqmMThOycgpoVwVGgKugMeSMAR8KMTBxe9TLMt4I50bblsL3Y0FSs5APII5aYCHgno0JjAxhTpVSn/QE5RVDYVbFZJqlCxr2kiuY58op6D5w4Qh85pGjkak5oV8JVe8Domysc/7mQJ2Yjxf0E2N/EvwNmF0yxXQmjqqdkTjbFVhnri8ABGJujnosRe0k2ijSBzU5LXAA9vqIjgYOXUWBpLHjggnKhXTmT24BPxCDjaK/BCsNKu8oLQ6/W0ikFimxQIhAuz0jJhiTRuiF1moprMqKhiABt21yVWjsZqQr2BfKJso+kFwDayFpqod1UKRjRm0jUQXUqGAVg3oVsQU47p8ULG/5qDKMFW4qqL9UIKsOD7FYhGxfd53QSOOxl9FCyrTI4GG2gEeFL65RcNFcMEOF9QQyklXo0MXrYb2kEcgk5bjbz0WlCx/ns69lZvflMctiLExMCCmAhQsqjTp4ESPiLlzC9GMgXEVmqCCFIwwXySaU5QiqFTaQr4TmhLKdrVsj7+gjwgFOm0nlPQX2vCFkJGoe8mmIcaGVc0iTRcRMp+wK8TDFx01QrIsQYHOGmg0Xi6Lr/SAhK6wiBYIIpKmDhmfFM3vJIm24Av0UooyMnV8LUhxG3YyqFINwKVkdv8mhf0RYiq8WMM1oAlKzucLZKJBdMDHCDViXxrWWgATGyCTIEWoaGOHqag18wOcISHTD0qBcudBiqQWa/rN6RuXOGrFC2RUIGw0JcqgEvIqUJRDGo169aMR4LLjgSMBnboO6MH1HTxVTRcTCfWkm9uhsMIQZlZfAFcrmx1eNgWxBFPISW/Gmm5wXc7q+tE8uJ6b7g49/Xik8cxI/ThpPOo0HhtoY9+YvpkFY81QjsCPRhk7e2jH8svazg+uKUsYZfmt7EY80MLfj9Txkq2n3eFXj18jIFMf2DTaRj1/wD+1NWkEn9GVLBDx7PqsbPtHvUbjUdPfYdtoPMausTrk59xLIY4k//SjsUajjr4s041Go1aOwY/HCzTiBfXMzELNLFigVs4s0oIFC2Xa8cyMxjPQAD310cwYGuShr3O8kJsYxMJmd2BT7Bsj5mk06jXqx9jXwT9SB+1oPIJ3gRYgo4fPNlYcdX60/IkANQ+tLo7pnEoJPDhGV52fvtoiUeSc8MgPrDWFGFWvlDygmbQnVta1cOECLQJm0Ltw4UItws8F2L/Y9UWLWl+LCXFBoQbyJdBXEVIAhbFF4mbVpSQRVcwGTX4xJmp5XWlXCd4KrlLKRMiBQSll+qEvlRIJlhP0ID8iKZCZul7B2BVoPIZj7J0hFxeQc4tPWahTTl2kxYspT3EJLFqohQvHWjDuW0wC/wtxyOgSEh1bx8dg26uknLMiJNOllOR/EpxAdOh2fiZsEf2mE/ZHRONxnnbw2n/3gVYEhNBnxiNl6shLyfITPB2QZBkpZ/RRbfQubUlVcYyIXUWPQTUUyuqQgShYE22Ahvu7LpNPI+RmZeZNpt2hu+9po78H1/eduj6py9iQoG+4pNRoO2Eu/El916vr/GGmVxDzzFzI2f2ZvO01M+qITUJOQJenYHl9P+VN8EUw9EU5i6NiL0DNflX7RTOnpAyf8MS/rTnu+yYLc5Xhd1+PDymF+j4rQesxySkp5yl08IyafSP1HdCP6OuQk4C+QYR5sUmBDPNlaOmDr+s6OS6jUc+8hJ88H5NXo7HbAPL60UgZuo745VEPfd/agR3cElXIq4G5NeEBv80x2pU5X8n1gq+Fp7iK7ojpPcY5V6El7OhM2BjIS9RH+J3UpU4dgUvITwpiJyV4XW8l9YxPXcrK2OXYZMbH0DFeHfWOuE196yVkWFZOWcalbL5e03HuFWkak64boT+r72eUkGEe512VVMjHWqkgqzIHDQMP2BFJputSKOdQijTVQRux1LPsi0SWEg/CgSzqChUaRYmXw7Sb/KKAX+R6pa/remIyoxmvreMZjViXvCbPtHV5NG3TNwY68iATUFxUwb7BMa9ShJSxJVSpJwUEKedW7/qsHp6+S9iYlCkTkMHlVoY6nEjwp5SUclLOoZwoG2RlZGTwkCjxYjoDwVoYpjM+dZKCe27lhYKwQqLJ3KgA/spH0BGKCBrRyoisiKSw4JAikjym1t/1nXLOauOcOyX6oFSP3Qm7PHZViCSGIuZknXKEOmQZ6BEsCtZE9yX2DQlEiizLDehM02QgJ0USxFAP8rhguVCjDNq8OVdhDnZICWSi03ISckw7YMOEDwjmDcEkSwdiChEhTiA05e2UGfuUMzjJF/dn/HsePHam7bpOHbQNiEvX2hl7MvGY9mXkoElNdVDDnulAUBcI8qWCcz5OuE8LZf28nJSErNTs6tDfda5XTfWHMu3RuFPfJwVCI4KSGjKpNr6cp32JvEiZ/gbIobR802UuXcrqQGTsbYA+y08ZPeCsewrQ9ehk/eqZsyllke4S8bZdhpyTur7HrrG6rteINex56MGPeuM79c3PXl0eKaeOMisjO6M7YUvLAWyrSswriXd9iugVtEkGcAWvixy7whx2KZfs2yprYCY+OYc6ykiYiFzbhUh0JeWclehHoAdDKRLyQpEyPFkZ+1LOSvAF/kVIpskZW/uRxqwJ3pf19od21/ca4at97qEZ99CwV4iUkYs3CIiUlJCVU1JQqilv6oX0VkkRcl8kUJxwcnUj6CeryZPMPitHKGNfQJjR53qXkyKFEiWUSpGU6RNHTklCRCGQXkPLfN45lp6uhA75akc1gppj0OFHJgbmjZSV84hqr8xa7Xt1Jg8KmAkvPiNQAF8xPzaKtm2wvIxdYiYH+IhQQBest3J0oG9+Gt+AzimFzaNRFREAsazOhSrP7aGNc6gbZY0WzGjMHrLvR+r5DWRiAAAQAElEQVRHPdBpzP20H43o79X3XYPcUW/QqWOMe8atg6eDbsSYppyxsnJvKDrJi2XeDSvVTomfeWNagRkKYtpKSYn6iHnRGTrrHGmMTb3vH/Oyx/T17OtH4Mbkxgi87zF9w49lO/p+rL4bazSPG0M/Ho3UYWtEIlxTjRPugR5jVCsipBKqDGIQZ+9PFy2c0amnLtap3pcuor54gRZSem+6aPGMDK6Px73MU8gHv/g2SJWpVHh5PqHPGgqYCTGZyGOZciIPQiN4x2NsI7Zj28n9sB/1zA3DSGPivwDcAp5TZprPMw03s2ChZhirMTDyPRXoe8sZaYSvht7jkrIwywYID22WIrJaPWqzLYIWp+1POdRjy2jUYcOYce/U0e5pu8zkcWKc+n6kmZleXZ/V2P1skhBfDfhOPlppxWv7W1hTCnsrWSc6RtiY+x5d6OhH6smbkcuO+miMD2NwM8rQdYxbD65BP+VZwLOc8cKWSFlzzGkpiK/jHGo2MY7Wr2YDV2yiR9RkXwttKUHbKRGTgUT1umfeStB6fMv4PkOenUYOvOiMU/WiM07RGWcs0hmnL9LphlMXaPHCkUbjXpnY+D3PhA+AHWtmbv+aiPtNTpgZ6B0kCttUiEXOoZ5553V8hrEf4X/OWSk75mPZPMjhKZIKNgoIyQaKwwQUUijh62jUqx93rd5hy5jccYxy7rWAeeR2RmcTjH8ZHk4J/ioRJS6W3cBrOW2wOWUpsiLUjhT00fA3JyNtRvWF/uYb5qaU6ApxVU5c6QtFU5LhpyZEyMuXeWREaheJBiLYldNjIpktFNhhO0U/LcZQavlEbMK8Eaxppgj5sGyPsftsH9JUoS34HgFNJLVYgKWiyKEU+GlGHg7cXRinCli8aYRucWTGNyDIOSnlrECcbaGLM5rYitxKXAya7zfOtC4bHnvU9GE3HRHYJOq2UTA5dgBimsxCpYKnQM/0rNCmxgu9GBv3uwpEk206Iuq29SEfcpC2s8rjWBFYwdA1dbM1EpIaE+iCZAhoTgmo+0SsRVqPZbivsn+q7oMWsa4BYLDTTgRIusBx5UQ49QS48TzUphtSWGxnaeF1L4SoCdoAa3bYMvz03AMp3x9dwshJpKOKG5BkQ7kOCAUjOn1CD7LQZCNGVzPHcQaraWdQiqNxUUbLvYrOkH9AtTMaLyiEGYFPjSVoYIf9p9Y6iVGr+gKNKdqYUIkmINzzU4CmoblU6u6djrmlTREpZxpTnXbZPuCWouVUyO9/RD3IpxQplBSKsNFVhRufrTfjdCBFcIoSdJXNb8X4agKcrtCaLiQl+B3wBrSNN5ljXe0k1hbzJilyKJL1FUq1I7gmBT+JmkugijaALgEhtfEUh+tY9k/atdlAl9Gt+CcVfJhyFOxo9osrddlAqF0Nk3ApNp4HKiu3Py4haadJXEkpCdKmP7Ct4UBwKvGDq01067Nw9KmBKQ1IiqRpaKa2lNafIAPoq3KM1CamLBO2AgNc1ERvgBU2QIniiJDtLdK8XCpsUkHLLy5pKULQm8I60Yg8m0eNSBgPAf4w1KIGTK8pgrr1iFiazmUgjJM+mx5QBHGxjY6zOCrCC5tLqrJtaBUVZFT0CTvrC+1KPoHQ9ADfKtFozWs1QlENeB1g7EwKUFN7cspKNCO4gI8IxBWVyYDPkMErO4bcJoOyGdFo1aoVnkrs7cPUduygnbkZm7ypbT4ZH5aIDimhOBqBLM0X+sBgEwhVqoWFxS4qEj5F4/NktPVIU1WSD9wTewYg/Cfd5VwTQkwTyAtkRYQCnY4z0ZAPhhLcVIbbBvNYt5SQkEAFuiu68BdFrR9/6FBOCZopZaaGldgAzk4j3FPCMakINESEIkkRIVjVYbTXHiE3JM30ndAm+5xb/CAGk7peic1IRbnHtYfOUMmThKyABiO5wo3eQJYfULxR9yBNbajyb78ITwoKcmT1HZseaJ1HoQk6isTLnMqYp5yUUyioI5V6kstoOgfqU0ga6JN65Nr/nht8Ton+JEWnmZnF8qYziOd4tEAp9dCP8L1XxsfM+HRASBp1HTEYqTLuiBOuuZDtTTlTH1TYVGTWw0qMx+ORRsiICOQmdcQopST/eZzAj0CugrYCO2bU970iS5x2UymFIkI5Z+pJLV5oCXHgt8fFEIyPbagMwMCGeeJNOX4PZRaeWTbRc3BhG8F2pox54IhASyT1bC6VhN1FQUJg9rRuJYzVwMOU/4k0pMpdlnNeloYO667oZtglhQKZBtcVbhukhHzbGNhsHZAp9x6tiSaTk0rQLlw4QwzYHLPJPvbk4/rRD3+gT37iE7r5xpt0w/UHdNOBA3rPre/SZ2+/Xd/97vf02GOPKiN3PO40YkM/4PfsyVksq8gTJhbhLvILqWcL0Ueep2S/pcCokJCRFJT2RXBHawXVgq/kUKPPyBlMpYhEmRAdmvWfgEBmNxqpH2VkFT1z7Kh+dBe2/+0n9IEPvF/vefetet9tf6ZP/O3f6qtf+YoeeuABDXOzSsQtUNMxx9pvWRHriqzZyRzyqypzoDIY1aYrkJ3gCZXJrCYnj6vgr4QdjaBg34SNwIAHlRebEw3Etbbf2J8jX+c0GWZVGLPJ3ElN0F95+TfwYOTfChsYY+OGpntQbTKFjtJkFuwo4ALfbU7BVhQJtKJgE23LKqzLFWSfbdecZueOa4IdGICcWdkGQ0VPwYaTJ23LnAbiOMA7YM9kdhbbwcE3N5zE5lnYJ7KNaKI90Sw0hXk+5kEopdCc/8QY64N4gW/9WC5hoP23vwOxGiZVKXrkFJ2E3vwVnyBsp+v2a4INldhnjzD32jliPVgf8bL8Flf6CY7miGWKAn9t41OwaW5uTsOEuKHP/hRibhjgn+B3JT62reuygh+YFfiQybPKOAyMb0G+ba6Upa01VRVbrLPaZmQUt+dKwxdeMFnX87Isu2deB+OQctYEn+ZYCwprk+UiVhZTYGDo5LEtrBcpgUD23IkTmhCjYEwmJ+aI9xy+TjSZG/BtoJzAH+iutIuCvK220+yGJrzSX2QfKkpsw4B/hRhBQrw6DfhQ0ec4DPbBYJ3EqWCz6QfkFvgHx5RxFOMixvYENg6tTYuktA8T2rOMVUW/YzILzRxrwoQxOXn8BHGYk9uzzz2nuRPHlZBTCYb/ybVlFeIzQV9Epq9Tyi4F34T53WkBHzATYzU7e1yHDj6sb3z9q7r9Ex/Xxz72UX3oQx/QX370L/S5z96ur37tSzp46EGdQIfXvBFj4Qf2vuMFAPefkFTICwKn7DFCJi4oWAuS7x34WMiDgfwfoJswdwdybSCH5mZPaAJ+4vkBbo55ZD2zzKU5xmwyd0Jz2DdA4/kzR3uWeTiHvFl4/dufA7G1/sqcmTBnWpt8tf+FPLAtlTGNFI6QqCoF+Rq2HOM5XePWppQS+TALzOFTIUUHxnXSxn1gfGdnJ60tVeWUKWqjc+wzc6eiv+IjjOTLXIMJfp08cVKF/LZftq/WigTYubaYMG5uOYaYo0C2aQoxMv+EWCBAk8kJYLbZYJ89B3PqlHOv4Cfho2W4dBWUIiwRIBAeP2qy7OQOglHJR+tOkWCt+D6rOWweiPEEcOwn3McmjFu1b+RVIe8LuAH7CvmtlvcFbwr6qorblo+ySr3ir6Mv4pO5L6NEcyfxBSjk+Rw5PWEc55DV6sids2702IaTJ58jpLNIE74XDdDmFKrMwbnjz2ogLyDA7jnW5kETbC3YWQ3kxYCtBd1eNybInriN7AJU5yd0A7lSKAvxKIxHbTDIsezZy+Ac9aSeWOMketCFvQMyCjBHfY78nVBO0D+gp2DfYDAOqJbJOGC4PCwpZ/ZJnVJOyiRgpMRQkIOsG5U1IqCtxK5aOfZVv8AEF9ynckpyiI8/+4xOHj+O77O8yD7O/eA4a5yBNnNkljiKw+to08Oc7dnj5pyJU9GAnahusjynJsw1RdJo1EmM95HDh/Xt73xLn/703+njH/8oa8P79ecfvE1/8zcf0x13/KN+9KM79cwzT2tAj3lm2D/YT8ew2G7GyR/x6nweOM8SCnFLCp9VHicuyBgkkBW9Hbz+U2bFsWDumaYyNpU1zbjOdOBb3pCvlfF1XAdyiQSU52shvxXkCWXhDZL5xTEHzcBY9N1Iwc/s8ZPk40k5r5o89E8Yt4L8E8fniOdEKTLAWDHfOmKXkBMRgl2BjxGhiCQKXBk0sd1lmj90g1ODRmAi8k7tqKBS63NMMKthPT4pZSXGedxndTkY4znG94TmyN8BfyeUhX2Rc6ygqwIDQgbnMf2FcsCXqjmGEsAnoqFgvz7ue834hbVf6DoOfPw4cRKagnriJUMEjVAxX5U6cieclGCF/e6u0FWZzqM9qDpPubKYMAwD82RCq7RSOFerNClVBfsGbHPM7XxAJTp77iujcYf02mJY4BHy6YIs4Ety/vgXc0bsUxPz23vs7377m/oU+9IP/fmf69abb9Ytt9ysj/7lR/SZz3xad975XR17+gmNutx+ASlTTlhDTnAfHRjjUG5jPLAW2b+MnxV7uj61uNt/+9vGkTlom4J1rKZBJSaa1gu2OX7TPa9pB+ZWJR6W6fFJjGHQUXGmEDdUKCLU9WP5YIrgo4hPkXVUYu3xr6XKEbatGRnOh8pYZ3grTAVBBtMGlDkl7GaGRFIAo75H3oBs5MDTxgYe+1jgl3HWAa1lpJSVmaPG912vUJIP+5GzWLMC7kEKGvhjea7a3wgSCEjYbvt6GBbwcWjhYj5GLVyorsvk8USOtcd+jjUzkOb4hkrTVB0f5uvguW6g7X1NxVavswO+96NO/uhxyqJFrMlZzx47ph9+/0597C//Uu99z636s1tv1p9/4DZ9+lOf0He++XU98eij6iK0kFgvxo6cPOfQB07oL4x9zkk5JSUg8Mvye+behH3Y4DkQSQIwR5n4DESmYnFAPyLGmW7708YG/gqh4+s4zIx7QaZC3oekjtyt5FCBxjJqy0HnjjTqO82MR1glzbJWSUkRWRFJPio8oaAajOmA+RW5RYW4VLgSYJoKXyHPKhDQR+Ont8DKaWkddqZSFUCCHlYFdDmHEuNYW/6GJHRJ6BAzLsRQ0OJEthgjuay0I5TsKPSOmWUEHGiVsI+LAp1zrE2B2IhQBFAr4yOW8ImaEmjtA130V5nf9pIirbtaX0iqVYG+FDQwKsQPda4yYURAFHJeEkLZtpyS8gv4JP9ClOCtrDX0SHxYqWGNYXWajpGEEMgKNg7QhKSkAk9lDanEDyRt93kUbFeoIlcVUs4CTUTINlhWRKJfHAEUiT75cHOeKVFP4BO0rZ86qDZeDI0S/gsrMzqy+wzgAr3h0m3sjAi1H0qrqIxtRMAayMBO1IvDvg7oLsgUZUJvmDNQQNu4jrbJC32wKAJ+KpWyhCkkCoA4YANpjr1BOyQIAlmQYlVVAkWHKiXUMBa5z5cIkEVykArzTzbBTWQkhSKmehOlRFvTwzFHFFS7WQAAEABJREFULWxVkaIhg34ZqpBnoVIhRgICVAgchtoOmi+c7rMsl1N2W2khUkTD6qeH8fQ/z0B3zlkU6BLmh7pM9LDJJEJZEjnA/CnkkYkikmQGiXGBQMgMGi6fB6NbEDHaNtjhaFxVxFatbTnc6JEP2zweH2UEYD6LZS5QhCI6LCQMPDxVFt8oSUGgg96EwgpgJ7JA1MpF8EiyQoNgB1DOWQBoGp3rUnHyT7mhog+eCKQjN4GBQcGPT0OEWwaJeIEKTdkJGBM0grb5mk9UwFVwaJMH1vpMH4FPqPMEtT+1BqoA2KnCKGRDoKn4oGVomAAHIELh1QMatXYoYRThUaSkwo/Ho0RhTkIgKVzgY3UFQKN8pEhyPYFTRn5FEz5EgKVeKCOFXoAIpWTCpCYLfSDUjpDoRjsW2H9Eaf4IeBDbYmEaVRYmKCOSbIHQIWSlnOX+1qTi2FGo0Vge45aMaHJRqIqUquoqNZmGi/0P5BXqJq34IiWJuLlaPdECH2C0XRWkWSs8oIT3DYwPdKrRSyAbJGIZIQdMLhN8zS7oBjZa9HCGAp2OMYSElxZ8UzOtAbuhr9xcxGFd3jC7FPIGG4IEszQcNAEIW6dlUkQQ0wBlL8DiRESS7bHOQL9DEPCkRCvBI4GFEN0JXJAniAEXCvrU7KGfekTM4+lBRiQpwvpqm2rOY9BWhQ30KRo+kOvW8/JBywceQ1tQMaigp7DpzmxsJ9Q///m/1969e7Rv727t30e5b5/27tutfa6D37Jps448esRi2IwXcluEElk2oGqqgpgFFtNEPpt95FcCMIAYWNQGHlICH54+dlQfeN9tuvLyK7Tpug3ajGzDJpebN2vbls3aDrg0fvN1G8Ft0fZtW7Vj2xbt2Lqpwa7t1Ldt0/at21r/1s2btHHjdcBGPf7E4zp69Em9l5fUO7Zv0949u7Rr13bt27NHe3ft1q7tu7Rn515t2bRVX//qV5WZIyMeWCNhoKQIYil8ZJwGctAbGL+8aVj8+fvP/4M2XL1BO3fs1Pad27Rz93bt3LVTu3fv0vYdW3XtNdfqC3fcQayrnIOf/9znteGaa5qtu7bv1PbtW7V5y0Zt2rhBGzZco02brtNGYMOGa7Xh2mt1XYNrdO3VV+s6cNdt3KjrWqw2Ei8AX7du2QLtNbr6yqv0Fx/6sIZZ5rXtxgfCrb///Oe1ceMmYrMZvVu0eePmedikjRs2Nt+//a3vKeexUs6UXfNbjBkIOY8jQvIZ5DU3LNEO8ivnxBgXpezO3PZ9ZAObeWxI0kJeKo7ZuB4+fERf/OId2rl9u/7dv/tlvfySl+l//Re/pNe89nf0ut/5r3rt7/ye/vN/eZ3++f/yi7rs0lfqX/6LX9SunTv1Dcbk8Sce1cKZsRYuGJPXtcWysrYVhRIPD4kywvoB6lUc5KPnaym0Wl8CmQEpYXfFN3oUKSlAB/fF2tbDgZxmXjDeIx4oxgv69jHmk5/6W735zX+iX/7X/0ovfsnL9Yv/6l/rV37lP+vXfu239Ku/+lr9y3/5r/VzP/fP9OJzL9LrXvsa3cSHna985St66sknNcJGzEF3ElNBBdl+6ZVTIl62JJRTpxSpxei6665lnLZqy+aN2rFju7Zu2aptWzfT3qzNmzZqG3NjM31bt21u+K2eI1tNs1U7mQc7t23XdubItgbwb91CXm3Utddeo29/+7vKjDFhUmVRq8xVEYhAd6WsJSQl1SJFsMZoekAKuiqB63gg//GPfqR3vvNKbSYft7Tc2op9G7WdOWlbN2PTVux03xbn26ZN2gxsxe4t5PeWLZu0zfbbRuzbSO5vZg5swvfL3/F2feyvP6aQ9ChrzZ59e7Vz5y5dv/96eW3au3cv82undjHH9gCbmes/vOsuDM3kRyb3CjCwPk1a6TlbyYOKUxM2jYVBmOUF7N987OOsO5uRvYNc26G9yNrPureXvNtOPK9jbnzlK18lXiGGSvfec7d24Nc2xmD3zu3as3sn6+KuBjtZU8zzyU/8jU7w8o1IyeMsVsfAk6efflrvv+02bWTu7kHPLvh3sV7sYo3Yyrq1mTnseG24+po2l023gVh4/biG9WIT/Xv27ONl24f15S9+Rff++F755bHHQhwen2pdvo/wcKVWSgzXFCTK0NNPHdXl77hCV11+tbZct4X1dRv5tFU7yJlt5M72rdu1c8cu2jvIvR3avWsX7Z34uqfV97Ju7sOOA/v26/rr9+uGG67XAcDl/v17qe/XkSOHFZoeicA9euQRed3dQ7wO7N/HR88DMu2+/XuI3R7tQofXvP3ca44+8QTpyNqRpZpCHqvC/aIwbpUELSxo9unxxx/X9Xv2ate2Hc2+bdi/c7tt3s6YbtQu8uXQoYPk6/N2BDYV+T5bkaEgWsibUJ+Z6TTwweEHd35P73/fn+nNb/pj/dtf/mW98md+Vv/8X/wr/dIv/TJr1q/oX//yv9H/+D/9c/3sq35eP/+zL9drX/Mb+sD7b9OPf/xDcu2kuo61BJttZ+B3zqyjCiWJ/AnR1V7MfviDf653XnkF6/21bV5u3bpRO3Zu0TbmwXbuUdtYI3fsmPqylXm/fcc2xmK7tnGv2MZ9r81t1oQdjNfOnTu0hzHZRc5ubPfHrS1PU5YG8rywmrU4ijbze2C+t/0NueKXggNzIuija56+YjEY6EJZDz30IPHdIc+xnds3Yye2kLu+x23F1muZt37pO+ElcUQoEj7juzDgW9/8pjyXdu/YLo/9bu6Lnsv7mc/7mMPb8WfD1Vfptve+R88997QcP48L77mxrkoEznN3YIwCq3IkPpD/ndo+YPOWlrs75mO1nfJK7n+f/eyn8WMOMVW1JhXGOMioSv6II4V4iCIPLA87I0IRBinQ6v6IoBGKCE14OfPuP7tVnhu+p+/Zs1PO2717d5HT5C/rxX72R14PdjFmm1nDrt+3S4888pD6UVZhT+UXVHgj2+IX1ZiDbdLARwGhM+fQl7/8Re7Dm5hju9mP7G6y97A/cZwMe/bu0/X7Dmjf3v3au3uPtrLufuEL/yjfWwMZhbEOcnqWj2Ef++uP6uorrmAO7NBu9js7GKfdu/Ywp7fL9R3EyrmznfjvYGycO56DO1nDdu3ezrq6Ez7mJevUjt072NMA5Nc21urN7De++93vEB+1gyjJ/vgXGpyXm9sav6np8Rq3B/4d6NlNnnp93EY+b+Ee4P3ZdcRqI2vpNuzbR07ccsut+ite1n39a1/VkUcOEqNZZe7LhY+7zoVCPvglUWVtK/aZ3K3kaeFlyxwv14eh6vjx53Tbe96jK664vM0t27TL6wLzZjPz6xr2U/tYg54+9rSCwU7OAQuPQBcKwHms7FPhhXDfdxqPZvTwwYd0+9/9na5jH/ZLv/Qv9LLLXq7/+X/+X/Sv/pXXhv+o//Dv/0/94i/+kn7hF/6ZLrzwxfoP/+bfsA5do699+St64oknlblnppRlwDF1OaEveFGZFElqcbRS/BHzLkUnKRQRcoAT9MK2b3zrm23d2M7c38o9YTv30E3cT7cyNtsZS6/jO1nDr37nFfrsZ243C+wViCbLOViVqBfycYLGSt0gYxXoeObZZ3XtVddyf9jM+rqT+b9du5nzO3Zu1Xb22u+84u3chz6gZ/nI41/2kceCPC9IE/xNEnFFsCJn1cj4kNX3WRk/vD567YkQJKFaqnwUz3Nw7nc7xE8kRZimYG+RvEeDvmNPdZIP0O+77b26/PLL2XtsbvfxnczBHcBO1kzPx+3EaCex2cE9dhv1rdzXt7D32NL2LFu0k7nguHmu/c3HP6bvf/e7eubpJ7Vg3KkbhTLjVplXJ/ighAXCEmzADknNRUz3PmIHOb6LZ4AWf2RuJd+2E7Nt2LKN9jb6tzJWW7BhM/uiDeT+Zvb9vu95r7+FeeD1eyvzx7ZtZn5vZL/vfcA3v/k18qQjTgV7ghg6nrYkhDEac//qeH67/yf36mN/9VG940/fpte85r/o1a/6/+hf/m//Xr/yq7+h3/rtN+i3gf/4K7+uX/zFf61X/+w/02+/7jd1y83X66tfuUPHjj4h77G7US8FMcc5+zvLHHDOEHwF6nJK+tY3vq4/feubye/rZJ+2sefbwj3Mc38ze7FNmzbwvHGtNuHjJvvDnmkTeMfd9IYtrAM72P+47vvbLvYGu4Fr2fN8+CN/oRN8wE3kinwQ/4410uubSsgf3UkqekLOGe+BDj3yiDzmV115tbZxb9zJerWTPcAOnrF2sPbsbO3d2kjfbe/7gB59jDmZ7CsRrLXJigjFtCbn4Cz3DPvP8qKOjwTPPP2cPvLhv5BzZv/u3Tqwfz/7nxt0Pfsfryn7WZt37dqhnZ6HrDm2Yzt54LVuM+PrMd6O3wduOKC/+PCH9ZnbP829+sesWc/olFNmNB7bHizAjkqeF/Y9knOtYE8RaAU/lTXCc6ayDjJUCubc4lMWihDp3nvvlT9yvfUtb9L/+s//B73i1b+gf/sff02/9pr/qt/8rTfoV//T63h2+bf67/67/1G/8MoX6/96zW/pz97zXv3gB3chOXPPGqvyE0oSMGFdLbXKsa9tfoYmcxM+qN3CnGOdJ8d9X99J7m/nWXr71p3azLP09ftv1OFDh5VSB28gS22sLHvC/OUkjzv2o08h61buaXvZ2+/lncO+Vnqvu5f73eZN2/ShD3yQD9kn8BMZxCX3IwW5UYmNx8nCa+RmdXBN5GgN60xNdwJnvNeOYJ3yR2QCKvtVGGOJ+YSdClOKriolpBJXrjJeHIQBSZV+pAVAf0QoIE7YImT75XuHfmNFjzgqH5KCMsGd4GnvreCxjW5H0Mu9rGf/KHhoCStUfU+HJ7BL+AdSYszdp+cPTDV9wgWTVQV+BVcpRQDEpagdYQJF+xHOVA8CrSosc18K6ELBvglz6MkK8IVxpwO1li5BwYUAJdohveCDqnxEhCKitYxx7iC04aw3wv1SwJ9IWo9hZVyxQprXRcarREg2xJIK9N4AUGI6eMYBWsewVuhkwKZI8CVabqO9VoXjSDOiXeDFNuMley7rD3xPxDjAmQwBMq4gu6YEVqBcJkqoql44IhL1IqQqmlx3DooIBT1V9LXKQGtQeAxpo5I25nBtemCDUrXxVQU/gqimLGHbNBRhlPyBLgm96A5JmTUyiAchxQZkFvixRVVICS6NWgn6iqBoUBV0EQC5EAfqNBVQpYL84h7qFiwp0COOCPCGGipND23wlbprBppSq1QFMfSYes0qjMeAfoFzv9eTxoe6GgkUTJxJUooQ51QHFY8uPiXbLCrYCgFGoNdhBhWqEJYatCt1k2FAM7zIR6vCEDQg5eoTWoUCA6TgNOi/OQK9gU5kVk2NUm16muQwOR22vNUlB6zaWU0R9IpxQo446nxJ1YZgWOWBjdFVi00KJfBoVYQ1FFlKxfYGboCJCEVAVULCby6yjKbLFzUMV07o2oBRhogjpTjmCzXnbLn+RAwAABAASURBVAd8wUJg/SCbfNdNB1pkXMMFtMa5tJZMwwtcStgTcLZ+hGn+CIJjAAUFSCpcA3rzw64gogk/msv4OpUtRYRCEoXCP1QcB/tTEDPIEgyl1eimDACd+GodgVxIJTobr1pLPoKqqV1KrhEfCVcpX+iriog2bhHIRR7mWjqKQ2EcPAHG4yz6M3VPv6QQRKpcZYMNzT/kQWy8b14mM6Xgdeq4HsHVBO5sAxAK64JPEFWMqNyA7JNJxaWqyiQip5xXNUJK4KyfPvM1e7AjpoRg6YcuIhQRdCOl2Sh5iCICtvq8BMppXSFFRAOF61XOAWrIRIykyFlyZ20EcmEo2D8IPQE+EWtoIqcpE3ihv9hP7Ez00eQhv8gLCVzQYQMyKjGQBUIjywIqMMCnQC6MTY7JazQZEzYAA7L7rpPr3+YB4E/e9FZt27pde7fv1gE2dft27uPF3w5t2bJDV7zzaj35+FGLUyWugdxggY7AdjAFXahRw4lY0UAdPRJNuyI3En4+x4vCW971Lm3btVc33Pgu7echf/+u/dq763o2QfvQt13b2VTt2rVP3gzt23+Avr263jYBe/bdoD17rtdOHu738HL0Rl4633rTjbxgu15beci4mofVo0ePOSr69ne+qze/5W3awouTTTyAtw05m9LN12zUhms26e3vuEJf+uJX22/i1AhiMygiFHB73Ak2DyFZKWfiVCQlPfPMCd1+++d0BZvuzZt3yC9od/hhh032XjaE23iBeuUVG/To409CH/AGL5QO6R1XXsMLsE3acO1mHiB2avfuAzxgXq8bb7xFe/der128ELyBDeRNN9yi62+8UQduuUW3vvu9uvHm9+imm9+tmykPHLhZe/Ye0PYdu9lw72W8drPx3K7P/f0djEpVZRyS7Y+ke+65T1fj58brthO7G9i438DG/Ubtv/4A7QO68qpr9OCDDymnJI/L3Nws7hZFhHx4TrmU3A6uhsQwBigi5DEGBMbg9SNH1qIF/u2mTp//+3/gYWkTD1y/o7dfcbUefuQpXfiyy/SySy/Vz7z8lXrly39Gr3j5q/SKV7xSL3vZy3UpeJ678GcTHxNeq6uvulqf+4e/VyTxkNCh83n/JNurFE1zkId0yvrlI7AGu5gabknw15A83zLj2B72PL5AP+rkm/LJyZwQJ/823cBH1E/zEuGdV12p1/3W7+rdt31Ujz4xq0v5AOKPNIZLL71ML+dlyGUvuUyXXPxinfvil+gf7/iy3nHF5XotH0I28fL/zu9/VyM//BPfLncqvOHz+AS22PDCfYvhajbe67G6brOueMc12rl5qzZv3Kod5NIWv+jlgW4r+eWHuO0795A7u3khuZd82U/+HAD287Jqv9y3kzmzc8ce7dw+hSuvvJYPIBt0/09+Io/nrAOMPYWXRralAYGqgNiMMsjEiVgV8gDLqmmLMLe2mD/x+FH54WTrxj06sIc8veFWXn7fTE7drH3Xv0s3HHg39Zt04MAtDfbuJ195oNl3/c3au/8GcneX9uzbqZtuOqAbD+zRn737XTyM36J3v/vdfBDcqn/8h39Ea5LXk0/f/lm98Y1v1jXEYvPmXdq2bac28jJry44tunLDleTUVfr+nd9XJFZRbO8Z2xRTXoYfOULOABTqlXLQo48+pr/5xKd0+TXX6aoNm3UlHxnezkvpd7zzKv3xW9+uP37LO+S17tHHHm/xEgF5/InHtP1qaN+5CR9u0l7Wn92sP7t3X6/9+27SH7/pLbrjji/pxMlZqEUehZ4/Zmdn9fWvfUt/+vYreDmwW1u27ONF437Gaq/27L1BB64nhvtvaXG7nvjt23uTtvIwuYsXiBvx+/IrrtEb//jN+rVff41+49d+U3/0h3+km296l77/vR/Iv63lfPa8nZ09iX+zkjcP8xOh8hKX4SM+oWPPPKsdrDebdu7G7x18YN3Ni4r9um7zPl29YTtx3a3NvFzzixrrvY61bCN5uIEXMht4mXEd9U3cG67bvE07WJu3sO5tob6TPHsrMfuv/9cbeDF2DP3icLzFQ+4xveH3/1BXXH4Vvm/SJj5wb+Ne4o8tW3ihupWx3M6HoNe//g/19a9/VYmXnoHtlclayD+/BC/c28Uk8b0kRejoU0/pTW+/Uu+4arN2cH/atecAuQ/suF7Xbt6uT33ydj39NHZgBeQa2HSL7I3wWjEwpoNIE+b5jB7jI9v73nub3vQnb9bvMs8/+cnP6ARz9OUv+xk+dvxcg1e96tVtnfqZV71KL3/FK3TqGav0mc99Sb/7u7+nP/njN+nDH/6QJpNZxjwpIinxQO2pFOgUaRCsMcm2AN/+9ne0cdMO7nnvaeO9d+/N2rRxp3wP2bRhGy/4d/CRewftXdpAvK8Ft+G6bczfXYzRDl11zWZdy1p+zbW7dO3Vu3Xdht3aeA20127VDbtvwO+n0eJIDZT22gVjUZ37Lp/HgQfn+36lVCRV1iKbLButpCcef5q8e6uuvPxKPjhsbrCV8du8aYu2bdyid15xpe688/u8zJ/goTRhvJQyopLu5mXMH7KXePPb3qFrL79c175zg665eqP8Evqd77gCf64m33Zo547teoB1KaVQYZxSxkZyYCBvp5ZWrAn1vLD69je/pyuu3qCNV23RTnJu+9bd2sM+ZduGLdxPr9Ndd/2IcZjI/kQEfAmZyMMp42xkylk5JVX3RyevFaoFuoofU9p2X5H1Sh/84F/oTW96m7Zs3dPm5FZ838GLtS3btqPzWl4Ub9LurTu0mZeqm67dqNf/wVv10MMHkZuFCiAsHvlSqSEfvreUUqFJ4Ko+8cm/05XXbtHbyemrrnonY3yFrrrqCl0D+KXglVdcpSvZe23csElXvJW+a7frhz++W5GkzIuTnJICwYX43/fAg7pu22699e1X6fJ3XMmacxX3kyvJlY3I3awryZ+t7I+2G7Zsw6/t2r5tl7ax3uwgptu41/hjxU7uNTuob+Pl8R72JDsYp7cwx+++5x5V4sUF+/GNoN5//wPkxg7t4J5zgL3JPvYx119/A3Nzr3bzoXI3H21286Funz+c8uLwxptu1PUHDmg7Lwyv4wX+n7zlzbyk/V3923/3K9w3X9vi+uEPfkgPPHAfc7RXyiK35tBUKCdtjEUsC28nB+aqfSd9VOYGfeub32VftF97WJete9fePdiwR/uwY8O1m/Vn73kXH6lPKILYMwYuAwGV+GXuzylxjwbfdb2Cn9v/7lO6+sp36rd/6zV6z5+9V8dPFPYqr9DP/dyrgZ/jZaLLn9WrX/1q/czPvlKvYn04+NBh3bT/Jv3Ob/2OdvIS/M7vfU/JTqDj+Mk5zfJiMZOHQnFtc48OoS0SlXBolXOnxLhKVZkxPslL+I9/8hOsAVuYQ9ewp7pG13Df2sSL5us2b9DbGOsrWGOvuOoqbWFf6I9mJ+fm5D/HI/RIll+5GlxPirCuqpSTrAcE/h3XZmy+auN12sC955p3btRmXsbv9jrNy+wd7Efuvpt5xv4oOeghBWVYhKScGCxKO1EZH5duhkIpQk0PdQEMIUVQE0c0iJjaVLkHgFBEAEkhy532WcZJ7rNf/crXeeG9Uwf238r43siL1Ou1e/c+7ePevGsPObDvFu3fdRP4G4CbtHPrXu3dZbqbtJWc37ppF/N3l97+lg36rd/8bb2R++puXpZ/+ct3sE+b1YIZcm9ev8j5Coh2wse2bhTpIx/5K/3Jm96hHdv3AfvRfwBdN2jn9uuZE3u1a8d+7ea5ZteOveTkPu3jfu/ctI1792ELzzX79tykAzfcrF3sjfZej72+n2H/5e+8Vvfd/6BSl+UXhhFS52c18qeSF/4TQc8+e0wf/9jH9Y4/vVz//t//J938rg/q29/7idadf7Fe+uJL9dJLXqIXX/Ji9qcX6aKLLtCFF1yodevW6xvfvEuv//236rdf9zpdd911PCN9S7kLXoJn7pdzShldOQmVrFFzsm5F1gMPPqyde27QtRt38+x1gPVjm3bzIXgf8/nADewDmf83kvuGm3h2ueVdt/L8cgv7lZv0Lp73br35Vt1y0y3c+26S6zfccKP28uy3e+du5tkGffPr3yBPsiIlbEB/MOb4KuZJIf7OXpY51uoBm2jl0A9Y99/ytiu1mX3FTtax7d6TMAc2btzOh9/d2sKat/ntV+vKt12ujdwnf/zje9X3M/L6UZEry+Xe45jKB7hMzIXzzsOgMjc7py9+4Uttn7eZj7bei2/x+sl+dOuOXdrKPWEXH6291u1lTHfzjGq/Dtx4gD3xfu3Ygx3cM976xrfpV//zr+s//J+/oj984xvbc+P3eEbwM8jixYvU9T3rnDSwl+WOpEqZU1K2PfO2yRQxgEsyz1NHn9JHP/pRXXHFO/Ubv/EafeSjf63n5jq9+OKLddlLXqrLXvwyXUouvJz6y1/6Ur30JRfrtCXr9fk77tAf/v4b9Adv+APddtsHWBdnyfmF6KzyvWRgHZz4GYH4F2IUjL9N+OSnPtX2x3vJgz3k6Q34eBNw68038fF9s/724x/XM8eeUU4ZWcM/gSohp2B/JOnk7AS7/5L58zae2TdqD3PvenLpwN5d2se94eprrmr/EnfgPYXEKERWzrnZ5nEzRICX6LXsKoZOmG0EVoOLLLF2BBRTqIJFrtMhKpquQ7XVp33CTssCBJ5moXTeyYZTtyLr8vu+oJL8bslrVlMuiwVCKWUFPgc0IcQOXFEYSirQmkW0Lc/7H6EuaEdJoEIRSSm5DHdJmtblI7gEDCpCnGpMaQKaWqPJdy8dEHLSKI4lZYXG22qXGIiEKgU6hY20fAVDyzXRhR3wNFtqRR1aAgBHof/2CBAGQWn9FWUeL4PpLQ0x+EiMCWzI2gqmUEIQlusqflTqFXkiDi5Ev7DVMZ2i6CUOwXOPcdZRibmYIwFBREgpwZbRF5RTnwp40FJwtoqEAQ2wyix0VUXrg0jwMR/9oUv0+JzSB1Xo8KH5UVuvoAYf0zKsP0kRKqAG7C0EoIKnEKnQuCGQBIEK7JS876y0Az8k+AHX/a+lpmsTvQgICSqpXWhUYoqzU/PoF/EIwAQVWRU7CBfSLBMGGFuuUkaEIFHLhqpmRwUvIxtpzNsq5Buhnx7V1SkuwnSWL3M3aN2s2ZU3VUEMXHqsQk2bCnbDJkFts1VDwRx2rFDvoACqigjJAxOiCAWTvNTksCmCdpXsIFcho+G4tHpCklAOmTzQlUr1CDRuMwLUI5AjIJDiCQ4U6qB8AiGLsqxKq9agCo5SHG6LBaBWYojZFXxEuAcAwVXgaoUgHCiDZFPA0NWu822CCWsEZdMlRYBQ8OM6tPgEt2R5PESZstpAi6WvOiD44MDLvNZtZSEJQIIcD9HXStOmJMgA7AUPqsn3QJk+FFKD6XUaR+ruBA+LfLCeqWKH0VZZ6HPpPlGXCW23qqabnSoxBkY5Pg2igim4VyirLK/x4WMC0/yFLWxim0bjAAAQAElEQVQwciqT1TIMlcQCpezxcD2mdkOOPGQ1RVCCNrt5wzisaG3wKWdaPmkgzHY6psV0CCo4VJFbqvvtbCUfpiCasNCWUqaBzRG2OBQpyXIwRPRo6pMkaCpFk4sO35BNE0xk4xxD9wc0VciAhionGNvgNlBk//BN6ItQBFrAB5Q+C/GAgjyroqqg3/HOKQkONaOhd2cTiwz5QED1RJ6Xb1tgoAesbzRRVQHzV8bCYwCLm2p+QClkJfSB4Cz0wcPNQs5V/BTgfIVMIh4JiAilnGkmRUqMPJrRU1nwq/kCUQaJ8Q6ulltAQkcLo1RZL5R65HjDVZXYYI3HM+7V8tWrtXT1ci1Zco6WLV2q5atWaMWKZa2vXcIyQ6iU41SbBRWZhgKuKCB0rCjQW4AqrFUtpsGOSJphE7rkzLO0YvlKrVq5WqvQu2b1Gi1fuopN+oW0z9eqVeu0nP4VK9ZqBRv3JSugW7leK5au0QrKVSvXaemyFVqybKXOWbZay2mvXXfeVC2bt8WLFmvdmrVaip5Vq1Zr3dp1Wk25dMkyrVy3WqvWrNTC0am6/8EH9PSxp+UHjMD6Zif8Lmkiryoi1PWdMpvUY8ee1cGHD+vMM5Zo5YqVOuO0s7XsnNVaumSlzjpnmV501hJd/JKLWvxwldgULVq0ADnSunPXau3567Vy5UpsWaHVa1ZpBT6stG/L12kZfixbtpxyOfKW6+wlS7WUcViGzaugWY6v9mH9mvU6l5hcdMEFOutFp2vBggVKzg9yUs7Xpi102sIztPZcYrZqOTqXa9nypVq5aqWWrVymmWSiIoXakVNWRCgYreQBBNoYe2LghQfdvR77RA4lv0SCh3Qk1ySFtHDxQp08eVK33nIrLwn/b33gtg+ryzO67NJX6EUvOlvjmUXqRjNyHDMvGvwBrnfZj+W/DXzK4tO17tyLVCLrQx/8YNugv+9972u/9T4e9xr8sGL/5gFzya8BKPJcse+1BvUp1Cr6JFpcnH+h6jkGJPyPSOr7MTShmVHPg8CzvLzZqTe8/vf1sb/+JOO7lhxaw/gt1gwfdhbMjDUej1u8R6OxRjMz1Bdp4cLFOmfJcq1fc4FOmTlV77nhJr3jHZfrM5++nWhWPoSMZFuqbZNoJ+Vk4wqtqsQcpKILLzxf68+/UBecf4FWr1yrc9eeq9XMg3ORe/654Fas0RrwK8m75StWaNnyZeT9SubJqiksW6VVq9YwPyjXrNFFPPRabkSWuGm0nC7GiFgSD69NtcpxbDGiKyIkzkJfMO5uNgRI0PKxjjxetXaVVjI/V61aq5Weo9izArtWMseWkW9LV67Qaub1auxfuXq9Vq85T6tWnafVK8/V8hXrtZTS83bJcuwlt9dg9xzzrrBOLJhZqEsuukRnnb0EX1Zo1ZoVWoH8tSvXaBU+nrv2Apuhe+/9Sft4GSm1B2OcFGa2WBdypbCGVl6oVuE0jjz++BONZ+mZZ7f1YN36C3T+uZdo/brz9eJLLmWs1+uSiy/ROubWhI9FlfmUkH36kjO1cjXxXrpMS5cu19Jzlms59SXnnK0lZ61k/BdKViwflYtBsl2jBWOdfsqZOm/9Gq1lvjs+q1nrVrf4EENitIJ1di3zci3r0rkXnK/12HTpy16ul7/85brsskvJi4s0s/iU9uHjj3lh/6Y3vkkf+vMPaeCFyMKF6Gbtr1HlOWAQh6ctoaQWyinpkvPO1ZKzl+v8C87V+Revp1yDTWt14XkXyGvKOnJt3bnoPu98tTrr5bnrz6dvHbFfpVXEfuWKVVqydIWWskYtX065dAm0q7VyzVLJ608ERchHzr0Lxn0d+bGa9fJMnXPOWdxblpC3K7R82TJkr9F4QdJnPvs5zZ6YVWVeVl6wFQwnLck+kadzLD1VOKepZGkN8Vq69BytAJadcw75RK6RQ+OFC9TW8ZShnVJHhLJtQ5ofWkejjhy4W2/jw/ifvPFP9IMf3aOLL72s2bVo8WItZK0eM2YzC0bM+RH2jbSAeb940QKddtpi/F2lc8+7UN/69g/1e//3G7V33z4dPPiwvJ4p0MuaEg2CrCMvMT3lLP9teHF4PV/OvF1J/NavP4+cO1fnnktJzq1fs07rmC8XrLmIcblQ5zHnLzj/PF3AuFxw7kXk6vk6b91arVu3SuvXruR+skbrV52r004/gxiR/dOlUNPfDPMLCPJemY7Q0F5KhsQaJAdXzAqShGlOk0wnlwptTFQiX85evBD552vlKuYuc9P357XEfd3a1VrPXMyRkIA4rpDDVlXh73lRt+pFp2DzuVp3wcWsZ+drLTm+dvXalsfnn3uhLuIe+IMf3afvf/8HvIwayBlhf5El+iEzp6QUIZtZJWG1fKy7gFxat5KcWsU9bIWWrVltNLzYAXHAN20MCuZEq2OfiSprSzUNa4IYGdsq1sSIUPDMYFpqkAYgLVywSGvXrtcqfF7lNY38WsL9d/myVVq5+nwtZ01bxhq7nrG5iJdMC2ekn9x/P7xZSSHbLw7CJLW1XvhT6TGSeM9N9KUvfkmnn3G6Lnzxi7V63YU6d90l5NYlrb6atfI85ub69ecy/1boXNYFOIkXMvAzppKaTOPH3JdcXgjdxRe9WBezjp134UW64MILyaXzdDH3lFXYvXrN+Vqz+lz8Wsu8Wa1Vq9ciH5+4t6xesU6rVqzXyhVrgTVayZ5q1YpzydFVSqnDAWsoaA5X1JHXZ551DjLWIWMl83o5a8zZWk1+rF6OTHJ8OevcEtaJJexlli1bphXg1qxcyxxepxdf9BK97LJX6KILXqznnjmp9958i369feh9oz5z+9+plll1fATwkKWa5TEkxZpujJgfWTF+oY79wahPWrNuHfas1wr2lSsYrzWrVhHXNczhxfiQZCeimV9bnYuHXpWJkPHn2LGj7YXtb/zGb/CB6lOsdau0AhmnnrpYY9aBkWHcsW/omdN9s29mNNaCxYt1yhlnaMWac1Wwdc/2vfqjP/gD/cPff07W5xedpTJHaFBgu7Mda7DFbdvhnAmvgdy7qp2G9oknntC9fHw6/UWLdD73xPXE6jz2feuYR+vWXqiLGOPzLpqO80r2dV+84wt66KGD+NppOp/5gFRPKriXTfUX+V5hfdXrLPpxnnV2MIrcWK1VXlvOZ0zJ8aUrV2kZ4+nOlIlfOG5SRFIIYA75OaZgs7siQpySTBcqrDdVxiWlAM3cM511RsNHo3RPREzZSqUJnibWwiGlnE2tRO6Piffi0ela5r3xsqVatmS5lp29UuecvUzLqS/388uKpVrGOut90qq1a8mJNVrJerGG+bRy/WryZJUueekFWsI97ScPPKwN12zTG/7rG/TuW2/Vk3wcH49GmvGcwr8AZD9sFvoL1o3GI63mnrhi+XLmzDJ0n6WVK6mz91nFM9PUtuVa7nvlshX0rdQq5sLSJUuorwAP2EbupyvZRy1DznLybAX2pJzZI3rPWPnoNwATkTnKOWkhe84nyQn/q5bX/fZv6rOf+we9hPVnPXl/Ovk3w94p5azEOpyZOyln9XmkEb7MsIc940VnQf8SnZz02nv9rXrzm9+ij/3VX8t/XnA87uUj2kBV5ZCSo56kSFk+zmcfs4a5dS7r1arlxBWwzStYO5azrqx0zpyzUuecs1xLlqzU2ZRnn7Wc9jLay7WU/dOZZy7R8qUrtYLnvRWsp4vHCxQR6GNOEONC7humcwDPmfSJ+Acw4T5lWwrll7/4Rfk47/zztYZ1eDXr9QrWl9Xs1bxfXMn6vPK8tTp//Xr5X2z6g6TpE76gTvYzIpQU8hERzYY+d6wJVanFQcRuRh6j5exvl69YruWM1RLGcSlr2hJycCljvIK+lZSrmC++X6xm7VzDWuB7yHmsvZe87KV6CR8iVi8/V/fcfb+u9C+3/NGb+BBygzzHFy9aiBXYEUk+PEcr9zAw4MFEZS4VubGA572jTxzVxus26g/+4PX6+je/rkte+lLuiSu1+JRTNF4wo35mrMyHPEO/cNza4wWLtIh16mzmx7kXXqAHefb9oz98k7Zu2a777rmfNXIB4gtTsyox+JWFyWtIZW1MKbHmjdj7rtAS9lzL8H8Z+99zzjqDsT2TNeMccjYzf7GTtca2V7I2iKH3XR2xpRNMUYJs8eJF3OvWaAX31XOI4znnLNE52LVs2TlawRgGloSmR0RiPKTkEjmcFsVttYpVAggAm+c7AraC7a3JJcIYs1SJeiSPbyhpesDJGhPElzb9wuaIwFZ4WNcSvifaIg/DcsnPCgx+tqDdCN1vNfMwgIccgejkar1II7aF6jTPwzLYl0WYCSKX6ILAp6oFtHZu9kGqgTlQIB0QO7hOiSoRGjlI3vekFLLNdElKSpEp0Q5hBcyfIkDMA4VegKAa0AclJCj1OApdEdOIFdZnx7fhsQxDFREmluVDKpSapeGD3EWgYNPgi8JNRRBjjAyvr8iOCEV1V/gCoAFerrJMSNV8lI/WckXTGlfYEAFJQn2mLyn4wTCJd2R0NPuMKr4Alq02z+DX/EGMgmpQChpDpSzNRqltF/ED0yTw4qj0aT7OmscF7abHfcJX2ZLKVYoUXDiDEj2cbjRfGmVDFHDwYJ/trCZtFG4FkZ+C8VDJEAFRJBWKpom2VbUMIt8CWYaKE5DI+22CIsxrkgkcvO4BENBigIJoBCCmVIoAYxvpE2B9rBxqFL4QH8tN1kkeh6Ss4IcK18x9KXJA4v1/SC2Y+MVaU5lz9ICqzT5/ZETwoKYgSQXjKwbUClkUKVeBRhiaOWVr5stiGrgRLaqqKK8kXEjUihADDmyrFCGEs2kC35qURQk9DlxEKKQpEGj8k49a1RLcdQTIYDq36XKhgF4GJELAif2oDNl6D5HaUbG/Ymw0O4NAJEWEbIMHE0ZweFQtGRniSAk0tNBBTOB+2g5kSSEfUVEIZAuibHYiJgAZuHgSR6LR+qdyQKv6Ky5CQslNWG2DVIpp5QoXyepsWkJH4AuE4IsCJRXaoNPW0FQUKRGTCPwHPwiZSoIMNupUvPFPFoqUAKaJVBQRCtoUSilLVCob6KZX08PRCZQ0PP0JHcl+QRdh7nk6XGj2NFxVIWmTgp+kCbSiMwDYYQgJfbBg43TjbHzTJdtlkim38QyGhA3+ot/aEnIrvIhBn+PNOovnxE4+qiJCQl8Eclo9VIhBpc4peumf9gU3NLQqiHeFx4uzIohinqquQhQx9Vgw8WpKqtCmnCFL0IXyVGCzCYSGOmgo9QWdiMC4qrCVzYksKSsiCSLhHqWULNv9VQqg/bZJSJaHOHn87a/trTWEGvokqsS5ag6idmNTsI0ITSyjSHOT4shCWxrYxsCHCPSnCj8ARbOlJnQjmzEsQoD7K/1Agt622g4sVCDDNotYYHprKyelUVbXAbwwko8IZCZqSbbfNYtWu6AFu8NO2DCopqdphU+8xEJPRDR0RuaYh5iOZgbT5RDppK7PGoEcftTfTwAAEABJREFUsXHvKP1bzj0vprtuRH+vGp06Hkzsc9ePNBotaLiG73qN+k4+5uYmWsgmcd26NTr9jNOUIuHSSJE7NocL6FsobyJXrDpb99x3j44ceZT+zIOGHxYJdoQKN0zCpZYDfNSqzIGck44ePapHDh3UWWedphEPFaPRjGZmFmiMPeN+xuHXKl5mruIjh2PjnC+Mg+0aQ9/lLMtJBDuwJ+WsUQfgZ7bPfWaj2WmEL30bg6CdpBB8gZ5eI2gTPDl3miEehRsG4pRyltetSGhmPBYuTBrlpA5aw4h+y3V9vKCXj4pfYj1IGd6GgNeOq8gyFUGMA7+IC3IF1KhQ0uYaCjNowcwiHX/uuG644Qb5T1wtXnCqLuDB/NTTXoScXhYZEcoZek2UYqIOSMTZGHFU+ksNNumnyn9SYm5u0K//l9dqDy8Zjz33jPpxYjyKKZFHPgs7bIsBPilhDTgoMIq6yFmplKpInalVoPP6UFkLJrMT8WZQi3hYOPb007rmmg1661vezkvQ03QeL4zH4159J8YilLtKRKDH5mACBTqD0nmac0Z+NFi4aJEufOlL9IM7f6B/+Yu/xAPqp5W4P/eMWZXmbaBCcJMhJ3WMszgy+eF/6g2D+tFIfT9uZW7j16kfd/IcsawOXN/3SsjIXYevgfAEZKLQgc/iglRc5DrB1sAD1VloBqVIlIn4MHe9COEPZCrOVeoFY12tSE7uAKyLQpn5mZ2rQE6pte1D6kN936nHntGoU4eNHTb2QKLej0bq8IlAKeUZKcbkw1gpdeS0586E8R3kOfuqn30luZ40lZGVcoZ2pBQ98md4CFuq+35yn5559jliGprlg8X0JS9uOdlSBk+usO5UahGhxx5/THffdadedNbpyJFyJPkIaDPy52Zn9eJLLtb5jL3nrQFpqjGnnEJZUrAqQyqz9vi+eGHGnq7ZKY6hOp5BTdBKkPDRbKQFC0fqeUHndj/K6pjn9s16x+MO/7NmiNlo1Cv3yGv9SR1x8586WLhoRkuXL9UrX/YKHqB/ot947et01ZVX6djTx9p8iZyYExOpzKkKexkbUROH82PxaYvklyczPbbMjJou61tAfSEv/EeMTUZX3yWNsaHre/INunFPu8N/0e6V6O+6Hnt7ZXTY3gW8WBH3HIe9jYF15o6rlCgDqKnDPjLQdI5MdOq6sVbyouArX/6KHn7oYXm9Z3oyJacxDGgFbSL24oiUkCf0JuxJ6pGbc0ZOVmBXIgYJHyJCkUIpsIF5HhgWqqxRY935vTv1W6/7Hd1003t13kUXaxUvpfrRSIVxS/DkjG7WJ+cMk0MpZYl5k5KQVxTUFy9aoDV8lFt/3lq9/vfeoCuuuIKXCffTH2iRBh6MzZNzNP6IjK29fDi+hvGo477RMSa9FvKxZTxKxDmT85mxoZz/Eyc9c2rEGHRdh5/QMF5uR86MwVjdaISODvtDNUKKJN4NSUoKALcopQj6iYPnd9H0qPhZyOfKPaCmARnkD2sBlFq0cJG6nJSBolAiAJ0hwFGOck940FGDsqgiJ6KS450WnXIKvvXUe+Uuqx+NlFKvbjxqsICXH2eePqM7vvBFHTn8qOybx4htioSu6V4wKeUkMSbCdnGkPoPL6olHPxppTCw6ZeW+ozdU0B+RpBC5VrEpKF0vqqx/hQWNEKi6hMZ0tlkVmiIJPNd2BmPXpawMdDmr78eK6BSpU889PzEHIveK7HavM89apn/8xy803oQNZUCoCrEZgAJ+aK54Q0q3njp6VP9wx1d0Jh+vRn3f5HfI7ohX16M3h7o+NejdZq6JI5tZockcPrFIp5AS+C5nriInenXYNCZfZhzvEe1RRk5W30rs7XvuaR351kGblNGZmD8xX3aU/ThLCLc6j4/lp5Tg65ueiGh8Y8YBU5XR36Mzu8Hzqf0UhuWUsFZyPSKUAM5GXyMroPf6dvoZp3DffCkffF+qL37+C/r//Yv/TX/2rnfr+LPPNp7CWpByzxAV5CEnZaJbVUIKbB/xsu/U00/Dp7FmZmaY61OYGdPmBeuojR+2RMg2VnKlVPiZIAMfXe3j0aNPaM+ePfrN17xOZ75oidauWSvrPMHe288MsEokpz88+95QwDtlSiRmUqhg05A7nXL6i+QXnj956JD+91/+ZX38Y3+lUU7EbtxyLyKUiAuOqIbk/XRhD1fZZ06GCSqGhoNMBx95hJe3d+vsM5eo70aMF2PGvjd1Y2WgAzdiDEas4YtPWaxnn5vVd77z3Sm/KiX5x9wsXpPwtwK+RxVJpI8KF0xQGAFuzF5o4cKF7IEWacS+drRggWZYC3JK+NAxFkmqQGQVJQAdyJedQZbI+4ikoD+lTlKSaAv+oJ1oh/hJYevoox4uaGNbJOTSbvFgXQrqEAqlgJRyIsc7LVq8QB3j3qee0pA1op3Ip0ypLCXmTGqlFJiS6RuNOvV9r9z1Cstijpx91pl69c+9SseeOqHf4SPIle+8ko9ID5BL0KSkie3AjcraWPEx5axRj5xRUuqzxBrdMbcy8iOFXO+YQzklJSBjRySpR7cSdoHrmJfW32FrZt6E+bCro76YuOcMIbrEQcrJL/7H5PKjjz2mK6+8WldftZGPCOu0Zu0aLTplgZzPuZNyx7rQsnGAkxGaH9dCbEkGcMQZI0457TS97GWX6Uc/vFe/+qv/Re99323sodg3IAR3ZdUpEBhS48A+ccyw5o6xfTSe0ZiPLV03Ip4jxqSX/c/09eN+Gh/8Gc3MaDTO6onHiBj1HXRAot33nfpxj/2nKFmXpBxZwaSwuSl1mJxUlRn+pIiQ+8c8O/o57NO3f0rr166T87UfdXJM+36kBdjWEVfPiQXci0590Rlads4SffrTt8v/z5j5nffVi0dFByWi0UEuN+cHbKiSkoJxGCF7gf1grFPOSuiI3DV7RviY8SUz9hmdmbHuoetH5GQeK+eRaoSoMI9mdBr7sGXLlugVP/NKPX7kKb3+9W/Q7//+H+hOnhcWLVqsLiV5TRFzbI71ZW4yxxzDHuYYXfi2QI88cli/93u/p127r9fadedpyTlLFV2vjC2p6/CjyP5n1mHMl/kMOMWzOH5hr8fv7LPPZK+7kueeq/WHf/gHuu+++7R48WIFnheM8FohyFtIaBvXIdAvJJs86OxawnfHPlKniJB/asGMSuaYHwEVL1LA4JjCPB6P23PXmFh2KROerB77c9drxP21Iqc2huCjf9GA/gE5SEVI1QQFA0niPK2RFJEV/LT+kMILGvPVbfsRCr8m5bZUsKDKeO85clRwhmhl2GFkexDoUsIO4xK4CKSgqyCrSMop8KqQoxWghHcqWYoI1SQpxFGndNSrMlQJtPuzUu5VI6vQx6qvyEkR9FmQErzCroK5teEzfcbCQW9RQBGBfOxLjqPHAGylLU1tKpSJmAf453lFPgUxDQJYiaNliH7XDTgkH+ZTpdZiicRCnRMWqTmIxABhImzjdJo1oEduV/wT1prKYPlFIblTgZhQEEvb8AJ4MwiuqRaqoioiqHG2ImgncSU+GRB1AF01EuYjlxhUciYoIwIh1ooc2/oCwANnAEZFhHw8TwUTzSrN48URYZpEBF/olYijnHPEGlMVNVTAhYXO62/1ef5KPCNC/hG0oLFZtJNEXEMc4COowU9LtVCnXXln0pI5qrBMHgvcbHzCdzUpoYhQAhCj5w/HflpP9Ju/TmmcC6ZtAqFwSSH7hADrQAFnVdAgwu4VDfkILgb5Ak8zA5xNrshN1EVnio6CFjj5gL7WIgpEtatSIlLsVypOeVYnLJQY2AgYC9WKHbheUVQJQsEgAxJkES41f0SAqVkBr2/eYlCsUDJeaoWrBiUFdEaG/JNQFBL1CrgMdLpa0SkHTc8fVWp9VZGSwmwZVJLwR9ODvhpUg/6g5KyosCzKUIAIUggcdaPdaHbTLxF2SrcpoPVZFRFmoEE/8aHSzkCx7az0QzVNFOImYqb5oE8ZnQhmqRKigguumZJucK4hg1P/9GhtZAVICmipcLrtxsDOJeB1woBGZVWCKRhLKTAjlCjFVZS1QZWPiBBNWY55MBf+gMeoKoaRdpVj5HiA5QwpiEF1mRXUzS8fEYQSeurmjQgsQxcCKsJp0gOOySfBr/mD/mQ5kJqGoW26YZbxEQE1fpkcWuurTO5KPcwH3nWFlHNSSgFGbsKPPmZIgPMGQj6wPeit2EQhkVPud0lDQX8CTBPygWEYExFTclCRiGoA0KU8xYMWKEVIKaY8BT7jE8iIwC/iY7sB41LQ22gFT0DtfuNCFlRlnOtV7bAMEifAG0SZUIo4BaVCEmWlEgANzpAP0yQU5oTdRlUpRzS9oJW5tJswfAUdhjb4kgKZGCfIJUbZZUFgBRKNIA50yAR4ILF0B3TJumR9oVHPwgR9oBcCRBMd2pUHGrelUEBfKX0KhSnAvgBIZswCAU1uuKOqMH7JhNCLw3bTI6SDQVoS4iq+CggV+MXGzS/yEy9lEot9zmhjQQzqHrsc4oAX+1zPvlhO09NpjgfazCZv9eq18m+XzPFBpMIRxKliV8VOATM83B06eEiPHnlc1bLgQdPULiGwwMRkqcQ7wSty1f+vxeFDj2g87hXIiAgFZIaBl7B+Ibl69Wq96MwzVHiY7ZAZCVnQVCRbPlU2dFWOhSzDuiHxmBQegmFUBW+9okz0G9dCAzOkiCmgiipvu3Jm7LAiALq5VjlOPXprCF2QKymlLIZDwqdEe2BsA5zgUOHKzalQ8T1FKKngI7KsNwJBgHHi8DgH/hRkZTZxDv1nP/0ZbbjmGl7SvpyN/mn0VgmF7ksueTDrsyT88X9qN8vmvhKjTF+XrbC6CwKvYUmnn3aGLr7wAr35zX/Ky7I7eFG4CB8qL0gHKaBX2BUAPupoUzQ8bXRUoBA/cVTspKkgIAW/nRO2PWFc5UZ7++2f0Qfe/xe6jBfMp/ARI3A3Y+sUqnIO5ZSI+SA/lEywG0fUdYm8FdVQylkVeQlYvnSpLrrgPL3mta9pf6ppAbmWWqwhVbSfylVAjiwf9kgorjQsx3PA1JUxAa3mA/lRgYAGk+TSeRcpKRLU+OuxMS0k7YwIJQDXNYG31aEr+D1QisOxqswxMUYVsOBqHozhhALZjOgpCxfL8oMxq6wjYk4G89UPRR24LhGrFMoA5syX4JCV8T8U4hlR45w0AgLfBPgj0SwfICbM3Z6HorPPPps5dKaGuTmpmifJ8gpzUMhYtHBG/r9CnnzicSXkDIypLAd7hP21FMiSJoz7BD8t95Ejj+jBw0ewKUs49UI+EIPCh4OHDz2kl1z6UvWjkQp8pvGLxpPP8RAKTYuPmagHZaUUfpFUagK5ClulkI+qqgJdHqVWTrvo4xS2lsZfFcSqwmCViTmYIisoK6XzQPYFH0gAS9SZ55yhl1x8sbZt3y3/a6unn3pKI2I2kJOWGdEUIHH+RH4E0TOeLo+519nCeBXG0M/Mie5MX1qDwcEAABAASURBVIoqUpqcpoHtibUlM26pyZASMvBGTMLmdkpJFccsp3LfL/YJtbXaI1ekiFBF/sTWB57T5Yc9P8R6Xtz1/e/rnnvuVU4d4z0ICvRQIANWKj5DQX+Xx0IMMjsiGKLSIGVihi1hFDkojq7vFOAmxKUfjfTYY0/qttver6997Zv6+V/4WR60O83SZx+FD1ipRBCSEvNcOjFbVF1n/1xxILGWp4xgcqySL4t4Wfjzr/55vftd79fNN9+sY8eekuPX1vAIWV5AXolJYQx7mFMkRQqgdSC/QFfwXUIrsZy0duCd51YlphmqiAo+Gk1OUqZdsL3SB5MiB/1IqFIxSPQUrkURiTpt7DB9swf5A/GtlCIPKvlVmf8VfZUygSvMRevwDWRgLzuZVKoIV1YQ1wjLHFgPJxq4D0WEckqKzNi0YazyUITmfyKk+fpZZy/T33/2dvm32wNcIiZIU1AGcRI6JGTRZ9/FUSPsKv5RJqhxtJC/ds78WAXS9kHcaF0PiboqPKJb4GhXSlDIC3waKAu90HL1mSIRGWiJkRi7wr0doibK9jiGXmOaHBhO5cXRZ/BnbnJc8tgQ6wH7kICmAREEBDwNWfZ97V+LSOMFvVAla7ZMW9nu9/DjIng0YIP7xTE7e0INT5wqvYW+ROmXSHTLNrrsIlhfLa3NOnmN7rpQhASrcggzhwYJowxi3IPxdz+k9E2a3QEipSQpmBeOU5UP47xXsA1uF0fM9iC7kVOvvMTraCQHm3gEuD4S94BouUHw0TNo4L40B3TMsbXr1mrVkqW65h1X6W8+9rf0q9mMmbLOQJ7FRYRqCQm7KhBGQhTUU2TQ1CgDQC2+YHuVFEkBFOZ0pZ0ytJL++q/+qv3J1Fde+gqdcdqpyK7t/mGxwxxjiC+CYXJyTsefO6Hjx+ewuyBXQMHOqvCHDHJyQN4ZvFhfsmq19u7fp29961vCbBVyqSIDM1WLhIXyUfC9wIcAQjJRYSxMe5iXnff8+Aea4QOH72GFGDLtUSglfO8QRBRkkSNeDFvWj370Iz333HP0iPv9BFQFipy3DKU8BiCUIlw0XvO3BvIrIJwOzf+EePHacV/I5E0HX5J/QEPRuJAp6qFIkiKAtmpRjSbfdleUEHKZJiVoJLWrzaMvwi03wL9Qp/2CTLK0CNMowVW4Hec51i6TJ1+qNNUlCUVVVQmxQWy9xwjqxkFGj2uFeDOG5P3Z55ypl734Mu3af0A333ijTjLX/PK7MFBzzH9MlJ1xHEcZvxhLkfOGjnZEoLsIwcooxcqmO0WlbY1F3ucm7h8ZPqhVkeH53pODAWPCr8x+ISHLQR31ffOjH43It2f1kb/4sPbv3aPLLn2JTuWFuW1qe1lJtjPnKsuYxd7ZkxN8mJ3OWca0QwcKoYS2CL+rli5frtWrV+kNr3+jvvqVr8ofDz0HQ1MLIxywINJZPpynlVhWYlJQTgqqQhOq+JoQTy+5nOGwX9O5LyXoEyHICOlTIB1cxlnLEAeJkTK99Al52SWxydQL4zs7N4uGKq83PR8kDh48qO/e8TWdygeOFMghxtWyQhrQFQQhAUVVkZPOXnK2PvXJj+j+Bx5Q140IQKggH82yvoJ+cRTiZDQihCjo4I9Q5p4mDttS6Jxgk0shX7WqANYLO/WkJsMS4JsQJKQosLMCphX+nf6iU/Uzr3ylPvCBP9e+ffv1+GNP8OF2oay3NAHIZV+LOtaZ2p5/Zk+e1Ic++GH9xUf+WpdeeonGfCwIOAyMgDIxzLlv+ifcrwtQC/YwUaIEalOjtp10aURevfKyl+jvbv+Etm7dxh7mafnZdjKZ1Rx7b9s6YcHBPble8bfAXIpoE0PkJmIXFdldpleEgzr+Ba2C8QXmKsk8VKmEcmcbwYJMxDeQ5zW2uM24zbGf8D2hkmsYLFTOg6WGfNiW1oceJIHi2roqtEWYBI7TOKAit6JLBlVFCujcX2lhAP1UFL4ABdtbbkFSwAo/YcK/CqbCWxUBNYB4T1e1El6vsaEE7bQ/pUwfbcm9sh0BBgIJ/ga2R2JlEP0Z+QINVUg5pJz0whGBvBoykdE5JfRXNXkEuRJHi21tuKBUAhHCHvqtJIIWUAluAVwabGUkiS7Yi3yEEVQiTXkiLAfE/EmoqGUgKSIosUUAJ0LACQiAfmQIBs9XogiuqrL+CpxIBLMbEpecYmp3JPmImMqQrB8+4XID94fdIiSMfatZOf0u2L+yMDTK6tg4BtgXQKNGLiIb8QtSwQX627BTT2Edjg5iQorsi356MB5NrBKiQrAqIBHgMqi0npCalCmxWl9InPIx1T9fY50RBBFBEfBZQiZURbZ9CuDdL44mszQ/ItwLjtPrpuONu2okxgGBT5W4T0s00xnEC1aJClW1OnjIwEkKxPvSQO2IVucKA0OInaBdd0E5EPMCIMbMGpjftiUioGAE3AHkwDe4i+WlYPYnpQIJpqkxEGTfSMwGGhsDcglatQOBCaciQsGkEPQNjxGhFna1I7g+D1QrCWJSyGihCmPwHzMgCgcSoFQz0P0mM7Wtk8Jk4oIOcbjtSAe4RNumhI00gDOXuUXdNCFRcyCKzOu+ig2c7kDUtA+HpRYAKGyg5bkqwReSgh+uzwtxKU1xpvVCxE3Cvs5jVae9lBXHOAvAjUcQtYWMxSECuc2JkPUTDUENYSCGFn3V8iUiQE9Q4bT9FTnT5CH+1EFzztNAV5j8hQnrMQ7LqfRB0RSgt7FYtuvYWunnbDER9Am8rIC4RCAQxkrbUmobL+tFOkzGRWAvNKJt6rBMfMYZazVakLR6w+G/mn1YSRIHdVSxKFfUM7ph0qJIgVQa6OQKsjZcOOZKCgASSmhNSSMBmAFOTa+wO2C2JDCyzMIiUM0LraUgVTWggLECer4ueqhHuE/iqoLtFXnCZnEUbuaCxy/sgpkKKVifVcZHJJk0K5Stk3YEdZfwWVSlT7wUCcoQB/1UqRBj6pXaPz0TDdMl+iJCgSwJ65BHoQhwkkIivQtaKSXaoey+KnBJESH/pJTAg8Rf+8czF/gk4eiAvwP5RFWBnlqTIjros3ISx5RPQZWzMp61gCtio0zZ8JTYZjzDAZUU4YWpdbohTAGqvLlvcXRCEE+hMwK6QIakzFzrsNe+e6Mko9EX9EUQA0oE+USW6K7cp4q8+Sk8BE54ST7MnSQuA/adnAIvnyZsBP3PtieTE7yAOa4Tx59rv90jXn767+M6LmfxEtV/fuE5+oTCyoVlDvlSYNOYzePhQ4+136gZeGBI2C6OChTAN42IcFqo60ctl/zB5Mgjj/KgMBYiFORmARLBHSgP8pJ17bp1WrRwgSZ8eAl0Imp6NlmBk5W4JI3ZMI7h84NZhbdwUygYaPDmc2DTb9zcyVleDM5pMjunWR6+LffkiZO0T+j4c8/ILw4mjNcQUqQOID+QPSFuciIAQwkehlkHIErY1C9YSByKKj80FRGKBD/jhscyekJiOQaw6/kjArqgG7rKRAmYRuMZ+TfT3nfbe9mkn9J+o2vW/rT+qi7z4Ed+VObek7yE/PJXv65vfPNb+uo3vqUv8TLykcOPaGCcMzK7lBXqNDc7oaw67dRTtHbNCm3ZsknHTxxTSsFLCdutNi7tgoERCZNtOcAAVuIBBThfiy/AwDwoCn4K/YbxqNe9997HA8gBjcYj9C1WJY8RKaXEOBHPSPKG/KGHj+hrX/+6vo7NLr/y1a/p8cef0sAcspyEbVAr8TPKWeeceaaee/poezn6zDPPqOs6JeLXJQLdbBSWqOnoxcGDcUGWXuiv9Fcl5ot4Wpk7OWiWFzF+sH3u+EnyfVYnniP3gWH2pOpwkjx5jljOUp8jhrMIlSxzMhTsFLMjybc2dwR6Iohbm+QDqKJgnIKaz0S/RCsBkio/fZcUNIOxCtpBrHIX4LA1hO6J/NuKw4Qx4kGYBnnq/J00e+bI4Yl9OHGC9nFV5nJlm+M5dJJ8nTAHUKVTTjmVsTgVmoE5hmbmUqUvxA8GjHjZ88D9P2n/Ua1t6PvE2EqZnDOEbZNtTfK8PsnLjHvuvUczCE+5IyYCXqBqdlf6zr/gQuJTiPOcCkmAZsYtC3cVEUgHmEsOWSV2QlakTtN8k1KLVUGSGn3KWMOLZMFQAfkg9zhZy4omPGQeffJpPfHEU3rs8SfJpyf05BNH9fSxZ3WSMU95JFxRcPFLhOIHU+ZRx8v3iy88X1e+9R36249/QhPi6gd7+zAQ99IGOdBmjBTYmXNWzaE5lM8hrwR9QE74hwbhbwDDXGm2cRshLsSCuTg3O8jr0MRrEe0J4zHxC5bjs+QaJiLTIsIXcRRku8DeMswij3GUcVWFdWXO4DmP7iOPHdV3v/M9+eNxiDETB7GqUQkbPJQRamMwwNfqgc3wRtCBzi465eiVKBN9mTzNvAjwGOUOfOr0qU99Rtdcex0fjy6S83iCjRPBD12x38Ts2WeO6+6779UXvvAP+uoX79CXvvQ9HT78uCasm5FGKimpYNKALxPuGQtmej6aXqzLL3+nPvvpzyoiOxjN3+q5TBAjQilnXm7MKIKRxLeIwN6knPAXgS1tUihoI564T4grecS8dY7A1WT6X615HGYZ75MnT2jCPUJRGn3hfokadcxHmBXMK7cdR5Sp4Ko4LB/J5HmVy4I9wp/pOoFexjKUNLQ8ok3MKzlXadv5lDr4gqolVUVkSYmxCkUYMq0kXwO5dOC/Wl+VWrmIj8wH731I3+I+MMeHz74fKeF7TkntRV1gkYkV8njKR03oRCL4QuyDvsXdAgjpBDet+EoPdlT84EQ9nYxvxc8KovnF2FTiXpt95gECOfOn6RBPq6pwL3OMg/W5J9b+0MtgwEAWuA8ZM8zHH3z/nvbn0ILBTEBOkNDXZFEan0HmlPWDH/4Q2VLuulaihTKApMDWlFxKLMdK5qVnBkCjhG8MAbwhyfGAG9/UjiTBW9HvsaVXTAXkDBK5NHjesh5NGMuBMR0mQ8uhNp+JqfcdE9akOfYZhXW6wDPHWu49xgBPtS2BX8RxDvoJMqy20C7YEEEnihM+kH569pln+VD9mA6zZzrivdahI3qCde7YU89wrxq408ONTYU1xfZZt8f2rLNfJOWkN//Jm/S9b39b41Gn6rlkfwHMUEJXB43LnLJTXgJX6GR4GbdQpR0pqeP+kFJIAse4F+wN2s75iGDcDurqqzfoonMv0kL2bvZ3jrFNhDObzmvDs8d134/v05e/9jX2L9/UN77xNX37e3fpOfAZ0aOctADIzMMJ4HV28Wmn6c47f6iPfuQjxJnVBl1NJ3a4JGT4VZUQEOjhtNvqmbjPPfus7rn7Hj3x1El1rFEBj30RR0RoQd8BM8qBkRJzUnoRL1Xv+uGPuIc8Scx6Jeg6ZHWUba+OjBxZOSEtYKpCP5XINIQs+qAlcOrAZWQTMY0oIZXcp1DOCZsyNaGjitsLLC3y4EImM7S1R1JI8jMXpkAvcryXFQUAAAAQAElEQVRSGqSckiKiQXIpDnBKyE/Giz6RHrYgYSO5wGJWGEfI6QvGWjhCX+r5+HOS++jTevyxo8ThmJ4i144de4698gl53czIRKOcZ0hX5cd5PMt96pRTF+kll7xE77z6Wn37W9/QaJQVScgvClREhAp5yC2SdkUG8wqzCglXGUx61eYr8yLABX2VOVTJce9fKnNqlr2b/+SjyKkC3cB8M7h/Qn/KWTknDfh3HFrLnhn3evCB+9lL3ij/SbYRL67nuH8G2jL+OPkDZQNz8uDDh8i5H+iHd92lu+7+sb7/wzt1+NBh9lLH5TEQExPLuadNVIjzqeSoON73/g+wpzyJ7g7f8Bn7JqwPiqTkAYZGGe8iiJgUMbVTBMZrg9eKwlpR8XvCWlHg9XPaSZ5V5vDr5IlZ4n+SeT/LXJhlTz2LjxP52W0OXxXJQqegrOQ2se6yNJ5JdBPMXJWw4Uc//rGekhSRGA/wmh6FeTegv9ZQBHYi1y++R3xAZCnSV77yNVV4quBhvAQUQLWqQEsIFcTEdRDkqTTgE10EpLZfvO6h5RuVEnSVuv31n0Z+6qljcp4dPfq0nj76rJ4l57yOZuaufakWYrXmYQwmdU6jmU4v4wPE/v3X69O3f0ajfoTnVQkfesYV75Qi1I96dayBP7zrR3rXu96tc9evY36PNTi3IiuU+PE169lnZ/Wdr92tb37zG/oG8OWvfEUPPujxL+qDuUPKwkbsxRhMsGGkiy++RAduuFGf/sxnifVYmaAXbCAqKsSn2S5CgKaBvGA4iWBmzQkpGBtaE+eyMVkcAaXm15BOCRtlTIRSyoroyb9QKRkfJHm8gFYS1wEdquChV0zLsAxwFbsckwQ+p6QEocdBphVIyhTggUqfakEAJ/JhRydtaAqkgkZICPjCtJC1E+FNHbZWKhWaJgsaulpeCFzxaCED0bINFV2mcxkICscbGlVbKbRYkjhMxXpJfpuuGkNeiPi5x/JK6yjwhLx222/32053RYQ6jOGUpbu/IsNplhwXQNgr21REFS30t76cQIDimpCTkZAQmriknBURyikB0epSqB3wuwza1mnxEVmQGw3Y+qKCXyatXAL9dHDCFRQ4hhoqPlPzWOBbvmGi65Zb4avmh4xuuU4To90CaaIoXA3Wa8DRJgMcZLToh9YBdUEZCCkOEuCYBfTTHEc0fWYIjLA+SKglxrtSFtlPzMe/oiajishxsRDzOhcQQG/zi54X7I4ILACMLBI1oRFqIzTfllAGTnKpxgOVZYuRR7n3VoHWoE0PV4TBYXsdARCqja9SDZNMgaB7LdR837QUfaYJ1BksAb5GQxs9FZKIUIJfwgbqoFUTPQEInmZfVQT9dQqK50WDT8QQutLyoiiTY4LO9wxxJPorMgZACI/IqpTcoVgLSQQFVKCqw1oRzMgEwQiXtN0rBCoShREGTdlUp4Mg+JIggcZ87oXMfggDZNkGjLBB7m4ADVzIsGMS4kDbIAsLRYAy0AURVzMYAXDKAHZa0gdbIpjmg1PeJLUEhC7AG9cK2uYxrSDmFBZYkiKmnU7gSnwqNpuvdXKp4GQfiYkpQbXuQsVrq4IYuIMBTOGK1MqAgNM6I0IhjOU61VOpIQZd7UGEUhwRWIUuqu20jkB+JHijqBJThbvahUptUOgzVEoZwDZSy0M2J5ikxOLpuDZukOaGRJGMcQubzNj60A7KPTDDVlVtW4QikAVQU4U2URfgtiWAFJ4oIiTiYstlFwD3g1Vyn6DiJjRwFy2UMg45ItZCt00R9QmbkaZa0X48xo1eUkTI41PhdxWEIoFLyMY2i4FKU5vUygK+sHGwbWA4E2yJUqCqKsrsl2C2TApV8sDjbV4vfLjVcFyazIp+90150A8TkuQj8CkU8lwwnSw01Pi4IIJY21n0uiaPE93P9/1UjpnAWjb2wIjrtQFY4bELOIO6AULkNp1gqo0DErEJugLKSnwjkiJCOZPLsgjaCYDAm+Faq6XASSdntW5asHClD98RQF3cogvVkBek8Lpi+UpwBSAldHOFJjWocAW4BgEO2o4XTVQVcARX83htiaBFR8pZEcG73KousynC7gLtYCuxFRFN/7Fjx3T48EE9+NAD8mbecOThR3T44CM6+NAh+QPEk48/zgPO43rsscf0+OHDevKxx3XsqWeRJj4SzCqnrLPPOpuN4rlsRp8W5rY+l7jWYh8ReuzIUR089JBO8sCfU2JTNgdtVUBdsakytn6oqMTKf+Lp/vsfwNqJxUA7tNLE7p/wkAObfuaVP8OGdfrnDiY8Kc3xsipwLiE/Ijz8qjxcFx5gBm4Is7xUPHr0KC8KHtFDhx7Q4UcO6TFsOvLwA3oUOPLwQ5QP6sjBB3Tk4fv12CMP68hD9+vBe3+kJ547qaefeppN5KAOn4VzlfGT4z0zI/vgeW79uCN3saBoqCfoKzZdKWxTJfZzzCO7X+X8aWMn6hLtgC7RyVmlpJBflkx9Svryl7+k2z7wwfYbZYoslgYV+8hDZULGSR7kjj19Qq/++X+mP//gB/TVr35Z3+QFwvvef5t+4X/4//KQf1T+UBXM78oLt46He68/3oif+aKz9LnP3qHPfOZz6sHnFFIt8yBF2P5CKRXj0Wf7xUGXAnrbEoxhilBynBQaj0c6wUvEW299lz77ub/XmWecgv8T+eEjeElU2dCL4+jRZ/Tsc8/pP/+n/6i/+djfYPfXdccX/1H7D+zXZS9/iR5/4jGd5IX+mJdZGdk5yG0iNOp7XXDhJfrkJz+lr3/dD9PkBLFrtiA3RygiSZRzElZLXZI6atHiUJiXocJD7ROPPkZOPKIH7rtPDzzwgA49/KDuv/suHXrgx+TG3Tr0kzt18L7v6ZEH79LBe7+vh+75oe6598dIlQbyTIyFYxbYZw2FBw95vSJfUN/opOAE5KMQiwFMdaNB8UNtOa5aGRmSqc9SoqfyoBsRmhDfJ596SkcOP6qHH35Yjxx6REeOHKZ+UA8/dFCPHjmiRx89rMN88HoMf+zTowcPQfew7n/wPh18+CCyp/qWLl2qdWvX6QQPz4VkqsTDypy/A/o7YnvnD3iwRxbhosv5OOtqywHTV+xNzN/xqOOh8Fl97zvf0SlnnK4g5gX7BXV7cIem4AOu6MLzz1MlVu6uXCbkwMnjz4IrxJF4YIvwMyIUaK20I1Gnrfnjp9UQRMrI61PSKHXEFMvQFXRMGJdnjj2tVSuWy/83x7r1a7T+vNVavWaZFvDAfs9PmPNHHlPOPPyii/evygTcLzGcQ/5ItGzVKm246ko98JMHNO55cGV8M+ts13d2TxFZKeXpWhUT7GFcmdiRQwy9MnGc8KHlGebm4Ycf06EHD+kRxu4QL1GOHD7S1txH2pp7mDX2CfoO6hHG8shBxhHaQ3ffzweDe0ivAaiEprRYneTDtNpRJOZzYi+QGDex3gVlR9lR+qPnurVr9KEPfqi97Ou7kRRZfvnosa4ttqACcF2hFEkRRX4RncHhqXJK6ux3ysrEC/FyJuUc8m+1PkB8Nl+zRZdeclmb91VB+neKyNg78CJgToeJ9Tlnn6M3vOEN+suP/pU+/vG/1c037tDPvfpVevLJJ1kD+BAfrKlhG3v4g7hOtGBmgc4//wJ94M8/SH4/yhrVy0dRqOUZfopcVFeVsDfIA+vHJXwJdYzB8eMn2ry477579ZN7fqJ7f/Qg8IDu++F9+uH3f6i773pAd915n35M+8d33au7f3yP7v4R/Q/cq0eYY8LbsEByLQGOa1g/ueo8LpQRoYotBeNIbXIxCQPlXJrlJZzL2miCIRup1Ghz2j5U5Bd4PV8mjZZxrkJeVU4JPzIQUIWEDDnHOmnIVQN+i3GISPIc6JQ0ZpyXrlml2//udj35xNPtxU9i7MRBiJAZyjkJFgWlOHKEzGv/Eu1GV+ZQVfEFRAUbUkQAHZCVIIoISTH9oZ6SBBrbiypxKQRjQswcI9f1whHUQhEG+1o0MGcr81eMZ3WSCRnEJbOfgVjf/d73FSkLDkWELDOn9EK9EqET3O9/cOedJgc8Nwv9nUrNGoCKl2J9HkpCTfDCUKr4FlDXSr2VlgQf8uQOdIGWIhmDnGhjV7Ev6C/YfIR9xQM/uZe1+AEdeuRBXordr0cPH5Lx3m898ujDevSxw8Dj7DUO6dChh/WTn9yn++77SXthmRgHg3wgNCLanLPCasMwxHttd9vvp/3n+U49XZe+7JV65atfDbxKl73iFVq7/jwtPOUU+YPR4489iY9VI+ZsTGxoYHtR1yWddfZZOnTkUV1+xeU6+uRRjbpeItZEVZ7/1kM4qBNfBS+re2GSrNv3iIJh3l9VPvv7ZbHxHm9EaPC4c4+3rIEP7++6+Vbd9aO7dPrpp7W+4+T4Se67zvfC276njj6l3GX9H7/2f+ivPvphff6zt/NR44N6yx+/nticlP9fhgI9ZiujwDlaKYVLZ7Gm7N97QD/mpW3OWYXcEWtiuDQNdkKG3VUn0TUwVjklHX7kiL5wxxe1avlKefxNjtnqsCOnpFnoTrBvHSZVOSVZ9splK/VdPioeOnhQQS7klJkfjhQQVYnETw6SQpUyM6bZRtMHBdkiDYWsYTwH7m3CPsd9PJ6BN8EVqvTBRjnAUimFrCrEaXopIAbwg+xXRUZFcoosbqfg6a5T4Cr3VWRW6BxvzyvXq+ckTleYCnVP8kLd+NEoK7DZvNYLuyaTwkd6dlJRdOFF55J3L9EFF5+vteeu1fKVSzVeOKPHnnxch9hzDMhZwP44Ioj7gN0YBN9AgE897VR13SL95V//lZ56+qhmxiMlHLGugh+REveLCX4kbJec82zzkUPeQuf7/Sz7wcPsgx68/0E9fP8hHeRe+chDh7l3HtGRBx7VYw89oUcPPq7HDz3B88tRHX7ocT3C/ffh+w/zXPMkzzATpwh77KKZ0Ri/Tur9732fvv6N7+qcs5eovRDFaduEC+q7IA9n9STPAv/7v/33+vMPfLi97P/iF7+sbdt36L//n/57HeMLwAnuMz32Z5hy6uFhrJS0ft16/fVffrz9v0QZZ6uII74m6sJLx0UcBZ3OC6Il193te83AuvgUe7/HDz8m/4v6R9iXHWGv9+jhh/QkMX/q6Sd5TnlCTz7+qJ568jHmMzF49FDbHx579hn1o061VvUtt7MCm5wDOQlcYjyS/Ms5fdepZ6393ne/rzNZW+y/c6KQqwPzAaPgreTChI8tc4pgQDC2YvcZZ52qr33tqyrkVN9ne4WHE4nrFCAkB5xXCcX2c8I6UMmJiBDp2SDIxbaXYQ5PmK/H+QDqP7G1fvV6rV6+WsuWrtQZp5/BuI30+COP6eD9BzXAkxmjCo/3P2KO5ZSFaC1YtLDt/97+tnewT33u/8/Vn8B7dlT3vehvrdr7f4aeuyW1ZrWEkARISCAEnhjtOLGd+CbxgMMkITDYjh1sLIQGJCYDBmwHY5AQ2Eney80n772bxpRrdQAAEABJREFUd5N77STOtR3HscGODQgMRkLzPEvdavV0zvnvqvv91f80zufus2tX1ZrXqlW1a+99+rTGpSVlCfwsGsqgJMjOyWdYAz/1m7+lR8mjE3buJELCPwqehDgYyqef3N9/eehDH71e/5n9y+//p/+kL3zuc/qRH/lBrR09pOcOHmQaNQXcwT3FrTlx858NO3nvSfr93//9/jwzsieZbKukgn7ch0dqBCFLUURg+4RfTROxdX4M0HVax7PBGJ4foaBpPsc1WqgBGcoIvzR3v8kcagV6fJizjgayUAElSO6zzVzR5L1vEBthB0gkT7JsGtTQ0sAc2sgkxnRptz7mgqcxWbs9yPO4tk1ic7ZNmMfE4Ap/ZdyM83gIm9TzQ4pMLgGHpQW+NEUsYCAUtJsk0pLrAh4Rcgz8r7QCTrxVcSxRRkRVwKegUcIjDSlFhHw0Rf/p7YZv+FIp7huDOM6qCHoUi/CY2KfAbr9nxB253eCbmAOEHp6mLEWkglrAi18VeyQsRI8oIfQRB6rNE6BHLKgpDXpa4BZX8wcGAJaL9arLqz1OBiZ9cXT7NtsYgtRgrAwVZG0T436DenE27BeUzcI7mIuNNDqQTFEzADiw3iQGDd82BSrdBne8jgiZOrBbFMsOqcO6GpwwrKE7whhxXw0oF3yWa3DvkSPqHXpdeSAIHyyjS1RHNwRDIZD/U6HJCQowfGiQS5eHhcQbNPwLThyRQhwLXNgvmmjrYGaHakoVfss03CZ03XXBZjho6GG0LHTQkumE/aYVBB0Gi2h4jAWdu712G0ENH20TbCajYCf0EV0w5HSwx3aEn+kXEK6c2F57fKUsJmpK+LJxQTbCIOLqF+aFZqouCASxQiYWMJmmF7fEEQItGdfUMQtaQD4TPDj70LsYos4AMShOeeHoztlBwJJ1uizkiQMzuXIaj8FBE2WqtBudhnMNPba/ug28qwHXay6ESxEGNBXsClQ0CzHIBZmuzGrNbrsGzISpWNVoVvVBEdLothoKQOaxj4hU96XrgbuBBOEFj7UWXgkzza3FVy76m2dFSARysQnRoin75ZAFAE4wYXZqLAfIFe6mACL3USfaESFRQvywAhXXFFACLMsUgasUCOUjiYlr86sJcY00soZ0txcFHlIaK3l0eyUGQUG1OJsi3MMQV7RD/jG2SfSbglrIg4ZrRlEiMwI4oIYdpkE8vqaURUkxU4Q9bQIIT7EQ2k0RQW07U5gm0W2OB/Gv6IgEBA2UCvSFAIgrMEhpgckUXTChwIagbwW9jYwMdCO8j6UEbVHJZIxMVRUpjkaRkCDT+6bkWJnIkTyOFUcEF5/wNXeQJepKonRaAtAoqu6Z0HoWtRSKHhNxYBd0sTCAm52UliXDK236ETCHIlAGRyWy4WI4cYoIoA0aKaBBnBt4XbUApiIWNLapoNv+CRmNCdDtN54SAR2n6Rq2H13fUGFzGVEWC3sLBZIR3M+IWNSZigihnpIdljmo5Kjkp1DMFpGCqtME7cLG1htYM2QU+cFUjHtmyHHgud9W6uixdb3kJZfpF3/par3vfR/Ute97H+VG/fI11+qa62/U1dfeoHdffb1+6epr9e73XK13v/tqXXXV9XrXL75H73nPe/Wxj3ySDegp8g1+ZXVVF138Ej3yxKPyby43bvqBliRwjfHLlHazKb777nv7w0Hif4atJp7QSKEMvMK4cVjSkSNH+5/sWF0dwTDenab1duDL+vq6VssO7ePFTuVjSIKZjUvEdSQklbhWTWzuhMwgvuKorE0Hnzuiy77re/SuX75aV9uvq67WVe+9Vlddc52uvh5/r8NX2te+/wO66vr36Revvkbv+9CHdMOvfEQf+sANeu1rXs0LhII2KULoCuGqmvUA8A1QjL+iCSOAhwaFijjwAaggo6REJwwmJwqbb7MEtvb5BK1ARoQiQlkKvhVVNkef+cxn9IILLtA4mwmsPKdKSEvIOHr4mPbzEeEdP/NOfeLXPq5/+A9/VC+++EK98MIX6Md/7Mf0qx/7mN750z+jAzxAHVk7osrLUudHw0KrHHPQSi7pL/7ir/pDzWxWJK96jKHwy2PpuSKIEwcaY4EbbuFP7XVEGM2Hinl/6GtTaBxGXkrcpU988tfJuRcrEhoCx3MKdgdFOnTokE455RT9xq99Uh/4wI36oR/5IV3ykpfou7/re/WOn367fuM3fl3vfOfbdf+9dyF7HbtSNZCDzY24bd2yVUcPHe2/WWX/xtmSEj3eyCd0BAoeAtWvzqsg50JcFRm85Jjr4MFD+rGfer1+9Tc+qU/+81/Tx3/94/rYJz6mT3zq1/XRX/uUfoXywU/8hj78yU/pwx//5/og9Yc+8ev61G98Sr/+a7+u888/T6pV6cIDgFpKaPCY9qAQ54hCnAKypsyiCNOIoym4CmxCs8TDWZvoUZJ5YVkBfOLlw9Gj63r9P3mTPvKrH9V15OlV175Xv/ze9+r6G99HuV7XkMfXv+99uvGDH9A1wK669hr98rVX61rm9W/8+qd15RVXaGk2dm0n8PHS/4HvU088rTrHBnRIgRXoVmqYzWSdj/Cyfp2PJJnEXeCoFdA1OsGFPGYDpad5kXbrX/65duzcpiC/SglxKlTlfDl4+LAuetF52r1nh+bzdQ0kgUshFlUjD2qTGrI8z80jct5vJqNtqPUXaejS5tHjiy1YSyoqckRPYHWjnhTOWR4u148d1RJPOR/72K/oc5+7SbfccpNuuum3dPPNn9Utn/st/cubPyX/eYK7brtDpCV2NZH2jKMQ3rS+sa7tO3bozvse4qXc7yqLxy2UsSgRiY+bZQSGw5khyHiZmNB5jJO175Auu+xSffDDH9AH+Jhy/Y036PobrmMMWWduvE43fuhG3fD+6xmn63TtDdfr6vddq2uuv7bX137kA/rsTZ/R6spWTeRXxeGKb85vcazzYmTOmufcc4Y17jM4ouDJ0OswCaft23boy1/7um699eta39hQcq+orcl5F/2KIGKZmVodV7E7VBg3BkQMk0boR3wr2VS67ynfy0x/nP2P/uj/0q3f+op27d6uRgJvMP8n5sLoeEg68OwB/aN/9KP65//8N7iPXKUf/V/+gX74h/+e3nL5G/Xxj39EV7zlDXq2v6ytUKOdnLTtdDTHl127dutWfLj99tsUAZ78qPgdYQ/CZBTzVvKvyrYFAxFZdISPwzt279br3/AGXX3d9XovMb7hQzfq/R96v2746Af1oY99RDd84Bp96CPX68YPX68bPkj9wRt0w4feoxtZ/9/1nl/Er93CFfIC+V1dUygpIazRmELvHL0CCmQCIHV8RgozFdhS8av6hjEsq8eIXF7Hvw3Wson4T8S4iQ9BJKLj2Binifxv9COCeTOqMB45DNoIzFka+QhCW6ksA2M101BmKjlo69bt+tIff1G3kd+Zo7KECgOKGvkFXzDmiJT74hhK8lJp0IDsiEFZigKnQ4n9RcV90QsrllQ3azcZ8wgkttqHjUriwkkdSJASfIZUod3gxVclPyYIqqSG/xFFSmJHu0ErWV6S9xLLn3zcxseqiXt/R4MfygA4hRgZlvA/89TTuueu+3TqyXs1lFGpIsNNMEfQ1ELW14j91AaNsy2siys6hqQGHqQwkp4UKRXWkGLDJSKGf61RC3GhAsGxo0d1hBey7/z5f6br3v9+vffa63TNte/T+278gN5z7bW67n030L9e111zo64F/stXsZciD6++5nry6/366Ec/rDPOOFPBj75TpGRgXBag2EQRDwATNjxw/936sZ/4x/r0b/2mfquXT+uzn/2Mbmad+53f+W19+ubf0N4zT9M99z6iShQqfBuTyKSi9ck+hM5/3vP0X/7ov+lP/+S/oy8UhQIFqpWlSPDY2YgAOqmhl5AAbQrW/2Asm9cjXngLXKXvOmrTxH6NkdG3vvlN/S4vu88/+/kqyK8xMZ7zPq9N+9yzz+mEPbv0wQ/eSMyu19//0R/R97zye/QPfvQfEMv36IMfuoGXmEt67KkndZA4B8YtMe4zalubJXVw45j+/b//D8zBUCa2MmeCDzNeKydsqYw5yyf3kiapoLvp29++kw+xv9tfaDaFIvC3CRoiRb1Onh3kpbZKUclUwjlyf77trjv4aHWvnMMTc5dQqmBPQEGYJO4/SaNVhKCLphwrcXiPHhkqiTzsbvBMrAkbvOF3DkOoQNHc6xuAFkH4o6djFba14BrAqCzexU10zX0TQ14zDUKaAj7oW4MCbpqIU6B/YByStQYKcJbboG6y7V53YKRP174w8iVCEUUHnj2siy+5SB/92Ie5j/6WPvOZT3Fv/S3aN+nmmz6rz3z60/onb3qjnuZlsvfruKnoFzRhF2Yqs+j8887Vn/3pX+geng1mYwEmTfirEEcqIkmNSiFPMcux9Pi5HFtb0+rWLXrjFW/u98irb7yGNf26fu987/uu0fW/wjx7/7XMvfewz79K77nuPZSrdPV1V+tGcuw3P/UZ7dt3jrz++OP90mxJDz3woD7y8U/q3Oedp+g/KSpVxsH1Ue4hBw4e0VU8A334Vz6gv/8P/p4uvPA8XfziC/T2t79Fn+Ae9rYr38qHlsc1cU92bhalBpiTdWaVj/j+yP+VL/+V1snVMhTNZkUDa4vHgRTT4qhyuMSMbcS+Mq8q+6Ujzx3gJfsP6dobr9d7r7lG17B2XM0z21WsI++5+mr98lVX8bxGufoq/dJ73qN386zznvdcq6t5zvnMZz+rH/j+14lh7z5HpMIlsY4xbeTwnHWvMT5DST4QPalvfP1r2rNnu1awcTZICXOE2NvP+Vi03ucIg+PsZr/U+Cgp+YPJ7X9zq5556gkV/KuM5waxaKwTDX8cy8k18MZAJroaclUCUcYE9klO44lLUzJPJ/kXRa5jTb0JPz7zaXKN/dBnP/ub+gzlszd/Wm988+t1xx139n+BNPDMkYF/8FZ8khOuNfZAW3X/w/fpy1+5VbOlFUUpWmf/sIHvgn4cZvrjP/7j/osiZ/J8OfJcOUOWy4idJbP/K+Jde3brVxnrX3r3L+gH/+5r9drvf5WufPvlwH5FV139bvyYa40P8MEMtQ+hIhHXhs8nnLBbX/ziF/WNb3yDe86okkWVOFRsMP3C7qYgzsUxAyfaLgFtWlZFHP4IoiYfAIhpsO5aRjBXA12N9Y8ZpHEoEjIacKmp9I3KnDhvyGMASBEQIMPjZZmhkA+3q+MHvlknwF7hj5QSccscJOgzQpbvKoC7lwpFhJSiRprhWWhTAEYDoSbbXRlv2YbKFSVNUkSRD9uVGTSbAhlCZutFaoArvjl7YFWDqjpuveWOFOYlJkynzgCLeowME9qDQq1MRSyKsNOlRWKVKEhGTkNuFujpCr4A79iEeY0HHuInBCW6aVdatk2miRTu9WLsot2Z1A9kmtN6gMJJi1wwznpcAqfNh2j1wgUqCSu5cDZa5qYJTpv05tvsqi4DdDMAABAASURBVCIAE9UNIV7hcTa5CQQ/+N7d7EPYu9HF4n+Hdwkd3v3DN05FGG5C5CDboho3SUPxHnrgoA23/l6bUYmaYGyagravDVkeA0yCFMiCeEHTQosDqQ1WxtPxcflODkBva8EioiF3wYNYQIs2gruYBoXh1dGDr7ljEuoIGhT7n5ZCGzL4GsXnAk8KyPf6EFqNqrTMZGJqr4Wyr+AiQjgCpTgMoMIG24F6WuABq1Mgj7r14mg34YD8jJfME/sMQIlsF7cnYk/KScD8f5SCVGEta9jSuK8VxGOSZSCs0XNBgQPSuvqmwIGFMVanfjRfTQ6NLGGTAFAnapZBx0a5LJIt4QLI1TDLp4kqtwIbKfB1XiOQ3emwqVESnKhDDLY4mlDNRZuHE5jNbbCoBHQJOMMyBSd1b8fCPtOqN8G5XsiJ3gNh2qCmb+tEfbz0PvKjj4H5gNBx1yweJiAqBD1ARwClcMXyEE2FOBpU4O0jjsgFiPoBLqBaTMqmyJAiFPqfDmgWD3GpBCewEaagMOpNBceIFeOn3o4+6RuDb7I0vbhipD/CNHGEoKlgqmyPOAyPCLkWmG5T99fWhkDJ2IUNEh0J/Umxb82TEm5Ty8QKMeg+JRIUUfKBRixrlCrbI+giQhn4QFs+vGFNGogApZIJBk5iAbTTfseOtFXgQNj2hg3cZ7lK5pUPxhGF6sYgS+hCNH14YWrINV+IPkURcIUC2gziq6CfSq4taFNg6Tpax0UXD1qgOlyQ5aYePO34Pj+Ac6K79RIQppmoY5NeIU5fXJJ2dlpxpEEUmosTQwyDgKE0wrSORygiJHyILLLdESH72TxW0cAjgnrxkphJpeBnwQ9YtYUJOo9b1mEfAPazVqRRTBvY0Rx4NgrV491k1fBCSrvHniYmcMW+cOXIJHpMENiPBsuxfXA6t4RFgsntwFGagJpwS2JDMLLBMyzAZSlKxitqkf8J8Qte+EK9+S1v1uWXX67Lr3iL3kK54q2X64q3Ua68QlfQN/yKt16ht771Smiu0BVvfave/tNv0z/9+Z/RBRc8XxvTOvZNOu/5z0efNGczmZESJSiNeZfE1//x3F133iV/3BhyVIAzDe7gVPQSGD2w2Tx0+JDuu/de+TfHSiILX5uqKps5140H2u//4e/TCSfu0QYPBRNCGjTHY5gRGodBEaGGniDmkOiRB5/Q937fq/DhSr3tbW/TlVdeqSsoV77tSr0Fv6648u16K/A3Ox74+9Yr34bPV+qn3/lO/dzP/VO9/vWv7y9S1v1yEZMzQ8M4YhfaW0X9XMJO3/hsNU2NMROk6ptMsIuUsV2GBrhkXEPJj3tg1GVwbRi9zsN3MGbJg/WDD9yvP/iD/6rl5VVV8moinyY2jI1NLwr4+LFfP/T3f1j/Cy8Yt2/boiO8bD7MhwXX62vHdOKePfqJn/gJveY1r9FTTz6pCDSGeNCYeKCpCvw59axT9dDDj+mZA892vJBtf5r9I5+E3kq7YpttELWE/7Yf59wCjUzHoykTzxj/P/vTL+KReIHBi9WxyC/51rEfcbxAmPTswed0xRWX63Wv+35lKfJv0B3jI920jm2UU085XT/xkz+pCy++SE/xYLVBLlQkrrugVwqdRD78/n/+z7rrrjt1/Jjz4IhpvTuOM+rsJk/wzNEv+OQ2Lx/27z+o1/7AD+in3vBGveGNb9Qb3/TmXt6wWb/pLZfrTW+5Qm9401v0xje7XN7rt/LA+7a3v00vuOAFajgUkSrEMkolppTC/E00BcFWkUSNTsdJNi6KHEY/ADUaEaEglVgmyG/xgJa8FEi5v0buPXfkiF7z2tfop37qp8jfK2TdbyV/nc9XUl9xxRXE8q16Mza+yfOb+Xvl29/e5/k73vEOveGfvIG5tYK8qi1bt+qSi1/MeD+BrkoetJ7Pjkmwh0js3bVrh+6++y7WjGfJ90ElRzwoErbHZknGGaC+zQPofY/t18rKqnADbFOoqd+jWQgfeuhBfd+rXqVtO7YDRRcvzSqONXrVv8HeJEJDoaGmSv5VAlXS/lemlOHQTNSc4gg0ZBTsF2WDeG3Imz5CCVb4U/uf59hz4gnae8rJ2nvySTr5lFN11r59eslLLtGP/eN/qPddf73+7g//oB57/CklD73DsKTCWmS/IpIH1SWde/Y5vBT/oJ544inNZsuy3sp4D15rSigZ8xKpzIK/InLSkKnZUFQIxsFDz/FB8iL9+E/+uN58+Vt0OXlzOWP1FtabN7+FPrA3MV7/hNx7C3Ph8rdeoTdd/mZoL9c7f/ZnWa/eppNPPpmYVAntjbhYl3xEKrDDmInYNArhU3/4V9KkYNfOLXv0n5gjB/Y/rQGbZsNgSXLuqQabYOwHssG6ogxFQS7zMfAhmLdRQkKa66Q9Amtsokdo5rzQ+cM/+kOdd+75KkMR3z4UkCNBjTF+jjl+Gh85f+LHf0LPP+8CpDC3Wb/nzOXGOJ966ml6PXP8Na/6Pj356JNqvpfUDY3kDUoZWx5vEfjE00/1OT6H1zGo6G/I95hXYlLKTJlFYfsjFGWQ6B/mpelJe0/UT77+J/Vz//Rn9TM/+zP6uZ/7Gf3Mz7xDP/Nz79TP/lPKz71DP7vZ/jnucYab9l3v+nn9/M//nM4592ybIvvHwk2bJIxUMs4hPGXOhBY/JUKOVcPTSjI28L5XGRYRQI0GS8JXPnK2GMnbZHyPF9GeRPAgXJy4pAavUKsuLzWMy1oeVzTy8mYooxJ/KzSthDxuW3hJuHPvHvnPA6k1DaVIxKvRjgj6KVFzQSIohE/i8HpJfrQwfkU5DooMEAk59tuGoM8JC6I7QJUxkAwM/An6BbT7ksepMq69ZtykCm5SxZ45OVdZD8TBtNIRXnD65dREx6R1iv6B4rRTz+TF8339g3XB3+i6UpGpLAl3EItRjz/+BPeyh/paVCKUFBKde9Ma+iiNu0dWGZwZmvhgO5FvRVImckLUoVKwPyT/dicTRMePiMT2hc9qoTlz7pu33cnHiB/XT//0T8v7h17e+jZdQbn8irfqiiuu7OUt3EsuZ+5fwR7jrW97u97xjnfqF37hXaxHL+3iJ2LB8NB2fjRNlRHBBsPcbOhrSlWFnuWDeOEF6u4TdvGBbhcfa7frxBNO0KmnnqoXvPACveEN/4QPLu/VC196gR7hA3XDt3Tc2Js02beipeVl+fja127tv4xQCrIZx4R2YC67RqWiYIT1MiaoVvDg4iLCUIAn8tyGVc6DxrgC1hofkb/6ta/pa9/4ipa3rvT+Bh+/SoRGYu9/nXvbt+7sHzte97rXqAA7dPg59otHdIQPS5lFf4d78+t/8if01MH9OnxsEtsDhjP6NJzmE2pDZ5x2mr70pT/rPigk/7kl0gZc6/ZMjBFgJWNXMuW93FdvvdWuyzEUTpYssIa8vpxwwk6dcsqJ2uAjjvkCPtNM7BdWmXNf//pfd/tmK0tq/EzsN3BJmZLrRnyyZG8DUSHu4kj8G8dBLqUUFWg8Li1nWhCHQqIEUmkhzHFe9AJ4SkpFMH7UreNTilzQA1ODmnEJSfa3sTYJ+mCMzNfx1TTwYY/gDUqrTR62nmOtMV8qcZ4kss0v6enJ+5CBtWHX7l068STuqyedqJNP3Cuv7y96wYv0Iz/8w329vOKKN+lx9ppsYxUxqmlQxY6GngklS7OZ7rrtHj34wMOak/OAMSO6rso9YWK8Gj6IS1h/vxdU8NKhI0e1A/0/zse/t7/jSr397W/VW992ha648nJeRl+ht1L7WcawtxpH/0rwhr+N/tt/+kqdxzPM+nwN8VXWevvtd3TZXjNFWObobcY0EYemRx95Uj/2j36cD/c/qtXVZa2vHeFF91Fy4DB7p3Wdyv7iJ1//E7ropRexXzrc5aYmzYo08Ny+NKaWUfTgww+BP6TMgY+AE/MbBZxBhLoBTKBMgRfaqxz7RjwOH3pGr3rV9+pNb/opXcHe4PK3vEXeP1zBunI568ub3WdduZznl7dczh7wLVeAv0LeF76Tvd8PsL/2uE3Eutk3itBZGfOIVPb8DM3YA9155x26+87b+YC+RZ5kZIXEGBw7drTbu+/ssxmzdXycuDdvgKr4mFpdWdYTjz2ihx9+UIXczkCu8Iz9Nm7RSrXJJZBH4RzGooF1Zl4n8qNhUUpRJEEHUwXuZ5ZTTj1Zp51xmk4942Tt41nl/PPPYf/6Iv3QD/0d/bNf/AW9+93v1uNP7Ge+OmbwMwcSjbS4qs83hOqbfIy1z8K26oKecbbS89ofUE868WQtr6yoZcHjIkyQ/fC/RHnw3if1Cz//s/re730FY3+Y564D8r/6ee7IYe3YtZN95N/TK1/9yr6XJMW7Xl9YMohb1dLSTHfeeY9uv/12bbCIpQeacUjmYGQ61MocMJOYheTYlKDdXERsXIOgH9Hk0jCwIaPBVd3GapF3hfub93nOPcKrgj+WhTilQuap8NGEkxMBhhlkEQEi6DTyA8X0oOHsPOgHRY/xAt/AAuoyGzbIAkywWRq1wY2gNOMQaFikFIsLDfXD/a7bwwgfWaAhhM1wdv5O1nUhRg5a2impd1unTEXiI5AGnEqNHCRkMtRxS9Znt20HxAtmsLIj8Bhu3qbFNUKKSC6QMh8bDgGiIwm4c2oCZmphg2FmNX/gBwaLBBcXedxdIuhSXLvQ4+wcsIYiEvcSlgAuRfxtHfjnXogfHFvodXtB3rpOoRZ5IMM2SWxjglaYS0Ke6TZdRqf6YRhaQUfvR4T8gzAEVmANu3qliKAR8o88tsSgIskyAkwaA02m5Lj7nizwvp8Ake8HoOWj2RAK7sgKPPYsnZA3+qHoQmjKfXE0AV3UMEWIvjiA0wl6jTgpUE4bEsQ2qYYswsU5EHQ5oQCM/UFOyz1skd3tfYkpBb8xASFFUkJDKkHdNksA9dkZZZ/dc2lcQtgCjyBr6FI/jKFBFRHiXBR160D8P07oDAkuLkKOZS38kyq53lpTMucrMiDjhLLrdVTpWgaKGkwpAuI+YGICYWAkjBUGC2jU0YA1kslEx0ufCI28ZsgtADrYwBpGUVME8oAwd1VxfkL2Qib4TXmdokHE2dtcmnk3+3RZQCXIJTrBoDbkNhLCdJCKNQ/poCGKuhCW4IF0dHD14mVMWEgDQgdyBOObhH1IMwCcOg0Erl3QZ1hEyIcxBsPhrgxux/nQZaAnvmGhkEFcAS/0CtsaQppxURSRwi0FPwvaKjdlmZQmD1N2UE9E+9iE3AYMrqCdtKk56Ri16NNSZaAZJZqWZKuxo1MJydHhjUQyNII+Uht4VMs17ND4dK/CgxyADSfChkMbAZ/PXnwphi74oakkQR8DUHSZPAkupZ6oVez56Ic8aVykqgDtutHu/E5upJKymvuB8jv6IWwgKBHqMpqVxKBGASIf0QVCQMe2yMS0SWI2ekSox7WRaxVoA91ATTJHMk6+iamB4tKghQN8U0Qo7IfHFR1B8Z/ZsO3HhHt1AAAQAElEQVRYBo7IRphRoq6UZhnYb5oeR3Egk6sEaRNHl0fHvtA1D2yctOCtDJDpCC1YdHAVsqtCc2KFI5u0tpTNRQEOXwPfzNQEiWWZUUrsBqRauUJX2YBBIERCiFQaBRoDJiT3GCoEmBIICQU2R4RK2nMpMlRqqmBrt7BKUCmBJy1xuHYZIuhJboPuNJumoD86TuSCcRHRuQsdmipsOgOKIJEKDynDMNKDGj+kgiw23RuT/GdvjJ+tDGwMCzLYwC4VFTbpM+qlDl/ghiE6fFgKDTNp4GXl2vphNr5r8t3gnHP36Yd/8IfkP8GU4Q1jaMJXh7a2oiU2k3fefR8vD58QimQ7vS6ksChT1WuoF6+YdP/99+nee+6GZwm4x6Rq4sGyYMM6L732H9ivl1/2Cl7ersoLN0Hq+PUNbEFeDS6cPca0CTM+o4MPJxvw+z+6nLEJLbw0KCVVxkFZihyLvtnEnpGYzSilhEZeBK2srvJQMGqDh/YmJFuJB4SXdyM6BI8iORPN+I/PiWE1hg4L483H2gIBZ6NIPb8EJWzJ+JUyyGIrY2vf/ALI/UT2t751W+cZx5HY4hV6YbFUHvQnzSPYeH8fL0lPlF8eYKXGAf1R+sb+6BoPaKefopdccgkPJ49KDI5/c2BASOkl5X+i7d+0Ovjss8R0UvWLBfKVQEs8tMAiYXolt2TNm/40gNVISmUcMVdeu5KPABMPmP4TAeeeex4xJjboytkol5qDnj18TBdffIkueeklKqXoKC++7PNILApxiZby33I+84yz5Ae8O+65l4fGqgDPtxHaYmqGVnmJ43967weLOQ94mYw5des2NkV/uWa+Sf6AMqlhqfphe4+yjh5bX1PAV5DtOqLINmVJqEOFnAjyIYYlJe2h05lmkI9KHge0makwB/eGtL8U41uTMgo48BGAAHAFwJV+lSrr1aFnDynI98JY15h0fFNdSmHeHmFNm6Bvms0GDcBG4jkw1s6NEbsyC9qFrpDbi5IayfVhGDVHR3WQJb3gBRdwldaZPyWj0wcGRYSomGdbdNvt39KzB5/VOJuRmQEt+vEjeaqKxJchVYnz13nJJY7IgX4wNo1Y41RkHyOrfMlLLpb/lv/GfEMRRImgTMQ+QTqtJvobNDZgmzP2VcnLrjl6pQYN4tWyqkVzkxJK/J3oTlwac9NlTu7OEYKr/SF1zhpSyYGjPMALHXPm8lFervmB/qKLXqi3v+Nt2n3Sbh06ckxBDFHAnJ9ptjQId7R12zb5+Ku//KqG2ZKCuGdmj2lJYkBp4f5Mpcy0srxVoaGXAu3S8kx+EWg7IsEMMw2M78C4FfRlFvgGFWKa6X" id="157" name="Google Shape;157;p19"/>
          <p:cNvSpPr/>
          <p:nvPr/>
        </p:nvSpPr>
        <p:spPr>
          <a:xfrm>
            <a:off x="134938" y="-890588"/>
            <a:ext cx="4295700" cy="2333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8" name="Google Shape;158;p19"/>
          <p:cNvPicPr preferRelativeResize="0"/>
          <p:nvPr/>
        </p:nvPicPr>
        <p:blipFill>
          <a:blip r:embed="rId3">
            <a:alphaModFix/>
          </a:blip>
          <a:stretch>
            <a:fillRect/>
          </a:stretch>
        </p:blipFill>
        <p:spPr>
          <a:xfrm>
            <a:off x="4430650" y="1848300"/>
            <a:ext cx="8496724" cy="84967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nvSpPr>
        <p:spPr>
          <a:xfrm>
            <a:off x="1600200" y="1485900"/>
            <a:ext cx="15051300" cy="10623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8997"/>
              </a:lnSpc>
              <a:spcBef>
                <a:spcPts val="0"/>
              </a:spcBef>
              <a:spcAft>
                <a:spcPts val="0"/>
              </a:spcAft>
              <a:buNone/>
            </a:pPr>
            <a:r>
              <a:rPr b="1" lang="en-US" sz="6901">
                <a:solidFill>
                  <a:srgbClr val="7F1D1D"/>
                </a:solidFill>
              </a:rPr>
              <a:t>WHAT ARE CLINICAL TRIALS?</a:t>
            </a:r>
            <a:endParaRPr b="1" sz="6901">
              <a:solidFill>
                <a:srgbClr val="7F1D1D"/>
              </a:solidFill>
            </a:endParaRPr>
          </a:p>
        </p:txBody>
      </p:sp>
      <p:sp>
        <p:nvSpPr>
          <p:cNvPr id="164" name="Google Shape;164;p20"/>
          <p:cNvSpPr txBox="1"/>
          <p:nvPr/>
        </p:nvSpPr>
        <p:spPr>
          <a:xfrm>
            <a:off x="3641250" y="3903775"/>
            <a:ext cx="11005500" cy="3047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chemeClr val="dk1"/>
                </a:solidFill>
              </a:rPr>
              <a:t>A type of </a:t>
            </a:r>
            <a:r>
              <a:rPr b="1" lang="en-US" sz="4800">
                <a:solidFill>
                  <a:schemeClr val="dk1"/>
                </a:solidFill>
              </a:rPr>
              <a:t>clinical study</a:t>
            </a:r>
            <a:r>
              <a:rPr lang="en-US" sz="4800">
                <a:solidFill>
                  <a:schemeClr val="dk1"/>
                </a:solidFill>
              </a:rPr>
              <a:t> where an </a:t>
            </a:r>
            <a:r>
              <a:rPr lang="en-US" sz="4800">
                <a:solidFill>
                  <a:srgbClr val="FF0000"/>
                </a:solidFill>
              </a:rPr>
              <a:t>intervention</a:t>
            </a:r>
            <a:r>
              <a:rPr lang="en-US" sz="4800">
                <a:solidFill>
                  <a:schemeClr val="dk1"/>
                </a:solidFill>
              </a:rPr>
              <a:t> is compared against a</a:t>
            </a:r>
            <a:r>
              <a:rPr lang="en-US" sz="4800">
                <a:solidFill>
                  <a:srgbClr val="FF0000"/>
                </a:solidFill>
              </a:rPr>
              <a:t> comparator </a:t>
            </a:r>
            <a:r>
              <a:rPr lang="en-US" sz="4800">
                <a:solidFill>
                  <a:schemeClr val="dk1"/>
                </a:solidFill>
              </a:rPr>
              <a:t>to test the </a:t>
            </a:r>
            <a:r>
              <a:rPr lang="en-US" sz="4800">
                <a:solidFill>
                  <a:srgbClr val="00B050"/>
                </a:solidFill>
              </a:rPr>
              <a:t>safety and efficacy </a:t>
            </a:r>
            <a:r>
              <a:rPr lang="en-US" sz="4800">
                <a:solidFill>
                  <a:schemeClr val="dk1"/>
                </a:solidFill>
              </a:rPr>
              <a:t>of new </a:t>
            </a:r>
            <a:r>
              <a:rPr b="1" lang="en-US" sz="4800">
                <a:solidFill>
                  <a:schemeClr val="dk1"/>
                </a:solidFill>
              </a:rPr>
              <a:t>interventions</a:t>
            </a:r>
            <a:endParaRPr b="1" sz="4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nvSpPr>
        <p:spPr>
          <a:xfrm>
            <a:off x="1270650" y="2586125"/>
            <a:ext cx="15746700" cy="721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200">
                <a:solidFill>
                  <a:schemeClr val="dk1"/>
                </a:solidFill>
              </a:rPr>
              <a:t>Clinical trials answer a simple question: </a:t>
            </a:r>
            <a:endParaRPr b="1" sz="4200">
              <a:solidFill>
                <a:schemeClr val="dk1"/>
              </a:solidFill>
            </a:endParaRPr>
          </a:p>
          <a:p>
            <a:pPr indent="0" lvl="0" marL="0" rtl="0" algn="ctr">
              <a:spcBef>
                <a:spcPts val="0"/>
              </a:spcBef>
              <a:spcAft>
                <a:spcPts val="0"/>
              </a:spcAft>
              <a:buNone/>
            </a:pPr>
            <a:r>
              <a:t/>
            </a:r>
            <a:endParaRPr sz="4200">
              <a:solidFill>
                <a:schemeClr val="dk1"/>
              </a:solidFill>
            </a:endParaRPr>
          </a:p>
          <a:p>
            <a:pPr indent="0" lvl="0" marL="0" rtl="0" algn="ctr">
              <a:spcBef>
                <a:spcPts val="0"/>
              </a:spcBef>
              <a:spcAft>
                <a:spcPts val="0"/>
              </a:spcAft>
              <a:buNone/>
            </a:pPr>
            <a:r>
              <a:rPr lang="en-US" sz="4200">
                <a:solidFill>
                  <a:schemeClr val="dk1"/>
                </a:solidFill>
              </a:rPr>
              <a:t>Will this intervention be </a:t>
            </a:r>
            <a:r>
              <a:rPr b="1" lang="en-US" sz="4200">
                <a:solidFill>
                  <a:schemeClr val="dk1"/>
                </a:solidFill>
              </a:rPr>
              <a:t>beneficial </a:t>
            </a:r>
            <a:r>
              <a:rPr lang="en-US" sz="4200">
                <a:solidFill>
                  <a:schemeClr val="dk1"/>
                </a:solidFill>
              </a:rPr>
              <a:t>for my patient and also be </a:t>
            </a:r>
            <a:r>
              <a:rPr b="1" lang="en-US" sz="4200">
                <a:solidFill>
                  <a:schemeClr val="dk1"/>
                </a:solidFill>
              </a:rPr>
              <a:t>safe </a:t>
            </a:r>
            <a:r>
              <a:rPr lang="en-US" sz="4200">
                <a:solidFill>
                  <a:schemeClr val="dk1"/>
                </a:solidFill>
              </a:rPr>
              <a:t>at the same time, compared to another intervention?</a:t>
            </a:r>
            <a:endParaRPr sz="42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