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FED80C-916A-473D-B6FE-5D953D96ED40}">
  <a:tblStyle styleId="{D9FED80C-916A-473D-B6FE-5D953D96ED4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c2c627b4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c2c627b4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2c627b43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2c627b43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2c627b43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2c627b43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2c627b43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2c627b43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31be2d42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31be2d42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2c627b43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c2c627b43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c2c627b43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c2c627b43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2c627b43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c2c627b43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c2c627b43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c2c627b43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c2c627b4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c2c627b4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2c627b43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2c627b43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c31be2d4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c31be2d4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31be2d42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31be2d42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2c627b43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2c627b43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2c627b43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2c627b43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29" r="19" t="0"/>
          <a:stretch/>
        </p:blipFill>
        <p:spPr>
          <a:xfrm>
            <a:off x="-35700" y="0"/>
            <a:ext cx="9210675" cy="514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/>
        </p:nvSpPr>
        <p:spPr>
          <a:xfrm>
            <a:off x="531600" y="775875"/>
            <a:ext cx="7241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Standards for Comparison: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NICE Guidelines (UK)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WHO Guidelines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Royal College Guidelines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Joint Commission International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/>
        </p:nvSpPr>
        <p:spPr>
          <a:xfrm>
            <a:off x="218700" y="229875"/>
            <a:ext cx="8706600" cy="4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you write down the standards you've chosen for your audit, ensure they are SMART: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en" sz="2400"/>
              <a:t>Specific:</a:t>
            </a:r>
            <a:r>
              <a:rPr lang="en" sz="2400"/>
              <a:t> Clearly defined (e.g., "All patients over 65").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en" sz="2400"/>
              <a:t>Measurable: </a:t>
            </a:r>
            <a:r>
              <a:rPr lang="en" sz="2400"/>
              <a:t>Can you actually count or track this in the records?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en" sz="2400"/>
              <a:t>Agreed:</a:t>
            </a:r>
            <a:r>
              <a:rPr lang="en" sz="2400"/>
              <a:t> Does the whole team agree this is a fair standard?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en" sz="2400"/>
              <a:t>Relevant:</a:t>
            </a:r>
            <a:r>
              <a:rPr lang="en" sz="2400"/>
              <a:t> Does this actually affect patient safety or care?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b="1" lang="en" sz="2400"/>
              <a:t>Theoretically Sound: </a:t>
            </a:r>
            <a:r>
              <a:rPr lang="en" sz="2400"/>
              <a:t>Is there evidence (like a clinical study) to back this up?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slides on clinical audit"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title="WhatsApp Image 2026-02-03 at 7.42.23 AM.jpeg"/>
          <p:cNvPicPr preferRelativeResize="0"/>
          <p:nvPr/>
        </p:nvPicPr>
        <p:blipFill rotWithShape="1">
          <a:blip r:embed="rId3">
            <a:alphaModFix/>
          </a:blip>
          <a:srcRect b="0" l="19244" r="19641" t="0"/>
          <a:stretch/>
        </p:blipFill>
        <p:spPr>
          <a:xfrm>
            <a:off x="813625" y="152400"/>
            <a:ext cx="68151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slides on clinical audit"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/>
        </p:nvSpPr>
        <p:spPr>
          <a:xfrm>
            <a:off x="2758525" y="2025800"/>
            <a:ext cx="5387700" cy="13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</a:rPr>
              <a:t>THANK YOU</a:t>
            </a:r>
            <a:endParaRPr b="1" sz="4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87925" y="689625"/>
            <a:ext cx="8677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 quality improvement process that seeks to improve patient care and outcomes through systematic review of care against explicit criteria.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Audits answer these questions: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Are we following the rules?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If not, why?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➢"/>
            </a:pPr>
            <a:r>
              <a:rPr lang="en" sz="2400"/>
              <a:t>How can we do better?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15"/>
          <p:cNvGraphicFramePr/>
          <p:nvPr/>
        </p:nvGraphicFramePr>
        <p:xfrm>
          <a:off x="215238" y="80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{D9FED80C-916A-473D-B6FE-5D953D96ED40}</a:tableStyleId>
              </a:tblPr>
              <a:tblGrid>
                <a:gridCol w="2383750"/>
                <a:gridCol w="3098400"/>
                <a:gridCol w="3231375"/>
              </a:tblGrid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1F1F1F"/>
                          </a:solidFill>
                        </a:rPr>
                        <a:t>Feature</a:t>
                      </a:r>
                      <a:endParaRPr b="1"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1F1F1F"/>
                          </a:solidFill>
                        </a:rPr>
                        <a:t>Clinical Audit</a:t>
                      </a:r>
                      <a:endParaRPr b="1"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1F1F1F"/>
                          </a:solidFill>
                        </a:rPr>
                        <a:t>Research</a:t>
                      </a:r>
                      <a:endParaRPr b="1"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1F1F1F"/>
                          </a:solidFill>
                        </a:rPr>
                        <a:t>Purpose</a:t>
                      </a:r>
                      <a:endParaRPr b="1"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To improve the </a:t>
                      </a:r>
                      <a:r>
                        <a:rPr i="1" lang="en" sz="2400">
                          <a:solidFill>
                            <a:srgbClr val="1F1F1F"/>
                          </a:solidFill>
                        </a:rPr>
                        <a:t>delivery</a:t>
                      </a: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 of care.</a:t>
                      </a:r>
                      <a:endParaRPr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To discover </a:t>
                      </a:r>
                      <a:r>
                        <a:rPr i="1" lang="en" sz="2400">
                          <a:solidFill>
                            <a:srgbClr val="1F1F1F"/>
                          </a:solidFill>
                        </a:rPr>
                        <a:t>new</a:t>
                      </a: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 knowledge.</a:t>
                      </a:r>
                      <a:endParaRPr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1F1F1F"/>
                          </a:solidFill>
                        </a:rPr>
                        <a:t>Standard</a:t>
                      </a:r>
                      <a:endParaRPr b="1"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Compares practice to a standard.</a:t>
                      </a:r>
                      <a:endParaRPr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No pre-determined standard.</a:t>
                      </a:r>
                      <a:endParaRPr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rgbClr val="1F1F1F"/>
                          </a:solidFill>
                        </a:rPr>
                        <a:t>Question</a:t>
                      </a:r>
                      <a:endParaRPr b="1"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"Are we doing what we said we'd do?"</a:t>
                      </a:r>
                      <a:endParaRPr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1F1F1F"/>
                          </a:solidFill>
                        </a:rPr>
                        <a:t>"What is the best thing to do?"</a:t>
                      </a:r>
                      <a:endParaRPr sz="2400">
                        <a:solidFill>
                          <a:srgbClr val="1F1F1F"/>
                        </a:solidFill>
                      </a:endParaRPr>
                    </a:p>
                  </a:txBody>
                  <a:tcPr marT="76200" marB="76200" marR="114300" marL="114300">
                    <a:lnL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F1F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slides on clinical audit"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197100" y="438450"/>
            <a:ext cx="8749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The Clinical Audit Cycle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8761D"/>
                </a:solidFill>
              </a:rPr>
              <a:t>Complete Audit = </a:t>
            </a:r>
            <a:r>
              <a:rPr b="1" lang="en" sz="3000">
                <a:solidFill>
                  <a:srgbClr val="FF0000"/>
                </a:solidFill>
              </a:rPr>
              <a:t>Measure baseline (Audit 1) → Compare → </a:t>
            </a:r>
            <a:r>
              <a:rPr b="1" lang="en" sz="3000">
                <a:solidFill>
                  <a:schemeClr val="accent1"/>
                </a:solidFill>
              </a:rPr>
              <a:t>Change/Intervention (QIP) </a:t>
            </a:r>
            <a:r>
              <a:rPr b="1" lang="en" sz="3000">
                <a:solidFill>
                  <a:srgbClr val="FF0000"/>
                </a:solidFill>
              </a:rPr>
              <a:t>→ Re-measure (Audit 2).</a:t>
            </a:r>
            <a:endParaRPr b="1" sz="3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dd a slide detailing diff between audit and quality umprovement project"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pare aduit with RCT"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/>
        </p:nvSpPr>
        <p:spPr>
          <a:xfrm>
            <a:off x="197100" y="438450"/>
            <a:ext cx="8749800" cy="42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The Clinical Audit Cycle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Identify the Issue:</a:t>
            </a:r>
            <a:r>
              <a:rPr lang="en" sz="2400"/>
              <a:t> Pick a topic (e.g., "Are we giving antibiotics on time?").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Set Standards:</a:t>
            </a:r>
            <a:r>
              <a:rPr lang="en" sz="2400"/>
              <a:t> What is the "Gold Standard"? (e.g., "100% of patients should receive them within 1 hour").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Collect Data: </a:t>
            </a:r>
            <a:r>
              <a:rPr lang="en" sz="2400"/>
              <a:t>Look at patient charts or records.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Compare: </a:t>
            </a:r>
            <a:r>
              <a:rPr lang="en" sz="2400"/>
              <a:t>Did we meet the standard?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AutoNum type="arabicPeriod"/>
            </a:pPr>
            <a:r>
              <a:rPr b="1" lang="en" sz="2400">
                <a:solidFill>
                  <a:schemeClr val="accent1"/>
                </a:solidFill>
              </a:rPr>
              <a:t>Implement Change:</a:t>
            </a:r>
            <a:r>
              <a:rPr lang="en" sz="2400">
                <a:solidFill>
                  <a:schemeClr val="accent1"/>
                </a:solidFill>
              </a:rPr>
              <a:t> Fix the problems found.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Re-audit:</a:t>
            </a:r>
            <a:r>
              <a:rPr lang="en" sz="2400"/>
              <a:t> Check again later to see if the fix worked.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ke slides on clinical audit"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