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8"/>
  </p:notesMasterIdLst>
  <p:sldIdLst>
    <p:sldId id="256" r:id="rId2"/>
    <p:sldId id="257" r:id="rId3"/>
    <p:sldId id="274" r:id="rId4"/>
    <p:sldId id="258" r:id="rId5"/>
    <p:sldId id="259" r:id="rId6"/>
    <p:sldId id="275" r:id="rId7"/>
    <p:sldId id="276" r:id="rId8"/>
    <p:sldId id="260" r:id="rId9"/>
    <p:sldId id="281" r:id="rId10"/>
    <p:sldId id="261" r:id="rId11"/>
    <p:sldId id="262" r:id="rId12"/>
    <p:sldId id="280" r:id="rId13"/>
    <p:sldId id="263" r:id="rId14"/>
    <p:sldId id="279" r:id="rId15"/>
    <p:sldId id="277" r:id="rId16"/>
    <p:sldId id="264" r:id="rId17"/>
    <p:sldId id="278" r:id="rId18"/>
    <p:sldId id="265" r:id="rId19"/>
    <p:sldId id="266" r:id="rId20"/>
    <p:sldId id="267" r:id="rId21"/>
    <p:sldId id="268" r:id="rId22"/>
    <p:sldId id="269" r:id="rId23"/>
    <p:sldId id="270" r:id="rId24"/>
    <p:sldId id="271" r:id="rId25"/>
    <p:sldId id="272" r:id="rId26"/>
    <p:sldId id="273" r:id="rId2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78" d="100"/>
          <a:sy n="78" d="100"/>
        </p:scale>
        <p:origin x="1594" y="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PK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3F4E0C1-DA0D-49DE-885A-54BA8AE0F043}" type="datetimeFigureOut">
              <a:rPr lang="en-PK" smtClean="0"/>
              <a:t>02/21/2026</a:t>
            </a:fld>
            <a:endParaRPr lang="en-PK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PK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P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P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63ADCA6-0211-4AAF-9395-262E296EB6C8}" type="slidenum">
              <a:rPr lang="en-PK" smtClean="0"/>
              <a:t>‹#›</a:t>
            </a:fld>
            <a:endParaRPr lang="en-PK"/>
          </a:p>
        </p:txBody>
      </p:sp>
    </p:spTree>
    <p:extLst>
      <p:ext uri="{BB962C8B-B14F-4D97-AF65-F5344CB8AC3E}">
        <p14:creationId xmlns:p14="http://schemas.microsoft.com/office/powerpoint/2010/main" val="26066882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Dilated vascular cushions in anal canal</a:t>
            </a:r>
          </a:p>
          <a:p>
            <a:pPr lvl="1"/>
            <a:r>
              <a:rPr lang="en-US" dirty="0"/>
              <a:t>Internal (above dentate line) – painless bleeding</a:t>
            </a:r>
          </a:p>
          <a:p>
            <a:pPr lvl="1"/>
            <a:r>
              <a:rPr lang="en-US" dirty="0"/>
              <a:t>Grading I–IV for internal hemorrhoids</a:t>
            </a:r>
          </a:p>
          <a:p>
            <a:pPr lvl="1"/>
            <a:r>
              <a:rPr lang="en-US" dirty="0"/>
              <a:t>External (below dentate line) – painful if thrombosed</a:t>
            </a:r>
          </a:p>
          <a:p>
            <a:endParaRPr lang="en-P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3ADCA6-0211-4AAF-9395-262E296EB6C8}" type="slidenum">
              <a:rPr lang="en-PK" smtClean="0"/>
              <a:t>5</a:t>
            </a:fld>
            <a:endParaRPr lang="en-PK"/>
          </a:p>
        </p:txBody>
      </p:sp>
    </p:spTree>
    <p:extLst>
      <p:ext uri="{BB962C8B-B14F-4D97-AF65-F5344CB8AC3E}">
        <p14:creationId xmlns:p14="http://schemas.microsoft.com/office/powerpoint/2010/main" val="351523641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P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3ADCA6-0211-4AAF-9395-262E296EB6C8}" type="slidenum">
              <a:rPr lang="en-PK" smtClean="0"/>
              <a:t>11</a:t>
            </a:fld>
            <a:endParaRPr lang="en-PK"/>
          </a:p>
        </p:txBody>
      </p:sp>
    </p:spTree>
    <p:extLst>
      <p:ext uri="{BB962C8B-B14F-4D97-AF65-F5344CB8AC3E}">
        <p14:creationId xmlns:p14="http://schemas.microsoft.com/office/powerpoint/2010/main" val="147022792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2/21/2026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80755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2/21/2026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09279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2/21/2026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22237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2/21/2026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43142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2/21/2026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06483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2/21/2026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22449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2/21/2026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01587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2/21/2026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70277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2/21/2026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29998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2/21/2026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07265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2/21/2026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92369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CAD085-E8A6-8845-BD4E-CB4CCA059FC4}" type="datetimeFigureOut">
              <a:rPr lang="en-US" smtClean="0"/>
              <a:t>2/21/2026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9977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dirty="0"/>
              <a:t>Anorectal Surgical Pathologies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dirty="0"/>
              <a:t>Family Medicine Program</a:t>
            </a:r>
            <a:endParaRPr lang="en-US" dirty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dirty="0"/>
              <a:t>Dr. Iffat Noureen</a:t>
            </a:r>
          </a:p>
          <a:p>
            <a:pPr marL="0" indent="0" algn="ctr">
              <a:buNone/>
            </a:pPr>
            <a:r>
              <a:rPr lang="en-US" dirty="0"/>
              <a:t>SR-SU-II, BBH</a:t>
            </a:r>
            <a:endParaRPr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Perianal Abscess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219903" cy="4525963"/>
          </a:xfrm>
        </p:spPr>
        <p:txBody>
          <a:bodyPr/>
          <a:lstStyle/>
          <a:p>
            <a:r>
              <a:rPr dirty="0"/>
              <a:t>Acute infection of anal glands</a:t>
            </a:r>
            <a:endParaRPr lang="en-US" dirty="0"/>
          </a:p>
          <a:p>
            <a:pPr lvl="1"/>
            <a:r>
              <a:rPr dirty="0"/>
              <a:t>Severe throbbing pain, fever</a:t>
            </a:r>
            <a:endParaRPr lang="en-US" dirty="0"/>
          </a:p>
          <a:p>
            <a:pPr lvl="1"/>
            <a:r>
              <a:rPr dirty="0"/>
              <a:t>Tender, fluctuant swelling</a:t>
            </a:r>
            <a:endParaRPr lang="en-US" dirty="0"/>
          </a:p>
          <a:p>
            <a:pPr lvl="1"/>
            <a:r>
              <a:rPr dirty="0"/>
              <a:t>Requires urgent drainage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677CD57-725B-170E-F958-C388240AA4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40714" y="1114098"/>
            <a:ext cx="4182585" cy="460353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dirty="0"/>
              <a:t>Fistula-in-</a:t>
            </a:r>
            <a:r>
              <a:rPr dirty="0" err="1"/>
              <a:t>ano</a:t>
            </a:r>
            <a:endParaRPr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6F3DD7B-70D8-C78B-EEB3-964E86CF245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61814" y="1417638"/>
            <a:ext cx="7061200" cy="5156200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4F01A8-815F-55EC-6F14-3600669F1C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Fistula-in-</a:t>
            </a:r>
            <a:r>
              <a:rPr lang="en-US" dirty="0" err="1"/>
              <a:t>ano</a:t>
            </a:r>
            <a:endParaRPr lang="en-PK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8DCC500-A3E0-17A3-051F-647A9A20F26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Abnormal tract between anal canal and perianal skin</a:t>
            </a:r>
          </a:p>
          <a:p>
            <a:pPr lvl="1"/>
            <a:r>
              <a:rPr lang="en-US" dirty="0"/>
              <a:t>Persistent discharge</a:t>
            </a:r>
          </a:p>
          <a:p>
            <a:pPr lvl="1"/>
            <a:r>
              <a:rPr lang="en-US" dirty="0"/>
              <a:t>History of previous abscess</a:t>
            </a:r>
          </a:p>
          <a:p>
            <a:pPr lvl="1"/>
            <a:r>
              <a:rPr lang="en-US" dirty="0"/>
              <a:t>Simple vs complex fistula</a:t>
            </a:r>
          </a:p>
          <a:p>
            <a:endParaRPr lang="en-PK" dirty="0"/>
          </a:p>
          <a:p>
            <a:endParaRPr lang="en-PK" dirty="0"/>
          </a:p>
        </p:txBody>
      </p:sp>
    </p:spTree>
    <p:extLst>
      <p:ext uri="{BB962C8B-B14F-4D97-AF65-F5344CB8AC3E}">
        <p14:creationId xmlns:p14="http://schemas.microsoft.com/office/powerpoint/2010/main" val="10983888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dirty="0"/>
              <a:t>Pilonidal Disease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5EFF445-B47A-C066-B274-CF362B8A8FE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8166" y="1417638"/>
            <a:ext cx="8828689" cy="5165724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481D6C-B28F-25CF-90DC-04E76673B4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Pilonidal Disease</a:t>
            </a:r>
            <a:endParaRPr lang="en-PK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r>
              <a:rPr dirty="0"/>
              <a:t>Hair-containing sinus in natal cleft</a:t>
            </a:r>
          </a:p>
          <a:p>
            <a:pPr lvl="1"/>
            <a:r>
              <a:rPr dirty="0"/>
              <a:t>Painful swelling with discharge</a:t>
            </a:r>
          </a:p>
          <a:p>
            <a:pPr lvl="1"/>
            <a:r>
              <a:rPr dirty="0"/>
              <a:t>Common in young adults</a:t>
            </a:r>
          </a:p>
          <a:p>
            <a:pPr lvl="1"/>
            <a:r>
              <a:rPr dirty="0"/>
              <a:t>Recurrent if not properly managed</a:t>
            </a:r>
          </a:p>
        </p:txBody>
      </p:sp>
    </p:spTree>
    <p:extLst>
      <p:ext uri="{BB962C8B-B14F-4D97-AF65-F5344CB8AC3E}">
        <p14:creationId xmlns:p14="http://schemas.microsoft.com/office/powerpoint/2010/main" val="40176079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D4C1CF-178F-F3AD-9D39-9864B02AFA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Rectal Prolapse</a:t>
            </a:r>
            <a:endParaRPr lang="en-PK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7A948FF8-F84D-CBC4-93CC-CF8A557B42E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14400" y="1805781"/>
            <a:ext cx="7315200" cy="411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244793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dirty="0"/>
              <a:t>Rectal Prolapse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dirty="0"/>
              <a:t>Full thickness protrusion of rectum</a:t>
            </a:r>
          </a:p>
          <a:p>
            <a:pPr lvl="1"/>
            <a:r>
              <a:rPr dirty="0"/>
              <a:t>Mucosal vs complete prolapse</a:t>
            </a:r>
          </a:p>
          <a:p>
            <a:pPr lvl="1"/>
            <a:r>
              <a:rPr dirty="0"/>
              <a:t>Incontinence, mucus discharge</a:t>
            </a:r>
          </a:p>
          <a:p>
            <a:pPr lvl="1"/>
            <a:r>
              <a:rPr dirty="0"/>
              <a:t>Common in elderly women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DA5A84-AAA7-098E-1BAE-BB2AF607F7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Rectal Prolapse</a:t>
            </a:r>
            <a:endParaRPr lang="en-PK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9B3A9971-DDFC-6DB8-752D-3D25E0BC06E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09687" y="3001169"/>
            <a:ext cx="6524625" cy="1724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157372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Red Flag Symptoms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sz="3000" dirty="0"/>
              <a:t>Unexplained weight loss</a:t>
            </a:r>
            <a:endParaRPr lang="en-US" sz="3000" dirty="0"/>
          </a:p>
          <a:p>
            <a:r>
              <a:rPr sz="3000" dirty="0"/>
              <a:t>Persistent bleeding &gt;40 years age</a:t>
            </a:r>
            <a:endParaRPr lang="en-US" sz="3000" dirty="0"/>
          </a:p>
          <a:p>
            <a:r>
              <a:rPr sz="3000" dirty="0"/>
              <a:t>Anemia</a:t>
            </a:r>
            <a:endParaRPr lang="en-US" sz="3000" dirty="0"/>
          </a:p>
          <a:p>
            <a:r>
              <a:rPr sz="3000" dirty="0"/>
              <a:t>Change in bowel habits</a:t>
            </a:r>
            <a:endParaRPr lang="en-US" sz="3000" dirty="0"/>
          </a:p>
          <a:p>
            <a:r>
              <a:rPr sz="3000" dirty="0"/>
              <a:t>Suspicious mass on DRE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Focused History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sz="3000" dirty="0"/>
              <a:t>Pain (character, relation to defecation)</a:t>
            </a:r>
            <a:endParaRPr lang="en-US" sz="3000" dirty="0"/>
          </a:p>
          <a:p>
            <a:r>
              <a:rPr sz="3000" dirty="0"/>
              <a:t>Bleeding (color, quantity)</a:t>
            </a:r>
            <a:endParaRPr lang="en-US" sz="3000" dirty="0"/>
          </a:p>
          <a:p>
            <a:r>
              <a:rPr sz="3000" dirty="0"/>
              <a:t>Discharge (pus, mucus)</a:t>
            </a:r>
            <a:endParaRPr lang="en-US" sz="3000" dirty="0"/>
          </a:p>
          <a:p>
            <a:r>
              <a:rPr sz="3000" dirty="0"/>
              <a:t>Bowel habits</a:t>
            </a:r>
            <a:endParaRPr lang="en-US" sz="3000" dirty="0"/>
          </a:p>
          <a:p>
            <a:r>
              <a:rPr sz="3000" dirty="0"/>
              <a:t>Comorbidities (IBD, TB, malignancy)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dirty="0"/>
              <a:t>Learning Objectives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dirty="0"/>
              <a:t>Define and classify common anorectal surgical pathologies</a:t>
            </a:r>
            <a:endParaRPr lang="en-US" dirty="0"/>
          </a:p>
          <a:p>
            <a:r>
              <a:rPr dirty="0"/>
              <a:t>Recognize clinical presentations and red flag symptoms</a:t>
            </a:r>
            <a:endParaRPr lang="en-US" dirty="0"/>
          </a:p>
          <a:p>
            <a:r>
              <a:rPr dirty="0"/>
              <a:t>Differentiate benign from serious conditions</a:t>
            </a:r>
            <a:endParaRPr lang="en-US" dirty="0"/>
          </a:p>
          <a:p>
            <a:r>
              <a:rPr dirty="0"/>
              <a:t>Outline initial management in primary car</a:t>
            </a:r>
            <a:r>
              <a:rPr lang="en-US" dirty="0"/>
              <a:t>e</a:t>
            </a:r>
          </a:p>
          <a:p>
            <a:r>
              <a:rPr lang="en-US" dirty="0"/>
              <a:t>Identify indications for surgical referral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Examination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dirty="0"/>
              <a:t>Inspection (position: left lateral)</a:t>
            </a:r>
          </a:p>
          <a:p>
            <a:pPr lvl="1"/>
            <a:r>
              <a:rPr dirty="0"/>
              <a:t>Digital Rectal Examination (DRE)</a:t>
            </a:r>
          </a:p>
          <a:p>
            <a:pPr lvl="1"/>
            <a:r>
              <a:rPr dirty="0"/>
              <a:t>Proctoscopy if available</a:t>
            </a:r>
          </a:p>
          <a:p>
            <a:pPr lvl="1"/>
            <a:r>
              <a:rPr dirty="0"/>
              <a:t>Examine inguinal nodes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Differentiating Benign vs Serious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sz="3000" dirty="0"/>
              <a:t>Painless bleeding – consider hemorrhoids but rule out cancer</a:t>
            </a:r>
            <a:endParaRPr lang="en-US" sz="3000" dirty="0"/>
          </a:p>
          <a:p>
            <a:r>
              <a:rPr sz="3000" dirty="0"/>
              <a:t>Severe pain – fissure or abscess</a:t>
            </a:r>
            <a:endParaRPr lang="en-US" sz="3000" dirty="0"/>
          </a:p>
          <a:p>
            <a:r>
              <a:rPr sz="3000" dirty="0"/>
              <a:t>Multiple external openings – consider Crohn’s</a:t>
            </a:r>
            <a:endParaRPr lang="en-US" sz="3000" dirty="0"/>
          </a:p>
          <a:p>
            <a:r>
              <a:rPr sz="3000" dirty="0"/>
              <a:t>Irregular indurated ulcer – suspect malignancy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Basic Investigations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sz="3000" dirty="0"/>
              <a:t>CBC (anemia, infection)</a:t>
            </a:r>
            <a:endParaRPr lang="en-US" sz="3000" dirty="0"/>
          </a:p>
          <a:p>
            <a:r>
              <a:rPr sz="3000" dirty="0"/>
              <a:t>Blood sugar (for abscess)</a:t>
            </a:r>
            <a:endParaRPr lang="en-US" sz="3000" dirty="0"/>
          </a:p>
          <a:p>
            <a:r>
              <a:rPr sz="3000" dirty="0"/>
              <a:t>Colonoscopy if red flags present</a:t>
            </a:r>
            <a:endParaRPr lang="en-US" sz="3000" dirty="0"/>
          </a:p>
          <a:p>
            <a:r>
              <a:rPr sz="3000" dirty="0"/>
              <a:t>MRI for complex fistula (specialist level)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t>Initial Management in Primary Care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sz="3000" dirty="0"/>
              <a:t>Pain relief (NSAIDs, topical anesthetics)</a:t>
            </a:r>
            <a:endParaRPr lang="en-US" sz="3000" dirty="0"/>
          </a:p>
          <a:p>
            <a:r>
              <a:rPr sz="3000" dirty="0"/>
              <a:t>Stool regulation (fiber, laxatives)</a:t>
            </a:r>
            <a:endParaRPr lang="en-US" sz="3000" dirty="0"/>
          </a:p>
          <a:p>
            <a:r>
              <a:rPr sz="3000" dirty="0"/>
              <a:t>Sitz bath</a:t>
            </a:r>
            <a:endParaRPr lang="en-US" sz="3000" dirty="0"/>
          </a:p>
          <a:p>
            <a:r>
              <a:rPr sz="3000" dirty="0"/>
              <a:t>Antibiotics only when indicated</a:t>
            </a:r>
            <a:endParaRPr lang="en-US" sz="3000" dirty="0"/>
          </a:p>
          <a:p>
            <a:r>
              <a:rPr sz="3000" dirty="0"/>
              <a:t>Patient counseling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When to Refer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sz="3000" dirty="0"/>
              <a:t>All abscesses (urgent)</a:t>
            </a:r>
            <a:endParaRPr lang="en-US" sz="3000" dirty="0"/>
          </a:p>
          <a:p>
            <a:r>
              <a:rPr lang="en-US" sz="3000" dirty="0"/>
              <a:t>Recurrent or complex fistula</a:t>
            </a:r>
          </a:p>
          <a:p>
            <a:r>
              <a:rPr sz="3000" dirty="0"/>
              <a:t>Grade III–IV hemorrhoids</a:t>
            </a:r>
            <a:endParaRPr lang="en-US" sz="3000" dirty="0"/>
          </a:p>
          <a:p>
            <a:r>
              <a:rPr sz="3000" dirty="0"/>
              <a:t>Chronic fissure not responding to treatment</a:t>
            </a:r>
            <a:endParaRPr lang="en-US" sz="3000" dirty="0"/>
          </a:p>
          <a:p>
            <a:r>
              <a:rPr sz="3000" dirty="0"/>
              <a:t>Any suspicion of malignancy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Preventive Strategies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sz="3000" dirty="0"/>
              <a:t>High fiber diet</a:t>
            </a:r>
            <a:endParaRPr lang="en-US" sz="3000" dirty="0"/>
          </a:p>
          <a:p>
            <a:r>
              <a:rPr sz="3000" dirty="0"/>
              <a:t>Adequate hydration</a:t>
            </a:r>
            <a:endParaRPr lang="en-US" sz="3000" dirty="0"/>
          </a:p>
          <a:p>
            <a:r>
              <a:rPr sz="3000" dirty="0"/>
              <a:t>Avoid straining</a:t>
            </a:r>
            <a:endParaRPr lang="en-US" sz="3000" dirty="0"/>
          </a:p>
          <a:p>
            <a:r>
              <a:rPr sz="3000" dirty="0"/>
              <a:t>Bowel habit training</a:t>
            </a:r>
            <a:endParaRPr lang="en-US" sz="3000" dirty="0"/>
          </a:p>
          <a:p>
            <a:r>
              <a:rPr sz="3000" dirty="0"/>
              <a:t>Weight management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Key Take Home Messages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sz="3000" dirty="0"/>
              <a:t>Most anorectal conditions are benign</a:t>
            </a:r>
            <a:endParaRPr lang="en-US" sz="3000" dirty="0"/>
          </a:p>
          <a:p>
            <a:r>
              <a:rPr sz="3000" dirty="0"/>
              <a:t>Careful history and DRE are essential</a:t>
            </a:r>
            <a:endParaRPr lang="en-US" sz="3000" dirty="0"/>
          </a:p>
          <a:p>
            <a:r>
              <a:rPr sz="3000" dirty="0"/>
              <a:t>Recognize red flags early</a:t>
            </a:r>
            <a:endParaRPr lang="en-US" sz="3000" dirty="0"/>
          </a:p>
          <a:p>
            <a:r>
              <a:rPr sz="3000" dirty="0"/>
              <a:t>Timely referral prevents complications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C5FB77-9EB7-FC38-3CC1-B5AF61EEA1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Anorectal Anatomy</a:t>
            </a:r>
            <a:endParaRPr lang="en-PK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3CBF5A4-1A86-9A5C-AE08-EB188D6338A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91710" y="1800225"/>
            <a:ext cx="5160579" cy="43693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714913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Common Anorectal Pathologies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dirty="0"/>
              <a:t>Hemorrhoids (Internal &amp; External)</a:t>
            </a:r>
            <a:endParaRPr lang="en-US" dirty="0"/>
          </a:p>
          <a:p>
            <a:r>
              <a:rPr dirty="0"/>
              <a:t>Anal Fissure</a:t>
            </a:r>
            <a:endParaRPr lang="en-US" dirty="0"/>
          </a:p>
          <a:p>
            <a:r>
              <a:rPr dirty="0"/>
              <a:t>Perianal Abscess</a:t>
            </a:r>
            <a:endParaRPr lang="en-US" dirty="0"/>
          </a:p>
          <a:p>
            <a:r>
              <a:rPr dirty="0"/>
              <a:t>Fistula-in-</a:t>
            </a:r>
            <a:r>
              <a:rPr dirty="0" err="1"/>
              <a:t>ano</a:t>
            </a:r>
            <a:endParaRPr lang="en-US" dirty="0"/>
          </a:p>
          <a:p>
            <a:r>
              <a:rPr dirty="0"/>
              <a:t>Pilonidal Disease</a:t>
            </a:r>
            <a:endParaRPr lang="en-US" dirty="0"/>
          </a:p>
          <a:p>
            <a:r>
              <a:rPr dirty="0"/>
              <a:t>Rectal Prolapse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dirty="0"/>
              <a:t>Hemorrhoids</a:t>
            </a:r>
          </a:p>
        </p:txBody>
      </p:sp>
      <p:pic>
        <p:nvPicPr>
          <p:cNvPr id="6" name="Content Placeholder 4">
            <a:extLst>
              <a:ext uri="{FF2B5EF4-FFF2-40B4-BE49-F238E27FC236}">
                <a16:creationId xmlns:a16="http://schemas.microsoft.com/office/drawing/2014/main" id="{FA275773-E024-6719-74F2-F67E68BF941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13288" y="1495096"/>
            <a:ext cx="3717423" cy="4525963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E3692D-52C5-C9E9-A42E-12DDC81163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Hemorrhoids</a:t>
            </a:r>
            <a:endParaRPr lang="en-PK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EDB9A158-59DE-DE38-14ED-3D488F37732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99475" y="1600200"/>
            <a:ext cx="5945049" cy="4525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404252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1FD0F7-E76F-60BC-7FD5-C078863007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Hemorrhoids</a:t>
            </a:r>
            <a:endParaRPr lang="en-PK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C4B69F9F-DA51-750C-B4DC-3DA8E25458C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85900" y="2434431"/>
            <a:ext cx="6172200" cy="2857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124193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dirty="0"/>
              <a:t>Anal Fissure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3285E36-0A1A-C553-CB46-43746037BC5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49821" y="2235090"/>
            <a:ext cx="6628085" cy="324080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090DF9-A414-0CE7-4349-BCD4905E80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Anal Fissure</a:t>
            </a:r>
            <a:endParaRPr lang="en-PK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txBody>
          <a:bodyPr>
            <a:normAutofit/>
          </a:bodyPr>
          <a:lstStyle/>
          <a:p>
            <a:r>
              <a:rPr dirty="0"/>
              <a:t>Linear tear in anoderm (usually posterior midline)</a:t>
            </a:r>
            <a:endParaRPr lang="en-US" dirty="0"/>
          </a:p>
          <a:p>
            <a:r>
              <a:rPr dirty="0"/>
              <a:t>Severe pain during and after defecation</a:t>
            </a:r>
            <a:endParaRPr lang="en-US" dirty="0"/>
          </a:p>
          <a:p>
            <a:r>
              <a:rPr dirty="0"/>
              <a:t>Bleeding (streaks on stool)</a:t>
            </a:r>
            <a:endParaRPr lang="en-US" dirty="0"/>
          </a:p>
          <a:p>
            <a:r>
              <a:rPr dirty="0"/>
              <a:t>Chronic fissure: sentinel pile, exposed sphincter fibers</a:t>
            </a:r>
          </a:p>
        </p:txBody>
      </p:sp>
    </p:spTree>
    <p:extLst>
      <p:ext uri="{BB962C8B-B14F-4D97-AF65-F5344CB8AC3E}">
        <p14:creationId xmlns:p14="http://schemas.microsoft.com/office/powerpoint/2010/main" val="42269538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42</TotalTime>
  <Words>444</Words>
  <Application>Microsoft Office PowerPoint</Application>
  <PresentationFormat>On-screen Show (4:3)</PresentationFormat>
  <Paragraphs>108</Paragraphs>
  <Slides>26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29" baseType="lpstr">
      <vt:lpstr>Arial</vt:lpstr>
      <vt:lpstr>Calibri</vt:lpstr>
      <vt:lpstr>Office Theme</vt:lpstr>
      <vt:lpstr>Anorectal Surgical Pathologies</vt:lpstr>
      <vt:lpstr>Learning Objectives</vt:lpstr>
      <vt:lpstr>Anorectal Anatomy</vt:lpstr>
      <vt:lpstr>Common Anorectal Pathologies</vt:lpstr>
      <vt:lpstr>Hemorrhoids</vt:lpstr>
      <vt:lpstr>Hemorrhoids</vt:lpstr>
      <vt:lpstr>Hemorrhoids</vt:lpstr>
      <vt:lpstr>Anal Fissure</vt:lpstr>
      <vt:lpstr>Anal Fissure</vt:lpstr>
      <vt:lpstr>Perianal Abscess</vt:lpstr>
      <vt:lpstr>Fistula-in-ano</vt:lpstr>
      <vt:lpstr>Fistula-in-ano</vt:lpstr>
      <vt:lpstr>Pilonidal Disease</vt:lpstr>
      <vt:lpstr>Pilonidal Disease</vt:lpstr>
      <vt:lpstr>Rectal Prolapse</vt:lpstr>
      <vt:lpstr>Rectal Prolapse</vt:lpstr>
      <vt:lpstr>Rectal Prolapse</vt:lpstr>
      <vt:lpstr>Red Flag Symptoms</vt:lpstr>
      <vt:lpstr>Focused History</vt:lpstr>
      <vt:lpstr>Examination</vt:lpstr>
      <vt:lpstr>Differentiating Benign vs Serious</vt:lpstr>
      <vt:lpstr>Basic Investigations</vt:lpstr>
      <vt:lpstr>Initial Management in Primary Care</vt:lpstr>
      <vt:lpstr>When to Refer</vt:lpstr>
      <vt:lpstr>Preventive Strategies</vt:lpstr>
      <vt:lpstr>Key Take Home Messages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/>
  <cp:keywords/>
  <dc:description>generated using python-pptx</dc:description>
  <cp:lastModifiedBy>Muhammad Shahzad Shameer</cp:lastModifiedBy>
  <cp:revision>24</cp:revision>
  <dcterms:created xsi:type="dcterms:W3CDTF">2013-01-27T09:14:16Z</dcterms:created>
  <dcterms:modified xsi:type="dcterms:W3CDTF">2026-02-21T05:43:58Z</dcterms:modified>
  <cp:category/>
</cp:coreProperties>
</file>