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79" d="100"/>
          <a:sy n="79" d="100"/>
        </p:scale>
        <p:origin x="7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B2DF87-8312-4B06-8FEF-1476713D86B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8F729-13B1-4A7A-B57E-F9352D4F22B3}" type="slidenum">
              <a:rPr lang="en-US" smtClean="0"/>
              <a:t>‹#›</a:t>
            </a:fld>
            <a:endParaRPr lang="en-US"/>
          </a:p>
        </p:txBody>
      </p:sp>
    </p:spTree>
    <p:extLst>
      <p:ext uri="{BB962C8B-B14F-4D97-AF65-F5344CB8AC3E}">
        <p14:creationId xmlns:p14="http://schemas.microsoft.com/office/powerpoint/2010/main" val="2135703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B2DF87-8312-4B06-8FEF-1476713D86B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8F729-13B1-4A7A-B57E-F9352D4F22B3}" type="slidenum">
              <a:rPr lang="en-US" smtClean="0"/>
              <a:t>‹#›</a:t>
            </a:fld>
            <a:endParaRPr lang="en-US"/>
          </a:p>
        </p:txBody>
      </p:sp>
    </p:spTree>
    <p:extLst>
      <p:ext uri="{BB962C8B-B14F-4D97-AF65-F5344CB8AC3E}">
        <p14:creationId xmlns:p14="http://schemas.microsoft.com/office/powerpoint/2010/main" val="428456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B2DF87-8312-4B06-8FEF-1476713D86B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8F729-13B1-4A7A-B57E-F9352D4F22B3}" type="slidenum">
              <a:rPr lang="en-US" smtClean="0"/>
              <a:t>‹#›</a:t>
            </a:fld>
            <a:endParaRPr lang="en-US"/>
          </a:p>
        </p:txBody>
      </p:sp>
    </p:spTree>
    <p:extLst>
      <p:ext uri="{BB962C8B-B14F-4D97-AF65-F5344CB8AC3E}">
        <p14:creationId xmlns:p14="http://schemas.microsoft.com/office/powerpoint/2010/main" val="3793502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B2DF87-8312-4B06-8FEF-1476713D86B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8F729-13B1-4A7A-B57E-F9352D4F22B3}" type="slidenum">
              <a:rPr lang="en-US" smtClean="0"/>
              <a:t>‹#›</a:t>
            </a:fld>
            <a:endParaRPr lang="en-US"/>
          </a:p>
        </p:txBody>
      </p:sp>
    </p:spTree>
    <p:extLst>
      <p:ext uri="{BB962C8B-B14F-4D97-AF65-F5344CB8AC3E}">
        <p14:creationId xmlns:p14="http://schemas.microsoft.com/office/powerpoint/2010/main" val="380401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B2DF87-8312-4B06-8FEF-1476713D86B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8F729-13B1-4A7A-B57E-F9352D4F22B3}" type="slidenum">
              <a:rPr lang="en-US" smtClean="0"/>
              <a:t>‹#›</a:t>
            </a:fld>
            <a:endParaRPr lang="en-US"/>
          </a:p>
        </p:txBody>
      </p:sp>
    </p:spTree>
    <p:extLst>
      <p:ext uri="{BB962C8B-B14F-4D97-AF65-F5344CB8AC3E}">
        <p14:creationId xmlns:p14="http://schemas.microsoft.com/office/powerpoint/2010/main" val="237007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B2DF87-8312-4B06-8FEF-1476713D86BC}"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48F729-13B1-4A7A-B57E-F9352D4F22B3}" type="slidenum">
              <a:rPr lang="en-US" smtClean="0"/>
              <a:t>‹#›</a:t>
            </a:fld>
            <a:endParaRPr lang="en-US"/>
          </a:p>
        </p:txBody>
      </p:sp>
    </p:spTree>
    <p:extLst>
      <p:ext uri="{BB962C8B-B14F-4D97-AF65-F5344CB8AC3E}">
        <p14:creationId xmlns:p14="http://schemas.microsoft.com/office/powerpoint/2010/main" val="811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B2DF87-8312-4B06-8FEF-1476713D86BC}"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48F729-13B1-4A7A-B57E-F9352D4F22B3}" type="slidenum">
              <a:rPr lang="en-US" smtClean="0"/>
              <a:t>‹#›</a:t>
            </a:fld>
            <a:endParaRPr lang="en-US"/>
          </a:p>
        </p:txBody>
      </p:sp>
    </p:spTree>
    <p:extLst>
      <p:ext uri="{BB962C8B-B14F-4D97-AF65-F5344CB8AC3E}">
        <p14:creationId xmlns:p14="http://schemas.microsoft.com/office/powerpoint/2010/main" val="231959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B2DF87-8312-4B06-8FEF-1476713D86BC}"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48F729-13B1-4A7A-B57E-F9352D4F22B3}" type="slidenum">
              <a:rPr lang="en-US" smtClean="0"/>
              <a:t>‹#›</a:t>
            </a:fld>
            <a:endParaRPr lang="en-US"/>
          </a:p>
        </p:txBody>
      </p:sp>
    </p:spTree>
    <p:extLst>
      <p:ext uri="{BB962C8B-B14F-4D97-AF65-F5344CB8AC3E}">
        <p14:creationId xmlns:p14="http://schemas.microsoft.com/office/powerpoint/2010/main" val="86608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2DF87-8312-4B06-8FEF-1476713D86BC}"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48F729-13B1-4A7A-B57E-F9352D4F22B3}" type="slidenum">
              <a:rPr lang="en-US" smtClean="0"/>
              <a:t>‹#›</a:t>
            </a:fld>
            <a:endParaRPr lang="en-US"/>
          </a:p>
        </p:txBody>
      </p:sp>
    </p:spTree>
    <p:extLst>
      <p:ext uri="{BB962C8B-B14F-4D97-AF65-F5344CB8AC3E}">
        <p14:creationId xmlns:p14="http://schemas.microsoft.com/office/powerpoint/2010/main" val="1821294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2DF87-8312-4B06-8FEF-1476713D86BC}"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48F729-13B1-4A7A-B57E-F9352D4F22B3}" type="slidenum">
              <a:rPr lang="en-US" smtClean="0"/>
              <a:t>‹#›</a:t>
            </a:fld>
            <a:endParaRPr lang="en-US"/>
          </a:p>
        </p:txBody>
      </p:sp>
    </p:spTree>
    <p:extLst>
      <p:ext uri="{BB962C8B-B14F-4D97-AF65-F5344CB8AC3E}">
        <p14:creationId xmlns:p14="http://schemas.microsoft.com/office/powerpoint/2010/main" val="1266917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2DF87-8312-4B06-8FEF-1476713D86BC}"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48F729-13B1-4A7A-B57E-F9352D4F22B3}" type="slidenum">
              <a:rPr lang="en-US" smtClean="0"/>
              <a:t>‹#›</a:t>
            </a:fld>
            <a:endParaRPr lang="en-US"/>
          </a:p>
        </p:txBody>
      </p:sp>
    </p:spTree>
    <p:extLst>
      <p:ext uri="{BB962C8B-B14F-4D97-AF65-F5344CB8AC3E}">
        <p14:creationId xmlns:p14="http://schemas.microsoft.com/office/powerpoint/2010/main" val="312900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2DF87-8312-4B06-8FEF-1476713D86BC}" type="datetimeFigureOut">
              <a:rPr lang="en-US" smtClean="0"/>
              <a:t>12/23/2025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8F729-13B1-4A7A-B57E-F9352D4F22B3}" type="slidenum">
              <a:rPr lang="en-US" smtClean="0"/>
              <a:t>‹#›</a:t>
            </a:fld>
            <a:endParaRPr lang="en-US"/>
          </a:p>
        </p:txBody>
      </p:sp>
    </p:spTree>
    <p:extLst>
      <p:ext uri="{BB962C8B-B14F-4D97-AF65-F5344CB8AC3E}">
        <p14:creationId xmlns:p14="http://schemas.microsoft.com/office/powerpoint/2010/main" val="1497894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search?tbnid=iH_UsrLGKpbFnM&amp;tbnh=0&amp;tbnw=0&amp;sca_esv=4c3fd08379a07a1b&amp;cs=0&amp;sxsrf=AE3TifPYBUfa9Vtv1PBLXqE3eqld7TEJkQ:1766440438493&amp;q=growth+factors&amp;source=lnms&amp;fbs=AIIjpHxU7SXXniUZfeShr2fp4giZ1Y6MJ25_tmWITc7uy4KIeqDdErwP5rACeJAty2zADJjYuUnSkczEhozYdaq1wZrEyUJ-7sZ5FAQQzidaCKAspAI8FvvWBfJ4JD6l4aZhFG-i-2Zqyt-SoxWj_MITZkoVWQxtuKzlvHRbPi2b_kh1hoXdEOk&amp;sa=X&amp;ved=2ahUKEwjN8I_zl9KRAxW2UqQEHUy9N3YQgK4QegQIARAE&amp;biw=1280&amp;bih=675&amp;dpr=1.5&amp;mstk=AUtExfAl9JMYCvKpzHGerz1kHsrk1YYHaVUyrUDluBXS5sK4r0VNBIaIRVyTgCZ6ejJen06DwqxYZxlVBm6vh19o95t4szcd5qsQPevv9_DRB_WMMwBchlwctD5q-3gh2-Wr8ejhs6A_SPTHWXWRoCpPyyPypocIQhJpCRmbHrNTcjVdyItG27fxL9sX9z1H3rsHCXhhc85NXOrWBoCrF4vDbuA91tAJT7zfI1ivDb2RVVMmZqzt4c_tCzEzgAcAWmRiH5Q9o4BwSL4MBGW4oJAyh_U1gSFu7D7f458xuuZf-LjUVl0ASk6KcjdxII3Ex3be9SsiPsCGeos3Rysq8JNNqw_YNEUi46cu5vqnJLqlFLqxzULEQbK9NgpTNsOvRI4Wz_zBfkvjv9ILbPSSEZIiCg&amp;csui=3"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www.google.com/search?tbnid=iH_UsrLGKpbFnM&amp;tbnh=0&amp;tbnw=0&amp;sca_esv=4c3fd08379a07a1b&amp;cs=0&amp;sxsrf=AE3TifPYBUfa9Vtv1PBLXqE3eqld7TEJkQ:1766440438493&amp;q=biomaterials&amp;source=lnms&amp;fbs=AIIjpHxU7SXXniUZfeShr2fp4giZ1Y6MJ25_tmWITc7uy4KIeqDdErwP5rACeJAty2zADJjYuUnSkczEhozYdaq1wZrEyUJ-7sZ5FAQQzidaCKAspAI8FvvWBfJ4JD6l4aZhFG-i-2Zqyt-SoxWj_MITZkoVWQxtuKzlvHRbPi2b_kh1hoXdEOk&amp;sa=X&amp;ved=2ahUKEwjN8I_zl9KRAxW2UqQEHUy9N3YQgK4QegQIARAF&amp;biw=1280&amp;bih=675&amp;dpr=1.5&amp;mstk=AUtExfAl9JMYCvKpzHGerz1kHsrk1YYHaVUyrUDluBXS5sK4r0VNBIaIRVyTgCZ6ejJen06DwqxYZxlVBm6vh19o95t4szcd5qsQPevv9_DRB_WMMwBchlwctD5q-3gh2-Wr8ejhs6A_SPTHWXWRoCpPyyPypocIQhJpCRmbHrNTcjVdyItG27fxL9sX9z1H3rsHCXhhc85NXOrWBoCrF4vDbuA91tAJT7zfI1ivDb2RVVMmZqzt4c_tCzEzgAcAWmRiH5Q9o4BwSL4MBGW4oJAyh_U1gSFu7D7f458xuuZf-LjUVl0ASk6KcjdxII3Ex3be9SsiPsCGeos3Rysq8JNNqw_YNEUi46cu5vqnJLqlFLqxzULEQbK9NgpTNsOvRI4Wz_zBfkvjv9ILbPSSEZIiCg&amp;csui=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565" y="-234668"/>
            <a:ext cx="7501317" cy="4059445"/>
          </a:xfrm>
          <a:prstGeom prst="rect">
            <a:avLst/>
          </a:prstGeom>
        </p:spPr>
        <p:txBody>
          <a:bodyPr wrap="square">
            <a:spAutoFit/>
          </a:bodyPr>
          <a:lstStyle/>
          <a:p>
            <a:pPr algn="ctr">
              <a:lnSpc>
                <a:spcPct val="107000"/>
              </a:lnSpc>
              <a:spcAft>
                <a:spcPts val="800"/>
              </a:spcAft>
            </a:pPr>
            <a:endParaRPr lang="en-US" sz="3600" b="1" kern="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r>
              <a:rPr lang="en-US" sz="3600" b="1" kern="1800" dirty="0" smtClean="0">
                <a:effectLst/>
                <a:latin typeface="Times New Roman" panose="02020603050405020304" pitchFamily="18" charset="0"/>
                <a:ea typeface="Times New Roman" panose="02020603050405020304" pitchFamily="18" charset="0"/>
                <a:cs typeface="Times New Roman" panose="02020603050405020304" pitchFamily="18" charset="0"/>
              </a:rPr>
              <a:t>REGENERATIVE MEDICINE</a:t>
            </a:r>
          </a:p>
          <a:p>
            <a:pPr algn="ctr">
              <a:lnSpc>
                <a:spcPct val="107000"/>
              </a:lnSpc>
              <a:spcAft>
                <a:spcPts val="800"/>
              </a:spcAft>
            </a:pPr>
            <a:endParaRPr lang="en-US" sz="3600" b="1" kern="1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3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From Biological Repair to Engineering Human Regeneration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250464" y="267037"/>
            <a:ext cx="4677196" cy="4143038"/>
          </a:xfrm>
          <a:prstGeom prst="rect">
            <a:avLst/>
          </a:prstGeom>
        </p:spPr>
      </p:pic>
    </p:spTree>
    <p:extLst>
      <p:ext uri="{BB962C8B-B14F-4D97-AF65-F5344CB8AC3E}">
        <p14:creationId xmlns:p14="http://schemas.microsoft.com/office/powerpoint/2010/main" val="1490840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565" y="590720"/>
            <a:ext cx="5284099" cy="5355312"/>
          </a:xfrm>
          <a:prstGeom prst="rect">
            <a:avLst/>
          </a:prstGeom>
        </p:spPr>
        <p:txBody>
          <a:bodyPr wrap="square">
            <a:spAutoFit/>
          </a:bodyPr>
          <a:lstStyle/>
          <a:p>
            <a:r>
              <a:rPr lang="en-US" b="1" dirty="0" smtClean="0"/>
              <a:t>A. CELLS</a:t>
            </a:r>
          </a:p>
          <a:p>
            <a:r>
              <a:rPr lang="en-US" dirty="0" smtClean="0"/>
              <a:t>•	Stem cells</a:t>
            </a:r>
          </a:p>
          <a:p>
            <a:r>
              <a:rPr lang="en-US" dirty="0" smtClean="0"/>
              <a:t>•	Progenitor cells</a:t>
            </a:r>
          </a:p>
          <a:p>
            <a:r>
              <a:rPr lang="en-US" dirty="0" smtClean="0"/>
              <a:t>•	Genetically modified cells</a:t>
            </a:r>
          </a:p>
          <a:p>
            <a:endParaRPr lang="en-US" dirty="0" smtClean="0"/>
          </a:p>
          <a:p>
            <a:endParaRPr lang="en-US" dirty="0" smtClean="0"/>
          </a:p>
          <a:p>
            <a:r>
              <a:rPr lang="en-US" b="1" dirty="0" smtClean="0"/>
              <a:t>B. SCAFFOLDS (BIOMATERIALS)</a:t>
            </a:r>
          </a:p>
          <a:p>
            <a:endParaRPr lang="en-US" b="1" dirty="0" smtClean="0"/>
          </a:p>
          <a:p>
            <a:r>
              <a:rPr lang="en-US" b="1" dirty="0" smtClean="0"/>
              <a:t>Property	                                       Importance</a:t>
            </a:r>
          </a:p>
          <a:p>
            <a:endParaRPr lang="en-US" dirty="0" smtClean="0"/>
          </a:p>
          <a:p>
            <a:r>
              <a:rPr lang="en-US" dirty="0" smtClean="0"/>
              <a:t>Biocompatibility	               Avoid immune rejection</a:t>
            </a:r>
          </a:p>
          <a:p>
            <a:r>
              <a:rPr lang="en-US" dirty="0" smtClean="0"/>
              <a:t>Biodegradability	                Match tissue growth</a:t>
            </a:r>
          </a:p>
          <a:p>
            <a:r>
              <a:rPr lang="en-US" dirty="0" smtClean="0"/>
              <a:t>Porosity	                                 Nutrient diffusion</a:t>
            </a:r>
          </a:p>
          <a:p>
            <a:r>
              <a:rPr lang="en-US" dirty="0" smtClean="0"/>
              <a:t>Mechanical strength	Load-bearing tissues</a:t>
            </a:r>
          </a:p>
          <a:p>
            <a:endParaRPr lang="en-US" dirty="0" smtClean="0"/>
          </a:p>
          <a:p>
            <a:r>
              <a:rPr lang="en-US" b="1" dirty="0" smtClean="0"/>
              <a:t>Types:</a:t>
            </a:r>
          </a:p>
          <a:p>
            <a:r>
              <a:rPr lang="en-US" dirty="0" smtClean="0"/>
              <a:t>•	Natural (collagen, fibrin)</a:t>
            </a:r>
          </a:p>
          <a:p>
            <a:r>
              <a:rPr lang="en-US" dirty="0" smtClean="0"/>
              <a:t>•	Synthetic (PLGA, PEG)</a:t>
            </a:r>
          </a:p>
          <a:p>
            <a:r>
              <a:rPr lang="en-US" dirty="0" smtClean="0"/>
              <a:t>•	Smart materials (stimuli-responsive)</a:t>
            </a:r>
            <a:endParaRPr lang="en-US" dirty="0"/>
          </a:p>
        </p:txBody>
      </p:sp>
      <p:pic>
        <p:nvPicPr>
          <p:cNvPr id="3" name="Picture 2"/>
          <p:cNvPicPr>
            <a:picLocks noChangeAspect="1"/>
          </p:cNvPicPr>
          <p:nvPr/>
        </p:nvPicPr>
        <p:blipFill>
          <a:blip r:embed="rId2"/>
          <a:stretch>
            <a:fillRect/>
          </a:stretch>
        </p:blipFill>
        <p:spPr>
          <a:xfrm>
            <a:off x="5356926" y="97105"/>
            <a:ext cx="6141855" cy="3002146"/>
          </a:xfrm>
          <a:prstGeom prst="rect">
            <a:avLst/>
          </a:prstGeom>
        </p:spPr>
      </p:pic>
      <p:pic>
        <p:nvPicPr>
          <p:cNvPr id="4" name="Picture 3"/>
          <p:cNvPicPr>
            <a:picLocks noChangeAspect="1"/>
          </p:cNvPicPr>
          <p:nvPr/>
        </p:nvPicPr>
        <p:blipFill>
          <a:blip r:embed="rId3"/>
          <a:stretch>
            <a:fillRect/>
          </a:stretch>
        </p:blipFill>
        <p:spPr>
          <a:xfrm>
            <a:off x="5356926" y="3333918"/>
            <a:ext cx="6530274" cy="3366287"/>
          </a:xfrm>
          <a:prstGeom prst="rect">
            <a:avLst/>
          </a:prstGeom>
        </p:spPr>
      </p:pic>
    </p:spTree>
    <p:extLst>
      <p:ext uri="{BB962C8B-B14F-4D97-AF65-F5344CB8AC3E}">
        <p14:creationId xmlns:p14="http://schemas.microsoft.com/office/powerpoint/2010/main" val="856876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129" y="1368299"/>
            <a:ext cx="4377791" cy="2383538"/>
          </a:xfrm>
          <a:prstGeom prst="rect">
            <a:avLst/>
          </a:prstGeom>
        </p:spPr>
        <p:txBody>
          <a:bodyPr wrap="square">
            <a:spAutoFit/>
          </a:bodyPr>
          <a:lstStyle/>
          <a:p>
            <a:pPr>
              <a:lnSpc>
                <a:spcPct val="107000"/>
              </a:lnSpc>
              <a:spcAft>
                <a:spcPts val="800"/>
              </a:spcAft>
            </a:pPr>
            <a:r>
              <a:rPr lang="en-US" sz="2000" b="1" dirty="0" smtClean="0">
                <a:effectLst/>
                <a:latin typeface="Times New Roman" panose="02020603050405020304" pitchFamily="18" charset="0"/>
                <a:ea typeface="Times New Roman" panose="02020603050405020304" pitchFamily="18" charset="0"/>
                <a:cs typeface="Times New Roman" panose="02020603050405020304" pitchFamily="18" charset="0"/>
              </a:rPr>
              <a:t>C. SIGNALING MOLECULES</a:t>
            </a:r>
          </a:p>
          <a:p>
            <a:pPr>
              <a:lnSpc>
                <a:spcPct val="107000"/>
              </a:lnSpc>
              <a:spcAft>
                <a:spcPts val="800"/>
              </a:spcAft>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Growth factors (VEGF, BMP, FGF)</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Cytokines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Mechanical signals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Electrical cues (neural tissues)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37770" y="3309641"/>
            <a:ext cx="4539632" cy="3252999"/>
          </a:xfrm>
          <a:prstGeom prst="rect">
            <a:avLst/>
          </a:prstGeom>
        </p:spPr>
      </p:pic>
      <p:pic>
        <p:nvPicPr>
          <p:cNvPr id="4" name="Picture 3"/>
          <p:cNvPicPr>
            <a:picLocks noChangeAspect="1"/>
          </p:cNvPicPr>
          <p:nvPr/>
        </p:nvPicPr>
        <p:blipFill>
          <a:blip r:embed="rId3"/>
          <a:stretch>
            <a:fillRect/>
          </a:stretch>
        </p:blipFill>
        <p:spPr>
          <a:xfrm>
            <a:off x="6837770" y="338137"/>
            <a:ext cx="4539631" cy="2906769"/>
          </a:xfrm>
          <a:prstGeom prst="rect">
            <a:avLst/>
          </a:prstGeom>
        </p:spPr>
      </p:pic>
    </p:spTree>
    <p:extLst>
      <p:ext uri="{BB962C8B-B14F-4D97-AF65-F5344CB8AC3E}">
        <p14:creationId xmlns:p14="http://schemas.microsoft.com/office/powerpoint/2010/main" val="65289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4199" y="0"/>
            <a:ext cx="10379198" cy="553357"/>
          </a:xfrm>
          <a:prstGeom prst="rect">
            <a:avLst/>
          </a:prstGeom>
        </p:spPr>
        <p:txBody>
          <a:bodyPr wrap="square">
            <a:spAutoFit/>
          </a:bodyPr>
          <a:lstStyle/>
          <a:p>
            <a:pPr>
              <a:lnSpc>
                <a:spcPct val="107000"/>
              </a:lnSpc>
              <a:spcAft>
                <a:spcPts val="800"/>
              </a:spcAft>
            </a:pPr>
            <a:r>
              <a:rPr lang="en-US" sz="2800" b="1" kern="1800" dirty="0" smtClean="0">
                <a:effectLst/>
                <a:latin typeface="Times New Roman" panose="02020603050405020304" pitchFamily="18" charset="0"/>
                <a:ea typeface="Times New Roman" panose="02020603050405020304" pitchFamily="18" charset="0"/>
                <a:cs typeface="Times New Roman" panose="02020603050405020304" pitchFamily="18" charset="0"/>
              </a:rPr>
              <a:t>ADVANCED REGENERATIVE PLATFORMS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405187" y="1157287"/>
            <a:ext cx="5381625" cy="4543425"/>
          </a:xfrm>
          <a:prstGeom prst="rect">
            <a:avLst/>
          </a:prstGeom>
        </p:spPr>
      </p:pic>
    </p:spTree>
    <p:extLst>
      <p:ext uri="{BB962C8B-B14F-4D97-AF65-F5344CB8AC3E}">
        <p14:creationId xmlns:p14="http://schemas.microsoft.com/office/powerpoint/2010/main" val="1865298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536" y="898521"/>
            <a:ext cx="6096000" cy="4041363"/>
          </a:xfrm>
          <a:prstGeom prst="rect">
            <a:avLst/>
          </a:prstGeom>
        </p:spPr>
        <p:txBody>
          <a:bodyPr>
            <a:spAutoFit/>
          </a:bodyPr>
          <a:lstStyle/>
          <a:p>
            <a:pPr>
              <a:lnSpc>
                <a:spcPct val="107000"/>
              </a:lnSpc>
              <a:spcAft>
                <a:spcPts val="800"/>
              </a:spcAft>
            </a:pP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6. ORGANOIDS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Miniature 3D tissue models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Derived from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iPSCs</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or adult stem cells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Examples: Brain, gut, liver organoids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Applications: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Disease modeling</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Drug testing</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Personalized medicine</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Limitation:</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Lack of vascularization and immune integration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518768" y="3083064"/>
            <a:ext cx="6057204" cy="3774935"/>
          </a:xfrm>
          <a:prstGeom prst="rect">
            <a:avLst/>
          </a:prstGeom>
        </p:spPr>
      </p:pic>
      <p:sp>
        <p:nvSpPr>
          <p:cNvPr id="4" name="Rectangle 3"/>
          <p:cNvSpPr/>
          <p:nvPr/>
        </p:nvSpPr>
        <p:spPr>
          <a:xfrm>
            <a:off x="4628644" y="218485"/>
            <a:ext cx="7185728" cy="2031325"/>
          </a:xfrm>
          <a:prstGeom prst="rect">
            <a:avLst/>
          </a:prstGeom>
        </p:spPr>
        <p:txBody>
          <a:bodyPr wrap="square">
            <a:spAutoFit/>
          </a:bodyPr>
          <a:lstStyle/>
          <a:p>
            <a:r>
              <a:rPr lang="en-US" dirty="0"/>
              <a:t>Organoids are self-organizing, 3D miniature versions of organs, grown in a lab from stem cells (like embryonic, adult, or </a:t>
            </a:r>
            <a:r>
              <a:rPr lang="en-US" dirty="0" err="1"/>
              <a:t>iPSCs</a:t>
            </a:r>
            <a:r>
              <a:rPr lang="en-US" dirty="0"/>
              <a:t>) or tissue cells, that mimic the structure, cellular complexity, and functions of real organs. These tiny tissues, like mini-brains, guts, or kidneys, serve as powerful models for studying human development, disease (like cancer), testing new drugs, and advancing personalized medicine, offering insights beyond traditional 2D cultures or animal models. </a:t>
            </a:r>
          </a:p>
        </p:txBody>
      </p:sp>
    </p:spTree>
    <p:extLst>
      <p:ext uri="{BB962C8B-B14F-4D97-AF65-F5344CB8AC3E}">
        <p14:creationId xmlns:p14="http://schemas.microsoft.com/office/powerpoint/2010/main" val="2031555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53" y="323681"/>
            <a:ext cx="4790485" cy="5033237"/>
          </a:xfrm>
          <a:prstGeom prst="rect">
            <a:avLst/>
          </a:prstGeom>
        </p:spPr>
        <p:txBody>
          <a:bodyPr wrap="square">
            <a:spAutoFit/>
          </a:bodyPr>
          <a:lstStyle/>
          <a:p>
            <a:pPr>
              <a:lnSpc>
                <a:spcPct val="107000"/>
              </a:lnSpc>
              <a:spcAft>
                <a:spcPts val="800"/>
              </a:spcAft>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7. 3D BIOPRINTING</a:t>
            </a:r>
            <a:endParaRPr lang="en-US" sz="28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Layer-by-layer deposition of:</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Cells</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Bioinks</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Growth factors</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2400" b="1"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Challenges:</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Cell viability</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Vascular complexity</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Functional maturation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70732" y="2217218"/>
            <a:ext cx="5057523" cy="3552403"/>
          </a:xfrm>
          <a:prstGeom prst="rect">
            <a:avLst/>
          </a:prstGeom>
        </p:spPr>
      </p:pic>
      <p:sp>
        <p:nvSpPr>
          <p:cNvPr id="4" name="Rectangle 3"/>
          <p:cNvSpPr/>
          <p:nvPr/>
        </p:nvSpPr>
        <p:spPr>
          <a:xfrm>
            <a:off x="6570732" y="218486"/>
            <a:ext cx="5154626" cy="1477328"/>
          </a:xfrm>
          <a:prstGeom prst="rect">
            <a:avLst/>
          </a:prstGeom>
        </p:spPr>
        <p:txBody>
          <a:bodyPr wrap="square">
            <a:spAutoFit/>
          </a:bodyPr>
          <a:lstStyle/>
          <a:p>
            <a:r>
              <a:rPr lang="en-US" dirty="0">
                <a:solidFill>
                  <a:srgbClr val="0A0A0A"/>
                </a:solidFill>
                <a:latin typeface="Google Sans"/>
              </a:rPr>
              <a:t>3D </a:t>
            </a:r>
            <a:r>
              <a:rPr lang="en-US" dirty="0" err="1">
                <a:solidFill>
                  <a:srgbClr val="0A0A0A"/>
                </a:solidFill>
                <a:latin typeface="Google Sans"/>
              </a:rPr>
              <a:t>bioprinting</a:t>
            </a:r>
            <a:r>
              <a:rPr lang="en-US" dirty="0">
                <a:solidFill>
                  <a:srgbClr val="0A0A0A"/>
                </a:solidFill>
                <a:latin typeface="Google Sans"/>
              </a:rPr>
              <a:t> revolutionizes tissue engineering by </a:t>
            </a:r>
            <a:r>
              <a:rPr lang="en-US" dirty="0"/>
              <a:t>using layer-by-layer additive manufacturing to precisely deposit living cells, </a:t>
            </a:r>
            <a:r>
              <a:rPr lang="en-US" dirty="0">
                <a:hlinkClick r:id="rId3"/>
              </a:rPr>
              <a:t>growth factors</a:t>
            </a:r>
            <a:r>
              <a:rPr lang="en-US" dirty="0"/>
              <a:t>, and </a:t>
            </a:r>
            <a:r>
              <a:rPr lang="en-US" dirty="0">
                <a:hlinkClick r:id="rId4"/>
              </a:rPr>
              <a:t>biomaterials</a:t>
            </a:r>
            <a:r>
              <a:rPr lang="en-US" dirty="0"/>
              <a:t> (bio-inks) to create complex, functional tissues and organs</a:t>
            </a:r>
          </a:p>
        </p:txBody>
      </p:sp>
    </p:spTree>
    <p:extLst>
      <p:ext uri="{BB962C8B-B14F-4D97-AF65-F5344CB8AC3E}">
        <p14:creationId xmlns:p14="http://schemas.microsoft.com/office/powerpoint/2010/main" val="3471030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570733" cy="3210559"/>
          </a:xfrm>
          <a:prstGeom prst="rect">
            <a:avLst/>
          </a:prstGeom>
        </p:spPr>
        <p:txBody>
          <a:bodyPr wrap="square">
            <a:spAutoFit/>
          </a:bodyPr>
          <a:lstStyle/>
          <a:p>
            <a:pPr>
              <a:lnSpc>
                <a:spcPct val="107000"/>
              </a:lnSpc>
              <a:spcAft>
                <a:spcPts val="800"/>
              </a:spcAft>
            </a:pP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8. GENE EDITING &amp; REGENERATION</a:t>
            </a:r>
          </a:p>
          <a:p>
            <a:pPr>
              <a:lnSpc>
                <a:spcPct val="107000"/>
              </a:lnSpc>
              <a:spcAft>
                <a:spcPts val="800"/>
              </a:spcAft>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CRISPR-Cas9</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Gene correction</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Activation of regenerative pathways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Example:</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Editing dystrophin gene in muscular dystrophy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94414" y="2832212"/>
            <a:ext cx="5195086" cy="3665692"/>
          </a:xfrm>
          <a:prstGeom prst="rect">
            <a:avLst/>
          </a:prstGeom>
        </p:spPr>
      </p:pic>
      <p:pic>
        <p:nvPicPr>
          <p:cNvPr id="4" name="Picture 3"/>
          <p:cNvPicPr>
            <a:picLocks noChangeAspect="1"/>
          </p:cNvPicPr>
          <p:nvPr/>
        </p:nvPicPr>
        <p:blipFill>
          <a:blip r:embed="rId3"/>
          <a:stretch>
            <a:fillRect/>
          </a:stretch>
        </p:blipFill>
        <p:spPr>
          <a:xfrm>
            <a:off x="6894414" y="0"/>
            <a:ext cx="5297586" cy="2743200"/>
          </a:xfrm>
          <a:prstGeom prst="rect">
            <a:avLst/>
          </a:prstGeom>
        </p:spPr>
      </p:pic>
      <p:pic>
        <p:nvPicPr>
          <p:cNvPr id="5" name="Picture 4"/>
          <p:cNvPicPr>
            <a:picLocks noChangeAspect="1"/>
          </p:cNvPicPr>
          <p:nvPr/>
        </p:nvPicPr>
        <p:blipFill>
          <a:blip r:embed="rId4"/>
          <a:stretch>
            <a:fillRect/>
          </a:stretch>
        </p:blipFill>
        <p:spPr>
          <a:xfrm>
            <a:off x="142182" y="3210559"/>
            <a:ext cx="6246479" cy="3647441"/>
          </a:xfrm>
          <a:prstGeom prst="rect">
            <a:avLst/>
          </a:prstGeom>
        </p:spPr>
      </p:pic>
    </p:spTree>
    <p:extLst>
      <p:ext uri="{BB962C8B-B14F-4D97-AF65-F5344CB8AC3E}">
        <p14:creationId xmlns:p14="http://schemas.microsoft.com/office/powerpoint/2010/main" val="406609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920" y="0"/>
            <a:ext cx="5235547" cy="3272627"/>
          </a:xfrm>
          <a:prstGeom prst="rect">
            <a:avLst/>
          </a:prstGeom>
        </p:spPr>
        <p:txBody>
          <a:bodyPr wrap="square">
            <a:spAutoFit/>
          </a:bodyPr>
          <a:lstStyle/>
          <a:p>
            <a:pPr>
              <a:lnSpc>
                <a:spcPct val="107000"/>
              </a:lnSpc>
              <a:spcAft>
                <a:spcPts val="800"/>
              </a:spcAft>
            </a:pP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9. EXTRACELLULAR VESICLES &amp; EXOSOMES</a:t>
            </a:r>
          </a:p>
          <a:p>
            <a:pPr>
              <a:lnSpc>
                <a:spcPct val="107000"/>
              </a:lnSpc>
              <a:spcAft>
                <a:spcPts val="800"/>
              </a:spcAft>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Stem cell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secretome</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Carry miRNA, proteins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Cell-free regeneration</a:t>
            </a:r>
          </a:p>
          <a:p>
            <a:pPr>
              <a:lnSpc>
                <a:spcPct val="107000"/>
              </a:lnSpc>
              <a:spcAft>
                <a:spcPts val="800"/>
              </a:spcAf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Future trend:</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Replacing stem cell therapy with </a:t>
            </a: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exosome therapy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648241" y="2646096"/>
            <a:ext cx="6543759" cy="4062201"/>
          </a:xfrm>
          <a:prstGeom prst="rect">
            <a:avLst/>
          </a:prstGeom>
        </p:spPr>
      </p:pic>
      <p:pic>
        <p:nvPicPr>
          <p:cNvPr id="4" name="Picture 3"/>
          <p:cNvPicPr>
            <a:picLocks noChangeAspect="1"/>
          </p:cNvPicPr>
          <p:nvPr/>
        </p:nvPicPr>
        <p:blipFill>
          <a:blip r:embed="rId3"/>
          <a:stretch>
            <a:fillRect/>
          </a:stretch>
        </p:blipFill>
        <p:spPr>
          <a:xfrm>
            <a:off x="5648240" y="0"/>
            <a:ext cx="6543759" cy="2589451"/>
          </a:xfrm>
          <a:prstGeom prst="rect">
            <a:avLst/>
          </a:prstGeom>
        </p:spPr>
      </p:pic>
      <p:sp>
        <p:nvSpPr>
          <p:cNvPr id="5" name="Rectangle 4"/>
          <p:cNvSpPr/>
          <p:nvPr/>
        </p:nvSpPr>
        <p:spPr>
          <a:xfrm>
            <a:off x="80920" y="4175490"/>
            <a:ext cx="5073707" cy="2585323"/>
          </a:xfrm>
          <a:prstGeom prst="rect">
            <a:avLst/>
          </a:prstGeom>
        </p:spPr>
        <p:txBody>
          <a:bodyPr wrap="square">
            <a:spAutoFit/>
          </a:bodyPr>
          <a:lstStyle/>
          <a:p>
            <a:r>
              <a:rPr lang="en-US" dirty="0"/>
              <a:t>Extracellular vesicles (EVs) are tiny, natural, membrane-bound packages released by virtually all cells, acting as crucial messengers to transfer bioactive molecules (proteins, lipids, nucleic acids like mRNA, miRNA) to other cells, influencing their function in both healthy and diseased states, and are classified by their origin into exosomes (internal budding), </a:t>
            </a:r>
            <a:r>
              <a:rPr lang="en-US" dirty="0" err="1"/>
              <a:t>microvesicles</a:t>
            </a:r>
            <a:r>
              <a:rPr lang="en-US" dirty="0"/>
              <a:t> (direct budding), and apoptotic bodies (dying cells)</a:t>
            </a:r>
          </a:p>
        </p:txBody>
      </p:sp>
    </p:spTree>
    <p:extLst>
      <p:ext uri="{BB962C8B-B14F-4D97-AF65-F5344CB8AC3E}">
        <p14:creationId xmlns:p14="http://schemas.microsoft.com/office/powerpoint/2010/main" val="651527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5377" y="178025"/>
            <a:ext cx="9469545" cy="619272"/>
          </a:xfrm>
          <a:prstGeom prst="rect">
            <a:avLst/>
          </a:prstGeom>
        </p:spPr>
        <p:txBody>
          <a:bodyPr wrap="square">
            <a:spAutoFit/>
          </a:bodyPr>
          <a:lstStyle/>
          <a:p>
            <a:pPr>
              <a:lnSpc>
                <a:spcPct val="107000"/>
              </a:lnSpc>
              <a:spcAft>
                <a:spcPts val="800"/>
              </a:spcAft>
            </a:pPr>
            <a:r>
              <a:rPr lang="en-US" sz="3200" b="1" kern="1800" dirty="0" smtClean="0">
                <a:effectLst/>
                <a:latin typeface="Times New Roman" panose="02020603050405020304" pitchFamily="18" charset="0"/>
                <a:ea typeface="Times New Roman" panose="02020603050405020304" pitchFamily="18" charset="0"/>
                <a:cs typeface="Times New Roman" panose="02020603050405020304" pitchFamily="18" charset="0"/>
              </a:rPr>
              <a:t>CLINICAL TRANSLATION &amp; ETHICS</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047875" y="1278542"/>
            <a:ext cx="8096250" cy="4888895"/>
          </a:xfrm>
          <a:prstGeom prst="rect">
            <a:avLst/>
          </a:prstGeom>
        </p:spPr>
      </p:pic>
    </p:spTree>
    <p:extLst>
      <p:ext uri="{BB962C8B-B14F-4D97-AF65-F5344CB8AC3E}">
        <p14:creationId xmlns:p14="http://schemas.microsoft.com/office/powerpoint/2010/main" val="412404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3862" y="145657"/>
            <a:ext cx="8674662" cy="6001643"/>
          </a:xfrm>
          <a:prstGeom prst="rect">
            <a:avLst/>
          </a:prstGeom>
        </p:spPr>
        <p:txBody>
          <a:bodyPr wrap="square">
            <a:spAutoFit/>
          </a:bodyPr>
          <a:lstStyle/>
          <a:p>
            <a:r>
              <a:rPr lang="en-US" sz="2800" b="1" dirty="0" smtClean="0"/>
              <a:t>10. CLINICAL APPLICATIONS</a:t>
            </a:r>
          </a:p>
          <a:p>
            <a:endParaRPr lang="en-US" dirty="0" smtClean="0"/>
          </a:p>
          <a:p>
            <a:r>
              <a:rPr lang="en-US" dirty="0" smtClean="0"/>
              <a:t>•	</a:t>
            </a:r>
            <a:r>
              <a:rPr lang="en-US" sz="2400" dirty="0" smtClean="0"/>
              <a:t>Hematopoietic stem cell transplantation</a:t>
            </a:r>
          </a:p>
          <a:p>
            <a:r>
              <a:rPr lang="en-US" sz="2400" dirty="0" smtClean="0"/>
              <a:t>•	Skin regeneration (burns)</a:t>
            </a:r>
          </a:p>
          <a:p>
            <a:r>
              <a:rPr lang="en-US" sz="2400" dirty="0" smtClean="0"/>
              <a:t>•	Cartilage repair</a:t>
            </a:r>
          </a:p>
          <a:p>
            <a:r>
              <a:rPr lang="en-US" sz="2400" dirty="0" smtClean="0"/>
              <a:t>•	Corneal regeneration</a:t>
            </a:r>
          </a:p>
          <a:p>
            <a:r>
              <a:rPr lang="en-US" sz="2400" dirty="0" smtClean="0"/>
              <a:t>•	Cardiac patches</a:t>
            </a:r>
          </a:p>
          <a:p>
            <a:endParaRPr lang="en-US" sz="2800" dirty="0" smtClean="0"/>
          </a:p>
          <a:p>
            <a:r>
              <a:rPr lang="en-US" sz="2800" b="1" dirty="0" smtClean="0"/>
              <a:t>11. BARRIERS TO TRANSLATION</a:t>
            </a:r>
          </a:p>
          <a:p>
            <a:endParaRPr lang="en-US" dirty="0" smtClean="0"/>
          </a:p>
          <a:p>
            <a:r>
              <a:rPr lang="en-US" sz="2400" dirty="0" smtClean="0"/>
              <a:t>Barrier	                             	 Explanation</a:t>
            </a:r>
          </a:p>
          <a:p>
            <a:endParaRPr lang="en-US" sz="2400" dirty="0" smtClean="0"/>
          </a:p>
          <a:p>
            <a:r>
              <a:rPr lang="en-US" sz="2400" dirty="0" smtClean="0"/>
              <a:t>Tumor risk	            	     Uncontrolled proliferation</a:t>
            </a:r>
          </a:p>
          <a:p>
            <a:r>
              <a:rPr lang="en-US" sz="2400" dirty="0" smtClean="0"/>
              <a:t>Immune rejection	            Allogenic cells</a:t>
            </a:r>
          </a:p>
          <a:p>
            <a:r>
              <a:rPr lang="en-US" sz="2400" dirty="0" smtClean="0"/>
              <a:t>Cost	                                  GMP manufacturing</a:t>
            </a:r>
          </a:p>
          <a:p>
            <a:r>
              <a:rPr lang="en-US" sz="2400" dirty="0" smtClean="0"/>
              <a:t>Regulation	                  Long approval timelines</a:t>
            </a:r>
            <a:endParaRPr lang="en-US" sz="2400" dirty="0"/>
          </a:p>
        </p:txBody>
      </p:sp>
    </p:spTree>
    <p:extLst>
      <p:ext uri="{BB962C8B-B14F-4D97-AF65-F5344CB8AC3E}">
        <p14:creationId xmlns:p14="http://schemas.microsoft.com/office/powerpoint/2010/main" val="2137619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288" y="202301"/>
            <a:ext cx="7501318" cy="4037708"/>
          </a:xfrm>
          <a:prstGeom prst="rect">
            <a:avLst/>
          </a:prstGeom>
        </p:spPr>
        <p:txBody>
          <a:bodyPr wrap="square">
            <a:spAutoFit/>
          </a:bodyPr>
          <a:lstStyle/>
          <a:p>
            <a:pPr>
              <a:lnSpc>
                <a:spcPct val="107000"/>
              </a:lnSpc>
              <a:spcAft>
                <a:spcPts val="800"/>
              </a:spcAft>
            </a:pPr>
            <a:endPar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12. ETHICAL, LEGAL &amp; SOCIAL ISSUES</a:t>
            </a:r>
          </a:p>
          <a:p>
            <a:pPr>
              <a:lnSpc>
                <a:spcPct val="107000"/>
              </a:lnSpc>
              <a:spcAft>
                <a:spcPts val="800"/>
              </a:spcAft>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Stem cell tourism</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Unproven therapies</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Informed consent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Equity of access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712978" y="2263410"/>
            <a:ext cx="5955736" cy="3980269"/>
          </a:xfrm>
          <a:prstGeom prst="rect">
            <a:avLst/>
          </a:prstGeom>
        </p:spPr>
      </p:pic>
    </p:spTree>
    <p:extLst>
      <p:ext uri="{BB962C8B-B14F-4D97-AF65-F5344CB8AC3E}">
        <p14:creationId xmlns:p14="http://schemas.microsoft.com/office/powerpoint/2010/main" val="595663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2425" y="485522"/>
            <a:ext cx="10560106" cy="4769832"/>
          </a:xfrm>
          <a:prstGeom prst="rect">
            <a:avLst/>
          </a:prstGeom>
        </p:spPr>
        <p:txBody>
          <a:bodyPr wrap="square">
            <a:spAutoFit/>
          </a:bodyPr>
          <a:lstStyle/>
          <a:p>
            <a:pPr>
              <a:lnSpc>
                <a:spcPct val="107000"/>
              </a:lnSpc>
              <a:spcAft>
                <a:spcPts val="800"/>
              </a:spcAft>
            </a:pPr>
            <a:r>
              <a:rPr lang="en-US" sz="3600" b="1" kern="1800" dirty="0" smtClean="0">
                <a:effectLst/>
                <a:latin typeface="Times New Roman" panose="02020603050405020304" pitchFamily="18" charset="0"/>
                <a:ea typeface="Times New Roman" panose="02020603050405020304" pitchFamily="18" charset="0"/>
                <a:cs typeface="Times New Roman" panose="02020603050405020304" pitchFamily="18" charset="0"/>
              </a:rPr>
              <a:t>Conceptual Foundations of Regenerative Medicine</a:t>
            </a:r>
          </a:p>
          <a:p>
            <a:pPr>
              <a:lnSpc>
                <a:spcPct val="107000"/>
              </a:lnSpc>
              <a:spcAft>
                <a:spcPts val="800"/>
              </a:spcAft>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smtClean="0">
                <a:effectLst/>
                <a:latin typeface="Times New Roman" panose="02020603050405020304" pitchFamily="18" charset="0"/>
                <a:ea typeface="Times New Roman" panose="02020603050405020304" pitchFamily="18" charset="0"/>
                <a:cs typeface="Times New Roman" panose="02020603050405020304" pitchFamily="18" charset="0"/>
              </a:rPr>
              <a:t>1. WHAT IS REGENERATIVE MEDICINE?</a:t>
            </a:r>
            <a:endParaRPr lang="en-US"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Classical definition:</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Regenerative medicine aims to restore, replace, or regenerate damaged cells, tissues, or organs to normal function.</a:t>
            </a:r>
          </a:p>
          <a:p>
            <a:pPr>
              <a:lnSpc>
                <a:spcPct val="107000"/>
              </a:lnSpc>
              <a:spcAft>
                <a:spcPts val="800"/>
              </a:spcAft>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Expanded definition:</a:t>
            </a:r>
          </a:p>
          <a:p>
            <a:pPr>
              <a:lnSpc>
                <a:spcPct val="107000"/>
              </a:lnSpc>
              <a:spcAft>
                <a:spcPts val="800"/>
              </a:spcAft>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Regenerative medicine is an interdisciplinary science that integrates </a:t>
            </a: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developmental biology, stem cell science, biomaterials, systems biology, and translational medicine</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to induce </a:t>
            </a:r>
            <a:r>
              <a:rPr lang="en-US" i="1" dirty="0" smtClean="0">
                <a:effectLst/>
                <a:latin typeface="Times New Roman" panose="02020603050405020304" pitchFamily="18" charset="0"/>
                <a:ea typeface="Times New Roman" panose="02020603050405020304" pitchFamily="18" charset="0"/>
                <a:cs typeface="Times New Roman" panose="02020603050405020304" pitchFamily="18" charset="0"/>
              </a:rPr>
              <a:t>functional self-repair</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1652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2191" y="879676"/>
            <a:ext cx="10208871" cy="3908762"/>
          </a:xfrm>
          <a:prstGeom prst="rect">
            <a:avLst/>
          </a:prstGeom>
        </p:spPr>
        <p:txBody>
          <a:bodyPr wrap="square">
            <a:spAutoFit/>
          </a:bodyPr>
          <a:lstStyle/>
          <a:p>
            <a:r>
              <a:rPr lang="en-US" sz="3200" dirty="0" smtClean="0"/>
              <a:t>2</a:t>
            </a:r>
            <a:r>
              <a:rPr lang="en-US" sz="3200" b="1" dirty="0" smtClean="0"/>
              <a:t>. REPAIR VS REGENERATION</a:t>
            </a:r>
          </a:p>
          <a:p>
            <a:endParaRPr lang="en-US" dirty="0" smtClean="0"/>
          </a:p>
          <a:p>
            <a:endParaRPr lang="en-US" dirty="0"/>
          </a:p>
          <a:p>
            <a:r>
              <a:rPr lang="en-US" b="1" dirty="0" smtClean="0"/>
              <a:t>Feature				Repair			Regeneration</a:t>
            </a:r>
          </a:p>
          <a:p>
            <a:endParaRPr lang="en-US" b="1" dirty="0" smtClean="0"/>
          </a:p>
          <a:p>
            <a:r>
              <a:rPr lang="en-US" dirty="0" smtClean="0"/>
              <a:t>Outcome				Scar formation		Functional tissue</a:t>
            </a:r>
          </a:p>
          <a:p>
            <a:r>
              <a:rPr lang="en-US" dirty="0" smtClean="0"/>
              <a:t>Cellular behavior			Fibroblast-driven		Stem/progenitor-driven</a:t>
            </a:r>
          </a:p>
          <a:p>
            <a:r>
              <a:rPr lang="en-US" dirty="0" smtClean="0"/>
              <a:t>Architecture			Disorganized		Native-like</a:t>
            </a:r>
          </a:p>
          <a:p>
            <a:endParaRPr lang="en-US" dirty="0" smtClean="0"/>
          </a:p>
          <a:p>
            <a:r>
              <a:rPr lang="en-US" b="1" dirty="0" smtClean="0"/>
              <a:t>Example</a:t>
            </a:r>
            <a:r>
              <a:rPr lang="en-US" dirty="0" smtClean="0"/>
              <a:t>				Myocardial fibrosis  	 Liver regeneration</a:t>
            </a:r>
          </a:p>
          <a:p>
            <a:endParaRPr lang="en-US" dirty="0" smtClean="0"/>
          </a:p>
          <a:p>
            <a:r>
              <a:rPr lang="en-US" b="1" dirty="0" smtClean="0"/>
              <a:t>Key insight</a:t>
            </a:r>
            <a:r>
              <a:rPr lang="en-US" dirty="0" smtClean="0"/>
              <a:t>:</a:t>
            </a:r>
          </a:p>
          <a:p>
            <a:r>
              <a:rPr lang="en-US" dirty="0" smtClean="0"/>
              <a:t>Most adult human tissues repair — they rarely regenerate.</a:t>
            </a:r>
            <a:endParaRPr lang="en-US" dirty="0"/>
          </a:p>
        </p:txBody>
      </p:sp>
    </p:spTree>
    <p:extLst>
      <p:ext uri="{BB962C8B-B14F-4D97-AF65-F5344CB8AC3E}">
        <p14:creationId xmlns:p14="http://schemas.microsoft.com/office/powerpoint/2010/main" val="1362139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9338" y="1001710"/>
            <a:ext cx="5866726" cy="3510705"/>
          </a:xfrm>
          <a:prstGeom prst="rect">
            <a:avLst/>
          </a:prstGeom>
        </p:spPr>
        <p:txBody>
          <a:bodyPr wrap="square">
            <a:spAutoFit/>
          </a:bodyPr>
          <a:lstStyle/>
          <a:p>
            <a:pPr>
              <a:lnSpc>
                <a:spcPct val="107000"/>
              </a:lnSpc>
              <a:spcAft>
                <a:spcPts val="800"/>
              </a:spcAft>
            </a:pP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3. HISTORICAL EVOLUTION</a:t>
            </a:r>
          </a:p>
          <a:p>
            <a:pPr>
              <a:lnSpc>
                <a:spcPct val="107000"/>
              </a:lnSpc>
              <a:spcAft>
                <a:spcPts val="800"/>
              </a:spcAft>
            </a:pP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Ancient era:</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Tissue healing (Hippocrates)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20th century:</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Organ transplantation</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1990s:</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Stem cell discovery</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2000s:</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Tissue engineering</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2010s:</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iPSCs</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organoids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2020s:</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Gene editing + AI-guided regeneration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777713" y="275128"/>
            <a:ext cx="6158039" cy="5114167"/>
          </a:xfrm>
          <a:prstGeom prst="rect">
            <a:avLst/>
          </a:prstGeom>
        </p:spPr>
      </p:pic>
    </p:spTree>
    <p:extLst>
      <p:ext uri="{BB962C8B-B14F-4D97-AF65-F5344CB8AC3E}">
        <p14:creationId xmlns:p14="http://schemas.microsoft.com/office/powerpoint/2010/main" val="364353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258" y="1076241"/>
            <a:ext cx="10487277" cy="553357"/>
          </a:xfrm>
          <a:prstGeom prst="rect">
            <a:avLst/>
          </a:prstGeom>
        </p:spPr>
        <p:txBody>
          <a:bodyPr wrap="square">
            <a:spAutoFit/>
          </a:bodyPr>
          <a:lstStyle/>
          <a:p>
            <a:pPr>
              <a:lnSpc>
                <a:spcPct val="107000"/>
              </a:lnSpc>
              <a:spcAft>
                <a:spcPts val="800"/>
              </a:spcAft>
            </a:pPr>
            <a:r>
              <a:rPr lang="en-US" sz="2800" b="1" kern="1800" dirty="0" smtClean="0">
                <a:effectLst/>
                <a:latin typeface="Times New Roman" panose="02020603050405020304" pitchFamily="18" charset="0"/>
                <a:ea typeface="Times New Roman" panose="02020603050405020304" pitchFamily="18" charset="0"/>
                <a:cs typeface="Times New Roman" panose="02020603050405020304" pitchFamily="18" charset="0"/>
              </a:rPr>
              <a:t>	STEM CELLS – THE BIOLOGICAL ENGINE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747880" y="1788340"/>
            <a:ext cx="6805401" cy="4135030"/>
          </a:xfrm>
          <a:prstGeom prst="rect">
            <a:avLst/>
          </a:prstGeom>
        </p:spPr>
      </p:pic>
    </p:spTree>
    <p:extLst>
      <p:ext uri="{BB962C8B-B14F-4D97-AF65-F5344CB8AC3E}">
        <p14:creationId xmlns:p14="http://schemas.microsoft.com/office/powerpoint/2010/main" val="3976181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4670" y="694482"/>
            <a:ext cx="6505996" cy="5047536"/>
          </a:xfrm>
          <a:prstGeom prst="rect">
            <a:avLst/>
          </a:prstGeom>
        </p:spPr>
        <p:txBody>
          <a:bodyPr wrap="square">
            <a:spAutoFit/>
          </a:bodyPr>
          <a:lstStyle/>
          <a:p>
            <a:pPr algn="ctr"/>
            <a:r>
              <a:rPr lang="en-US" sz="3200" b="1" dirty="0" smtClean="0"/>
              <a:t>4. STEM CELL HIERARCHY</a:t>
            </a:r>
          </a:p>
          <a:p>
            <a:endParaRPr lang="en-US" dirty="0"/>
          </a:p>
          <a:p>
            <a:r>
              <a:rPr lang="en-US" sz="2000" b="1" dirty="0" smtClean="0"/>
              <a:t>A. POTENCY CLASSIFICATION</a:t>
            </a:r>
          </a:p>
          <a:p>
            <a:endParaRPr lang="en-US" dirty="0" smtClean="0"/>
          </a:p>
          <a:p>
            <a:r>
              <a:rPr lang="en-US" b="1" dirty="0" smtClean="0"/>
              <a:t>Type			Example			Potency</a:t>
            </a:r>
          </a:p>
          <a:p>
            <a:endParaRPr lang="en-US" b="1" dirty="0" smtClean="0"/>
          </a:p>
          <a:p>
            <a:r>
              <a:rPr lang="en-US" dirty="0" smtClean="0"/>
              <a:t>Totipotent		Zygote			Entire </a:t>
            </a:r>
            <a:r>
              <a:rPr lang="en-US" dirty="0" smtClean="0"/>
              <a:t>					              organism</a:t>
            </a:r>
            <a:endParaRPr lang="en-US" dirty="0" smtClean="0"/>
          </a:p>
          <a:p>
            <a:endParaRPr lang="en-US" dirty="0" smtClean="0"/>
          </a:p>
          <a:p>
            <a:r>
              <a:rPr lang="en-US" dirty="0" smtClean="0"/>
              <a:t>Pluripotent		ESCs, </a:t>
            </a:r>
            <a:r>
              <a:rPr lang="en-US" dirty="0" err="1" smtClean="0"/>
              <a:t>iPSCs</a:t>
            </a:r>
            <a:r>
              <a:rPr lang="en-US" dirty="0" smtClean="0"/>
              <a:t>		All body </a:t>
            </a:r>
            <a:r>
              <a:rPr lang="en-US" dirty="0" smtClean="0"/>
              <a:t>						tissues</a:t>
            </a:r>
            <a:endParaRPr lang="en-US" dirty="0" smtClean="0"/>
          </a:p>
          <a:p>
            <a:endParaRPr lang="en-US" dirty="0" smtClean="0"/>
          </a:p>
          <a:p>
            <a:r>
              <a:rPr lang="en-US" dirty="0" smtClean="0"/>
              <a:t>Multipotent		HSCs, MSCs		</a:t>
            </a:r>
            <a:r>
              <a:rPr lang="en-US" dirty="0" smtClean="0"/>
              <a:t>Lineage-					                restricted</a:t>
            </a:r>
            <a:endParaRPr lang="en-US" dirty="0" smtClean="0"/>
          </a:p>
          <a:p>
            <a:endParaRPr lang="en-US" dirty="0" smtClean="0"/>
          </a:p>
          <a:p>
            <a:r>
              <a:rPr lang="en-US" dirty="0" err="1" smtClean="0"/>
              <a:t>Unipotent</a:t>
            </a:r>
            <a:r>
              <a:rPr lang="en-US" dirty="0" smtClean="0"/>
              <a:t>		Epidermal stem cells	Single </a:t>
            </a:r>
            <a:r>
              <a:rPr lang="en-US" dirty="0" smtClean="0"/>
              <a:t>						lineage</a:t>
            </a:r>
            <a:endParaRPr lang="en-US" dirty="0"/>
          </a:p>
        </p:txBody>
      </p:sp>
      <p:pic>
        <p:nvPicPr>
          <p:cNvPr id="2" name="Picture 1"/>
          <p:cNvPicPr>
            <a:picLocks noChangeAspect="1"/>
          </p:cNvPicPr>
          <p:nvPr/>
        </p:nvPicPr>
        <p:blipFill>
          <a:blip r:embed="rId2"/>
          <a:stretch>
            <a:fillRect/>
          </a:stretch>
        </p:blipFill>
        <p:spPr>
          <a:xfrm>
            <a:off x="7145267" y="1185862"/>
            <a:ext cx="4936142" cy="4486275"/>
          </a:xfrm>
          <a:prstGeom prst="rect">
            <a:avLst/>
          </a:prstGeom>
        </p:spPr>
      </p:pic>
    </p:spTree>
    <p:extLst>
      <p:ext uri="{BB962C8B-B14F-4D97-AF65-F5344CB8AC3E}">
        <p14:creationId xmlns:p14="http://schemas.microsoft.com/office/powerpoint/2010/main" val="2360232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53" y="659781"/>
            <a:ext cx="6263235" cy="5538439"/>
          </a:xfrm>
          <a:prstGeom prst="rect">
            <a:avLst/>
          </a:prstGeom>
        </p:spPr>
        <p:txBody>
          <a:bodyPr wrap="square">
            <a:spAutoFit/>
          </a:bodyPr>
          <a:lstStyle/>
          <a:p>
            <a:pPr>
              <a:lnSpc>
                <a:spcPct val="107000"/>
              </a:lnSpc>
              <a:spcAft>
                <a:spcPts val="800"/>
              </a:spcAft>
            </a:pPr>
            <a:r>
              <a:rPr lang="en-US" sz="2000" b="1" dirty="0" smtClean="0">
                <a:effectLst/>
                <a:latin typeface="Times New Roman" panose="02020603050405020304" pitchFamily="18" charset="0"/>
                <a:ea typeface="Times New Roman" panose="02020603050405020304" pitchFamily="18" charset="0"/>
                <a:cs typeface="Times New Roman" panose="02020603050405020304" pitchFamily="18" charset="0"/>
              </a:rPr>
              <a:t>B. EMBRYONIC STEM CELLS (ESCS)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Derived from </a:t>
            </a: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inner cell mass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Unlimited self-renewal</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Ethical and immunological concerns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smtClean="0">
                <a:effectLst/>
                <a:latin typeface="Times New Roman" panose="02020603050405020304" pitchFamily="18" charset="0"/>
                <a:ea typeface="Times New Roman" panose="02020603050405020304" pitchFamily="18" charset="0"/>
                <a:cs typeface="Times New Roman" panose="02020603050405020304" pitchFamily="18" charset="0"/>
              </a:rPr>
              <a:t>C. INDUCED PLURIPOTENT STEM CELLS (IPSCS)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Somatic cell → reprogrammed (Oct4, Sox2, Klf4, c-</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Myc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Nobel Prize (Yamanaka)</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Advantages: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Patient-specific</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No ethical embryo destruction</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Limitations: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Epigenetic memory</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Tumorigenicity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14088" y="267036"/>
            <a:ext cx="5059921" cy="3204447"/>
          </a:xfrm>
          <a:prstGeom prst="rect">
            <a:avLst/>
          </a:prstGeom>
        </p:spPr>
      </p:pic>
      <p:pic>
        <p:nvPicPr>
          <p:cNvPr id="4" name="Picture 3"/>
          <p:cNvPicPr>
            <a:picLocks noChangeAspect="1"/>
          </p:cNvPicPr>
          <p:nvPr/>
        </p:nvPicPr>
        <p:blipFill>
          <a:blip r:embed="rId3"/>
          <a:stretch>
            <a:fillRect/>
          </a:stretch>
        </p:blipFill>
        <p:spPr>
          <a:xfrm>
            <a:off x="6190407" y="3471483"/>
            <a:ext cx="5383601" cy="3119482"/>
          </a:xfrm>
          <a:prstGeom prst="rect">
            <a:avLst/>
          </a:prstGeom>
        </p:spPr>
      </p:pic>
    </p:spTree>
    <p:extLst>
      <p:ext uri="{BB962C8B-B14F-4D97-AF65-F5344CB8AC3E}">
        <p14:creationId xmlns:p14="http://schemas.microsoft.com/office/powerpoint/2010/main" val="4121254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658" y="1885444"/>
            <a:ext cx="6077118" cy="1783180"/>
          </a:xfrm>
          <a:prstGeom prst="rect">
            <a:avLst/>
          </a:prstGeom>
        </p:spPr>
        <p:txBody>
          <a:bodyPr wrap="square">
            <a:spAutoFit/>
          </a:bodyPr>
          <a:lstStyle/>
          <a:p>
            <a:pPr>
              <a:lnSpc>
                <a:spcPct val="107000"/>
              </a:lnSpc>
              <a:spcAft>
                <a:spcPts val="800"/>
              </a:spcAft>
            </a:pPr>
            <a:r>
              <a:rPr lang="en-US"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D. ADULT STEM CELLS (MSCS, HSCS)</a:t>
            </a:r>
          </a:p>
          <a:p>
            <a:pPr>
              <a:lnSpc>
                <a:spcPct val="107000"/>
              </a:lnSpc>
              <a:spcAft>
                <a:spcPts val="800"/>
              </a:spcAft>
            </a:pP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Bone marrow, adipose tissue, umbilical cord</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Paracrine rather than replacement effect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963830" y="0"/>
            <a:ext cx="5955738" cy="6858000"/>
          </a:xfrm>
          <a:prstGeom prst="rect">
            <a:avLst/>
          </a:prstGeom>
        </p:spPr>
      </p:pic>
    </p:spTree>
    <p:extLst>
      <p:ext uri="{BB962C8B-B14F-4D97-AF65-F5344CB8AC3E}">
        <p14:creationId xmlns:p14="http://schemas.microsoft.com/office/powerpoint/2010/main" val="2886779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41" y="744467"/>
            <a:ext cx="7153359" cy="3433569"/>
          </a:xfrm>
          <a:prstGeom prst="rect">
            <a:avLst/>
          </a:prstGeom>
        </p:spPr>
        <p:txBody>
          <a:bodyPr wrap="square">
            <a:spAutoFit/>
          </a:bodyPr>
          <a:lstStyle/>
          <a:p>
            <a:pPr>
              <a:lnSpc>
                <a:spcPct val="107000"/>
              </a:lnSpc>
              <a:spcAft>
                <a:spcPts val="800"/>
              </a:spcAft>
            </a:pPr>
            <a:r>
              <a:rPr lang="en-US" sz="4800" b="1" kern="1800" dirty="0" smtClean="0">
                <a:effectLst/>
                <a:latin typeface="Times New Roman" panose="02020603050405020304" pitchFamily="18" charset="0"/>
                <a:ea typeface="Times New Roman" panose="02020603050405020304" pitchFamily="18" charset="0"/>
                <a:cs typeface="Times New Roman" panose="02020603050405020304" pitchFamily="18" charset="0"/>
              </a:rPr>
              <a:t>Tissue Engineering Triad</a:t>
            </a:r>
          </a:p>
          <a:p>
            <a:pPr>
              <a:lnSpc>
                <a:spcPct val="107000"/>
              </a:lnSpc>
              <a:spcAft>
                <a:spcPts val="800"/>
              </a:spcAft>
            </a:pPr>
            <a:endParaRPr lang="en-US" sz="4800" b="1" kern="1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5. The Regenerative Triad</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smtClean="0">
                <a:effectLst/>
                <a:latin typeface="Courier New" panose="02070309020205020404" pitchFamily="49" charset="0"/>
                <a:ea typeface="Times New Roman" panose="02020603050405020304" pitchFamily="18" charset="0"/>
                <a:cs typeface="Times New Roman" panose="02020603050405020304" pitchFamily="18" charset="0"/>
              </a:rPr>
              <a:t>Cells  +  Scaffolds  +  Signals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918689" y="0"/>
            <a:ext cx="5089891" cy="6858000"/>
          </a:xfrm>
          <a:prstGeom prst="rect">
            <a:avLst/>
          </a:prstGeom>
        </p:spPr>
      </p:pic>
    </p:spTree>
    <p:extLst>
      <p:ext uri="{BB962C8B-B14F-4D97-AF65-F5344CB8AC3E}">
        <p14:creationId xmlns:p14="http://schemas.microsoft.com/office/powerpoint/2010/main" val="427771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497</Words>
  <Application>Microsoft Office PowerPoint</Application>
  <PresentationFormat>Widescreen</PresentationFormat>
  <Paragraphs>159</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Courier New</vt:lpstr>
      <vt:lpstr>Google Sans</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19</cp:revision>
  <dcterms:created xsi:type="dcterms:W3CDTF">2025-12-22T07:13:18Z</dcterms:created>
  <dcterms:modified xsi:type="dcterms:W3CDTF">2025-12-22T22:37:20Z</dcterms:modified>
</cp:coreProperties>
</file>