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68" r:id="rId3"/>
    <p:sldId id="257" r:id="rId4"/>
    <p:sldId id="260" r:id="rId5"/>
    <p:sldId id="331" r:id="rId6"/>
    <p:sldId id="258" r:id="rId7"/>
    <p:sldId id="288" r:id="rId8"/>
    <p:sldId id="290" r:id="rId9"/>
    <p:sldId id="291" r:id="rId10"/>
    <p:sldId id="326" r:id="rId11"/>
    <p:sldId id="327" r:id="rId12"/>
    <p:sldId id="328" r:id="rId13"/>
    <p:sldId id="329" r:id="rId14"/>
    <p:sldId id="330" r:id="rId15"/>
    <p:sldId id="306" r:id="rId16"/>
    <p:sldId id="307" r:id="rId17"/>
    <p:sldId id="286" r:id="rId18"/>
    <p:sldId id="308" r:id="rId19"/>
    <p:sldId id="309" r:id="rId20"/>
    <p:sldId id="310" r:id="rId21"/>
    <p:sldId id="311" r:id="rId22"/>
    <p:sldId id="293" r:id="rId23"/>
    <p:sldId id="295" r:id="rId24"/>
    <p:sldId id="296" r:id="rId25"/>
    <p:sldId id="302" r:id="rId26"/>
    <p:sldId id="299" r:id="rId27"/>
    <p:sldId id="300" r:id="rId28"/>
    <p:sldId id="301" r:id="rId29"/>
    <p:sldId id="305" r:id="rId30"/>
    <p:sldId id="312" r:id="rId31"/>
    <p:sldId id="313" r:id="rId32"/>
    <p:sldId id="314" r:id="rId33"/>
    <p:sldId id="315" r:id="rId34"/>
    <p:sldId id="316" r:id="rId35"/>
    <p:sldId id="317" r:id="rId36"/>
    <p:sldId id="319" r:id="rId37"/>
    <p:sldId id="320" r:id="rId38"/>
    <p:sldId id="322" r:id="rId39"/>
    <p:sldId id="321" r:id="rId40"/>
    <p:sldId id="323" r:id="rId41"/>
    <p:sldId id="324" r:id="rId42"/>
    <p:sldId id="325" r:id="rId43"/>
    <p:sldId id="303" r:id="rId44"/>
    <p:sldId id="265" r:id="rId45"/>
    <p:sldId id="277" r:id="rId46"/>
  </p:sldIdLst>
  <p:sldSz cx="12192000" cy="6858000"/>
  <p:notesSz cx="6858000" cy="9144000"/>
  <p:custDataLst>
    <p:tags r:id="rId48"/>
  </p:custDataLst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210"/>
    <p:restoredTop sz="94635"/>
  </p:normalViewPr>
  <p:slideViewPr>
    <p:cSldViewPr snapToGrid="0">
      <p:cViewPr varScale="1">
        <p:scale>
          <a:sx n="78" d="100"/>
          <a:sy n="78" d="100"/>
        </p:scale>
        <p:origin x="16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B0917-BD61-40B0-88B2-05DE449DB5C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58BC6E9-3E0A-43B3-AF50-D6A194DA973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Drug delivery</a:t>
          </a:r>
          <a:endParaRPr lang="en-US"/>
        </a:p>
      </dgm:t>
    </dgm:pt>
    <dgm:pt modelId="{90B45ABA-90CD-4C0E-A76B-C23B1C8CC211}" type="parTrans" cxnId="{5FFC22A7-D72F-418E-BED1-9D2B0A0395AE}">
      <dgm:prSet/>
      <dgm:spPr/>
      <dgm:t>
        <a:bodyPr/>
        <a:lstStyle/>
        <a:p>
          <a:endParaRPr lang="en-US"/>
        </a:p>
      </dgm:t>
    </dgm:pt>
    <dgm:pt modelId="{852663D7-0D0D-4AA8-B6C8-1F5034BD5C47}" type="sibTrans" cxnId="{5FFC22A7-D72F-418E-BED1-9D2B0A0395AE}">
      <dgm:prSet/>
      <dgm:spPr/>
      <dgm:t>
        <a:bodyPr/>
        <a:lstStyle/>
        <a:p>
          <a:endParaRPr lang="en-US"/>
        </a:p>
      </dgm:t>
    </dgm:pt>
    <dgm:pt modelId="{19A07F86-AF33-476A-8BB0-73AD874D3B7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Diagnostics</a:t>
          </a:r>
          <a:endParaRPr lang="en-US"/>
        </a:p>
      </dgm:t>
    </dgm:pt>
    <dgm:pt modelId="{352C215B-D57C-40D9-A464-1832C6FF41BD}" type="parTrans" cxnId="{2A1E3F01-9199-470A-8381-398E5E7AE2C8}">
      <dgm:prSet/>
      <dgm:spPr/>
      <dgm:t>
        <a:bodyPr/>
        <a:lstStyle/>
        <a:p>
          <a:endParaRPr lang="en-US"/>
        </a:p>
      </dgm:t>
    </dgm:pt>
    <dgm:pt modelId="{18011620-63A0-45D7-AD60-56D39BB0C80A}" type="sibTrans" cxnId="{2A1E3F01-9199-470A-8381-398E5E7AE2C8}">
      <dgm:prSet/>
      <dgm:spPr/>
      <dgm:t>
        <a:bodyPr/>
        <a:lstStyle/>
        <a:p>
          <a:endParaRPr lang="en-US"/>
        </a:p>
      </dgm:t>
    </dgm:pt>
    <dgm:pt modelId="{004DD290-9F34-4A0C-906F-9AE24A61ACF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Imaging</a:t>
          </a:r>
          <a:endParaRPr lang="en-US"/>
        </a:p>
      </dgm:t>
    </dgm:pt>
    <dgm:pt modelId="{5556475B-D285-4EFA-BE48-D19CD854910E}" type="parTrans" cxnId="{08F218F7-24F8-421D-BB6B-75A4507BE192}">
      <dgm:prSet/>
      <dgm:spPr/>
      <dgm:t>
        <a:bodyPr/>
        <a:lstStyle/>
        <a:p>
          <a:endParaRPr lang="en-US"/>
        </a:p>
      </dgm:t>
    </dgm:pt>
    <dgm:pt modelId="{70CD0516-C01D-4A9B-8041-BC3DA3F8A5C3}" type="sibTrans" cxnId="{08F218F7-24F8-421D-BB6B-75A4507BE192}">
      <dgm:prSet/>
      <dgm:spPr/>
      <dgm:t>
        <a:bodyPr/>
        <a:lstStyle/>
        <a:p>
          <a:endParaRPr lang="en-US"/>
        </a:p>
      </dgm:t>
    </dgm:pt>
    <dgm:pt modelId="{4D0804EC-ADBF-4BCE-94CB-B1C2DD240728}" type="pres">
      <dgm:prSet presAssocID="{479B0917-BD61-40B0-88B2-05DE449DB5CE}" presName="root" presStyleCnt="0">
        <dgm:presLayoutVars>
          <dgm:dir/>
          <dgm:resizeHandles val="exact"/>
        </dgm:presLayoutVars>
      </dgm:prSet>
      <dgm:spPr/>
    </dgm:pt>
    <dgm:pt modelId="{F9BDA7DF-EB9D-46B0-A81B-D052DA2263C5}" type="pres">
      <dgm:prSet presAssocID="{558BC6E9-3E0A-43B3-AF50-D6A194DA9730}" presName="compNode" presStyleCnt="0"/>
      <dgm:spPr/>
    </dgm:pt>
    <dgm:pt modelId="{01DCDB0E-950A-4DD5-B238-CD530EB97AA7}" type="pres">
      <dgm:prSet presAssocID="{558BC6E9-3E0A-43B3-AF50-D6A194DA9730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F492B14-0F82-4B94-BF56-5B07CA51779F}" type="pres">
      <dgm:prSet presAssocID="{558BC6E9-3E0A-43B3-AF50-D6A194DA97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01AAA867-6F94-429C-B44D-5E40E3B544E7}" type="pres">
      <dgm:prSet presAssocID="{558BC6E9-3E0A-43B3-AF50-D6A194DA9730}" presName="spaceRect" presStyleCnt="0"/>
      <dgm:spPr/>
    </dgm:pt>
    <dgm:pt modelId="{586F05C6-7411-424B-ADA2-871F089D89EC}" type="pres">
      <dgm:prSet presAssocID="{558BC6E9-3E0A-43B3-AF50-D6A194DA9730}" presName="textRect" presStyleLbl="revTx" presStyleIdx="0" presStyleCnt="3">
        <dgm:presLayoutVars>
          <dgm:chMax val="1"/>
          <dgm:chPref val="1"/>
        </dgm:presLayoutVars>
      </dgm:prSet>
      <dgm:spPr/>
    </dgm:pt>
    <dgm:pt modelId="{E9B6D775-14C5-49CB-A537-B292D8AA8292}" type="pres">
      <dgm:prSet presAssocID="{852663D7-0D0D-4AA8-B6C8-1F5034BD5C47}" presName="sibTrans" presStyleCnt="0"/>
      <dgm:spPr/>
    </dgm:pt>
    <dgm:pt modelId="{A953891E-F76E-4353-9502-B3B4A90F1527}" type="pres">
      <dgm:prSet presAssocID="{19A07F86-AF33-476A-8BB0-73AD874D3B7D}" presName="compNode" presStyleCnt="0"/>
      <dgm:spPr/>
    </dgm:pt>
    <dgm:pt modelId="{01BBCD3A-004F-435B-86D9-2C6B04253A7A}" type="pres">
      <dgm:prSet presAssocID="{19A07F86-AF33-476A-8BB0-73AD874D3B7D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4688584-5ACE-4B01-86E8-C9013A984CEE}" type="pres">
      <dgm:prSet presAssocID="{19A07F86-AF33-476A-8BB0-73AD874D3B7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DDA09E9-5CF1-4908-9172-25D32D3684E2}" type="pres">
      <dgm:prSet presAssocID="{19A07F86-AF33-476A-8BB0-73AD874D3B7D}" presName="spaceRect" presStyleCnt="0"/>
      <dgm:spPr/>
    </dgm:pt>
    <dgm:pt modelId="{20CF0AFA-E631-49E1-B00A-9DC0E43FAD7D}" type="pres">
      <dgm:prSet presAssocID="{19A07F86-AF33-476A-8BB0-73AD874D3B7D}" presName="textRect" presStyleLbl="revTx" presStyleIdx="1" presStyleCnt="3">
        <dgm:presLayoutVars>
          <dgm:chMax val="1"/>
          <dgm:chPref val="1"/>
        </dgm:presLayoutVars>
      </dgm:prSet>
      <dgm:spPr/>
    </dgm:pt>
    <dgm:pt modelId="{186D8304-882F-46FD-803B-19DEC3C71953}" type="pres">
      <dgm:prSet presAssocID="{18011620-63A0-45D7-AD60-56D39BB0C80A}" presName="sibTrans" presStyleCnt="0"/>
      <dgm:spPr/>
    </dgm:pt>
    <dgm:pt modelId="{1FB44558-1611-4C32-B046-237F5BCF68ED}" type="pres">
      <dgm:prSet presAssocID="{004DD290-9F34-4A0C-906F-9AE24A61ACFE}" presName="compNode" presStyleCnt="0"/>
      <dgm:spPr/>
    </dgm:pt>
    <dgm:pt modelId="{61E4592A-545B-4E46-A579-B409C9D4D249}" type="pres">
      <dgm:prSet presAssocID="{004DD290-9F34-4A0C-906F-9AE24A61ACFE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86A38FA-70D6-4550-9187-1DB10139641E}" type="pres">
      <dgm:prSet presAssocID="{004DD290-9F34-4A0C-906F-9AE24A61ACF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928E3D14-6507-41C3-9FB2-20FDEB4755D2}" type="pres">
      <dgm:prSet presAssocID="{004DD290-9F34-4A0C-906F-9AE24A61ACFE}" presName="spaceRect" presStyleCnt="0"/>
      <dgm:spPr/>
    </dgm:pt>
    <dgm:pt modelId="{25902849-1BFB-40F6-A05F-0819D5C7580C}" type="pres">
      <dgm:prSet presAssocID="{004DD290-9F34-4A0C-906F-9AE24A61ACF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A1E3F01-9199-470A-8381-398E5E7AE2C8}" srcId="{479B0917-BD61-40B0-88B2-05DE449DB5CE}" destId="{19A07F86-AF33-476A-8BB0-73AD874D3B7D}" srcOrd="1" destOrd="0" parTransId="{352C215B-D57C-40D9-A464-1832C6FF41BD}" sibTransId="{18011620-63A0-45D7-AD60-56D39BB0C80A}"/>
    <dgm:cxn modelId="{763AFB0D-48FB-B742-95EB-2C9B9240D5CB}" type="presOf" srcId="{004DD290-9F34-4A0C-906F-9AE24A61ACFE}" destId="{25902849-1BFB-40F6-A05F-0819D5C7580C}" srcOrd="0" destOrd="0" presId="urn:microsoft.com/office/officeart/2018/5/layout/IconLeafLabelList"/>
    <dgm:cxn modelId="{0A6CAB5E-35C6-3142-903E-D61D6909C011}" type="presOf" srcId="{558BC6E9-3E0A-43B3-AF50-D6A194DA9730}" destId="{586F05C6-7411-424B-ADA2-871F089D89EC}" srcOrd="0" destOrd="0" presId="urn:microsoft.com/office/officeart/2018/5/layout/IconLeafLabelList"/>
    <dgm:cxn modelId="{5FFC22A7-D72F-418E-BED1-9D2B0A0395AE}" srcId="{479B0917-BD61-40B0-88B2-05DE449DB5CE}" destId="{558BC6E9-3E0A-43B3-AF50-D6A194DA9730}" srcOrd="0" destOrd="0" parTransId="{90B45ABA-90CD-4C0E-A76B-C23B1C8CC211}" sibTransId="{852663D7-0D0D-4AA8-B6C8-1F5034BD5C47}"/>
    <dgm:cxn modelId="{906A1FC3-E35E-A34E-AB4A-73AF2EA03ED3}" type="presOf" srcId="{19A07F86-AF33-476A-8BB0-73AD874D3B7D}" destId="{20CF0AFA-E631-49E1-B00A-9DC0E43FAD7D}" srcOrd="0" destOrd="0" presId="urn:microsoft.com/office/officeart/2018/5/layout/IconLeafLabelList"/>
    <dgm:cxn modelId="{9B277FEA-25D2-B54E-93E9-41FA49A57DC0}" type="presOf" srcId="{479B0917-BD61-40B0-88B2-05DE449DB5CE}" destId="{4D0804EC-ADBF-4BCE-94CB-B1C2DD240728}" srcOrd="0" destOrd="0" presId="urn:microsoft.com/office/officeart/2018/5/layout/IconLeafLabelList"/>
    <dgm:cxn modelId="{08F218F7-24F8-421D-BB6B-75A4507BE192}" srcId="{479B0917-BD61-40B0-88B2-05DE449DB5CE}" destId="{004DD290-9F34-4A0C-906F-9AE24A61ACFE}" srcOrd="2" destOrd="0" parTransId="{5556475B-D285-4EFA-BE48-D19CD854910E}" sibTransId="{70CD0516-C01D-4A9B-8041-BC3DA3F8A5C3}"/>
    <dgm:cxn modelId="{F96C4988-D147-5047-8382-BCD09BF06BC9}" type="presParOf" srcId="{4D0804EC-ADBF-4BCE-94CB-B1C2DD240728}" destId="{F9BDA7DF-EB9D-46B0-A81B-D052DA2263C5}" srcOrd="0" destOrd="0" presId="urn:microsoft.com/office/officeart/2018/5/layout/IconLeafLabelList"/>
    <dgm:cxn modelId="{C30C7855-2D07-2F4F-859F-E5A94ABFBA15}" type="presParOf" srcId="{F9BDA7DF-EB9D-46B0-A81B-D052DA2263C5}" destId="{01DCDB0E-950A-4DD5-B238-CD530EB97AA7}" srcOrd="0" destOrd="0" presId="urn:microsoft.com/office/officeart/2018/5/layout/IconLeafLabelList"/>
    <dgm:cxn modelId="{19C36BCE-B8B1-3C4E-A007-330D7BD3B0C1}" type="presParOf" srcId="{F9BDA7DF-EB9D-46B0-A81B-D052DA2263C5}" destId="{1F492B14-0F82-4B94-BF56-5B07CA51779F}" srcOrd="1" destOrd="0" presId="urn:microsoft.com/office/officeart/2018/5/layout/IconLeafLabelList"/>
    <dgm:cxn modelId="{0E2CEE88-D32E-1A42-B8DC-B1A82C75A2B9}" type="presParOf" srcId="{F9BDA7DF-EB9D-46B0-A81B-D052DA2263C5}" destId="{01AAA867-6F94-429C-B44D-5E40E3B544E7}" srcOrd="2" destOrd="0" presId="urn:microsoft.com/office/officeart/2018/5/layout/IconLeafLabelList"/>
    <dgm:cxn modelId="{911AD649-98BF-6D47-A757-C97B59C5C407}" type="presParOf" srcId="{F9BDA7DF-EB9D-46B0-A81B-D052DA2263C5}" destId="{586F05C6-7411-424B-ADA2-871F089D89EC}" srcOrd="3" destOrd="0" presId="urn:microsoft.com/office/officeart/2018/5/layout/IconLeafLabelList"/>
    <dgm:cxn modelId="{7D897C99-8750-BB4E-9DB5-938B8953D8CF}" type="presParOf" srcId="{4D0804EC-ADBF-4BCE-94CB-B1C2DD240728}" destId="{E9B6D775-14C5-49CB-A537-B292D8AA8292}" srcOrd="1" destOrd="0" presId="urn:microsoft.com/office/officeart/2018/5/layout/IconLeafLabelList"/>
    <dgm:cxn modelId="{7CDDFDDE-EBA1-984C-8122-B3F497431BCF}" type="presParOf" srcId="{4D0804EC-ADBF-4BCE-94CB-B1C2DD240728}" destId="{A953891E-F76E-4353-9502-B3B4A90F1527}" srcOrd="2" destOrd="0" presId="urn:microsoft.com/office/officeart/2018/5/layout/IconLeafLabelList"/>
    <dgm:cxn modelId="{91866691-69DA-7241-8205-1D3410F0E8DE}" type="presParOf" srcId="{A953891E-F76E-4353-9502-B3B4A90F1527}" destId="{01BBCD3A-004F-435B-86D9-2C6B04253A7A}" srcOrd="0" destOrd="0" presId="urn:microsoft.com/office/officeart/2018/5/layout/IconLeafLabelList"/>
    <dgm:cxn modelId="{20B8B855-8370-D947-8675-2F96A90BF691}" type="presParOf" srcId="{A953891E-F76E-4353-9502-B3B4A90F1527}" destId="{44688584-5ACE-4B01-86E8-C9013A984CEE}" srcOrd="1" destOrd="0" presId="urn:microsoft.com/office/officeart/2018/5/layout/IconLeafLabelList"/>
    <dgm:cxn modelId="{25033801-8F2F-E743-8ABE-5AC056B6745D}" type="presParOf" srcId="{A953891E-F76E-4353-9502-B3B4A90F1527}" destId="{CDDA09E9-5CF1-4908-9172-25D32D3684E2}" srcOrd="2" destOrd="0" presId="urn:microsoft.com/office/officeart/2018/5/layout/IconLeafLabelList"/>
    <dgm:cxn modelId="{CB00C001-2397-2840-A396-47C5E32F7A1E}" type="presParOf" srcId="{A953891E-F76E-4353-9502-B3B4A90F1527}" destId="{20CF0AFA-E631-49E1-B00A-9DC0E43FAD7D}" srcOrd="3" destOrd="0" presId="urn:microsoft.com/office/officeart/2018/5/layout/IconLeafLabelList"/>
    <dgm:cxn modelId="{0B26B9A4-E53F-F943-8072-AF34E95276DF}" type="presParOf" srcId="{4D0804EC-ADBF-4BCE-94CB-B1C2DD240728}" destId="{186D8304-882F-46FD-803B-19DEC3C71953}" srcOrd="3" destOrd="0" presId="urn:microsoft.com/office/officeart/2018/5/layout/IconLeafLabelList"/>
    <dgm:cxn modelId="{7DD292D6-71BA-A54F-AFBF-0E748B34786A}" type="presParOf" srcId="{4D0804EC-ADBF-4BCE-94CB-B1C2DD240728}" destId="{1FB44558-1611-4C32-B046-237F5BCF68ED}" srcOrd="4" destOrd="0" presId="urn:microsoft.com/office/officeart/2018/5/layout/IconLeafLabelList"/>
    <dgm:cxn modelId="{2FF91567-AEB6-DC4B-8F3C-B4CB45C23702}" type="presParOf" srcId="{1FB44558-1611-4C32-B046-237F5BCF68ED}" destId="{61E4592A-545B-4E46-A579-B409C9D4D249}" srcOrd="0" destOrd="0" presId="urn:microsoft.com/office/officeart/2018/5/layout/IconLeafLabelList"/>
    <dgm:cxn modelId="{BAE8A6DE-B9A5-ED4F-9292-4D3A883178BF}" type="presParOf" srcId="{1FB44558-1611-4C32-B046-237F5BCF68ED}" destId="{786A38FA-70D6-4550-9187-1DB10139641E}" srcOrd="1" destOrd="0" presId="urn:microsoft.com/office/officeart/2018/5/layout/IconLeafLabelList"/>
    <dgm:cxn modelId="{A4EE3DF5-46D3-544E-97D4-1A12C5067DA8}" type="presParOf" srcId="{1FB44558-1611-4C32-B046-237F5BCF68ED}" destId="{928E3D14-6507-41C3-9FB2-20FDEB4755D2}" srcOrd="2" destOrd="0" presId="urn:microsoft.com/office/officeart/2018/5/layout/IconLeafLabelList"/>
    <dgm:cxn modelId="{0A46AF8A-B387-614C-B365-9F3C241CBCBC}" type="presParOf" srcId="{1FB44558-1611-4C32-B046-237F5BCF68ED}" destId="{25902849-1BFB-40F6-A05F-0819D5C7580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84653F-E84D-40B2-B501-BE6CE4247CAC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E99F979-0AD0-4EED-BBD4-E72DEB196DFF}">
      <dgm:prSet/>
      <dgm:spPr/>
      <dgm:t>
        <a:bodyPr/>
        <a:lstStyle/>
        <a:p>
          <a:r>
            <a:rPr lang="en-PK" b="0" i="0" baseline="0"/>
            <a:t>Allows </a:t>
          </a:r>
          <a:r>
            <a:rPr lang="en-PK" b="1" i="0" baseline="0"/>
            <a:t>high drug-loading capacity</a:t>
          </a:r>
          <a:endParaRPr lang="en-US"/>
        </a:p>
      </dgm:t>
    </dgm:pt>
    <dgm:pt modelId="{AAE56E87-E2FC-454C-A577-1D0311481774}" type="parTrans" cxnId="{CCE4686B-57E0-41F5-ABEA-B07B7D747F6F}">
      <dgm:prSet/>
      <dgm:spPr/>
      <dgm:t>
        <a:bodyPr/>
        <a:lstStyle/>
        <a:p>
          <a:endParaRPr lang="en-US"/>
        </a:p>
      </dgm:t>
    </dgm:pt>
    <dgm:pt modelId="{1804EB02-F62D-42D7-B2E2-B16C9639EE55}" type="sibTrans" cxnId="{CCE4686B-57E0-41F5-ABEA-B07B7D747F6F}">
      <dgm:prSet/>
      <dgm:spPr/>
      <dgm:t>
        <a:bodyPr/>
        <a:lstStyle/>
        <a:p>
          <a:endParaRPr lang="en-US"/>
        </a:p>
      </dgm:t>
    </dgm:pt>
    <dgm:pt modelId="{22E56BDA-69A4-41DA-9FDA-391F3929F758}">
      <dgm:prSet/>
      <dgm:spPr/>
      <dgm:t>
        <a:bodyPr/>
        <a:lstStyle/>
        <a:p>
          <a:r>
            <a:rPr lang="en-PK" b="0" i="0" baseline="0"/>
            <a:t>Promotes rapid interactions with cells and biomolecules</a:t>
          </a:r>
          <a:endParaRPr lang="en-US"/>
        </a:p>
      </dgm:t>
    </dgm:pt>
    <dgm:pt modelId="{54586A65-F634-4547-9F65-D15E4C736403}" type="parTrans" cxnId="{51183EEF-B879-4EAE-A9DD-9E483C73E9CF}">
      <dgm:prSet/>
      <dgm:spPr/>
      <dgm:t>
        <a:bodyPr/>
        <a:lstStyle/>
        <a:p>
          <a:endParaRPr lang="en-US"/>
        </a:p>
      </dgm:t>
    </dgm:pt>
    <dgm:pt modelId="{D7C0DA56-9586-4243-8155-A797513389FB}" type="sibTrans" cxnId="{51183EEF-B879-4EAE-A9DD-9E483C73E9CF}">
      <dgm:prSet/>
      <dgm:spPr/>
      <dgm:t>
        <a:bodyPr/>
        <a:lstStyle/>
        <a:p>
          <a:endParaRPr lang="en-US"/>
        </a:p>
      </dgm:t>
    </dgm:pt>
    <dgm:pt modelId="{DDF2FEDF-8B70-450D-8B50-188B9BA9896F}">
      <dgm:prSet/>
      <dgm:spPr/>
      <dgm:t>
        <a:bodyPr/>
        <a:lstStyle/>
        <a:p>
          <a:r>
            <a:rPr lang="en-PK" b="0" i="0" baseline="0"/>
            <a:t>Enhances catalytic and binding efficiency</a:t>
          </a:r>
          <a:endParaRPr lang="en-US"/>
        </a:p>
      </dgm:t>
    </dgm:pt>
    <dgm:pt modelId="{CCDFB20E-4C77-40BB-A0D0-74C2ADF76D3C}" type="parTrans" cxnId="{BD8C40A7-935B-4EFE-8B6E-35DA5DE97270}">
      <dgm:prSet/>
      <dgm:spPr/>
      <dgm:t>
        <a:bodyPr/>
        <a:lstStyle/>
        <a:p>
          <a:endParaRPr lang="en-US"/>
        </a:p>
      </dgm:t>
    </dgm:pt>
    <dgm:pt modelId="{D6503F71-D8F1-4342-8498-F442239E022F}" type="sibTrans" cxnId="{BD8C40A7-935B-4EFE-8B6E-35DA5DE97270}">
      <dgm:prSet/>
      <dgm:spPr/>
      <dgm:t>
        <a:bodyPr/>
        <a:lstStyle/>
        <a:p>
          <a:endParaRPr lang="en-US"/>
        </a:p>
      </dgm:t>
    </dgm:pt>
    <dgm:pt modelId="{7070394E-850B-3448-883F-87E7520F2621}" type="pres">
      <dgm:prSet presAssocID="{0484653F-E84D-40B2-B501-BE6CE4247CAC}" presName="linear" presStyleCnt="0">
        <dgm:presLayoutVars>
          <dgm:animLvl val="lvl"/>
          <dgm:resizeHandles val="exact"/>
        </dgm:presLayoutVars>
      </dgm:prSet>
      <dgm:spPr/>
    </dgm:pt>
    <dgm:pt modelId="{51737046-706D-3A42-9896-C4E6D258D962}" type="pres">
      <dgm:prSet presAssocID="{EE99F979-0AD0-4EED-BBD4-E72DEB196DF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9648FE-42BD-574F-875A-73F64C9DC293}" type="pres">
      <dgm:prSet presAssocID="{1804EB02-F62D-42D7-B2E2-B16C9639EE55}" presName="spacer" presStyleCnt="0"/>
      <dgm:spPr/>
    </dgm:pt>
    <dgm:pt modelId="{8F2E7A22-4931-A34D-A601-AFD1F3FEB597}" type="pres">
      <dgm:prSet presAssocID="{22E56BDA-69A4-41DA-9FDA-391F3929F75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B6410-773C-AE41-B73E-3169DC11F525}" type="pres">
      <dgm:prSet presAssocID="{D7C0DA56-9586-4243-8155-A797513389FB}" presName="spacer" presStyleCnt="0"/>
      <dgm:spPr/>
    </dgm:pt>
    <dgm:pt modelId="{429D19BD-4BC0-6345-BA18-61C9C99F9C89}" type="pres">
      <dgm:prSet presAssocID="{DDF2FEDF-8B70-450D-8B50-188B9BA989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4E4C01D-9493-894F-AA84-66AA629CDECC}" type="presOf" srcId="{0484653F-E84D-40B2-B501-BE6CE4247CAC}" destId="{7070394E-850B-3448-883F-87E7520F2621}" srcOrd="0" destOrd="0" presId="urn:microsoft.com/office/officeart/2005/8/layout/vList2"/>
    <dgm:cxn modelId="{9B85E02F-67A3-3C45-AC8D-88D5C10F4D4D}" type="presOf" srcId="{22E56BDA-69A4-41DA-9FDA-391F3929F758}" destId="{8F2E7A22-4931-A34D-A601-AFD1F3FEB597}" srcOrd="0" destOrd="0" presId="urn:microsoft.com/office/officeart/2005/8/layout/vList2"/>
    <dgm:cxn modelId="{36F2F463-EA8A-9A44-B94B-7AF003DFE66E}" type="presOf" srcId="{DDF2FEDF-8B70-450D-8B50-188B9BA9896F}" destId="{429D19BD-4BC0-6345-BA18-61C9C99F9C89}" srcOrd="0" destOrd="0" presId="urn:microsoft.com/office/officeart/2005/8/layout/vList2"/>
    <dgm:cxn modelId="{CCE4686B-57E0-41F5-ABEA-B07B7D747F6F}" srcId="{0484653F-E84D-40B2-B501-BE6CE4247CAC}" destId="{EE99F979-0AD0-4EED-BBD4-E72DEB196DFF}" srcOrd="0" destOrd="0" parTransId="{AAE56E87-E2FC-454C-A577-1D0311481774}" sibTransId="{1804EB02-F62D-42D7-B2E2-B16C9639EE55}"/>
    <dgm:cxn modelId="{7A300477-A5EC-804B-B8ED-64F942525FE9}" type="presOf" srcId="{EE99F979-0AD0-4EED-BBD4-E72DEB196DFF}" destId="{51737046-706D-3A42-9896-C4E6D258D962}" srcOrd="0" destOrd="0" presId="urn:microsoft.com/office/officeart/2005/8/layout/vList2"/>
    <dgm:cxn modelId="{BD8C40A7-935B-4EFE-8B6E-35DA5DE97270}" srcId="{0484653F-E84D-40B2-B501-BE6CE4247CAC}" destId="{DDF2FEDF-8B70-450D-8B50-188B9BA9896F}" srcOrd="2" destOrd="0" parTransId="{CCDFB20E-4C77-40BB-A0D0-74C2ADF76D3C}" sibTransId="{D6503F71-D8F1-4342-8498-F442239E022F}"/>
    <dgm:cxn modelId="{51183EEF-B879-4EAE-A9DD-9E483C73E9CF}" srcId="{0484653F-E84D-40B2-B501-BE6CE4247CAC}" destId="{22E56BDA-69A4-41DA-9FDA-391F3929F758}" srcOrd="1" destOrd="0" parTransId="{54586A65-F634-4547-9F65-D15E4C736403}" sibTransId="{D7C0DA56-9586-4243-8155-A797513389FB}"/>
    <dgm:cxn modelId="{B3C068A9-0368-6845-A033-ACE79A444FD7}" type="presParOf" srcId="{7070394E-850B-3448-883F-87E7520F2621}" destId="{51737046-706D-3A42-9896-C4E6D258D962}" srcOrd="0" destOrd="0" presId="urn:microsoft.com/office/officeart/2005/8/layout/vList2"/>
    <dgm:cxn modelId="{003E70FD-AE37-DE44-AD77-BFDE62115A8E}" type="presParOf" srcId="{7070394E-850B-3448-883F-87E7520F2621}" destId="{859648FE-42BD-574F-875A-73F64C9DC293}" srcOrd="1" destOrd="0" presId="urn:microsoft.com/office/officeart/2005/8/layout/vList2"/>
    <dgm:cxn modelId="{A45384B7-977D-C448-A75B-9E5D2117BCC8}" type="presParOf" srcId="{7070394E-850B-3448-883F-87E7520F2621}" destId="{8F2E7A22-4931-A34D-A601-AFD1F3FEB597}" srcOrd="2" destOrd="0" presId="urn:microsoft.com/office/officeart/2005/8/layout/vList2"/>
    <dgm:cxn modelId="{4936E6E6-06F0-EA4B-B903-B08CE9120DEA}" type="presParOf" srcId="{7070394E-850B-3448-883F-87E7520F2621}" destId="{A1FB6410-773C-AE41-B73E-3169DC11F525}" srcOrd="3" destOrd="0" presId="urn:microsoft.com/office/officeart/2005/8/layout/vList2"/>
    <dgm:cxn modelId="{E75F753C-BAAC-FB47-9F13-B7415D6D552A}" type="presParOf" srcId="{7070394E-850B-3448-883F-87E7520F2621}" destId="{429D19BD-4BC0-6345-BA18-61C9C99F9C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B053D0-587F-432C-87A7-7245DFCAE61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B5B12DE-6DFF-4F7D-BF0E-76B31DDC44FA}">
      <dgm:prSet/>
      <dgm:spPr/>
      <dgm:t>
        <a:bodyPr/>
        <a:lstStyle/>
        <a:p>
          <a:r>
            <a:rPr lang="en-GB"/>
            <a:t>Enhanced cellular uptake</a:t>
          </a:r>
          <a:endParaRPr lang="en-US"/>
        </a:p>
      </dgm:t>
    </dgm:pt>
    <dgm:pt modelId="{6EDAD5CC-4A86-42EB-8143-49726637A120}" type="parTrans" cxnId="{1D9E8F25-575D-4E65-B913-D9B720C0FE65}">
      <dgm:prSet/>
      <dgm:spPr/>
      <dgm:t>
        <a:bodyPr/>
        <a:lstStyle/>
        <a:p>
          <a:endParaRPr lang="en-US"/>
        </a:p>
      </dgm:t>
    </dgm:pt>
    <dgm:pt modelId="{C707B12A-A291-47DE-81FB-32D95BCC40B3}" type="sibTrans" cxnId="{1D9E8F25-575D-4E65-B913-D9B720C0FE65}">
      <dgm:prSet/>
      <dgm:spPr/>
      <dgm:t>
        <a:bodyPr/>
        <a:lstStyle/>
        <a:p>
          <a:endParaRPr lang="en-US"/>
        </a:p>
      </dgm:t>
    </dgm:pt>
    <dgm:pt modelId="{8F9B3EA9-ADAD-4F16-B219-B7342478EB59}">
      <dgm:prSet/>
      <dgm:spPr/>
      <dgm:t>
        <a:bodyPr/>
        <a:lstStyle/>
        <a:p>
          <a:r>
            <a:rPr lang="en-GB"/>
            <a:t>Improved binding to target molecules</a:t>
          </a:r>
          <a:endParaRPr lang="en-US"/>
        </a:p>
      </dgm:t>
    </dgm:pt>
    <dgm:pt modelId="{9A4F9AF1-7609-4520-B59D-A503F3BE4F20}" type="parTrans" cxnId="{92FDBCAD-B73F-48FE-8544-E6F4F4BCB825}">
      <dgm:prSet/>
      <dgm:spPr/>
      <dgm:t>
        <a:bodyPr/>
        <a:lstStyle/>
        <a:p>
          <a:endParaRPr lang="en-US"/>
        </a:p>
      </dgm:t>
    </dgm:pt>
    <dgm:pt modelId="{90A73FB2-0D22-45A1-B4FD-E65D80269DAD}" type="sibTrans" cxnId="{92FDBCAD-B73F-48FE-8544-E6F4F4BCB825}">
      <dgm:prSet/>
      <dgm:spPr/>
      <dgm:t>
        <a:bodyPr/>
        <a:lstStyle/>
        <a:p>
          <a:endParaRPr lang="en-US"/>
        </a:p>
      </dgm:t>
    </dgm:pt>
    <dgm:pt modelId="{B1E1AC81-8C01-4BD6-9C79-9C1A6564158A}">
      <dgm:prSet/>
      <dgm:spPr/>
      <dgm:t>
        <a:bodyPr/>
        <a:lstStyle/>
        <a:p>
          <a:r>
            <a:rPr lang="en-GB"/>
            <a:t>Tunable surface chemistry for attaching ligands, antibodies, peptides</a:t>
          </a:r>
          <a:endParaRPr lang="en-US"/>
        </a:p>
      </dgm:t>
    </dgm:pt>
    <dgm:pt modelId="{47D4DBDD-EC6A-4794-8CCA-C19BBDBAED7F}" type="parTrans" cxnId="{31FC1262-2800-4F9D-A606-94F884306C33}">
      <dgm:prSet/>
      <dgm:spPr/>
      <dgm:t>
        <a:bodyPr/>
        <a:lstStyle/>
        <a:p>
          <a:endParaRPr lang="en-US"/>
        </a:p>
      </dgm:t>
    </dgm:pt>
    <dgm:pt modelId="{02BCF7A3-8363-4457-9E76-9DAD8A2B6821}" type="sibTrans" cxnId="{31FC1262-2800-4F9D-A606-94F884306C33}">
      <dgm:prSet/>
      <dgm:spPr/>
      <dgm:t>
        <a:bodyPr/>
        <a:lstStyle/>
        <a:p>
          <a:endParaRPr lang="en-US"/>
        </a:p>
      </dgm:t>
    </dgm:pt>
    <dgm:pt modelId="{7F24DBD8-9F31-48C7-BFF9-65188EB86DA1}" type="pres">
      <dgm:prSet presAssocID="{52B053D0-587F-432C-87A7-7245DFCAE61E}" presName="root" presStyleCnt="0">
        <dgm:presLayoutVars>
          <dgm:dir/>
          <dgm:resizeHandles val="exact"/>
        </dgm:presLayoutVars>
      </dgm:prSet>
      <dgm:spPr/>
    </dgm:pt>
    <dgm:pt modelId="{85B78B46-B6AE-47A0-83F2-FB7F8615504A}" type="pres">
      <dgm:prSet presAssocID="{8B5B12DE-6DFF-4F7D-BF0E-76B31DDC44FA}" presName="compNode" presStyleCnt="0"/>
      <dgm:spPr/>
    </dgm:pt>
    <dgm:pt modelId="{6962B4D1-F17B-4BA1-95D5-1C3252842010}" type="pres">
      <dgm:prSet presAssocID="{8B5B12DE-6DFF-4F7D-BF0E-76B31DDC44FA}" presName="bgRect" presStyleLbl="bgShp" presStyleIdx="0" presStyleCnt="3"/>
      <dgm:spPr/>
    </dgm:pt>
    <dgm:pt modelId="{B44643E4-64DF-403C-A3C3-3EDD1CC4A914}" type="pres">
      <dgm:prSet presAssocID="{8B5B12DE-6DFF-4F7D-BF0E-76B31DDC44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07E450A-F7F5-4229-BDAC-F0A05511DAB5}" type="pres">
      <dgm:prSet presAssocID="{8B5B12DE-6DFF-4F7D-BF0E-76B31DDC44FA}" presName="spaceRect" presStyleCnt="0"/>
      <dgm:spPr/>
    </dgm:pt>
    <dgm:pt modelId="{27DCB9A1-4532-4B21-86FB-A206F4E5D316}" type="pres">
      <dgm:prSet presAssocID="{8B5B12DE-6DFF-4F7D-BF0E-76B31DDC44FA}" presName="parTx" presStyleLbl="revTx" presStyleIdx="0" presStyleCnt="3">
        <dgm:presLayoutVars>
          <dgm:chMax val="0"/>
          <dgm:chPref val="0"/>
        </dgm:presLayoutVars>
      </dgm:prSet>
      <dgm:spPr/>
    </dgm:pt>
    <dgm:pt modelId="{F2C07F9C-73EE-49C4-994F-E552644AFE79}" type="pres">
      <dgm:prSet presAssocID="{C707B12A-A291-47DE-81FB-32D95BCC40B3}" presName="sibTrans" presStyleCnt="0"/>
      <dgm:spPr/>
    </dgm:pt>
    <dgm:pt modelId="{062FF14E-8E09-4B29-95B1-9764916F5815}" type="pres">
      <dgm:prSet presAssocID="{8F9B3EA9-ADAD-4F16-B219-B7342478EB59}" presName="compNode" presStyleCnt="0"/>
      <dgm:spPr/>
    </dgm:pt>
    <dgm:pt modelId="{B410F351-5B82-4018-B2DE-B88F98F37EB8}" type="pres">
      <dgm:prSet presAssocID="{8F9B3EA9-ADAD-4F16-B219-B7342478EB59}" presName="bgRect" presStyleLbl="bgShp" presStyleIdx="1" presStyleCnt="3"/>
      <dgm:spPr/>
    </dgm:pt>
    <dgm:pt modelId="{F7254B30-FBD1-4E23-B4AF-871B4E1E36D7}" type="pres">
      <dgm:prSet presAssocID="{8F9B3EA9-ADAD-4F16-B219-B7342478EB5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9BB1DA45-A63A-4532-9273-B61AA11B0366}" type="pres">
      <dgm:prSet presAssocID="{8F9B3EA9-ADAD-4F16-B219-B7342478EB59}" presName="spaceRect" presStyleCnt="0"/>
      <dgm:spPr/>
    </dgm:pt>
    <dgm:pt modelId="{FF93CDCE-AB0F-4E9C-AA23-DEC9D86E1F98}" type="pres">
      <dgm:prSet presAssocID="{8F9B3EA9-ADAD-4F16-B219-B7342478EB59}" presName="parTx" presStyleLbl="revTx" presStyleIdx="1" presStyleCnt="3">
        <dgm:presLayoutVars>
          <dgm:chMax val="0"/>
          <dgm:chPref val="0"/>
        </dgm:presLayoutVars>
      </dgm:prSet>
      <dgm:spPr/>
    </dgm:pt>
    <dgm:pt modelId="{F1CDFE23-8C4D-4504-A9A3-8C762E3A3641}" type="pres">
      <dgm:prSet presAssocID="{90A73FB2-0D22-45A1-B4FD-E65D80269DAD}" presName="sibTrans" presStyleCnt="0"/>
      <dgm:spPr/>
    </dgm:pt>
    <dgm:pt modelId="{1B4D17A0-E0AA-4080-863B-2ED1CE0DDB4D}" type="pres">
      <dgm:prSet presAssocID="{B1E1AC81-8C01-4BD6-9C79-9C1A6564158A}" presName="compNode" presStyleCnt="0"/>
      <dgm:spPr/>
    </dgm:pt>
    <dgm:pt modelId="{0E5B2502-E5C1-4E74-AE21-B6FE1DC4BC76}" type="pres">
      <dgm:prSet presAssocID="{B1E1AC81-8C01-4BD6-9C79-9C1A6564158A}" presName="bgRect" presStyleLbl="bgShp" presStyleIdx="2" presStyleCnt="3"/>
      <dgm:spPr/>
    </dgm:pt>
    <dgm:pt modelId="{8B4352FA-81AD-404F-A943-28ED35B500DE}" type="pres">
      <dgm:prSet presAssocID="{B1E1AC81-8C01-4BD6-9C79-9C1A6564158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31EB141E-C4DC-4440-B09C-7625B1451393}" type="pres">
      <dgm:prSet presAssocID="{B1E1AC81-8C01-4BD6-9C79-9C1A6564158A}" presName="spaceRect" presStyleCnt="0"/>
      <dgm:spPr/>
    </dgm:pt>
    <dgm:pt modelId="{E4BC3A6C-AD27-4E6A-8F44-83344F7F9341}" type="pres">
      <dgm:prSet presAssocID="{B1E1AC81-8C01-4BD6-9C79-9C1A6564158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D9E8F25-575D-4E65-B913-D9B720C0FE65}" srcId="{52B053D0-587F-432C-87A7-7245DFCAE61E}" destId="{8B5B12DE-6DFF-4F7D-BF0E-76B31DDC44FA}" srcOrd="0" destOrd="0" parTransId="{6EDAD5CC-4A86-42EB-8143-49726637A120}" sibTransId="{C707B12A-A291-47DE-81FB-32D95BCC40B3}"/>
    <dgm:cxn modelId="{09B2464D-296A-45D3-9F27-9E474C15233F}" type="presOf" srcId="{52B053D0-587F-432C-87A7-7245DFCAE61E}" destId="{7F24DBD8-9F31-48C7-BFF9-65188EB86DA1}" srcOrd="0" destOrd="0" presId="urn:microsoft.com/office/officeart/2018/2/layout/IconVerticalSolidList"/>
    <dgm:cxn modelId="{31FC1262-2800-4F9D-A606-94F884306C33}" srcId="{52B053D0-587F-432C-87A7-7245DFCAE61E}" destId="{B1E1AC81-8C01-4BD6-9C79-9C1A6564158A}" srcOrd="2" destOrd="0" parTransId="{47D4DBDD-EC6A-4794-8CCA-C19BBDBAED7F}" sibTransId="{02BCF7A3-8363-4457-9E76-9DAD8A2B6821}"/>
    <dgm:cxn modelId="{92FDBCAD-B73F-48FE-8544-E6F4F4BCB825}" srcId="{52B053D0-587F-432C-87A7-7245DFCAE61E}" destId="{8F9B3EA9-ADAD-4F16-B219-B7342478EB59}" srcOrd="1" destOrd="0" parTransId="{9A4F9AF1-7609-4520-B59D-A503F3BE4F20}" sibTransId="{90A73FB2-0D22-45A1-B4FD-E65D80269DAD}"/>
    <dgm:cxn modelId="{35E383C3-5029-4A0E-966F-AB76C0B0F45E}" type="presOf" srcId="{8B5B12DE-6DFF-4F7D-BF0E-76B31DDC44FA}" destId="{27DCB9A1-4532-4B21-86FB-A206F4E5D316}" srcOrd="0" destOrd="0" presId="urn:microsoft.com/office/officeart/2018/2/layout/IconVerticalSolidList"/>
    <dgm:cxn modelId="{93EC9DD5-92B8-4A6B-9D35-7915B9B2F50F}" type="presOf" srcId="{8F9B3EA9-ADAD-4F16-B219-B7342478EB59}" destId="{FF93CDCE-AB0F-4E9C-AA23-DEC9D86E1F98}" srcOrd="0" destOrd="0" presId="urn:microsoft.com/office/officeart/2018/2/layout/IconVerticalSolidList"/>
    <dgm:cxn modelId="{09F3D5EC-5473-48C6-BD96-2ACF63F5E6C8}" type="presOf" srcId="{B1E1AC81-8C01-4BD6-9C79-9C1A6564158A}" destId="{E4BC3A6C-AD27-4E6A-8F44-83344F7F9341}" srcOrd="0" destOrd="0" presId="urn:microsoft.com/office/officeart/2018/2/layout/IconVerticalSolidList"/>
    <dgm:cxn modelId="{A4FBCE19-3633-4A6E-846A-91EE968986CE}" type="presParOf" srcId="{7F24DBD8-9F31-48C7-BFF9-65188EB86DA1}" destId="{85B78B46-B6AE-47A0-83F2-FB7F8615504A}" srcOrd="0" destOrd="0" presId="urn:microsoft.com/office/officeart/2018/2/layout/IconVerticalSolidList"/>
    <dgm:cxn modelId="{0AFB94A5-019A-40A1-826E-78569880C7E6}" type="presParOf" srcId="{85B78B46-B6AE-47A0-83F2-FB7F8615504A}" destId="{6962B4D1-F17B-4BA1-95D5-1C3252842010}" srcOrd="0" destOrd="0" presId="urn:microsoft.com/office/officeart/2018/2/layout/IconVerticalSolidList"/>
    <dgm:cxn modelId="{9FA4F76A-D308-413D-AE10-2884049A7124}" type="presParOf" srcId="{85B78B46-B6AE-47A0-83F2-FB7F8615504A}" destId="{B44643E4-64DF-403C-A3C3-3EDD1CC4A914}" srcOrd="1" destOrd="0" presId="urn:microsoft.com/office/officeart/2018/2/layout/IconVerticalSolidList"/>
    <dgm:cxn modelId="{0C52C077-79FA-4016-8026-A2C23D064C87}" type="presParOf" srcId="{85B78B46-B6AE-47A0-83F2-FB7F8615504A}" destId="{007E450A-F7F5-4229-BDAC-F0A05511DAB5}" srcOrd="2" destOrd="0" presId="urn:microsoft.com/office/officeart/2018/2/layout/IconVerticalSolidList"/>
    <dgm:cxn modelId="{DE8961AB-3622-4F99-99A5-3E6420ABE75B}" type="presParOf" srcId="{85B78B46-B6AE-47A0-83F2-FB7F8615504A}" destId="{27DCB9A1-4532-4B21-86FB-A206F4E5D316}" srcOrd="3" destOrd="0" presId="urn:microsoft.com/office/officeart/2018/2/layout/IconVerticalSolidList"/>
    <dgm:cxn modelId="{59434C0F-3561-45F3-8B15-761E0D0760E1}" type="presParOf" srcId="{7F24DBD8-9F31-48C7-BFF9-65188EB86DA1}" destId="{F2C07F9C-73EE-49C4-994F-E552644AFE79}" srcOrd="1" destOrd="0" presId="urn:microsoft.com/office/officeart/2018/2/layout/IconVerticalSolidList"/>
    <dgm:cxn modelId="{3CE31C26-A6FD-4F37-8C99-805EB3F4EFB4}" type="presParOf" srcId="{7F24DBD8-9F31-48C7-BFF9-65188EB86DA1}" destId="{062FF14E-8E09-4B29-95B1-9764916F5815}" srcOrd="2" destOrd="0" presId="urn:microsoft.com/office/officeart/2018/2/layout/IconVerticalSolidList"/>
    <dgm:cxn modelId="{83AD542C-2F63-4C45-B13F-9AD11A415258}" type="presParOf" srcId="{062FF14E-8E09-4B29-95B1-9764916F5815}" destId="{B410F351-5B82-4018-B2DE-B88F98F37EB8}" srcOrd="0" destOrd="0" presId="urn:microsoft.com/office/officeart/2018/2/layout/IconVerticalSolidList"/>
    <dgm:cxn modelId="{B7E67007-4C2E-4E79-BCA8-3F961271ECE0}" type="presParOf" srcId="{062FF14E-8E09-4B29-95B1-9764916F5815}" destId="{F7254B30-FBD1-4E23-B4AF-871B4E1E36D7}" srcOrd="1" destOrd="0" presId="urn:microsoft.com/office/officeart/2018/2/layout/IconVerticalSolidList"/>
    <dgm:cxn modelId="{28C0874E-7086-442C-8B45-D4061B620836}" type="presParOf" srcId="{062FF14E-8E09-4B29-95B1-9764916F5815}" destId="{9BB1DA45-A63A-4532-9273-B61AA11B0366}" srcOrd="2" destOrd="0" presId="urn:microsoft.com/office/officeart/2018/2/layout/IconVerticalSolidList"/>
    <dgm:cxn modelId="{D0BC169A-6109-4B21-B819-79B8E8978F4E}" type="presParOf" srcId="{062FF14E-8E09-4B29-95B1-9764916F5815}" destId="{FF93CDCE-AB0F-4E9C-AA23-DEC9D86E1F98}" srcOrd="3" destOrd="0" presId="urn:microsoft.com/office/officeart/2018/2/layout/IconVerticalSolidList"/>
    <dgm:cxn modelId="{FBF0CE6E-DC8D-4638-9216-EF5BAFF4D9B6}" type="presParOf" srcId="{7F24DBD8-9F31-48C7-BFF9-65188EB86DA1}" destId="{F1CDFE23-8C4D-4504-A9A3-8C762E3A3641}" srcOrd="3" destOrd="0" presId="urn:microsoft.com/office/officeart/2018/2/layout/IconVerticalSolidList"/>
    <dgm:cxn modelId="{52CEFC3E-73DB-4D9F-85B6-1A58D579A5DE}" type="presParOf" srcId="{7F24DBD8-9F31-48C7-BFF9-65188EB86DA1}" destId="{1B4D17A0-E0AA-4080-863B-2ED1CE0DDB4D}" srcOrd="4" destOrd="0" presId="urn:microsoft.com/office/officeart/2018/2/layout/IconVerticalSolidList"/>
    <dgm:cxn modelId="{A06FDB9C-BD7C-4344-A4D5-DFE333D4CABA}" type="presParOf" srcId="{1B4D17A0-E0AA-4080-863B-2ED1CE0DDB4D}" destId="{0E5B2502-E5C1-4E74-AE21-B6FE1DC4BC76}" srcOrd="0" destOrd="0" presId="urn:microsoft.com/office/officeart/2018/2/layout/IconVerticalSolidList"/>
    <dgm:cxn modelId="{2A52BD45-8E70-41B4-A933-AE80A4A447DC}" type="presParOf" srcId="{1B4D17A0-E0AA-4080-863B-2ED1CE0DDB4D}" destId="{8B4352FA-81AD-404F-A943-28ED35B500DE}" srcOrd="1" destOrd="0" presId="urn:microsoft.com/office/officeart/2018/2/layout/IconVerticalSolidList"/>
    <dgm:cxn modelId="{3BD70B74-E5D1-4FCD-80D1-6EF96E450D58}" type="presParOf" srcId="{1B4D17A0-E0AA-4080-863B-2ED1CE0DDB4D}" destId="{31EB141E-C4DC-4440-B09C-7625B1451393}" srcOrd="2" destOrd="0" presId="urn:microsoft.com/office/officeart/2018/2/layout/IconVerticalSolidList"/>
    <dgm:cxn modelId="{F0F60A40-1F1C-4310-93C9-84840CC689CE}" type="presParOf" srcId="{1B4D17A0-E0AA-4080-863B-2ED1CE0DDB4D}" destId="{E4BC3A6C-AD27-4E6A-8F44-83344F7F93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45B6CF-075A-4559-B6D1-72D730450F54}" type="doc">
      <dgm:prSet loTypeId="urn:microsoft.com/office/officeart/2009/3/layout/CircleRelationship" loCatId="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41DD0E-BBF5-4429-8200-3F780B2951C3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Gold nanoparticles demonstrate a surface plasmon resonance, enabling photothermal therapy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5AC7DA-F68D-4636-9825-9BBF1BFBE977}" type="parTrans" cxnId="{EA691223-DB1E-44ED-8808-6175C0103B9D}">
      <dgm:prSet/>
      <dgm:spPr/>
      <dgm:t>
        <a:bodyPr/>
        <a:lstStyle/>
        <a:p>
          <a:endParaRPr lang="en-US"/>
        </a:p>
      </dgm:t>
    </dgm:pt>
    <dgm:pt modelId="{4A6EE5B9-C36A-4FDF-9EB6-010482F03397}" type="sibTrans" cxnId="{EA691223-DB1E-44ED-8808-6175C0103B9D}">
      <dgm:prSet/>
      <dgm:spPr/>
      <dgm:t>
        <a:bodyPr/>
        <a:lstStyle/>
        <a:p>
          <a:endParaRPr lang="en-US"/>
        </a:p>
      </dgm:t>
    </dgm:pt>
    <dgm:pt modelId="{803EFEEB-EBC3-0744-BEBE-8A5AD7C9E024}">
      <dgm:prSet/>
      <dgm:spPr/>
      <dgm:t>
        <a:bodyPr/>
        <a:lstStyle/>
        <a:p>
          <a:pPr>
            <a:buNone/>
          </a:pPr>
          <a:r>
            <a:rPr lang="en-GB" b="0" i="0" u="none">
              <a:latin typeface="Arial" panose="020B0604020202020204" pitchFamily="34" charset="0"/>
              <a:cs typeface="Arial" panose="020B0604020202020204" pitchFamily="34" charset="0"/>
            </a:rPr>
            <a:t>Magnetic nanoparticles enable MRI contrast and hyperthermia treatment</a:t>
          </a:r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7CA72-6B32-5949-B067-2A63DA327A79}" type="parTrans" cxnId="{673414AA-D9F5-5140-A79A-DAEBD9F50EA9}">
      <dgm:prSet/>
      <dgm:spPr/>
      <dgm:t>
        <a:bodyPr/>
        <a:lstStyle/>
        <a:p>
          <a:endParaRPr lang="en-GB"/>
        </a:p>
      </dgm:t>
    </dgm:pt>
    <dgm:pt modelId="{9BD3E43F-C50A-8649-8D4B-59F280C7E0B4}" type="sibTrans" cxnId="{673414AA-D9F5-5140-A79A-DAEBD9F50EA9}">
      <dgm:prSet/>
      <dgm:spPr/>
      <dgm:t>
        <a:bodyPr/>
        <a:lstStyle/>
        <a:p>
          <a:endParaRPr lang="en-GB"/>
        </a:p>
      </dgm:t>
    </dgm:pt>
    <dgm:pt modelId="{B01BF891-4BCE-A344-B5DB-E544FD2565C0}">
      <dgm:prSet/>
      <dgm:spPr/>
      <dgm:t>
        <a:bodyPr/>
        <a:lstStyle/>
        <a:p>
          <a:pPr>
            <a:buNone/>
          </a:pPr>
          <a:r>
            <a:rPr lang="en-GB" b="0" i="0" u="none" dirty="0">
              <a:latin typeface="Arial" panose="020B0604020202020204" pitchFamily="34" charset="0"/>
              <a:cs typeface="Arial" panose="020B0604020202020204" pitchFamily="34" charset="0"/>
            </a:rPr>
            <a:t>Quantum dots emit </a:t>
          </a:r>
          <a:r>
            <a:rPr lang="en-GB" b="0" i="0" u="none" dirty="0" err="1">
              <a:latin typeface="Arial" panose="020B0604020202020204" pitchFamily="34" charset="0"/>
              <a:cs typeface="Arial" panose="020B0604020202020204" pitchFamily="34" charset="0"/>
            </a:rPr>
            <a:t>tunable</a:t>
          </a:r>
          <a:r>
            <a:rPr lang="en-GB" b="0" i="0" u="none" dirty="0">
              <a:latin typeface="Arial" panose="020B0604020202020204" pitchFamily="34" charset="0"/>
              <a:cs typeface="Arial" panose="020B0604020202020204" pitchFamily="34" charset="0"/>
            </a:rPr>
            <a:t> fluorescent light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80B843-DA64-2D4E-9BA7-78F9DA5FD454}" type="parTrans" cxnId="{A5968472-6DBF-DD45-B4E3-C7B2DEA74601}">
      <dgm:prSet/>
      <dgm:spPr/>
      <dgm:t>
        <a:bodyPr/>
        <a:lstStyle/>
        <a:p>
          <a:endParaRPr lang="en-GB"/>
        </a:p>
      </dgm:t>
    </dgm:pt>
    <dgm:pt modelId="{99E85C53-4A03-1542-88CA-842689D41C5A}" type="sibTrans" cxnId="{A5968472-6DBF-DD45-B4E3-C7B2DEA74601}">
      <dgm:prSet/>
      <dgm:spPr/>
      <dgm:t>
        <a:bodyPr/>
        <a:lstStyle/>
        <a:p>
          <a:endParaRPr lang="en-GB"/>
        </a:p>
      </dgm:t>
    </dgm:pt>
    <dgm:pt modelId="{AAAA0BFA-BB3F-F84C-8783-4F0A44858FAA}" type="pres">
      <dgm:prSet presAssocID="{5B45B6CF-075A-4559-B6D1-72D730450F54}" presName="Name0" presStyleCnt="0">
        <dgm:presLayoutVars>
          <dgm:chMax val="1"/>
          <dgm:chPref val="1"/>
        </dgm:presLayoutVars>
      </dgm:prSet>
      <dgm:spPr/>
    </dgm:pt>
    <dgm:pt modelId="{50E3CDFB-B1EF-4A40-B355-E84BC3C8532B}" type="pres">
      <dgm:prSet presAssocID="{9641DD0E-BBF5-4429-8200-3F780B2951C3}" presName="Parent" presStyleLbl="node0" presStyleIdx="0" presStyleCnt="1">
        <dgm:presLayoutVars>
          <dgm:chMax val="5"/>
          <dgm:chPref val="5"/>
        </dgm:presLayoutVars>
      </dgm:prSet>
      <dgm:spPr/>
    </dgm:pt>
    <dgm:pt modelId="{1F0BF4B5-A81D-1442-9EE1-B1DBEE479422}" type="pres">
      <dgm:prSet presAssocID="{9641DD0E-BBF5-4429-8200-3F780B2951C3}" presName="Accent1" presStyleLbl="node1" presStyleIdx="0" presStyleCnt="13"/>
      <dgm:spPr/>
    </dgm:pt>
    <dgm:pt modelId="{E76DEE65-6F96-7046-BD9B-71DA3922046D}" type="pres">
      <dgm:prSet presAssocID="{9641DD0E-BBF5-4429-8200-3F780B2951C3}" presName="Accent2" presStyleLbl="node1" presStyleIdx="1" presStyleCnt="13"/>
      <dgm:spPr/>
    </dgm:pt>
    <dgm:pt modelId="{9A2295B5-CB06-7949-AA77-E7AF74BCE57D}" type="pres">
      <dgm:prSet presAssocID="{9641DD0E-BBF5-4429-8200-3F780B2951C3}" presName="Accent3" presStyleLbl="node1" presStyleIdx="2" presStyleCnt="13"/>
      <dgm:spPr/>
    </dgm:pt>
    <dgm:pt modelId="{DCBA46C9-A66D-A54C-B571-EDA08734D06B}" type="pres">
      <dgm:prSet presAssocID="{9641DD0E-BBF5-4429-8200-3F780B2951C3}" presName="Accent4" presStyleLbl="node1" presStyleIdx="3" presStyleCnt="13"/>
      <dgm:spPr/>
    </dgm:pt>
    <dgm:pt modelId="{023CD362-6F7A-FC45-84A5-6868444C3A19}" type="pres">
      <dgm:prSet presAssocID="{9641DD0E-BBF5-4429-8200-3F780B2951C3}" presName="Accent5" presStyleLbl="node1" presStyleIdx="4" presStyleCnt="13"/>
      <dgm:spPr/>
    </dgm:pt>
    <dgm:pt modelId="{7F95AFC6-6CE1-D748-8BC7-BFF0151CEF52}" type="pres">
      <dgm:prSet presAssocID="{9641DD0E-BBF5-4429-8200-3F780B2951C3}" presName="Accent6" presStyleLbl="node1" presStyleIdx="5" presStyleCnt="13"/>
      <dgm:spPr/>
    </dgm:pt>
    <dgm:pt modelId="{AD735278-5289-BC42-A99F-E707891E8B0D}" type="pres">
      <dgm:prSet presAssocID="{803EFEEB-EBC3-0744-BEBE-8A5AD7C9E024}" presName="Child1" presStyleLbl="node1" presStyleIdx="6" presStyleCnt="13">
        <dgm:presLayoutVars>
          <dgm:chMax val="0"/>
          <dgm:chPref val="0"/>
        </dgm:presLayoutVars>
      </dgm:prSet>
      <dgm:spPr/>
    </dgm:pt>
    <dgm:pt modelId="{69721B41-F1E5-8241-AC3F-BD6B47555061}" type="pres">
      <dgm:prSet presAssocID="{803EFEEB-EBC3-0744-BEBE-8A5AD7C9E024}" presName="Accent7" presStyleCnt="0"/>
      <dgm:spPr/>
    </dgm:pt>
    <dgm:pt modelId="{552BFFBC-D9CD-C24D-8A2F-1D36FB48E3D3}" type="pres">
      <dgm:prSet presAssocID="{803EFEEB-EBC3-0744-BEBE-8A5AD7C9E024}" presName="AccentHold1" presStyleLbl="node1" presStyleIdx="7" presStyleCnt="13"/>
      <dgm:spPr/>
    </dgm:pt>
    <dgm:pt modelId="{94BB3245-2935-3E45-A9F5-14FAE9F2AC1F}" type="pres">
      <dgm:prSet presAssocID="{803EFEEB-EBC3-0744-BEBE-8A5AD7C9E024}" presName="Accent8" presStyleCnt="0"/>
      <dgm:spPr/>
    </dgm:pt>
    <dgm:pt modelId="{A4CFC359-CFF7-9245-B38A-9BCAB20B4A8C}" type="pres">
      <dgm:prSet presAssocID="{803EFEEB-EBC3-0744-BEBE-8A5AD7C9E024}" presName="AccentHold2" presStyleLbl="node1" presStyleIdx="8" presStyleCnt="13"/>
      <dgm:spPr/>
    </dgm:pt>
    <dgm:pt modelId="{E83508F8-954C-6D47-99BF-D2271745E2F4}" type="pres">
      <dgm:prSet presAssocID="{B01BF891-4BCE-A344-B5DB-E544FD2565C0}" presName="Child2" presStyleLbl="node1" presStyleIdx="9" presStyleCnt="13">
        <dgm:presLayoutVars>
          <dgm:chMax val="0"/>
          <dgm:chPref val="0"/>
        </dgm:presLayoutVars>
      </dgm:prSet>
      <dgm:spPr/>
    </dgm:pt>
    <dgm:pt modelId="{980E8827-82FD-0B47-831F-F4B4C807D092}" type="pres">
      <dgm:prSet presAssocID="{B01BF891-4BCE-A344-B5DB-E544FD2565C0}" presName="Accent9" presStyleCnt="0"/>
      <dgm:spPr/>
    </dgm:pt>
    <dgm:pt modelId="{E585665E-44B8-104F-BFA7-C332BB706E50}" type="pres">
      <dgm:prSet presAssocID="{B01BF891-4BCE-A344-B5DB-E544FD2565C0}" presName="AccentHold1" presStyleLbl="node1" presStyleIdx="10" presStyleCnt="13"/>
      <dgm:spPr/>
    </dgm:pt>
    <dgm:pt modelId="{94E62764-1F78-A04D-A67B-0ACF8513935C}" type="pres">
      <dgm:prSet presAssocID="{B01BF891-4BCE-A344-B5DB-E544FD2565C0}" presName="Accent10" presStyleCnt="0"/>
      <dgm:spPr/>
    </dgm:pt>
    <dgm:pt modelId="{9E249B9D-7E67-8141-9573-2C9ADC355540}" type="pres">
      <dgm:prSet presAssocID="{B01BF891-4BCE-A344-B5DB-E544FD2565C0}" presName="AccentHold2" presStyleLbl="node1" presStyleIdx="11" presStyleCnt="13"/>
      <dgm:spPr/>
    </dgm:pt>
    <dgm:pt modelId="{9573B1C1-B834-E544-BE7C-5676B6E85F4B}" type="pres">
      <dgm:prSet presAssocID="{B01BF891-4BCE-A344-B5DB-E544FD2565C0}" presName="Accent11" presStyleCnt="0"/>
      <dgm:spPr/>
    </dgm:pt>
    <dgm:pt modelId="{C3B3CC5A-77DC-8E47-AC90-4D4F69526120}" type="pres">
      <dgm:prSet presAssocID="{B01BF891-4BCE-A344-B5DB-E544FD2565C0}" presName="AccentHold3" presStyleLbl="node1" presStyleIdx="12" presStyleCnt="13"/>
      <dgm:spPr/>
    </dgm:pt>
  </dgm:ptLst>
  <dgm:cxnLst>
    <dgm:cxn modelId="{CE398A1E-FF6E-034C-9408-28CFA33FC138}" type="presOf" srcId="{803EFEEB-EBC3-0744-BEBE-8A5AD7C9E024}" destId="{AD735278-5289-BC42-A99F-E707891E8B0D}" srcOrd="0" destOrd="0" presId="urn:microsoft.com/office/officeart/2009/3/layout/CircleRelationship"/>
    <dgm:cxn modelId="{EA691223-DB1E-44ED-8808-6175C0103B9D}" srcId="{5B45B6CF-075A-4559-B6D1-72D730450F54}" destId="{9641DD0E-BBF5-4429-8200-3F780B2951C3}" srcOrd="0" destOrd="0" parTransId="{2F5AC7DA-F68D-4636-9825-9BBF1BFBE977}" sibTransId="{4A6EE5B9-C36A-4FDF-9EB6-010482F03397}"/>
    <dgm:cxn modelId="{2A558B36-024B-B54A-AB3F-C246C3FBD0C8}" type="presOf" srcId="{B01BF891-4BCE-A344-B5DB-E544FD2565C0}" destId="{E83508F8-954C-6D47-99BF-D2271745E2F4}" srcOrd="0" destOrd="0" presId="urn:microsoft.com/office/officeart/2009/3/layout/CircleRelationship"/>
    <dgm:cxn modelId="{7BC58B4A-AE12-AB4B-AF40-85DE15B451C7}" type="presOf" srcId="{5B45B6CF-075A-4559-B6D1-72D730450F54}" destId="{AAAA0BFA-BB3F-F84C-8783-4F0A44858FAA}" srcOrd="0" destOrd="0" presId="urn:microsoft.com/office/officeart/2009/3/layout/CircleRelationship"/>
    <dgm:cxn modelId="{A5968472-6DBF-DD45-B4E3-C7B2DEA74601}" srcId="{9641DD0E-BBF5-4429-8200-3F780B2951C3}" destId="{B01BF891-4BCE-A344-B5DB-E544FD2565C0}" srcOrd="1" destOrd="0" parTransId="{2580B843-DA64-2D4E-9BA7-78F9DA5FD454}" sibTransId="{99E85C53-4A03-1542-88CA-842689D41C5A}"/>
    <dgm:cxn modelId="{28FBF99E-AE51-D24E-9D2E-2950B4B2C7A7}" type="presOf" srcId="{9641DD0E-BBF5-4429-8200-3F780B2951C3}" destId="{50E3CDFB-B1EF-4A40-B355-E84BC3C8532B}" srcOrd="0" destOrd="0" presId="urn:microsoft.com/office/officeart/2009/3/layout/CircleRelationship"/>
    <dgm:cxn modelId="{673414AA-D9F5-5140-A79A-DAEBD9F50EA9}" srcId="{9641DD0E-BBF5-4429-8200-3F780B2951C3}" destId="{803EFEEB-EBC3-0744-BEBE-8A5AD7C9E024}" srcOrd="0" destOrd="0" parTransId="{8647CA72-6B32-5949-B067-2A63DA327A79}" sibTransId="{9BD3E43F-C50A-8649-8D4B-59F280C7E0B4}"/>
    <dgm:cxn modelId="{664355F7-612A-D34B-8C61-03207A60457B}" type="presParOf" srcId="{AAAA0BFA-BB3F-F84C-8783-4F0A44858FAA}" destId="{50E3CDFB-B1EF-4A40-B355-E84BC3C8532B}" srcOrd="0" destOrd="0" presId="urn:microsoft.com/office/officeart/2009/3/layout/CircleRelationship"/>
    <dgm:cxn modelId="{1C27F1A8-47D9-174A-B994-0ED0EE7B0855}" type="presParOf" srcId="{AAAA0BFA-BB3F-F84C-8783-4F0A44858FAA}" destId="{1F0BF4B5-A81D-1442-9EE1-B1DBEE479422}" srcOrd="1" destOrd="0" presId="urn:microsoft.com/office/officeart/2009/3/layout/CircleRelationship"/>
    <dgm:cxn modelId="{D97EF752-8A72-FB44-839C-8627A723B3EB}" type="presParOf" srcId="{AAAA0BFA-BB3F-F84C-8783-4F0A44858FAA}" destId="{E76DEE65-6F96-7046-BD9B-71DA3922046D}" srcOrd="2" destOrd="0" presId="urn:microsoft.com/office/officeart/2009/3/layout/CircleRelationship"/>
    <dgm:cxn modelId="{A693DB99-8EBB-7D4A-9ED6-5C984B705B72}" type="presParOf" srcId="{AAAA0BFA-BB3F-F84C-8783-4F0A44858FAA}" destId="{9A2295B5-CB06-7949-AA77-E7AF74BCE57D}" srcOrd="3" destOrd="0" presId="urn:microsoft.com/office/officeart/2009/3/layout/CircleRelationship"/>
    <dgm:cxn modelId="{B233BD12-66E2-284A-8165-BF59B9876B43}" type="presParOf" srcId="{AAAA0BFA-BB3F-F84C-8783-4F0A44858FAA}" destId="{DCBA46C9-A66D-A54C-B571-EDA08734D06B}" srcOrd="4" destOrd="0" presId="urn:microsoft.com/office/officeart/2009/3/layout/CircleRelationship"/>
    <dgm:cxn modelId="{10BC5ED1-893D-6C46-ABC5-3B21B2DC6C4F}" type="presParOf" srcId="{AAAA0BFA-BB3F-F84C-8783-4F0A44858FAA}" destId="{023CD362-6F7A-FC45-84A5-6868444C3A19}" srcOrd="5" destOrd="0" presId="urn:microsoft.com/office/officeart/2009/3/layout/CircleRelationship"/>
    <dgm:cxn modelId="{1ADE340C-7B61-A04B-ACC7-2D53A3F2A446}" type="presParOf" srcId="{AAAA0BFA-BB3F-F84C-8783-4F0A44858FAA}" destId="{7F95AFC6-6CE1-D748-8BC7-BFF0151CEF52}" srcOrd="6" destOrd="0" presId="urn:microsoft.com/office/officeart/2009/3/layout/CircleRelationship"/>
    <dgm:cxn modelId="{6F8BCCCA-DC74-AB46-B2FD-ABFB5EA0C3D6}" type="presParOf" srcId="{AAAA0BFA-BB3F-F84C-8783-4F0A44858FAA}" destId="{AD735278-5289-BC42-A99F-E707891E8B0D}" srcOrd="7" destOrd="0" presId="urn:microsoft.com/office/officeart/2009/3/layout/CircleRelationship"/>
    <dgm:cxn modelId="{330DD272-7E0F-334B-8BD6-A2B6F16D8110}" type="presParOf" srcId="{AAAA0BFA-BB3F-F84C-8783-4F0A44858FAA}" destId="{69721B41-F1E5-8241-AC3F-BD6B47555061}" srcOrd="8" destOrd="0" presId="urn:microsoft.com/office/officeart/2009/3/layout/CircleRelationship"/>
    <dgm:cxn modelId="{BE232F22-E035-A24A-A816-044C3EEB51C2}" type="presParOf" srcId="{69721B41-F1E5-8241-AC3F-BD6B47555061}" destId="{552BFFBC-D9CD-C24D-8A2F-1D36FB48E3D3}" srcOrd="0" destOrd="0" presId="urn:microsoft.com/office/officeart/2009/3/layout/CircleRelationship"/>
    <dgm:cxn modelId="{A92A2121-C036-5247-AF21-B9104C3FCA1D}" type="presParOf" srcId="{AAAA0BFA-BB3F-F84C-8783-4F0A44858FAA}" destId="{94BB3245-2935-3E45-A9F5-14FAE9F2AC1F}" srcOrd="9" destOrd="0" presId="urn:microsoft.com/office/officeart/2009/3/layout/CircleRelationship"/>
    <dgm:cxn modelId="{3BCAE8DC-E84E-F845-A6A0-0DF2A9848029}" type="presParOf" srcId="{94BB3245-2935-3E45-A9F5-14FAE9F2AC1F}" destId="{A4CFC359-CFF7-9245-B38A-9BCAB20B4A8C}" srcOrd="0" destOrd="0" presId="urn:microsoft.com/office/officeart/2009/3/layout/CircleRelationship"/>
    <dgm:cxn modelId="{A5866728-B84B-1049-BE37-BB3579DCEC37}" type="presParOf" srcId="{AAAA0BFA-BB3F-F84C-8783-4F0A44858FAA}" destId="{E83508F8-954C-6D47-99BF-D2271745E2F4}" srcOrd="10" destOrd="0" presId="urn:microsoft.com/office/officeart/2009/3/layout/CircleRelationship"/>
    <dgm:cxn modelId="{DE0ADBAF-A5C8-1D41-B535-6EAAC3DE82C3}" type="presParOf" srcId="{AAAA0BFA-BB3F-F84C-8783-4F0A44858FAA}" destId="{980E8827-82FD-0B47-831F-F4B4C807D092}" srcOrd="11" destOrd="0" presId="urn:microsoft.com/office/officeart/2009/3/layout/CircleRelationship"/>
    <dgm:cxn modelId="{1F568BF4-85F7-F94E-B60A-B7E203949B38}" type="presParOf" srcId="{980E8827-82FD-0B47-831F-F4B4C807D092}" destId="{E585665E-44B8-104F-BFA7-C332BB706E50}" srcOrd="0" destOrd="0" presId="urn:microsoft.com/office/officeart/2009/3/layout/CircleRelationship"/>
    <dgm:cxn modelId="{5E672AA6-B60D-7D43-A393-A84772794B96}" type="presParOf" srcId="{AAAA0BFA-BB3F-F84C-8783-4F0A44858FAA}" destId="{94E62764-1F78-A04D-A67B-0ACF8513935C}" srcOrd="12" destOrd="0" presId="urn:microsoft.com/office/officeart/2009/3/layout/CircleRelationship"/>
    <dgm:cxn modelId="{C789F106-C13D-4649-90F0-EB0201F7AC00}" type="presParOf" srcId="{94E62764-1F78-A04D-A67B-0ACF8513935C}" destId="{9E249B9D-7E67-8141-9573-2C9ADC355540}" srcOrd="0" destOrd="0" presId="urn:microsoft.com/office/officeart/2009/3/layout/CircleRelationship"/>
    <dgm:cxn modelId="{519A5A18-C283-E74E-9C37-FC83A5F698B1}" type="presParOf" srcId="{AAAA0BFA-BB3F-F84C-8783-4F0A44858FAA}" destId="{9573B1C1-B834-E544-BE7C-5676B6E85F4B}" srcOrd="13" destOrd="0" presId="urn:microsoft.com/office/officeart/2009/3/layout/CircleRelationship"/>
    <dgm:cxn modelId="{91849BFD-8B70-424B-A106-386597385DDE}" type="presParOf" srcId="{9573B1C1-B834-E544-BE7C-5676B6E85F4B}" destId="{C3B3CC5A-77DC-8E47-AC90-4D4F69526120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5CA212-ED24-864F-BE2D-4291B548D99E}" type="doc">
      <dgm:prSet loTypeId="urn:microsoft.com/office/officeart/2005/8/layout/cycle8" loCatId="" qsTypeId="urn:microsoft.com/office/officeart/2005/8/quickstyle/simple1" qsCatId="simple" csTypeId="urn:microsoft.com/office/officeart/2005/8/colors/colorful3" csCatId="colorful" phldr="1"/>
      <dgm:spPr/>
    </dgm:pt>
    <dgm:pt modelId="{2CD5F87F-7571-DF4C-BD98-E55433911B6B}">
      <dgm:prSet phldrT="[Text]"/>
      <dgm:spPr/>
      <dgm:t>
        <a:bodyPr/>
        <a:lstStyle/>
        <a:p>
          <a:pPr rtl="0"/>
          <a:r>
            <a:rPr lang="en-GB" dirty="0"/>
            <a:t>Inorganic</a:t>
          </a:r>
        </a:p>
      </dgm:t>
    </dgm:pt>
    <dgm:pt modelId="{069CEC1A-383A-0343-A248-08864D567C34}" type="parTrans" cxnId="{A26B229D-8BB3-894F-ADD6-56FBF78EAC09}">
      <dgm:prSet/>
      <dgm:spPr/>
      <dgm:t>
        <a:bodyPr/>
        <a:lstStyle/>
        <a:p>
          <a:endParaRPr lang="en-GB"/>
        </a:p>
      </dgm:t>
    </dgm:pt>
    <dgm:pt modelId="{198ABECC-F484-714A-8CFD-77B207E399CB}" type="sibTrans" cxnId="{A26B229D-8BB3-894F-ADD6-56FBF78EAC09}">
      <dgm:prSet/>
      <dgm:spPr/>
      <dgm:t>
        <a:bodyPr/>
        <a:lstStyle/>
        <a:p>
          <a:endParaRPr lang="en-GB"/>
        </a:p>
      </dgm:t>
    </dgm:pt>
    <dgm:pt modelId="{93581758-70C2-A14D-A4E1-0314CA87E1A8}">
      <dgm:prSet phldrT="[Text]"/>
      <dgm:spPr/>
      <dgm:t>
        <a:bodyPr/>
        <a:lstStyle/>
        <a:p>
          <a:pPr rtl="0"/>
          <a:r>
            <a:rPr lang="en-GB" dirty="0"/>
            <a:t>Carbon based</a:t>
          </a:r>
        </a:p>
      </dgm:t>
    </dgm:pt>
    <dgm:pt modelId="{1AFC29EC-115A-ED42-A209-F4F5ADEB3859}" type="parTrans" cxnId="{BED96380-D216-4147-8A6D-A92E72DB7FEC}">
      <dgm:prSet/>
      <dgm:spPr/>
      <dgm:t>
        <a:bodyPr/>
        <a:lstStyle/>
        <a:p>
          <a:endParaRPr lang="en-GB"/>
        </a:p>
      </dgm:t>
    </dgm:pt>
    <dgm:pt modelId="{FFC94BDB-92AB-8949-AD30-8838011FAEFB}" type="sibTrans" cxnId="{BED96380-D216-4147-8A6D-A92E72DB7FEC}">
      <dgm:prSet/>
      <dgm:spPr/>
      <dgm:t>
        <a:bodyPr/>
        <a:lstStyle/>
        <a:p>
          <a:endParaRPr lang="en-GB"/>
        </a:p>
      </dgm:t>
    </dgm:pt>
    <dgm:pt modelId="{8639DD83-CBC6-8A4A-A37A-5D6A216C139E}">
      <dgm:prSet phldrT="[Text]"/>
      <dgm:spPr/>
      <dgm:t>
        <a:bodyPr/>
        <a:lstStyle/>
        <a:p>
          <a:pPr rtl="0"/>
          <a:r>
            <a:rPr lang="en-GB" dirty="0"/>
            <a:t>Organic	</a:t>
          </a:r>
        </a:p>
      </dgm:t>
    </dgm:pt>
    <dgm:pt modelId="{F1CB901A-CE75-E949-A181-838EBE684EA5}" type="parTrans" cxnId="{E1A73C25-B177-DC4D-A21C-6718A8D5A8E0}">
      <dgm:prSet/>
      <dgm:spPr/>
      <dgm:t>
        <a:bodyPr/>
        <a:lstStyle/>
        <a:p>
          <a:endParaRPr lang="en-GB"/>
        </a:p>
      </dgm:t>
    </dgm:pt>
    <dgm:pt modelId="{623370C8-9F25-6E41-8496-CDD686EBB8BA}" type="sibTrans" cxnId="{E1A73C25-B177-DC4D-A21C-6718A8D5A8E0}">
      <dgm:prSet/>
      <dgm:spPr/>
      <dgm:t>
        <a:bodyPr/>
        <a:lstStyle/>
        <a:p>
          <a:endParaRPr lang="en-GB"/>
        </a:p>
      </dgm:t>
    </dgm:pt>
    <dgm:pt modelId="{E14FA77A-C95F-0844-B3D9-7BB6CC14CB16}" type="pres">
      <dgm:prSet presAssocID="{3E5CA212-ED24-864F-BE2D-4291B548D99E}" presName="compositeShape" presStyleCnt="0">
        <dgm:presLayoutVars>
          <dgm:chMax val="7"/>
          <dgm:dir/>
          <dgm:resizeHandles val="exact"/>
        </dgm:presLayoutVars>
      </dgm:prSet>
      <dgm:spPr/>
    </dgm:pt>
    <dgm:pt modelId="{89761C0A-DF24-C74B-BD19-91813D474E8A}" type="pres">
      <dgm:prSet presAssocID="{3E5CA212-ED24-864F-BE2D-4291B548D99E}" presName="wedge1" presStyleLbl="node1" presStyleIdx="0" presStyleCnt="3"/>
      <dgm:spPr/>
    </dgm:pt>
    <dgm:pt modelId="{A740A33A-B7FF-9E4A-9F0E-0F4CCA4B3419}" type="pres">
      <dgm:prSet presAssocID="{3E5CA212-ED24-864F-BE2D-4291B548D99E}" presName="dummy1a" presStyleCnt="0"/>
      <dgm:spPr/>
    </dgm:pt>
    <dgm:pt modelId="{39C72970-A048-DE45-8768-B1E6C224FF86}" type="pres">
      <dgm:prSet presAssocID="{3E5CA212-ED24-864F-BE2D-4291B548D99E}" presName="dummy1b" presStyleCnt="0"/>
      <dgm:spPr/>
    </dgm:pt>
    <dgm:pt modelId="{22AA266B-404D-804B-AFA3-D5C9260F6A76}" type="pres">
      <dgm:prSet presAssocID="{3E5CA212-ED24-864F-BE2D-4291B548D99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16C4738-2C5C-2745-968A-7EFC49E0BAAA}" type="pres">
      <dgm:prSet presAssocID="{3E5CA212-ED24-864F-BE2D-4291B548D99E}" presName="wedge2" presStyleLbl="node1" presStyleIdx="1" presStyleCnt="3"/>
      <dgm:spPr/>
    </dgm:pt>
    <dgm:pt modelId="{0156BDC7-8508-054D-A5FE-FCE07DFB508F}" type="pres">
      <dgm:prSet presAssocID="{3E5CA212-ED24-864F-BE2D-4291B548D99E}" presName="dummy2a" presStyleCnt="0"/>
      <dgm:spPr/>
    </dgm:pt>
    <dgm:pt modelId="{7A03FBCC-1E0A-944B-9A86-65F7304996ED}" type="pres">
      <dgm:prSet presAssocID="{3E5CA212-ED24-864F-BE2D-4291B548D99E}" presName="dummy2b" presStyleCnt="0"/>
      <dgm:spPr/>
    </dgm:pt>
    <dgm:pt modelId="{49A8CA23-5486-6E4A-A1D0-D79161D7D273}" type="pres">
      <dgm:prSet presAssocID="{3E5CA212-ED24-864F-BE2D-4291B548D99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B6A1869-B389-2443-9A13-14D720C9C8B3}" type="pres">
      <dgm:prSet presAssocID="{3E5CA212-ED24-864F-BE2D-4291B548D99E}" presName="wedge3" presStyleLbl="node1" presStyleIdx="2" presStyleCnt="3"/>
      <dgm:spPr/>
    </dgm:pt>
    <dgm:pt modelId="{7DF1D934-B853-4D4D-9113-CDF9A8DFA5A4}" type="pres">
      <dgm:prSet presAssocID="{3E5CA212-ED24-864F-BE2D-4291B548D99E}" presName="dummy3a" presStyleCnt="0"/>
      <dgm:spPr/>
    </dgm:pt>
    <dgm:pt modelId="{0875714D-6415-BA4C-882F-42AF2F8455FD}" type="pres">
      <dgm:prSet presAssocID="{3E5CA212-ED24-864F-BE2D-4291B548D99E}" presName="dummy3b" presStyleCnt="0"/>
      <dgm:spPr/>
    </dgm:pt>
    <dgm:pt modelId="{DC2B512B-9ECC-854A-B615-7AA278C4A16E}" type="pres">
      <dgm:prSet presAssocID="{3E5CA212-ED24-864F-BE2D-4291B548D99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C05FCA2-5ED5-1541-BFC4-A3661C9D0856}" type="pres">
      <dgm:prSet presAssocID="{198ABECC-F484-714A-8CFD-77B207E399CB}" presName="arrowWedge1" presStyleLbl="fgSibTrans2D1" presStyleIdx="0" presStyleCnt="3"/>
      <dgm:spPr/>
    </dgm:pt>
    <dgm:pt modelId="{97711B6D-C86C-4043-8ECF-E42B7FB24BEC}" type="pres">
      <dgm:prSet presAssocID="{FFC94BDB-92AB-8949-AD30-8838011FAEFB}" presName="arrowWedge2" presStyleLbl="fgSibTrans2D1" presStyleIdx="1" presStyleCnt="3"/>
      <dgm:spPr/>
    </dgm:pt>
    <dgm:pt modelId="{EBB232D9-2C44-9640-A90C-6043EDA975C9}" type="pres">
      <dgm:prSet presAssocID="{623370C8-9F25-6E41-8496-CDD686EBB8BA}" presName="arrowWedge3" presStyleLbl="fgSibTrans2D1" presStyleIdx="2" presStyleCnt="3"/>
      <dgm:spPr/>
    </dgm:pt>
  </dgm:ptLst>
  <dgm:cxnLst>
    <dgm:cxn modelId="{E1A73C25-B177-DC4D-A21C-6718A8D5A8E0}" srcId="{3E5CA212-ED24-864F-BE2D-4291B548D99E}" destId="{8639DD83-CBC6-8A4A-A37A-5D6A216C139E}" srcOrd="2" destOrd="0" parTransId="{F1CB901A-CE75-E949-A181-838EBE684EA5}" sibTransId="{623370C8-9F25-6E41-8496-CDD686EBB8BA}"/>
    <dgm:cxn modelId="{75E6C92E-B043-1C41-8F9A-500BF8BE0155}" type="presOf" srcId="{93581758-70C2-A14D-A4E1-0314CA87E1A8}" destId="{49A8CA23-5486-6E4A-A1D0-D79161D7D273}" srcOrd="1" destOrd="0" presId="urn:microsoft.com/office/officeart/2005/8/layout/cycle8"/>
    <dgm:cxn modelId="{8975923A-D1C5-6349-9DC2-042934435E7C}" type="presOf" srcId="{8639DD83-CBC6-8A4A-A37A-5D6A216C139E}" destId="{BB6A1869-B389-2443-9A13-14D720C9C8B3}" srcOrd="0" destOrd="0" presId="urn:microsoft.com/office/officeart/2005/8/layout/cycle8"/>
    <dgm:cxn modelId="{70312461-AF51-564D-8EE7-18DFD6C576BB}" type="presOf" srcId="{2CD5F87F-7571-DF4C-BD98-E55433911B6B}" destId="{22AA266B-404D-804B-AFA3-D5C9260F6A76}" srcOrd="1" destOrd="0" presId="urn:microsoft.com/office/officeart/2005/8/layout/cycle8"/>
    <dgm:cxn modelId="{BED96380-D216-4147-8A6D-A92E72DB7FEC}" srcId="{3E5CA212-ED24-864F-BE2D-4291B548D99E}" destId="{93581758-70C2-A14D-A4E1-0314CA87E1A8}" srcOrd="1" destOrd="0" parTransId="{1AFC29EC-115A-ED42-A209-F4F5ADEB3859}" sibTransId="{FFC94BDB-92AB-8949-AD30-8838011FAEFB}"/>
    <dgm:cxn modelId="{78429E8E-C4C0-BD4C-8FF5-CC66595CCB0C}" type="presOf" srcId="{93581758-70C2-A14D-A4E1-0314CA87E1A8}" destId="{616C4738-2C5C-2745-968A-7EFC49E0BAAA}" srcOrd="0" destOrd="0" presId="urn:microsoft.com/office/officeart/2005/8/layout/cycle8"/>
    <dgm:cxn modelId="{A26B229D-8BB3-894F-ADD6-56FBF78EAC09}" srcId="{3E5CA212-ED24-864F-BE2D-4291B548D99E}" destId="{2CD5F87F-7571-DF4C-BD98-E55433911B6B}" srcOrd="0" destOrd="0" parTransId="{069CEC1A-383A-0343-A248-08864D567C34}" sibTransId="{198ABECC-F484-714A-8CFD-77B207E399CB}"/>
    <dgm:cxn modelId="{6AF3D6AB-CC44-594F-B1DA-FAE280FFEC3F}" type="presOf" srcId="{2CD5F87F-7571-DF4C-BD98-E55433911B6B}" destId="{89761C0A-DF24-C74B-BD19-91813D474E8A}" srcOrd="0" destOrd="0" presId="urn:microsoft.com/office/officeart/2005/8/layout/cycle8"/>
    <dgm:cxn modelId="{785871D6-BA12-4A4C-B6CD-06D512ACE827}" type="presOf" srcId="{3E5CA212-ED24-864F-BE2D-4291B548D99E}" destId="{E14FA77A-C95F-0844-B3D9-7BB6CC14CB16}" srcOrd="0" destOrd="0" presId="urn:microsoft.com/office/officeart/2005/8/layout/cycle8"/>
    <dgm:cxn modelId="{5BC6E1F2-8FAF-8444-9B01-AAE63466F396}" type="presOf" srcId="{8639DD83-CBC6-8A4A-A37A-5D6A216C139E}" destId="{DC2B512B-9ECC-854A-B615-7AA278C4A16E}" srcOrd="1" destOrd="0" presId="urn:microsoft.com/office/officeart/2005/8/layout/cycle8"/>
    <dgm:cxn modelId="{5D2467BF-DA20-5E4D-9D7F-2BAAA7EC1B85}" type="presParOf" srcId="{E14FA77A-C95F-0844-B3D9-7BB6CC14CB16}" destId="{89761C0A-DF24-C74B-BD19-91813D474E8A}" srcOrd="0" destOrd="0" presId="urn:microsoft.com/office/officeart/2005/8/layout/cycle8"/>
    <dgm:cxn modelId="{E2039D60-E1A6-CE44-B1ED-FFFFE247DD24}" type="presParOf" srcId="{E14FA77A-C95F-0844-B3D9-7BB6CC14CB16}" destId="{A740A33A-B7FF-9E4A-9F0E-0F4CCA4B3419}" srcOrd="1" destOrd="0" presId="urn:microsoft.com/office/officeart/2005/8/layout/cycle8"/>
    <dgm:cxn modelId="{3B427279-DEFF-F14D-98EE-9517769F8FC8}" type="presParOf" srcId="{E14FA77A-C95F-0844-B3D9-7BB6CC14CB16}" destId="{39C72970-A048-DE45-8768-B1E6C224FF86}" srcOrd="2" destOrd="0" presId="urn:microsoft.com/office/officeart/2005/8/layout/cycle8"/>
    <dgm:cxn modelId="{72BE4D24-B898-594E-8C59-BA99BE9E60E7}" type="presParOf" srcId="{E14FA77A-C95F-0844-B3D9-7BB6CC14CB16}" destId="{22AA266B-404D-804B-AFA3-D5C9260F6A76}" srcOrd="3" destOrd="0" presId="urn:microsoft.com/office/officeart/2005/8/layout/cycle8"/>
    <dgm:cxn modelId="{C5321C56-A934-D348-8E52-54E01EBC40B9}" type="presParOf" srcId="{E14FA77A-C95F-0844-B3D9-7BB6CC14CB16}" destId="{616C4738-2C5C-2745-968A-7EFC49E0BAAA}" srcOrd="4" destOrd="0" presId="urn:microsoft.com/office/officeart/2005/8/layout/cycle8"/>
    <dgm:cxn modelId="{CC3F5B3A-457D-AA40-8671-B7AD6D6993BC}" type="presParOf" srcId="{E14FA77A-C95F-0844-B3D9-7BB6CC14CB16}" destId="{0156BDC7-8508-054D-A5FE-FCE07DFB508F}" srcOrd="5" destOrd="0" presId="urn:microsoft.com/office/officeart/2005/8/layout/cycle8"/>
    <dgm:cxn modelId="{B7ADFCF2-C922-F148-8BEB-5795A82DBEF6}" type="presParOf" srcId="{E14FA77A-C95F-0844-B3D9-7BB6CC14CB16}" destId="{7A03FBCC-1E0A-944B-9A86-65F7304996ED}" srcOrd="6" destOrd="0" presId="urn:microsoft.com/office/officeart/2005/8/layout/cycle8"/>
    <dgm:cxn modelId="{E91E2B6A-5134-E04D-9ACA-6C0B363868DA}" type="presParOf" srcId="{E14FA77A-C95F-0844-B3D9-7BB6CC14CB16}" destId="{49A8CA23-5486-6E4A-A1D0-D79161D7D273}" srcOrd="7" destOrd="0" presId="urn:microsoft.com/office/officeart/2005/8/layout/cycle8"/>
    <dgm:cxn modelId="{D1562834-F8AC-D748-8CAB-D43B5438F317}" type="presParOf" srcId="{E14FA77A-C95F-0844-B3D9-7BB6CC14CB16}" destId="{BB6A1869-B389-2443-9A13-14D720C9C8B3}" srcOrd="8" destOrd="0" presId="urn:microsoft.com/office/officeart/2005/8/layout/cycle8"/>
    <dgm:cxn modelId="{EDF45EA0-E320-2C49-82C1-5D8FE94FF660}" type="presParOf" srcId="{E14FA77A-C95F-0844-B3D9-7BB6CC14CB16}" destId="{7DF1D934-B853-4D4D-9113-CDF9A8DFA5A4}" srcOrd="9" destOrd="0" presId="urn:microsoft.com/office/officeart/2005/8/layout/cycle8"/>
    <dgm:cxn modelId="{AD2AC332-22B7-B044-B9E4-5578ABC6E8AE}" type="presParOf" srcId="{E14FA77A-C95F-0844-B3D9-7BB6CC14CB16}" destId="{0875714D-6415-BA4C-882F-42AF2F8455FD}" srcOrd="10" destOrd="0" presId="urn:microsoft.com/office/officeart/2005/8/layout/cycle8"/>
    <dgm:cxn modelId="{EBE46DE6-31BD-B241-8464-0496C8F5054A}" type="presParOf" srcId="{E14FA77A-C95F-0844-B3D9-7BB6CC14CB16}" destId="{DC2B512B-9ECC-854A-B615-7AA278C4A16E}" srcOrd="11" destOrd="0" presId="urn:microsoft.com/office/officeart/2005/8/layout/cycle8"/>
    <dgm:cxn modelId="{8A36C03F-CF7D-9C40-90D5-61424A3D17C6}" type="presParOf" srcId="{E14FA77A-C95F-0844-B3D9-7BB6CC14CB16}" destId="{EC05FCA2-5ED5-1541-BFC4-A3661C9D0856}" srcOrd="12" destOrd="0" presId="urn:microsoft.com/office/officeart/2005/8/layout/cycle8"/>
    <dgm:cxn modelId="{15D7691A-2A80-F349-BA3D-5F0386517A6C}" type="presParOf" srcId="{E14FA77A-C95F-0844-B3D9-7BB6CC14CB16}" destId="{97711B6D-C86C-4043-8ECF-E42B7FB24BEC}" srcOrd="13" destOrd="0" presId="urn:microsoft.com/office/officeart/2005/8/layout/cycle8"/>
    <dgm:cxn modelId="{2C4DDA5B-47A1-A949-AC70-2535B403FEE3}" type="presParOf" srcId="{E14FA77A-C95F-0844-B3D9-7BB6CC14CB16}" destId="{EBB232D9-2C44-9640-A90C-6043EDA975C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5CA212-ED24-864F-BE2D-4291B548D99E}" type="doc">
      <dgm:prSet loTypeId="urn:microsoft.com/office/officeart/2005/8/layout/cycle8" loCatId="" qsTypeId="urn:microsoft.com/office/officeart/2005/8/quickstyle/simple1" qsCatId="simple" csTypeId="urn:microsoft.com/office/officeart/2005/8/colors/colorful3" csCatId="colorful" phldr="1"/>
      <dgm:spPr/>
    </dgm:pt>
    <dgm:pt modelId="{2CD5F87F-7571-DF4C-BD98-E55433911B6B}">
      <dgm:prSet phldrT="[Text]"/>
      <dgm:spPr/>
      <dgm:t>
        <a:bodyPr/>
        <a:lstStyle/>
        <a:p>
          <a:pPr rtl="0"/>
          <a:r>
            <a:rPr lang="en-GB" dirty="0"/>
            <a:t>Metallic Metal oxide Magnetic</a:t>
          </a:r>
        </a:p>
      </dgm:t>
    </dgm:pt>
    <dgm:pt modelId="{069CEC1A-383A-0343-A248-08864D567C34}" type="parTrans" cxnId="{A26B229D-8BB3-894F-ADD6-56FBF78EAC09}">
      <dgm:prSet/>
      <dgm:spPr/>
      <dgm:t>
        <a:bodyPr/>
        <a:lstStyle/>
        <a:p>
          <a:endParaRPr lang="en-GB"/>
        </a:p>
      </dgm:t>
    </dgm:pt>
    <dgm:pt modelId="{198ABECC-F484-714A-8CFD-77B207E399CB}" type="sibTrans" cxnId="{A26B229D-8BB3-894F-ADD6-56FBF78EAC09}">
      <dgm:prSet/>
      <dgm:spPr/>
      <dgm:t>
        <a:bodyPr/>
        <a:lstStyle/>
        <a:p>
          <a:endParaRPr lang="en-GB"/>
        </a:p>
      </dgm:t>
    </dgm:pt>
    <dgm:pt modelId="{93581758-70C2-A14D-A4E1-0314CA87E1A8}">
      <dgm:prSet phldrT="[Text]"/>
      <dgm:spPr/>
      <dgm:t>
        <a:bodyPr/>
        <a:lstStyle/>
        <a:p>
          <a:pPr rtl="0"/>
          <a:r>
            <a:rPr lang="en-GB" dirty="0"/>
            <a:t>Fullerenes Carbon nanotubes graphene &amp; graphene oxide</a:t>
          </a:r>
        </a:p>
      </dgm:t>
    </dgm:pt>
    <dgm:pt modelId="{1AFC29EC-115A-ED42-A209-F4F5ADEB3859}" type="parTrans" cxnId="{BED96380-D216-4147-8A6D-A92E72DB7FEC}">
      <dgm:prSet/>
      <dgm:spPr/>
      <dgm:t>
        <a:bodyPr/>
        <a:lstStyle/>
        <a:p>
          <a:endParaRPr lang="en-GB"/>
        </a:p>
      </dgm:t>
    </dgm:pt>
    <dgm:pt modelId="{FFC94BDB-92AB-8949-AD30-8838011FAEFB}" type="sibTrans" cxnId="{BED96380-D216-4147-8A6D-A92E72DB7FEC}">
      <dgm:prSet/>
      <dgm:spPr/>
      <dgm:t>
        <a:bodyPr/>
        <a:lstStyle/>
        <a:p>
          <a:endParaRPr lang="en-GB"/>
        </a:p>
      </dgm:t>
    </dgm:pt>
    <dgm:pt modelId="{8639DD83-CBC6-8A4A-A37A-5D6A216C139E}">
      <dgm:prSet phldrT="[Text]"/>
      <dgm:spPr/>
      <dgm:t>
        <a:bodyPr/>
        <a:lstStyle/>
        <a:p>
          <a:pPr rtl="0"/>
          <a:r>
            <a:rPr lang="en-GB" dirty="0"/>
            <a:t>Liposomes Dendrimers Polymeric	</a:t>
          </a:r>
        </a:p>
      </dgm:t>
    </dgm:pt>
    <dgm:pt modelId="{F1CB901A-CE75-E949-A181-838EBE684EA5}" type="parTrans" cxnId="{E1A73C25-B177-DC4D-A21C-6718A8D5A8E0}">
      <dgm:prSet/>
      <dgm:spPr/>
      <dgm:t>
        <a:bodyPr/>
        <a:lstStyle/>
        <a:p>
          <a:endParaRPr lang="en-GB"/>
        </a:p>
      </dgm:t>
    </dgm:pt>
    <dgm:pt modelId="{623370C8-9F25-6E41-8496-CDD686EBB8BA}" type="sibTrans" cxnId="{E1A73C25-B177-DC4D-A21C-6718A8D5A8E0}">
      <dgm:prSet/>
      <dgm:spPr/>
      <dgm:t>
        <a:bodyPr/>
        <a:lstStyle/>
        <a:p>
          <a:endParaRPr lang="en-GB"/>
        </a:p>
      </dgm:t>
    </dgm:pt>
    <dgm:pt modelId="{E14FA77A-C95F-0844-B3D9-7BB6CC14CB16}" type="pres">
      <dgm:prSet presAssocID="{3E5CA212-ED24-864F-BE2D-4291B548D99E}" presName="compositeShape" presStyleCnt="0">
        <dgm:presLayoutVars>
          <dgm:chMax val="7"/>
          <dgm:dir/>
          <dgm:resizeHandles val="exact"/>
        </dgm:presLayoutVars>
      </dgm:prSet>
      <dgm:spPr/>
    </dgm:pt>
    <dgm:pt modelId="{89761C0A-DF24-C74B-BD19-91813D474E8A}" type="pres">
      <dgm:prSet presAssocID="{3E5CA212-ED24-864F-BE2D-4291B548D99E}" presName="wedge1" presStyleLbl="node1" presStyleIdx="0" presStyleCnt="3"/>
      <dgm:spPr/>
    </dgm:pt>
    <dgm:pt modelId="{A740A33A-B7FF-9E4A-9F0E-0F4CCA4B3419}" type="pres">
      <dgm:prSet presAssocID="{3E5CA212-ED24-864F-BE2D-4291B548D99E}" presName="dummy1a" presStyleCnt="0"/>
      <dgm:spPr/>
    </dgm:pt>
    <dgm:pt modelId="{39C72970-A048-DE45-8768-B1E6C224FF86}" type="pres">
      <dgm:prSet presAssocID="{3E5CA212-ED24-864F-BE2D-4291B548D99E}" presName="dummy1b" presStyleCnt="0"/>
      <dgm:spPr/>
    </dgm:pt>
    <dgm:pt modelId="{22AA266B-404D-804B-AFA3-D5C9260F6A76}" type="pres">
      <dgm:prSet presAssocID="{3E5CA212-ED24-864F-BE2D-4291B548D99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16C4738-2C5C-2745-968A-7EFC49E0BAAA}" type="pres">
      <dgm:prSet presAssocID="{3E5CA212-ED24-864F-BE2D-4291B548D99E}" presName="wedge2" presStyleLbl="node1" presStyleIdx="1" presStyleCnt="3"/>
      <dgm:spPr/>
    </dgm:pt>
    <dgm:pt modelId="{0156BDC7-8508-054D-A5FE-FCE07DFB508F}" type="pres">
      <dgm:prSet presAssocID="{3E5CA212-ED24-864F-BE2D-4291B548D99E}" presName="dummy2a" presStyleCnt="0"/>
      <dgm:spPr/>
    </dgm:pt>
    <dgm:pt modelId="{7A03FBCC-1E0A-944B-9A86-65F7304996ED}" type="pres">
      <dgm:prSet presAssocID="{3E5CA212-ED24-864F-BE2D-4291B548D99E}" presName="dummy2b" presStyleCnt="0"/>
      <dgm:spPr/>
    </dgm:pt>
    <dgm:pt modelId="{49A8CA23-5486-6E4A-A1D0-D79161D7D273}" type="pres">
      <dgm:prSet presAssocID="{3E5CA212-ED24-864F-BE2D-4291B548D99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B6A1869-B389-2443-9A13-14D720C9C8B3}" type="pres">
      <dgm:prSet presAssocID="{3E5CA212-ED24-864F-BE2D-4291B548D99E}" presName="wedge3" presStyleLbl="node1" presStyleIdx="2" presStyleCnt="3"/>
      <dgm:spPr/>
    </dgm:pt>
    <dgm:pt modelId="{7DF1D934-B853-4D4D-9113-CDF9A8DFA5A4}" type="pres">
      <dgm:prSet presAssocID="{3E5CA212-ED24-864F-BE2D-4291B548D99E}" presName="dummy3a" presStyleCnt="0"/>
      <dgm:spPr/>
    </dgm:pt>
    <dgm:pt modelId="{0875714D-6415-BA4C-882F-42AF2F8455FD}" type="pres">
      <dgm:prSet presAssocID="{3E5CA212-ED24-864F-BE2D-4291B548D99E}" presName="dummy3b" presStyleCnt="0"/>
      <dgm:spPr/>
    </dgm:pt>
    <dgm:pt modelId="{DC2B512B-9ECC-854A-B615-7AA278C4A16E}" type="pres">
      <dgm:prSet presAssocID="{3E5CA212-ED24-864F-BE2D-4291B548D99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C05FCA2-5ED5-1541-BFC4-A3661C9D0856}" type="pres">
      <dgm:prSet presAssocID="{198ABECC-F484-714A-8CFD-77B207E399CB}" presName="arrowWedge1" presStyleLbl="fgSibTrans2D1" presStyleIdx="0" presStyleCnt="3"/>
      <dgm:spPr/>
    </dgm:pt>
    <dgm:pt modelId="{97711B6D-C86C-4043-8ECF-E42B7FB24BEC}" type="pres">
      <dgm:prSet presAssocID="{FFC94BDB-92AB-8949-AD30-8838011FAEFB}" presName="arrowWedge2" presStyleLbl="fgSibTrans2D1" presStyleIdx="1" presStyleCnt="3"/>
      <dgm:spPr/>
    </dgm:pt>
    <dgm:pt modelId="{EBB232D9-2C44-9640-A90C-6043EDA975C9}" type="pres">
      <dgm:prSet presAssocID="{623370C8-9F25-6E41-8496-CDD686EBB8BA}" presName="arrowWedge3" presStyleLbl="fgSibTrans2D1" presStyleIdx="2" presStyleCnt="3"/>
      <dgm:spPr/>
    </dgm:pt>
  </dgm:ptLst>
  <dgm:cxnLst>
    <dgm:cxn modelId="{E1A73C25-B177-DC4D-A21C-6718A8D5A8E0}" srcId="{3E5CA212-ED24-864F-BE2D-4291B548D99E}" destId="{8639DD83-CBC6-8A4A-A37A-5D6A216C139E}" srcOrd="2" destOrd="0" parTransId="{F1CB901A-CE75-E949-A181-838EBE684EA5}" sibTransId="{623370C8-9F25-6E41-8496-CDD686EBB8BA}"/>
    <dgm:cxn modelId="{75E6C92E-B043-1C41-8F9A-500BF8BE0155}" type="presOf" srcId="{93581758-70C2-A14D-A4E1-0314CA87E1A8}" destId="{49A8CA23-5486-6E4A-A1D0-D79161D7D273}" srcOrd="1" destOrd="0" presId="urn:microsoft.com/office/officeart/2005/8/layout/cycle8"/>
    <dgm:cxn modelId="{8975923A-D1C5-6349-9DC2-042934435E7C}" type="presOf" srcId="{8639DD83-CBC6-8A4A-A37A-5D6A216C139E}" destId="{BB6A1869-B389-2443-9A13-14D720C9C8B3}" srcOrd="0" destOrd="0" presId="urn:microsoft.com/office/officeart/2005/8/layout/cycle8"/>
    <dgm:cxn modelId="{70312461-AF51-564D-8EE7-18DFD6C576BB}" type="presOf" srcId="{2CD5F87F-7571-DF4C-BD98-E55433911B6B}" destId="{22AA266B-404D-804B-AFA3-D5C9260F6A76}" srcOrd="1" destOrd="0" presId="urn:microsoft.com/office/officeart/2005/8/layout/cycle8"/>
    <dgm:cxn modelId="{BED96380-D216-4147-8A6D-A92E72DB7FEC}" srcId="{3E5CA212-ED24-864F-BE2D-4291B548D99E}" destId="{93581758-70C2-A14D-A4E1-0314CA87E1A8}" srcOrd="1" destOrd="0" parTransId="{1AFC29EC-115A-ED42-A209-F4F5ADEB3859}" sibTransId="{FFC94BDB-92AB-8949-AD30-8838011FAEFB}"/>
    <dgm:cxn modelId="{78429E8E-C4C0-BD4C-8FF5-CC66595CCB0C}" type="presOf" srcId="{93581758-70C2-A14D-A4E1-0314CA87E1A8}" destId="{616C4738-2C5C-2745-968A-7EFC49E0BAAA}" srcOrd="0" destOrd="0" presId="urn:microsoft.com/office/officeart/2005/8/layout/cycle8"/>
    <dgm:cxn modelId="{A26B229D-8BB3-894F-ADD6-56FBF78EAC09}" srcId="{3E5CA212-ED24-864F-BE2D-4291B548D99E}" destId="{2CD5F87F-7571-DF4C-BD98-E55433911B6B}" srcOrd="0" destOrd="0" parTransId="{069CEC1A-383A-0343-A248-08864D567C34}" sibTransId="{198ABECC-F484-714A-8CFD-77B207E399CB}"/>
    <dgm:cxn modelId="{6AF3D6AB-CC44-594F-B1DA-FAE280FFEC3F}" type="presOf" srcId="{2CD5F87F-7571-DF4C-BD98-E55433911B6B}" destId="{89761C0A-DF24-C74B-BD19-91813D474E8A}" srcOrd="0" destOrd="0" presId="urn:microsoft.com/office/officeart/2005/8/layout/cycle8"/>
    <dgm:cxn modelId="{785871D6-BA12-4A4C-B6CD-06D512ACE827}" type="presOf" srcId="{3E5CA212-ED24-864F-BE2D-4291B548D99E}" destId="{E14FA77A-C95F-0844-B3D9-7BB6CC14CB16}" srcOrd="0" destOrd="0" presId="urn:microsoft.com/office/officeart/2005/8/layout/cycle8"/>
    <dgm:cxn modelId="{5BC6E1F2-8FAF-8444-9B01-AAE63466F396}" type="presOf" srcId="{8639DD83-CBC6-8A4A-A37A-5D6A216C139E}" destId="{DC2B512B-9ECC-854A-B615-7AA278C4A16E}" srcOrd="1" destOrd="0" presId="urn:microsoft.com/office/officeart/2005/8/layout/cycle8"/>
    <dgm:cxn modelId="{5D2467BF-DA20-5E4D-9D7F-2BAAA7EC1B85}" type="presParOf" srcId="{E14FA77A-C95F-0844-B3D9-7BB6CC14CB16}" destId="{89761C0A-DF24-C74B-BD19-91813D474E8A}" srcOrd="0" destOrd="0" presId="urn:microsoft.com/office/officeart/2005/8/layout/cycle8"/>
    <dgm:cxn modelId="{E2039D60-E1A6-CE44-B1ED-FFFFE247DD24}" type="presParOf" srcId="{E14FA77A-C95F-0844-B3D9-7BB6CC14CB16}" destId="{A740A33A-B7FF-9E4A-9F0E-0F4CCA4B3419}" srcOrd="1" destOrd="0" presId="urn:microsoft.com/office/officeart/2005/8/layout/cycle8"/>
    <dgm:cxn modelId="{3B427279-DEFF-F14D-98EE-9517769F8FC8}" type="presParOf" srcId="{E14FA77A-C95F-0844-B3D9-7BB6CC14CB16}" destId="{39C72970-A048-DE45-8768-B1E6C224FF86}" srcOrd="2" destOrd="0" presId="urn:microsoft.com/office/officeart/2005/8/layout/cycle8"/>
    <dgm:cxn modelId="{72BE4D24-B898-594E-8C59-BA99BE9E60E7}" type="presParOf" srcId="{E14FA77A-C95F-0844-B3D9-7BB6CC14CB16}" destId="{22AA266B-404D-804B-AFA3-D5C9260F6A76}" srcOrd="3" destOrd="0" presId="urn:microsoft.com/office/officeart/2005/8/layout/cycle8"/>
    <dgm:cxn modelId="{C5321C56-A934-D348-8E52-54E01EBC40B9}" type="presParOf" srcId="{E14FA77A-C95F-0844-B3D9-7BB6CC14CB16}" destId="{616C4738-2C5C-2745-968A-7EFC49E0BAAA}" srcOrd="4" destOrd="0" presId="urn:microsoft.com/office/officeart/2005/8/layout/cycle8"/>
    <dgm:cxn modelId="{CC3F5B3A-457D-AA40-8671-B7AD6D6993BC}" type="presParOf" srcId="{E14FA77A-C95F-0844-B3D9-7BB6CC14CB16}" destId="{0156BDC7-8508-054D-A5FE-FCE07DFB508F}" srcOrd="5" destOrd="0" presId="urn:microsoft.com/office/officeart/2005/8/layout/cycle8"/>
    <dgm:cxn modelId="{B7ADFCF2-C922-F148-8BEB-5795A82DBEF6}" type="presParOf" srcId="{E14FA77A-C95F-0844-B3D9-7BB6CC14CB16}" destId="{7A03FBCC-1E0A-944B-9A86-65F7304996ED}" srcOrd="6" destOrd="0" presId="urn:microsoft.com/office/officeart/2005/8/layout/cycle8"/>
    <dgm:cxn modelId="{E91E2B6A-5134-E04D-9ACA-6C0B363868DA}" type="presParOf" srcId="{E14FA77A-C95F-0844-B3D9-7BB6CC14CB16}" destId="{49A8CA23-5486-6E4A-A1D0-D79161D7D273}" srcOrd="7" destOrd="0" presId="urn:microsoft.com/office/officeart/2005/8/layout/cycle8"/>
    <dgm:cxn modelId="{D1562834-F8AC-D748-8CAB-D43B5438F317}" type="presParOf" srcId="{E14FA77A-C95F-0844-B3D9-7BB6CC14CB16}" destId="{BB6A1869-B389-2443-9A13-14D720C9C8B3}" srcOrd="8" destOrd="0" presId="urn:microsoft.com/office/officeart/2005/8/layout/cycle8"/>
    <dgm:cxn modelId="{EDF45EA0-E320-2C49-82C1-5D8FE94FF660}" type="presParOf" srcId="{E14FA77A-C95F-0844-B3D9-7BB6CC14CB16}" destId="{7DF1D934-B853-4D4D-9113-CDF9A8DFA5A4}" srcOrd="9" destOrd="0" presId="urn:microsoft.com/office/officeart/2005/8/layout/cycle8"/>
    <dgm:cxn modelId="{AD2AC332-22B7-B044-B9E4-5578ABC6E8AE}" type="presParOf" srcId="{E14FA77A-C95F-0844-B3D9-7BB6CC14CB16}" destId="{0875714D-6415-BA4C-882F-42AF2F8455FD}" srcOrd="10" destOrd="0" presId="urn:microsoft.com/office/officeart/2005/8/layout/cycle8"/>
    <dgm:cxn modelId="{EBE46DE6-31BD-B241-8464-0496C8F5054A}" type="presParOf" srcId="{E14FA77A-C95F-0844-B3D9-7BB6CC14CB16}" destId="{DC2B512B-9ECC-854A-B615-7AA278C4A16E}" srcOrd="11" destOrd="0" presId="urn:microsoft.com/office/officeart/2005/8/layout/cycle8"/>
    <dgm:cxn modelId="{8A36C03F-CF7D-9C40-90D5-61424A3D17C6}" type="presParOf" srcId="{E14FA77A-C95F-0844-B3D9-7BB6CC14CB16}" destId="{EC05FCA2-5ED5-1541-BFC4-A3661C9D0856}" srcOrd="12" destOrd="0" presId="urn:microsoft.com/office/officeart/2005/8/layout/cycle8"/>
    <dgm:cxn modelId="{15D7691A-2A80-F349-BA3D-5F0386517A6C}" type="presParOf" srcId="{E14FA77A-C95F-0844-B3D9-7BB6CC14CB16}" destId="{97711B6D-C86C-4043-8ECF-E42B7FB24BEC}" srcOrd="13" destOrd="0" presId="urn:microsoft.com/office/officeart/2005/8/layout/cycle8"/>
    <dgm:cxn modelId="{2C4DDA5B-47A1-A949-AC70-2535B403FEE3}" type="presParOf" srcId="{E14FA77A-C95F-0844-B3D9-7BB6CC14CB16}" destId="{EBB232D9-2C44-9640-A90C-6043EDA975C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8A4D3F-E73A-45A8-B49B-75D4FBD28AF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BD4E2A4-4FF0-4D38-B57B-5B10D156834F}">
      <dgm:prSet/>
      <dgm:spPr/>
      <dgm:t>
        <a:bodyPr/>
        <a:lstStyle/>
        <a:p>
          <a:r>
            <a:rPr lang="en-PK" b="1" i="0" baseline="0"/>
            <a:t>High cost</a:t>
          </a:r>
          <a:r>
            <a:rPr lang="en-PK" b="0" i="0" baseline="0"/>
            <a:t> </a:t>
          </a:r>
          <a:endParaRPr lang="en-US"/>
        </a:p>
      </dgm:t>
    </dgm:pt>
    <dgm:pt modelId="{DF4E05E2-2BEA-4848-A0D0-BE09C52E7890}" type="parTrans" cxnId="{9BC01AD2-7A2F-4856-81D7-10CC05A2DD88}">
      <dgm:prSet/>
      <dgm:spPr/>
      <dgm:t>
        <a:bodyPr/>
        <a:lstStyle/>
        <a:p>
          <a:endParaRPr lang="en-US"/>
        </a:p>
      </dgm:t>
    </dgm:pt>
    <dgm:pt modelId="{2B386818-0DC3-4757-8ADA-0D9901E7B82C}" type="sibTrans" cxnId="{9BC01AD2-7A2F-4856-81D7-10CC05A2DD88}">
      <dgm:prSet/>
      <dgm:spPr/>
      <dgm:t>
        <a:bodyPr/>
        <a:lstStyle/>
        <a:p>
          <a:endParaRPr lang="en-US"/>
        </a:p>
      </dgm:t>
    </dgm:pt>
    <dgm:pt modelId="{7A1FA728-143C-486B-BB6B-BCE8AE8FD1FD}">
      <dgm:prSet/>
      <dgm:spPr/>
      <dgm:t>
        <a:bodyPr/>
        <a:lstStyle/>
        <a:p>
          <a:r>
            <a:rPr lang="en-PK" b="1" i="0" baseline="0"/>
            <a:t>Rural–urban healthcare gaps</a:t>
          </a:r>
          <a:r>
            <a:rPr lang="en-PK" b="0" i="0" baseline="0"/>
            <a:t> </a:t>
          </a:r>
          <a:endParaRPr lang="en-US"/>
        </a:p>
      </dgm:t>
    </dgm:pt>
    <dgm:pt modelId="{45F18380-7CC6-457F-A7DB-8C9CCA8B516C}" type="parTrans" cxnId="{107E5801-8A88-45A3-A00E-21139B91D72A}">
      <dgm:prSet/>
      <dgm:spPr/>
      <dgm:t>
        <a:bodyPr/>
        <a:lstStyle/>
        <a:p>
          <a:endParaRPr lang="en-US"/>
        </a:p>
      </dgm:t>
    </dgm:pt>
    <dgm:pt modelId="{524FB780-686D-4F90-91CC-0490C9006F13}" type="sibTrans" cxnId="{107E5801-8A88-45A3-A00E-21139B91D72A}">
      <dgm:prSet/>
      <dgm:spPr/>
      <dgm:t>
        <a:bodyPr/>
        <a:lstStyle/>
        <a:p>
          <a:endParaRPr lang="en-US"/>
        </a:p>
      </dgm:t>
    </dgm:pt>
    <dgm:pt modelId="{9ABAFF36-FEA5-44A5-A6B7-49BCAF7CA929}">
      <dgm:prSet/>
      <dgm:spPr/>
      <dgm:t>
        <a:bodyPr/>
        <a:lstStyle/>
        <a:p>
          <a:r>
            <a:rPr lang="en-PK" b="0" i="0" baseline="0"/>
            <a:t>Limited availability of </a:t>
          </a:r>
          <a:r>
            <a:rPr lang="en-PK" b="1" i="0" baseline="0"/>
            <a:t>specialized equipment</a:t>
          </a:r>
          <a:endParaRPr lang="en-US"/>
        </a:p>
      </dgm:t>
    </dgm:pt>
    <dgm:pt modelId="{1AB0B614-ECD9-47D6-A600-F4D58BA0A887}" type="parTrans" cxnId="{D149308A-0BF9-473A-8E85-623E6652749C}">
      <dgm:prSet/>
      <dgm:spPr/>
      <dgm:t>
        <a:bodyPr/>
        <a:lstStyle/>
        <a:p>
          <a:endParaRPr lang="en-US"/>
        </a:p>
      </dgm:t>
    </dgm:pt>
    <dgm:pt modelId="{E2B5E3EF-5D8B-449B-81E7-992306FE2001}" type="sibTrans" cxnId="{D149308A-0BF9-473A-8E85-623E6652749C}">
      <dgm:prSet/>
      <dgm:spPr/>
      <dgm:t>
        <a:bodyPr/>
        <a:lstStyle/>
        <a:p>
          <a:endParaRPr lang="en-US"/>
        </a:p>
      </dgm:t>
    </dgm:pt>
    <dgm:pt modelId="{140F9719-0F52-4AF6-8834-FBC1509533EB}">
      <dgm:prSet/>
      <dgm:spPr/>
      <dgm:t>
        <a:bodyPr/>
        <a:lstStyle/>
        <a:p>
          <a:r>
            <a:rPr lang="en-PK" b="0" i="0" baseline="0"/>
            <a:t>Unless proactively planned, nanomedicine may worsen disparities, creating a “technology elite” in healthcare.</a:t>
          </a:r>
          <a:endParaRPr lang="en-US"/>
        </a:p>
      </dgm:t>
    </dgm:pt>
    <dgm:pt modelId="{17DC6E10-B15C-4505-8BA6-B7961B841B01}" type="parTrans" cxnId="{62031482-4809-4F61-BE6E-0C34EFC9B952}">
      <dgm:prSet/>
      <dgm:spPr/>
      <dgm:t>
        <a:bodyPr/>
        <a:lstStyle/>
        <a:p>
          <a:endParaRPr lang="en-US"/>
        </a:p>
      </dgm:t>
    </dgm:pt>
    <dgm:pt modelId="{A17CD1DD-23F0-44C1-815B-5EA21333C7FC}" type="sibTrans" cxnId="{62031482-4809-4F61-BE6E-0C34EFC9B952}">
      <dgm:prSet/>
      <dgm:spPr/>
      <dgm:t>
        <a:bodyPr/>
        <a:lstStyle/>
        <a:p>
          <a:endParaRPr lang="en-US"/>
        </a:p>
      </dgm:t>
    </dgm:pt>
    <dgm:pt modelId="{C6E77C6A-67BE-4673-9DA0-C5801E6FFEF8}" type="pres">
      <dgm:prSet presAssocID="{F58A4D3F-E73A-45A8-B49B-75D4FBD28AF5}" presName="root" presStyleCnt="0">
        <dgm:presLayoutVars>
          <dgm:dir/>
          <dgm:resizeHandles val="exact"/>
        </dgm:presLayoutVars>
      </dgm:prSet>
      <dgm:spPr/>
    </dgm:pt>
    <dgm:pt modelId="{F88302CC-C4C0-4033-8A98-7CF8DF5B1731}" type="pres">
      <dgm:prSet presAssocID="{2BD4E2A4-4FF0-4D38-B57B-5B10D156834F}" presName="compNode" presStyleCnt="0"/>
      <dgm:spPr/>
    </dgm:pt>
    <dgm:pt modelId="{B992383C-4924-41B6-B2C2-7A2166D8C26A}" type="pres">
      <dgm:prSet presAssocID="{2BD4E2A4-4FF0-4D38-B57B-5B10D156834F}" presName="bgRect" presStyleLbl="bgShp" presStyleIdx="0" presStyleCnt="4"/>
      <dgm:spPr/>
    </dgm:pt>
    <dgm:pt modelId="{0F886804-1280-405F-B6D8-B9DD71390F47}" type="pres">
      <dgm:prSet presAssocID="{2BD4E2A4-4FF0-4D38-B57B-5B10D156834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31179FA-44E3-4D30-99F5-2F5183B098D5}" type="pres">
      <dgm:prSet presAssocID="{2BD4E2A4-4FF0-4D38-B57B-5B10D156834F}" presName="spaceRect" presStyleCnt="0"/>
      <dgm:spPr/>
    </dgm:pt>
    <dgm:pt modelId="{59E364E5-15A7-4808-881F-90CEE6CAF70A}" type="pres">
      <dgm:prSet presAssocID="{2BD4E2A4-4FF0-4D38-B57B-5B10D156834F}" presName="parTx" presStyleLbl="revTx" presStyleIdx="0" presStyleCnt="4">
        <dgm:presLayoutVars>
          <dgm:chMax val="0"/>
          <dgm:chPref val="0"/>
        </dgm:presLayoutVars>
      </dgm:prSet>
      <dgm:spPr/>
    </dgm:pt>
    <dgm:pt modelId="{374BBC08-7DB0-401C-93C5-CCA5DC5D83D3}" type="pres">
      <dgm:prSet presAssocID="{2B386818-0DC3-4757-8ADA-0D9901E7B82C}" presName="sibTrans" presStyleCnt="0"/>
      <dgm:spPr/>
    </dgm:pt>
    <dgm:pt modelId="{3617CC99-61DF-45F5-BFFC-F39D3DCDF7BD}" type="pres">
      <dgm:prSet presAssocID="{7A1FA728-143C-486B-BB6B-BCE8AE8FD1FD}" presName="compNode" presStyleCnt="0"/>
      <dgm:spPr/>
    </dgm:pt>
    <dgm:pt modelId="{2B4355B3-AC93-4DB6-87F5-7526192078B1}" type="pres">
      <dgm:prSet presAssocID="{7A1FA728-143C-486B-BB6B-BCE8AE8FD1FD}" presName="bgRect" presStyleLbl="bgShp" presStyleIdx="1" presStyleCnt="4"/>
      <dgm:spPr/>
    </dgm:pt>
    <dgm:pt modelId="{9F015CF8-8C7D-4C1B-95F6-CD9D904FCDCA}" type="pres">
      <dgm:prSet presAssocID="{7A1FA728-143C-486B-BB6B-BCE8AE8FD1F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DCF7BB35-9C59-48D6-855E-A0879A54D036}" type="pres">
      <dgm:prSet presAssocID="{7A1FA728-143C-486B-BB6B-BCE8AE8FD1FD}" presName="spaceRect" presStyleCnt="0"/>
      <dgm:spPr/>
    </dgm:pt>
    <dgm:pt modelId="{6E71947E-CAAF-43BB-8DA1-1458183C57F9}" type="pres">
      <dgm:prSet presAssocID="{7A1FA728-143C-486B-BB6B-BCE8AE8FD1FD}" presName="parTx" presStyleLbl="revTx" presStyleIdx="1" presStyleCnt="4">
        <dgm:presLayoutVars>
          <dgm:chMax val="0"/>
          <dgm:chPref val="0"/>
        </dgm:presLayoutVars>
      </dgm:prSet>
      <dgm:spPr/>
    </dgm:pt>
    <dgm:pt modelId="{788E22B7-AC5C-4961-8657-8D63B47DB59A}" type="pres">
      <dgm:prSet presAssocID="{524FB780-686D-4F90-91CC-0490C9006F13}" presName="sibTrans" presStyleCnt="0"/>
      <dgm:spPr/>
    </dgm:pt>
    <dgm:pt modelId="{3B1B9331-7EF6-42C2-A1D0-4567DEB43BBC}" type="pres">
      <dgm:prSet presAssocID="{9ABAFF36-FEA5-44A5-A6B7-49BCAF7CA929}" presName="compNode" presStyleCnt="0"/>
      <dgm:spPr/>
    </dgm:pt>
    <dgm:pt modelId="{5CAE9FB0-AA48-4181-BC20-7658E1EC1467}" type="pres">
      <dgm:prSet presAssocID="{9ABAFF36-FEA5-44A5-A6B7-49BCAF7CA929}" presName="bgRect" presStyleLbl="bgShp" presStyleIdx="2" presStyleCnt="4"/>
      <dgm:spPr/>
    </dgm:pt>
    <dgm:pt modelId="{7DD7DF44-02A2-4AE8-8091-B474B63B208D}" type="pres">
      <dgm:prSet presAssocID="{9ABAFF36-FEA5-44A5-A6B7-49BCAF7CA92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BF360DB3-487B-4B22-BA0B-CAFF0F2DAD59}" type="pres">
      <dgm:prSet presAssocID="{9ABAFF36-FEA5-44A5-A6B7-49BCAF7CA929}" presName="spaceRect" presStyleCnt="0"/>
      <dgm:spPr/>
    </dgm:pt>
    <dgm:pt modelId="{E7A7E068-729E-4244-89E2-8B033FBAE4F9}" type="pres">
      <dgm:prSet presAssocID="{9ABAFF36-FEA5-44A5-A6B7-49BCAF7CA929}" presName="parTx" presStyleLbl="revTx" presStyleIdx="2" presStyleCnt="4">
        <dgm:presLayoutVars>
          <dgm:chMax val="0"/>
          <dgm:chPref val="0"/>
        </dgm:presLayoutVars>
      </dgm:prSet>
      <dgm:spPr/>
    </dgm:pt>
    <dgm:pt modelId="{4A1D4CE6-C6ED-4C17-B276-42F09C8F8278}" type="pres">
      <dgm:prSet presAssocID="{E2B5E3EF-5D8B-449B-81E7-992306FE2001}" presName="sibTrans" presStyleCnt="0"/>
      <dgm:spPr/>
    </dgm:pt>
    <dgm:pt modelId="{8DA6C382-34EF-443D-B466-E15736EEFCB0}" type="pres">
      <dgm:prSet presAssocID="{140F9719-0F52-4AF6-8834-FBC1509533EB}" presName="compNode" presStyleCnt="0"/>
      <dgm:spPr/>
    </dgm:pt>
    <dgm:pt modelId="{55249B31-338B-4A78-B967-980B748AC71A}" type="pres">
      <dgm:prSet presAssocID="{140F9719-0F52-4AF6-8834-FBC1509533EB}" presName="bgRect" presStyleLbl="bgShp" presStyleIdx="3" presStyleCnt="4"/>
      <dgm:spPr/>
    </dgm:pt>
    <dgm:pt modelId="{6C56B294-5E45-47FE-A197-61790863563E}" type="pres">
      <dgm:prSet presAssocID="{140F9719-0F52-4AF6-8834-FBC1509533E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CDFBDE6-937F-4F28-A2CE-071DF99B6C02}" type="pres">
      <dgm:prSet presAssocID="{140F9719-0F52-4AF6-8834-FBC1509533EB}" presName="spaceRect" presStyleCnt="0"/>
      <dgm:spPr/>
    </dgm:pt>
    <dgm:pt modelId="{87DB781C-5F09-4D72-9C5D-6B28AF785A90}" type="pres">
      <dgm:prSet presAssocID="{140F9719-0F52-4AF6-8834-FBC1509533E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07E5801-8A88-45A3-A00E-21139B91D72A}" srcId="{F58A4D3F-E73A-45A8-B49B-75D4FBD28AF5}" destId="{7A1FA728-143C-486B-BB6B-BCE8AE8FD1FD}" srcOrd="1" destOrd="0" parTransId="{45F18380-7CC6-457F-A7DB-8C9CCA8B516C}" sibTransId="{524FB780-686D-4F90-91CC-0490C9006F13}"/>
    <dgm:cxn modelId="{21CFD541-59D6-40E0-88C9-431DF794230F}" type="presOf" srcId="{140F9719-0F52-4AF6-8834-FBC1509533EB}" destId="{87DB781C-5F09-4D72-9C5D-6B28AF785A90}" srcOrd="0" destOrd="0" presId="urn:microsoft.com/office/officeart/2018/2/layout/IconVerticalSolidList"/>
    <dgm:cxn modelId="{62031482-4809-4F61-BE6E-0C34EFC9B952}" srcId="{F58A4D3F-E73A-45A8-B49B-75D4FBD28AF5}" destId="{140F9719-0F52-4AF6-8834-FBC1509533EB}" srcOrd="3" destOrd="0" parTransId="{17DC6E10-B15C-4505-8BA6-B7961B841B01}" sibTransId="{A17CD1DD-23F0-44C1-815B-5EA21333C7FC}"/>
    <dgm:cxn modelId="{D149308A-0BF9-473A-8E85-623E6652749C}" srcId="{F58A4D3F-E73A-45A8-B49B-75D4FBD28AF5}" destId="{9ABAFF36-FEA5-44A5-A6B7-49BCAF7CA929}" srcOrd="2" destOrd="0" parTransId="{1AB0B614-ECD9-47D6-A600-F4D58BA0A887}" sibTransId="{E2B5E3EF-5D8B-449B-81E7-992306FE2001}"/>
    <dgm:cxn modelId="{9147E28A-A665-4E65-83F1-64DC3321B5BF}" type="presOf" srcId="{7A1FA728-143C-486B-BB6B-BCE8AE8FD1FD}" destId="{6E71947E-CAAF-43BB-8DA1-1458183C57F9}" srcOrd="0" destOrd="0" presId="urn:microsoft.com/office/officeart/2018/2/layout/IconVerticalSolidList"/>
    <dgm:cxn modelId="{154001B7-8828-4B2B-8BC3-43246F4A2EB7}" type="presOf" srcId="{2BD4E2A4-4FF0-4D38-B57B-5B10D156834F}" destId="{59E364E5-15A7-4808-881F-90CEE6CAF70A}" srcOrd="0" destOrd="0" presId="urn:microsoft.com/office/officeart/2018/2/layout/IconVerticalSolidList"/>
    <dgm:cxn modelId="{54E302BE-FB68-4059-88F7-EAD7BA4D0D09}" type="presOf" srcId="{F58A4D3F-E73A-45A8-B49B-75D4FBD28AF5}" destId="{C6E77C6A-67BE-4673-9DA0-C5801E6FFEF8}" srcOrd="0" destOrd="0" presId="urn:microsoft.com/office/officeart/2018/2/layout/IconVerticalSolidList"/>
    <dgm:cxn modelId="{42350BCA-E09C-4B62-9406-CE42C502AF05}" type="presOf" srcId="{9ABAFF36-FEA5-44A5-A6B7-49BCAF7CA929}" destId="{E7A7E068-729E-4244-89E2-8B033FBAE4F9}" srcOrd="0" destOrd="0" presId="urn:microsoft.com/office/officeart/2018/2/layout/IconVerticalSolidList"/>
    <dgm:cxn modelId="{9BC01AD2-7A2F-4856-81D7-10CC05A2DD88}" srcId="{F58A4D3F-E73A-45A8-B49B-75D4FBD28AF5}" destId="{2BD4E2A4-4FF0-4D38-B57B-5B10D156834F}" srcOrd="0" destOrd="0" parTransId="{DF4E05E2-2BEA-4848-A0D0-BE09C52E7890}" sibTransId="{2B386818-0DC3-4757-8ADA-0D9901E7B82C}"/>
    <dgm:cxn modelId="{B00DD77D-6F28-425A-8463-C2B673E5435C}" type="presParOf" srcId="{C6E77C6A-67BE-4673-9DA0-C5801E6FFEF8}" destId="{F88302CC-C4C0-4033-8A98-7CF8DF5B1731}" srcOrd="0" destOrd="0" presId="urn:microsoft.com/office/officeart/2018/2/layout/IconVerticalSolidList"/>
    <dgm:cxn modelId="{D848F0BC-3A9D-4DFF-8B86-BA1A032BEA4A}" type="presParOf" srcId="{F88302CC-C4C0-4033-8A98-7CF8DF5B1731}" destId="{B992383C-4924-41B6-B2C2-7A2166D8C26A}" srcOrd="0" destOrd="0" presId="urn:microsoft.com/office/officeart/2018/2/layout/IconVerticalSolidList"/>
    <dgm:cxn modelId="{5038886A-40C3-4517-9098-177B4EEDEEB5}" type="presParOf" srcId="{F88302CC-C4C0-4033-8A98-7CF8DF5B1731}" destId="{0F886804-1280-405F-B6D8-B9DD71390F47}" srcOrd="1" destOrd="0" presId="urn:microsoft.com/office/officeart/2018/2/layout/IconVerticalSolidList"/>
    <dgm:cxn modelId="{1E9F9D02-2F8A-4641-87D3-7241F93E620D}" type="presParOf" srcId="{F88302CC-C4C0-4033-8A98-7CF8DF5B1731}" destId="{D31179FA-44E3-4D30-99F5-2F5183B098D5}" srcOrd="2" destOrd="0" presId="urn:microsoft.com/office/officeart/2018/2/layout/IconVerticalSolidList"/>
    <dgm:cxn modelId="{D3BC210C-81E7-459C-97D8-5245D5A3979B}" type="presParOf" srcId="{F88302CC-C4C0-4033-8A98-7CF8DF5B1731}" destId="{59E364E5-15A7-4808-881F-90CEE6CAF70A}" srcOrd="3" destOrd="0" presId="urn:microsoft.com/office/officeart/2018/2/layout/IconVerticalSolidList"/>
    <dgm:cxn modelId="{9973F828-843D-422C-9742-DD5F059F184D}" type="presParOf" srcId="{C6E77C6A-67BE-4673-9DA0-C5801E6FFEF8}" destId="{374BBC08-7DB0-401C-93C5-CCA5DC5D83D3}" srcOrd="1" destOrd="0" presId="urn:microsoft.com/office/officeart/2018/2/layout/IconVerticalSolidList"/>
    <dgm:cxn modelId="{F5FA92B7-6FFC-4801-99E1-41271477B2A6}" type="presParOf" srcId="{C6E77C6A-67BE-4673-9DA0-C5801E6FFEF8}" destId="{3617CC99-61DF-45F5-BFFC-F39D3DCDF7BD}" srcOrd="2" destOrd="0" presId="urn:microsoft.com/office/officeart/2018/2/layout/IconVerticalSolidList"/>
    <dgm:cxn modelId="{3C0B7A00-CD44-4AD1-984F-938BACA934B4}" type="presParOf" srcId="{3617CC99-61DF-45F5-BFFC-F39D3DCDF7BD}" destId="{2B4355B3-AC93-4DB6-87F5-7526192078B1}" srcOrd="0" destOrd="0" presId="urn:microsoft.com/office/officeart/2018/2/layout/IconVerticalSolidList"/>
    <dgm:cxn modelId="{330A7557-1854-45B1-B217-44374B198CDD}" type="presParOf" srcId="{3617CC99-61DF-45F5-BFFC-F39D3DCDF7BD}" destId="{9F015CF8-8C7D-4C1B-95F6-CD9D904FCDCA}" srcOrd="1" destOrd="0" presId="urn:microsoft.com/office/officeart/2018/2/layout/IconVerticalSolidList"/>
    <dgm:cxn modelId="{76D8290D-FC8D-4F18-A7C7-AA6515BDDCB8}" type="presParOf" srcId="{3617CC99-61DF-45F5-BFFC-F39D3DCDF7BD}" destId="{DCF7BB35-9C59-48D6-855E-A0879A54D036}" srcOrd="2" destOrd="0" presId="urn:microsoft.com/office/officeart/2018/2/layout/IconVerticalSolidList"/>
    <dgm:cxn modelId="{C1F14F0B-B084-4B92-BB92-687B902AF770}" type="presParOf" srcId="{3617CC99-61DF-45F5-BFFC-F39D3DCDF7BD}" destId="{6E71947E-CAAF-43BB-8DA1-1458183C57F9}" srcOrd="3" destOrd="0" presId="urn:microsoft.com/office/officeart/2018/2/layout/IconVerticalSolidList"/>
    <dgm:cxn modelId="{8B2B875F-9059-431B-9CB2-4F8211858FB7}" type="presParOf" srcId="{C6E77C6A-67BE-4673-9DA0-C5801E6FFEF8}" destId="{788E22B7-AC5C-4961-8657-8D63B47DB59A}" srcOrd="3" destOrd="0" presId="urn:microsoft.com/office/officeart/2018/2/layout/IconVerticalSolidList"/>
    <dgm:cxn modelId="{9049F192-DEC6-4041-99A5-34A56290AAB4}" type="presParOf" srcId="{C6E77C6A-67BE-4673-9DA0-C5801E6FFEF8}" destId="{3B1B9331-7EF6-42C2-A1D0-4567DEB43BBC}" srcOrd="4" destOrd="0" presId="urn:microsoft.com/office/officeart/2018/2/layout/IconVerticalSolidList"/>
    <dgm:cxn modelId="{52DDF14A-15F7-451B-83E0-F2C7111C6E73}" type="presParOf" srcId="{3B1B9331-7EF6-42C2-A1D0-4567DEB43BBC}" destId="{5CAE9FB0-AA48-4181-BC20-7658E1EC1467}" srcOrd="0" destOrd="0" presId="urn:microsoft.com/office/officeart/2018/2/layout/IconVerticalSolidList"/>
    <dgm:cxn modelId="{AC8143AC-0977-490C-9F9D-B3B7D99F13BC}" type="presParOf" srcId="{3B1B9331-7EF6-42C2-A1D0-4567DEB43BBC}" destId="{7DD7DF44-02A2-4AE8-8091-B474B63B208D}" srcOrd="1" destOrd="0" presId="urn:microsoft.com/office/officeart/2018/2/layout/IconVerticalSolidList"/>
    <dgm:cxn modelId="{4204DBCD-2B4B-48FC-B6DB-DC2B6E875EAB}" type="presParOf" srcId="{3B1B9331-7EF6-42C2-A1D0-4567DEB43BBC}" destId="{BF360DB3-487B-4B22-BA0B-CAFF0F2DAD59}" srcOrd="2" destOrd="0" presId="urn:microsoft.com/office/officeart/2018/2/layout/IconVerticalSolidList"/>
    <dgm:cxn modelId="{C1B3D0C0-F3EB-4348-9E2D-0B12AE77D894}" type="presParOf" srcId="{3B1B9331-7EF6-42C2-A1D0-4567DEB43BBC}" destId="{E7A7E068-729E-4244-89E2-8B033FBAE4F9}" srcOrd="3" destOrd="0" presId="urn:microsoft.com/office/officeart/2018/2/layout/IconVerticalSolidList"/>
    <dgm:cxn modelId="{BD9C570B-52B5-4C0C-960D-4D063643ED7F}" type="presParOf" srcId="{C6E77C6A-67BE-4673-9DA0-C5801E6FFEF8}" destId="{4A1D4CE6-C6ED-4C17-B276-42F09C8F8278}" srcOrd="5" destOrd="0" presId="urn:microsoft.com/office/officeart/2018/2/layout/IconVerticalSolidList"/>
    <dgm:cxn modelId="{F4B1BD19-AD02-4BDE-94A7-BBF688899DAB}" type="presParOf" srcId="{C6E77C6A-67BE-4673-9DA0-C5801E6FFEF8}" destId="{8DA6C382-34EF-443D-B466-E15736EEFCB0}" srcOrd="6" destOrd="0" presId="urn:microsoft.com/office/officeart/2018/2/layout/IconVerticalSolidList"/>
    <dgm:cxn modelId="{4E619EA9-824F-41B7-B2D1-126BB2A3C4D5}" type="presParOf" srcId="{8DA6C382-34EF-443D-B466-E15736EEFCB0}" destId="{55249B31-338B-4A78-B967-980B748AC71A}" srcOrd="0" destOrd="0" presId="urn:microsoft.com/office/officeart/2018/2/layout/IconVerticalSolidList"/>
    <dgm:cxn modelId="{BF4EE4CA-47D9-4182-B968-9E61EE3C6CD9}" type="presParOf" srcId="{8DA6C382-34EF-443D-B466-E15736EEFCB0}" destId="{6C56B294-5E45-47FE-A197-61790863563E}" srcOrd="1" destOrd="0" presId="urn:microsoft.com/office/officeart/2018/2/layout/IconVerticalSolidList"/>
    <dgm:cxn modelId="{4951449C-C889-41EF-9016-2EC1E5C6F586}" type="presParOf" srcId="{8DA6C382-34EF-443D-B466-E15736EEFCB0}" destId="{ACDFBDE6-937F-4F28-A2CE-071DF99B6C02}" srcOrd="2" destOrd="0" presId="urn:microsoft.com/office/officeart/2018/2/layout/IconVerticalSolidList"/>
    <dgm:cxn modelId="{EEA10E6E-5DD6-4180-BA0B-271F151B4AF4}" type="presParOf" srcId="{8DA6C382-34EF-443D-B466-E15736EEFCB0}" destId="{87DB781C-5F09-4D72-9C5D-6B28AF785A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309D81-8056-4022-8F57-8441B6F2776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4BB360A-B906-4B6C-9355-2B1E42621AA1}">
      <dgm:prSet/>
      <dgm:spPr/>
      <dgm:t>
        <a:bodyPr/>
        <a:lstStyle/>
        <a:p>
          <a:r>
            <a:rPr lang="en-PK" b="1" i="0" baseline="0"/>
            <a:t>Safety-by-design:</a:t>
          </a:r>
          <a:r>
            <a:rPr lang="en-PK" b="0" i="0" baseline="0"/>
            <a:t> integrating toxicology early in nanoparticle development.</a:t>
          </a:r>
          <a:endParaRPr lang="en-US"/>
        </a:p>
      </dgm:t>
    </dgm:pt>
    <dgm:pt modelId="{61456162-6D3E-4243-8F71-2ADAB16A90F0}" type="parTrans" cxnId="{0D003FBD-D246-4719-BD85-10F507236633}">
      <dgm:prSet/>
      <dgm:spPr/>
      <dgm:t>
        <a:bodyPr/>
        <a:lstStyle/>
        <a:p>
          <a:endParaRPr lang="en-US"/>
        </a:p>
      </dgm:t>
    </dgm:pt>
    <dgm:pt modelId="{75DEA289-93C8-490A-89D4-CFE793B14AAA}" type="sibTrans" cxnId="{0D003FBD-D246-4719-BD85-10F507236633}">
      <dgm:prSet/>
      <dgm:spPr/>
      <dgm:t>
        <a:bodyPr/>
        <a:lstStyle/>
        <a:p>
          <a:endParaRPr lang="en-US"/>
        </a:p>
      </dgm:t>
    </dgm:pt>
    <dgm:pt modelId="{C291D362-B44E-43E8-89C0-A7F869613C19}">
      <dgm:prSet/>
      <dgm:spPr/>
      <dgm:t>
        <a:bodyPr/>
        <a:lstStyle/>
        <a:p>
          <a:r>
            <a:rPr lang="en-PK" b="1" i="0" baseline="0"/>
            <a:t>Transparency:</a:t>
          </a:r>
          <a:r>
            <a:rPr lang="en-PK" b="0" i="0" baseline="0"/>
            <a:t> sharing complete information on materials, coatings, and long-term effects.</a:t>
          </a:r>
          <a:endParaRPr lang="en-US"/>
        </a:p>
      </dgm:t>
    </dgm:pt>
    <dgm:pt modelId="{3C62E232-F14F-4156-A4BB-9721A07B112F}" type="parTrans" cxnId="{057D52AC-6C24-440D-8F92-65D598271FAD}">
      <dgm:prSet/>
      <dgm:spPr/>
      <dgm:t>
        <a:bodyPr/>
        <a:lstStyle/>
        <a:p>
          <a:endParaRPr lang="en-US"/>
        </a:p>
      </dgm:t>
    </dgm:pt>
    <dgm:pt modelId="{126ACA4C-3BCC-475B-966D-5AD2F02A1CEB}" type="sibTrans" cxnId="{057D52AC-6C24-440D-8F92-65D598271FAD}">
      <dgm:prSet/>
      <dgm:spPr/>
      <dgm:t>
        <a:bodyPr/>
        <a:lstStyle/>
        <a:p>
          <a:endParaRPr lang="en-US"/>
        </a:p>
      </dgm:t>
    </dgm:pt>
    <dgm:pt modelId="{530D14FE-BEB4-4000-8B65-69F42B469804}">
      <dgm:prSet/>
      <dgm:spPr/>
      <dgm:t>
        <a:bodyPr/>
        <a:lstStyle/>
        <a:p>
          <a:r>
            <a:rPr lang="en-PK" b="1" i="0" baseline="0"/>
            <a:t>Environmental responsibility:</a:t>
          </a:r>
          <a:r>
            <a:rPr lang="en-PK" b="0" i="0" baseline="0"/>
            <a:t> preventing nanoparticle contamination of water, soil, and air.</a:t>
          </a:r>
          <a:endParaRPr lang="en-US"/>
        </a:p>
      </dgm:t>
    </dgm:pt>
    <dgm:pt modelId="{066A774B-2064-414D-8B3B-4B98801333D5}" type="parTrans" cxnId="{5691B507-7DD3-4498-B336-58D291663897}">
      <dgm:prSet/>
      <dgm:spPr/>
      <dgm:t>
        <a:bodyPr/>
        <a:lstStyle/>
        <a:p>
          <a:endParaRPr lang="en-US"/>
        </a:p>
      </dgm:t>
    </dgm:pt>
    <dgm:pt modelId="{9D38758F-6365-4BED-92E7-E412A77A6BDB}" type="sibTrans" cxnId="{5691B507-7DD3-4498-B336-58D291663897}">
      <dgm:prSet/>
      <dgm:spPr/>
      <dgm:t>
        <a:bodyPr/>
        <a:lstStyle/>
        <a:p>
          <a:endParaRPr lang="en-US"/>
        </a:p>
      </dgm:t>
    </dgm:pt>
    <dgm:pt modelId="{5BD8309D-A384-4280-9C38-7E566C91EB60}">
      <dgm:prSet/>
      <dgm:spPr/>
      <dgm:t>
        <a:bodyPr/>
        <a:lstStyle/>
        <a:p>
          <a:r>
            <a:rPr lang="en-PK" b="1" i="0" baseline="0"/>
            <a:t>Avoiding hype:</a:t>
          </a:r>
          <a:r>
            <a:rPr lang="en-PK" b="0" i="0" baseline="0"/>
            <a:t> ensuring realistic claims to avoid misleading clinicians or patients.</a:t>
          </a:r>
          <a:endParaRPr lang="en-US"/>
        </a:p>
      </dgm:t>
    </dgm:pt>
    <dgm:pt modelId="{2CF02109-AA97-4F89-92A3-8662EE50AFCF}" type="parTrans" cxnId="{68012B5D-6053-45AC-9A7D-8CA9478ABB39}">
      <dgm:prSet/>
      <dgm:spPr/>
      <dgm:t>
        <a:bodyPr/>
        <a:lstStyle/>
        <a:p>
          <a:endParaRPr lang="en-US"/>
        </a:p>
      </dgm:t>
    </dgm:pt>
    <dgm:pt modelId="{2D228B6B-2BDB-4979-87C7-3AA096CAD3B4}" type="sibTrans" cxnId="{68012B5D-6053-45AC-9A7D-8CA9478ABB39}">
      <dgm:prSet/>
      <dgm:spPr/>
      <dgm:t>
        <a:bodyPr/>
        <a:lstStyle/>
        <a:p>
          <a:endParaRPr lang="en-US"/>
        </a:p>
      </dgm:t>
    </dgm:pt>
    <dgm:pt modelId="{B1D811DC-CA42-4EE8-8CAE-CBA5926E9915}">
      <dgm:prSet/>
      <dgm:spPr/>
      <dgm:t>
        <a:bodyPr/>
        <a:lstStyle/>
        <a:p>
          <a:r>
            <a:rPr lang="en-PK" b="0" i="0" baseline="0"/>
            <a:t>Ensuring technology does not enable </a:t>
          </a:r>
          <a:r>
            <a:rPr lang="en-PK" b="1" i="0" baseline="0"/>
            <a:t>surveillance </a:t>
          </a:r>
          <a:r>
            <a:rPr lang="en-GB" b="1"/>
            <a:t>misuse</a:t>
          </a:r>
          <a:r>
            <a:rPr lang="en-PK" b="0" i="0" baseline="0"/>
            <a:t> or unethical human enhancement.</a:t>
          </a:r>
          <a:endParaRPr lang="en-US"/>
        </a:p>
      </dgm:t>
    </dgm:pt>
    <dgm:pt modelId="{2B6903C2-B166-4016-9E34-6A4633A8D1F4}" type="parTrans" cxnId="{D2A30772-F7AB-4151-860F-C9CF43E86941}">
      <dgm:prSet/>
      <dgm:spPr/>
      <dgm:t>
        <a:bodyPr/>
        <a:lstStyle/>
        <a:p>
          <a:endParaRPr lang="en-US"/>
        </a:p>
      </dgm:t>
    </dgm:pt>
    <dgm:pt modelId="{F2429E30-974E-44B7-AECB-A03F8944F5DB}" type="sibTrans" cxnId="{D2A30772-F7AB-4151-860F-C9CF43E86941}">
      <dgm:prSet/>
      <dgm:spPr/>
      <dgm:t>
        <a:bodyPr/>
        <a:lstStyle/>
        <a:p>
          <a:endParaRPr lang="en-US"/>
        </a:p>
      </dgm:t>
    </dgm:pt>
    <dgm:pt modelId="{E2C3E15B-5D9E-694C-94A2-3818AA68E028}" type="pres">
      <dgm:prSet presAssocID="{7C309D81-8056-4022-8F57-8441B6F2776F}" presName="vert0" presStyleCnt="0">
        <dgm:presLayoutVars>
          <dgm:dir/>
          <dgm:animOne val="branch"/>
          <dgm:animLvl val="lvl"/>
        </dgm:presLayoutVars>
      </dgm:prSet>
      <dgm:spPr/>
    </dgm:pt>
    <dgm:pt modelId="{9ADC49E1-E1CC-EB45-BFB5-AA1012C15045}" type="pres">
      <dgm:prSet presAssocID="{44BB360A-B906-4B6C-9355-2B1E42621AA1}" presName="thickLine" presStyleLbl="alignNode1" presStyleIdx="0" presStyleCnt="5"/>
      <dgm:spPr/>
    </dgm:pt>
    <dgm:pt modelId="{6137A2DB-930A-964A-B03E-2E8664E1D948}" type="pres">
      <dgm:prSet presAssocID="{44BB360A-B906-4B6C-9355-2B1E42621AA1}" presName="horz1" presStyleCnt="0"/>
      <dgm:spPr/>
    </dgm:pt>
    <dgm:pt modelId="{4C486F7C-1CCE-704F-8567-D89EBB26CBC2}" type="pres">
      <dgm:prSet presAssocID="{44BB360A-B906-4B6C-9355-2B1E42621AA1}" presName="tx1" presStyleLbl="revTx" presStyleIdx="0" presStyleCnt="5"/>
      <dgm:spPr/>
    </dgm:pt>
    <dgm:pt modelId="{D346876C-B171-4640-BC1B-B7D0BA56C8BC}" type="pres">
      <dgm:prSet presAssocID="{44BB360A-B906-4B6C-9355-2B1E42621AA1}" presName="vert1" presStyleCnt="0"/>
      <dgm:spPr/>
    </dgm:pt>
    <dgm:pt modelId="{20D4BFE6-62EC-DE4C-9965-96E06A55FC88}" type="pres">
      <dgm:prSet presAssocID="{C291D362-B44E-43E8-89C0-A7F869613C19}" presName="thickLine" presStyleLbl="alignNode1" presStyleIdx="1" presStyleCnt="5"/>
      <dgm:spPr/>
    </dgm:pt>
    <dgm:pt modelId="{1B6967E8-D113-7841-AFAF-7AE61C6DC44F}" type="pres">
      <dgm:prSet presAssocID="{C291D362-B44E-43E8-89C0-A7F869613C19}" presName="horz1" presStyleCnt="0"/>
      <dgm:spPr/>
    </dgm:pt>
    <dgm:pt modelId="{73C433F0-C6E2-694E-BF7D-5F9687468760}" type="pres">
      <dgm:prSet presAssocID="{C291D362-B44E-43E8-89C0-A7F869613C19}" presName="tx1" presStyleLbl="revTx" presStyleIdx="1" presStyleCnt="5"/>
      <dgm:spPr/>
    </dgm:pt>
    <dgm:pt modelId="{44A14951-D493-414C-A09D-4748401CAEAC}" type="pres">
      <dgm:prSet presAssocID="{C291D362-B44E-43E8-89C0-A7F869613C19}" presName="vert1" presStyleCnt="0"/>
      <dgm:spPr/>
    </dgm:pt>
    <dgm:pt modelId="{979BA215-1B21-E14E-90B8-B08E837A1A77}" type="pres">
      <dgm:prSet presAssocID="{530D14FE-BEB4-4000-8B65-69F42B469804}" presName="thickLine" presStyleLbl="alignNode1" presStyleIdx="2" presStyleCnt="5"/>
      <dgm:spPr/>
    </dgm:pt>
    <dgm:pt modelId="{758914B7-D2E6-844D-A754-20366E271F22}" type="pres">
      <dgm:prSet presAssocID="{530D14FE-BEB4-4000-8B65-69F42B469804}" presName="horz1" presStyleCnt="0"/>
      <dgm:spPr/>
    </dgm:pt>
    <dgm:pt modelId="{FC8AAEFD-7CAB-9546-A33A-4D523523F4E2}" type="pres">
      <dgm:prSet presAssocID="{530D14FE-BEB4-4000-8B65-69F42B469804}" presName="tx1" presStyleLbl="revTx" presStyleIdx="2" presStyleCnt="5"/>
      <dgm:spPr/>
    </dgm:pt>
    <dgm:pt modelId="{25FE9E1A-16D0-3D42-A797-4EB343622533}" type="pres">
      <dgm:prSet presAssocID="{530D14FE-BEB4-4000-8B65-69F42B469804}" presName="vert1" presStyleCnt="0"/>
      <dgm:spPr/>
    </dgm:pt>
    <dgm:pt modelId="{45DFCFFC-A52D-F349-891C-F2B339557678}" type="pres">
      <dgm:prSet presAssocID="{5BD8309D-A384-4280-9C38-7E566C91EB60}" presName="thickLine" presStyleLbl="alignNode1" presStyleIdx="3" presStyleCnt="5"/>
      <dgm:spPr/>
    </dgm:pt>
    <dgm:pt modelId="{B6F17871-3182-914C-85F4-269010EF2B4A}" type="pres">
      <dgm:prSet presAssocID="{5BD8309D-A384-4280-9C38-7E566C91EB60}" presName="horz1" presStyleCnt="0"/>
      <dgm:spPr/>
    </dgm:pt>
    <dgm:pt modelId="{65E22D70-F339-3A43-833C-A20BD80E658D}" type="pres">
      <dgm:prSet presAssocID="{5BD8309D-A384-4280-9C38-7E566C91EB60}" presName="tx1" presStyleLbl="revTx" presStyleIdx="3" presStyleCnt="5"/>
      <dgm:spPr/>
    </dgm:pt>
    <dgm:pt modelId="{410587A8-0417-7446-8666-6690A0945D91}" type="pres">
      <dgm:prSet presAssocID="{5BD8309D-A384-4280-9C38-7E566C91EB60}" presName="vert1" presStyleCnt="0"/>
      <dgm:spPr/>
    </dgm:pt>
    <dgm:pt modelId="{818B4E53-1550-C644-B541-F473186FBEE2}" type="pres">
      <dgm:prSet presAssocID="{B1D811DC-CA42-4EE8-8CAE-CBA5926E9915}" presName="thickLine" presStyleLbl="alignNode1" presStyleIdx="4" presStyleCnt="5"/>
      <dgm:spPr/>
    </dgm:pt>
    <dgm:pt modelId="{67B9EA14-C438-F242-8B94-779C8EAD536F}" type="pres">
      <dgm:prSet presAssocID="{B1D811DC-CA42-4EE8-8CAE-CBA5926E9915}" presName="horz1" presStyleCnt="0"/>
      <dgm:spPr/>
    </dgm:pt>
    <dgm:pt modelId="{0CA71C52-EA8F-B54E-B7D4-6060C7F28652}" type="pres">
      <dgm:prSet presAssocID="{B1D811DC-CA42-4EE8-8CAE-CBA5926E9915}" presName="tx1" presStyleLbl="revTx" presStyleIdx="4" presStyleCnt="5"/>
      <dgm:spPr/>
    </dgm:pt>
    <dgm:pt modelId="{1936D3EF-9393-6847-AACB-C522A6F50DA3}" type="pres">
      <dgm:prSet presAssocID="{B1D811DC-CA42-4EE8-8CAE-CBA5926E9915}" presName="vert1" presStyleCnt="0"/>
      <dgm:spPr/>
    </dgm:pt>
  </dgm:ptLst>
  <dgm:cxnLst>
    <dgm:cxn modelId="{5691B507-7DD3-4498-B336-58D291663897}" srcId="{7C309D81-8056-4022-8F57-8441B6F2776F}" destId="{530D14FE-BEB4-4000-8B65-69F42B469804}" srcOrd="2" destOrd="0" parTransId="{066A774B-2064-414D-8B3B-4B98801333D5}" sibTransId="{9D38758F-6365-4BED-92E7-E412A77A6BDB}"/>
    <dgm:cxn modelId="{424CCD56-AC7D-984B-8558-E3488BF33BC2}" type="presOf" srcId="{5BD8309D-A384-4280-9C38-7E566C91EB60}" destId="{65E22D70-F339-3A43-833C-A20BD80E658D}" srcOrd="0" destOrd="0" presId="urn:microsoft.com/office/officeart/2008/layout/LinedList"/>
    <dgm:cxn modelId="{BD95F256-1137-B042-A03D-63AF55E0C273}" type="presOf" srcId="{C291D362-B44E-43E8-89C0-A7F869613C19}" destId="{73C433F0-C6E2-694E-BF7D-5F9687468760}" srcOrd="0" destOrd="0" presId="urn:microsoft.com/office/officeart/2008/layout/LinedList"/>
    <dgm:cxn modelId="{68012B5D-6053-45AC-9A7D-8CA9478ABB39}" srcId="{7C309D81-8056-4022-8F57-8441B6F2776F}" destId="{5BD8309D-A384-4280-9C38-7E566C91EB60}" srcOrd="3" destOrd="0" parTransId="{2CF02109-AA97-4F89-92A3-8662EE50AFCF}" sibTransId="{2D228B6B-2BDB-4979-87C7-3AA096CAD3B4}"/>
    <dgm:cxn modelId="{D2A30772-F7AB-4151-860F-C9CF43E86941}" srcId="{7C309D81-8056-4022-8F57-8441B6F2776F}" destId="{B1D811DC-CA42-4EE8-8CAE-CBA5926E9915}" srcOrd="4" destOrd="0" parTransId="{2B6903C2-B166-4016-9E34-6A4633A8D1F4}" sibTransId="{F2429E30-974E-44B7-AECB-A03F8944F5DB}"/>
    <dgm:cxn modelId="{86DCEE98-DADD-574C-A714-D43548AC1ACD}" type="presOf" srcId="{7C309D81-8056-4022-8F57-8441B6F2776F}" destId="{E2C3E15B-5D9E-694C-94A2-3818AA68E028}" srcOrd="0" destOrd="0" presId="urn:microsoft.com/office/officeart/2008/layout/LinedList"/>
    <dgm:cxn modelId="{946D0A99-89F7-6441-AF98-30E96E70A141}" type="presOf" srcId="{44BB360A-B906-4B6C-9355-2B1E42621AA1}" destId="{4C486F7C-1CCE-704F-8567-D89EBB26CBC2}" srcOrd="0" destOrd="0" presId="urn:microsoft.com/office/officeart/2008/layout/LinedList"/>
    <dgm:cxn modelId="{DD1C0EAB-1069-B045-895B-B2F9471DBD2B}" type="presOf" srcId="{530D14FE-BEB4-4000-8B65-69F42B469804}" destId="{FC8AAEFD-7CAB-9546-A33A-4D523523F4E2}" srcOrd="0" destOrd="0" presId="urn:microsoft.com/office/officeart/2008/layout/LinedList"/>
    <dgm:cxn modelId="{057D52AC-6C24-440D-8F92-65D598271FAD}" srcId="{7C309D81-8056-4022-8F57-8441B6F2776F}" destId="{C291D362-B44E-43E8-89C0-A7F869613C19}" srcOrd="1" destOrd="0" parTransId="{3C62E232-F14F-4156-A4BB-9721A07B112F}" sibTransId="{126ACA4C-3BCC-475B-966D-5AD2F02A1CEB}"/>
    <dgm:cxn modelId="{0D003FBD-D246-4719-BD85-10F507236633}" srcId="{7C309D81-8056-4022-8F57-8441B6F2776F}" destId="{44BB360A-B906-4B6C-9355-2B1E42621AA1}" srcOrd="0" destOrd="0" parTransId="{61456162-6D3E-4243-8F71-2ADAB16A90F0}" sibTransId="{75DEA289-93C8-490A-89D4-CFE793B14AAA}"/>
    <dgm:cxn modelId="{FD5E4FCE-EC65-5840-85D1-0408FA6A9E64}" type="presOf" srcId="{B1D811DC-CA42-4EE8-8CAE-CBA5926E9915}" destId="{0CA71C52-EA8F-B54E-B7D4-6060C7F28652}" srcOrd="0" destOrd="0" presId="urn:microsoft.com/office/officeart/2008/layout/LinedList"/>
    <dgm:cxn modelId="{CF17A65A-64DA-FB4C-9C08-CE96E68E7A8E}" type="presParOf" srcId="{E2C3E15B-5D9E-694C-94A2-3818AA68E028}" destId="{9ADC49E1-E1CC-EB45-BFB5-AA1012C15045}" srcOrd="0" destOrd="0" presId="urn:microsoft.com/office/officeart/2008/layout/LinedList"/>
    <dgm:cxn modelId="{40635D27-461F-FB49-B848-2D05CBD3A459}" type="presParOf" srcId="{E2C3E15B-5D9E-694C-94A2-3818AA68E028}" destId="{6137A2DB-930A-964A-B03E-2E8664E1D948}" srcOrd="1" destOrd="0" presId="urn:microsoft.com/office/officeart/2008/layout/LinedList"/>
    <dgm:cxn modelId="{09345325-562C-4040-B255-E6ADEB416646}" type="presParOf" srcId="{6137A2DB-930A-964A-B03E-2E8664E1D948}" destId="{4C486F7C-1CCE-704F-8567-D89EBB26CBC2}" srcOrd="0" destOrd="0" presId="urn:microsoft.com/office/officeart/2008/layout/LinedList"/>
    <dgm:cxn modelId="{76615BA3-C805-F240-A14D-044AB770DF15}" type="presParOf" srcId="{6137A2DB-930A-964A-B03E-2E8664E1D948}" destId="{D346876C-B171-4640-BC1B-B7D0BA56C8BC}" srcOrd="1" destOrd="0" presId="urn:microsoft.com/office/officeart/2008/layout/LinedList"/>
    <dgm:cxn modelId="{6574166F-29BB-9F4A-ACD6-09BFD73D89B2}" type="presParOf" srcId="{E2C3E15B-5D9E-694C-94A2-3818AA68E028}" destId="{20D4BFE6-62EC-DE4C-9965-96E06A55FC88}" srcOrd="2" destOrd="0" presId="urn:microsoft.com/office/officeart/2008/layout/LinedList"/>
    <dgm:cxn modelId="{7F4D0679-BF1E-5A45-924D-A2B8DA0CB72F}" type="presParOf" srcId="{E2C3E15B-5D9E-694C-94A2-3818AA68E028}" destId="{1B6967E8-D113-7841-AFAF-7AE61C6DC44F}" srcOrd="3" destOrd="0" presId="urn:microsoft.com/office/officeart/2008/layout/LinedList"/>
    <dgm:cxn modelId="{E63AB0ED-E69E-AA45-98DA-2CA76CB8B977}" type="presParOf" srcId="{1B6967E8-D113-7841-AFAF-7AE61C6DC44F}" destId="{73C433F0-C6E2-694E-BF7D-5F9687468760}" srcOrd="0" destOrd="0" presId="urn:microsoft.com/office/officeart/2008/layout/LinedList"/>
    <dgm:cxn modelId="{7292AD67-B979-8442-979C-8B60FE59B88A}" type="presParOf" srcId="{1B6967E8-D113-7841-AFAF-7AE61C6DC44F}" destId="{44A14951-D493-414C-A09D-4748401CAEAC}" srcOrd="1" destOrd="0" presId="urn:microsoft.com/office/officeart/2008/layout/LinedList"/>
    <dgm:cxn modelId="{859655D7-83EC-BF4E-B476-CFE2D70F2A47}" type="presParOf" srcId="{E2C3E15B-5D9E-694C-94A2-3818AA68E028}" destId="{979BA215-1B21-E14E-90B8-B08E837A1A77}" srcOrd="4" destOrd="0" presId="urn:microsoft.com/office/officeart/2008/layout/LinedList"/>
    <dgm:cxn modelId="{632BAB84-1C27-C64F-92FF-A303DB44C645}" type="presParOf" srcId="{E2C3E15B-5D9E-694C-94A2-3818AA68E028}" destId="{758914B7-D2E6-844D-A754-20366E271F22}" srcOrd="5" destOrd="0" presId="urn:microsoft.com/office/officeart/2008/layout/LinedList"/>
    <dgm:cxn modelId="{F356D018-CA35-7842-A8E2-2C33D164B892}" type="presParOf" srcId="{758914B7-D2E6-844D-A754-20366E271F22}" destId="{FC8AAEFD-7CAB-9546-A33A-4D523523F4E2}" srcOrd="0" destOrd="0" presId="urn:microsoft.com/office/officeart/2008/layout/LinedList"/>
    <dgm:cxn modelId="{86FD78DA-2A22-B348-B3FF-23AD046F30AD}" type="presParOf" srcId="{758914B7-D2E6-844D-A754-20366E271F22}" destId="{25FE9E1A-16D0-3D42-A797-4EB343622533}" srcOrd="1" destOrd="0" presId="urn:microsoft.com/office/officeart/2008/layout/LinedList"/>
    <dgm:cxn modelId="{9AC7066D-4D87-F34D-B1AD-146FC177CFDE}" type="presParOf" srcId="{E2C3E15B-5D9E-694C-94A2-3818AA68E028}" destId="{45DFCFFC-A52D-F349-891C-F2B339557678}" srcOrd="6" destOrd="0" presId="urn:microsoft.com/office/officeart/2008/layout/LinedList"/>
    <dgm:cxn modelId="{C1AC617A-2C61-BD47-90FA-08114E714159}" type="presParOf" srcId="{E2C3E15B-5D9E-694C-94A2-3818AA68E028}" destId="{B6F17871-3182-914C-85F4-269010EF2B4A}" srcOrd="7" destOrd="0" presId="urn:microsoft.com/office/officeart/2008/layout/LinedList"/>
    <dgm:cxn modelId="{50BFE333-1897-C444-82FA-BA0968056B44}" type="presParOf" srcId="{B6F17871-3182-914C-85F4-269010EF2B4A}" destId="{65E22D70-F339-3A43-833C-A20BD80E658D}" srcOrd="0" destOrd="0" presId="urn:microsoft.com/office/officeart/2008/layout/LinedList"/>
    <dgm:cxn modelId="{F308E0BF-6903-AD44-ACFD-35244C36EA75}" type="presParOf" srcId="{B6F17871-3182-914C-85F4-269010EF2B4A}" destId="{410587A8-0417-7446-8666-6690A0945D91}" srcOrd="1" destOrd="0" presId="urn:microsoft.com/office/officeart/2008/layout/LinedList"/>
    <dgm:cxn modelId="{3CE45630-D249-5640-AA75-9BAC511B4B18}" type="presParOf" srcId="{E2C3E15B-5D9E-694C-94A2-3818AA68E028}" destId="{818B4E53-1550-C644-B541-F473186FBEE2}" srcOrd="8" destOrd="0" presId="urn:microsoft.com/office/officeart/2008/layout/LinedList"/>
    <dgm:cxn modelId="{D9064550-F9A8-7542-9FA9-433CA4228D36}" type="presParOf" srcId="{E2C3E15B-5D9E-694C-94A2-3818AA68E028}" destId="{67B9EA14-C438-F242-8B94-779C8EAD536F}" srcOrd="9" destOrd="0" presId="urn:microsoft.com/office/officeart/2008/layout/LinedList"/>
    <dgm:cxn modelId="{CC033383-2699-1043-8E42-1D0BFC9B0717}" type="presParOf" srcId="{67B9EA14-C438-F242-8B94-779C8EAD536F}" destId="{0CA71C52-EA8F-B54E-B7D4-6060C7F28652}" srcOrd="0" destOrd="0" presId="urn:microsoft.com/office/officeart/2008/layout/LinedList"/>
    <dgm:cxn modelId="{79679F15-DF2F-DE41-B86C-54FD11718053}" type="presParOf" srcId="{67B9EA14-C438-F242-8B94-779C8EAD536F}" destId="{1936D3EF-9393-6847-AACB-C522A6F50D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CDB0E-950A-4DD5-B238-CD530EB97AA7}">
      <dsp:nvSpPr>
        <dsp:cNvPr id="0" name=""/>
        <dsp:cNvSpPr/>
      </dsp:nvSpPr>
      <dsp:spPr>
        <a:xfrm>
          <a:off x="718664" y="2022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92B14-0F82-4B94-BF56-5B07CA51779F}">
      <dsp:nvSpPr>
        <dsp:cNvPr id="0" name=""/>
        <dsp:cNvSpPr/>
      </dsp:nvSpPr>
      <dsp:spPr>
        <a:xfrm>
          <a:off x="1135476" y="6190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F05C6-7411-424B-ADA2-871F089D89EC}">
      <dsp:nvSpPr>
        <dsp:cNvPr id="0" name=""/>
        <dsp:cNvSpPr/>
      </dsp:nvSpPr>
      <dsp:spPr>
        <a:xfrm>
          <a:off x="93445" y="27672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500" kern="1200"/>
            <a:t>Drug delivery</a:t>
          </a:r>
          <a:endParaRPr lang="en-US" sz="3500" kern="1200"/>
        </a:p>
      </dsp:txBody>
      <dsp:txXfrm>
        <a:off x="93445" y="2767202"/>
        <a:ext cx="3206250" cy="720000"/>
      </dsp:txXfrm>
    </dsp:sp>
    <dsp:sp modelId="{01BBCD3A-004F-435B-86D9-2C6B04253A7A}">
      <dsp:nvSpPr>
        <dsp:cNvPr id="0" name=""/>
        <dsp:cNvSpPr/>
      </dsp:nvSpPr>
      <dsp:spPr>
        <a:xfrm>
          <a:off x="4486008" y="2022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88584-5ACE-4B01-86E8-C9013A984CEE}">
      <dsp:nvSpPr>
        <dsp:cNvPr id="0" name=""/>
        <dsp:cNvSpPr/>
      </dsp:nvSpPr>
      <dsp:spPr>
        <a:xfrm>
          <a:off x="4902820" y="6190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F0AFA-E631-49E1-B00A-9DC0E43FAD7D}">
      <dsp:nvSpPr>
        <dsp:cNvPr id="0" name=""/>
        <dsp:cNvSpPr/>
      </dsp:nvSpPr>
      <dsp:spPr>
        <a:xfrm>
          <a:off x="3860789" y="27672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500" kern="1200"/>
            <a:t>Diagnostics</a:t>
          </a:r>
          <a:endParaRPr lang="en-US" sz="3500" kern="1200"/>
        </a:p>
      </dsp:txBody>
      <dsp:txXfrm>
        <a:off x="3860789" y="2767202"/>
        <a:ext cx="3206250" cy="720000"/>
      </dsp:txXfrm>
    </dsp:sp>
    <dsp:sp modelId="{61E4592A-545B-4E46-A579-B409C9D4D249}">
      <dsp:nvSpPr>
        <dsp:cNvPr id="0" name=""/>
        <dsp:cNvSpPr/>
      </dsp:nvSpPr>
      <dsp:spPr>
        <a:xfrm>
          <a:off x="8253352" y="2022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A38FA-70D6-4550-9187-1DB10139641E}">
      <dsp:nvSpPr>
        <dsp:cNvPr id="0" name=""/>
        <dsp:cNvSpPr/>
      </dsp:nvSpPr>
      <dsp:spPr>
        <a:xfrm>
          <a:off x="8670164" y="6190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02849-1BFB-40F6-A05F-0819D5C7580C}">
      <dsp:nvSpPr>
        <dsp:cNvPr id="0" name=""/>
        <dsp:cNvSpPr/>
      </dsp:nvSpPr>
      <dsp:spPr>
        <a:xfrm>
          <a:off x="7628133" y="27672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500" kern="1200"/>
            <a:t>Imaging</a:t>
          </a:r>
          <a:endParaRPr lang="en-US" sz="3500" kern="1200"/>
        </a:p>
      </dsp:txBody>
      <dsp:txXfrm>
        <a:off x="7628133" y="2767202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37046-706D-3A42-9896-C4E6D258D962}">
      <dsp:nvSpPr>
        <dsp:cNvPr id="0" name=""/>
        <dsp:cNvSpPr/>
      </dsp:nvSpPr>
      <dsp:spPr>
        <a:xfrm>
          <a:off x="0" y="44205"/>
          <a:ext cx="6002110" cy="11578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2900" b="0" i="0" kern="1200" baseline="0"/>
            <a:t>Allows </a:t>
          </a:r>
          <a:r>
            <a:rPr lang="en-PK" sz="2900" b="1" i="0" kern="1200" baseline="0"/>
            <a:t>high drug-loading capacity</a:t>
          </a:r>
          <a:endParaRPr lang="en-US" sz="2900" kern="1200"/>
        </a:p>
      </dsp:txBody>
      <dsp:txXfrm>
        <a:off x="56522" y="100727"/>
        <a:ext cx="5889066" cy="1044817"/>
      </dsp:txXfrm>
    </dsp:sp>
    <dsp:sp modelId="{8F2E7A22-4931-A34D-A601-AFD1F3FEB597}">
      <dsp:nvSpPr>
        <dsp:cNvPr id="0" name=""/>
        <dsp:cNvSpPr/>
      </dsp:nvSpPr>
      <dsp:spPr>
        <a:xfrm>
          <a:off x="0" y="1285586"/>
          <a:ext cx="6002110" cy="1157861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2900" b="0" i="0" kern="1200" baseline="0"/>
            <a:t>Promotes rapid interactions with cells and biomolecules</a:t>
          </a:r>
          <a:endParaRPr lang="en-US" sz="2900" kern="1200"/>
        </a:p>
      </dsp:txBody>
      <dsp:txXfrm>
        <a:off x="56522" y="1342108"/>
        <a:ext cx="5889066" cy="1044817"/>
      </dsp:txXfrm>
    </dsp:sp>
    <dsp:sp modelId="{429D19BD-4BC0-6345-BA18-61C9C99F9C89}">
      <dsp:nvSpPr>
        <dsp:cNvPr id="0" name=""/>
        <dsp:cNvSpPr/>
      </dsp:nvSpPr>
      <dsp:spPr>
        <a:xfrm>
          <a:off x="0" y="2526967"/>
          <a:ext cx="6002110" cy="1157861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2900" b="0" i="0" kern="1200" baseline="0"/>
            <a:t>Enhances catalytic and binding efficiency</a:t>
          </a:r>
          <a:endParaRPr lang="en-US" sz="2900" kern="1200"/>
        </a:p>
      </dsp:txBody>
      <dsp:txXfrm>
        <a:off x="56522" y="2583489"/>
        <a:ext cx="5889066" cy="1044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2B4D1-F17B-4BA1-95D5-1C3252842010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643E4-64DF-403C-A3C3-3EDD1CC4A914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CB9A1-4532-4B21-86FB-A206F4E5D316}">
      <dsp:nvSpPr>
        <dsp:cNvPr id="0" name=""/>
        <dsp:cNvSpPr/>
      </dsp:nvSpPr>
      <dsp:spPr>
        <a:xfrm>
          <a:off x="1939533" y="717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Enhanced cellular uptake</a:t>
          </a:r>
          <a:endParaRPr lang="en-US" sz="2500" kern="1200"/>
        </a:p>
      </dsp:txBody>
      <dsp:txXfrm>
        <a:off x="1939533" y="717"/>
        <a:ext cx="4362067" cy="1679249"/>
      </dsp:txXfrm>
    </dsp:sp>
    <dsp:sp modelId="{B410F351-5B82-4018-B2DE-B88F98F37EB8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54B30-FBD1-4E23-B4AF-871B4E1E36D7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3CDCE-AB0F-4E9C-AA23-DEC9D86E1F98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Improved binding to target molecules</a:t>
          </a:r>
          <a:endParaRPr lang="en-US" sz="2500" kern="1200"/>
        </a:p>
      </dsp:txBody>
      <dsp:txXfrm>
        <a:off x="1939533" y="2099779"/>
        <a:ext cx="4362067" cy="1679249"/>
      </dsp:txXfrm>
    </dsp:sp>
    <dsp:sp modelId="{0E5B2502-E5C1-4E74-AE21-B6FE1DC4BC76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352FA-81AD-404F-A943-28ED35B500DE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C3A6C-AD27-4E6A-8F44-83344F7F9341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Tunable surface chemistry for attaching ligands, antibodies, peptides</a:t>
          </a:r>
          <a:endParaRPr lang="en-US" sz="2500" kern="1200"/>
        </a:p>
      </dsp:txBody>
      <dsp:txXfrm>
        <a:off x="1939533" y="4198841"/>
        <a:ext cx="4362067" cy="1679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3CDFB-B1EF-4A40-B355-E84BC3C8532B}">
      <dsp:nvSpPr>
        <dsp:cNvPr id="0" name=""/>
        <dsp:cNvSpPr/>
      </dsp:nvSpPr>
      <dsp:spPr>
        <a:xfrm>
          <a:off x="3100629" y="169702"/>
          <a:ext cx="3724825" cy="37247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Arial" panose="020B0604020202020204" pitchFamily="34" charset="0"/>
              <a:cs typeface="Arial" panose="020B0604020202020204" pitchFamily="34" charset="0"/>
            </a:rPr>
            <a:t>Gold nanoparticles demonstrate a surface plasmon resonance, enabling photothermal therapy</a:t>
          </a: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6117" y="715178"/>
        <a:ext cx="2633849" cy="2633793"/>
      </dsp:txXfrm>
    </dsp:sp>
    <dsp:sp modelId="{1F0BF4B5-A81D-1442-9EE1-B1DBEE479422}">
      <dsp:nvSpPr>
        <dsp:cNvPr id="0" name=""/>
        <dsp:cNvSpPr/>
      </dsp:nvSpPr>
      <dsp:spPr>
        <a:xfrm>
          <a:off x="5225934" y="0"/>
          <a:ext cx="414254" cy="4142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6DEE65-6F96-7046-BD9B-71DA3922046D}">
      <dsp:nvSpPr>
        <dsp:cNvPr id="0" name=""/>
        <dsp:cNvSpPr/>
      </dsp:nvSpPr>
      <dsp:spPr>
        <a:xfrm>
          <a:off x="4245024" y="3617702"/>
          <a:ext cx="299953" cy="300242"/>
        </a:xfrm>
        <a:prstGeom prst="ellipse">
          <a:avLst/>
        </a:prstGeom>
        <a:gradFill rotWithShape="0">
          <a:gsLst>
            <a:gs pos="0">
              <a:schemeClr val="accent2">
                <a:hueOff val="536968"/>
                <a:satOff val="-1541"/>
                <a:lumOff val="-24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6968"/>
                <a:satOff val="-1541"/>
                <a:lumOff val="-24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6968"/>
                <a:satOff val="-1541"/>
                <a:lumOff val="-24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2295B5-CB06-7949-AA77-E7AF74BCE57D}">
      <dsp:nvSpPr>
        <dsp:cNvPr id="0" name=""/>
        <dsp:cNvSpPr/>
      </dsp:nvSpPr>
      <dsp:spPr>
        <a:xfrm>
          <a:off x="7065140" y="1681357"/>
          <a:ext cx="299953" cy="300242"/>
        </a:xfrm>
        <a:prstGeom prst="ellipse">
          <a:avLst/>
        </a:prstGeom>
        <a:gradFill rotWithShape="0">
          <a:gsLst>
            <a:gs pos="0">
              <a:schemeClr val="accent2">
                <a:hueOff val="1073935"/>
                <a:satOff val="-3082"/>
                <a:lumOff val="-4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73935"/>
                <a:satOff val="-3082"/>
                <a:lumOff val="-4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73935"/>
                <a:satOff val="-3082"/>
                <a:lumOff val="-4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BA46C9-A66D-A54C-B571-EDA08734D06B}">
      <dsp:nvSpPr>
        <dsp:cNvPr id="0" name=""/>
        <dsp:cNvSpPr/>
      </dsp:nvSpPr>
      <dsp:spPr>
        <a:xfrm>
          <a:off x="5629797" y="3937090"/>
          <a:ext cx="414254" cy="414247"/>
        </a:xfrm>
        <a:prstGeom prst="ellipse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3CD362-6F7A-FC45-84A5-6868444C3A19}">
      <dsp:nvSpPr>
        <dsp:cNvPr id="0" name=""/>
        <dsp:cNvSpPr/>
      </dsp:nvSpPr>
      <dsp:spPr>
        <a:xfrm>
          <a:off x="4330230" y="588736"/>
          <a:ext cx="299953" cy="300242"/>
        </a:xfrm>
        <a:prstGeom prst="ellipse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95AFC6-6CE1-D748-8BC7-BFF0151CEF52}">
      <dsp:nvSpPr>
        <dsp:cNvPr id="0" name=""/>
        <dsp:cNvSpPr/>
      </dsp:nvSpPr>
      <dsp:spPr>
        <a:xfrm>
          <a:off x="3384649" y="2306209"/>
          <a:ext cx="299953" cy="300242"/>
        </a:xfrm>
        <a:prstGeom prst="ellipse">
          <a:avLst/>
        </a:prstGeom>
        <a:gradFill rotWithShape="0">
          <a:gsLst>
            <a:gs pos="0">
              <a:schemeClr val="accent2">
                <a:hueOff val="2684838"/>
                <a:satOff val="-7705"/>
                <a:lumOff val="-123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684838"/>
                <a:satOff val="-7705"/>
                <a:lumOff val="-123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684838"/>
                <a:satOff val="-7705"/>
                <a:lumOff val="-123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735278-5289-BC42-A99F-E707891E8B0D}">
      <dsp:nvSpPr>
        <dsp:cNvPr id="0" name=""/>
        <dsp:cNvSpPr/>
      </dsp:nvSpPr>
      <dsp:spPr>
        <a:xfrm>
          <a:off x="1936837" y="841983"/>
          <a:ext cx="1514314" cy="1513830"/>
        </a:xfrm>
        <a:prstGeom prst="ellipse">
          <a:avLst/>
        </a:prstGeom>
        <a:gradFill rotWithShape="0">
          <a:gsLst>
            <a:gs pos="0">
              <a:schemeClr val="accent2">
                <a:hueOff val="3221806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6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6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u="none" kern="1200">
              <a:latin typeface="Arial" panose="020B0604020202020204" pitchFamily="34" charset="0"/>
              <a:cs typeface="Arial" panose="020B0604020202020204" pitchFamily="34" charset="0"/>
            </a:rPr>
            <a:t>Magnetic nanoparticles enable MRI contrast and hyperthermia treatment</a:t>
          </a:r>
          <a:endParaRPr lang="en-GB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8603" y="1063678"/>
        <a:ext cx="1070782" cy="1070440"/>
      </dsp:txXfrm>
    </dsp:sp>
    <dsp:sp modelId="{552BFFBC-D9CD-C24D-8A2F-1D36FB48E3D3}">
      <dsp:nvSpPr>
        <dsp:cNvPr id="0" name=""/>
        <dsp:cNvSpPr/>
      </dsp:nvSpPr>
      <dsp:spPr>
        <a:xfrm>
          <a:off x="4806830" y="601790"/>
          <a:ext cx="414254" cy="414247"/>
        </a:xfrm>
        <a:prstGeom prst="ellipse">
          <a:avLst/>
        </a:prstGeom>
        <a:gradFill rotWithShape="0">
          <a:gsLst>
            <a:gs pos="0">
              <a:schemeClr val="accent2">
                <a:hueOff val="3758774"/>
                <a:satOff val="-10788"/>
                <a:lumOff val="-172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758774"/>
                <a:satOff val="-10788"/>
                <a:lumOff val="-172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758774"/>
                <a:satOff val="-10788"/>
                <a:lumOff val="-172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CFC359-CFF7-9245-B38A-9BCAB20B4A8C}">
      <dsp:nvSpPr>
        <dsp:cNvPr id="0" name=""/>
        <dsp:cNvSpPr/>
      </dsp:nvSpPr>
      <dsp:spPr>
        <a:xfrm>
          <a:off x="2078848" y="2799650"/>
          <a:ext cx="748844" cy="748865"/>
        </a:xfrm>
        <a:prstGeom prst="ellipse">
          <a:avLst/>
        </a:prstGeom>
        <a:gradFill rotWithShape="0">
          <a:gsLst>
            <a:gs pos="0">
              <a:schemeClr val="accent2">
                <a:hueOff val="4295742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2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2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3508F8-954C-6D47-99BF-D2271745E2F4}">
      <dsp:nvSpPr>
        <dsp:cNvPr id="0" name=""/>
        <dsp:cNvSpPr/>
      </dsp:nvSpPr>
      <dsp:spPr>
        <a:xfrm>
          <a:off x="7207150" y="129669"/>
          <a:ext cx="1514314" cy="1513830"/>
        </a:xfrm>
        <a:prstGeom prst="ellipse">
          <a:avLst/>
        </a:prstGeom>
        <a:gradFill rotWithShape="0">
          <a:gsLst>
            <a:gs pos="0">
              <a:schemeClr val="accent2">
                <a:hueOff val="4832709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09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09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Quantum dots emit </a:t>
          </a:r>
          <a:r>
            <a:rPr lang="en-GB" sz="1200" b="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tunable</a:t>
          </a:r>
          <a:r>
            <a:rPr lang="en-GB" sz="12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 fluorescent light</a:t>
          </a: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28916" y="351364"/>
        <a:ext cx="1070782" cy="1070440"/>
      </dsp:txXfrm>
    </dsp:sp>
    <dsp:sp modelId="{E585665E-44B8-104F-BFA7-C332BB706E50}">
      <dsp:nvSpPr>
        <dsp:cNvPr id="0" name=""/>
        <dsp:cNvSpPr/>
      </dsp:nvSpPr>
      <dsp:spPr>
        <a:xfrm>
          <a:off x="6531736" y="1174861"/>
          <a:ext cx="414254" cy="414247"/>
        </a:xfrm>
        <a:prstGeom prst="ellipse">
          <a:avLst/>
        </a:prstGeom>
        <a:gradFill rotWithShape="0">
          <a:gsLst>
            <a:gs pos="0">
              <a:schemeClr val="accent2">
                <a:hueOff val="5369677"/>
                <a:satOff val="-15411"/>
                <a:lumOff val="-246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69677"/>
                <a:satOff val="-15411"/>
                <a:lumOff val="-246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69677"/>
                <a:satOff val="-15411"/>
                <a:lumOff val="-246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249B9D-7E67-8141-9573-2C9ADC355540}">
      <dsp:nvSpPr>
        <dsp:cNvPr id="0" name=""/>
        <dsp:cNvSpPr/>
      </dsp:nvSpPr>
      <dsp:spPr>
        <a:xfrm>
          <a:off x="1794134" y="3690804"/>
          <a:ext cx="299953" cy="300242"/>
        </a:xfrm>
        <a:prstGeom prst="ellipse">
          <a:avLst/>
        </a:prstGeom>
        <a:gradFill rotWithShape="0">
          <a:gsLst>
            <a:gs pos="0">
              <a:schemeClr val="accent2">
                <a:hueOff val="5906645"/>
                <a:satOff val="-16952"/>
                <a:lumOff val="-271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906645"/>
                <a:satOff val="-16952"/>
                <a:lumOff val="-271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906645"/>
                <a:satOff val="-16952"/>
                <a:lumOff val="-271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B3CC5A-77DC-8E47-AC90-4D4F69526120}">
      <dsp:nvSpPr>
        <dsp:cNvPr id="0" name=""/>
        <dsp:cNvSpPr/>
      </dsp:nvSpPr>
      <dsp:spPr>
        <a:xfrm>
          <a:off x="4785356" y="3263503"/>
          <a:ext cx="299953" cy="300242"/>
        </a:xfrm>
        <a:prstGeom prst="ellipse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61C0A-DF24-C74B-BD19-91813D474E8A}">
      <dsp:nvSpPr>
        <dsp:cNvPr id="0" name=""/>
        <dsp:cNvSpPr/>
      </dsp:nvSpPr>
      <dsp:spPr>
        <a:xfrm>
          <a:off x="3505516" y="282836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Inorganic</a:t>
          </a:r>
        </a:p>
      </dsp:txBody>
      <dsp:txXfrm>
        <a:off x="5431853" y="1057375"/>
        <a:ext cx="1305401" cy="1087834"/>
      </dsp:txXfrm>
    </dsp:sp>
    <dsp:sp modelId="{616C4738-2C5C-2745-968A-7EFC49E0BAAA}">
      <dsp:nvSpPr>
        <dsp:cNvPr id="0" name=""/>
        <dsp:cNvSpPr/>
      </dsp:nvSpPr>
      <dsp:spPr>
        <a:xfrm>
          <a:off x="3430238" y="413377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Carbon based</a:t>
          </a:r>
        </a:p>
      </dsp:txBody>
      <dsp:txXfrm>
        <a:off x="4300505" y="2784856"/>
        <a:ext cx="1958102" cy="957294"/>
      </dsp:txXfrm>
    </dsp:sp>
    <dsp:sp modelId="{BB6A1869-B389-2443-9A13-14D720C9C8B3}">
      <dsp:nvSpPr>
        <dsp:cNvPr id="0" name=""/>
        <dsp:cNvSpPr/>
      </dsp:nvSpPr>
      <dsp:spPr>
        <a:xfrm>
          <a:off x="3354959" y="282836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Organic	</a:t>
          </a:r>
        </a:p>
      </dsp:txBody>
      <dsp:txXfrm>
        <a:off x="3778345" y="1057375"/>
        <a:ext cx="1305401" cy="1087834"/>
      </dsp:txXfrm>
    </dsp:sp>
    <dsp:sp modelId="{EC05FCA2-5ED5-1541-BFC4-A3661C9D0856}">
      <dsp:nvSpPr>
        <dsp:cNvPr id="0" name=""/>
        <dsp:cNvSpPr/>
      </dsp:nvSpPr>
      <dsp:spPr>
        <a:xfrm>
          <a:off x="3279548" y="56567"/>
          <a:ext cx="4107663" cy="41076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11B6D-C86C-4043-8ECF-E42B7FB24BEC}">
      <dsp:nvSpPr>
        <dsp:cNvPr id="0" name=""/>
        <dsp:cNvSpPr/>
      </dsp:nvSpPr>
      <dsp:spPr>
        <a:xfrm>
          <a:off x="3203968" y="186876"/>
          <a:ext cx="4107663" cy="41076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232D9-2C44-9640-A90C-6043EDA975C9}">
      <dsp:nvSpPr>
        <dsp:cNvPr id="0" name=""/>
        <dsp:cNvSpPr/>
      </dsp:nvSpPr>
      <dsp:spPr>
        <a:xfrm>
          <a:off x="3128388" y="56567"/>
          <a:ext cx="4107663" cy="41076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61C0A-DF24-C74B-BD19-91813D474E8A}">
      <dsp:nvSpPr>
        <dsp:cNvPr id="0" name=""/>
        <dsp:cNvSpPr/>
      </dsp:nvSpPr>
      <dsp:spPr>
        <a:xfrm>
          <a:off x="3334283" y="445769"/>
          <a:ext cx="5760719" cy="5760719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Metallic Metal oxide Magnetic</a:t>
          </a:r>
        </a:p>
      </dsp:txBody>
      <dsp:txXfrm>
        <a:off x="6370319" y="1666493"/>
        <a:ext cx="2057399" cy="1714499"/>
      </dsp:txXfrm>
    </dsp:sp>
    <dsp:sp modelId="{616C4738-2C5C-2745-968A-7EFC49E0BAAA}">
      <dsp:nvSpPr>
        <dsp:cNvPr id="0" name=""/>
        <dsp:cNvSpPr/>
      </dsp:nvSpPr>
      <dsp:spPr>
        <a:xfrm>
          <a:off x="3215639" y="651509"/>
          <a:ext cx="5760719" cy="5760719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Fullerenes Carbon nanotubes graphene &amp; graphene oxide</a:t>
          </a:r>
        </a:p>
      </dsp:txBody>
      <dsp:txXfrm>
        <a:off x="4587239" y="4389119"/>
        <a:ext cx="3086099" cy="1508759"/>
      </dsp:txXfrm>
    </dsp:sp>
    <dsp:sp modelId="{BB6A1869-B389-2443-9A13-14D720C9C8B3}">
      <dsp:nvSpPr>
        <dsp:cNvPr id="0" name=""/>
        <dsp:cNvSpPr/>
      </dsp:nvSpPr>
      <dsp:spPr>
        <a:xfrm>
          <a:off x="3096996" y="445769"/>
          <a:ext cx="5760719" cy="5760719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Liposomes Dendrimers Polymeric	</a:t>
          </a:r>
        </a:p>
      </dsp:txBody>
      <dsp:txXfrm>
        <a:off x="3764279" y="1666493"/>
        <a:ext cx="2057399" cy="1714499"/>
      </dsp:txXfrm>
    </dsp:sp>
    <dsp:sp modelId="{EC05FCA2-5ED5-1541-BFC4-A3661C9D0856}">
      <dsp:nvSpPr>
        <dsp:cNvPr id="0" name=""/>
        <dsp:cNvSpPr/>
      </dsp:nvSpPr>
      <dsp:spPr>
        <a:xfrm>
          <a:off x="2978142" y="89153"/>
          <a:ext cx="6473951" cy="647395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11B6D-C86C-4043-8ECF-E42B7FB24BEC}">
      <dsp:nvSpPr>
        <dsp:cNvPr id="0" name=""/>
        <dsp:cNvSpPr/>
      </dsp:nvSpPr>
      <dsp:spPr>
        <a:xfrm>
          <a:off x="2859023" y="294529"/>
          <a:ext cx="6473951" cy="647395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232D9-2C44-9640-A90C-6043EDA975C9}">
      <dsp:nvSpPr>
        <dsp:cNvPr id="0" name=""/>
        <dsp:cNvSpPr/>
      </dsp:nvSpPr>
      <dsp:spPr>
        <a:xfrm>
          <a:off x="2739905" y="89153"/>
          <a:ext cx="6473951" cy="647395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2383C-4924-41B6-B2C2-7A2166D8C26A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86804-1280-405F-B6D8-B9DD71390F47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364E5-15A7-4808-881F-90CEE6CAF70A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2000" b="1" i="0" kern="1200" baseline="0"/>
            <a:t>High cost</a:t>
          </a:r>
          <a:r>
            <a:rPr lang="en-PK" sz="2000" b="0" i="0" kern="1200" baseline="0"/>
            <a:t> </a:t>
          </a:r>
          <a:endParaRPr lang="en-US" sz="2000" kern="1200"/>
        </a:p>
      </dsp:txBody>
      <dsp:txXfrm>
        <a:off x="1357965" y="2319"/>
        <a:ext cx="4887299" cy="1175727"/>
      </dsp:txXfrm>
    </dsp:sp>
    <dsp:sp modelId="{2B4355B3-AC93-4DB6-87F5-7526192078B1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15CF8-8C7D-4C1B-95F6-CD9D904FCDCA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1947E-CAAF-43BB-8DA1-1458183C57F9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2000" b="1" i="0" kern="1200" baseline="0"/>
            <a:t>Rural–urban healthcare gaps</a:t>
          </a:r>
          <a:r>
            <a:rPr lang="en-PK" sz="2000" b="0" i="0" kern="1200" baseline="0"/>
            <a:t> </a:t>
          </a:r>
          <a:endParaRPr lang="en-US" sz="2000" kern="1200"/>
        </a:p>
      </dsp:txBody>
      <dsp:txXfrm>
        <a:off x="1357965" y="1471979"/>
        <a:ext cx="4887299" cy="1175727"/>
      </dsp:txXfrm>
    </dsp:sp>
    <dsp:sp modelId="{5CAE9FB0-AA48-4181-BC20-7658E1EC1467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7DF44-02A2-4AE8-8091-B474B63B208D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7E068-729E-4244-89E2-8B033FBAE4F9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2000" b="0" i="0" kern="1200" baseline="0"/>
            <a:t>Limited availability of </a:t>
          </a:r>
          <a:r>
            <a:rPr lang="en-PK" sz="2000" b="1" i="0" kern="1200" baseline="0"/>
            <a:t>specialized equipment</a:t>
          </a:r>
          <a:endParaRPr lang="en-US" sz="2000" kern="1200"/>
        </a:p>
      </dsp:txBody>
      <dsp:txXfrm>
        <a:off x="1357965" y="2941639"/>
        <a:ext cx="4887299" cy="1175727"/>
      </dsp:txXfrm>
    </dsp:sp>
    <dsp:sp modelId="{55249B31-338B-4A78-B967-980B748AC71A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6B294-5E45-47FE-A197-61790863563E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B781C-5F09-4D72-9C5D-6B28AF785A90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2000" b="0" i="0" kern="1200" baseline="0"/>
            <a:t>Unless proactively planned, nanomedicine may worsen disparities, creating a “technology elite” in healthcare.</a:t>
          </a:r>
          <a:endParaRPr lang="en-US" sz="2000" kern="1200"/>
        </a:p>
      </dsp:txBody>
      <dsp:txXfrm>
        <a:off x="1357965" y="4411299"/>
        <a:ext cx="4887299" cy="11757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C49E1-E1CC-EB45-BFB5-AA1012C15045}">
      <dsp:nvSpPr>
        <dsp:cNvPr id="0" name=""/>
        <dsp:cNvSpPr/>
      </dsp:nvSpPr>
      <dsp:spPr>
        <a:xfrm>
          <a:off x="0" y="682"/>
          <a:ext cx="62452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86F7C-1CCE-704F-8567-D89EBB26CBC2}">
      <dsp:nvSpPr>
        <dsp:cNvPr id="0" name=""/>
        <dsp:cNvSpPr/>
      </dsp:nvSpPr>
      <dsp:spPr>
        <a:xfrm>
          <a:off x="0" y="682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2200" b="1" i="0" kern="1200" baseline="0"/>
            <a:t>Safety-by-design:</a:t>
          </a:r>
          <a:r>
            <a:rPr lang="en-PK" sz="2200" b="0" i="0" kern="1200" baseline="0"/>
            <a:t> integrating toxicology early in nanoparticle development.</a:t>
          </a:r>
          <a:endParaRPr lang="en-US" sz="2200" kern="1200"/>
        </a:p>
      </dsp:txBody>
      <dsp:txXfrm>
        <a:off x="0" y="682"/>
        <a:ext cx="6245265" cy="1117596"/>
      </dsp:txXfrm>
    </dsp:sp>
    <dsp:sp modelId="{20D4BFE6-62EC-DE4C-9965-96E06A55FC88}">
      <dsp:nvSpPr>
        <dsp:cNvPr id="0" name=""/>
        <dsp:cNvSpPr/>
      </dsp:nvSpPr>
      <dsp:spPr>
        <a:xfrm>
          <a:off x="0" y="1118278"/>
          <a:ext cx="6245265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433F0-C6E2-694E-BF7D-5F9687468760}">
      <dsp:nvSpPr>
        <dsp:cNvPr id="0" name=""/>
        <dsp:cNvSpPr/>
      </dsp:nvSpPr>
      <dsp:spPr>
        <a:xfrm>
          <a:off x="0" y="1118278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2200" b="1" i="0" kern="1200" baseline="0"/>
            <a:t>Transparency:</a:t>
          </a:r>
          <a:r>
            <a:rPr lang="en-PK" sz="2200" b="0" i="0" kern="1200" baseline="0"/>
            <a:t> sharing complete information on materials, coatings, and long-term effects.</a:t>
          </a:r>
          <a:endParaRPr lang="en-US" sz="2200" kern="1200"/>
        </a:p>
      </dsp:txBody>
      <dsp:txXfrm>
        <a:off x="0" y="1118278"/>
        <a:ext cx="6245265" cy="1117596"/>
      </dsp:txXfrm>
    </dsp:sp>
    <dsp:sp modelId="{979BA215-1B21-E14E-90B8-B08E837A1A77}">
      <dsp:nvSpPr>
        <dsp:cNvPr id="0" name=""/>
        <dsp:cNvSpPr/>
      </dsp:nvSpPr>
      <dsp:spPr>
        <a:xfrm>
          <a:off x="0" y="2235875"/>
          <a:ext cx="6245265" cy="0"/>
        </a:xfrm>
        <a:prstGeom prst="line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AAEFD-7CAB-9546-A33A-4D523523F4E2}">
      <dsp:nvSpPr>
        <dsp:cNvPr id="0" name=""/>
        <dsp:cNvSpPr/>
      </dsp:nvSpPr>
      <dsp:spPr>
        <a:xfrm>
          <a:off x="0" y="2235875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2200" b="1" i="0" kern="1200" baseline="0"/>
            <a:t>Environmental responsibility:</a:t>
          </a:r>
          <a:r>
            <a:rPr lang="en-PK" sz="2200" b="0" i="0" kern="1200" baseline="0"/>
            <a:t> preventing nanoparticle contamination of water, soil, and air.</a:t>
          </a:r>
          <a:endParaRPr lang="en-US" sz="2200" kern="1200"/>
        </a:p>
      </dsp:txBody>
      <dsp:txXfrm>
        <a:off x="0" y="2235875"/>
        <a:ext cx="6245265" cy="1117596"/>
      </dsp:txXfrm>
    </dsp:sp>
    <dsp:sp modelId="{45DFCFFC-A52D-F349-891C-F2B339557678}">
      <dsp:nvSpPr>
        <dsp:cNvPr id="0" name=""/>
        <dsp:cNvSpPr/>
      </dsp:nvSpPr>
      <dsp:spPr>
        <a:xfrm>
          <a:off x="0" y="3353471"/>
          <a:ext cx="6245265" cy="0"/>
        </a:xfrm>
        <a:prstGeom prst="line">
          <a:avLst/>
        </a:prstGeom>
        <a:solidFill>
          <a:schemeClr val="accent2">
            <a:hueOff val="4832709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09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22D70-F339-3A43-833C-A20BD80E658D}">
      <dsp:nvSpPr>
        <dsp:cNvPr id="0" name=""/>
        <dsp:cNvSpPr/>
      </dsp:nvSpPr>
      <dsp:spPr>
        <a:xfrm>
          <a:off x="0" y="3353471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2200" b="1" i="0" kern="1200" baseline="0"/>
            <a:t>Avoiding hype:</a:t>
          </a:r>
          <a:r>
            <a:rPr lang="en-PK" sz="2200" b="0" i="0" kern="1200" baseline="0"/>
            <a:t> ensuring realistic claims to avoid misleading clinicians or patients.</a:t>
          </a:r>
          <a:endParaRPr lang="en-US" sz="2200" kern="1200"/>
        </a:p>
      </dsp:txBody>
      <dsp:txXfrm>
        <a:off x="0" y="3353471"/>
        <a:ext cx="6245265" cy="1117596"/>
      </dsp:txXfrm>
    </dsp:sp>
    <dsp:sp modelId="{818B4E53-1550-C644-B541-F473186FBEE2}">
      <dsp:nvSpPr>
        <dsp:cNvPr id="0" name=""/>
        <dsp:cNvSpPr/>
      </dsp:nvSpPr>
      <dsp:spPr>
        <a:xfrm>
          <a:off x="0" y="4471068"/>
          <a:ext cx="6245265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71C52-EA8F-B54E-B7D4-6060C7F28652}">
      <dsp:nvSpPr>
        <dsp:cNvPr id="0" name=""/>
        <dsp:cNvSpPr/>
      </dsp:nvSpPr>
      <dsp:spPr>
        <a:xfrm>
          <a:off x="0" y="4471068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K" sz="2200" b="0" i="0" kern="1200" baseline="0"/>
            <a:t>Ensuring technology does not enable </a:t>
          </a:r>
          <a:r>
            <a:rPr lang="en-PK" sz="2200" b="1" i="0" kern="1200" baseline="0"/>
            <a:t>surveillance </a:t>
          </a:r>
          <a:r>
            <a:rPr lang="en-GB" sz="2200" b="1" kern="1200"/>
            <a:t>misuse</a:t>
          </a:r>
          <a:r>
            <a:rPr lang="en-PK" sz="2200" b="0" i="0" kern="1200" baseline="0"/>
            <a:t> or unethical human enhancement.</a:t>
          </a:r>
          <a:endParaRPr lang="en-US" sz="2200" kern="1200"/>
        </a:p>
      </dsp:txBody>
      <dsp:txXfrm>
        <a:off x="0" y="4471068"/>
        <a:ext cx="6245265" cy="1117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74AD5-1E92-8344-B063-CCDED0034483}" type="datetimeFigureOut">
              <a:rPr lang="en-PK" smtClean="0"/>
              <a:t>12/12/2025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DD872-74C1-D446-B3FE-6EA062BFDA7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2217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nanoscale behaves differently due to quantum effects, increased surface-to-volume ratio; these differences are exploited in nanomedicine.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DD872-74C1-D446-B3FE-6EA062BFDA77}" type="slidenum">
              <a:rPr lang="en-PK" smtClean="0"/>
              <a:t>6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88036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A2590-2C03-77F1-453C-8358234F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8E8B5-A493-E0B2-45BD-070F25F71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CC5B3-9CFF-C945-F005-AE22C4FD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57C0-3EED-7B42-AB56-A8B68C4F2D10}" type="datetimeFigureOut">
              <a:rPr lang="en-PK" smtClean="0"/>
              <a:t>12/12/2025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A4F38-8544-6141-177A-A9DBFA6F6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27369-4E72-6FE5-617A-92EC2895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5C0E-F384-0740-BB86-98B92F9FEF54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7703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FA72-5E90-D08F-906C-2E0BC499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E4BD7-7FEF-8138-8EBE-5D9A2AC21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3D61F-4313-F2D3-3D4C-FA8A5C1AC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57C0-3EED-7B42-AB56-A8B68C4F2D10}" type="datetimeFigureOut">
              <a:rPr lang="en-PK" smtClean="0"/>
              <a:t>12/12/2025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E0AC9-6539-B222-7CF0-8D15CBC3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DA8DF-0427-E4F6-FEA6-77A6A947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5C0E-F384-0740-BB86-98B92F9FEF54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76715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98EDB1-1F59-A0F3-728C-A5C0D4FAC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C26FF-4CA9-F737-76D7-1FBCAC350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27F5F-7933-1D79-A008-AA2AAA27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57C0-3EED-7B42-AB56-A8B68C4F2D10}" type="datetimeFigureOut">
              <a:rPr lang="en-PK" smtClean="0"/>
              <a:t>12/12/2025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E5C0A-0875-EF8F-4119-574C134E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6CA4D-487B-19AA-D572-0F6C67AC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5C0E-F384-0740-BB86-98B92F9FEF54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5134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DE36-D3BA-3F77-9EB9-61462ADD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55318-5336-0968-8B34-76C78FCA6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AD540-E19E-DE85-55A8-669EC09E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57C0-3EED-7B42-AB56-A8B68C4F2D10}" type="datetimeFigureOut">
              <a:rPr lang="en-PK" smtClean="0"/>
              <a:t>12/12/2025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BADA3-17BE-79EA-261D-07E3B496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AC697-3925-27AA-64F2-D1CFF19B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5C0E-F384-0740-BB86-98B92F9FEF54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2447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A7B5-259B-4185-F45F-A33437AF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B21DB-D70C-B96A-8373-5ABC7EE16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A5208-7C94-EB91-EBD7-B187A73F4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57C0-3EED-7B42-AB56-A8B68C4F2D10}" type="datetimeFigureOut">
              <a:rPr lang="en-PK" smtClean="0"/>
              <a:t>12/12/2025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4964B-680E-51F8-6ABA-0C413898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71859-F38B-AD0D-BF26-DCA11778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5C0E-F384-0740-BB86-98B92F9FEF54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043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AF70-2C9B-DB11-3BF2-C03E303A1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C1A5C-48F4-F4D1-35B0-BC863A66B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247BD-CE99-55CB-D05C-1C3763BED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97641-F97C-0A8B-0A44-5BBC49E2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57C0-3EED-7B42-AB56-A8B68C4F2D10}" type="datetimeFigureOut">
              <a:rPr lang="en-PK" smtClean="0"/>
              <a:t>12/12/2025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BA7E3-6798-DF17-C101-CF93284C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6348A-3691-44C9-5F67-53AC6EEB4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5C0E-F384-0740-BB86-98B92F9FEF54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0779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550B2-4372-20FC-EC1B-7AFAFF3C0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3D6BF-4D26-0D4A-382C-1AB06A439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7D7C7-EEAD-F33E-C1B4-6F985BBB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6DAE7-C418-BC7A-EDAC-938B75336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9D4392-B482-3CD5-42F9-BFF5DF77A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38ECDD-BF2F-1C98-B545-994D7EF9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57C0-3EED-7B42-AB56-A8B68C4F2D10}" type="datetimeFigureOut">
              <a:rPr lang="en-PK" smtClean="0"/>
              <a:t>12/12/2025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F96EF3-C02A-9097-95EA-B34ED234C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234D0-A6EA-1730-E7CF-C78C55BD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5C0E-F384-0740-BB86-98B92F9FEF54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8146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DEE86-7D6E-239F-6A70-4F810151D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48EB7-BDE7-137F-4442-DADF08C0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57C0-3EED-7B42-AB56-A8B68C4F2D10}" type="datetimeFigureOut">
              <a:rPr lang="en-PK" smtClean="0"/>
              <a:t>12/12/2025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66D2B-E7F4-B2DC-C0F3-B896A169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189AB-3263-FE19-FD15-FD972F94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5C0E-F384-0740-BB86-98B92F9FEF54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1100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6AC6F8-0AE9-717B-F101-419461EF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57C0-3EED-7B42-AB56-A8B68C4F2D10}" type="datetimeFigureOut">
              <a:rPr lang="en-PK" smtClean="0"/>
              <a:t>12/12/2025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4B6B4-4F1A-2683-8CF6-FA9B13DE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B7BE-E5B4-AAB6-34AA-DE451F39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5C0E-F384-0740-BB86-98B92F9FEF54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0477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43726-B058-30BC-11CC-8500D26A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C8B55-4636-60DE-DD26-B061F57FD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1D0C6-2227-7474-27E0-26D253AA7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1C0B4-F6B5-A410-19D3-EE423345F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57C0-3EED-7B42-AB56-A8B68C4F2D10}" type="datetimeFigureOut">
              <a:rPr lang="en-PK" smtClean="0"/>
              <a:t>12/12/2025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3C275-8312-605B-7BE1-611F326D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3A6DB-F689-8A99-3624-1B3E0CC3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5C0E-F384-0740-BB86-98B92F9FEF54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4285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8BB5-2327-227B-E136-B7691649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A7A2D5-16ED-0C27-9623-83728FFA7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39C7F-87F6-9068-1271-3E925086E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D54E6-F948-FD02-B182-58EC12D2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57C0-3EED-7B42-AB56-A8B68C4F2D10}" type="datetimeFigureOut">
              <a:rPr lang="en-PK" smtClean="0"/>
              <a:t>12/12/2025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A0594-3DAD-01F6-325B-5AE4FA35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5CFEC-7B7D-3409-006B-59074DFB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5C0E-F384-0740-BB86-98B92F9FEF54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2354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CFC24-2602-982E-3876-8BA17982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69150-BD9A-72BD-8B19-9F811C5E9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F8E85-2CA8-DF83-0568-321E12803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5557C0-3EED-7B42-AB56-A8B68C4F2D10}" type="datetimeFigureOut">
              <a:rPr lang="en-PK" smtClean="0"/>
              <a:t>12/12/2025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E1050-FB3A-1890-E449-108041AD6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AD8C2-5349-483E-1701-DD80F4F45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0E5C0E-F384-0740-BB86-98B92F9FEF54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7716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rystal lattice grid">
            <a:extLst>
              <a:ext uri="{FF2B5EF4-FFF2-40B4-BE49-F238E27FC236}">
                <a16:creationId xmlns:a16="http://schemas.microsoft.com/office/drawing/2014/main" id="{91A1EB8E-18C2-32DA-7376-2208C6FA0F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15CB3A-8EA5-7B03-97EC-EB1FBF1E3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PK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3EDBC-CE27-1298-0081-39834BCFE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PK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Sadaf Saleem</a:t>
            </a:r>
          </a:p>
          <a:p>
            <a:r>
              <a:rPr lang="en-PK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MBBS, MHPE, PhD Scholar</a:t>
            </a:r>
          </a:p>
        </p:txBody>
      </p:sp>
    </p:spTree>
    <p:extLst>
      <p:ext uri="{BB962C8B-B14F-4D97-AF65-F5344CB8AC3E}">
        <p14:creationId xmlns:p14="http://schemas.microsoft.com/office/powerpoint/2010/main" val="3414953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02" name="Rectangle 2050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8AC43-E5E4-9D03-3F93-E886A8D0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532" y="640080"/>
            <a:ext cx="41969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WHAT ARE NANOPARTICLES?</a:t>
            </a:r>
          </a:p>
        </p:txBody>
      </p:sp>
      <p:pic>
        <p:nvPicPr>
          <p:cNvPr id="20482" name="Picture 2" descr="The Nanoscale">
            <a:extLst>
              <a:ext uri="{FF2B5EF4-FFF2-40B4-BE49-F238E27FC236}">
                <a16:creationId xmlns:a16="http://schemas.microsoft.com/office/drawing/2014/main" id="{A01FA88F-DA5F-DC48-D716-DEB6C417D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" r="-2" b="5549"/>
          <a:stretch>
            <a:fillRect/>
          </a:stretch>
        </p:blipFill>
        <p:spPr bwMode="auto"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4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1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4" name="Rectangle 19463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512F399-79BE-A37A-FF67-9DBF3ABCDF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1" y="734786"/>
            <a:ext cx="6433456" cy="52061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Nanoparticles are 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ultrafine particles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with dimensions typically ranging from 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1 to 100 nanometers (nm)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A nanometer is one-billionth of a meter. At this extremely small scale, materials begin to exhibit 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unique physical, chemical, optical, and biological properties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that differ significantly from the same materials in bulk form.</a:t>
            </a:r>
          </a:p>
        </p:txBody>
      </p:sp>
      <p:sp>
        <p:nvSpPr>
          <p:cNvPr id="19466" name="Rectangle 19465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8" name="Rectangle 19467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70" name="Rectangle 19469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72" name="Rectangle 19471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459" name="Picture 3" descr="The Nanoscale">
            <a:extLst>
              <a:ext uri="{FF2B5EF4-FFF2-40B4-BE49-F238E27FC236}">
                <a16:creationId xmlns:a16="http://schemas.microsoft.com/office/drawing/2014/main" id="{0BD2B33F-B1B6-5C6B-D588-9B03288ED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1528998"/>
            <a:ext cx="4170530" cy="383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66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2" name="Rectangle 215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1454C-7992-7808-9D79-843BE8B6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PK" sz="4300">
                <a:latin typeface="Arial" panose="020B0604020202020204" pitchFamily="34" charset="0"/>
                <a:cs typeface="Arial" panose="020B0604020202020204" pitchFamily="34" charset="0"/>
              </a:rPr>
              <a:t>Size in Nanoscales (1-100nm)</a:t>
            </a:r>
          </a:p>
        </p:txBody>
      </p:sp>
      <p:sp>
        <p:nvSpPr>
          <p:cNvPr id="21514" name="Oval 2151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7" name="Picture 3" descr="Amazon.com: Generic Measuring Tape for Body Measurements Soft Flexible Tape  Measure for Sewing Tailor Cloth Ruler Tape 150X1.3cm Service Nice and Clever">
            <a:extLst>
              <a:ext uri="{FF2B5EF4-FFF2-40B4-BE49-F238E27FC236}">
                <a16:creationId xmlns:a16="http://schemas.microsoft.com/office/drawing/2014/main" id="{E2EACCE8-88B9-9851-1AD2-7ED0CE52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>
            <a:fillRect/>
          </a:stretch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51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CD6AB4D-B39B-41DD-20F3-E44B508958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657715" y="2990818"/>
            <a:ext cx="4195673" cy="29138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PK" altLang="en-PK" sz="1600" b="0" i="0" u="none" strike="noStrike" cap="none" normalizeH="0" baseline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This scale is comparable to biological structures such as: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1600" b="0" i="0" u="none" strike="noStrike" cap="none" normalizeH="0" baseline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DNA (2 nm)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1600" b="0" i="0" u="none" strike="noStrike" cap="none" normalizeH="0" baseline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Proteins (5–50 nm)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1600" b="0" i="0" u="none" strike="noStrike" cap="none" normalizeH="0" baseline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Viruses (20–300 nm)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PK" altLang="en-PK" sz="1600" b="0" i="0" u="none" strike="noStrike" cap="none" normalizeH="0" baseline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PK" altLang="en-PK" sz="1600" b="0" i="0" u="none" strike="noStrike" cap="none" normalizeH="0" baseline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Because nanoparticles operate at the same scale as biomolecules, they can </a:t>
            </a:r>
            <a:r>
              <a:rPr kumimoji="0" lang="en-PK" altLang="en-PK" sz="1600" b="1" i="0" u="none" strike="noStrike" cap="none" normalizeH="0" baseline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interact with cells, membranes, receptors, and enzymes with high precision</a:t>
            </a:r>
            <a:r>
              <a:rPr kumimoji="0" lang="en-PK" altLang="en-PK" sz="1600" b="0" i="0" u="none" strike="noStrike" cap="none" normalizeH="0" baseline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152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52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50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D67C8-AEFC-6F77-D888-9FC3B66FC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Large Surface Area-to-Volume Ratio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PK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E7936-6238-8652-49E8-5C4D33512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21" y="1548039"/>
            <a:ext cx="11043557" cy="47547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 particle size decreases, the surface area relative to volume increases dramatically.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leads to: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Increased binding capacity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Improved drug loading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Enhanced interaction with biological tissues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Greater catalytic activity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is a fundamental reason nanoparticles are powerful in medicine.</a:t>
            </a:r>
          </a:p>
          <a:p>
            <a:endParaRPr lang="en-P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Surface area to volume ratio - Exchange surfaces and transport systems -  AQA Synergy - GCSE Combined Science Revision - AQA Synergy - BBC Bitesize">
            <a:extLst>
              <a:ext uri="{FF2B5EF4-FFF2-40B4-BE49-F238E27FC236}">
                <a16:creationId xmlns:a16="http://schemas.microsoft.com/office/drawing/2014/main" id="{22C8AA54-FF5F-B681-5D06-5E1EC6093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07"/>
          <a:stretch>
            <a:fillRect/>
          </a:stretch>
        </p:blipFill>
        <p:spPr bwMode="auto">
          <a:xfrm>
            <a:off x="6299200" y="1919401"/>
            <a:ext cx="5892800" cy="207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6" name="Rectangle 2253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BE9F4-0127-2F29-C06E-E3DC2AC8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PK" sz="5400"/>
              <a:t>Unique Physiochemical Properties</a:t>
            </a:r>
          </a:p>
        </p:txBody>
      </p:sp>
      <p:sp>
        <p:nvSpPr>
          <p:cNvPr id="2253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AF17D09-76F0-5134-5D7B-46CC918C09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2493" y="2071316"/>
            <a:ext cx="6713552" cy="41191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PK" altLang="en-PK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Nanoparticles often demonstrate: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Enhanced reactivity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Quantum effects (altered optical/electronic behavior)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Magnetic properties (magnetic iron oxide NPs)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Surface plasmon resonance (gold NPs)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Fluorescent properties (quantum dots)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PK" altLang="en-PK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PK" altLang="en-PK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Such features enable applications in imaging, diagnostics, biosensing, and targeted therapy.</a:t>
            </a:r>
          </a:p>
        </p:txBody>
      </p:sp>
      <p:pic>
        <p:nvPicPr>
          <p:cNvPr id="22531" name="Picture 3" descr="Quantum Dots in Advanced Materials - Boaz Partners">
            <a:extLst>
              <a:ext uri="{FF2B5EF4-FFF2-40B4-BE49-F238E27FC236}">
                <a16:creationId xmlns:a16="http://schemas.microsoft.com/office/drawing/2014/main" id="{AB673019-4374-D24D-88E2-C5BBC8DA5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6" r="22759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04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ve ways nanotechnology is securing your future">
            <a:extLst>
              <a:ext uri="{FF2B5EF4-FFF2-40B4-BE49-F238E27FC236}">
                <a16:creationId xmlns:a16="http://schemas.microsoft.com/office/drawing/2014/main" id="{2F7E0BF7-80ED-350E-D4C1-8C8DE04630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87B8FCA-0E1C-8A29-FC83-3A259D730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3875" y="5317240"/>
            <a:ext cx="11210925" cy="7448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en-PK" sz="3600" b="0" i="0" u="none" strike="noStrike" cap="none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Properties That Make Nanoparticles Powerful 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054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4BD2F-BC49-141C-57E2-8D2B5DDD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PK" sz="4000" dirty="0">
                <a:latin typeface="Arial" panose="020B0604020202020204" pitchFamily="34" charset="0"/>
                <a:cs typeface="Arial" panose="020B0604020202020204" pitchFamily="34" charset="0"/>
              </a:rPr>
              <a:t>1. Large Surface Area to Volume Ratio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01F6A-3E09-F17A-2774-43CB477FCC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065" r="11256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0FEDA3CE-ADBD-D208-F057-E01A1D7968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89854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5814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472C62-48A1-6DB8-9E33-87A87489C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11675"/>
            <a:ext cx="10905066" cy="46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94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65D0F-3B4F-C747-FDAE-2D6CADDF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Increased Chemical And Biological Reactivity</a:t>
            </a:r>
            <a:endParaRPr lang="en-PK">
              <a:solidFill>
                <a:schemeClr val="bg1"/>
              </a:solidFill>
            </a:endParaRP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9ED4B2-F964-16C9-49F1-C2668A8A9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268273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1750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1DB24-68A2-A9ED-09E1-DDB56AA9A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GB" sz="3700">
                <a:latin typeface="Arial" panose="020B0604020202020204" pitchFamily="34" charset="0"/>
                <a:cs typeface="Arial" panose="020B0604020202020204" pitchFamily="34" charset="0"/>
              </a:rPr>
              <a:t>3. Ability to Functionalize Surfaces</a:t>
            </a:r>
            <a:br>
              <a:rPr lang="en-GB" sz="37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PK" sz="3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hemical formulae are written on paper">
            <a:extLst>
              <a:ext uri="{FF2B5EF4-FFF2-40B4-BE49-F238E27FC236}">
                <a16:creationId xmlns:a16="http://schemas.microsoft.com/office/drawing/2014/main" id="{A6967D59-60B7-2B77-B8E1-3521486889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562" r="33018"/>
          <a:stretch>
            <a:fillRect/>
          </a:stretch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263DC-1EF1-AF5E-13F6-3625D972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Surface modifications allow nanoparticles to: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Target specific tissues or receptors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Evade immune clearance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Respond to stimuli (pH, temperature, enzymes)</a:t>
            </a:r>
          </a:p>
          <a:p>
            <a:endParaRPr lang="en-P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E8C0ED-528D-3C42-54B6-2A1019BBB08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E85771-3460-A803-6C6F-3304304E338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000000"/>
                </a:solidFill>
              </a:rPr>
              <a:t>What comes to mind when you hear ‘nanotechnology’?</a:t>
            </a:r>
            <a:endParaRPr lang="en-PK" sz="4000" b="1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478E15-96CD-0DDA-E7B1-742B4B01CC0D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92" rIns="1852888" bIns="203886" rtlCol="0" anchor="ctr">
            <a:normAutofit fontScale="85000" lnSpcReduction="10000"/>
          </a:bodyPr>
          <a:lstStyle/>
          <a:p>
            <a:r>
              <a:rPr lang="en-GB" sz="2600">
                <a:solidFill>
                  <a:srgbClr val="FFFFFF"/>
                </a:solidFill>
              </a:rPr>
              <a:t>The </a:t>
            </a:r>
            <a:r>
              <a:rPr lang="en-GB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GB" sz="2600">
                <a:solidFill>
                  <a:srgbClr val="FFFFFF"/>
                </a:solidFill>
              </a:rPr>
              <a:t> must be installed on every computer you’re presenting from</a:t>
            </a:r>
            <a:endParaRPr lang="en-PK" sz="2600">
              <a:solidFill>
                <a:srgbClr val="FFFFFF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FDF0AF-51C8-0439-3005-DF01EE5FB95D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ium 6">
            <a:extLst>
              <a:ext uri="{FF2B5EF4-FFF2-40B4-BE49-F238E27FC236}">
                <a16:creationId xmlns:a16="http://schemas.microsoft.com/office/drawing/2014/main" id="{64CFABF5-37AF-9AB8-B574-BCD7B272ACFE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GB" sz="2600" b="1">
                <a:solidFill>
                  <a:srgbClr val="198038"/>
                </a:solidFill>
              </a:rPr>
              <a:t>Do not edit
</a:t>
            </a:r>
            <a:r>
              <a:rPr lang="en-GB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PK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7DB428E-413B-AC02-521C-AE2ACF0952D6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799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1D316-5283-6DE1-14DF-6AA27919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Size-Dependent Optical, Magnetic, and Electrical Properties</a:t>
            </a:r>
            <a:endParaRPr lang="en-PK">
              <a:solidFill>
                <a:srgbClr val="FFFFFF"/>
              </a:solidFill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20EE8BAA-FCE0-6982-13CD-16A9B921A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2681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316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5884C-0A85-90A9-E655-C95060F0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 sz="3700">
                <a:latin typeface="Arial" panose="020B0604020202020204" pitchFamily="34" charset="0"/>
                <a:cs typeface="Arial" panose="020B0604020202020204" pitchFamily="34" charset="0"/>
              </a:rPr>
              <a:t>5. Enhanced Permeability and Retention (EPR) Effect</a:t>
            </a:r>
            <a:endParaRPr lang="en-PK" sz="3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E4430-E573-BD24-3CF6-2C4485587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vasculature allows nanoparticles to preferentially accumulate in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improving cancer treatment efficacy.</a:t>
            </a:r>
          </a:p>
          <a:p>
            <a:endParaRPr lang="en-P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26,200+ Nanotechnology Medicine Stock Photos, Pictures &amp; Royalty-Free  Images - iStock">
            <a:extLst>
              <a:ext uri="{FF2B5EF4-FFF2-40B4-BE49-F238E27FC236}">
                <a16:creationId xmlns:a16="http://schemas.microsoft.com/office/drawing/2014/main" id="{055EC49A-20E7-71A7-5962-46008049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r="32842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9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477E9-2F1A-521E-4A6F-39D6DE1B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Types of Nanoparticles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15D3E-8A99-F72D-87D4-6A8CC02A8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447" y="6019391"/>
            <a:ext cx="7315199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Nanoparticles fall into three broad categories, each with specific biomedical applications.</a:t>
            </a:r>
          </a:p>
        </p:txBody>
      </p:sp>
      <p:pic>
        <p:nvPicPr>
          <p:cNvPr id="4" name="Picture 2" descr="Metal Nanomaterials Market Size And Projection">
            <a:extLst>
              <a:ext uri="{FF2B5EF4-FFF2-40B4-BE49-F238E27FC236}">
                <a16:creationId xmlns:a16="http://schemas.microsoft.com/office/drawing/2014/main" id="{6C67D4AE-14D4-85F9-C5A2-8F8A199BF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0" b="6435"/>
          <a:stretch>
            <a:fillRect/>
          </a:stretch>
        </p:blipFill>
        <p:spPr bwMode="auto"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5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3F708-EC12-D006-0A51-AA7C6EBB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2DBC7A7-476D-1345-EC19-8E9874E61D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6818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85503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BE47B-4196-9E1B-AB8A-A19DC6792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graphicFrame>
        <p:nvGraphicFramePr>
          <p:cNvPr id="7" name="Content Placeholder 10">
            <a:extLst>
              <a:ext uri="{FF2B5EF4-FFF2-40B4-BE49-F238E27FC236}">
                <a16:creationId xmlns:a16="http://schemas.microsoft.com/office/drawing/2014/main" id="{5904D593-7121-A607-2041-FF184323AC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264946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4146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132C-F557-F26C-47A1-C8D77C24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Activity-1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DCE2126-A60A-54D5-4303-BC900005A1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182337"/>
            <a:ext cx="10346871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55-year-old male with </a:t>
            </a:r>
            <a:r>
              <a:rPr kumimoji="0" lang="en-PK" altLang="en-PK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recurrent glioblastoma multiforme (GBM)</a:t>
            </a:r>
            <a:r>
              <a:rPr kumimoji="0" lang="en-PK" altLang="en-PK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after chemoradiation. </a:t>
            </a:r>
            <a:r>
              <a:rPr lang="en-PK" altLang="en-PK" sz="2400" dirty="0">
                <a:solidFill>
                  <a:srgbClr val="000000"/>
                </a:solidFill>
              </a:rPr>
              <a:t>I</a:t>
            </a:r>
            <a:r>
              <a:rPr kumimoji="0" lang="en-PK" altLang="en-PK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maging shows a progressive lesion with surrounding edema. Conventional therapy options are limited due to blood–brain barrier (BBB) penetration issues and high systemic toxicity.</a:t>
            </a:r>
            <a:endParaRPr kumimoji="0" lang="en-PK" altLang="en-P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K" altLang="en-PK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Task:</a:t>
            </a:r>
            <a:endParaRPr kumimoji="0" lang="en-PK" altLang="en-PK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/>
              <a:t>Each participant will share:</a:t>
            </a:r>
          </a:p>
          <a:p>
            <a:r>
              <a:rPr lang="en-GB" sz="2400" dirty="0"/>
              <a:t>Their chosen nanoparticle</a:t>
            </a:r>
          </a:p>
          <a:p>
            <a:r>
              <a:rPr lang="en-GB" sz="2400" dirty="0"/>
              <a:t>Mechanism of targeting</a:t>
            </a:r>
          </a:p>
          <a:p>
            <a:r>
              <a:rPr lang="en-GB" sz="2400" dirty="0"/>
              <a:t>One major risk</a:t>
            </a:r>
          </a:p>
        </p:txBody>
      </p:sp>
    </p:spTree>
    <p:extLst>
      <p:ext uri="{BB962C8B-B14F-4D97-AF65-F5344CB8AC3E}">
        <p14:creationId xmlns:p14="http://schemas.microsoft.com/office/powerpoint/2010/main" val="2405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9D30-97C3-769A-B85E-2AF23751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Organic Nanoparticles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6D0D5C-FB89-5AFC-FB45-BA57928D7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244389"/>
              </p:ext>
            </p:extLst>
          </p:nvPr>
        </p:nvGraphicFramePr>
        <p:xfrm>
          <a:off x="179613" y="1371601"/>
          <a:ext cx="11691258" cy="47047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97086">
                  <a:extLst>
                    <a:ext uri="{9D8B030D-6E8A-4147-A177-3AD203B41FA5}">
                      <a16:colId xmlns:a16="http://schemas.microsoft.com/office/drawing/2014/main" val="132333908"/>
                    </a:ext>
                  </a:extLst>
                </a:gridCol>
                <a:gridCol w="3897086">
                  <a:extLst>
                    <a:ext uri="{9D8B030D-6E8A-4147-A177-3AD203B41FA5}">
                      <a16:colId xmlns:a16="http://schemas.microsoft.com/office/drawing/2014/main" val="1792154066"/>
                    </a:ext>
                  </a:extLst>
                </a:gridCol>
                <a:gridCol w="3897086">
                  <a:extLst>
                    <a:ext uri="{9D8B030D-6E8A-4147-A177-3AD203B41FA5}">
                      <a16:colId xmlns:a16="http://schemas.microsoft.com/office/drawing/2014/main" val="1486090131"/>
                    </a:ext>
                  </a:extLst>
                </a:gridCol>
              </a:tblGrid>
              <a:tr h="346917">
                <a:tc>
                  <a:txBody>
                    <a:bodyPr/>
                    <a:lstStyle/>
                    <a:p>
                      <a:r>
                        <a:rPr lang="en-PK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Liposomes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K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Dendrimers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K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Polymeric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5019"/>
                  </a:ext>
                </a:extLst>
              </a:tr>
              <a:tr h="1791788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Spherical vesicles with phospholipid bilayers</a:t>
                      </a:r>
                    </a:p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Encapsulate hydrophilic (in core) and hydrophobic (in bilayer) 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Branched, tree-like polymeric structures</a:t>
                      </a:r>
                    </a:p>
                    <a:p>
                      <a:endParaRPr lang="en-PK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Examples: PLGA, PEGylated nanoparticles</a:t>
                      </a:r>
                    </a:p>
                    <a:p>
                      <a:endParaRPr lang="en-PK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733075"/>
                  </a:ext>
                </a:extLst>
              </a:tr>
              <a:tr h="547971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Clinically used examples:</a:t>
                      </a:r>
                    </a:p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Liposomal doxorubicin (</a:t>
                      </a:r>
                      <a:r>
                        <a:rPr lang="en-GB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Doxil</a:t>
                      </a:r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Liposomal amphotericin B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Precise molecular architecture</a:t>
                      </a:r>
                    </a:p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Multivalency allows attachment of drugs, targeting ligands, or imaging probes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Biodegradable and FDA-approved materials</a:t>
                      </a:r>
                    </a:p>
                    <a:p>
                      <a:r>
                        <a:rPr lang="en-GB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 controlled release and enhanced drug stability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902568"/>
                  </a:ext>
                </a:extLst>
              </a:tr>
              <a:tr h="1206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Benefits: biocompatible, low toxicity, modifiable surfaces</a:t>
                      </a: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Applications: targeted drug delivery, gene therapy</a:t>
                      </a:r>
                    </a:p>
                    <a:p>
                      <a:endParaRPr lang="en-PK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Applications: cancer therapies, vaccines, CNS drug delivery</a:t>
                      </a:r>
                    </a:p>
                    <a:p>
                      <a:endParaRPr lang="en-PK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838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69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9793-BF73-9FD8-AA37-61E42E7A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8168"/>
            <a:ext cx="10515600" cy="1325563"/>
          </a:xfrm>
        </p:spPr>
        <p:txBody>
          <a:bodyPr/>
          <a:lstStyle/>
          <a:p>
            <a:r>
              <a:rPr lang="en-PK" dirty="0"/>
              <a:t>Inorganic Nanoparticles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1F0AED-916C-0289-5AAE-FCE5B89081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879290"/>
              </p:ext>
            </p:extLst>
          </p:nvPr>
        </p:nvGraphicFramePr>
        <p:xfrm>
          <a:off x="176893" y="1303111"/>
          <a:ext cx="11838213" cy="5486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6071">
                  <a:extLst>
                    <a:ext uri="{9D8B030D-6E8A-4147-A177-3AD203B41FA5}">
                      <a16:colId xmlns:a16="http://schemas.microsoft.com/office/drawing/2014/main" val="4027101687"/>
                    </a:ext>
                  </a:extLst>
                </a:gridCol>
                <a:gridCol w="3946071">
                  <a:extLst>
                    <a:ext uri="{9D8B030D-6E8A-4147-A177-3AD203B41FA5}">
                      <a16:colId xmlns:a16="http://schemas.microsoft.com/office/drawing/2014/main" val="3361269742"/>
                    </a:ext>
                  </a:extLst>
                </a:gridCol>
                <a:gridCol w="3946071">
                  <a:extLst>
                    <a:ext uri="{9D8B030D-6E8A-4147-A177-3AD203B41FA5}">
                      <a16:colId xmlns:a16="http://schemas.microsoft.com/office/drawing/2014/main" val="3370478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PK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K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 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K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86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Includes gold, silver, platinum nanoparticles</a:t>
                      </a:r>
                    </a:p>
                    <a:p>
                      <a:endParaRPr lang="en-PK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Includes zinc oxide (</a:t>
                      </a:r>
                      <a:r>
                        <a:rPr lang="en-GB" sz="24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ZnO</a:t>
                      </a:r>
                      <a:r>
                        <a:rPr lang="en-GB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titanium dioxide (</a:t>
                      </a:r>
                      <a:r>
                        <a:rPr lang="en-GB" sz="24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TiO</a:t>
                      </a:r>
                      <a:r>
                        <a:rPr lang="en-GB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₂), cerium 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Examples: iron oxide (</a:t>
                      </a:r>
                      <a:r>
                        <a:rPr lang="en-GB" sz="24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Fe₃O</a:t>
                      </a:r>
                      <a:r>
                        <a:rPr lang="en-GB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₄) nanoparticles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in MRI as contrast agents</a:t>
                      </a:r>
                    </a:p>
                    <a:p>
                      <a:endParaRPr lang="en-PK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742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NPs: photothermal therapy, imaging</a:t>
                      </a:r>
                    </a:p>
                    <a:p>
                      <a:r>
                        <a:rPr lang="en-GB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 NPs: antimicrobial activity</a:t>
                      </a:r>
                    </a:p>
                    <a:p>
                      <a:endParaRPr lang="en-PK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Applications: biosensing, imaging, antimicrobial coatings </a:t>
                      </a:r>
                    </a:p>
                    <a:p>
                      <a:r>
                        <a:rPr lang="en-GB" sz="24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TiO</a:t>
                      </a:r>
                      <a:r>
                        <a:rPr lang="en-GB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₂ used in photodynamic therapy</a:t>
                      </a:r>
                    </a:p>
                    <a:p>
                      <a:endParaRPr lang="en-PK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 targeted drug delivery using external magnetic fields</a:t>
                      </a:r>
                    </a:p>
                    <a:p>
                      <a:r>
                        <a:rPr lang="en-GB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experimentally in magnetic hyperthermia for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514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Advantages: unique optical/electronic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K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K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564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206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0D98-798B-8582-A95E-F9BBD363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Carbon based Nanoparticles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B5A898-AEBD-3768-C705-76890F626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66008"/>
              </p:ext>
            </p:extLst>
          </p:nvPr>
        </p:nvGraphicFramePr>
        <p:xfrm>
          <a:off x="201385" y="1463040"/>
          <a:ext cx="11789229" cy="5394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29743">
                  <a:extLst>
                    <a:ext uri="{9D8B030D-6E8A-4147-A177-3AD203B41FA5}">
                      <a16:colId xmlns:a16="http://schemas.microsoft.com/office/drawing/2014/main" val="740186486"/>
                    </a:ext>
                  </a:extLst>
                </a:gridCol>
                <a:gridCol w="3929743">
                  <a:extLst>
                    <a:ext uri="{9D8B030D-6E8A-4147-A177-3AD203B41FA5}">
                      <a16:colId xmlns:a16="http://schemas.microsoft.com/office/drawing/2014/main" val="4263670922"/>
                    </a:ext>
                  </a:extLst>
                </a:gridCol>
                <a:gridCol w="3929743">
                  <a:extLst>
                    <a:ext uri="{9D8B030D-6E8A-4147-A177-3AD203B41FA5}">
                      <a16:colId xmlns:a16="http://schemas.microsoft.com/office/drawing/2014/main" val="1421439866"/>
                    </a:ext>
                  </a:extLst>
                </a:gridCol>
              </a:tblGrid>
              <a:tr h="790068">
                <a:tc>
                  <a:txBody>
                    <a:bodyPr/>
                    <a:lstStyle/>
                    <a:p>
                      <a:r>
                        <a:rPr lang="en-PK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Fullerenes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K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Nanotubes (CNTs)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K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Graphene &amp; Graphene Oxide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131746"/>
                  </a:ext>
                </a:extLst>
              </a:tr>
              <a:tr h="1843491">
                <a:tc>
                  <a:txBody>
                    <a:bodyPr/>
                    <a:lstStyle/>
                    <a:p>
                      <a:r>
                        <a:rPr lang="en-GB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Soccer-ball–shaped carbon molecules (C60)</a:t>
                      </a:r>
                    </a:p>
                    <a:p>
                      <a:r>
                        <a:rPr lang="en-GB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Antioxidant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Single-walled or multi-walled tubes</a:t>
                      </a:r>
                    </a:p>
                    <a:p>
                      <a:r>
                        <a:rPr lang="en-GB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tensile strength</a:t>
                      </a:r>
                    </a:p>
                    <a:p>
                      <a:r>
                        <a:rPr lang="en-GB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Excellent electrical conductivity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Single-layer carbon sheets</a:t>
                      </a:r>
                    </a:p>
                    <a:p>
                      <a:r>
                        <a:rPr lang="en-GB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surface area, conductivity</a:t>
                      </a:r>
                    </a:p>
                    <a:p>
                      <a:endParaRPr lang="en-PK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993108"/>
                  </a:ext>
                </a:extLst>
              </a:tr>
              <a:tr h="2545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Research uses: drug delivery, antiviral agents</a:t>
                      </a:r>
                    </a:p>
                    <a:p>
                      <a:endParaRPr lang="en-PK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Biomedical uses: biosensors, neural stimulation, drug delivery</a:t>
                      </a:r>
                    </a:p>
                    <a:p>
                      <a:r>
                        <a:rPr lang="en-GB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Require special attention due to potential toxicity</a:t>
                      </a:r>
                    </a:p>
                    <a:p>
                      <a:endParaRPr lang="en-PK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Applications: tissue scaffolds, biosensors, drug carriers</a:t>
                      </a:r>
                    </a:p>
                    <a:p>
                      <a:r>
                        <a:rPr lang="en-GB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Ability to load multiple therapeutic molecules simultaneously</a:t>
                      </a:r>
                    </a:p>
                    <a:p>
                      <a:endParaRPr lang="en-PK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000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730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26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5558B-7AA5-F964-7CC3-6D5A7EE7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744" y="5198168"/>
            <a:ext cx="9859618" cy="6427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/>
              <a:t>TOXICITY CONCERNS &amp; ETHICAL ISSUES</a:t>
            </a:r>
          </a:p>
        </p:txBody>
      </p:sp>
      <p:sp>
        <p:nvSpPr>
          <p:cNvPr id="37" name="Freeform: Shape 28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How nanotechnology is revolutionising medicine | HCF">
            <a:extLst>
              <a:ext uri="{FF2B5EF4-FFF2-40B4-BE49-F238E27FC236}">
                <a16:creationId xmlns:a16="http://schemas.microsoft.com/office/drawing/2014/main" id="{C191C47B-2C49-26F4-F9F9-5EF9C06BA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564"/>
          <a:stretch>
            <a:fillRect/>
          </a:stretch>
        </p:blipFill>
        <p:spPr bwMode="auto">
          <a:xfrm>
            <a:off x="2079812" y="805516"/>
            <a:ext cx="8032376" cy="40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7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3A8F8-1863-CF43-7C40-8E7B8951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Content Placeholder 3" descr="A crystal lattice grid">
            <a:extLst>
              <a:ext uri="{FF2B5EF4-FFF2-40B4-BE49-F238E27FC236}">
                <a16:creationId xmlns:a16="http://schemas.microsoft.com/office/drawing/2014/main" id="{159485D9-9C2D-646B-3318-9C7190B9E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0900" b="12631"/>
          <a:stretch>
            <a:fillRect/>
          </a:stretch>
        </p:blipFill>
        <p:spPr>
          <a:xfrm>
            <a:off x="20" y="43552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sX0" fmla="*/ 0 w 1371600"/>
              <a:gd name="csY0" fmla="*/ 0 h 18288"/>
              <a:gd name="csX1" fmla="*/ 685800 w 1371600"/>
              <a:gd name="csY1" fmla="*/ 0 h 18288"/>
              <a:gd name="csX2" fmla="*/ 1371600 w 1371600"/>
              <a:gd name="csY2" fmla="*/ 0 h 18288"/>
              <a:gd name="csX3" fmla="*/ 1371600 w 1371600"/>
              <a:gd name="csY3" fmla="*/ 18288 h 18288"/>
              <a:gd name="csX4" fmla="*/ 713232 w 1371600"/>
              <a:gd name="csY4" fmla="*/ 18288 h 18288"/>
              <a:gd name="csX5" fmla="*/ 0 w 1371600"/>
              <a:gd name="csY5" fmla="*/ 18288 h 18288"/>
              <a:gd name="csX6" fmla="*/ 0 w 1371600"/>
              <a:gd name="csY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76F6913-2465-A2CF-D3EF-D32DFD60E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140" y="4429545"/>
            <a:ext cx="7516370" cy="25326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PK" sz="2400" b="0" i="0" u="none" strike="noStrike" cap="none" normalizeH="0" baseline="0" dirty="0">
                <a:ln>
                  <a:noFill/>
                </a:ln>
                <a:effectLst/>
              </a:rPr>
              <a:t>Describe key concepts and applications of nanotechnology in healthcare.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PK" sz="2400" b="0" i="0" u="none" strike="noStrike" cap="none" normalizeH="0" baseline="0" dirty="0">
                <a:ln>
                  <a:noFill/>
                </a:ln>
                <a:effectLst/>
              </a:rPr>
              <a:t>Analyze the implications of nanotechnology for medical education and future clinical practice.</a:t>
            </a:r>
          </a:p>
        </p:txBody>
      </p:sp>
    </p:spTree>
    <p:extLst>
      <p:ext uri="{BB962C8B-B14F-4D97-AF65-F5344CB8AC3E}">
        <p14:creationId xmlns:p14="http://schemas.microsoft.com/office/powerpoint/2010/main" val="604272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3580-FD13-AC78-190D-11651919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Toxicity Issues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28600CC-4D12-986C-55EC-872B1CA3CD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52501" y="2162625"/>
            <a:ext cx="10515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PK" altLang="en-PK" dirty="0">
                <a:solidFill>
                  <a:srgbClr val="000000"/>
                </a:solidFill>
                <a:cs typeface="Arial" panose="020B0604020202020204" pitchFamily="34" charset="0"/>
              </a:rPr>
              <a:t>U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nique safety challenges because nanoparticles interact with biological systems at a molecular level. </a:t>
            </a:r>
          </a:p>
          <a:p>
            <a:pPr>
              <a:lnSpc>
                <a:spcPct val="100000"/>
              </a:lnSpc>
            </a:pPr>
            <a:r>
              <a:rPr lang="en-PK" altLang="en-PK" b="1" dirty="0">
                <a:solidFill>
                  <a:srgbClr val="000000"/>
                </a:solidFill>
                <a:cs typeface="Arial" panose="020B0604020202020204" pitchFamily="34" charset="0"/>
              </a:rPr>
              <a:t>S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ize, surface charge, shape, and composition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determine how they behave inside the human body.</a:t>
            </a: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29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60FEF-0AE3-668E-8E2A-7E948657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PK" sz="3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3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 Accumulation</a:t>
            </a:r>
            <a:endParaRPr lang="en-PK" sz="3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F261A20-4C94-56ED-A7A5-51B9C87C3DD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4245431" y="212270"/>
            <a:ext cx="3884411" cy="66457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PK" altLang="en-PK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Mechanism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PK" altLang="en-PK" sz="2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Nanoparticles may not be fully eliminated by renal or hepatic pathways. Particles smaller than 6 nm can undergo renal clearance, but most clinically used nanoparticles (10–200 nm) tend to accumulate in:</a:t>
            </a:r>
          </a:p>
          <a:p>
            <a:pPr>
              <a:spcAft>
                <a:spcPts val="600"/>
              </a:spcAft>
            </a:pPr>
            <a:r>
              <a:rPr kumimoji="0" lang="en-PK" altLang="en-PK" sz="2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Liver (Kupffer cells)</a:t>
            </a:r>
          </a:p>
          <a:p>
            <a:pPr>
              <a:spcAft>
                <a:spcPts val="600"/>
              </a:spcAft>
            </a:pPr>
            <a:r>
              <a:rPr kumimoji="0" lang="en-PK" altLang="en-PK" sz="2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Spleen (reticuloendothelial system / RES)</a:t>
            </a:r>
          </a:p>
          <a:p>
            <a:pPr>
              <a:spcAft>
                <a:spcPts val="600"/>
              </a:spcAft>
            </a:pPr>
            <a:r>
              <a:rPr kumimoji="0" lang="en-PK" altLang="en-PK" sz="2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Lymph nodes</a:t>
            </a:r>
          </a:p>
          <a:p>
            <a:pPr>
              <a:spcAft>
                <a:spcPts val="600"/>
              </a:spcAft>
            </a:pPr>
            <a:r>
              <a:rPr kumimoji="0" lang="en-PK" altLang="en-PK" sz="2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Bone marrow</a:t>
            </a:r>
          </a:p>
          <a:p>
            <a:pPr>
              <a:spcAft>
                <a:spcPts val="600"/>
              </a:spcAft>
            </a:pPr>
            <a:r>
              <a:rPr kumimoji="0" lang="en-PK" altLang="en-PK" sz="2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Lungs (if inhaled)</a:t>
            </a:r>
          </a:p>
          <a:p>
            <a:pPr>
              <a:spcAft>
                <a:spcPts val="600"/>
              </a:spcAft>
            </a:pPr>
            <a:r>
              <a:rPr kumimoji="0" lang="en-PK" altLang="en-PK" sz="2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Brain (if BBB is bypassed or disrupted)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A2267A-42FB-4FED-D62D-47F66B329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9842" y="212270"/>
            <a:ext cx="3740392" cy="6433460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PK" altLang="en-PK" sz="2400" b="1" dirty="0">
                <a:latin typeface="Arial" panose="020B0604020202020204" pitchFamily="34" charset="0"/>
              </a:rPr>
              <a:t>Consequences</a:t>
            </a:r>
          </a:p>
          <a:p>
            <a:r>
              <a:rPr lang="en-PK" altLang="en-PK" sz="2400" dirty="0">
                <a:latin typeface="Arial" panose="020B0604020202020204" pitchFamily="34" charset="0"/>
              </a:rPr>
              <a:t>Hepatotoxicity: chronic inflammation, oxidative stress, fibrosis</a:t>
            </a:r>
          </a:p>
          <a:p>
            <a:r>
              <a:rPr lang="en-PK" altLang="en-PK" sz="2400" dirty="0">
                <a:latin typeface="Arial" panose="020B0604020202020204" pitchFamily="34" charset="0"/>
              </a:rPr>
              <a:t>Splenic accumulation: impaired immune filtering, granuloma formation</a:t>
            </a:r>
          </a:p>
          <a:p>
            <a:r>
              <a:rPr lang="en-PK" altLang="en-PK" sz="2400" dirty="0">
                <a:latin typeface="Arial" panose="020B0604020202020204" pitchFamily="34" charset="0"/>
              </a:rPr>
              <a:t>Pulmonary toxicity: inflammation, granulomas (CNTs are known examples)</a:t>
            </a:r>
          </a:p>
          <a:p>
            <a:r>
              <a:rPr lang="en-PK" altLang="en-PK" sz="2400" dirty="0">
                <a:latin typeface="Arial" panose="020B0604020202020204" pitchFamily="34" charset="0"/>
              </a:rPr>
              <a:t>Bio-persistence: metallic and metal oxide nanoparticles may remain for months to years</a:t>
            </a:r>
          </a:p>
          <a:p>
            <a:endParaRPr lang="en-PK" sz="2400" dirty="0"/>
          </a:p>
        </p:txBody>
      </p:sp>
    </p:spTree>
    <p:extLst>
      <p:ext uri="{BB962C8B-B14F-4D97-AF65-F5344CB8AC3E}">
        <p14:creationId xmlns:p14="http://schemas.microsoft.com/office/powerpoint/2010/main" val="28345883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The big future of nanotechnology in medicine | Past events | Events | Think  Tank | European Parliament">
            <a:extLst>
              <a:ext uri="{FF2B5EF4-FFF2-40B4-BE49-F238E27FC236}">
                <a16:creationId xmlns:a16="http://schemas.microsoft.com/office/drawing/2014/main" id="{09429103-7851-78FE-2EA7-8EA48B592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r="-1" b="-1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89D46-8F0C-E302-EF8F-06D148190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1114"/>
            <a:ext cx="4925786" cy="54258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PK" altLang="en-PK" sz="3600" dirty="0">
                <a:latin typeface="Arial" panose="020B0604020202020204" pitchFamily="34" charset="0"/>
                <a:cs typeface="Arial" panose="020B0604020202020204" pitchFamily="34" charset="0"/>
              </a:rPr>
              <a:t>Accumulation depends on particle size, charge, hydrophobicity, coating (e.g., PEGylation), and </a:t>
            </a:r>
            <a:r>
              <a:rPr lang="en-GB" altLang="en-PK" sz="3600" dirty="0">
                <a:latin typeface="Arial" panose="020B0604020202020204" pitchFamily="34" charset="0"/>
                <a:cs typeface="Arial" panose="020B0604020202020204" pitchFamily="34" charset="0"/>
              </a:rPr>
              <a:t>the body’s</a:t>
            </a:r>
            <a:r>
              <a:rPr lang="en-PK" altLang="en-PK" sz="3600" dirty="0">
                <a:latin typeface="Arial" panose="020B0604020202020204" pitchFamily="34" charset="0"/>
                <a:cs typeface="Arial" panose="020B0604020202020204" pitchFamily="34" charset="0"/>
              </a:rPr>
              <a:t> clearance capacity. This necessitates long-term biodistribution studies before clinical approval.</a:t>
            </a:r>
          </a:p>
          <a:p>
            <a:endParaRPr lang="en-PK" sz="2400" dirty="0"/>
          </a:p>
        </p:txBody>
      </p:sp>
    </p:spTree>
    <p:extLst>
      <p:ext uri="{BB962C8B-B14F-4D97-AF65-F5344CB8AC3E}">
        <p14:creationId xmlns:p14="http://schemas.microsoft.com/office/powerpoint/2010/main" val="1129362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8" name="Rectangle 1024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9F1C9-C607-F2F2-8F7D-67428553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78" y="-440023"/>
            <a:ext cx="6180665" cy="1642970"/>
          </a:xfrm>
        </p:spPr>
        <p:txBody>
          <a:bodyPr anchor="b">
            <a:normAutofit/>
          </a:bodyPr>
          <a:lstStyle/>
          <a:p>
            <a:r>
              <a:rPr lang="en-PK" sz="4000" dirty="0">
                <a:latin typeface="Arial" panose="020B0604020202020204" pitchFamily="34" charset="0"/>
                <a:cs typeface="Arial" panose="020B0604020202020204" pitchFamily="34" charset="0"/>
              </a:rPr>
              <a:t>2. Long-Term Unknowns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6CE9A7E-8415-7BDE-4EE4-5990FD70E9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4927" y="1359681"/>
            <a:ext cx="7854551" cy="54983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PK" altLang="en-PK" sz="2400" b="1" i="0" u="none" strike="noStrike" cap="none" normalizeH="0" baseline="0" dirty="0">
                <a:ln>
                  <a:noFill/>
                </a:ln>
                <a:effectLst/>
              </a:rPr>
              <a:t>The Core Issue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kumimoji="0" lang="en-PK" altLang="en-PK" sz="2400" i="0" u="none" strike="noStrike" cap="none" normalizeH="0" baseline="0" dirty="0">
                <a:ln>
                  <a:noFill/>
                </a:ln>
                <a:effectLst/>
              </a:rPr>
              <a:t>Nanomedicine is progressing faster than long-term toxicology research. Many nanoformulations have short term safety data but no </a:t>
            </a:r>
            <a:r>
              <a:rPr lang="en-GB" altLang="en-PK" sz="2400" dirty="0"/>
              <a:t>decades-long evidence.</a:t>
            </a:r>
            <a:endParaRPr kumimoji="0" lang="en-PK" altLang="en-PK" sz="24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PK" altLang="en-PK" sz="2400" b="1" i="0" u="none" strike="noStrike" cap="none" normalizeH="0" baseline="0" dirty="0">
                <a:ln>
                  <a:noFill/>
                </a:ln>
                <a:effectLst/>
              </a:rPr>
              <a:t> Uncertainties Include: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400" i="0" u="none" strike="noStrike" cap="none" normalizeH="0" baseline="0" dirty="0">
                <a:ln>
                  <a:noFill/>
                </a:ln>
                <a:effectLst/>
              </a:rPr>
              <a:t>Chronic accumulation of metallic NPs</a:t>
            </a:r>
          </a:p>
          <a:p>
            <a:pPr marL="0" lvl="0" indent="0">
              <a:spcAft>
                <a:spcPts val="600"/>
              </a:spcAft>
              <a:buFontTx/>
              <a:buChar char="•"/>
            </a:pPr>
            <a:r>
              <a:rPr kumimoji="0" lang="en-PK" altLang="en-PK" sz="2400" i="0" u="none" strike="noStrike" cap="none" normalizeH="0" baseline="0" dirty="0">
                <a:ln>
                  <a:noFill/>
                </a:ln>
                <a:effectLst/>
              </a:rPr>
              <a:t>Potential to cross the placenta or </a:t>
            </a:r>
            <a:r>
              <a:rPr lang="en-GB" altLang="en-PK" sz="2400" dirty="0"/>
              <a:t>the BBB</a:t>
            </a:r>
            <a:r>
              <a:rPr kumimoji="0" lang="en-PK" altLang="en-PK" sz="2400" i="0" u="none" strike="noStrike" cap="none" normalizeH="0" baseline="0" dirty="0">
                <a:ln>
                  <a:noFill/>
                </a:ln>
                <a:effectLst/>
              </a:rPr>
              <a:t> unintentionally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400" i="0" u="none" strike="noStrike" cap="none" normalizeH="0" baseline="0" dirty="0">
                <a:ln>
                  <a:noFill/>
                </a:ln>
                <a:effectLst/>
              </a:rPr>
              <a:t>Effects on genomic stability, DNA repair, and mutagenicity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400" i="0" u="none" strike="noStrike" cap="none" normalizeH="0" baseline="0" dirty="0">
                <a:ln>
                  <a:noFill/>
                </a:ln>
                <a:effectLst/>
              </a:rPr>
              <a:t>Interference with cell signaling pathways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400" i="0" u="none" strike="noStrike" cap="none" normalizeH="0" baseline="0" dirty="0">
                <a:ln>
                  <a:noFill/>
                </a:ln>
                <a:effectLst/>
              </a:rPr>
              <a:t>Potential for delayed carcinogenicity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400" i="0" u="none" strike="noStrike" cap="none" normalizeH="0" baseline="0" dirty="0">
                <a:ln>
                  <a:noFill/>
                </a:ln>
                <a:effectLst/>
              </a:rPr>
              <a:t>Environmental persistence leading to secondary exposure</a:t>
            </a:r>
          </a:p>
        </p:txBody>
      </p:sp>
      <p:sp>
        <p:nvSpPr>
          <p:cNvPr id="10250" name="Rectangle 1024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2" name="Rectangle 1025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4" name="Rectangle 1025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6" name="Rectangle 1025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3" name="Picture 3" descr="Unknown Vector Icons free download in SVG, PNG Format">
            <a:extLst>
              <a:ext uri="{FF2B5EF4-FFF2-40B4-BE49-F238E27FC236}">
                <a16:creationId xmlns:a16="http://schemas.microsoft.com/office/drawing/2014/main" id="{E32CA495-C38C-FDBA-B196-46AC264B4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0267" y="2023569"/>
            <a:ext cx="4170530" cy="417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66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5D70F-B896-03E8-42FC-0E3867607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408214"/>
            <a:ext cx="4438036" cy="569447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PK" altLang="en-PK" sz="3200" b="1" dirty="0">
                <a:latin typeface="Arial" panose="020B0604020202020204" pitchFamily="34" charset="0"/>
              </a:rPr>
              <a:t>Clinical Concern: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PK" altLang="en-PK" sz="3200" dirty="0">
                <a:latin typeface="Arial" panose="020B0604020202020204" pitchFamily="34" charset="0"/>
              </a:rPr>
              <a:t>Nanomaterials operate at the same length scale as DNA, proteins, and cellular membranes. This raises the possibility of unpredictable bio–nano interactions over long durations.</a:t>
            </a:r>
          </a:p>
          <a:p>
            <a:endParaRPr lang="en-PK" sz="2000" dirty="0"/>
          </a:p>
        </p:txBody>
      </p:sp>
      <p:pic>
        <p:nvPicPr>
          <p:cNvPr id="4" name="Picture 3" descr="Unknown Vector Icons free download in SVG, PNG Format">
            <a:extLst>
              <a:ext uri="{FF2B5EF4-FFF2-40B4-BE49-F238E27FC236}">
                <a16:creationId xmlns:a16="http://schemas.microsoft.com/office/drawing/2014/main" id="{53FE1E85-160A-9EFE-8203-29B5C57B2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0610" y="1071282"/>
            <a:ext cx="4737650" cy="4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08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6" name="Rectangle 12295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8" name="Freeform: Shape 12297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66877-AA04-354B-2A0A-A9F89BCF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en-PK">
                <a:latin typeface="Arial" panose="020B0604020202020204" pitchFamily="34" charset="0"/>
                <a:cs typeface="Arial" panose="020B0604020202020204" pitchFamily="34" charset="0"/>
              </a:rPr>
              <a:t>3. Immune Interactions</a:t>
            </a:r>
          </a:p>
        </p:txBody>
      </p:sp>
      <p:sp>
        <p:nvSpPr>
          <p:cNvPr id="12300" name="Freeform: Shape 12299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291" name="Picture 3" descr="Types of drug interactions: Food, supplements, drugs, and conditions">
            <a:extLst>
              <a:ext uri="{FF2B5EF4-FFF2-40B4-BE49-F238E27FC236}">
                <a16:creationId xmlns:a16="http://schemas.microsoft.com/office/drawing/2014/main" id="{7127BBDD-6972-B6CC-1DF1-CCB4CB071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7" y="3706580"/>
            <a:ext cx="3836894" cy="214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8" y="584034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DFA28B5-AA28-2F66-7DF7-834C141938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51186" y="1465517"/>
            <a:ext cx="6903570" cy="50979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PK" altLang="en-PK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Mechanisms of Interaction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Nanoparticles interact with the immune system through:</a:t>
            </a:r>
          </a:p>
          <a:p>
            <a:pPr>
              <a:spcAft>
                <a:spcPts val="600"/>
              </a:spcAft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Complement activation</a:t>
            </a:r>
          </a:p>
          <a:p>
            <a:pPr>
              <a:spcAft>
                <a:spcPts val="600"/>
              </a:spcAft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Macrophage uptake</a:t>
            </a:r>
          </a:p>
          <a:p>
            <a:pPr>
              <a:spcAft>
                <a:spcPts val="600"/>
              </a:spcAft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Dendritic cell stimulation</a:t>
            </a:r>
          </a:p>
          <a:p>
            <a:pPr>
              <a:spcAft>
                <a:spcPts val="600"/>
              </a:spcAft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Cytokine release</a:t>
            </a:r>
          </a:p>
          <a:p>
            <a:pPr>
              <a:spcAft>
                <a:spcPts val="600"/>
              </a:spcAft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Protein corona formation, which may alter immunogenicity</a:t>
            </a:r>
          </a:p>
        </p:txBody>
      </p:sp>
    </p:spTree>
    <p:extLst>
      <p:ext uri="{BB962C8B-B14F-4D97-AF65-F5344CB8AC3E}">
        <p14:creationId xmlns:p14="http://schemas.microsoft.com/office/powerpoint/2010/main" val="862330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8958-EEA1-6FBC-E5D8-02BF922DB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0DBB5-B87A-D1C5-36CA-B40E8134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endParaRPr lang="en-P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3" descr="Types of drug interactions: Food, supplements, drugs, and conditions">
            <a:extLst>
              <a:ext uri="{FF2B5EF4-FFF2-40B4-BE49-F238E27FC236}">
                <a16:creationId xmlns:a16="http://schemas.microsoft.com/office/drawing/2014/main" id="{8367C9A7-2D74-B77A-8579-F6EF455FF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7" y="2677886"/>
            <a:ext cx="3836894" cy="31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0D90F568-EFBD-5A95-39C3-2DF45B28F8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097930" y="723153"/>
            <a:ext cx="6903570" cy="53924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PK" altLang="en-PK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Immune-Related Risks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Complement Activation-Related Pseudo-Allergy (CARPA): Notably reported with liposomal formulations (e.g., Doxil).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Hypersensitivity reactions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Chronic inflammation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Immune suppression or immune overstimulation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Alteration of innate vs adaptive immune balance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Accelerated blood clearance phenomenon (seen after repeated injections of PEGylated nanoparticles)</a:t>
            </a:r>
          </a:p>
        </p:txBody>
      </p:sp>
    </p:spTree>
    <p:extLst>
      <p:ext uri="{BB962C8B-B14F-4D97-AF65-F5344CB8AC3E}">
        <p14:creationId xmlns:p14="http://schemas.microsoft.com/office/powerpoint/2010/main" val="17230413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44934-B8CC-1077-5BFF-66EFFD3C5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E9F4-A842-4A9B-4AB6-10A483E7C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endParaRPr lang="en-P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3" descr="Types of drug interactions: Food, supplements, drugs, and conditions">
            <a:extLst>
              <a:ext uri="{FF2B5EF4-FFF2-40B4-BE49-F238E27FC236}">
                <a16:creationId xmlns:a16="http://schemas.microsoft.com/office/drawing/2014/main" id="{BFC65814-2F5E-9059-305B-C1A71CB1E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" y="1068891"/>
            <a:ext cx="4907430" cy="47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77F6D4CD-8796-72AB-7294-F64B5314E9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097930" y="723153"/>
            <a:ext cx="6903570" cy="53924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en-PK" altLang="en-PK" dirty="0">
                <a:solidFill>
                  <a:srgbClr val="000000"/>
                </a:solidFill>
              </a:rPr>
              <a:t>Immune interactions are influenced by nanoparticle shape, surface chemistry, dose, and corona formation. Clinicians and researchers must anticipate both protective and harmful immune responses.</a:t>
            </a:r>
            <a:endParaRPr lang="en-PK" altLang="en-PK" dirty="0"/>
          </a:p>
        </p:txBody>
      </p:sp>
    </p:spTree>
    <p:extLst>
      <p:ext uri="{BB962C8B-B14F-4D97-AF65-F5344CB8AC3E}">
        <p14:creationId xmlns:p14="http://schemas.microsoft.com/office/powerpoint/2010/main" val="21467704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p view of a circular staircase">
            <a:extLst>
              <a:ext uri="{FF2B5EF4-FFF2-40B4-BE49-F238E27FC236}">
                <a16:creationId xmlns:a16="http://schemas.microsoft.com/office/drawing/2014/main" id="{16C31B4E-27DE-2E4D-A0F5-99471D8E56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75" b="556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58B9F0-CC55-EAB9-EF2A-0EF2FD29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Ethical Issues</a:t>
            </a:r>
          </a:p>
        </p:txBody>
      </p:sp>
    </p:spTree>
    <p:extLst>
      <p:ext uri="{BB962C8B-B14F-4D97-AF65-F5344CB8AC3E}">
        <p14:creationId xmlns:p14="http://schemas.microsoft.com/office/powerpoint/2010/main" val="242428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1773B-E9DA-EBC5-31EA-72439254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PK" sz="8000">
                <a:latin typeface="Arial" panose="020B0604020202020204" pitchFamily="34" charset="0"/>
                <a:cs typeface="Arial" panose="020B0604020202020204" pitchFamily="34" charset="0"/>
              </a:rPr>
              <a:t>Access &amp; Equity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0AD2BDBD-E73F-40F5-593C-991F821262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486332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50125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132C5-8AE3-A4C7-A724-86363B08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1AAC1-34BB-80BC-2C36-86F1171B4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1959 - Physicist Richard Feynman presented a presentation on making things at the atomic and molecular levels.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Regarded as the most promising technology of the twenty first century.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156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687A5-5154-B32E-F014-0DDDDF8E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PK" sz="5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Ambiguity</a:t>
            </a: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21E2E97-101A-1D34-B085-4D6F2BC9B3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941717" y="518400"/>
            <a:ext cx="6097701" cy="58379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PK" altLang="en-PK" sz="2600" dirty="0">
                <a:solidFill>
                  <a:schemeClr val="tx1">
                    <a:alpha val="80000"/>
                  </a:schemeClr>
                </a:solidFill>
              </a:rPr>
              <a:t>R</a:t>
            </a:r>
            <a:r>
              <a:rPr kumimoji="0" lang="en-PK" altLang="en-PK" sz="26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egulatory frameworks evolve slowly.</a:t>
            </a:r>
            <a:endParaRPr lang="en-PK" altLang="en-PK" sz="2600" b="1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kumimoji="0" lang="en-PK" altLang="en-PK" sz="26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Lack of clear classification: </a:t>
            </a:r>
            <a:r>
              <a:rPr kumimoji="0" lang="en-PK" altLang="en-PK" sz="2600" b="1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drug? device? biologic? all three?</a:t>
            </a:r>
            <a:endParaRPr lang="en-PK" altLang="en-PK" sz="26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kumimoji="0" lang="en-PK" altLang="en-PK" sz="26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Difficulty standardizing </a:t>
            </a:r>
            <a:r>
              <a:rPr kumimoji="0" lang="en-PK" altLang="en-PK" sz="2600" b="1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toxicity assays</a:t>
            </a:r>
            <a:r>
              <a:rPr kumimoji="0" lang="en-PK" altLang="en-PK" sz="26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 or </a:t>
            </a:r>
            <a:r>
              <a:rPr kumimoji="0" lang="en-PK" altLang="en-PK" sz="2600" b="1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safety parameters</a:t>
            </a:r>
            <a:r>
              <a:rPr kumimoji="0" lang="en-PK" altLang="en-PK" sz="26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.</a:t>
            </a:r>
          </a:p>
          <a:p>
            <a:pPr>
              <a:spcAft>
                <a:spcPts val="600"/>
              </a:spcAft>
            </a:pPr>
            <a:r>
              <a:rPr kumimoji="0" lang="en-PK" altLang="en-PK" sz="26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No universally accepted guidelines for: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6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Long-term monitoring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6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Environmental disposal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6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Manufacturing purity standards</a:t>
            </a:r>
          </a:p>
          <a:p>
            <a:pPr>
              <a:spcAft>
                <a:spcPts val="600"/>
              </a:spcAft>
            </a:pPr>
            <a:r>
              <a:rPr kumimoji="0" lang="en-PK" altLang="en-PK" sz="26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Approval processes (FDA, EMA) are </a:t>
            </a:r>
            <a:r>
              <a:rPr kumimoji="0" lang="en-PK" altLang="en-PK" sz="2600" b="1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not tailored for nano–bio interactions</a:t>
            </a:r>
            <a:r>
              <a:rPr kumimoji="0" lang="en-PK" altLang="en-PK" sz="26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, leading to delays and inconsistencies.</a:t>
            </a:r>
          </a:p>
          <a:p>
            <a:pPr>
              <a:spcAft>
                <a:spcPts val="600"/>
              </a:spcAft>
            </a:pPr>
            <a:r>
              <a:rPr kumimoji="0" lang="en-PK" altLang="en-PK" sz="26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Potential for </a:t>
            </a:r>
            <a:r>
              <a:rPr kumimoji="0" lang="en-PK" altLang="en-PK" sz="2600" b="1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off-label uses without safety evidence</a:t>
            </a:r>
            <a:r>
              <a:rPr kumimoji="0" lang="en-PK" altLang="en-PK" sz="26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.</a:t>
            </a: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3044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57FCE-4ED7-744F-D7F5-7DC96C23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PK" sz="5000">
                <a:latin typeface="Arial" panose="020B0604020202020204" pitchFamily="34" charset="0"/>
                <a:cs typeface="Arial" panose="020B0604020202020204" pitchFamily="34" charset="0"/>
              </a:rPr>
              <a:t>Responsible Innovation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8892BE90-7004-90D1-6586-FB843CB3F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28300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2612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E68D-2129-0F87-BBAE-D9718FE9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316F7-07B9-5ECD-8C40-BB61EC50C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7312"/>
            <a:ext cx="10515600" cy="1603375"/>
          </a:xfrm>
        </p:spPr>
        <p:txBody>
          <a:bodyPr>
            <a:normAutofit lnSpcReduction="10000"/>
          </a:bodyPr>
          <a:lstStyle/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PK" altLang="en-PK" sz="3600" dirty="0">
                <a:solidFill>
                  <a:srgbClr val="000000"/>
                </a:solidFill>
                <a:latin typeface="Arial" panose="020B0604020202020204" pitchFamily="34" charset="0"/>
              </a:rPr>
              <a:t>Nanomedicine should advance human health without compromising </a:t>
            </a:r>
            <a:r>
              <a:rPr lang="en-PK" altLang="en-PK" sz="3600" b="1" dirty="0">
                <a:solidFill>
                  <a:srgbClr val="000000"/>
                </a:solidFill>
                <a:latin typeface="Arial" panose="020B0604020202020204" pitchFamily="34" charset="0"/>
              </a:rPr>
              <a:t>ethics, environment, or societal values</a:t>
            </a:r>
            <a:r>
              <a:rPr lang="en-PK" altLang="en-PK" sz="3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PK" altLang="en-PK" sz="3600" dirty="0"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PK" altLang="en-PK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PK" sz="3600" dirty="0"/>
          </a:p>
        </p:txBody>
      </p:sp>
    </p:spTree>
    <p:extLst>
      <p:ext uri="{BB962C8B-B14F-4D97-AF65-F5344CB8AC3E}">
        <p14:creationId xmlns:p14="http://schemas.microsoft.com/office/powerpoint/2010/main" val="1953381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DE1DCB-63BF-6566-A593-07D19ABB5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Present a simple framework: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Identify a clinical problem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Map nano-enabled solution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Identify population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Choose outcome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Evaluate feasibility/ethics</a:t>
            </a:r>
          </a:p>
          <a:p>
            <a:pPr marL="0" indent="0">
              <a:buNone/>
            </a:pPr>
            <a:endParaRPr lang="en-PK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788127E-5EA5-0081-708C-516A68E88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73964"/>
            <a:ext cx="87382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Activity 2- Designing a PhD Question </a:t>
            </a:r>
            <a:endParaRPr kumimoji="0" lang="en-PK" altLang="en-PK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74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945BF-FA10-6570-BA51-7A397BA2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Combining AI &amp; Nanotechnology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05FB49-E3D7-02A6-F0E8-AB1FB7BCE8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98174"/>
          <a:ext cx="10515600" cy="420624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362649782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7934129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6803103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032126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AI Function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Nano-Diagnostics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Nano-Therapeutics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Nano-Research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070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Pattern recognition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Detects nano-enhanced signals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Identifies therapeutic patterns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Analyses high-throughput data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483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Computer vision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Interprets nano-imaging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Monitors treatment delivery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Examines nano-material images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03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Predictive modelling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Predicts disease from nano-markers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Predicts biodistribution &amp; toxicity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Predicts nano-material performance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9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Optimization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K"/>
                        <a:t>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Optimizes nano-drug design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Optimizes nano-material synthesis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611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Simulation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K"/>
                        <a:t>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Simulates drug release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Models nano–cell interactions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942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NLP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K"/>
                        <a:t>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K"/>
                        <a:t>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Extracts evidence from literature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434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330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670C2-9B1A-36E2-E248-30BA86EB7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K"/>
              <a:t>Thank you</a:t>
            </a:r>
            <a:endParaRPr lang="en-PK" dirty="0"/>
          </a:p>
        </p:txBody>
      </p:sp>
      <p:pic>
        <p:nvPicPr>
          <p:cNvPr id="24578" name="Picture 2" descr="Shaping Nanomedicine: 4 Studies Utilising Tunable Resistive Pulse Sensing  for Precise Nanoparticle Characterisation">
            <a:extLst>
              <a:ext uri="{FF2B5EF4-FFF2-40B4-BE49-F238E27FC236}">
                <a16:creationId xmlns:a16="http://schemas.microsoft.com/office/drawing/2014/main" id="{66F4178D-33D9-4D9F-D31B-2354ACF6B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C1CEA6-5D8F-3DC2-EEE4-A1B580EA4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107" y="1825625"/>
            <a:ext cx="4925786" cy="1325563"/>
          </a:xfrm>
        </p:spPr>
        <p:txBody>
          <a:bodyPr>
            <a:normAutofit/>
          </a:bodyPr>
          <a:lstStyle/>
          <a:p>
            <a:r>
              <a:rPr lang="en-PK" sz="72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281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9657C-286F-A085-6E24-20BB20E63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8A35-A8D4-DC2D-E5FF-7810DA1C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8D21C-9687-63F8-7F5F-B89DDA05E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191" y="1632962"/>
            <a:ext cx="9430270" cy="4351338"/>
          </a:xfrm>
        </p:spPr>
        <p:txBody>
          <a:bodyPr/>
          <a:lstStyle/>
          <a:p>
            <a:r>
              <a:rPr lang="en-PK" dirty="0"/>
              <a:t>NANOSCIENCE: Study of materials in </a:t>
            </a:r>
            <a:r>
              <a:rPr lang="en-GB" dirty="0"/>
              <a:t>the 1-100nm</a:t>
            </a:r>
            <a:r>
              <a:rPr lang="en-PK" dirty="0"/>
              <a:t> range</a:t>
            </a:r>
          </a:p>
          <a:p>
            <a:endParaRPr lang="en-PK" dirty="0"/>
          </a:p>
          <a:p>
            <a:r>
              <a:rPr lang="en-PK" dirty="0"/>
              <a:t>NANOTECHNOLOGY: Engineering of </a:t>
            </a:r>
            <a:r>
              <a:rPr lang="en-GB" dirty="0"/>
              <a:t>materials/</a:t>
            </a:r>
            <a:r>
              <a:rPr lang="en-PK" dirty="0"/>
              <a:t> devices at </a:t>
            </a:r>
            <a:r>
              <a:rPr lang="en-GB" dirty="0"/>
              <a:t>the nanoscale</a:t>
            </a:r>
            <a:r>
              <a:rPr lang="en-PK" dirty="0"/>
              <a:t> for useful applications</a:t>
            </a:r>
          </a:p>
          <a:p>
            <a:endParaRPr lang="en-PK" dirty="0"/>
          </a:p>
          <a:p>
            <a:r>
              <a:rPr lang="en-PK" dirty="0"/>
              <a:t>NANOMEDICINE: Medical use of nanotechnology for diagnostics, therapy, </a:t>
            </a:r>
            <a:r>
              <a:rPr lang="en-GB" dirty="0"/>
              <a:t>imaging,</a:t>
            </a:r>
            <a:r>
              <a:rPr lang="en-PK" dirty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976999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A282E-0132-4F42-0F04-04FC8A47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594" y="251791"/>
            <a:ext cx="4195674" cy="16496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What is Nanotechnology?</a:t>
            </a:r>
          </a:p>
        </p:txBody>
      </p:sp>
      <p:sp>
        <p:nvSpPr>
          <p:cNvPr id="4112" name="Oval 41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Nanotechnology | Future Problem Solving">
            <a:extLst>
              <a:ext uri="{FF2B5EF4-FFF2-40B4-BE49-F238E27FC236}">
                <a16:creationId xmlns:a16="http://schemas.microsoft.com/office/drawing/2014/main" id="{0D04C11C-7532-C10A-CFA3-C64520768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9" r="14702" b="1"/>
          <a:stretch>
            <a:fillRect/>
          </a:stretch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07" name="Content Placeholder 4106">
            <a:extLst>
              <a:ext uri="{FF2B5EF4-FFF2-40B4-BE49-F238E27FC236}">
                <a16:creationId xmlns:a16="http://schemas.microsoft.com/office/drawing/2014/main" id="{BCE71961-1A34-F6C1-94D1-03E0D86A8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572" y="2017060"/>
            <a:ext cx="4833135" cy="4583703"/>
          </a:xfrm>
        </p:spPr>
        <p:txBody>
          <a:bodyPr anchor="t">
            <a:normAutofit fontScale="92500"/>
          </a:bodyPr>
          <a:lstStyle/>
          <a:p>
            <a:pPr lvl="0"/>
            <a:r>
              <a:rPr lang="en-PK" altLang="en-P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Study, design, </a:t>
            </a:r>
            <a:r>
              <a:rPr lang="en-GB" altLang="en-P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manipulation,</a:t>
            </a:r>
            <a:r>
              <a:rPr lang="en-PK" altLang="en-P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application of materials and devices at the </a:t>
            </a:r>
            <a:r>
              <a:rPr lang="en-PK" altLang="en-PK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nanoscale</a:t>
            </a:r>
            <a:r>
              <a:rPr lang="en-PK" altLang="en-P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typically </a:t>
            </a:r>
            <a:r>
              <a:rPr lang="en-PK" altLang="en-PK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1–100 nanometers (nm)</a:t>
            </a:r>
            <a:r>
              <a:rPr lang="en-PK" altLang="en-P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r>
              <a:rPr lang="en-PK" altLang="en-P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this scale, materials exhibit </a:t>
            </a:r>
            <a:r>
              <a:rPr lang="en-PK" altLang="en-PK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physicochemical, mechanical, optical, and biological properties</a:t>
            </a:r>
            <a:r>
              <a:rPr lang="en-PK" altLang="en-P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that do not appear at the macro or microscale.</a:t>
            </a:r>
            <a:endParaRPr lang="en-PK" altLang="en-P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1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574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5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89C5D-60A6-6ADB-23B8-571BE205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-102626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PK" sz="5200" dirty="0"/>
              <a:t>Nanomedicine</a:t>
            </a:r>
          </a:p>
        </p:txBody>
      </p:sp>
      <p:sp>
        <p:nvSpPr>
          <p:cNvPr id="2058" name="Oval 2057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Nanomedicine and COVID-19">
            <a:extLst>
              <a:ext uri="{FF2B5EF4-FFF2-40B4-BE49-F238E27FC236}">
                <a16:creationId xmlns:a16="http://schemas.microsoft.com/office/drawing/2014/main" id="{E68E8735-AE2C-8214-E9E9-C13D3871F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r="38039" b="-1"/>
          <a:stretch>
            <a:fillRect/>
          </a:stretch>
        </p:blipFill>
        <p:spPr bwMode="auto">
          <a:xfrm>
            <a:off x="325799" y="561659"/>
            <a:ext cx="5734681" cy="5734681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6D77278-5964-A1FF-FE22-3A4B5BFA6F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30272" y="1194675"/>
            <a:ext cx="5734681" cy="53367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PK" altLang="en-PK" sz="2400" dirty="0">
                <a:solidFill>
                  <a:schemeClr val="tx1">
                    <a:alpha val="80000"/>
                  </a:schemeClr>
                </a:solidFill>
              </a:rPr>
              <a:t>A</a:t>
            </a:r>
            <a:r>
              <a:rPr kumimoji="0" lang="en-PK" altLang="en-PK" sz="240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pplication of nanotechnology for diagnosing, monitoring, treating, and preventing diseases. It encompasses:</a:t>
            </a:r>
          </a:p>
          <a:p>
            <a:pPr>
              <a:spcAft>
                <a:spcPts val="600"/>
              </a:spcAft>
            </a:pPr>
            <a:r>
              <a:rPr kumimoji="0" lang="en-PK" altLang="en-PK" sz="240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Nano-enabled drug delivery systems</a:t>
            </a:r>
          </a:p>
          <a:p>
            <a:pPr>
              <a:spcAft>
                <a:spcPts val="600"/>
              </a:spcAft>
            </a:pPr>
            <a:r>
              <a:rPr kumimoji="0" lang="en-PK" altLang="en-PK" sz="240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Nano-diagnostics and biosensors</a:t>
            </a:r>
          </a:p>
          <a:p>
            <a:pPr>
              <a:spcAft>
                <a:spcPts val="600"/>
              </a:spcAft>
            </a:pPr>
            <a:r>
              <a:rPr kumimoji="0" lang="en-PK" altLang="en-PK" sz="240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Nano-therapeutics, nano-imaging agents, and nanovaccines</a:t>
            </a:r>
          </a:p>
          <a:p>
            <a:pPr>
              <a:spcAft>
                <a:spcPts val="600"/>
              </a:spcAft>
            </a:pPr>
            <a:r>
              <a:rPr kumimoji="0" lang="en-PK" altLang="en-PK" sz="240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Nanotechnology-based regenerative medicine and tissue engineering</a:t>
            </a:r>
          </a:p>
          <a:p>
            <a:pPr marL="0" indent="0">
              <a:spcAft>
                <a:spcPts val="600"/>
              </a:spcAft>
              <a:buNone/>
            </a:pPr>
            <a:endParaRPr kumimoji="0" lang="en-PK" altLang="en-PK" sz="240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PK" altLang="en-PK" sz="240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Nanomedicine aims to improve precision, reduce toxicity, and enhance therapeutic efficacy</a:t>
            </a:r>
            <a:r>
              <a:rPr lang="en-PK" altLang="en-PK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kumimoji="0" lang="en-PK" altLang="en-PK" sz="240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beyond the capabilities of conventional medical interventions.</a:t>
            </a:r>
          </a:p>
        </p:txBody>
      </p:sp>
      <p:sp>
        <p:nvSpPr>
          <p:cNvPr id="2064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66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9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9A67E-C440-6D01-5509-CBB99E051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PK" sz="4000" dirty="0">
                <a:solidFill>
                  <a:srgbClr val="FFFFFF"/>
                </a:solidFill>
              </a:rPr>
              <a:t>WHERE TECNOLOGY MEETS MEDICINE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BCDC24-9927-12F6-7017-016F2BEA4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38434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78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65101-1649-5E8D-E71E-EFDCA2ED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31170E-A634-9F0A-BE36-7A57A99A40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904616"/>
              </p:ext>
            </p:extLst>
          </p:nvPr>
        </p:nvGraphicFramePr>
        <p:xfrm>
          <a:off x="1" y="0"/>
          <a:ext cx="12192000" cy="677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133500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361468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91114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246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Targeting capability:</a:t>
                      </a:r>
                      <a:endParaRPr lang="en-GB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Passive targeting (enhanced permeability and retention: EPR in </a:t>
                      </a:r>
                      <a:r>
                        <a:rPr lang="en-GB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tumors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Active targeting (ligand-modified NPs bind to specific receptors)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sensitivity and specificity</a:t>
                      </a:r>
                      <a:b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Examples: </a:t>
                      </a:r>
                      <a:r>
                        <a:rPr lang="en-GB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nanosensors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detecting minute biomarker concentrations.</a:t>
                      </a:r>
                      <a:endParaRPr lang="en-PK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Nanoparticles enhance imaging modalities:</a:t>
                      </a:r>
                    </a:p>
                    <a:p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Magnetic iron oxide nanoparticles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improve MRI contrast</a:t>
                      </a:r>
                    </a:p>
                    <a:p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Gold nanoparticles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improve CT and photoacoustic imaging</a:t>
                      </a:r>
                    </a:p>
                    <a:p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Quantum dots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provide high-resolution cellular imaging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439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Enhanced drug solubility and stability:</a:t>
                      </a:r>
                      <a:endParaRPr lang="en-GB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Protects drugs from degradation</a:t>
                      </a:r>
                    </a:p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Improves pharmacokinetic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Rapid point-of-care detection</a:t>
                      </a:r>
                      <a:endParaRPr lang="en-GB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Nano-biosensors for infectious diseases</a:t>
                      </a:r>
                    </a:p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Early cancer detection tools</a:t>
                      </a:r>
                    </a:p>
                    <a:p>
                      <a:endParaRPr lang="en-PK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Clinically, nano-imaging agents support:</a:t>
                      </a:r>
                    </a:p>
                    <a:p>
                      <a:r>
                        <a:rPr lang="en-GB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Tumor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delineation</a:t>
                      </a:r>
                    </a:p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Sentinel lymph node mapping</a:t>
                      </a:r>
                    </a:p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Monitoring drug distribution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18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Controlled and sustained release:</a:t>
                      </a:r>
                      <a:endParaRPr lang="en-GB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Reduces dosing frequency</a:t>
                      </a:r>
                    </a:p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Minimizes systemic toxicity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Molecular imaging enhancements</a:t>
                      </a:r>
                      <a:endParaRPr lang="en-GB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Quantum dots for fluorescent imaging</a:t>
                      </a:r>
                    </a:p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Magnetic nanoparticles for high-resolution MRI</a:t>
                      </a:r>
                    </a:p>
                    <a:p>
                      <a:endParaRPr lang="en-PK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K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251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Ability to cross biological barriers:</a:t>
                      </a:r>
                      <a:endParaRPr lang="en-GB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Blood–brain barrier (BBB)</a:t>
                      </a:r>
                    </a:p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Gastrointestinal mucosa</a:t>
                      </a:r>
                    </a:p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Placental barrier (in research models)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Nanodiagnostics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enable </a:t>
                      </a:r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earlier detection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real-time monitoring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and </a:t>
                      </a:r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lower detection limits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than conventional tools.</a:t>
                      </a:r>
                      <a:endParaRPr lang="en-PK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K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799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437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0"/>
  <p:tag name="SLIDO_PRESENTATION_ID" val="af2635ff-d042-4494-b870-f73ad5318d8f"/>
  <p:tag name="SLIDO_EVENT_UUID" val="65157771-e415-4088-9935-006d343e1c2a"/>
  <p:tag name="SLIDO_EVENT_SECTION_UUID" val="69df23c5-0553-40f4-97a0-854978dc2d2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bb78f7be-33d1-4078-9d9d-3b99c89545d6"/>
  <p:tag name="SLIDO_TIMELINE" val="W3sicG9sbFF1ZXN0aW9uVXVpZCI6ImU1NDQzMzdkLTA3OTAtNDRmMC1hNmY3LWExZDYxMDY2ZThlOSIsInNob3dSZXN1bHRzIjpmYWxzZX0seyJwb2xsUXVlc3Rpb25VdWlkIjoiZTU0NDMzN2QtMDc5MC00NGYwLWE2ZjctYTFkNjEwNjZlOGU5Iiwic2hvd1Jlc3VsdHMiOnRydWV9XQ=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1860</Words>
  <Application>Microsoft Macintosh PowerPoint</Application>
  <PresentationFormat>Widescreen</PresentationFormat>
  <Paragraphs>289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Aptos</vt:lpstr>
      <vt:lpstr>Aptos Display</vt:lpstr>
      <vt:lpstr>Arial</vt:lpstr>
      <vt:lpstr>Calibri</vt:lpstr>
      <vt:lpstr>Office Theme</vt:lpstr>
      <vt:lpstr>Nanotechnology</vt:lpstr>
      <vt:lpstr>PowerPoint Presentation</vt:lpstr>
      <vt:lpstr>Learning Objectives</vt:lpstr>
      <vt:lpstr>Introduction</vt:lpstr>
      <vt:lpstr>Definitions</vt:lpstr>
      <vt:lpstr>What is Nanotechnology?</vt:lpstr>
      <vt:lpstr>Nanomedicine</vt:lpstr>
      <vt:lpstr>WHERE TECNOLOGY MEETS MEDICINE</vt:lpstr>
      <vt:lpstr>PowerPoint Presentation</vt:lpstr>
      <vt:lpstr>WHAT ARE NANOPARTICLES?</vt:lpstr>
      <vt:lpstr>PowerPoint Presentation</vt:lpstr>
      <vt:lpstr>Size in Nanoscales (1-100nm)</vt:lpstr>
      <vt:lpstr>Large Surface Area-to-Volume Ratio </vt:lpstr>
      <vt:lpstr>Unique Physiochemical Properties</vt:lpstr>
      <vt:lpstr>Properties That Make Nanoparticles Powerful </vt:lpstr>
      <vt:lpstr>1. Large Surface Area to Volume Ratio</vt:lpstr>
      <vt:lpstr>PowerPoint Presentation</vt:lpstr>
      <vt:lpstr>2. Increased Chemical And Biological Reactivity</vt:lpstr>
      <vt:lpstr>3. Ability to Functionalize Surfaces </vt:lpstr>
      <vt:lpstr>4. Size-Dependent Optical, Magnetic, and Electrical Properties</vt:lpstr>
      <vt:lpstr>5. Enhanced Permeability and Retention (EPR) Effect</vt:lpstr>
      <vt:lpstr>Types of Nanoparticles</vt:lpstr>
      <vt:lpstr>PowerPoint Presentation</vt:lpstr>
      <vt:lpstr>PowerPoint Presentation</vt:lpstr>
      <vt:lpstr>Activity-1</vt:lpstr>
      <vt:lpstr>Organic Nanoparticles</vt:lpstr>
      <vt:lpstr>Inorganic Nanoparticles</vt:lpstr>
      <vt:lpstr>Carbon based Nanoparticles</vt:lpstr>
      <vt:lpstr>TOXICITY CONCERNS &amp; ETHICAL ISSUES</vt:lpstr>
      <vt:lpstr>Toxicity Issues</vt:lpstr>
      <vt:lpstr>1. Organ Accumulation</vt:lpstr>
      <vt:lpstr>PowerPoint Presentation</vt:lpstr>
      <vt:lpstr>2. Long-Term Unknowns </vt:lpstr>
      <vt:lpstr>PowerPoint Presentation</vt:lpstr>
      <vt:lpstr>3. Immune Interactions</vt:lpstr>
      <vt:lpstr>PowerPoint Presentation</vt:lpstr>
      <vt:lpstr>PowerPoint Presentation</vt:lpstr>
      <vt:lpstr>Ethical Issues</vt:lpstr>
      <vt:lpstr>Access &amp; Equity</vt:lpstr>
      <vt:lpstr>Regulatory Ambiguity</vt:lpstr>
      <vt:lpstr>Responsible Innovation</vt:lpstr>
      <vt:lpstr>PowerPoint Presentation</vt:lpstr>
      <vt:lpstr>Activity 2- Designing a PhD Question </vt:lpstr>
      <vt:lpstr>Combining AI &amp; Nanotechnology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 Sadaf Saleem</dc:creator>
  <cp:lastModifiedBy>Dr Sadaf Saleem</cp:lastModifiedBy>
  <cp:revision>10</cp:revision>
  <dcterms:created xsi:type="dcterms:W3CDTF">2025-12-10T17:17:33Z</dcterms:created>
  <dcterms:modified xsi:type="dcterms:W3CDTF">2025-12-12T14:42:47Z</dcterms:modified>
</cp:coreProperties>
</file>