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sldIdLst>
    <p:sldId id="256" r:id="rId3"/>
    <p:sldId id="258" r:id="rId4"/>
    <p:sldId id="259" r:id="rId5"/>
    <p:sldId id="260" r:id="rId7"/>
    <p:sldId id="261" r:id="rId8"/>
    <p:sldId id="262" r:id="rId9"/>
    <p:sldId id="263" r:id="rId10"/>
    <p:sldId id="264" r:id="rId11"/>
    <p:sldId id="266" r:id="rId12"/>
    <p:sldId id="265" r:id="rId13"/>
    <p:sldId id="267" r:id="rId14"/>
    <p:sldId id="25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6628" autoAdjust="0"/>
  </p:normalViewPr>
  <p:slideViewPr>
    <p:cSldViewPr snapToGrid="0">
      <p:cViewPr varScale="1">
        <p:scale>
          <a:sx n="68" d="100"/>
          <a:sy n="68" d="100"/>
        </p:scale>
        <p:origin x="1262" y="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notesMaster" Target="notesMasters/notesMaster1.xml"/><Relationship Id="rId5" Type="http://schemas.openxmlformats.org/officeDocument/2006/relationships/slide" Target="slides/slide3.xml"/><Relationship Id="rId4" Type="http://schemas.openxmlformats.org/officeDocument/2006/relationships/slide" Target="slides/slide2.xml"/><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29818BFA-A401-4637-A9CD-6FAB481E8ADD}"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US"/>
        </a:p>
      </dgm:t>
    </dgm:pt>
    <dgm:pt modelId="{BCF93FCD-DE1F-4A2C-894E-8A22F9A62FE1}">
      <dgm:prSet phldrT="[Text]" phldr="0"/>
      <dgm:spPr/>
      <dgm:t>
        <a:bodyPr/>
        <a:lstStyle/>
        <a:p>
          <a:r>
            <a:rPr lang="en-US" dirty="0"/>
            <a:t>Observation</a:t>
          </a:r>
        </a:p>
      </dgm:t>
    </dgm:pt>
    <dgm:pt modelId="{0FD6E10F-F61B-4D8C-9B7F-7115EF03A3FF}" cxnId="{A81AF99D-5212-49D9-815A-8DEFC92A016D}" type="parTrans">
      <dgm:prSet/>
      <dgm:spPr/>
      <dgm:t>
        <a:bodyPr/>
        <a:lstStyle/>
        <a:p>
          <a:endParaRPr lang="en-US"/>
        </a:p>
      </dgm:t>
    </dgm:pt>
    <dgm:pt modelId="{1068DE43-7614-4238-AE06-086DB7A84629}" cxnId="{A81AF99D-5212-49D9-815A-8DEFC92A016D}" type="sibTrans">
      <dgm:prSet/>
      <dgm:spPr/>
      <dgm:t>
        <a:bodyPr/>
        <a:lstStyle/>
        <a:p>
          <a:endParaRPr lang="en-US"/>
        </a:p>
      </dgm:t>
    </dgm:pt>
    <dgm:pt modelId="{35836A05-A370-495A-A7C8-0874A0564F2E}">
      <dgm:prSet phldrT="[Text]" phldr="0"/>
      <dgm:spPr/>
      <dgm:t>
        <a:bodyPr/>
        <a:lstStyle/>
        <a:p>
          <a:r>
            <a:rPr lang="en-US" dirty="0"/>
            <a:t>Rotted in Hippocratic tradition and clinical reasoning</a:t>
          </a:r>
        </a:p>
      </dgm:t>
    </dgm:pt>
    <dgm:pt modelId="{24E20601-3C1E-4139-8114-39E13F4B2E34}" cxnId="{5713DAF5-3328-44DF-9893-59E160BE9F5C}" type="parTrans">
      <dgm:prSet/>
      <dgm:spPr/>
      <dgm:t>
        <a:bodyPr/>
        <a:lstStyle/>
        <a:p>
          <a:endParaRPr lang="en-US"/>
        </a:p>
      </dgm:t>
    </dgm:pt>
    <dgm:pt modelId="{4958DF59-8E06-440D-997D-F4049B38E44C}" cxnId="{5713DAF5-3328-44DF-9893-59E160BE9F5C}" type="sibTrans">
      <dgm:prSet/>
      <dgm:spPr/>
      <dgm:t>
        <a:bodyPr/>
        <a:lstStyle/>
        <a:p>
          <a:endParaRPr lang="en-US"/>
        </a:p>
      </dgm:t>
    </dgm:pt>
    <dgm:pt modelId="{27C4D214-0169-4120-846A-34F9AFDA9002}">
      <dgm:prSet phldrT="[Text]" phldr="0"/>
      <dgm:spPr/>
      <dgm:t>
        <a:bodyPr/>
        <a:lstStyle/>
        <a:p>
          <a:r>
            <a:rPr lang="en-US" dirty="0"/>
            <a:t>Causation</a:t>
          </a:r>
        </a:p>
      </dgm:t>
    </dgm:pt>
    <dgm:pt modelId="{771F072A-A313-4C60-BA48-62BFD29E3604}" cxnId="{8070D5EA-04B6-4086-9377-DD3E400E3606}" type="parTrans">
      <dgm:prSet/>
      <dgm:spPr/>
      <dgm:t>
        <a:bodyPr/>
        <a:lstStyle/>
        <a:p>
          <a:endParaRPr lang="en-US"/>
        </a:p>
      </dgm:t>
    </dgm:pt>
    <dgm:pt modelId="{D658E822-5427-478C-B075-B4E3D349E05F}" cxnId="{8070D5EA-04B6-4086-9377-DD3E400E3606}" type="sibTrans">
      <dgm:prSet/>
      <dgm:spPr/>
      <dgm:t>
        <a:bodyPr/>
        <a:lstStyle/>
        <a:p>
          <a:endParaRPr lang="en-US"/>
        </a:p>
      </dgm:t>
    </dgm:pt>
    <dgm:pt modelId="{36536EF4-6352-4DB4-8DF0-7823A7804675}">
      <dgm:prSet phldrT="[Text]" phldr="0"/>
      <dgm:spPr/>
      <dgm:t>
        <a:bodyPr/>
        <a:lstStyle/>
        <a:p>
          <a:r>
            <a:rPr lang="en-US" dirty="0"/>
            <a:t>Germ theory and microbiology revealing disease mechanism</a:t>
          </a:r>
        </a:p>
      </dgm:t>
    </dgm:pt>
    <dgm:pt modelId="{38238A2F-5569-464F-A4F2-0FB2F1843EBB}" cxnId="{A08E13EA-DD7A-4327-85B6-045984159C20}" type="parTrans">
      <dgm:prSet/>
      <dgm:spPr/>
      <dgm:t>
        <a:bodyPr/>
        <a:lstStyle/>
        <a:p>
          <a:endParaRPr lang="en-US"/>
        </a:p>
      </dgm:t>
    </dgm:pt>
    <dgm:pt modelId="{9CF0A298-A00C-46C3-9991-8AEA8D531FE5}" cxnId="{A08E13EA-DD7A-4327-85B6-045984159C20}" type="sibTrans">
      <dgm:prSet/>
      <dgm:spPr/>
      <dgm:t>
        <a:bodyPr/>
        <a:lstStyle/>
        <a:p>
          <a:endParaRPr lang="en-US"/>
        </a:p>
      </dgm:t>
    </dgm:pt>
    <dgm:pt modelId="{6108ADC8-E87A-4EB0-8BEF-A2BA9E0ABA52}">
      <dgm:prSet phldrT="[Text]" phldr="0"/>
      <dgm:spPr/>
      <dgm:t>
        <a:bodyPr/>
        <a:lstStyle/>
        <a:p>
          <a:r>
            <a:rPr lang="en-US" dirty="0"/>
            <a:t>Cure</a:t>
          </a:r>
        </a:p>
      </dgm:t>
    </dgm:pt>
    <dgm:pt modelId="{668AE7BF-BD27-4B6A-A194-535490D05089}" cxnId="{BD4087E0-35C7-47EE-B22C-B17D23B9408C}" type="parTrans">
      <dgm:prSet/>
      <dgm:spPr/>
      <dgm:t>
        <a:bodyPr/>
        <a:lstStyle/>
        <a:p>
          <a:endParaRPr lang="en-US"/>
        </a:p>
      </dgm:t>
    </dgm:pt>
    <dgm:pt modelId="{3B711F5A-03FF-4AD1-986B-C70BF08B4A62}" cxnId="{BD4087E0-35C7-47EE-B22C-B17D23B9408C}" type="sibTrans">
      <dgm:prSet/>
      <dgm:spPr/>
      <dgm:t>
        <a:bodyPr/>
        <a:lstStyle/>
        <a:p>
          <a:endParaRPr lang="en-US"/>
        </a:p>
      </dgm:t>
    </dgm:pt>
    <dgm:pt modelId="{C6D8AE84-6505-496D-AB15-7696944D43F7}">
      <dgm:prSet phldrT="[Text]" phldr="0"/>
      <dgm:spPr/>
      <dgm:t>
        <a:bodyPr/>
        <a:lstStyle/>
        <a:p>
          <a:r>
            <a:rPr lang="en-US" dirty="0"/>
            <a:t>Antibiotics revolution transforming treatment paradigm</a:t>
          </a:r>
        </a:p>
      </dgm:t>
    </dgm:pt>
    <dgm:pt modelId="{37F5B52E-08C0-487B-B474-0F533AAE7556}" cxnId="{B8408045-36D1-4331-83EA-BF7A164E0712}" type="parTrans">
      <dgm:prSet/>
      <dgm:spPr/>
      <dgm:t>
        <a:bodyPr/>
        <a:lstStyle/>
        <a:p>
          <a:endParaRPr lang="en-US"/>
        </a:p>
      </dgm:t>
    </dgm:pt>
    <dgm:pt modelId="{2EA4008A-0F2F-46A5-BD7E-C901D4EAF0B0}" cxnId="{B8408045-36D1-4331-83EA-BF7A164E0712}" type="sibTrans">
      <dgm:prSet/>
      <dgm:spPr/>
      <dgm:t>
        <a:bodyPr/>
        <a:lstStyle/>
        <a:p>
          <a:endParaRPr lang="en-US"/>
        </a:p>
      </dgm:t>
    </dgm:pt>
    <dgm:pt modelId="{DAD22BDE-04A7-45C6-80D6-15A563C4AD0C}">
      <dgm:prSet phldrT="[Text]" phldr="0"/>
      <dgm:spPr/>
      <dgm:t>
        <a:bodyPr/>
        <a:lstStyle/>
        <a:p>
          <a:r>
            <a:rPr lang="en-US" dirty="0"/>
            <a:t>Visualization</a:t>
          </a:r>
        </a:p>
      </dgm:t>
    </dgm:pt>
    <dgm:pt modelId="{732CA359-4238-4C61-B2FF-0C1A3CA240AB}" cxnId="{6C231196-032C-4859-9E54-BDFB0E0946BC}" type="parTrans">
      <dgm:prSet/>
      <dgm:spPr/>
      <dgm:t>
        <a:bodyPr/>
        <a:lstStyle/>
        <a:p>
          <a:endParaRPr lang="en-US"/>
        </a:p>
      </dgm:t>
    </dgm:pt>
    <dgm:pt modelId="{3AA51981-3EEC-4999-96C3-C2797BFBBD77}" cxnId="{6C231196-032C-4859-9E54-BDFB0E0946BC}" type="sibTrans">
      <dgm:prSet/>
      <dgm:spPr/>
      <dgm:t>
        <a:bodyPr/>
        <a:lstStyle/>
        <a:p>
          <a:endParaRPr lang="en-US"/>
        </a:p>
      </dgm:t>
    </dgm:pt>
    <dgm:pt modelId="{1C62CCA5-422C-4851-A356-566DBBB84E05}">
      <dgm:prSet phldrT="[Text]" phldr="0"/>
      <dgm:spPr/>
      <dgm:t>
        <a:bodyPr/>
        <a:lstStyle/>
        <a:p>
          <a:endParaRPr lang="en-US" dirty="0"/>
        </a:p>
      </dgm:t>
    </dgm:pt>
    <dgm:pt modelId="{1DA6CE6B-5127-4315-BB99-203870B143FB}" cxnId="{AB832F01-13D7-4B29-9BF2-37FFC7B8B286}" type="parTrans">
      <dgm:prSet/>
      <dgm:spPr/>
      <dgm:t>
        <a:bodyPr/>
        <a:lstStyle/>
        <a:p>
          <a:endParaRPr lang="en-US"/>
        </a:p>
      </dgm:t>
    </dgm:pt>
    <dgm:pt modelId="{A7D8849E-5B3A-453C-8FF8-721A90F30970}" cxnId="{AB832F01-13D7-4B29-9BF2-37FFC7B8B286}" type="sibTrans">
      <dgm:prSet/>
      <dgm:spPr/>
      <dgm:t>
        <a:bodyPr/>
        <a:lstStyle/>
        <a:p>
          <a:endParaRPr lang="en-US"/>
        </a:p>
      </dgm:t>
    </dgm:pt>
    <dgm:pt modelId="{A4A1D4D1-04CC-46EB-9FC8-61D511547E35}">
      <dgm:prSet phldrT="[Text]" phldr="0"/>
      <dgm:spPr/>
      <dgm:t>
        <a:bodyPr/>
        <a:lstStyle/>
        <a:p>
          <a:r>
            <a:rPr lang="en-US" dirty="0"/>
            <a:t>Medical imaging enabling non-invasive diagnosis</a:t>
          </a:r>
        </a:p>
      </dgm:t>
    </dgm:pt>
    <dgm:pt modelId="{ECD28343-BCBC-4A23-ABC6-DF5A0783DCF6}" cxnId="{DFF9C3AA-A448-4E3A-80F2-7BF14863186E}" type="parTrans">
      <dgm:prSet/>
      <dgm:spPr/>
      <dgm:t>
        <a:bodyPr/>
        <a:lstStyle/>
        <a:p>
          <a:endParaRPr lang="en-US"/>
        </a:p>
      </dgm:t>
    </dgm:pt>
    <dgm:pt modelId="{17352F0F-32D0-476F-BFA4-901211730332}" cxnId="{DFF9C3AA-A448-4E3A-80F2-7BF14863186E}" type="sibTrans">
      <dgm:prSet/>
      <dgm:spPr/>
      <dgm:t>
        <a:bodyPr/>
        <a:lstStyle/>
        <a:p>
          <a:endParaRPr lang="en-US"/>
        </a:p>
      </dgm:t>
    </dgm:pt>
    <dgm:pt modelId="{2110566B-95CB-4EA7-84E3-3F67D4921F7C}">
      <dgm:prSet phldrT="[Text]" phldr="0"/>
      <dgm:spPr/>
      <dgm:t>
        <a:bodyPr/>
        <a:lstStyle/>
        <a:p>
          <a:r>
            <a:rPr lang="en-US" dirty="0"/>
            <a:t>Personalization</a:t>
          </a:r>
        </a:p>
      </dgm:t>
    </dgm:pt>
    <dgm:pt modelId="{280B2175-7C27-4576-8528-87D4F4EFB86A}" cxnId="{BF8342CC-5852-4980-9903-F979C65F9623}" type="parTrans">
      <dgm:prSet/>
      <dgm:spPr/>
      <dgm:t>
        <a:bodyPr/>
        <a:lstStyle/>
        <a:p>
          <a:endParaRPr lang="en-US"/>
        </a:p>
      </dgm:t>
    </dgm:pt>
    <dgm:pt modelId="{950E1F91-1F9D-4E85-882B-2183139839DF}" cxnId="{BF8342CC-5852-4980-9903-F979C65F9623}" type="sibTrans">
      <dgm:prSet/>
      <dgm:spPr/>
      <dgm:t>
        <a:bodyPr/>
        <a:lstStyle/>
        <a:p>
          <a:endParaRPr lang="en-US"/>
        </a:p>
      </dgm:t>
    </dgm:pt>
    <dgm:pt modelId="{78C34931-F310-491D-A475-F3FAF144C78C}">
      <dgm:prSet phldrT="[Text]" phldr="0"/>
      <dgm:spPr/>
      <dgm:t>
        <a:bodyPr/>
        <a:lstStyle/>
        <a:p>
          <a:r>
            <a:rPr lang="en-US" dirty="0"/>
            <a:t>Genomics and molecular medicine tailoring care to individual profiles</a:t>
          </a:r>
        </a:p>
      </dgm:t>
    </dgm:pt>
    <dgm:pt modelId="{04035FE0-62B0-47CF-BFEF-76EC0B1503D7}" cxnId="{985CADC2-3DAA-4641-B686-262CDB729128}" type="parTrans">
      <dgm:prSet/>
      <dgm:spPr/>
      <dgm:t>
        <a:bodyPr/>
        <a:lstStyle/>
        <a:p>
          <a:endParaRPr lang="en-US"/>
        </a:p>
      </dgm:t>
    </dgm:pt>
    <dgm:pt modelId="{8DBFBED2-BABA-4F0A-9D08-0A44FBF8D79F}" cxnId="{985CADC2-3DAA-4641-B686-262CDB729128}" type="sibTrans">
      <dgm:prSet/>
      <dgm:spPr/>
      <dgm:t>
        <a:bodyPr/>
        <a:lstStyle/>
        <a:p>
          <a:endParaRPr lang="en-US"/>
        </a:p>
      </dgm:t>
    </dgm:pt>
    <dgm:pt modelId="{F26036F3-6EF1-46F0-88C0-2EACB145F414}" type="pres">
      <dgm:prSet presAssocID="{29818BFA-A401-4637-A9CD-6FAB481E8ADD}" presName="rootnode" presStyleCnt="0">
        <dgm:presLayoutVars>
          <dgm:chMax/>
          <dgm:chPref/>
          <dgm:dir/>
          <dgm:animLvl val="lvl"/>
        </dgm:presLayoutVars>
      </dgm:prSet>
      <dgm:spPr/>
    </dgm:pt>
    <dgm:pt modelId="{80CF808D-4E0A-4487-B9A0-53ADD4B0964F}" type="pres">
      <dgm:prSet presAssocID="{BCF93FCD-DE1F-4A2C-894E-8A22F9A62FE1}" presName="composite" presStyleCnt="0"/>
      <dgm:spPr/>
    </dgm:pt>
    <dgm:pt modelId="{ABF283DB-1FAA-4E6E-87F2-620A5448A73B}" type="pres">
      <dgm:prSet presAssocID="{BCF93FCD-DE1F-4A2C-894E-8A22F9A62FE1}" presName="bentUpArrow1" presStyleLbl="alignImgPlace1" presStyleIdx="0" presStyleCnt="4"/>
      <dgm:spPr/>
    </dgm:pt>
    <dgm:pt modelId="{88123BF6-E813-41D1-8E94-97547E8371F4}" type="pres">
      <dgm:prSet presAssocID="{BCF93FCD-DE1F-4A2C-894E-8A22F9A62FE1}" presName="ParentText" presStyleLbl="node1" presStyleIdx="0" presStyleCnt="5">
        <dgm:presLayoutVars>
          <dgm:chMax val="1"/>
          <dgm:chPref val="1"/>
          <dgm:bulletEnabled val="1"/>
        </dgm:presLayoutVars>
      </dgm:prSet>
      <dgm:spPr/>
    </dgm:pt>
    <dgm:pt modelId="{F6FB92D3-C2CD-44F4-B87A-35860896B62F}" type="pres">
      <dgm:prSet presAssocID="{BCF93FCD-DE1F-4A2C-894E-8A22F9A62FE1}" presName="ChildText" presStyleLbl="revTx" presStyleIdx="0" presStyleCnt="5">
        <dgm:presLayoutVars>
          <dgm:chMax val="0"/>
          <dgm:chPref val="0"/>
          <dgm:bulletEnabled val="1"/>
        </dgm:presLayoutVars>
      </dgm:prSet>
      <dgm:spPr/>
    </dgm:pt>
    <dgm:pt modelId="{9BE1DC07-F299-405C-9601-CDA23143A768}" type="pres">
      <dgm:prSet presAssocID="{1068DE43-7614-4238-AE06-086DB7A84629}" presName="sibTrans" presStyleCnt="0"/>
      <dgm:spPr/>
    </dgm:pt>
    <dgm:pt modelId="{191F90D6-1868-4D14-9C93-B0B3455F4792}" type="pres">
      <dgm:prSet presAssocID="{27C4D214-0169-4120-846A-34F9AFDA9002}" presName="composite" presStyleCnt="0"/>
      <dgm:spPr/>
    </dgm:pt>
    <dgm:pt modelId="{F4F28094-CBF4-41DC-820F-185AD4EF6347}" type="pres">
      <dgm:prSet presAssocID="{27C4D214-0169-4120-846A-34F9AFDA9002}" presName="bentUpArrow1" presStyleLbl="alignImgPlace1" presStyleIdx="1" presStyleCnt="4"/>
      <dgm:spPr/>
    </dgm:pt>
    <dgm:pt modelId="{129A8846-EAF9-4F73-866C-95C0190FD662}" type="pres">
      <dgm:prSet presAssocID="{27C4D214-0169-4120-846A-34F9AFDA9002}" presName="ParentText" presStyleLbl="node1" presStyleIdx="1" presStyleCnt="5">
        <dgm:presLayoutVars>
          <dgm:chMax val="1"/>
          <dgm:chPref val="1"/>
          <dgm:bulletEnabled val="1"/>
        </dgm:presLayoutVars>
      </dgm:prSet>
      <dgm:spPr/>
    </dgm:pt>
    <dgm:pt modelId="{AB914A77-AD4E-4BFA-A4D3-CD4236C34111}" type="pres">
      <dgm:prSet presAssocID="{27C4D214-0169-4120-846A-34F9AFDA9002}" presName="ChildText" presStyleLbl="revTx" presStyleIdx="1" presStyleCnt="5">
        <dgm:presLayoutVars>
          <dgm:chMax val="0"/>
          <dgm:chPref val="0"/>
          <dgm:bulletEnabled val="1"/>
        </dgm:presLayoutVars>
      </dgm:prSet>
      <dgm:spPr/>
    </dgm:pt>
    <dgm:pt modelId="{9E009973-E861-4922-BA45-FB81E99AD585}" type="pres">
      <dgm:prSet presAssocID="{D658E822-5427-478C-B075-B4E3D349E05F}" presName="sibTrans" presStyleCnt="0"/>
      <dgm:spPr/>
    </dgm:pt>
    <dgm:pt modelId="{845EA6A8-3001-4BE0-B3CC-44F06D39794C}" type="pres">
      <dgm:prSet presAssocID="{6108ADC8-E87A-4EB0-8BEF-A2BA9E0ABA52}" presName="composite" presStyleCnt="0"/>
      <dgm:spPr/>
    </dgm:pt>
    <dgm:pt modelId="{67507DEE-6624-4D5B-802B-9747AC61B2BE}" type="pres">
      <dgm:prSet presAssocID="{6108ADC8-E87A-4EB0-8BEF-A2BA9E0ABA52}" presName="bentUpArrow1" presStyleLbl="alignImgPlace1" presStyleIdx="2" presStyleCnt="4"/>
      <dgm:spPr/>
    </dgm:pt>
    <dgm:pt modelId="{4E1A1EB1-2A40-4782-9706-CB08D5B1C510}" type="pres">
      <dgm:prSet presAssocID="{6108ADC8-E87A-4EB0-8BEF-A2BA9E0ABA52}" presName="ParentText" presStyleLbl="node1" presStyleIdx="2" presStyleCnt="5">
        <dgm:presLayoutVars>
          <dgm:chMax val="1"/>
          <dgm:chPref val="1"/>
          <dgm:bulletEnabled val="1"/>
        </dgm:presLayoutVars>
      </dgm:prSet>
      <dgm:spPr/>
    </dgm:pt>
    <dgm:pt modelId="{EA79C3D2-1CD7-41D6-96B0-CC3C9E9C10B5}" type="pres">
      <dgm:prSet presAssocID="{6108ADC8-E87A-4EB0-8BEF-A2BA9E0ABA52}" presName="ChildText" presStyleLbl="revTx" presStyleIdx="2" presStyleCnt="5">
        <dgm:presLayoutVars>
          <dgm:chMax val="0"/>
          <dgm:chPref val="0"/>
          <dgm:bulletEnabled val="1"/>
        </dgm:presLayoutVars>
      </dgm:prSet>
      <dgm:spPr/>
    </dgm:pt>
    <dgm:pt modelId="{8766F5AA-FF2C-4405-8758-F695E033C3D6}" type="pres">
      <dgm:prSet presAssocID="{3B711F5A-03FF-4AD1-986B-C70BF08B4A62}" presName="sibTrans" presStyleCnt="0"/>
      <dgm:spPr/>
    </dgm:pt>
    <dgm:pt modelId="{1434BDDC-074E-45F3-BCED-E66A236959B2}" type="pres">
      <dgm:prSet presAssocID="{DAD22BDE-04A7-45C6-80D6-15A563C4AD0C}" presName="composite" presStyleCnt="0"/>
      <dgm:spPr/>
    </dgm:pt>
    <dgm:pt modelId="{57BE8A13-F251-4B06-B6A8-A37038A8FF41}" type="pres">
      <dgm:prSet presAssocID="{DAD22BDE-04A7-45C6-80D6-15A563C4AD0C}" presName="bentUpArrow1" presStyleLbl="alignImgPlace1" presStyleIdx="3" presStyleCnt="4"/>
      <dgm:spPr/>
    </dgm:pt>
    <dgm:pt modelId="{83A7B8C4-7608-42C0-AF36-00B6DB36819D}" type="pres">
      <dgm:prSet presAssocID="{DAD22BDE-04A7-45C6-80D6-15A563C4AD0C}" presName="ParentText" presStyleLbl="node1" presStyleIdx="3" presStyleCnt="5">
        <dgm:presLayoutVars>
          <dgm:chMax val="1"/>
          <dgm:chPref val="1"/>
          <dgm:bulletEnabled val="1"/>
        </dgm:presLayoutVars>
      </dgm:prSet>
      <dgm:spPr/>
    </dgm:pt>
    <dgm:pt modelId="{09F46962-91BB-40B4-AABB-F4E6A8D78834}" type="pres">
      <dgm:prSet presAssocID="{DAD22BDE-04A7-45C6-80D6-15A563C4AD0C}" presName="ChildText" presStyleLbl="revTx" presStyleIdx="3" presStyleCnt="5">
        <dgm:presLayoutVars>
          <dgm:chMax val="0"/>
          <dgm:chPref val="0"/>
          <dgm:bulletEnabled val="1"/>
        </dgm:presLayoutVars>
      </dgm:prSet>
      <dgm:spPr/>
    </dgm:pt>
    <dgm:pt modelId="{AECD0EC6-BFFE-46C5-AE38-CAA721E6325D}" type="pres">
      <dgm:prSet presAssocID="{3AA51981-3EEC-4999-96C3-C2797BFBBD77}" presName="sibTrans" presStyleCnt="0"/>
      <dgm:spPr/>
    </dgm:pt>
    <dgm:pt modelId="{F667D63B-9F5F-445E-B587-459B29E00487}" type="pres">
      <dgm:prSet presAssocID="{2110566B-95CB-4EA7-84E3-3F67D4921F7C}" presName="composite" presStyleCnt="0"/>
      <dgm:spPr/>
    </dgm:pt>
    <dgm:pt modelId="{DF16C642-7AD5-468F-BBE3-5794EBD29657}" type="pres">
      <dgm:prSet presAssocID="{2110566B-95CB-4EA7-84E3-3F67D4921F7C}" presName="ParentText" presStyleLbl="node1" presStyleIdx="4" presStyleCnt="5">
        <dgm:presLayoutVars>
          <dgm:chMax val="1"/>
          <dgm:chPref val="1"/>
          <dgm:bulletEnabled val="1"/>
        </dgm:presLayoutVars>
      </dgm:prSet>
      <dgm:spPr/>
    </dgm:pt>
    <dgm:pt modelId="{0A059CDD-B570-44E0-85E6-A6F29B889845}" type="pres">
      <dgm:prSet presAssocID="{2110566B-95CB-4EA7-84E3-3F67D4921F7C}" presName="FinalChildText" presStyleLbl="revTx" presStyleIdx="4" presStyleCnt="5">
        <dgm:presLayoutVars>
          <dgm:chMax val="0"/>
          <dgm:chPref val="0"/>
          <dgm:bulletEnabled val="1"/>
        </dgm:presLayoutVars>
      </dgm:prSet>
      <dgm:spPr/>
    </dgm:pt>
  </dgm:ptLst>
  <dgm:cxnLst>
    <dgm:cxn modelId="{AB832F01-13D7-4B29-9BF2-37FFC7B8B286}" srcId="{2110566B-95CB-4EA7-84E3-3F67D4921F7C}" destId="{1C62CCA5-422C-4851-A356-566DBBB84E05}" srcOrd="1" destOrd="0" parTransId="{1DA6CE6B-5127-4315-BB99-203870B143FB}" sibTransId="{A7D8849E-5B3A-453C-8FF8-721A90F30970}"/>
    <dgm:cxn modelId="{D09F1E03-B296-4DC2-A525-87C53F26DB95}" type="presOf" srcId="{35836A05-A370-495A-A7C8-0874A0564F2E}" destId="{F6FB92D3-C2CD-44F4-B87A-35860896B62F}" srcOrd="0" destOrd="0" presId="urn:microsoft.com/office/officeart/2005/8/layout/StepDownProcess"/>
    <dgm:cxn modelId="{F6ECDF11-B0AE-41B5-AEC9-846BFDAFDF5B}" type="presOf" srcId="{6108ADC8-E87A-4EB0-8BEF-A2BA9E0ABA52}" destId="{4E1A1EB1-2A40-4782-9706-CB08D5B1C510}" srcOrd="0" destOrd="0" presId="urn:microsoft.com/office/officeart/2005/8/layout/StepDownProcess"/>
    <dgm:cxn modelId="{119EE213-1B54-4A96-9A3C-F1C9B6B1587F}" type="presOf" srcId="{27C4D214-0169-4120-846A-34F9AFDA9002}" destId="{129A8846-EAF9-4F73-866C-95C0190FD662}" srcOrd="0" destOrd="0" presId="urn:microsoft.com/office/officeart/2005/8/layout/StepDownProcess"/>
    <dgm:cxn modelId="{9B97C83B-99E3-47E9-B886-F9FFD2B7D9A8}" type="presOf" srcId="{BCF93FCD-DE1F-4A2C-894E-8A22F9A62FE1}" destId="{88123BF6-E813-41D1-8E94-97547E8371F4}" srcOrd="0" destOrd="0" presId="urn:microsoft.com/office/officeart/2005/8/layout/StepDownProcess"/>
    <dgm:cxn modelId="{7216EE41-B7E4-47B4-A360-4255E7C42A88}" type="presOf" srcId="{78C34931-F310-491D-A475-F3FAF144C78C}" destId="{0A059CDD-B570-44E0-85E6-A6F29B889845}" srcOrd="0" destOrd="0" presId="urn:microsoft.com/office/officeart/2005/8/layout/StepDownProcess"/>
    <dgm:cxn modelId="{B8408045-36D1-4331-83EA-BF7A164E0712}" srcId="{6108ADC8-E87A-4EB0-8BEF-A2BA9E0ABA52}" destId="{C6D8AE84-6505-496D-AB15-7696944D43F7}" srcOrd="0" destOrd="0" parTransId="{37F5B52E-08C0-487B-B474-0F533AAE7556}" sibTransId="{2EA4008A-0F2F-46A5-BD7E-C901D4EAF0B0}"/>
    <dgm:cxn modelId="{29F9724B-72FD-40DA-8C7B-95F2F663DE70}" type="presOf" srcId="{36536EF4-6352-4DB4-8DF0-7823A7804675}" destId="{AB914A77-AD4E-4BFA-A4D3-CD4236C34111}" srcOrd="0" destOrd="0" presId="urn:microsoft.com/office/officeart/2005/8/layout/StepDownProcess"/>
    <dgm:cxn modelId="{F0FA5C75-25FB-4D32-8D64-3660E030F73F}" type="presOf" srcId="{1C62CCA5-422C-4851-A356-566DBBB84E05}" destId="{0A059CDD-B570-44E0-85E6-A6F29B889845}" srcOrd="0" destOrd="1" presId="urn:microsoft.com/office/officeart/2005/8/layout/StepDownProcess"/>
    <dgm:cxn modelId="{5318D689-5A2B-4800-AC83-27621E6F7A64}" type="presOf" srcId="{DAD22BDE-04A7-45C6-80D6-15A563C4AD0C}" destId="{83A7B8C4-7608-42C0-AF36-00B6DB36819D}" srcOrd="0" destOrd="0" presId="urn:microsoft.com/office/officeart/2005/8/layout/StepDownProcess"/>
    <dgm:cxn modelId="{A86C908D-993A-472C-867D-9795DBB585A7}" type="presOf" srcId="{C6D8AE84-6505-496D-AB15-7696944D43F7}" destId="{EA79C3D2-1CD7-41D6-96B0-CC3C9E9C10B5}" srcOrd="0" destOrd="0" presId="urn:microsoft.com/office/officeart/2005/8/layout/StepDownProcess"/>
    <dgm:cxn modelId="{6C231196-032C-4859-9E54-BDFB0E0946BC}" srcId="{29818BFA-A401-4637-A9CD-6FAB481E8ADD}" destId="{DAD22BDE-04A7-45C6-80D6-15A563C4AD0C}" srcOrd="3" destOrd="0" parTransId="{732CA359-4238-4C61-B2FF-0C1A3CA240AB}" sibTransId="{3AA51981-3EEC-4999-96C3-C2797BFBBD77}"/>
    <dgm:cxn modelId="{A81AF99D-5212-49D9-815A-8DEFC92A016D}" srcId="{29818BFA-A401-4637-A9CD-6FAB481E8ADD}" destId="{BCF93FCD-DE1F-4A2C-894E-8A22F9A62FE1}" srcOrd="0" destOrd="0" parTransId="{0FD6E10F-F61B-4D8C-9B7F-7115EF03A3FF}" sibTransId="{1068DE43-7614-4238-AE06-086DB7A84629}"/>
    <dgm:cxn modelId="{DFF9C3AA-A448-4E3A-80F2-7BF14863186E}" srcId="{DAD22BDE-04A7-45C6-80D6-15A563C4AD0C}" destId="{A4A1D4D1-04CC-46EB-9FC8-61D511547E35}" srcOrd="0" destOrd="0" parTransId="{ECD28343-BCBC-4A23-ABC6-DF5A0783DCF6}" sibTransId="{17352F0F-32D0-476F-BFA4-901211730332}"/>
    <dgm:cxn modelId="{78BBD6BB-B2AB-44B8-A10E-F3A185A35DCC}" type="presOf" srcId="{2110566B-95CB-4EA7-84E3-3F67D4921F7C}" destId="{DF16C642-7AD5-468F-BBE3-5794EBD29657}" srcOrd="0" destOrd="0" presId="urn:microsoft.com/office/officeart/2005/8/layout/StepDownProcess"/>
    <dgm:cxn modelId="{76DF29C0-7D63-43CA-8038-E1FCC280A3BF}" type="presOf" srcId="{A4A1D4D1-04CC-46EB-9FC8-61D511547E35}" destId="{09F46962-91BB-40B4-AABB-F4E6A8D78834}" srcOrd="0" destOrd="0" presId="urn:microsoft.com/office/officeart/2005/8/layout/StepDownProcess"/>
    <dgm:cxn modelId="{985CADC2-3DAA-4641-B686-262CDB729128}" srcId="{2110566B-95CB-4EA7-84E3-3F67D4921F7C}" destId="{78C34931-F310-491D-A475-F3FAF144C78C}" srcOrd="0" destOrd="0" parTransId="{04035FE0-62B0-47CF-BFEF-76EC0B1503D7}" sibTransId="{8DBFBED2-BABA-4F0A-9D08-0A44FBF8D79F}"/>
    <dgm:cxn modelId="{BF8342CC-5852-4980-9903-F979C65F9623}" srcId="{29818BFA-A401-4637-A9CD-6FAB481E8ADD}" destId="{2110566B-95CB-4EA7-84E3-3F67D4921F7C}" srcOrd="4" destOrd="0" parTransId="{280B2175-7C27-4576-8528-87D4F4EFB86A}" sibTransId="{950E1F91-1F9D-4E85-882B-2183139839DF}"/>
    <dgm:cxn modelId="{BD4087E0-35C7-47EE-B22C-B17D23B9408C}" srcId="{29818BFA-A401-4637-A9CD-6FAB481E8ADD}" destId="{6108ADC8-E87A-4EB0-8BEF-A2BA9E0ABA52}" srcOrd="2" destOrd="0" parTransId="{668AE7BF-BD27-4B6A-A194-535490D05089}" sibTransId="{3B711F5A-03FF-4AD1-986B-C70BF08B4A62}"/>
    <dgm:cxn modelId="{3F42F1E8-E025-4A36-9516-F40B26F22C12}" type="presOf" srcId="{29818BFA-A401-4637-A9CD-6FAB481E8ADD}" destId="{F26036F3-6EF1-46F0-88C0-2EACB145F414}" srcOrd="0" destOrd="0" presId="urn:microsoft.com/office/officeart/2005/8/layout/StepDownProcess"/>
    <dgm:cxn modelId="{A08E13EA-DD7A-4327-85B6-045984159C20}" srcId="{27C4D214-0169-4120-846A-34F9AFDA9002}" destId="{36536EF4-6352-4DB4-8DF0-7823A7804675}" srcOrd="0" destOrd="0" parTransId="{38238A2F-5569-464F-A4F2-0FB2F1843EBB}" sibTransId="{9CF0A298-A00C-46C3-9991-8AEA8D531FE5}"/>
    <dgm:cxn modelId="{8070D5EA-04B6-4086-9377-DD3E400E3606}" srcId="{29818BFA-A401-4637-A9CD-6FAB481E8ADD}" destId="{27C4D214-0169-4120-846A-34F9AFDA9002}" srcOrd="1" destOrd="0" parTransId="{771F072A-A313-4C60-BA48-62BFD29E3604}" sibTransId="{D658E822-5427-478C-B075-B4E3D349E05F}"/>
    <dgm:cxn modelId="{5713DAF5-3328-44DF-9893-59E160BE9F5C}" srcId="{BCF93FCD-DE1F-4A2C-894E-8A22F9A62FE1}" destId="{35836A05-A370-495A-A7C8-0874A0564F2E}" srcOrd="0" destOrd="0" parTransId="{24E20601-3C1E-4139-8114-39E13F4B2E34}" sibTransId="{4958DF59-8E06-440D-997D-F4049B38E44C}"/>
    <dgm:cxn modelId="{13B49221-E294-47AE-BC59-2123D808864C}" type="presParOf" srcId="{F26036F3-6EF1-46F0-88C0-2EACB145F414}" destId="{80CF808D-4E0A-4487-B9A0-53ADD4B0964F}" srcOrd="0" destOrd="0" presId="urn:microsoft.com/office/officeart/2005/8/layout/StepDownProcess"/>
    <dgm:cxn modelId="{97E6018A-7BF8-4FF2-B86C-7AEE00DB1820}" type="presParOf" srcId="{80CF808D-4E0A-4487-B9A0-53ADD4B0964F}" destId="{ABF283DB-1FAA-4E6E-87F2-620A5448A73B}" srcOrd="0" destOrd="0" presId="urn:microsoft.com/office/officeart/2005/8/layout/StepDownProcess"/>
    <dgm:cxn modelId="{897E9FAF-712E-45A3-AD03-9339E4309ADC}" type="presParOf" srcId="{80CF808D-4E0A-4487-B9A0-53ADD4B0964F}" destId="{88123BF6-E813-41D1-8E94-97547E8371F4}" srcOrd="1" destOrd="0" presId="urn:microsoft.com/office/officeart/2005/8/layout/StepDownProcess"/>
    <dgm:cxn modelId="{9661E2F9-DCA7-469C-907B-36E500BF2F90}" type="presParOf" srcId="{80CF808D-4E0A-4487-B9A0-53ADD4B0964F}" destId="{F6FB92D3-C2CD-44F4-B87A-35860896B62F}" srcOrd="2" destOrd="0" presId="urn:microsoft.com/office/officeart/2005/8/layout/StepDownProcess"/>
    <dgm:cxn modelId="{672C9CA4-539D-474C-AB44-4B61E8733FD0}" type="presParOf" srcId="{F26036F3-6EF1-46F0-88C0-2EACB145F414}" destId="{9BE1DC07-F299-405C-9601-CDA23143A768}" srcOrd="1" destOrd="0" presId="urn:microsoft.com/office/officeart/2005/8/layout/StepDownProcess"/>
    <dgm:cxn modelId="{FDDAFDC6-51D0-405A-B1A8-8AB60394DC45}" type="presParOf" srcId="{F26036F3-6EF1-46F0-88C0-2EACB145F414}" destId="{191F90D6-1868-4D14-9C93-B0B3455F4792}" srcOrd="2" destOrd="0" presId="urn:microsoft.com/office/officeart/2005/8/layout/StepDownProcess"/>
    <dgm:cxn modelId="{C8012FA7-2D00-4D35-AEFD-F3CAB16F7884}" type="presParOf" srcId="{191F90D6-1868-4D14-9C93-B0B3455F4792}" destId="{F4F28094-CBF4-41DC-820F-185AD4EF6347}" srcOrd="0" destOrd="0" presId="urn:microsoft.com/office/officeart/2005/8/layout/StepDownProcess"/>
    <dgm:cxn modelId="{ACF9D717-C958-4A73-8072-5EE325361843}" type="presParOf" srcId="{191F90D6-1868-4D14-9C93-B0B3455F4792}" destId="{129A8846-EAF9-4F73-866C-95C0190FD662}" srcOrd="1" destOrd="0" presId="urn:microsoft.com/office/officeart/2005/8/layout/StepDownProcess"/>
    <dgm:cxn modelId="{91195D9D-8DAF-463A-BCD7-97EAFF578AA0}" type="presParOf" srcId="{191F90D6-1868-4D14-9C93-B0B3455F4792}" destId="{AB914A77-AD4E-4BFA-A4D3-CD4236C34111}" srcOrd="2" destOrd="0" presId="urn:microsoft.com/office/officeart/2005/8/layout/StepDownProcess"/>
    <dgm:cxn modelId="{790DBFD7-BD7C-4482-897C-E69FD6D737B0}" type="presParOf" srcId="{F26036F3-6EF1-46F0-88C0-2EACB145F414}" destId="{9E009973-E861-4922-BA45-FB81E99AD585}" srcOrd="3" destOrd="0" presId="urn:microsoft.com/office/officeart/2005/8/layout/StepDownProcess"/>
    <dgm:cxn modelId="{56FAB60B-154C-4B09-9FCD-3C204B3361FF}" type="presParOf" srcId="{F26036F3-6EF1-46F0-88C0-2EACB145F414}" destId="{845EA6A8-3001-4BE0-B3CC-44F06D39794C}" srcOrd="4" destOrd="0" presId="urn:microsoft.com/office/officeart/2005/8/layout/StepDownProcess"/>
    <dgm:cxn modelId="{103D517C-18C3-436F-9FA4-9A83298AF17C}" type="presParOf" srcId="{845EA6A8-3001-4BE0-B3CC-44F06D39794C}" destId="{67507DEE-6624-4D5B-802B-9747AC61B2BE}" srcOrd="0" destOrd="0" presId="urn:microsoft.com/office/officeart/2005/8/layout/StepDownProcess"/>
    <dgm:cxn modelId="{A8C16879-C9FB-4842-BBF1-9A8964C8D8D4}" type="presParOf" srcId="{845EA6A8-3001-4BE0-B3CC-44F06D39794C}" destId="{4E1A1EB1-2A40-4782-9706-CB08D5B1C510}" srcOrd="1" destOrd="0" presId="urn:microsoft.com/office/officeart/2005/8/layout/StepDownProcess"/>
    <dgm:cxn modelId="{9DD1B755-6F6C-4E97-9B8D-808E972EA28C}" type="presParOf" srcId="{845EA6A8-3001-4BE0-B3CC-44F06D39794C}" destId="{EA79C3D2-1CD7-41D6-96B0-CC3C9E9C10B5}" srcOrd="2" destOrd="0" presId="urn:microsoft.com/office/officeart/2005/8/layout/StepDownProcess"/>
    <dgm:cxn modelId="{A0F4E147-3D92-4830-AF4B-D0B3DDC79166}" type="presParOf" srcId="{F26036F3-6EF1-46F0-88C0-2EACB145F414}" destId="{8766F5AA-FF2C-4405-8758-F695E033C3D6}" srcOrd="5" destOrd="0" presId="urn:microsoft.com/office/officeart/2005/8/layout/StepDownProcess"/>
    <dgm:cxn modelId="{6A08ED31-D72F-4B02-BBD4-9996F9D3B7C5}" type="presParOf" srcId="{F26036F3-6EF1-46F0-88C0-2EACB145F414}" destId="{1434BDDC-074E-45F3-BCED-E66A236959B2}" srcOrd="6" destOrd="0" presId="urn:microsoft.com/office/officeart/2005/8/layout/StepDownProcess"/>
    <dgm:cxn modelId="{A5F1F2AD-FDA7-4C33-8D4A-4BE991DAE639}" type="presParOf" srcId="{1434BDDC-074E-45F3-BCED-E66A236959B2}" destId="{57BE8A13-F251-4B06-B6A8-A37038A8FF41}" srcOrd="0" destOrd="0" presId="urn:microsoft.com/office/officeart/2005/8/layout/StepDownProcess"/>
    <dgm:cxn modelId="{3A3E34AD-717D-4237-B9D7-57B22AD7A84D}" type="presParOf" srcId="{1434BDDC-074E-45F3-BCED-E66A236959B2}" destId="{83A7B8C4-7608-42C0-AF36-00B6DB36819D}" srcOrd="1" destOrd="0" presId="urn:microsoft.com/office/officeart/2005/8/layout/StepDownProcess"/>
    <dgm:cxn modelId="{F25CB3D7-3AC5-4B88-923A-444286AB83E4}" type="presParOf" srcId="{1434BDDC-074E-45F3-BCED-E66A236959B2}" destId="{09F46962-91BB-40B4-AABB-F4E6A8D78834}" srcOrd="2" destOrd="0" presId="urn:microsoft.com/office/officeart/2005/8/layout/StepDownProcess"/>
    <dgm:cxn modelId="{F4E8D814-E925-45B0-B0B7-C9CE142E8F24}" type="presParOf" srcId="{F26036F3-6EF1-46F0-88C0-2EACB145F414}" destId="{AECD0EC6-BFFE-46C5-AE38-CAA721E6325D}" srcOrd="7" destOrd="0" presId="urn:microsoft.com/office/officeart/2005/8/layout/StepDownProcess"/>
    <dgm:cxn modelId="{8EE97898-042F-4781-8940-039F1F01B105}" type="presParOf" srcId="{F26036F3-6EF1-46F0-88C0-2EACB145F414}" destId="{F667D63B-9F5F-445E-B587-459B29E00487}" srcOrd="8" destOrd="0" presId="urn:microsoft.com/office/officeart/2005/8/layout/StepDownProcess"/>
    <dgm:cxn modelId="{012EEA6D-441D-4E38-ABFD-547F443A3587}" type="presParOf" srcId="{F667D63B-9F5F-445E-B587-459B29E00487}" destId="{DF16C642-7AD5-468F-BBE3-5794EBD29657}" srcOrd="0" destOrd="0" presId="urn:microsoft.com/office/officeart/2005/8/layout/StepDownProcess"/>
    <dgm:cxn modelId="{AAE26DB0-6E64-4BAD-A1FB-0D4CCFD944CC}" type="presParOf" srcId="{F667D63B-9F5F-445E-B587-459B29E00487}" destId="{0A059CDD-B570-44E0-85E6-A6F29B889845}" srcOrd="1" destOrd="0" presId="urn:microsoft.com/office/officeart/2005/8/layout/StepDownProcess"/>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F283DB-1FAA-4E6E-87F2-620A5448A73B}">
      <dsp:nvSpPr>
        <dsp:cNvPr id="0" name=""/>
        <dsp:cNvSpPr/>
      </dsp:nvSpPr>
      <dsp:spPr>
        <a:xfrm rot="5400000">
          <a:off x="225674" y="1745696"/>
          <a:ext cx="844753" cy="961722"/>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8123BF6-E813-41D1-8E94-97547E8371F4}">
      <dsp:nvSpPr>
        <dsp:cNvPr id="0" name=""/>
        <dsp:cNvSpPr/>
      </dsp:nvSpPr>
      <dsp:spPr>
        <a:xfrm>
          <a:off x="1865" y="809269"/>
          <a:ext cx="1422068" cy="995401"/>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Observation</a:t>
          </a:r>
        </a:p>
      </dsp:txBody>
      <dsp:txXfrm>
        <a:off x="50465" y="857869"/>
        <a:ext cx="1324868" cy="898201"/>
      </dsp:txXfrm>
    </dsp:sp>
    <dsp:sp modelId="{F6FB92D3-C2CD-44F4-B87A-35860896B62F}">
      <dsp:nvSpPr>
        <dsp:cNvPr id="0" name=""/>
        <dsp:cNvSpPr/>
      </dsp:nvSpPr>
      <dsp:spPr>
        <a:xfrm>
          <a:off x="1423934" y="904204"/>
          <a:ext cx="1034277" cy="8045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57150" lvl="1" indent="-57150" algn="l" defTabSz="400050">
            <a:lnSpc>
              <a:spcPct val="90000"/>
            </a:lnSpc>
            <a:spcBef>
              <a:spcPct val="0"/>
            </a:spcBef>
            <a:spcAft>
              <a:spcPct val="15000"/>
            </a:spcAft>
            <a:buChar char="•"/>
          </a:pPr>
          <a:r>
            <a:rPr lang="en-US" sz="900" kern="1200" dirty="0"/>
            <a:t>Rotted in Hippocratic tradition and clinical reasoning</a:t>
          </a:r>
        </a:p>
      </dsp:txBody>
      <dsp:txXfrm>
        <a:off x="1423934" y="904204"/>
        <a:ext cx="1034277" cy="804527"/>
      </dsp:txXfrm>
    </dsp:sp>
    <dsp:sp modelId="{F4F28094-CBF4-41DC-820F-185AD4EF6347}">
      <dsp:nvSpPr>
        <dsp:cNvPr id="0" name=""/>
        <dsp:cNvSpPr/>
      </dsp:nvSpPr>
      <dsp:spPr>
        <a:xfrm rot="5400000">
          <a:off x="1404719" y="2863861"/>
          <a:ext cx="844753" cy="961722"/>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29A8846-EAF9-4F73-866C-95C0190FD662}">
      <dsp:nvSpPr>
        <dsp:cNvPr id="0" name=""/>
        <dsp:cNvSpPr/>
      </dsp:nvSpPr>
      <dsp:spPr>
        <a:xfrm>
          <a:off x="1180911" y="1927434"/>
          <a:ext cx="1422068" cy="995401"/>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Causation</a:t>
          </a:r>
        </a:p>
      </dsp:txBody>
      <dsp:txXfrm>
        <a:off x="1229511" y="1976034"/>
        <a:ext cx="1324868" cy="898201"/>
      </dsp:txXfrm>
    </dsp:sp>
    <dsp:sp modelId="{AB914A77-AD4E-4BFA-A4D3-CD4236C34111}">
      <dsp:nvSpPr>
        <dsp:cNvPr id="0" name=""/>
        <dsp:cNvSpPr/>
      </dsp:nvSpPr>
      <dsp:spPr>
        <a:xfrm>
          <a:off x="2602979" y="2022368"/>
          <a:ext cx="1034277" cy="8045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57150" lvl="1" indent="-57150" algn="l" defTabSz="400050">
            <a:lnSpc>
              <a:spcPct val="90000"/>
            </a:lnSpc>
            <a:spcBef>
              <a:spcPct val="0"/>
            </a:spcBef>
            <a:spcAft>
              <a:spcPct val="15000"/>
            </a:spcAft>
            <a:buChar char="•"/>
          </a:pPr>
          <a:r>
            <a:rPr lang="en-US" sz="900" kern="1200" dirty="0"/>
            <a:t>Germ theory and microbiology revealing disease mechanism</a:t>
          </a:r>
        </a:p>
      </dsp:txBody>
      <dsp:txXfrm>
        <a:off x="2602979" y="2022368"/>
        <a:ext cx="1034277" cy="804527"/>
      </dsp:txXfrm>
    </dsp:sp>
    <dsp:sp modelId="{67507DEE-6624-4D5B-802B-9747AC61B2BE}">
      <dsp:nvSpPr>
        <dsp:cNvPr id="0" name=""/>
        <dsp:cNvSpPr/>
      </dsp:nvSpPr>
      <dsp:spPr>
        <a:xfrm rot="5400000">
          <a:off x="2583765" y="3982025"/>
          <a:ext cx="844753" cy="961722"/>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E1A1EB1-2A40-4782-9706-CB08D5B1C510}">
      <dsp:nvSpPr>
        <dsp:cNvPr id="0" name=""/>
        <dsp:cNvSpPr/>
      </dsp:nvSpPr>
      <dsp:spPr>
        <a:xfrm>
          <a:off x="2359957" y="3045599"/>
          <a:ext cx="1422068" cy="995401"/>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Cure</a:t>
          </a:r>
        </a:p>
      </dsp:txBody>
      <dsp:txXfrm>
        <a:off x="2408557" y="3094199"/>
        <a:ext cx="1324868" cy="898201"/>
      </dsp:txXfrm>
    </dsp:sp>
    <dsp:sp modelId="{EA79C3D2-1CD7-41D6-96B0-CC3C9E9C10B5}">
      <dsp:nvSpPr>
        <dsp:cNvPr id="0" name=""/>
        <dsp:cNvSpPr/>
      </dsp:nvSpPr>
      <dsp:spPr>
        <a:xfrm>
          <a:off x="3782025" y="3140533"/>
          <a:ext cx="1034277" cy="8045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57150" lvl="1" indent="-57150" algn="l" defTabSz="400050">
            <a:lnSpc>
              <a:spcPct val="90000"/>
            </a:lnSpc>
            <a:spcBef>
              <a:spcPct val="0"/>
            </a:spcBef>
            <a:spcAft>
              <a:spcPct val="15000"/>
            </a:spcAft>
            <a:buChar char="•"/>
          </a:pPr>
          <a:r>
            <a:rPr lang="en-US" sz="900" kern="1200" dirty="0"/>
            <a:t>Antibiotics revolution transforming treatment paradigm</a:t>
          </a:r>
        </a:p>
      </dsp:txBody>
      <dsp:txXfrm>
        <a:off x="3782025" y="3140533"/>
        <a:ext cx="1034277" cy="804527"/>
      </dsp:txXfrm>
    </dsp:sp>
    <dsp:sp modelId="{57BE8A13-F251-4B06-B6A8-A37038A8FF41}">
      <dsp:nvSpPr>
        <dsp:cNvPr id="0" name=""/>
        <dsp:cNvSpPr/>
      </dsp:nvSpPr>
      <dsp:spPr>
        <a:xfrm rot="5400000">
          <a:off x="3762811" y="5100190"/>
          <a:ext cx="844753" cy="961722"/>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3A7B8C4-7608-42C0-AF36-00B6DB36819D}">
      <dsp:nvSpPr>
        <dsp:cNvPr id="0" name=""/>
        <dsp:cNvSpPr/>
      </dsp:nvSpPr>
      <dsp:spPr>
        <a:xfrm>
          <a:off x="3539003" y="4163763"/>
          <a:ext cx="1422068" cy="995401"/>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Visualization</a:t>
          </a:r>
        </a:p>
      </dsp:txBody>
      <dsp:txXfrm>
        <a:off x="3587603" y="4212363"/>
        <a:ext cx="1324868" cy="898201"/>
      </dsp:txXfrm>
    </dsp:sp>
    <dsp:sp modelId="{09F46962-91BB-40B4-AABB-F4E6A8D78834}">
      <dsp:nvSpPr>
        <dsp:cNvPr id="0" name=""/>
        <dsp:cNvSpPr/>
      </dsp:nvSpPr>
      <dsp:spPr>
        <a:xfrm>
          <a:off x="4961071" y="4258698"/>
          <a:ext cx="1034277" cy="8045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57150" lvl="1" indent="-57150" algn="l" defTabSz="400050">
            <a:lnSpc>
              <a:spcPct val="90000"/>
            </a:lnSpc>
            <a:spcBef>
              <a:spcPct val="0"/>
            </a:spcBef>
            <a:spcAft>
              <a:spcPct val="15000"/>
            </a:spcAft>
            <a:buChar char="•"/>
          </a:pPr>
          <a:r>
            <a:rPr lang="en-US" sz="900" kern="1200" dirty="0"/>
            <a:t>Medical imaging enabling non-invasive diagnosis</a:t>
          </a:r>
        </a:p>
      </dsp:txBody>
      <dsp:txXfrm>
        <a:off x="4961071" y="4258698"/>
        <a:ext cx="1034277" cy="804527"/>
      </dsp:txXfrm>
    </dsp:sp>
    <dsp:sp modelId="{DF16C642-7AD5-468F-BBE3-5794EBD29657}">
      <dsp:nvSpPr>
        <dsp:cNvPr id="0" name=""/>
        <dsp:cNvSpPr/>
      </dsp:nvSpPr>
      <dsp:spPr>
        <a:xfrm>
          <a:off x="4718048" y="5281928"/>
          <a:ext cx="1422068" cy="995401"/>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Personalization</a:t>
          </a:r>
        </a:p>
      </dsp:txBody>
      <dsp:txXfrm>
        <a:off x="4766648" y="5330528"/>
        <a:ext cx="1324868" cy="898201"/>
      </dsp:txXfrm>
    </dsp:sp>
    <dsp:sp modelId="{0A059CDD-B570-44E0-85E6-A6F29B889845}">
      <dsp:nvSpPr>
        <dsp:cNvPr id="0" name=""/>
        <dsp:cNvSpPr/>
      </dsp:nvSpPr>
      <dsp:spPr>
        <a:xfrm>
          <a:off x="6140117" y="5376862"/>
          <a:ext cx="1034277" cy="8045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marL="57150" lvl="1" indent="-57150" algn="l" defTabSz="355600">
            <a:lnSpc>
              <a:spcPct val="90000"/>
            </a:lnSpc>
            <a:spcBef>
              <a:spcPct val="0"/>
            </a:spcBef>
            <a:spcAft>
              <a:spcPct val="15000"/>
            </a:spcAft>
            <a:buChar char="•"/>
          </a:pPr>
          <a:r>
            <a:rPr lang="en-US" sz="800" kern="1200" dirty="0"/>
            <a:t>Genomics and molecular medicine tailoring care to individual profiles</a:t>
          </a:r>
        </a:p>
        <a:p>
          <a:pPr marL="57150" lvl="1" indent="-57150" algn="l" defTabSz="355600">
            <a:lnSpc>
              <a:spcPct val="90000"/>
            </a:lnSpc>
            <a:spcBef>
              <a:spcPct val="0"/>
            </a:spcBef>
            <a:spcAft>
              <a:spcPct val="15000"/>
            </a:spcAft>
            <a:buChar char="•"/>
          </a:pPr>
          <a:endParaRPr lang="en-US" sz="800" kern="1200" dirty="0"/>
        </a:p>
      </dsp:txBody>
      <dsp:txXfrm>
        <a:off x="6140117" y="5376862"/>
        <a:ext cx="1034277" cy="804527"/>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bkpt" val="fixed"/>
          <dgm:param type="bkPtFixedVal" val="1"/>
          <dgm:param type="off" val="off"/>
          <dgm:param type="grDir" val="tL"/>
          <dgm:param type="flowDir" val="row"/>
        </dgm:alg>
      </dgm:if>
      <dgm:else name="Name2">
        <dgm:alg type="snake">
          <dgm:param type="bkpt" val="fixed"/>
          <dgm:param type="bkPtFixedVal" val="1"/>
          <dgm:param type="off" val="off"/>
          <dgm:param type="grDir" val="tR"/>
          <dgm:param type="flowDir" val="row"/>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type="bentUpArrow" r:blip="" rot="90">
                    <dgm:adjLst>
                      <dgm:adj idx="1" val="0.3284"/>
                      <dgm:adj idx="2" val="0.25"/>
                      <dgm:adj idx="3" val="0.3578"/>
                    </dgm:adjLst>
                  </dgm:shape>
                </dgm:if>
                <dgm:else name="Name13">
                  <dgm:shape xmlns:r="http://schemas.openxmlformats.org/officeDocument/2006/relationships" type="bentArrow" r:blip="" rot="180">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parTxLTRAlign" val="l"/>
                    <dgm:param type="stBulletLvl" val="1"/>
                    <dgm:param type="txAnchorVertCh" val="mid"/>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parTxLTRAlign" val="l"/>
                <dgm:param type="stBulletLvl" val="1"/>
                <dgm:param type="txAnchorVertCh" val="mid"/>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581CD9-42BE-44BF-A1AC-B39E01234E61}"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E07866-842F-4AB4-BD8D-F2202C2FD884}"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en.wikipedia.org/wiki/Miasma_theory" TargetMode="External"/><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mn-lt"/>
                <a:ea typeface="+mn-ea"/>
                <a:cs typeface="+mn-cs"/>
              </a:rPr>
              <a:t>How often does a map change the world? In 1854, one produced by Doctor John Snow, altered it forever.</a:t>
            </a:r>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In the world of the 1850s, cholera was believed to be spread by </a:t>
            </a:r>
            <a:r>
              <a:rPr lang="en-US" sz="1200" b="0" i="0" u="none" strike="noStrike" kern="1200" dirty="0">
                <a:solidFill>
                  <a:schemeClr val="tx1"/>
                </a:solidFill>
                <a:effectLst/>
                <a:latin typeface="+mn-lt"/>
                <a:ea typeface="+mn-ea"/>
                <a:cs typeface="+mn-cs"/>
                <a:hlinkClick r:id="rId3"/>
              </a:rPr>
              <a:t>miasma in the air</a:t>
            </a:r>
            <a:r>
              <a:rPr lang="en-US" sz="1200" b="0" i="0" kern="1200" dirty="0">
                <a:solidFill>
                  <a:schemeClr val="tx1"/>
                </a:solidFill>
                <a:effectLst/>
                <a:latin typeface="+mn-lt"/>
                <a:ea typeface="+mn-ea"/>
                <a:cs typeface="+mn-cs"/>
              </a:rPr>
              <a:t>, germs were not yet understood and the sudden and serious outbreak of cholera in London's Soho was a mystery.</a:t>
            </a:r>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So Snow did something data journalists often do now: he mapped the cases. The map essentially represented each death as a bar, and you can see them in the smaller image above.</a:t>
            </a:r>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It became apparent that the cases were clustered around the pump in Broad (now Broadwick) street.</a:t>
            </a:r>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There were some outliers though and Snow wrote that:</a:t>
            </a:r>
            <a:endParaRPr lang="en-US" sz="1200" b="0" i="0" kern="1200" dirty="0">
              <a:solidFill>
                <a:schemeClr val="tx1"/>
              </a:solidFill>
              <a:effectLst/>
              <a:latin typeface="+mn-lt"/>
              <a:ea typeface="+mn-ea"/>
              <a:cs typeface="+mn-cs"/>
            </a:endParaRPr>
          </a:p>
          <a:p>
            <a:pPr fontAlgn="base"/>
            <a:r>
              <a:rPr lang="en-US" sz="1200" b="0" i="1" kern="1200" dirty="0">
                <a:solidFill>
                  <a:schemeClr val="tx1"/>
                </a:solidFill>
                <a:effectLst/>
                <a:latin typeface="+mn-lt"/>
                <a:ea typeface="+mn-ea"/>
                <a:cs typeface="+mn-cs"/>
              </a:rPr>
              <a:t>In some of the instance , where the deaths are scattered a little further from the rest on the map, the malady was probably contracted at a nearer point to the pump</a:t>
            </a:r>
            <a:endParaRPr lang="en-US" sz="1200" b="0" i="1"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One 59-year-old woman sent daily for water from the Broad street pump because she liked its taste. Wrote Snow:</a:t>
            </a:r>
            <a:endParaRPr lang="en-US" sz="1200" b="0" i="0" kern="1200" dirty="0">
              <a:solidFill>
                <a:schemeClr val="tx1"/>
              </a:solidFill>
              <a:effectLst/>
              <a:latin typeface="+mn-lt"/>
              <a:ea typeface="+mn-ea"/>
              <a:cs typeface="+mn-cs"/>
            </a:endParaRPr>
          </a:p>
          <a:p>
            <a:pPr fontAlgn="base"/>
            <a:r>
              <a:rPr lang="en-US" sz="1200" b="0" i="1" kern="1200" dirty="0">
                <a:solidFill>
                  <a:schemeClr val="tx1"/>
                </a:solidFill>
                <a:effectLst/>
                <a:latin typeface="+mn-lt"/>
                <a:ea typeface="+mn-ea"/>
                <a:cs typeface="+mn-cs"/>
              </a:rPr>
              <a:t>I was informed by this lady's son that she had not been in the </a:t>
            </a:r>
            <a:r>
              <a:rPr lang="en-US" sz="1200" b="0" i="1" kern="1200" dirty="0" err="1">
                <a:solidFill>
                  <a:schemeClr val="tx1"/>
                </a:solidFill>
                <a:effectLst/>
                <a:latin typeface="+mn-lt"/>
                <a:ea typeface="+mn-ea"/>
                <a:cs typeface="+mn-cs"/>
              </a:rPr>
              <a:t>neighbourhood</a:t>
            </a:r>
            <a:r>
              <a:rPr lang="en-US" sz="1200" b="0" i="1" kern="1200" dirty="0">
                <a:solidFill>
                  <a:schemeClr val="tx1"/>
                </a:solidFill>
                <a:effectLst/>
                <a:latin typeface="+mn-lt"/>
                <a:ea typeface="+mn-ea"/>
                <a:cs typeface="+mn-cs"/>
              </a:rPr>
              <a:t> of Broad Street for many months. A cart went from broad Street to West End every day and it was the custom to take out a large bottle of the water from the pump in Broad Street, as she preferred it. The water was taken on Thursday 31st August., and she drank of it in the evening, and also on Friday. She was seized with cholera on the evening of the latter day, and died on Saturday</a:t>
            </a:r>
            <a:endParaRPr lang="en-US" sz="1200" b="0" i="1" kern="1200" dirty="0">
              <a:solidFill>
                <a:schemeClr val="tx1"/>
              </a:solidFill>
              <a:effectLst/>
              <a:latin typeface="+mn-lt"/>
              <a:ea typeface="+mn-ea"/>
              <a:cs typeface="+mn-cs"/>
            </a:endParaRPr>
          </a:p>
          <a:p>
            <a:br>
              <a:rPr lang="en-US" dirty="0"/>
            </a:br>
            <a:endParaRPr lang="en-US" dirty="0"/>
          </a:p>
        </p:txBody>
      </p:sp>
      <p:sp>
        <p:nvSpPr>
          <p:cNvPr id="4" name="Slide Number Placeholder 3"/>
          <p:cNvSpPr>
            <a:spLocks noGrp="1"/>
          </p:cNvSpPr>
          <p:nvPr>
            <p:ph type="sldNum" sz="quarter" idx="5"/>
          </p:nvPr>
        </p:nvSpPr>
        <p:spPr/>
        <p:txBody>
          <a:bodyPr/>
          <a:lstStyle/>
          <a:p>
            <a:fld id="{AAE07866-842F-4AB4-BD8D-F2202C2FD884}" type="slidenum">
              <a:rPr lang="en-US" smtClean="0"/>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55337A20-1010-4BE8-AEDF-A44A5B899A55}"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886AFB-2390-4BEB-8647-46192419259A}"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55337A20-1010-4BE8-AEDF-A44A5B899A55}"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886AFB-2390-4BEB-8647-46192419259A}"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55337A20-1010-4BE8-AEDF-A44A5B899A55}"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886AFB-2390-4BEB-8647-46192419259A}"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55337A20-1010-4BE8-AEDF-A44A5B899A55}"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886AFB-2390-4BEB-8647-46192419259A}"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55337A20-1010-4BE8-AEDF-A44A5B899A55}"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886AFB-2390-4BEB-8647-46192419259A}"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55337A20-1010-4BE8-AEDF-A44A5B899A55}"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886AFB-2390-4BEB-8647-46192419259A}"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55337A20-1010-4BE8-AEDF-A44A5B899A55}"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886AFB-2390-4BEB-8647-46192419259A}"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55337A20-1010-4BE8-AEDF-A44A5B899A55}"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886AFB-2390-4BEB-8647-46192419259A}"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337A20-1010-4BE8-AEDF-A44A5B899A55}"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886AFB-2390-4BEB-8647-46192419259A}"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55337A20-1010-4BE8-AEDF-A44A5B899A55}"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886AFB-2390-4BEB-8647-46192419259A}"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55337A20-1010-4BE8-AEDF-A44A5B899A55}"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886AFB-2390-4BEB-8647-46192419259A}"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337A20-1010-4BE8-AEDF-A44A5B899A55}"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886AFB-2390-4BEB-8647-46192419259A}"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0.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1.jpe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2.jpe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3.jpe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4.jpe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5.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6.pn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2.xml"/><Relationship Id="rId2" Type="http://schemas.openxmlformats.org/officeDocument/2006/relationships/image" Target="../media/image5.jpeg"/><Relationship Id="rId1"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7.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0.jpeg"/><Relationship Id="rId1"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imeline graphic fading into futuristic medical interface, showing progression of medicine from ancient to modern"/>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5128" y="-160020"/>
            <a:ext cx="6223000" cy="6223000"/>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p:nvPr>
        </p:nvSpPr>
        <p:spPr>
          <a:xfrm>
            <a:off x="587829" y="3558495"/>
            <a:ext cx="5660571" cy="1655762"/>
          </a:xfrm>
        </p:spPr>
        <p:txBody>
          <a:bodyPr/>
          <a:lstStyle/>
          <a:p>
            <a:r>
              <a:rPr lang="en-US" i="1" dirty="0"/>
              <a:t>From Observation to Personalization</a:t>
            </a:r>
            <a:endParaRPr lang="en-US" dirty="0"/>
          </a:p>
        </p:txBody>
      </p:sp>
      <p:pic>
        <p:nvPicPr>
          <p:cNvPr id="2050" name="Picture 2" descr="Ancient manuscript with Hippocratic Oath text overlay and modern stethoscope side by side"/>
          <p:cNvPicPr>
            <a:picLocks noChangeAspect="1" noChangeArrowheads="1"/>
          </p:cNvPicPr>
          <p:nvPr/>
        </p:nvPicPr>
        <p:blipFill rotWithShape="1">
          <a:blip r:embed="rId2">
            <a:extLst>
              <a:ext uri="{28A0092B-C50C-407E-A947-70E740481C1C}">
                <a14:useLocalDpi xmlns:a14="http://schemas.microsoft.com/office/drawing/2010/main" val="0"/>
              </a:ext>
            </a:extLst>
          </a:blip>
          <a:srcRect r="51919"/>
          <a:stretch>
            <a:fillRect/>
          </a:stretch>
        </p:blipFill>
        <p:spPr bwMode="auto">
          <a:xfrm>
            <a:off x="6952954" y="-381000"/>
            <a:ext cx="5220903" cy="7238999"/>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p:nvPr/>
        </p:nvSpPr>
        <p:spPr>
          <a:xfrm>
            <a:off x="0" y="6438900"/>
            <a:ext cx="6828155" cy="419100"/>
          </a:xfrm>
          <a:prstGeom prst="rect">
            <a:avLst/>
          </a:prstGeom>
        </p:spPr>
        <p:txBody>
          <a:bodyPr vert="horz" lIns="91440" tIns="45720" rIns="91440" bIns="45720" rtlCol="0" anchor="b">
            <a:normAutofit fontScale="3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i="1" dirty="0"/>
              <a:t>Dr. Tayyab Saeed Akhter, PhD Scholar, RMU</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 Line Analysis</a:t>
            </a:r>
            <a:endParaRPr lang="en-US" dirty="0"/>
          </a:p>
        </p:txBody>
      </p:sp>
      <p:sp>
        <p:nvSpPr>
          <p:cNvPr id="3" name="Content Placeholder 2"/>
          <p:cNvSpPr>
            <a:spLocks noGrp="1"/>
          </p:cNvSpPr>
          <p:nvPr>
            <p:ph idx="1"/>
          </p:nvPr>
        </p:nvSpPr>
        <p:spPr>
          <a:xfrm>
            <a:off x="838200" y="1825625"/>
            <a:ext cx="5627146" cy="4351338"/>
          </a:xfrm>
        </p:spPr>
        <p:txBody>
          <a:bodyPr/>
          <a:lstStyle/>
          <a:p>
            <a:r>
              <a:rPr lang="en-US" dirty="0"/>
              <a:t>Please formulate 2 groups</a:t>
            </a:r>
            <a:endParaRPr lang="en-US" dirty="0"/>
          </a:p>
          <a:p>
            <a:r>
              <a:rPr lang="en-US" dirty="0"/>
              <a:t>Each group selects one milestone and discusses:</a:t>
            </a:r>
            <a:endParaRPr lang="en-US" dirty="0"/>
          </a:p>
          <a:p>
            <a:pPr lvl="1"/>
            <a:r>
              <a:rPr lang="en-US" dirty="0"/>
              <a:t>What problem did it solve</a:t>
            </a:r>
            <a:endParaRPr lang="en-US" dirty="0"/>
          </a:p>
          <a:p>
            <a:pPr lvl="1"/>
            <a:r>
              <a:rPr lang="en-US" dirty="0"/>
              <a:t>How does it still influence practice today?</a:t>
            </a:r>
            <a:endParaRPr lang="en-US" dirty="0"/>
          </a:p>
        </p:txBody>
      </p:sp>
      <p:pic>
        <p:nvPicPr>
          <p:cNvPr id="4" name="Picture 2" descr="Ancient manuscript with Hippocratic Oath text overlay and modern stethoscope side by side"/>
          <p:cNvPicPr>
            <a:picLocks noChangeAspect="1" noChangeArrowheads="1"/>
          </p:cNvPicPr>
          <p:nvPr/>
        </p:nvPicPr>
        <p:blipFill rotWithShape="1">
          <a:blip r:embed="rId1">
            <a:extLst>
              <a:ext uri="{28A0092B-C50C-407E-A947-70E740481C1C}">
                <a14:useLocalDpi xmlns:a14="http://schemas.microsoft.com/office/drawing/2010/main" val="0"/>
              </a:ext>
            </a:extLst>
          </a:blip>
          <a:srcRect r="51919"/>
          <a:stretch>
            <a:fillRect/>
          </a:stretch>
        </p:blipFill>
        <p:spPr bwMode="auto">
          <a:xfrm>
            <a:off x="6952954" y="-381000"/>
            <a:ext cx="5220903" cy="72389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74096"/>
            <a:ext cx="9144000" cy="1502304"/>
          </a:xfrm>
        </p:spPr>
        <p:txBody>
          <a:bodyPr>
            <a:normAutofit fontScale="90000"/>
          </a:bodyPr>
          <a:lstStyle/>
          <a:p>
            <a:r>
              <a:rPr lang="en-US" i="1" dirty="0"/>
              <a:t>Emerging Paradigms in Healthcare</a:t>
            </a:r>
            <a:endParaRPr lang="en-US" dirty="0"/>
          </a:p>
        </p:txBody>
      </p:sp>
      <p:sp>
        <p:nvSpPr>
          <p:cNvPr id="3" name="Subtitle 2"/>
          <p:cNvSpPr>
            <a:spLocks noGrp="1"/>
          </p:cNvSpPr>
          <p:nvPr>
            <p:ph type="subTitle" idx="1"/>
          </p:nvPr>
        </p:nvSpPr>
        <p:spPr>
          <a:xfrm>
            <a:off x="1649185" y="1520296"/>
            <a:ext cx="9144000" cy="1655762"/>
          </a:xfrm>
        </p:spPr>
        <p:txBody>
          <a:bodyPr/>
          <a:lstStyle/>
          <a:p>
            <a:r>
              <a:rPr lang="en-US" i="1" dirty="0"/>
              <a:t>Patient-Centered Care, Prevention, and Professional Evolution</a:t>
            </a:r>
            <a:endParaRPr lang="en-US" dirty="0"/>
          </a:p>
        </p:txBody>
      </p:sp>
      <p:sp>
        <p:nvSpPr>
          <p:cNvPr id="4" name="TextBox 3"/>
          <p:cNvSpPr txBox="1"/>
          <p:nvPr/>
        </p:nvSpPr>
        <p:spPr>
          <a:xfrm>
            <a:off x="4093028" y="6211669"/>
            <a:ext cx="4447756" cy="646331"/>
          </a:xfrm>
          <a:prstGeom prst="rect">
            <a:avLst/>
          </a:prstGeom>
          <a:noFill/>
        </p:spPr>
        <p:txBody>
          <a:bodyPr wrap="none" rtlCol="0">
            <a:spAutoFit/>
          </a:bodyPr>
          <a:lstStyle/>
          <a:p>
            <a:r>
              <a:rPr lang="en-US" i="1" dirty="0"/>
              <a:t>“What defines a paradigm shift in medicine?”</a:t>
            </a:r>
            <a:endParaRPr lang="en-US" dirty="0"/>
          </a:p>
          <a:p>
            <a:endParaRPr lang="en-US" dirty="0"/>
          </a:p>
        </p:txBody>
      </p:sp>
      <p:pic>
        <p:nvPicPr>
          <p:cNvPr id="1026" name="Picture 2" descr="Multidisciplinary tumor board in action, symbolizing evolving physician role"/>
          <p:cNvPicPr>
            <a:picLocks noChangeAspect="1" noChangeArrowheads="1"/>
          </p:cNvPicPr>
          <p:nvPr/>
        </p:nvPicPr>
        <p:blipFill rotWithShape="1">
          <a:blip r:embed="rId1">
            <a:extLst>
              <a:ext uri="{28A0092B-C50C-407E-A947-70E740481C1C}">
                <a14:useLocalDpi xmlns:a14="http://schemas.microsoft.com/office/drawing/2010/main" val="0"/>
              </a:ext>
            </a:extLst>
          </a:blip>
          <a:srcRect t="24840" b="12115"/>
          <a:stretch>
            <a:fillRect/>
          </a:stretch>
        </p:blipFill>
        <p:spPr bwMode="auto">
          <a:xfrm>
            <a:off x="1776185" y="1906369"/>
            <a:ext cx="8893629" cy="43053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From Authority to Partnership</a:t>
            </a:r>
            <a:endParaRPr lang="en-US" dirty="0"/>
          </a:p>
        </p:txBody>
      </p:sp>
      <p:sp>
        <p:nvSpPr>
          <p:cNvPr id="3" name="Content Placeholder 2"/>
          <p:cNvSpPr>
            <a:spLocks noGrp="1"/>
          </p:cNvSpPr>
          <p:nvPr>
            <p:ph idx="1"/>
          </p:nvPr>
        </p:nvSpPr>
        <p:spPr>
          <a:xfrm>
            <a:off x="838200" y="1825625"/>
            <a:ext cx="6413500" cy="4351338"/>
          </a:xfrm>
        </p:spPr>
        <p:txBody>
          <a:bodyPr/>
          <a:lstStyle/>
          <a:p>
            <a:pPr lvl="1"/>
            <a:r>
              <a:rPr lang="en-US" dirty="0"/>
              <a:t>Emphasis on patient values, preferences, and autonomy</a:t>
            </a:r>
            <a:endParaRPr lang="en-US" dirty="0"/>
          </a:p>
          <a:p>
            <a:pPr lvl="1"/>
            <a:r>
              <a:rPr lang="en-US" dirty="0"/>
              <a:t>Shared decision-making and co-created care plans</a:t>
            </a:r>
            <a:endParaRPr lang="en-US" dirty="0"/>
          </a:p>
          <a:p>
            <a:pPr lvl="1"/>
            <a:r>
              <a:rPr lang="en-US" dirty="0"/>
              <a:t>Rise of digital health records and telemedicine</a:t>
            </a:r>
            <a:endParaRPr lang="en-US" dirty="0"/>
          </a:p>
          <a:p>
            <a:endParaRPr lang="en-US" dirty="0"/>
          </a:p>
        </p:txBody>
      </p:sp>
      <p:pic>
        <p:nvPicPr>
          <p:cNvPr id="2050" name="Picture 2" descr="A patient having a virtual consultation with a doctor on a tablet or  computer screen | Premium AI-generated image"/>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251700" y="1825625"/>
            <a:ext cx="4711700" cy="35337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578100" y="5992297"/>
            <a:ext cx="7229736" cy="369332"/>
          </a:xfrm>
          <a:prstGeom prst="rect">
            <a:avLst/>
          </a:prstGeom>
          <a:noFill/>
        </p:spPr>
        <p:txBody>
          <a:bodyPr wrap="none" rtlCol="0">
            <a:spAutoFit/>
          </a:bodyPr>
          <a:lstStyle/>
          <a:p>
            <a:r>
              <a:rPr lang="en-US" i="1" dirty="0"/>
              <a:t>“How does patient-centered care challenge traditional clinical hierarchies?”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Proactive Over Reactive</a:t>
            </a:r>
            <a:endParaRPr lang="en-US" dirty="0"/>
          </a:p>
        </p:txBody>
      </p:sp>
      <p:sp>
        <p:nvSpPr>
          <p:cNvPr id="3" name="Content Placeholder 2"/>
          <p:cNvSpPr>
            <a:spLocks noGrp="1"/>
          </p:cNvSpPr>
          <p:nvPr>
            <p:ph idx="1"/>
          </p:nvPr>
        </p:nvSpPr>
        <p:spPr>
          <a:xfrm>
            <a:off x="838200" y="1825625"/>
            <a:ext cx="5740400" cy="4351338"/>
          </a:xfrm>
        </p:spPr>
        <p:txBody>
          <a:bodyPr/>
          <a:lstStyle/>
          <a:p>
            <a:pPr lvl="1"/>
            <a:r>
              <a:rPr lang="en-US" dirty="0"/>
              <a:t>Lifestyle interventions and behavioral coaching</a:t>
            </a:r>
            <a:endParaRPr lang="en-US" dirty="0"/>
          </a:p>
          <a:p>
            <a:pPr lvl="1"/>
            <a:r>
              <a:rPr lang="en-US" dirty="0"/>
              <a:t>Predictive analytics and population health tools</a:t>
            </a:r>
            <a:endParaRPr lang="en-US" dirty="0"/>
          </a:p>
          <a:p>
            <a:pPr lvl="1"/>
            <a:r>
              <a:rPr lang="en-US" dirty="0"/>
              <a:t>Integration of screening and early detection</a:t>
            </a:r>
            <a:endParaRPr lang="en-US" dirty="0"/>
          </a:p>
          <a:p>
            <a:endParaRPr lang="en-US" dirty="0"/>
          </a:p>
        </p:txBody>
      </p:sp>
      <p:pic>
        <p:nvPicPr>
          <p:cNvPr id="3074" name="Picture 2" descr="4+ Thousand Tracker Infographic Royalty-Free Images, Stock Photos &amp;  Pictures | Shutterstock"/>
          <p:cNvPicPr>
            <a:picLocks noChangeAspect="1" noChangeArrowheads="1"/>
          </p:cNvPicPr>
          <p:nvPr/>
        </p:nvPicPr>
        <p:blipFill rotWithShape="1">
          <a:blip r:embed="rId1">
            <a:extLst>
              <a:ext uri="{28A0092B-C50C-407E-A947-70E740481C1C}">
                <a14:useLocalDpi xmlns:a14="http://schemas.microsoft.com/office/drawing/2010/main" val="0"/>
              </a:ext>
            </a:extLst>
          </a:blip>
          <a:srcRect b="17143"/>
          <a:stretch>
            <a:fillRect/>
          </a:stretch>
        </p:blipFill>
        <p:spPr bwMode="auto">
          <a:xfrm>
            <a:off x="6707188" y="2095500"/>
            <a:ext cx="5519847" cy="27305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514987" y="5992297"/>
            <a:ext cx="8127225" cy="369332"/>
          </a:xfrm>
          <a:prstGeom prst="rect">
            <a:avLst/>
          </a:prstGeom>
          <a:noFill/>
        </p:spPr>
        <p:txBody>
          <a:bodyPr wrap="none" rtlCol="0">
            <a:spAutoFit/>
          </a:bodyPr>
          <a:lstStyle/>
          <a:p>
            <a:r>
              <a:rPr lang="en-US" i="1" dirty="0"/>
              <a:t>“What barriers exist to implementing preventive strategies in low-resource settings?”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From Diagnostician to Navigator</a:t>
            </a:r>
            <a:endParaRPr lang="en-US" dirty="0"/>
          </a:p>
        </p:txBody>
      </p:sp>
      <p:sp>
        <p:nvSpPr>
          <p:cNvPr id="3" name="Content Placeholder 2"/>
          <p:cNvSpPr>
            <a:spLocks noGrp="1"/>
          </p:cNvSpPr>
          <p:nvPr>
            <p:ph idx="1"/>
          </p:nvPr>
        </p:nvSpPr>
        <p:spPr>
          <a:xfrm>
            <a:off x="838200" y="1825625"/>
            <a:ext cx="6083300" cy="4351338"/>
          </a:xfrm>
        </p:spPr>
        <p:txBody>
          <a:bodyPr/>
          <a:lstStyle/>
          <a:p>
            <a:pPr lvl="1"/>
            <a:r>
              <a:rPr lang="en-US" dirty="0"/>
              <a:t>Physicians as facilitators, educators, and team leaders</a:t>
            </a:r>
            <a:endParaRPr lang="en-US" dirty="0"/>
          </a:p>
          <a:p>
            <a:pPr lvl="1"/>
            <a:r>
              <a:rPr lang="en-US" dirty="0"/>
              <a:t>Interdisciplinary collaboration and digital fluency</a:t>
            </a:r>
            <a:endParaRPr lang="en-US" dirty="0"/>
          </a:p>
          <a:p>
            <a:pPr lvl="1"/>
            <a:r>
              <a:rPr lang="en-US" dirty="0"/>
              <a:t>Ethical stewardship of technology</a:t>
            </a:r>
            <a:endParaRPr lang="en-US" dirty="0"/>
          </a:p>
          <a:p>
            <a:endParaRPr lang="en-US" dirty="0"/>
          </a:p>
        </p:txBody>
      </p:sp>
      <p:pic>
        <p:nvPicPr>
          <p:cNvPr id="4098" name="Picture 2" descr="The Important Role Tumor Boards Play in Cancer Care | Fox Chase Cancer  Center - Philadelphia PA"/>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921500" y="1562100"/>
            <a:ext cx="5270500" cy="30607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657600" y="5635109"/>
            <a:ext cx="5604996" cy="369332"/>
          </a:xfrm>
          <a:prstGeom prst="rect">
            <a:avLst/>
          </a:prstGeom>
          <a:noFill/>
        </p:spPr>
        <p:txBody>
          <a:bodyPr wrap="none" rtlCol="0">
            <a:spAutoFit/>
          </a:bodyPr>
          <a:lstStyle/>
          <a:p>
            <a:r>
              <a:rPr lang="en-US" i="1" dirty="0"/>
              <a:t>“Is digital empowerment always beneficial for patients?”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Case Scenario: </a:t>
            </a:r>
            <a:r>
              <a:rPr lang="en-US" i="1" dirty="0"/>
              <a:t>Metabolic Syndrome in a Digital Era</a:t>
            </a:r>
            <a:endParaRPr lang="en-US" dirty="0"/>
          </a:p>
        </p:txBody>
      </p:sp>
      <p:sp>
        <p:nvSpPr>
          <p:cNvPr id="3" name="Content Placeholder 2"/>
          <p:cNvSpPr>
            <a:spLocks noGrp="1"/>
          </p:cNvSpPr>
          <p:nvPr>
            <p:ph idx="1"/>
          </p:nvPr>
        </p:nvSpPr>
        <p:spPr>
          <a:xfrm>
            <a:off x="838200" y="1825625"/>
            <a:ext cx="6324600" cy="4351338"/>
          </a:xfrm>
        </p:spPr>
        <p:txBody>
          <a:bodyPr/>
          <a:lstStyle/>
          <a:p>
            <a:r>
              <a:rPr lang="en-US" i="1" dirty="0"/>
              <a:t>A 45-year-old patient with metabolic syndrome is managed through AI-driven risk prediction, lifestyle coaching via a mobile app, and regular virtual check-ins with a care team.</a:t>
            </a:r>
            <a:endParaRPr lang="en-US" dirty="0"/>
          </a:p>
          <a:p>
            <a:endParaRPr lang="en-US" dirty="0"/>
          </a:p>
        </p:txBody>
      </p:sp>
      <p:sp>
        <p:nvSpPr>
          <p:cNvPr id="4" name="TextBox 3"/>
          <p:cNvSpPr txBox="1"/>
          <p:nvPr/>
        </p:nvSpPr>
        <p:spPr>
          <a:xfrm>
            <a:off x="2184400" y="5918200"/>
            <a:ext cx="5764720" cy="646331"/>
          </a:xfrm>
          <a:prstGeom prst="rect">
            <a:avLst/>
          </a:prstGeom>
          <a:noFill/>
        </p:spPr>
        <p:txBody>
          <a:bodyPr wrap="none" rtlCol="0">
            <a:spAutoFit/>
          </a:bodyPr>
          <a:lstStyle/>
          <a:p>
            <a:r>
              <a:rPr lang="en-US" i="1" dirty="0"/>
              <a:t>“How does this model differ from traditional care delivery?”</a:t>
            </a:r>
            <a:endParaRPr lang="en-US" dirty="0"/>
          </a:p>
          <a:p>
            <a:endParaRPr lang="en-US" dirty="0"/>
          </a:p>
        </p:txBody>
      </p:sp>
      <p:pic>
        <p:nvPicPr>
          <p:cNvPr id="8194" name="Picture 2" descr="A 45-year-old obese patient interacting with a digital health interface showing AI risk prediction, lifestyle tracking app, and virtual care team. The patient is seated at a table, using a smartphone. Above the patient are icons representing AI brain analytics, blood glucose tracking, and virtual care team avatars. The patient has a round face, fuller body, and is wearing a yellow shirt. The background is clean and minimal with a white backdrop and blue header."/>
          <p:cNvPicPr>
            <a:picLocks noChangeAspect="1" noChangeArrowheads="1"/>
          </p:cNvPicPr>
          <p:nvPr/>
        </p:nvPicPr>
        <p:blipFill rotWithShape="1">
          <a:blip r:embed="rId1">
            <a:extLst>
              <a:ext uri="{28A0092B-C50C-407E-A947-70E740481C1C}">
                <a14:useLocalDpi xmlns:a14="http://schemas.microsoft.com/office/drawing/2010/main" val="0"/>
              </a:ext>
            </a:extLst>
          </a:blip>
          <a:srcRect t="32778"/>
          <a:stretch>
            <a:fillRect/>
          </a:stretch>
        </p:blipFill>
        <p:spPr bwMode="auto">
          <a:xfrm>
            <a:off x="7162800" y="1690688"/>
            <a:ext cx="5228841" cy="351494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Group Discussion</a:t>
            </a:r>
            <a:endParaRPr lang="en-US" dirty="0"/>
          </a:p>
        </p:txBody>
      </p:sp>
      <p:sp>
        <p:nvSpPr>
          <p:cNvPr id="3" name="Content Placeholder 2"/>
          <p:cNvSpPr>
            <a:spLocks noGrp="1"/>
          </p:cNvSpPr>
          <p:nvPr>
            <p:ph idx="1"/>
          </p:nvPr>
        </p:nvSpPr>
        <p:spPr>
          <a:xfrm>
            <a:off x="838200" y="1825625"/>
            <a:ext cx="5397500" cy="4351338"/>
          </a:xfrm>
        </p:spPr>
        <p:txBody>
          <a:bodyPr/>
          <a:lstStyle/>
          <a:p>
            <a:pPr lvl="1"/>
            <a:r>
              <a:rPr lang="en-US" dirty="0"/>
              <a:t>What competencies must physicians develop for this model?</a:t>
            </a:r>
            <a:endParaRPr lang="en-US" dirty="0"/>
          </a:p>
          <a:p>
            <a:pPr lvl="1"/>
            <a:r>
              <a:rPr lang="en-US" dirty="0"/>
              <a:t>What ethical concerns arise with AI and remote monitoring?</a:t>
            </a:r>
            <a:endParaRPr lang="en-US" dirty="0"/>
          </a:p>
          <a:p>
            <a:pPr lvl="1"/>
            <a:r>
              <a:rPr lang="en-US" dirty="0"/>
              <a:t>How do we ensure equity in digital care?</a:t>
            </a:r>
            <a:endParaRPr lang="en-US" dirty="0"/>
          </a:p>
          <a:p>
            <a:endParaRPr lang="en-US" dirty="0"/>
          </a:p>
        </p:txBody>
      </p:sp>
      <p:pic>
        <p:nvPicPr>
          <p:cNvPr id="5122" name="Picture 2" descr="810+ Breakout Group Icon Stock Illustrations, Royalty-Free Vector Graphics  &amp; Clip Art - iStock"/>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219950" y="1304925"/>
            <a:ext cx="4248150" cy="42481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273300" y="5614987"/>
            <a:ext cx="7924800" cy="369332"/>
          </a:xfrm>
          <a:prstGeom prst="rect">
            <a:avLst/>
          </a:prstGeom>
          <a:noFill/>
        </p:spPr>
        <p:txBody>
          <a:bodyPr wrap="square">
            <a:spAutoFit/>
          </a:bodyPr>
          <a:lstStyle/>
          <a:p>
            <a:r>
              <a:rPr lang="en-US" sz="1800" i="1" dirty="0">
                <a:effectLst/>
                <a:latin typeface="Calibri" panose="020F0502020204030204" pitchFamily="34" charset="0"/>
                <a:ea typeface="Calibri" panose="020F0502020204030204" pitchFamily="34" charset="0"/>
                <a:cs typeface="Arial" panose="020B0604020202020204" pitchFamily="34" charset="0"/>
              </a:rPr>
              <a:t>“What would you change in this model to make it more inclusive?”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Reflection: </a:t>
            </a:r>
            <a:r>
              <a:rPr lang="en-US" i="1" dirty="0"/>
              <a:t>Your Role in Future Medicine</a:t>
            </a:r>
            <a:endParaRPr lang="en-US" dirty="0"/>
          </a:p>
        </p:txBody>
      </p:sp>
      <p:sp>
        <p:nvSpPr>
          <p:cNvPr id="3" name="Content Placeholder 2"/>
          <p:cNvSpPr>
            <a:spLocks noGrp="1"/>
          </p:cNvSpPr>
          <p:nvPr>
            <p:ph idx="1"/>
          </p:nvPr>
        </p:nvSpPr>
        <p:spPr>
          <a:xfrm>
            <a:off x="838200" y="1825625"/>
            <a:ext cx="5689600" cy="4351338"/>
          </a:xfrm>
        </p:spPr>
        <p:txBody>
          <a:bodyPr/>
          <a:lstStyle/>
          <a:p>
            <a:r>
              <a:rPr lang="en-US" i="1" dirty="0"/>
              <a:t>“In one sentence, describe how your role as a physician will evolve in the next decade.”</a:t>
            </a:r>
            <a:endParaRPr lang="en-US" dirty="0"/>
          </a:p>
          <a:p>
            <a:endParaRPr lang="en-US" dirty="0"/>
          </a:p>
        </p:txBody>
      </p:sp>
      <p:pic>
        <p:nvPicPr>
          <p:cNvPr id="6146" name="Picture 2" descr="Character Smile Walking Doctor Shadow PNG &amp; SVG Design For T-Shirts"/>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959600" y="1409700"/>
            <a:ext cx="4876800" cy="4876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From Paradigm to Practice</a:t>
            </a:r>
            <a:endParaRPr lang="en-US" dirty="0"/>
          </a:p>
        </p:txBody>
      </p:sp>
      <p:sp>
        <p:nvSpPr>
          <p:cNvPr id="3" name="Content Placeholder 2"/>
          <p:cNvSpPr>
            <a:spLocks noGrp="1"/>
          </p:cNvSpPr>
          <p:nvPr>
            <p:ph idx="1"/>
          </p:nvPr>
        </p:nvSpPr>
        <p:spPr>
          <a:xfrm>
            <a:off x="838200" y="1825625"/>
            <a:ext cx="6451600" cy="4351338"/>
          </a:xfrm>
        </p:spPr>
        <p:txBody>
          <a:bodyPr/>
          <a:lstStyle/>
          <a:p>
            <a:pPr lvl="1"/>
            <a:r>
              <a:rPr lang="en-US" dirty="0"/>
              <a:t>Patient-centered care and prevention are not trends—they’re structural shifts</a:t>
            </a:r>
            <a:endParaRPr lang="en-US" dirty="0"/>
          </a:p>
          <a:p>
            <a:pPr lvl="1"/>
            <a:r>
              <a:rPr lang="en-US" dirty="0"/>
              <a:t>Physicians must adapt roles, skills, and mindsets</a:t>
            </a:r>
            <a:endParaRPr lang="en-US" dirty="0"/>
          </a:p>
          <a:p>
            <a:pPr lvl="1"/>
            <a:r>
              <a:rPr lang="en-US" dirty="0"/>
              <a:t>Future medicine demands ethical, inclusive, and tech-savvy leadership</a:t>
            </a:r>
            <a:endParaRPr lang="en-US" dirty="0"/>
          </a:p>
          <a:p>
            <a:endParaRPr lang="en-US" dirty="0"/>
          </a:p>
        </p:txBody>
      </p:sp>
      <p:pic>
        <p:nvPicPr>
          <p:cNvPr id="7170" name="Picture 2" descr="Top On-Demand App Ideas for Startups to Launch in 2025"/>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096125" y="1917700"/>
            <a:ext cx="4905375" cy="33337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721100" y="5807631"/>
            <a:ext cx="5141279" cy="369332"/>
          </a:xfrm>
          <a:prstGeom prst="rect">
            <a:avLst/>
          </a:prstGeom>
          <a:noFill/>
        </p:spPr>
        <p:txBody>
          <a:bodyPr wrap="none" rtlCol="0">
            <a:spAutoFit/>
          </a:bodyPr>
          <a:lstStyle/>
          <a:p>
            <a:r>
              <a:rPr lang="en-US" i="1" dirty="0"/>
              <a:t>“What one skill must every future physician master?”</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16229" y="631371"/>
            <a:ext cx="9144000" cy="1600200"/>
          </a:xfrm>
        </p:spPr>
        <p:txBody>
          <a:bodyPr>
            <a:normAutofit fontScale="90000"/>
          </a:bodyPr>
          <a:lstStyle/>
          <a:p>
            <a:r>
              <a:rPr lang="en-US" i="1" dirty="0"/>
              <a:t>The Future Trajectory of Medicine</a:t>
            </a:r>
            <a:endParaRPr lang="en-US" dirty="0"/>
          </a:p>
        </p:txBody>
      </p:sp>
      <p:sp>
        <p:nvSpPr>
          <p:cNvPr id="3" name="Subtitle 2"/>
          <p:cNvSpPr>
            <a:spLocks noGrp="1"/>
          </p:cNvSpPr>
          <p:nvPr>
            <p:ph type="subTitle" idx="1"/>
          </p:nvPr>
        </p:nvSpPr>
        <p:spPr>
          <a:xfrm>
            <a:off x="-1262743" y="3612924"/>
            <a:ext cx="9144000" cy="1655762"/>
          </a:xfrm>
        </p:spPr>
        <p:txBody>
          <a:bodyPr/>
          <a:lstStyle/>
          <a:p>
            <a:r>
              <a:rPr lang="en-US" i="1" dirty="0"/>
              <a:t>Innovation, Challenges, and Opportunities</a:t>
            </a:r>
            <a:endParaRPr lang="en-US" dirty="0"/>
          </a:p>
        </p:txBody>
      </p:sp>
      <p:sp>
        <p:nvSpPr>
          <p:cNvPr id="4" name="TextBox 3"/>
          <p:cNvSpPr txBox="1"/>
          <p:nvPr/>
        </p:nvSpPr>
        <p:spPr>
          <a:xfrm>
            <a:off x="1055915" y="6204858"/>
            <a:ext cx="4799712" cy="369332"/>
          </a:xfrm>
          <a:prstGeom prst="rect">
            <a:avLst/>
          </a:prstGeom>
          <a:noFill/>
        </p:spPr>
        <p:txBody>
          <a:bodyPr wrap="none" rtlCol="0">
            <a:spAutoFit/>
          </a:bodyPr>
          <a:lstStyle/>
          <a:p>
            <a:r>
              <a:rPr lang="en-US" i="1" dirty="0"/>
              <a:t>“What kind of physician will the future demand?”</a:t>
            </a:r>
            <a:endParaRPr lang="en-US" dirty="0"/>
          </a:p>
        </p:txBody>
      </p:sp>
      <p:pic>
        <p:nvPicPr>
          <p:cNvPr id="2050" name="Picture 2" descr="Futuristic hospital skyline with digital overlays (AI, genomics, telemedicine icons)"/>
          <p:cNvPicPr>
            <a:picLocks noChangeAspect="1" noChangeArrowheads="1"/>
          </p:cNvPicPr>
          <p:nvPr/>
        </p:nvPicPr>
        <p:blipFill rotWithShape="1">
          <a:blip r:embed="rId1">
            <a:extLst>
              <a:ext uri="{28A0092B-C50C-407E-A947-70E740481C1C}">
                <a14:useLocalDpi xmlns:a14="http://schemas.microsoft.com/office/drawing/2010/main" val="0"/>
              </a:ext>
            </a:extLst>
          </a:blip>
          <a:srcRect r="50595"/>
          <a:stretch>
            <a:fillRect/>
          </a:stretch>
        </p:blipFill>
        <p:spPr bwMode="auto">
          <a:xfrm>
            <a:off x="6923315" y="0"/>
            <a:ext cx="5268685" cy="71095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Rational Medicine &amp; Ethics (5th Century BCE)</a:t>
            </a:r>
            <a:endParaRPr lang="en-US" dirty="0"/>
          </a:p>
        </p:txBody>
      </p:sp>
      <p:sp>
        <p:nvSpPr>
          <p:cNvPr id="3" name="Content Placeholder 2"/>
          <p:cNvSpPr>
            <a:spLocks noGrp="1"/>
          </p:cNvSpPr>
          <p:nvPr>
            <p:ph idx="1"/>
          </p:nvPr>
        </p:nvSpPr>
        <p:spPr>
          <a:xfrm>
            <a:off x="5422900" y="2270125"/>
            <a:ext cx="6667500" cy="4351338"/>
          </a:xfrm>
        </p:spPr>
        <p:txBody>
          <a:bodyPr/>
          <a:lstStyle/>
          <a:p>
            <a:pPr lvl="1"/>
            <a:r>
              <a:rPr lang="en-US" dirty="0"/>
              <a:t>Shift from supernatural → rational observation</a:t>
            </a:r>
            <a:endParaRPr lang="en-US" dirty="0"/>
          </a:p>
          <a:p>
            <a:pPr lvl="1"/>
            <a:r>
              <a:rPr lang="en-US" dirty="0"/>
              <a:t>Hippocratic Oath → ethics in practice</a:t>
            </a:r>
            <a:endParaRPr lang="en-US" dirty="0"/>
          </a:p>
          <a:p>
            <a:pPr lvl="1"/>
            <a:r>
              <a:rPr lang="en-US" dirty="0"/>
              <a:t>Clinical reasoning foundations</a:t>
            </a:r>
            <a:endParaRPr lang="en-US" dirty="0"/>
          </a:p>
          <a:p>
            <a:endParaRPr lang="en-US" dirty="0"/>
          </a:p>
        </p:txBody>
      </p:sp>
      <p:pic>
        <p:nvPicPr>
          <p:cNvPr id="3074" name="Picture 2" descr="Split screen of X-ray image and CT scan, representing medical imaging evolution"/>
          <p:cNvPicPr>
            <a:picLocks noChangeAspect="1" noChangeArrowheads="1"/>
          </p:cNvPicPr>
          <p:nvPr/>
        </p:nvPicPr>
        <p:blipFill rotWithShape="1">
          <a:blip r:embed="rId1">
            <a:extLst>
              <a:ext uri="{28A0092B-C50C-407E-A947-70E740481C1C}">
                <a14:useLocalDpi xmlns:a14="http://schemas.microsoft.com/office/drawing/2010/main" val="0"/>
              </a:ext>
            </a:extLst>
          </a:blip>
          <a:srcRect t="18315" r="57870" b="9029"/>
          <a:stretch>
            <a:fillRect/>
          </a:stretch>
        </p:blipFill>
        <p:spPr bwMode="auto">
          <a:xfrm>
            <a:off x="533400" y="1533524"/>
            <a:ext cx="4165600" cy="478929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422900" y="5435600"/>
            <a:ext cx="6246582" cy="369332"/>
          </a:xfrm>
          <a:prstGeom prst="rect">
            <a:avLst/>
          </a:prstGeom>
          <a:noFill/>
        </p:spPr>
        <p:txBody>
          <a:bodyPr wrap="none" rtlCol="0">
            <a:spAutoFit/>
          </a:bodyPr>
          <a:lstStyle/>
          <a:p>
            <a:r>
              <a:rPr lang="en-US" i="1" dirty="0"/>
              <a:t>“Why was separating medicine from superstition revolutionary?”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AI as Clinical Partner</a:t>
            </a:r>
            <a:endParaRPr lang="en-US" dirty="0"/>
          </a:p>
        </p:txBody>
      </p:sp>
      <p:sp>
        <p:nvSpPr>
          <p:cNvPr id="3" name="Content Placeholder 2"/>
          <p:cNvSpPr>
            <a:spLocks noGrp="1"/>
          </p:cNvSpPr>
          <p:nvPr>
            <p:ph idx="1"/>
          </p:nvPr>
        </p:nvSpPr>
        <p:spPr>
          <a:xfrm>
            <a:off x="838200" y="1825625"/>
            <a:ext cx="5856514" cy="4351338"/>
          </a:xfrm>
        </p:spPr>
        <p:txBody>
          <a:bodyPr/>
          <a:lstStyle/>
          <a:p>
            <a:pPr lvl="1"/>
            <a:r>
              <a:rPr lang="en-US" dirty="0"/>
              <a:t>Early detection &amp; risk stratification</a:t>
            </a:r>
            <a:endParaRPr lang="en-US" dirty="0"/>
          </a:p>
          <a:p>
            <a:pPr lvl="1"/>
            <a:r>
              <a:rPr lang="en-US" dirty="0"/>
              <a:t>Decision support systems</a:t>
            </a:r>
            <a:endParaRPr lang="en-US" dirty="0"/>
          </a:p>
          <a:p>
            <a:pPr lvl="1"/>
            <a:r>
              <a:rPr lang="en-US" dirty="0"/>
              <a:t>Example: AI predicting sepsis before clinical signs</a:t>
            </a:r>
            <a:endParaRPr lang="en-US" dirty="0"/>
          </a:p>
          <a:p>
            <a:endParaRPr lang="en-US" dirty="0"/>
          </a:p>
        </p:txBody>
      </p:sp>
      <p:pic>
        <p:nvPicPr>
          <p:cNvPr id="1028" name="Picture 4" descr="AI Sepsis Diagnostic Tool Gets FDA Authorization | MedPage Today"/>
          <p:cNvPicPr>
            <a:picLocks noChangeAspect="1" noChangeArrowheads="1"/>
          </p:cNvPicPr>
          <p:nvPr/>
        </p:nvPicPr>
        <p:blipFill rotWithShape="1">
          <a:blip r:embed="rId1">
            <a:extLst>
              <a:ext uri="{28A0092B-C50C-407E-A947-70E740481C1C}">
                <a14:useLocalDpi xmlns:a14="http://schemas.microsoft.com/office/drawing/2010/main" val="0"/>
              </a:ext>
            </a:extLst>
          </a:blip>
          <a:srcRect l="17225" r="17081"/>
          <a:stretch>
            <a:fillRect/>
          </a:stretch>
        </p:blipFill>
        <p:spPr bwMode="auto">
          <a:xfrm>
            <a:off x="6553200" y="1290774"/>
            <a:ext cx="5268685" cy="451131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98714" y="5567226"/>
            <a:ext cx="6096000" cy="646331"/>
          </a:xfrm>
          <a:prstGeom prst="rect">
            <a:avLst/>
          </a:prstGeom>
          <a:noFill/>
        </p:spPr>
        <p:txBody>
          <a:bodyPr wrap="square">
            <a:spAutoFit/>
          </a:bodyPr>
          <a:lstStyle/>
          <a:p>
            <a:r>
              <a:rPr lang="en-US" sz="1800" i="1" dirty="0">
                <a:effectLst/>
                <a:latin typeface="Calibri" panose="020F0502020204030204" pitchFamily="34" charset="0"/>
                <a:ea typeface="Calibri" panose="020F0502020204030204" pitchFamily="34" charset="0"/>
                <a:cs typeface="Arial" panose="020B0604020202020204" pitchFamily="34" charset="0"/>
              </a:rPr>
              <a:t>“How should physicians ethically apply machine-generated insights?”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From Population to Individual Blueprint</a:t>
            </a:r>
            <a:endParaRPr lang="en-US" dirty="0"/>
          </a:p>
        </p:txBody>
      </p:sp>
      <p:sp>
        <p:nvSpPr>
          <p:cNvPr id="3" name="Content Placeholder 2"/>
          <p:cNvSpPr>
            <a:spLocks noGrp="1"/>
          </p:cNvSpPr>
          <p:nvPr>
            <p:ph idx="1"/>
          </p:nvPr>
        </p:nvSpPr>
        <p:spPr>
          <a:xfrm>
            <a:off x="838200" y="1825625"/>
            <a:ext cx="5519057" cy="4351338"/>
          </a:xfrm>
        </p:spPr>
        <p:txBody>
          <a:bodyPr/>
          <a:lstStyle/>
          <a:p>
            <a:pPr lvl="1"/>
            <a:r>
              <a:rPr lang="en-US" dirty="0"/>
              <a:t>Genomic profiling for prevention &amp; treatment</a:t>
            </a:r>
            <a:endParaRPr lang="en-US" dirty="0"/>
          </a:p>
          <a:p>
            <a:pPr lvl="1"/>
            <a:r>
              <a:rPr lang="en-US" dirty="0"/>
              <a:t>Pharmacogenomics guiding drug selection</a:t>
            </a:r>
            <a:endParaRPr lang="en-US" dirty="0"/>
          </a:p>
          <a:p>
            <a:pPr lvl="1"/>
            <a:r>
              <a:rPr lang="en-US" dirty="0"/>
              <a:t>Example: BRCA testing for cancer prevention</a:t>
            </a:r>
            <a:endParaRPr lang="en-US" dirty="0"/>
          </a:p>
          <a:p>
            <a:endParaRPr lang="en-US" dirty="0"/>
          </a:p>
        </p:txBody>
      </p:sp>
      <p:pic>
        <p:nvPicPr>
          <p:cNvPr id="3074" name="Picture 2" descr="Frontiers | Targeting BRCA and DNA Damage Repair Genes in GI Cancers:  Pathophysiology and Clinical Perspectives"/>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060740" y="1690688"/>
            <a:ext cx="6131260" cy="425631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61257" y="5299569"/>
            <a:ext cx="6096000" cy="710707"/>
          </a:xfrm>
          <a:prstGeom prst="rect">
            <a:avLst/>
          </a:prstGeom>
          <a:noFill/>
        </p:spPr>
        <p:txBody>
          <a:bodyPr wrap="square">
            <a:spAutoFit/>
          </a:bodyPr>
          <a:lstStyle/>
          <a:p>
            <a:pPr marR="0" lvl="0">
              <a:lnSpc>
                <a:spcPct val="115000"/>
              </a:lnSpc>
              <a:spcAft>
                <a:spcPts val="800"/>
              </a:spcAft>
              <a:buSzPts val="1000"/>
              <a:tabLst>
                <a:tab pos="457200" algn="l"/>
              </a:tabLst>
            </a:pPr>
            <a:r>
              <a:rPr lang="en-US" sz="1800" i="1" kern="100" dirty="0">
                <a:effectLst/>
                <a:latin typeface="Calibri" panose="020F0502020204030204" pitchFamily="34" charset="0"/>
                <a:ea typeface="Calibri" panose="020F0502020204030204" pitchFamily="34" charset="0"/>
                <a:cs typeface="Arial" panose="020B0604020202020204" pitchFamily="34" charset="0"/>
              </a:rPr>
              <a:t>“What risks accompany tailoring medicine to individual genomes?”</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Continuous, Decentralized Care</a:t>
            </a:r>
            <a:br>
              <a:rPr lang="en-US" i="1" dirty="0"/>
            </a:br>
            <a:r>
              <a:rPr lang="en-US" sz="3600" b="1" dirty="0"/>
              <a:t>Virtual &amp; Remote Care Models</a:t>
            </a:r>
            <a:endParaRPr lang="en-US" dirty="0"/>
          </a:p>
        </p:txBody>
      </p:sp>
      <p:sp>
        <p:nvSpPr>
          <p:cNvPr id="3" name="Content Placeholder 2"/>
          <p:cNvSpPr>
            <a:spLocks noGrp="1"/>
          </p:cNvSpPr>
          <p:nvPr>
            <p:ph idx="1"/>
          </p:nvPr>
        </p:nvSpPr>
        <p:spPr>
          <a:xfrm>
            <a:off x="838200" y="1825625"/>
            <a:ext cx="5050971" cy="4351338"/>
          </a:xfrm>
        </p:spPr>
        <p:txBody>
          <a:bodyPr/>
          <a:lstStyle/>
          <a:p>
            <a:pPr lvl="1"/>
            <a:r>
              <a:rPr lang="en-US" dirty="0"/>
              <a:t>Telemedicine &amp; wearables</a:t>
            </a:r>
            <a:endParaRPr lang="en-US" dirty="0"/>
          </a:p>
          <a:p>
            <a:pPr lvl="1"/>
            <a:r>
              <a:rPr lang="en-US" dirty="0"/>
              <a:t>Remote monitoring for chronic disease</a:t>
            </a:r>
            <a:endParaRPr lang="en-US" dirty="0"/>
          </a:p>
          <a:p>
            <a:pPr lvl="1"/>
            <a:r>
              <a:rPr lang="en-US" dirty="0"/>
              <a:t>Example: Virtual ICUs, lifestyle apps</a:t>
            </a:r>
            <a:endParaRPr lang="en-US" dirty="0"/>
          </a:p>
          <a:p>
            <a:endParaRPr lang="en-US" dirty="0"/>
          </a:p>
        </p:txBody>
      </p:sp>
      <p:pic>
        <p:nvPicPr>
          <p:cNvPr id="4098" name="Picture 2" descr="28+ Thousand Wearable Health Technology Royalty-Free Images, Stock Photos &amp;  Pictures | Shutterstock"/>
          <p:cNvPicPr>
            <a:picLocks noChangeAspect="1" noChangeArrowheads="1"/>
          </p:cNvPicPr>
          <p:nvPr/>
        </p:nvPicPr>
        <p:blipFill rotWithShape="1">
          <a:blip r:embed="rId1">
            <a:extLst>
              <a:ext uri="{28A0092B-C50C-407E-A947-70E740481C1C}">
                <a14:useLocalDpi xmlns:a14="http://schemas.microsoft.com/office/drawing/2010/main" val="0"/>
              </a:ext>
            </a:extLst>
          </a:blip>
          <a:srcRect b="7960"/>
          <a:stretch>
            <a:fillRect/>
          </a:stretch>
        </p:blipFill>
        <p:spPr bwMode="auto">
          <a:xfrm>
            <a:off x="6208260" y="2095499"/>
            <a:ext cx="5778740" cy="302078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01486" y="5834743"/>
            <a:ext cx="4931606" cy="369332"/>
          </a:xfrm>
          <a:prstGeom prst="rect">
            <a:avLst/>
          </a:prstGeom>
          <a:noFill/>
        </p:spPr>
        <p:txBody>
          <a:bodyPr wrap="none" rtlCol="0">
            <a:spAutoFit/>
          </a:bodyPr>
          <a:lstStyle/>
          <a:p>
            <a:r>
              <a:rPr lang="en-US" i="1" dirty="0"/>
              <a:t>“Does remote care risk depersonalizing medicine?”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Who Benefits, Who is Left Behind?</a:t>
            </a:r>
            <a:br>
              <a:rPr lang="en-US" i="1" dirty="0"/>
            </a:br>
            <a:r>
              <a:rPr lang="en-US" sz="3600" b="1" dirty="0"/>
              <a:t>Ethical &amp; Equity Concerns</a:t>
            </a:r>
            <a:endParaRPr lang="en-US" dirty="0"/>
          </a:p>
        </p:txBody>
      </p:sp>
      <p:sp>
        <p:nvSpPr>
          <p:cNvPr id="3" name="Content Placeholder 2"/>
          <p:cNvSpPr>
            <a:spLocks noGrp="1"/>
          </p:cNvSpPr>
          <p:nvPr>
            <p:ph idx="1"/>
          </p:nvPr>
        </p:nvSpPr>
        <p:spPr>
          <a:xfrm>
            <a:off x="838200" y="1825625"/>
            <a:ext cx="5965371" cy="4351338"/>
          </a:xfrm>
        </p:spPr>
        <p:txBody>
          <a:bodyPr/>
          <a:lstStyle/>
          <a:p>
            <a:pPr lvl="1"/>
            <a:r>
              <a:rPr lang="en-US" dirty="0"/>
              <a:t>Data ownership &amp; privacy</a:t>
            </a:r>
            <a:endParaRPr lang="en-US" dirty="0"/>
          </a:p>
          <a:p>
            <a:pPr lvl="1"/>
            <a:r>
              <a:rPr lang="en-US" dirty="0"/>
              <a:t>Algorithmic bias</a:t>
            </a:r>
            <a:endParaRPr lang="en-US" dirty="0"/>
          </a:p>
          <a:p>
            <a:pPr lvl="1"/>
            <a:r>
              <a:rPr lang="en-US" dirty="0"/>
              <a:t>Digital exclusion in low-resource settings</a:t>
            </a:r>
            <a:endParaRPr lang="en-US" dirty="0"/>
          </a:p>
          <a:p>
            <a:endParaRPr lang="en-US" dirty="0"/>
          </a:p>
        </p:txBody>
      </p:sp>
      <p:pic>
        <p:nvPicPr>
          <p:cNvPr id="5122" name="Picture 2" descr="Human and Technology in Balance - Pictured As Balanced Balls on Scale that  Symbolize Harmony and Equity between Human and Stock Illustration -  Illustration of equipoise, technology: 164601200"/>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06829" y="3101749"/>
            <a:ext cx="7620000" cy="35718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282543" y="1842220"/>
            <a:ext cx="6096000" cy="369332"/>
          </a:xfrm>
          <a:prstGeom prst="rect">
            <a:avLst/>
          </a:prstGeom>
          <a:noFill/>
        </p:spPr>
        <p:txBody>
          <a:bodyPr wrap="square">
            <a:spAutoFit/>
          </a:bodyPr>
          <a:lstStyle/>
          <a:p>
            <a:r>
              <a:rPr lang="en-US" sz="1800" i="1" dirty="0">
                <a:effectLst/>
                <a:latin typeface="Calibri" panose="020F0502020204030204" pitchFamily="34" charset="0"/>
                <a:ea typeface="Calibri" panose="020F0502020204030204" pitchFamily="34" charset="0"/>
                <a:cs typeface="Arial" panose="020B0604020202020204" pitchFamily="34" charset="0"/>
              </a:rPr>
              <a:t>“How do we ensure inclusivity in digital health?”</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Physician as System Integrator</a:t>
            </a:r>
            <a:endParaRPr lang="en-US" dirty="0"/>
          </a:p>
        </p:txBody>
      </p:sp>
      <p:sp>
        <p:nvSpPr>
          <p:cNvPr id="3" name="Content Placeholder 2"/>
          <p:cNvSpPr>
            <a:spLocks noGrp="1"/>
          </p:cNvSpPr>
          <p:nvPr>
            <p:ph idx="1"/>
          </p:nvPr>
        </p:nvSpPr>
        <p:spPr>
          <a:xfrm>
            <a:off x="838200" y="1825625"/>
            <a:ext cx="4702629" cy="4351338"/>
          </a:xfrm>
        </p:spPr>
        <p:txBody>
          <a:bodyPr/>
          <a:lstStyle/>
          <a:p>
            <a:pPr lvl="1"/>
            <a:r>
              <a:rPr lang="en-US" dirty="0"/>
              <a:t>Digital literacy &amp; adaptive leadership</a:t>
            </a:r>
            <a:endParaRPr lang="en-US" dirty="0"/>
          </a:p>
          <a:p>
            <a:pPr lvl="1"/>
            <a:r>
              <a:rPr lang="en-US" dirty="0"/>
              <a:t>Interdisciplinary collaboration</a:t>
            </a:r>
            <a:endParaRPr lang="en-US" dirty="0"/>
          </a:p>
          <a:p>
            <a:pPr lvl="1"/>
            <a:r>
              <a:rPr lang="en-US" dirty="0"/>
              <a:t>Re-skilling challenges</a:t>
            </a:r>
            <a:endParaRPr lang="en-US" dirty="0"/>
          </a:p>
          <a:p>
            <a:endParaRPr lang="en-US" dirty="0"/>
          </a:p>
        </p:txBody>
      </p:sp>
      <p:pic>
        <p:nvPicPr>
          <p:cNvPr id="6146" name="Picture 2" descr="A diverse group of medical professionals gather around a laptop in a modern  healthcare setting, discussing patient care and leveraging technology to  enhance their work. 46885290 Vector Art at Vecteezy"/>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096000" y="1690688"/>
            <a:ext cx="5840186" cy="389345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18457" y="5497286"/>
            <a:ext cx="5015925" cy="646331"/>
          </a:xfrm>
          <a:prstGeom prst="rect">
            <a:avLst/>
          </a:prstGeom>
          <a:noFill/>
        </p:spPr>
        <p:txBody>
          <a:bodyPr wrap="none" rtlCol="0">
            <a:spAutoFit/>
          </a:bodyPr>
          <a:lstStyle/>
          <a:p>
            <a:r>
              <a:rPr lang="en-US" i="1" dirty="0"/>
              <a:t>“What new competencies must physicians master?”</a:t>
            </a:r>
            <a:endParaRPr lang="en-US" dirty="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Innovation Meets Reality</a:t>
            </a:r>
            <a:br>
              <a:rPr lang="en-US" dirty="0"/>
            </a:br>
            <a:r>
              <a:rPr lang="en-US" sz="3600" b="1" dirty="0"/>
              <a:t>Systemic Integration &amp; Policy Gaps</a:t>
            </a:r>
            <a:endParaRPr lang="en-US" dirty="0"/>
          </a:p>
        </p:txBody>
      </p:sp>
      <p:sp>
        <p:nvSpPr>
          <p:cNvPr id="3" name="Content Placeholder 2"/>
          <p:cNvSpPr>
            <a:spLocks noGrp="1"/>
          </p:cNvSpPr>
          <p:nvPr>
            <p:ph idx="1"/>
          </p:nvPr>
        </p:nvSpPr>
        <p:spPr>
          <a:xfrm>
            <a:off x="838200" y="1825625"/>
            <a:ext cx="5257800" cy="4351338"/>
          </a:xfrm>
        </p:spPr>
        <p:txBody>
          <a:bodyPr/>
          <a:lstStyle/>
          <a:p>
            <a:pPr lvl="1"/>
            <a:r>
              <a:rPr lang="en-US" dirty="0"/>
              <a:t>Regulatory lag &amp; reimbursement barriers</a:t>
            </a:r>
            <a:endParaRPr lang="en-US" dirty="0"/>
          </a:p>
          <a:p>
            <a:pPr lvl="1"/>
            <a:r>
              <a:rPr lang="en-US" dirty="0"/>
              <a:t>Siloed(isolated) data systems</a:t>
            </a:r>
            <a:endParaRPr lang="en-US" dirty="0"/>
          </a:p>
          <a:p>
            <a:pPr lvl="1"/>
            <a:r>
              <a:rPr lang="en-US" dirty="0"/>
              <a:t>Need for agile, interoperable ecosystems</a:t>
            </a:r>
            <a:endParaRPr lang="en-US" dirty="0"/>
          </a:p>
          <a:p>
            <a:endParaRPr lang="en-US" dirty="0"/>
          </a:p>
        </p:txBody>
      </p:sp>
      <p:sp>
        <p:nvSpPr>
          <p:cNvPr id="4" name="TextBox 3"/>
          <p:cNvSpPr txBox="1"/>
          <p:nvPr/>
        </p:nvSpPr>
        <p:spPr>
          <a:xfrm>
            <a:off x="2743200" y="6052457"/>
            <a:ext cx="5775812" cy="369332"/>
          </a:xfrm>
          <a:prstGeom prst="rect">
            <a:avLst/>
          </a:prstGeom>
          <a:noFill/>
        </p:spPr>
        <p:txBody>
          <a:bodyPr wrap="none" rtlCol="0">
            <a:spAutoFit/>
          </a:bodyPr>
          <a:lstStyle/>
          <a:p>
            <a:r>
              <a:rPr lang="en-US" i="1" dirty="0"/>
              <a:t>“What policy reforms are most urgent for future medicine?”</a:t>
            </a:r>
            <a:endParaRPr lang="en-US" dirty="0"/>
          </a:p>
        </p:txBody>
      </p:sp>
      <p:pic>
        <p:nvPicPr>
          <p:cNvPr id="7170" name="Picture 2" descr="Four interlocking puzzle pieces arranged together, each labeled with bold text: 'Policy,' 'Tech,' 'Care,' and 'Equity.' The pieces are brightly colored (blue, green, orange, purple) and fit together to symbolize integration in healthcare. Background is clean white with subtle grid lines."/>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096000" y="1690688"/>
            <a:ext cx="5486400" cy="3657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Values Drive the Future</a:t>
            </a:r>
            <a:endParaRPr lang="en-US" dirty="0"/>
          </a:p>
        </p:txBody>
      </p:sp>
      <p:sp>
        <p:nvSpPr>
          <p:cNvPr id="3" name="Content Placeholder 2"/>
          <p:cNvSpPr>
            <a:spLocks noGrp="1"/>
          </p:cNvSpPr>
          <p:nvPr>
            <p:ph idx="1"/>
          </p:nvPr>
        </p:nvSpPr>
        <p:spPr>
          <a:xfrm>
            <a:off x="838200" y="1825625"/>
            <a:ext cx="6139543" cy="4351338"/>
          </a:xfrm>
        </p:spPr>
        <p:txBody>
          <a:bodyPr/>
          <a:lstStyle/>
          <a:p>
            <a:pPr lvl="1"/>
            <a:r>
              <a:rPr lang="en-US" dirty="0"/>
              <a:t>Technology must align with ethics &amp; adaptability</a:t>
            </a:r>
            <a:endParaRPr lang="en-US" dirty="0"/>
          </a:p>
          <a:p>
            <a:pPr lvl="1"/>
            <a:r>
              <a:rPr lang="en-US" dirty="0"/>
              <a:t>Physicians as navigators of health ecosystems</a:t>
            </a:r>
            <a:endParaRPr lang="en-US" dirty="0"/>
          </a:p>
          <a:p>
            <a:pPr lvl="1"/>
            <a:r>
              <a:rPr lang="en-US" dirty="0"/>
              <a:t>Future medicine = predictive, personalized, participatory</a:t>
            </a:r>
            <a:endParaRPr lang="en-US" dirty="0"/>
          </a:p>
          <a:p>
            <a:endParaRPr lang="en-US" dirty="0"/>
          </a:p>
        </p:txBody>
      </p:sp>
      <p:sp>
        <p:nvSpPr>
          <p:cNvPr id="4" name="TextBox 3"/>
          <p:cNvSpPr txBox="1"/>
          <p:nvPr/>
        </p:nvSpPr>
        <p:spPr>
          <a:xfrm>
            <a:off x="2677886" y="5431972"/>
            <a:ext cx="7170937" cy="646331"/>
          </a:xfrm>
          <a:prstGeom prst="rect">
            <a:avLst/>
          </a:prstGeom>
          <a:noFill/>
        </p:spPr>
        <p:txBody>
          <a:bodyPr wrap="none" rtlCol="0">
            <a:spAutoFit/>
          </a:bodyPr>
          <a:lstStyle/>
          <a:p>
            <a:r>
              <a:rPr lang="en-US" i="1" dirty="0"/>
              <a:t>“What one principle should guide healthcare redesign in the next decade?”</a:t>
            </a:r>
            <a:endParaRPr lang="en-US" dirty="0"/>
          </a:p>
          <a:p>
            <a:endParaRPr lang="en-US" dirty="0"/>
          </a:p>
        </p:txBody>
      </p:sp>
      <p:pic>
        <p:nvPicPr>
          <p:cNvPr id="8194" name="Picture 2" descr="A symbolic bridge connecting two healthcare landscapes: on the left, a traditional hospital with paper records, face-to-face consultations, and analog tools; on the right, a futuristic healthcare environment with digital interfaces, AI diagnostics, wearable devices, and virtual care. The bridge is sleek and modern, arching across a river of glowing data streams. The background includes a sunrise to symbolize transition and hope."/>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542314" y="1230085"/>
            <a:ext cx="5486400" cy="3657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Invisible World Revealed (19th Century)</a:t>
            </a:r>
            <a:endParaRPr lang="en-US" dirty="0"/>
          </a:p>
        </p:txBody>
      </p:sp>
      <p:sp>
        <p:nvSpPr>
          <p:cNvPr id="3" name="Content Placeholder 2"/>
          <p:cNvSpPr>
            <a:spLocks noGrp="1"/>
          </p:cNvSpPr>
          <p:nvPr>
            <p:ph idx="1"/>
          </p:nvPr>
        </p:nvSpPr>
        <p:spPr>
          <a:xfrm>
            <a:off x="838200" y="1825625"/>
            <a:ext cx="6400663" cy="4351338"/>
          </a:xfrm>
        </p:spPr>
        <p:txBody>
          <a:bodyPr/>
          <a:lstStyle/>
          <a:p>
            <a:pPr lvl="1"/>
            <a:r>
              <a:rPr lang="en-US" dirty="0"/>
              <a:t>Pasteur &amp; Koch → microorganisms as disease agents</a:t>
            </a:r>
            <a:endParaRPr lang="en-US" dirty="0"/>
          </a:p>
          <a:p>
            <a:pPr lvl="1"/>
            <a:r>
              <a:rPr lang="en-US" dirty="0"/>
              <a:t>Public health revolution: sanitation, hygiene</a:t>
            </a:r>
            <a:endParaRPr lang="en-US" dirty="0"/>
          </a:p>
          <a:p>
            <a:pPr lvl="1"/>
            <a:r>
              <a:rPr lang="en-US" dirty="0"/>
              <a:t>Epidemiology foundations</a:t>
            </a:r>
            <a:endParaRPr lang="en-US" dirty="0"/>
          </a:p>
          <a:p>
            <a:pPr lvl="1"/>
            <a:endParaRPr lang="en-US" dirty="0"/>
          </a:p>
          <a:p>
            <a:pPr lvl="1"/>
            <a:r>
              <a:rPr lang="en-US" b="1" dirty="0"/>
              <a:t>Case Example:</a:t>
            </a:r>
            <a:r>
              <a:rPr lang="en-US" dirty="0"/>
              <a:t> John Snow’s cholera map (1854).</a:t>
            </a:r>
            <a:endParaRPr lang="en-US" dirty="0"/>
          </a:p>
          <a:p>
            <a:pPr lvl="1"/>
            <a:endParaRPr lang="en-US" dirty="0"/>
          </a:p>
          <a:p>
            <a:endParaRPr lang="en-US" dirty="0"/>
          </a:p>
        </p:txBody>
      </p:sp>
      <p:sp>
        <p:nvSpPr>
          <p:cNvPr id="4" name="TextBox 3"/>
          <p:cNvSpPr txBox="1"/>
          <p:nvPr/>
        </p:nvSpPr>
        <p:spPr>
          <a:xfrm>
            <a:off x="1308100" y="6045200"/>
            <a:ext cx="6400663" cy="646331"/>
          </a:xfrm>
          <a:prstGeom prst="rect">
            <a:avLst/>
          </a:prstGeom>
          <a:noFill/>
        </p:spPr>
        <p:txBody>
          <a:bodyPr wrap="none" rtlCol="0">
            <a:spAutoFit/>
          </a:bodyPr>
          <a:lstStyle/>
          <a:p>
            <a:r>
              <a:rPr lang="en-US" i="1" dirty="0"/>
              <a:t>“How did germ theory shift medicine from reactive to preventive?”</a:t>
            </a:r>
            <a:endParaRPr lang="en-US" dirty="0"/>
          </a:p>
          <a:p>
            <a:endParaRPr lang="en-US" dirty="0"/>
          </a:p>
        </p:txBody>
      </p:sp>
      <p:pic>
        <p:nvPicPr>
          <p:cNvPr id="4100" name="Picture 4" descr="John Snow's data journalism: the cholera map that changed the world |  Cholera | The Guardian"/>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613650" y="4062631"/>
            <a:ext cx="4381500" cy="26289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Dr John Sno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5087" y="1458119"/>
            <a:ext cx="4238625" cy="25431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42975"/>
          </a:xfrm>
        </p:spPr>
        <p:txBody>
          <a:bodyPr/>
          <a:lstStyle/>
          <a:p>
            <a:r>
              <a:rPr lang="en-US" dirty="0"/>
              <a:t>From Fatal to Treatable (20th Century)</a:t>
            </a:r>
            <a:endParaRPr lang="en-US" dirty="0"/>
          </a:p>
        </p:txBody>
      </p:sp>
      <p:sp>
        <p:nvSpPr>
          <p:cNvPr id="3" name="Content Placeholder 2"/>
          <p:cNvSpPr>
            <a:spLocks noGrp="1"/>
          </p:cNvSpPr>
          <p:nvPr>
            <p:ph idx="1"/>
          </p:nvPr>
        </p:nvSpPr>
        <p:spPr>
          <a:xfrm>
            <a:off x="838200" y="1825625"/>
            <a:ext cx="7112000" cy="2263775"/>
          </a:xfrm>
        </p:spPr>
        <p:txBody>
          <a:bodyPr/>
          <a:lstStyle/>
          <a:p>
            <a:pPr lvl="1"/>
            <a:r>
              <a:rPr lang="en-US" dirty="0"/>
              <a:t>Fleming’s penicillin discovery (1928)</a:t>
            </a:r>
            <a:endParaRPr lang="en-US" dirty="0"/>
          </a:p>
          <a:p>
            <a:pPr lvl="1"/>
            <a:r>
              <a:rPr lang="en-US" dirty="0"/>
              <a:t>WWII mass production → millions saved</a:t>
            </a:r>
            <a:endParaRPr lang="en-US" dirty="0"/>
          </a:p>
          <a:p>
            <a:pPr lvl="1"/>
            <a:r>
              <a:rPr lang="en-US" dirty="0"/>
              <a:t>Pneumonia, syphilis transformed</a:t>
            </a:r>
            <a:endParaRPr lang="en-US" dirty="0"/>
          </a:p>
          <a:p>
            <a:endParaRPr lang="en-US" dirty="0"/>
          </a:p>
        </p:txBody>
      </p:sp>
      <p:pic>
        <p:nvPicPr>
          <p:cNvPr id="5" name="Picture 4"/>
          <p:cNvPicPr>
            <a:picLocks noChangeAspect="1"/>
          </p:cNvPicPr>
          <p:nvPr/>
        </p:nvPicPr>
        <p:blipFill>
          <a:blip r:embed="rId1"/>
          <a:stretch>
            <a:fillRect/>
          </a:stretch>
        </p:blipFill>
        <p:spPr>
          <a:xfrm>
            <a:off x="8286750" y="1027906"/>
            <a:ext cx="3905250" cy="5715000"/>
          </a:xfrm>
          <a:prstGeom prst="rect">
            <a:avLst/>
          </a:prstGeom>
        </p:spPr>
      </p:pic>
      <p:sp>
        <p:nvSpPr>
          <p:cNvPr id="6" name="TextBox 5"/>
          <p:cNvSpPr txBox="1"/>
          <p:nvPr/>
        </p:nvSpPr>
        <p:spPr>
          <a:xfrm>
            <a:off x="408159" y="4927600"/>
            <a:ext cx="7710316" cy="369332"/>
          </a:xfrm>
          <a:prstGeom prst="rect">
            <a:avLst/>
          </a:prstGeom>
          <a:noFill/>
        </p:spPr>
        <p:txBody>
          <a:bodyPr wrap="none" rtlCol="0">
            <a:spAutoFit/>
          </a:bodyPr>
          <a:lstStyle/>
          <a:p>
            <a:r>
              <a:rPr lang="en-US" i="1" dirty="0"/>
              <a:t>“What parallels exist between antibiotics and today’s search for new therapies?”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Seeing Inside the Body (20th Century)</a:t>
            </a:r>
            <a:endParaRPr lang="en-US" dirty="0"/>
          </a:p>
        </p:txBody>
      </p:sp>
      <p:sp>
        <p:nvSpPr>
          <p:cNvPr id="3" name="Content Placeholder 2"/>
          <p:cNvSpPr>
            <a:spLocks noGrp="1"/>
          </p:cNvSpPr>
          <p:nvPr>
            <p:ph idx="1"/>
          </p:nvPr>
        </p:nvSpPr>
        <p:spPr>
          <a:xfrm>
            <a:off x="838200" y="1825625"/>
            <a:ext cx="6883400" cy="2809875"/>
          </a:xfrm>
        </p:spPr>
        <p:txBody>
          <a:bodyPr/>
          <a:lstStyle/>
          <a:p>
            <a:pPr lvl="1"/>
            <a:r>
              <a:rPr lang="en-US" dirty="0" err="1"/>
              <a:t>Röntgen’s</a:t>
            </a:r>
            <a:r>
              <a:rPr lang="en-US" dirty="0"/>
              <a:t> X‑rays (1895) → CT, MRI, ultrasound</a:t>
            </a:r>
            <a:endParaRPr lang="en-US" dirty="0"/>
          </a:p>
          <a:p>
            <a:pPr lvl="1"/>
            <a:r>
              <a:rPr lang="en-US" dirty="0"/>
              <a:t>Non‑invasive precision diagnosis</a:t>
            </a:r>
            <a:endParaRPr lang="en-US" dirty="0"/>
          </a:p>
          <a:p>
            <a:pPr lvl="1"/>
            <a:r>
              <a:rPr lang="en-US" dirty="0"/>
              <a:t>Stroke &amp; trauma care revolutionized</a:t>
            </a:r>
            <a:endParaRPr lang="en-US" dirty="0"/>
          </a:p>
          <a:p>
            <a:endParaRPr lang="en-US" dirty="0"/>
          </a:p>
        </p:txBody>
      </p:sp>
      <p:pic>
        <p:nvPicPr>
          <p:cNvPr id="6146" name="Picture 2" descr="CT Scan And X-Ray ..."/>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585075" y="2498724"/>
            <a:ext cx="4090458" cy="24542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27100" y="5384800"/>
            <a:ext cx="7696200" cy="369332"/>
          </a:xfrm>
          <a:prstGeom prst="rect">
            <a:avLst/>
          </a:prstGeom>
          <a:noFill/>
        </p:spPr>
        <p:txBody>
          <a:bodyPr wrap="square" rtlCol="0">
            <a:spAutoFit/>
          </a:bodyPr>
          <a:lstStyle/>
          <a:p>
            <a:r>
              <a:rPr lang="en-US" i="1" dirty="0"/>
              <a:t>“How did imaging change the physician’s diagnostic identity?”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Personalization Era (21st Century)</a:t>
            </a:r>
            <a:endParaRPr lang="en-US" dirty="0"/>
          </a:p>
        </p:txBody>
      </p:sp>
      <p:sp>
        <p:nvSpPr>
          <p:cNvPr id="3" name="Content Placeholder 2"/>
          <p:cNvSpPr>
            <a:spLocks noGrp="1"/>
          </p:cNvSpPr>
          <p:nvPr>
            <p:ph idx="1"/>
          </p:nvPr>
        </p:nvSpPr>
        <p:spPr>
          <a:xfrm>
            <a:off x="838200" y="1825625"/>
            <a:ext cx="5969000" cy="4351338"/>
          </a:xfrm>
        </p:spPr>
        <p:txBody>
          <a:bodyPr/>
          <a:lstStyle/>
          <a:p>
            <a:pPr lvl="1"/>
            <a:r>
              <a:rPr lang="en-US" dirty="0"/>
              <a:t>Human Genome Project (2003)</a:t>
            </a:r>
            <a:endParaRPr lang="en-US" dirty="0"/>
          </a:p>
          <a:p>
            <a:pPr lvl="1"/>
            <a:r>
              <a:rPr lang="en-US" dirty="0"/>
              <a:t>Predictive &amp; preventive strategies</a:t>
            </a:r>
            <a:endParaRPr lang="en-US" dirty="0"/>
          </a:p>
          <a:p>
            <a:pPr lvl="1"/>
            <a:r>
              <a:rPr lang="en-US" dirty="0"/>
              <a:t>BRCA gene testing → cancer prevention</a:t>
            </a:r>
            <a:endParaRPr lang="en-US" dirty="0"/>
          </a:p>
          <a:p>
            <a:endParaRPr lang="en-US" dirty="0"/>
          </a:p>
        </p:txBody>
      </p:sp>
      <p:pic>
        <p:nvPicPr>
          <p:cNvPr id="7170" name="Picture 2" descr="What is Genetic Testi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rot="16200000">
            <a:off x="7493000" y="2476500"/>
            <a:ext cx="5842000" cy="2921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49300" y="4673600"/>
            <a:ext cx="5822235" cy="369332"/>
          </a:xfrm>
          <a:prstGeom prst="rect">
            <a:avLst/>
          </a:prstGeom>
          <a:noFill/>
        </p:spPr>
        <p:txBody>
          <a:bodyPr wrap="none" rtlCol="0">
            <a:spAutoFit/>
          </a:bodyPr>
          <a:lstStyle/>
          <a:p>
            <a:r>
              <a:rPr lang="en-US" i="1" dirty="0"/>
              <a:t>“What ethical challenges arise with personalized medicine?”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680" y="0"/>
            <a:ext cx="10515600" cy="1325563"/>
          </a:xfrm>
        </p:spPr>
        <p:txBody>
          <a:bodyPr/>
          <a:lstStyle/>
          <a:p>
            <a:r>
              <a:rPr lang="en-US" dirty="0"/>
              <a:t>Continuum of Progress</a:t>
            </a:r>
            <a:endParaRPr lang="en-US" dirty="0"/>
          </a:p>
        </p:txBody>
      </p:sp>
      <p:sp>
        <p:nvSpPr>
          <p:cNvPr id="3" name="Content Placeholder 2"/>
          <p:cNvSpPr>
            <a:spLocks noGrp="1"/>
          </p:cNvSpPr>
          <p:nvPr>
            <p:ph idx="1"/>
          </p:nvPr>
        </p:nvSpPr>
        <p:spPr>
          <a:xfrm>
            <a:off x="-292480" y="4190444"/>
            <a:ext cx="5474080" cy="2493963"/>
          </a:xfrm>
        </p:spPr>
        <p:txBody>
          <a:bodyPr/>
          <a:lstStyle/>
          <a:p>
            <a:pPr lvl="1"/>
            <a:r>
              <a:rPr lang="en-US" dirty="0"/>
              <a:t>Observation → causation → cure → visualization → personalization</a:t>
            </a:r>
            <a:endParaRPr lang="en-US" dirty="0"/>
          </a:p>
          <a:p>
            <a:pPr lvl="1"/>
            <a:r>
              <a:rPr lang="en-US" dirty="0"/>
              <a:t>Each milestone reshaped physician identity &amp; patient expectations</a:t>
            </a:r>
            <a:endParaRPr lang="en-US" dirty="0"/>
          </a:p>
          <a:p>
            <a:endParaRPr lang="en-US" dirty="0"/>
          </a:p>
        </p:txBody>
      </p:sp>
      <p:sp>
        <p:nvSpPr>
          <p:cNvPr id="4" name="TextBox 3"/>
          <p:cNvSpPr txBox="1"/>
          <p:nvPr/>
        </p:nvSpPr>
        <p:spPr>
          <a:xfrm>
            <a:off x="508000" y="6315075"/>
            <a:ext cx="7176260" cy="369332"/>
          </a:xfrm>
          <a:prstGeom prst="rect">
            <a:avLst/>
          </a:prstGeom>
          <a:noFill/>
        </p:spPr>
        <p:txBody>
          <a:bodyPr wrap="none" rtlCol="0">
            <a:spAutoFit/>
          </a:bodyPr>
          <a:lstStyle/>
          <a:p>
            <a:r>
              <a:rPr lang="en-US" i="1" dirty="0"/>
              <a:t>“Which milestone most radically changed the patient‑doctor relationship?”</a:t>
            </a:r>
            <a:endParaRPr lang="en-US" dirty="0"/>
          </a:p>
        </p:txBody>
      </p:sp>
      <p:graphicFrame>
        <p:nvGraphicFramePr>
          <p:cNvPr id="5" name="Diagram 4"/>
          <p:cNvGraphicFramePr/>
          <p:nvPr/>
        </p:nvGraphicFramePr>
        <p:xfrm>
          <a:off x="5143880" y="0"/>
          <a:ext cx="7176260" cy="708660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From Past to Future</a:t>
            </a:r>
            <a:endParaRPr lang="en-US" dirty="0"/>
          </a:p>
        </p:txBody>
      </p:sp>
      <p:sp>
        <p:nvSpPr>
          <p:cNvPr id="3" name="Content Placeholder 2"/>
          <p:cNvSpPr>
            <a:spLocks noGrp="1"/>
          </p:cNvSpPr>
          <p:nvPr>
            <p:ph idx="1"/>
          </p:nvPr>
        </p:nvSpPr>
        <p:spPr>
          <a:xfrm>
            <a:off x="838200" y="1825625"/>
            <a:ext cx="6235700" cy="4351338"/>
          </a:xfrm>
        </p:spPr>
        <p:txBody>
          <a:bodyPr/>
          <a:lstStyle/>
          <a:p>
            <a:pPr lvl="1"/>
            <a:r>
              <a:rPr lang="en-US" dirty="0"/>
              <a:t>Past milestones → foundation for current paradigms</a:t>
            </a:r>
            <a:endParaRPr lang="en-US" dirty="0"/>
          </a:p>
          <a:p>
            <a:pPr lvl="1"/>
            <a:r>
              <a:rPr lang="en-US" dirty="0"/>
              <a:t>Next: patient‑centered care, preventive strategies, digital health</a:t>
            </a:r>
            <a:endParaRPr lang="en-US" dirty="0"/>
          </a:p>
          <a:p>
            <a:endParaRPr lang="en-US" dirty="0"/>
          </a:p>
        </p:txBody>
      </p:sp>
      <p:pic>
        <p:nvPicPr>
          <p:cNvPr id="8194" name="Picture 2" descr="Free Vintage Medical Tools Photo - Stethoscope, Vintage, Medical | Download  at StockCake"/>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073900" y="365125"/>
            <a:ext cx="3302000" cy="330200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AI in Medical Devic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49531" y="3429000"/>
            <a:ext cx="3144044" cy="314404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57200" y="4645668"/>
            <a:ext cx="8064500" cy="392159"/>
          </a:xfrm>
          <a:prstGeom prst="rect">
            <a:avLst/>
          </a:prstGeom>
          <a:noFill/>
        </p:spPr>
        <p:txBody>
          <a:bodyPr wrap="square">
            <a:spAutoFit/>
          </a:bodyPr>
          <a:lstStyle/>
          <a:p>
            <a:pPr marL="342900" marR="0" lvl="0" indent="-342900">
              <a:lnSpc>
                <a:spcPct val="115000"/>
              </a:lnSpc>
              <a:spcAft>
                <a:spcPts val="800"/>
              </a:spcAft>
              <a:buSzPts val="1000"/>
              <a:buFont typeface="Symbol" panose="05050102010706020507" pitchFamily="18" charset="2"/>
              <a:buChar char=""/>
              <a:tabLst>
                <a:tab pos="457200" algn="l"/>
              </a:tabLst>
            </a:pPr>
            <a:r>
              <a:rPr lang="en-US" sz="1800" i="1" kern="100" dirty="0">
                <a:effectLst/>
                <a:latin typeface="Calibri" panose="020F0502020204030204" pitchFamily="34" charset="0"/>
                <a:ea typeface="Calibri" panose="020F0502020204030204" pitchFamily="34" charset="0"/>
                <a:cs typeface="Arial" panose="020B0604020202020204" pitchFamily="34" charset="0"/>
              </a:rPr>
              <a:t>“What lessons from history should guide our approach to future medicine?”</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a:t>
            </a:r>
            <a:endParaRPr lang="en-US" dirty="0"/>
          </a:p>
        </p:txBody>
      </p:sp>
      <p:sp>
        <p:nvSpPr>
          <p:cNvPr id="3" name="Text Placeholder 2"/>
          <p:cNvSpPr>
            <a:spLocks noGrp="1"/>
          </p:cNvSpPr>
          <p:nvPr>
            <p:ph type="body" idx="1"/>
          </p:nvPr>
        </p:nvSpPr>
        <p:spPr/>
        <p:txBody>
          <a:bodyPr/>
          <a:lstStyle/>
          <a:p>
            <a:r>
              <a:rPr lang="en-US" dirty="0"/>
              <a:t>10 minutes</a:t>
            </a: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5168</Words>
  <Application>WPS Presentation</Application>
  <PresentationFormat>Widescreen</PresentationFormat>
  <Paragraphs>216</Paragraphs>
  <Slides>26</Slides>
  <Notes>1</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26</vt:i4>
      </vt:variant>
    </vt:vector>
  </HeadingPairs>
  <TitlesOfParts>
    <vt:vector size="35" baseType="lpstr">
      <vt:lpstr>Arial</vt:lpstr>
      <vt:lpstr>SimSun</vt:lpstr>
      <vt:lpstr>Wingdings</vt:lpstr>
      <vt:lpstr>Symbol</vt:lpstr>
      <vt:lpstr>Calibri</vt:lpstr>
      <vt:lpstr>Calibri Light</vt:lpstr>
      <vt:lpstr>Microsoft YaHei</vt:lpstr>
      <vt:lpstr>Arial Unicode MS</vt:lpstr>
      <vt:lpstr>Office Theme</vt:lpstr>
      <vt:lpstr>PowerPoint 演示文稿</vt:lpstr>
      <vt:lpstr>Rational Medicine &amp; Ethics (5th Century BCE)</vt:lpstr>
      <vt:lpstr>The Invisible World Revealed (19th Century)</vt:lpstr>
      <vt:lpstr>From Fatal to Treatable (20th Century)</vt:lpstr>
      <vt:lpstr>Seeing Inside the Body (20th Century)</vt:lpstr>
      <vt:lpstr>Personalization Era (21st Century)</vt:lpstr>
      <vt:lpstr>Continuum of Progress</vt:lpstr>
      <vt:lpstr>From Past to Future</vt:lpstr>
      <vt:lpstr>Activity</vt:lpstr>
      <vt:lpstr>Time Line Analysis</vt:lpstr>
      <vt:lpstr>Emerging Paradigms in Healthcare</vt:lpstr>
      <vt:lpstr>From Authority to Partnership</vt:lpstr>
      <vt:lpstr>Proactive Over Reactive</vt:lpstr>
      <vt:lpstr>From Diagnostician to Navigator</vt:lpstr>
      <vt:lpstr>Case Scenario: Metabolic Syndrome in a Digital Era</vt:lpstr>
      <vt:lpstr>Group Discussion</vt:lpstr>
      <vt:lpstr>Reflection: Your Role in Future Medicine</vt:lpstr>
      <vt:lpstr>From Paradigm to Practice</vt:lpstr>
      <vt:lpstr>The Future Trajectory of Medicine</vt:lpstr>
      <vt:lpstr>AI as Clinical Partner</vt:lpstr>
      <vt:lpstr>From Population to Individual Blueprint</vt:lpstr>
      <vt:lpstr>Continuous, Decentralized Care Virtual &amp; Remote Care Models</vt:lpstr>
      <vt:lpstr>Who Benefits, Who is Left Behind? Ethical &amp; Equity Concerns</vt:lpstr>
      <vt:lpstr>Physician as System Integrator</vt:lpstr>
      <vt:lpstr>Innovation Meets Reality Systemic Integration &amp; Policy Gaps</vt:lpstr>
      <vt:lpstr>Values Drive the Future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Dr Tayyab Saeed Akhter</dc:creator>
  <cp:lastModifiedBy>HP</cp:lastModifiedBy>
  <cp:revision>6</cp:revision>
  <dcterms:created xsi:type="dcterms:W3CDTF">2025-11-30T06:27:00Z</dcterms:created>
  <dcterms:modified xsi:type="dcterms:W3CDTF">2025-12-30T05:23:34Z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78B852D8ED2D4E66881D9C63D3B759E5_12</vt:lpwstr>
  </property>
  <property fmtid="{D5CDD505-2E9C-101B-9397-08002B2CF9AE}" pid="3" name="KSOProductBuildVer">
    <vt:lpwstr>1033-12.2.0.23196</vt:lpwstr>
  </property>
</Properties>
</file>