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64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56" r:id="rId10"/>
    <p:sldId id="257" r:id="rId11"/>
    <p:sldId id="258" r:id="rId12"/>
    <p:sldId id="259" r:id="rId13"/>
    <p:sldId id="260" r:id="rId14"/>
    <p:sldId id="261" r:id="rId15"/>
    <p:sldId id="273" r:id="rId16"/>
    <p:sldId id="274" r:id="rId17"/>
    <p:sldId id="275" r:id="rId18"/>
    <p:sldId id="276" r:id="rId19"/>
    <p:sldId id="277" r:id="rId20"/>
    <p:sldId id="262" r:id="rId21"/>
    <p:sldId id="263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65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847A-F4EB-490C-933E-49FE7DDB358D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61770-E23B-44D7-AF40-F16036FE2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9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adaptive regulations: sandbox model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governance innovation where a regulator provides a controlled, time-bound, live testing environment for new products, services, or business models, with the goal of fostering innovation while simultaneously learning how to adapt existing laws and create fit-for-purpose future regulations.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42D81-4375-4229-884F-656F0CE3F0C3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51AE4-DB8D-4157-B3B9-9AF417E805D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3AC0F-4983-42B9-B599-FBDB2A6E71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Split image showing human doctor on one side and AI interface on the other, symbolizing ethics in digital healt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87" y="-1113972"/>
            <a:ext cx="13824858" cy="92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957943"/>
            <a:ext cx="3897086" cy="968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4512" y="5756870"/>
            <a:ext cx="69120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Dr. Tayyab Saeed Akhter</a:t>
            </a:r>
          </a:p>
          <a:p>
            <a:r>
              <a:rPr lang="en-US" dirty="0"/>
              <a:t>PhD Scholar</a:t>
            </a:r>
          </a:p>
          <a:p>
            <a:r>
              <a:rPr lang="en-US" dirty="0"/>
              <a:t>Clinical Sciences (Medicine)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Digital Health Innovations</a:t>
            </a:r>
            <a:br>
              <a:rPr lang="en-US" i="1" dirty="0"/>
            </a:br>
            <a:r>
              <a:rPr lang="en-US" sz="3200" dirty="0"/>
              <a:t>Emerging Technologies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12172" y="2210917"/>
            <a:ext cx="618605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AI-driven diagnostics (radiology, pathology).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Wearable monitoring (continuous glucose, cardiac telemetry).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Blockchain for secure health records.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773" y="5351945"/>
            <a:ext cx="657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“Which of these technologies could most transform your specialty?”</a:t>
            </a:r>
          </a:p>
        </p:txBody>
      </p:sp>
      <p:pic>
        <p:nvPicPr>
          <p:cNvPr id="2051" name="Picture 3" descr="Icons representing AI diagnostics, wearable health monitoring device, and blockchain ledger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6"/>
          <a:stretch>
            <a:fillRect/>
          </a:stretch>
        </p:blipFill>
        <p:spPr bwMode="auto">
          <a:xfrm>
            <a:off x="8652616" y="-28651"/>
            <a:ext cx="1995137" cy="247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GM (Continuous Glucose Monitoring) - Boyd | Trusted Innov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498" y="2210917"/>
            <a:ext cx="5083629" cy="19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he Rise of Wearable Biomedical Devices: Monitoring Health in Real-Time |  Coast Biomedical Equipm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298" y="4149909"/>
            <a:ext cx="4593771" cy="24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Transforming Care Delivery</a:t>
            </a:r>
            <a:br>
              <a:rPr lang="en-US" dirty="0"/>
            </a:br>
            <a:r>
              <a:rPr lang="en-US" sz="3200" dirty="0"/>
              <a:t>Potential Impact on Healthcare Systems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97971" y="2391192"/>
            <a:ext cx="67783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Efficiency gains (reduced hospital visits, faster triage).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Equity challenges (urban vs rural access).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Personalization of care (precision medicine).</a:t>
            </a:r>
          </a:p>
        </p:txBody>
      </p:sp>
      <p:pic>
        <p:nvPicPr>
          <p:cNvPr id="3075" name="Picture 3" descr="The Connected Healthcare Ecosystem and its Key Stakeholders | Educational  Posters Infographics | IntuitionLab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15909"/>
          <a:stretch>
            <a:fillRect/>
          </a:stretch>
        </p:blipFill>
        <p:spPr bwMode="auto">
          <a:xfrm>
            <a:off x="7620000" y="1122218"/>
            <a:ext cx="4572000" cy="420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&amp; Policy</a:t>
            </a:r>
            <a:br>
              <a:rPr lang="en-US" dirty="0"/>
            </a:br>
            <a:r>
              <a:rPr lang="en-US" sz="3600" dirty="0"/>
              <a:t>Regulatory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58143"/>
            <a:ext cx="6071755" cy="3618820"/>
          </a:xfrm>
        </p:spPr>
        <p:txBody>
          <a:bodyPr/>
          <a:lstStyle/>
          <a:p>
            <a:r>
              <a:rPr lang="en-US" dirty="0"/>
              <a:t>Licensing across borders.</a:t>
            </a:r>
          </a:p>
          <a:p>
            <a:r>
              <a:rPr lang="en-US" dirty="0"/>
              <a:t>Data protection laws (GDPR, HIPAA, local equivalents).</a:t>
            </a:r>
          </a:p>
          <a:p>
            <a:r>
              <a:rPr lang="en-US" dirty="0"/>
              <a:t>Liability in AI-driven decisions.</a:t>
            </a:r>
          </a:p>
          <a:p>
            <a:endParaRPr lang="en-US" dirty="0"/>
          </a:p>
        </p:txBody>
      </p:sp>
      <p:pic>
        <p:nvPicPr>
          <p:cNvPr id="4098" name="Picture 2" descr="Close Businessman Holding Juridical Gavel Protection Stock Photo 1385619647 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999" y="1985549"/>
            <a:ext cx="4357336" cy="31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8140" y="5113417"/>
            <a:ext cx="624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“How should regulators balance innovation with patient safety?”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151370" y="5935980"/>
            <a:ext cx="4721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HIPAA: </a:t>
            </a:r>
            <a:r>
              <a:rPr lang="en-US" sz="1600"/>
              <a:t>Health insurance Portability and Accountability Act of US Law to protect sensitive patient health information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 in Digital Health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38200" y="2171826"/>
            <a:ext cx="535659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Informed consent in AI-assisted care.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Algorithmic bias and fairness.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Patient autonomy vs automation.</a:t>
            </a:r>
          </a:p>
        </p:txBody>
      </p:sp>
      <p:pic>
        <p:nvPicPr>
          <p:cNvPr id="5123" name="Picture 3" descr="AI vs. Human Diagnostics: Can Machin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821" y="1853066"/>
            <a:ext cx="4600914" cy="25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Scenario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22515" y="2164894"/>
            <a:ext cx="5671455" cy="23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Patient with chronic liver disease, DM and NTN monitored via wearable + AI alerts.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Remote intervention triggered by predictive analytics.</a:t>
            </a:r>
          </a:p>
        </p:txBody>
      </p:sp>
      <p:pic>
        <p:nvPicPr>
          <p:cNvPr id="6147" name="Picture 3" descr="AI-Driven Remote Monitoring: The Tech Behind Real-Time Health Insights and  Smarter Chronic Disease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343" y="1786636"/>
            <a:ext cx="5453743" cy="306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686" y="5856514"/>
            <a:ext cx="691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“Would you trust AI to initiate clinical action without human oversight?”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Remote Consultation in Chronic Liver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Telemedicine Case Study – PhD Clinical Sciences (Medicine)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Patient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402320" cy="4526280"/>
          </a:xfrm>
        </p:spPr>
        <p:txBody>
          <a:bodyPr>
            <a:normAutofit fontScale="97500"/>
          </a:bodyPr>
          <a:lstStyle/>
          <a:p>
            <a:r>
              <a:t>Name: Mr. I</a:t>
            </a:r>
            <a:r>
              <a:rPr lang="en-US"/>
              <a:t>****</a:t>
            </a:r>
            <a:r>
              <a:t> Qureshi</a:t>
            </a:r>
          </a:p>
          <a:p>
            <a:r>
              <a:t>Age: 58</a:t>
            </a:r>
          </a:p>
          <a:p>
            <a:r>
              <a:t>Location: Bhakkar, Punjab</a:t>
            </a:r>
          </a:p>
          <a:p>
            <a:r>
              <a:t>Diagnosis: Compensated cirrhosis due to Hepatitis C (treated)</a:t>
            </a:r>
          </a:p>
          <a:p>
            <a:r>
              <a:t>Comorbidities: Type 2 Diabetes, Hypertension</a:t>
            </a:r>
          </a:p>
          <a:p>
            <a:r>
              <a:t>Follow-up Needs: Monitoring for hepatic decompensation, HCC screening, medication adherence</a:t>
            </a:r>
            <a:r>
              <a:rPr lang="en-US"/>
              <a:t>(for DM and HTN)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l="69514" t="12934" b="28003"/>
          <a:stretch>
            <a:fillRect/>
          </a:stretch>
        </p:blipFill>
        <p:spPr>
          <a:xfrm>
            <a:off x="8538210" y="274955"/>
            <a:ext cx="1672590" cy="21602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Telemedicine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636" y="1600200"/>
            <a:ext cx="4825365" cy="4526280"/>
          </a:xfrm>
        </p:spPr>
        <p:txBody>
          <a:bodyPr/>
          <a:lstStyle/>
          <a:p>
            <a:r>
              <a:rPr sz="2400" b="1"/>
              <a:t>Platform:</a:t>
            </a:r>
            <a:r>
              <a:rPr sz="2400"/>
              <a:t> Government</a:t>
            </a:r>
            <a:r>
              <a:rPr lang="en-US" sz="2400"/>
              <a:t>/Corporate</a:t>
            </a:r>
            <a:r>
              <a:rPr sz="2400"/>
              <a:t> telehealth portal</a:t>
            </a:r>
          </a:p>
          <a:p>
            <a:r>
              <a:rPr sz="2400" b="1"/>
              <a:t>Frequency:</a:t>
            </a:r>
            <a:r>
              <a:rPr sz="2400"/>
              <a:t> Every 3 months</a:t>
            </a:r>
          </a:p>
          <a:p>
            <a:r>
              <a:rPr sz="2400" b="1"/>
              <a:t>Local Support:</a:t>
            </a:r>
            <a:r>
              <a:rPr sz="2400"/>
              <a:t> DHQ hospital labs and ultrasound</a:t>
            </a:r>
          </a:p>
          <a:p>
            <a:r>
              <a:rPr sz="2400" b="1"/>
              <a:t>Digital Tools:</a:t>
            </a:r>
            <a:r>
              <a:rPr sz="2400"/>
              <a:t> Smartphone, wearable device, AI chatbot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135" y="2579371"/>
            <a:ext cx="3966210" cy="1831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135" y="1845945"/>
            <a:ext cx="3949700" cy="3586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996" y="1986916"/>
            <a:ext cx="3592195" cy="5810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Clinical Encounter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5345430" cy="4526280"/>
          </a:xfrm>
        </p:spPr>
        <p:txBody>
          <a:bodyPr>
            <a:normAutofit/>
          </a:bodyPr>
          <a:lstStyle/>
          <a:p>
            <a:r>
              <a:rPr sz="2400"/>
              <a:t>Chief Complaint: Mild fatigue</a:t>
            </a:r>
          </a:p>
          <a:p>
            <a:r>
              <a:rPr sz="2400"/>
              <a:t>Vitals: BP 130/85, HR 78, glucose 140 mg/dL</a:t>
            </a:r>
          </a:p>
          <a:p>
            <a:r>
              <a:rPr sz="2400"/>
              <a:t>Labs: ALT/AST stable, Platelets 110,000, AFP normal</a:t>
            </a:r>
          </a:p>
          <a:p>
            <a:r>
              <a:rPr sz="2400"/>
              <a:t>Ultrasound: No focal lesion, mild splenomegaly</a:t>
            </a:r>
          </a:p>
          <a:p>
            <a:r>
              <a:rPr sz="2400"/>
              <a:t>Plan: Lifestyle advice, medication adjustment, HCC screen in 6 months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l="45854" t="9832" r="7736" b="12397"/>
          <a:stretch>
            <a:fillRect/>
          </a:stretch>
        </p:blipFill>
        <p:spPr>
          <a:xfrm>
            <a:off x="7558406" y="2015490"/>
            <a:ext cx="2652395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Discussion Prompts – Clinical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Limitations of remote follow-up</a:t>
            </a:r>
          </a:p>
          <a:p>
            <a:r>
              <a:t>Surveillance gaps if ultrasound missed</a:t>
            </a:r>
          </a:p>
          <a:p>
            <a:r>
              <a:rPr>
                <a:sym typeface="+mn-ea"/>
              </a:rPr>
              <a:t>Infrastructure needs for rural scaling</a:t>
            </a:r>
          </a:p>
          <a:p>
            <a:r>
              <a:rPr>
                <a:sym typeface="+mn-ea"/>
              </a:rPr>
              <a:t>AI triage and digital literacy</a:t>
            </a:r>
          </a:p>
          <a:p>
            <a:r>
              <a:rPr>
                <a:sym typeface="+mn-ea"/>
              </a:rPr>
              <a:t>Informed consent in remote care</a:t>
            </a:r>
          </a:p>
          <a:p>
            <a:endParaRPr>
              <a:sym typeface="+mn-ea"/>
            </a:endParaRPr>
          </a:p>
          <a:p>
            <a:endParaRPr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Defining Telemedicine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17229" cy="4351338"/>
          </a:xfrm>
        </p:spPr>
        <p:txBody>
          <a:bodyPr/>
          <a:lstStyle/>
          <a:p>
            <a:r>
              <a:rPr dirty="0"/>
              <a:t>Delivery of healthcare services using ICT.</a:t>
            </a:r>
          </a:p>
          <a:p>
            <a:r>
              <a:rPr dirty="0"/>
              <a:t>Includes diagnosis, treatment, prevention, and education remotely.</a:t>
            </a:r>
          </a:p>
          <a:p>
            <a:r>
              <a:rPr dirty="0"/>
              <a:t>Enables doctor ↔ patient interaction via video call.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61" y="1396318"/>
            <a:ext cx="4351339" cy="4351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486" y="5279571"/>
            <a:ext cx="591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“How would you define telemedicine in your own specialty?”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268845" y="6192520"/>
            <a:ext cx="4773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ICT: Information &amp; Communication Technology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Thinking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58000" cy="4351338"/>
          </a:xfrm>
        </p:spPr>
        <p:txBody>
          <a:bodyPr/>
          <a:lstStyle/>
          <a:p>
            <a:r>
              <a:rPr lang="en-US" dirty="0"/>
              <a:t>“What is one opportunity and one risk you foresee in digital health for your specialty?”</a:t>
            </a:r>
          </a:p>
        </p:txBody>
      </p:sp>
      <p:pic>
        <p:nvPicPr>
          <p:cNvPr id="7170" name="Picture 2" descr="24,212 Doctor Informing Patient Stock Vectors and Vector Art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3"/>
          <a:stretch>
            <a:fillRect/>
          </a:stretch>
        </p:blipFill>
        <p:spPr bwMode="auto">
          <a:xfrm>
            <a:off x="7326086" y="1360713"/>
            <a:ext cx="4686300" cy="50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Lecture to Debate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23313" cy="4351338"/>
          </a:xfrm>
        </p:spPr>
        <p:txBody>
          <a:bodyPr/>
          <a:lstStyle/>
          <a:p>
            <a:r>
              <a:rPr lang="en-US" dirty="0"/>
              <a:t>Now we’ll explore the following issues through group debate:</a:t>
            </a:r>
          </a:p>
          <a:p>
            <a:endParaRPr lang="en-US" dirty="0"/>
          </a:p>
          <a:p>
            <a:r>
              <a:rPr lang="en-US" dirty="0"/>
              <a:t> Rapid Adoption </a:t>
            </a:r>
          </a:p>
          <a:p>
            <a:pPr marL="0" indent="0">
              <a:buNone/>
            </a:pPr>
            <a:r>
              <a:rPr lang="en-US" dirty="0"/>
              <a:t>			vs </a:t>
            </a:r>
          </a:p>
          <a:p>
            <a:pPr marL="0" indent="0">
              <a:buNone/>
            </a:pPr>
            <a:r>
              <a:rPr lang="en-US" dirty="0"/>
              <a:t>				Cautious Regulation.</a:t>
            </a:r>
          </a:p>
        </p:txBody>
      </p:sp>
      <p:pic>
        <p:nvPicPr>
          <p:cNvPr id="8194" name="Picture 2" descr="Debate - Free education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13" y="1562099"/>
            <a:ext cx="3733801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t>Impact, Regulation, and Ethics in Telemedicine &amp; Digital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7500" lnSpcReduction="10000"/>
          </a:bodyPr>
          <a:lstStyle/>
          <a:p>
            <a:r>
              <a:rPr sz="4000"/>
              <a:t>Mini Lecture – PhD Clinical Sciences (Medicine)</a:t>
            </a:r>
          </a:p>
          <a:p>
            <a:endParaRPr sz="4000"/>
          </a:p>
          <a:p>
            <a:r>
              <a:rPr lang="en-US"/>
              <a:t>Dr. Tayyab Saeed Akhter</a:t>
            </a:r>
          </a:p>
          <a:p>
            <a:r>
              <a:rPr lang="en-US"/>
              <a:t>PhD Scholar</a:t>
            </a:r>
          </a:p>
          <a:p>
            <a:r>
              <a:rPr lang="en-US"/>
              <a:t>Clinical Sciences (Medicine)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Impact on Healthcare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5018809" cy="4525963"/>
          </a:xfrm>
        </p:spPr>
        <p:txBody>
          <a:bodyPr>
            <a:normAutofit fontScale="92500"/>
          </a:bodyPr>
          <a:lstStyle/>
          <a:p>
            <a:endParaRPr dirty="0"/>
          </a:p>
          <a:p>
            <a:r>
              <a:rPr b="1" dirty="0"/>
              <a:t>Efficiency gains: </a:t>
            </a:r>
            <a:r>
              <a:rPr dirty="0"/>
              <a:t>reduced hospital visits, faster triage, chronic disease management</a:t>
            </a:r>
          </a:p>
          <a:p>
            <a:r>
              <a:rPr b="1" dirty="0"/>
              <a:t>Equity challenges: </a:t>
            </a:r>
            <a:r>
              <a:rPr dirty="0"/>
              <a:t>digital divide, socioeconomic disparities</a:t>
            </a:r>
          </a:p>
          <a:p>
            <a:r>
              <a:rPr b="1" dirty="0"/>
              <a:t>Personalization:</a:t>
            </a:r>
            <a:r>
              <a:rPr dirty="0"/>
              <a:t> AI-driven precision medicine, wearable monitoring</a:t>
            </a:r>
          </a:p>
          <a:p>
            <a:r>
              <a:rPr b="1" dirty="0"/>
              <a:t>Transformation: </a:t>
            </a:r>
            <a:r>
              <a:rPr dirty="0"/>
              <a:t>shift to patient-centric 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519" y="2421082"/>
            <a:ext cx="3879275" cy="20366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Example – Chronic Liver Disease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5486400" cy="4525963"/>
          </a:xfrm>
        </p:spPr>
        <p:txBody>
          <a:bodyPr/>
          <a:lstStyle/>
          <a:p>
            <a:endParaRPr dirty="0"/>
          </a:p>
          <a:p>
            <a:r>
              <a:rPr dirty="0"/>
              <a:t>Remote monitoring reduces admissions</a:t>
            </a:r>
          </a:p>
          <a:p>
            <a:r>
              <a:rPr dirty="0"/>
              <a:t>Requires reliable connectivity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rcRect l="45854" t="9832" r="7736" b="12397"/>
          <a:stretch>
            <a:fillRect/>
          </a:stretch>
        </p:blipFill>
        <p:spPr>
          <a:xfrm>
            <a:off x="7558406" y="2015490"/>
            <a:ext cx="2652395" cy="3327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Discussion Prompt –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5049982" cy="4525963"/>
          </a:xfrm>
        </p:spPr>
        <p:txBody>
          <a:bodyPr/>
          <a:lstStyle/>
          <a:p>
            <a:endParaRPr dirty="0"/>
          </a:p>
          <a:p>
            <a:pPr marL="0" indent="0">
              <a:buNone/>
            </a:pPr>
            <a:r>
              <a:rPr b="1" dirty="0"/>
              <a:t>Question:</a:t>
            </a:r>
            <a:r>
              <a:rPr dirty="0"/>
              <a:t> </a:t>
            </a:r>
            <a:endParaRPr lang="en-US" dirty="0"/>
          </a:p>
          <a:p>
            <a:pPr marL="0" indent="0">
              <a:buNone/>
            </a:pPr>
            <a:r>
              <a:rPr dirty="0"/>
              <a:t>Will telemedicine reduce healthcare costs in LMICs, or shift costs to patients?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28" y="2005446"/>
            <a:ext cx="3726872" cy="279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Regulatory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4904509" cy="4525963"/>
          </a:xfrm>
        </p:spPr>
        <p:txBody>
          <a:bodyPr>
            <a:normAutofit/>
          </a:bodyPr>
          <a:lstStyle/>
          <a:p>
            <a:endParaRPr dirty="0"/>
          </a:p>
          <a:p>
            <a:r>
              <a:rPr dirty="0"/>
              <a:t>Licensing &amp; jurisdiction across borders</a:t>
            </a:r>
          </a:p>
          <a:p>
            <a:r>
              <a:rPr dirty="0"/>
              <a:t>Data protection laws (GDPR, HIPAA, local equivalents)</a:t>
            </a:r>
          </a:p>
          <a:p>
            <a:r>
              <a:rPr dirty="0"/>
              <a:t>Liability in AI-driven decisions</a:t>
            </a:r>
          </a:p>
          <a:p>
            <a:r>
              <a:rPr dirty="0"/>
              <a:t>Adaptive regulation: sandbox models</a:t>
            </a:r>
          </a:p>
        </p:txBody>
      </p:sp>
      <p:pic>
        <p:nvPicPr>
          <p:cNvPr id="3074" name="Picture 2" descr="What is Hipaa Compliance ? What are the checklists + Objectives + Rules &amp;  more | emPow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10" y="1280538"/>
            <a:ext cx="3047861" cy="254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first Regulatory Sandbox for the Agrifood Industry lands in Spain -  I4CE - Ingredients for a Circular econom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45" y="4054908"/>
            <a:ext cx="3792682" cy="25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Example – Pakistan Telemedicine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97966"/>
            <a:ext cx="4114800" cy="3861435"/>
          </a:xfrm>
        </p:spPr>
        <p:txBody>
          <a:bodyPr/>
          <a:lstStyle/>
          <a:p>
            <a:endParaRPr/>
          </a:p>
          <a:p>
            <a:r>
              <a:t>Physician accountability emphasized</a:t>
            </a:r>
          </a:p>
          <a:p>
            <a:r>
              <a:t>Lack of clarity on AI-driven decisions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011" y="2197735"/>
            <a:ext cx="4679315" cy="24625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Discussion Prompt – 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r>
              <a:rPr b="1"/>
              <a:t>Question:</a:t>
            </a:r>
            <a:r>
              <a:t> Should regulators prioritize innovation or patient safety?</a:t>
            </a:r>
          </a:p>
        </p:txBody>
      </p:sp>
      <p:pic>
        <p:nvPicPr>
          <p:cNvPr id="4098" name="Picture 2" descr="4 Ways Technology Is Improving Patient Saf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460751"/>
            <a:ext cx="42862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Ethical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5715000" cy="4525963"/>
          </a:xfrm>
        </p:spPr>
        <p:txBody>
          <a:bodyPr/>
          <a:lstStyle/>
          <a:p>
            <a:endParaRPr dirty="0"/>
          </a:p>
          <a:p>
            <a:r>
              <a:rPr dirty="0"/>
              <a:t>Informed consent challenges with AI</a:t>
            </a:r>
          </a:p>
          <a:p>
            <a:r>
              <a:rPr dirty="0"/>
              <a:t>Algorithmic bias risks</a:t>
            </a:r>
          </a:p>
          <a:p>
            <a:r>
              <a:rPr dirty="0"/>
              <a:t>Autonomy vs automation</a:t>
            </a:r>
          </a:p>
          <a:p>
            <a:r>
              <a:rPr dirty="0"/>
              <a:t>Equity in access</a:t>
            </a:r>
          </a:p>
        </p:txBody>
      </p:sp>
      <p:pic>
        <p:nvPicPr>
          <p:cNvPr id="5122" name="Picture 2" descr="The 5 Levels Of Automation In Medicine - The Medical Futur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34" y="1417639"/>
            <a:ext cx="2912485" cy="48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Evolution Timeline</a:t>
            </a:r>
            <a:br>
              <a:rPr lang="en-US" dirty="0"/>
            </a:br>
            <a:r>
              <a:rPr lang="en-US" sz="3600" dirty="0"/>
              <a:t>From telephone to AI-driven care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649686" cy="4803775"/>
          </a:xfrm>
        </p:spPr>
        <p:txBody>
          <a:bodyPr>
            <a:normAutofit/>
          </a:bodyPr>
          <a:lstStyle/>
          <a:p>
            <a:r>
              <a:rPr dirty="0"/>
              <a:t>1960s: NASA remote astronaut monitoring.</a:t>
            </a:r>
            <a:endParaRPr lang="en-US" dirty="0"/>
          </a:p>
          <a:p>
            <a:endParaRPr dirty="0"/>
          </a:p>
          <a:p>
            <a:r>
              <a:rPr dirty="0"/>
              <a:t>1990s: Phone/fax consultations.</a:t>
            </a:r>
            <a:endParaRPr lang="en-US" dirty="0"/>
          </a:p>
          <a:p>
            <a:endParaRPr dirty="0"/>
          </a:p>
          <a:p>
            <a:r>
              <a:rPr dirty="0"/>
              <a:t>2000s: Internet-enabled video consultations.</a:t>
            </a:r>
            <a:endParaRPr lang="en-US" dirty="0"/>
          </a:p>
          <a:p>
            <a:endParaRPr dirty="0"/>
          </a:p>
          <a:p>
            <a:r>
              <a:rPr dirty="0"/>
              <a:t>2020s: COVID-19 acceleration, AI integration.</a:t>
            </a:r>
          </a:p>
        </p:txBody>
      </p:sp>
      <p:pic>
        <p:nvPicPr>
          <p:cNvPr id="11266" name="Picture 2" descr="Horizontal timeline showing evolution of telemedicine technology with icons: telephone (1960s), desktop computer (1990s), smartphone (2000s), AI chip (2020s). Clean infographic sty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886" y="2231571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t>Example – AI Triage in Non-English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r>
              <a:t>Misinterpretation risks</a:t>
            </a:r>
          </a:p>
          <a:p>
            <a:r>
              <a:t>Leads to inequitable care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Discussion Prompt – 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3969327" cy="4525963"/>
          </a:xfrm>
        </p:spPr>
        <p:txBody>
          <a:bodyPr/>
          <a:lstStyle/>
          <a:p>
            <a:endParaRPr dirty="0"/>
          </a:p>
          <a:p>
            <a:r>
              <a:rPr dirty="0"/>
              <a:t>Question: Is it ethical to deploy AI triage in populations with low digital literacy?</a:t>
            </a:r>
          </a:p>
        </p:txBody>
      </p:sp>
      <p:pic>
        <p:nvPicPr>
          <p:cNvPr id="6146" name="Picture 2" descr="AfriHealth AI: A Machine Learning Approach to Symptom-Based Triage in Low-Resource  Settin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96391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Integration &amp;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3963670" cy="4526280"/>
          </a:xfrm>
        </p:spPr>
        <p:txBody>
          <a:bodyPr>
            <a:normAutofit/>
          </a:bodyPr>
          <a:lstStyle/>
          <a:p>
            <a:endParaRPr/>
          </a:p>
          <a:p>
            <a:r>
              <a:t>Telemedicine promises efficiency but risks inequity</a:t>
            </a:r>
          </a:p>
          <a:p>
            <a:r>
              <a:t>Ethical frameworks must evolve</a:t>
            </a:r>
          </a:p>
          <a:p>
            <a:r>
              <a:t>Patient-centered care as guiding principle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477002" y="2110740"/>
            <a:ext cx="4190999" cy="263652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5300">
                <a:sym typeface="+mn-ea"/>
              </a:rPr>
              <a:t>Assignment:</a:t>
            </a:r>
            <a:br>
              <a:rPr lang="en-US">
                <a:sym typeface="+mn-ea"/>
              </a:rPr>
            </a:br>
            <a:r>
              <a:t>Reflective Exercise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275330"/>
            <a:ext cx="8229600" cy="2851150"/>
          </a:xfrm>
        </p:spPr>
        <p:txBody>
          <a:bodyPr/>
          <a:lstStyle/>
          <a:p>
            <a:endParaRPr/>
          </a:p>
          <a:p>
            <a:r>
              <a:t>Learners write: One opportunity and one ethical risk in digital health for </a:t>
            </a:r>
            <a:r>
              <a:rPr lang="en-US"/>
              <a:t>your own speciality</a:t>
            </a:r>
            <a:r>
              <a:t> specialty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 rot="19620000">
            <a:off x="6673216" y="853441"/>
            <a:ext cx="3739515" cy="20466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Benefits of Telemedicine</a:t>
            </a:r>
            <a:br>
              <a:rPr lang="en-US" dirty="0"/>
            </a:br>
            <a:r>
              <a:rPr lang="en-US" sz="3200" dirty="0"/>
              <a:t>Why Telemedicine Matters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9543"/>
            <a:ext cx="6389914" cy="3847420"/>
          </a:xfrm>
        </p:spPr>
        <p:txBody>
          <a:bodyPr/>
          <a:lstStyle/>
          <a:p>
            <a:r>
              <a:rPr dirty="0"/>
              <a:t>Accessibility for rural/underserved populations.</a:t>
            </a:r>
          </a:p>
          <a:p>
            <a:r>
              <a:rPr dirty="0"/>
              <a:t>Cost-effectiveness and reduced travel burden.</a:t>
            </a:r>
          </a:p>
          <a:p>
            <a:r>
              <a:rPr dirty="0"/>
              <a:t>Continuity of care for chronic diseases.</a:t>
            </a:r>
          </a:p>
        </p:txBody>
      </p:sp>
      <p:pic>
        <p:nvPicPr>
          <p:cNvPr id="12290" name="Picture 2" descr="How virtual wards deliver hospital-level care at home - Visionable |  Powering The Future Of Global Healthc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99" y="1817975"/>
            <a:ext cx="5439001" cy="36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9343" y="5715000"/>
            <a:ext cx="5054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“Which benefit resonates most with your practice?”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Challenges of Telemedicine</a:t>
            </a:r>
            <a:br>
              <a:rPr lang="en-US" dirty="0"/>
            </a:br>
            <a:r>
              <a:rPr lang="en-US" sz="3200" dirty="0"/>
              <a:t>Barriers &amp; Limitations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0171"/>
            <a:ext cx="6215743" cy="3716792"/>
          </a:xfrm>
        </p:spPr>
        <p:txBody>
          <a:bodyPr/>
          <a:lstStyle/>
          <a:p>
            <a:r>
              <a:rPr dirty="0"/>
              <a:t>Digital divide: internet access and literacy.</a:t>
            </a:r>
          </a:p>
          <a:p>
            <a:r>
              <a:rPr dirty="0"/>
              <a:t>Data privacy and cybersecurity risks.</a:t>
            </a:r>
          </a:p>
          <a:p>
            <a:r>
              <a:rPr dirty="0"/>
              <a:t>Medico-legal liability and licensing issues.</a:t>
            </a:r>
          </a:p>
        </p:txBody>
      </p:sp>
      <p:pic>
        <p:nvPicPr>
          <p:cNvPr id="13314" name="Picture 2" descr="Hospitals Can't Afford Connectivity Failure: Why Wi-Fi and Cellular Gaps  Threaten Patient Safe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96" y="2166257"/>
            <a:ext cx="5482404" cy="308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66257" y="5653189"/>
            <a:ext cx="7859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“What challenge do you see as most critical in Pakistan’s context?”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Applications in Clinical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3600" cy="4351338"/>
          </a:xfrm>
        </p:spPr>
        <p:txBody>
          <a:bodyPr/>
          <a:lstStyle/>
          <a:p>
            <a:r>
              <a:rPr dirty="0"/>
              <a:t>Remote consultations (e.g., chronic disease follow-up).</a:t>
            </a:r>
          </a:p>
          <a:p>
            <a:r>
              <a:rPr dirty="0"/>
              <a:t>Tele-ICU monitoring.</a:t>
            </a:r>
          </a:p>
          <a:p>
            <a:r>
              <a:rPr dirty="0"/>
              <a:t>Virtual surgical procedures (robot-assisted telesurgery).</a:t>
            </a:r>
          </a:p>
        </p:txBody>
      </p:sp>
      <p:pic>
        <p:nvPicPr>
          <p:cNvPr id="14338" name="Picture 2" descr="Doctor Online Checking Patient Monitor By Stock Photo 735804670 | 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7"/>
          <a:stretch>
            <a:fillRect/>
          </a:stretch>
        </p:blipFill>
        <p:spPr bwMode="auto">
          <a:xfrm>
            <a:off x="7047138" y="1825624"/>
            <a:ext cx="5098937" cy="339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Discussion Prompt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dirty="0"/>
              <a:t>Reflective Question:</a:t>
            </a:r>
            <a:endParaRPr lang="en-US" dirty="0"/>
          </a:p>
          <a:p>
            <a:endParaRPr lang="en-US" dirty="0"/>
          </a:p>
          <a:p>
            <a:endParaRPr dirty="0"/>
          </a:p>
          <a:p>
            <a:pPr marL="0" indent="0">
              <a:buNone/>
            </a:pPr>
            <a:r>
              <a:rPr lang="en-US" dirty="0"/>
              <a:t>"</a:t>
            </a:r>
            <a:r>
              <a:rPr dirty="0"/>
              <a:t>How did the COVID-19 pandemic reshape perceptions of telemedicine in your clinical practice?</a:t>
            </a:r>
            <a:r>
              <a:rPr lang="en-US" dirty="0"/>
              <a:t>"</a:t>
            </a:r>
            <a:endParaRPr dirty="0"/>
          </a:p>
        </p:txBody>
      </p:sp>
      <p:pic>
        <p:nvPicPr>
          <p:cNvPr id="15362" name="Picture 2" descr="Page 42 | Telemedicine patien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406" y="2002971"/>
            <a:ext cx="5323479" cy="35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Looking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We’ve explored the foundations.</a:t>
            </a:r>
          </a:p>
          <a:p>
            <a:r>
              <a:t>Next, we’ll dive into the future of telemedicine and digital health.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nfographic showing hospital, patient at home, and AI ecosystem connected digitall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5563"/>
            <a:ext cx="12282055" cy="69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954</Words>
  <Application>Microsoft Office PowerPoint</Application>
  <PresentationFormat>Widescreen</PresentationFormat>
  <Paragraphs>157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Defining Telemedicine</vt:lpstr>
      <vt:lpstr>Evolution Timeline From telephone to AI-driven care</vt:lpstr>
      <vt:lpstr>Benefits of Telemedicine Why Telemedicine Matters</vt:lpstr>
      <vt:lpstr>Challenges of Telemedicine Barriers &amp; Limitations</vt:lpstr>
      <vt:lpstr>Applications in Clinical Practice</vt:lpstr>
      <vt:lpstr>Discussion Prompt</vt:lpstr>
      <vt:lpstr>Looking Ahead</vt:lpstr>
      <vt:lpstr>PowerPoint Presentation</vt:lpstr>
      <vt:lpstr>Digital Health Innovations Emerging Technologies</vt:lpstr>
      <vt:lpstr>Transforming Care Delivery Potential Impact on Healthcare Systems</vt:lpstr>
      <vt:lpstr>Governance &amp; Policy Regulatory Considerations</vt:lpstr>
      <vt:lpstr>Ethics in Digital Health</vt:lpstr>
      <vt:lpstr>Case Scenario</vt:lpstr>
      <vt:lpstr>Remote Consultation in Chronic Liver Disease</vt:lpstr>
      <vt:lpstr>Patient Profile</vt:lpstr>
      <vt:lpstr>Telemedicine Setup</vt:lpstr>
      <vt:lpstr>Clinical Encounter Summary</vt:lpstr>
      <vt:lpstr>Discussion Prompts – Clinical Reasoning</vt:lpstr>
      <vt:lpstr>Critical Thinking Exercise</vt:lpstr>
      <vt:lpstr>From Lecture to Debate</vt:lpstr>
      <vt:lpstr>Impact, Regulation, and Ethics in Telemedicine &amp; Digital Health</vt:lpstr>
      <vt:lpstr>Impact on Healthcare Systems</vt:lpstr>
      <vt:lpstr>Example – Chronic Liver Disease Monitoring</vt:lpstr>
      <vt:lpstr>Discussion Prompt – Impact</vt:lpstr>
      <vt:lpstr>Regulatory Considerations</vt:lpstr>
      <vt:lpstr>Example – Pakistan Telemedicine Guidelines</vt:lpstr>
      <vt:lpstr>Discussion Prompt – Regulation</vt:lpstr>
      <vt:lpstr>Ethical Implications</vt:lpstr>
      <vt:lpstr>Example – AI Triage in Non-English Patients</vt:lpstr>
      <vt:lpstr>Discussion Prompt – Ethics</vt:lpstr>
      <vt:lpstr>Integration &amp; Reflection</vt:lpstr>
      <vt:lpstr>Assignment: Reflective 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 Tayyab Saeed Akhter</dc:creator>
  <cp:lastModifiedBy>Dr Tayyab Saeed Akhter</cp:lastModifiedBy>
  <cp:revision>6</cp:revision>
  <dcterms:created xsi:type="dcterms:W3CDTF">2025-12-12T06:50:00Z</dcterms:created>
  <dcterms:modified xsi:type="dcterms:W3CDTF">2025-12-30T05:25:58Z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AD3FDBDE0F9B43CB93C43D510EA80A17_12</vt:lpwstr>
  </property>
  <property fmtid="{D5CDD505-2E9C-101B-9397-08002B2CF9AE}" pid="3" name="KSOProductBuildVer">
    <vt:lpwstr>1033-12.2.0.23155</vt:lpwstr>
  </property>
</Properties>
</file>