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660"/>
  </p:normalViewPr>
  <p:slideViewPr>
    <p:cSldViewPr snapToGrid="0">
      <p:cViewPr varScale="1">
        <p:scale>
          <a:sx n="79" d="100"/>
          <a:sy n="79" d="100"/>
        </p:scale>
        <p:origin x="72" y="2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BF376CA-9F8F-47DC-A272-9B2251DD6B29}" type="datetimeFigureOut">
              <a:rPr lang="en-US" smtClean="0"/>
              <a:t>12/12/2025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192EFC-C8CE-4979-BF62-01D6DE11375E}" type="slidenum">
              <a:rPr lang="en-US" smtClean="0"/>
              <a:t>‹#›</a:t>
            </a:fld>
            <a:endParaRPr lang="en-US"/>
          </a:p>
        </p:txBody>
      </p:sp>
    </p:spTree>
    <p:extLst>
      <p:ext uri="{BB962C8B-B14F-4D97-AF65-F5344CB8AC3E}">
        <p14:creationId xmlns:p14="http://schemas.microsoft.com/office/powerpoint/2010/main" val="27157666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F376CA-9F8F-47DC-A272-9B2251DD6B29}" type="datetimeFigureOut">
              <a:rPr lang="en-US" smtClean="0"/>
              <a:t>12/12/2025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192EFC-C8CE-4979-BF62-01D6DE11375E}" type="slidenum">
              <a:rPr lang="en-US" smtClean="0"/>
              <a:t>‹#›</a:t>
            </a:fld>
            <a:endParaRPr lang="en-US"/>
          </a:p>
        </p:txBody>
      </p:sp>
    </p:spTree>
    <p:extLst>
      <p:ext uri="{BB962C8B-B14F-4D97-AF65-F5344CB8AC3E}">
        <p14:creationId xmlns:p14="http://schemas.microsoft.com/office/powerpoint/2010/main" val="12192020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F376CA-9F8F-47DC-A272-9B2251DD6B29}" type="datetimeFigureOut">
              <a:rPr lang="en-US" smtClean="0"/>
              <a:t>12/12/2025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192EFC-C8CE-4979-BF62-01D6DE11375E}" type="slidenum">
              <a:rPr lang="en-US" smtClean="0"/>
              <a:t>‹#›</a:t>
            </a:fld>
            <a:endParaRPr lang="en-US"/>
          </a:p>
        </p:txBody>
      </p:sp>
    </p:spTree>
    <p:extLst>
      <p:ext uri="{BB962C8B-B14F-4D97-AF65-F5344CB8AC3E}">
        <p14:creationId xmlns:p14="http://schemas.microsoft.com/office/powerpoint/2010/main" val="32275226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F376CA-9F8F-47DC-A272-9B2251DD6B29}" type="datetimeFigureOut">
              <a:rPr lang="en-US" smtClean="0"/>
              <a:t>12/12/2025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192EFC-C8CE-4979-BF62-01D6DE11375E}" type="slidenum">
              <a:rPr lang="en-US" smtClean="0"/>
              <a:t>‹#›</a:t>
            </a:fld>
            <a:endParaRPr lang="en-US"/>
          </a:p>
        </p:txBody>
      </p:sp>
    </p:spTree>
    <p:extLst>
      <p:ext uri="{BB962C8B-B14F-4D97-AF65-F5344CB8AC3E}">
        <p14:creationId xmlns:p14="http://schemas.microsoft.com/office/powerpoint/2010/main" val="2144898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BF376CA-9F8F-47DC-A272-9B2251DD6B29}" type="datetimeFigureOut">
              <a:rPr lang="en-US" smtClean="0"/>
              <a:t>12/12/2025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192EFC-C8CE-4979-BF62-01D6DE11375E}" type="slidenum">
              <a:rPr lang="en-US" smtClean="0"/>
              <a:t>‹#›</a:t>
            </a:fld>
            <a:endParaRPr lang="en-US"/>
          </a:p>
        </p:txBody>
      </p:sp>
    </p:spTree>
    <p:extLst>
      <p:ext uri="{BB962C8B-B14F-4D97-AF65-F5344CB8AC3E}">
        <p14:creationId xmlns:p14="http://schemas.microsoft.com/office/powerpoint/2010/main" val="15206429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BF376CA-9F8F-47DC-A272-9B2251DD6B29}" type="datetimeFigureOut">
              <a:rPr lang="en-US" smtClean="0"/>
              <a:t>12/12/2025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192EFC-C8CE-4979-BF62-01D6DE11375E}" type="slidenum">
              <a:rPr lang="en-US" smtClean="0"/>
              <a:t>‹#›</a:t>
            </a:fld>
            <a:endParaRPr lang="en-US"/>
          </a:p>
        </p:txBody>
      </p:sp>
    </p:spTree>
    <p:extLst>
      <p:ext uri="{BB962C8B-B14F-4D97-AF65-F5344CB8AC3E}">
        <p14:creationId xmlns:p14="http://schemas.microsoft.com/office/powerpoint/2010/main" val="8748996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BF376CA-9F8F-47DC-A272-9B2251DD6B29}" type="datetimeFigureOut">
              <a:rPr lang="en-US" smtClean="0"/>
              <a:t>12/12/2025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B192EFC-C8CE-4979-BF62-01D6DE11375E}" type="slidenum">
              <a:rPr lang="en-US" smtClean="0"/>
              <a:t>‹#›</a:t>
            </a:fld>
            <a:endParaRPr lang="en-US"/>
          </a:p>
        </p:txBody>
      </p:sp>
    </p:spTree>
    <p:extLst>
      <p:ext uri="{BB962C8B-B14F-4D97-AF65-F5344CB8AC3E}">
        <p14:creationId xmlns:p14="http://schemas.microsoft.com/office/powerpoint/2010/main" val="22887925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BF376CA-9F8F-47DC-A272-9B2251DD6B29}" type="datetimeFigureOut">
              <a:rPr lang="en-US" smtClean="0"/>
              <a:t>12/12/2025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B192EFC-C8CE-4979-BF62-01D6DE11375E}" type="slidenum">
              <a:rPr lang="en-US" smtClean="0"/>
              <a:t>‹#›</a:t>
            </a:fld>
            <a:endParaRPr lang="en-US"/>
          </a:p>
        </p:txBody>
      </p:sp>
    </p:spTree>
    <p:extLst>
      <p:ext uri="{BB962C8B-B14F-4D97-AF65-F5344CB8AC3E}">
        <p14:creationId xmlns:p14="http://schemas.microsoft.com/office/powerpoint/2010/main" val="9066425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F376CA-9F8F-47DC-A272-9B2251DD6B29}" type="datetimeFigureOut">
              <a:rPr lang="en-US" smtClean="0"/>
              <a:t>12/12/2025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B192EFC-C8CE-4979-BF62-01D6DE11375E}" type="slidenum">
              <a:rPr lang="en-US" smtClean="0"/>
              <a:t>‹#›</a:t>
            </a:fld>
            <a:endParaRPr lang="en-US"/>
          </a:p>
        </p:txBody>
      </p:sp>
    </p:spTree>
    <p:extLst>
      <p:ext uri="{BB962C8B-B14F-4D97-AF65-F5344CB8AC3E}">
        <p14:creationId xmlns:p14="http://schemas.microsoft.com/office/powerpoint/2010/main" val="7573312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F376CA-9F8F-47DC-A272-9B2251DD6B29}" type="datetimeFigureOut">
              <a:rPr lang="en-US" smtClean="0"/>
              <a:t>12/12/2025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192EFC-C8CE-4979-BF62-01D6DE11375E}" type="slidenum">
              <a:rPr lang="en-US" smtClean="0"/>
              <a:t>‹#›</a:t>
            </a:fld>
            <a:endParaRPr lang="en-US"/>
          </a:p>
        </p:txBody>
      </p:sp>
    </p:spTree>
    <p:extLst>
      <p:ext uri="{BB962C8B-B14F-4D97-AF65-F5344CB8AC3E}">
        <p14:creationId xmlns:p14="http://schemas.microsoft.com/office/powerpoint/2010/main" val="27979250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F376CA-9F8F-47DC-A272-9B2251DD6B29}" type="datetimeFigureOut">
              <a:rPr lang="en-US" smtClean="0"/>
              <a:t>12/12/2025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192EFC-C8CE-4979-BF62-01D6DE11375E}" type="slidenum">
              <a:rPr lang="en-US" smtClean="0"/>
              <a:t>‹#›</a:t>
            </a:fld>
            <a:endParaRPr lang="en-US"/>
          </a:p>
        </p:txBody>
      </p:sp>
    </p:spTree>
    <p:extLst>
      <p:ext uri="{BB962C8B-B14F-4D97-AF65-F5344CB8AC3E}">
        <p14:creationId xmlns:p14="http://schemas.microsoft.com/office/powerpoint/2010/main" val="22509197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F376CA-9F8F-47DC-A272-9B2251DD6B29}" type="datetimeFigureOut">
              <a:rPr lang="en-US" smtClean="0"/>
              <a:t>12/12/2025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192EFC-C8CE-4979-BF62-01D6DE11375E}" type="slidenum">
              <a:rPr lang="en-US" smtClean="0"/>
              <a:t>‹#›</a:t>
            </a:fld>
            <a:endParaRPr lang="en-US"/>
          </a:p>
        </p:txBody>
      </p:sp>
    </p:spTree>
    <p:extLst>
      <p:ext uri="{BB962C8B-B14F-4D97-AF65-F5344CB8AC3E}">
        <p14:creationId xmlns:p14="http://schemas.microsoft.com/office/powerpoint/2010/main" val="21637364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089501" cy="4770537"/>
          </a:xfrm>
          <a:prstGeom prst="rect">
            <a:avLst/>
          </a:prstGeom>
        </p:spPr>
        <p:txBody>
          <a:bodyPr wrap="square">
            <a:spAutoFit/>
          </a:bodyPr>
          <a:lstStyle/>
          <a:p>
            <a:pPr algn="ctr"/>
            <a:r>
              <a:rPr lang="en-US" sz="2800" b="1" u="sng" kern="1800" dirty="0" smtClean="0">
                <a:effectLst/>
                <a:latin typeface="Times New Roman" panose="02020603050405020304" pitchFamily="18" charset="0"/>
                <a:ea typeface="Times New Roman" panose="02020603050405020304" pitchFamily="18" charset="0"/>
              </a:rPr>
              <a:t>INTRODUCTION TO GENOMIC MEDICINE</a:t>
            </a:r>
          </a:p>
          <a:p>
            <a:endParaRPr lang="en-US" b="1" u="sng" kern="1800" dirty="0">
              <a:latin typeface="Times New Roman" panose="02020603050405020304" pitchFamily="18" charset="0"/>
              <a:ea typeface="Times New Roman" panose="02020603050405020304" pitchFamily="18" charset="0"/>
            </a:endParaRPr>
          </a:p>
          <a:p>
            <a:endParaRPr lang="en-US" b="1" u="sng" kern="1800" dirty="0" smtClean="0">
              <a:effectLst/>
              <a:latin typeface="Times New Roman" panose="02020603050405020304" pitchFamily="18" charset="0"/>
              <a:ea typeface="Times New Roman" panose="02020603050405020304" pitchFamily="18" charset="0"/>
            </a:endParaRPr>
          </a:p>
          <a:p>
            <a:endParaRPr lang="en-US" b="1" u="sng" kern="1800" dirty="0">
              <a:latin typeface="Times New Roman" panose="02020603050405020304" pitchFamily="18" charset="0"/>
              <a:ea typeface="Times New Roman" panose="02020603050405020304" pitchFamily="18" charset="0"/>
            </a:endParaRPr>
          </a:p>
          <a:p>
            <a:r>
              <a:rPr lang="en-US" sz="2400" b="1" dirty="0" smtClean="0"/>
              <a:t>DEFINITION</a:t>
            </a:r>
          </a:p>
          <a:p>
            <a:endParaRPr lang="en-US" dirty="0" smtClean="0"/>
          </a:p>
          <a:p>
            <a:endParaRPr lang="en-US" dirty="0"/>
          </a:p>
          <a:p>
            <a:r>
              <a:rPr lang="en-US" dirty="0" smtClean="0"/>
              <a:t>Genomic medicine is the emerging discipline that </a:t>
            </a:r>
          </a:p>
          <a:p>
            <a:r>
              <a:rPr lang="en-US" dirty="0" smtClean="0"/>
              <a:t>uses an individual’s genomic information—DNA sequence,                                                                                                                                                                                                      </a:t>
            </a:r>
          </a:p>
          <a:p>
            <a:r>
              <a:rPr lang="en-US" dirty="0" smtClean="0"/>
              <a:t>gene expression, epigenetic patterns—to guide clinical care</a:t>
            </a:r>
          </a:p>
          <a:p>
            <a:r>
              <a:rPr lang="en-US" dirty="0" smtClean="0"/>
              <a:t> across prevention, diagnosis, and treatment.</a:t>
            </a:r>
          </a:p>
          <a:p>
            <a:endParaRPr lang="en-US" dirty="0" smtClean="0"/>
          </a:p>
          <a:p>
            <a:r>
              <a:rPr lang="en-US" dirty="0" smtClean="0"/>
              <a:t>It expands traditional genetics by analyzing entire genomes, </a:t>
            </a:r>
          </a:p>
          <a:p>
            <a:r>
              <a:rPr lang="en-US" dirty="0" smtClean="0"/>
              <a:t>multi-</a:t>
            </a:r>
            <a:r>
              <a:rPr lang="en-US" dirty="0" err="1" smtClean="0"/>
              <a:t>omics</a:t>
            </a:r>
            <a:r>
              <a:rPr lang="en-US" dirty="0" smtClean="0"/>
              <a:t>, and population-scale data,</a:t>
            </a:r>
          </a:p>
          <a:p>
            <a:r>
              <a:rPr lang="en-US" dirty="0" smtClean="0"/>
              <a:t> not just single-gene disorders.</a:t>
            </a:r>
          </a:p>
          <a:p>
            <a:endParaRPr lang="en-US" dirty="0"/>
          </a:p>
        </p:txBody>
      </p:sp>
      <p:pic>
        <p:nvPicPr>
          <p:cNvPr id="2" name="Picture 1"/>
          <p:cNvPicPr>
            <a:picLocks noChangeAspect="1"/>
          </p:cNvPicPr>
          <p:nvPr/>
        </p:nvPicPr>
        <p:blipFill>
          <a:blip r:embed="rId2"/>
          <a:stretch>
            <a:fillRect/>
          </a:stretch>
        </p:blipFill>
        <p:spPr>
          <a:xfrm>
            <a:off x="7040071" y="1319002"/>
            <a:ext cx="4369699" cy="3451535"/>
          </a:xfrm>
          <a:prstGeom prst="rect">
            <a:avLst/>
          </a:prstGeom>
        </p:spPr>
      </p:pic>
    </p:spTree>
    <p:extLst>
      <p:ext uri="{BB962C8B-B14F-4D97-AF65-F5344CB8AC3E}">
        <p14:creationId xmlns:p14="http://schemas.microsoft.com/office/powerpoint/2010/main" val="36800529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4209" y="129473"/>
            <a:ext cx="6303695" cy="4169347"/>
          </a:xfrm>
          <a:prstGeom prst="rect">
            <a:avLst/>
          </a:prstGeom>
        </p:spPr>
        <p:txBody>
          <a:bodyPr wrap="square">
            <a:spAutoFit/>
          </a:bodyPr>
          <a:lstStyle/>
          <a:p>
            <a:pPr>
              <a:lnSpc>
                <a:spcPct val="107000"/>
              </a:lnSpc>
              <a:spcAft>
                <a:spcPts val="800"/>
              </a:spcAft>
            </a:pPr>
            <a:endParaRPr lang="en-US" sz="2800" b="1"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7000"/>
              </a:lnSpc>
              <a:spcAft>
                <a:spcPts val="800"/>
              </a:spcAft>
            </a:pPr>
            <a:endParaRPr lang="en-US" sz="2800" b="1" dirty="0">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7000"/>
              </a:lnSpc>
              <a:spcAft>
                <a:spcPts val="800"/>
              </a:spcAft>
            </a:pPr>
            <a:r>
              <a:rPr lang="en-US" sz="2800" b="1" dirty="0" smtClean="0">
                <a:effectLst/>
                <a:latin typeface="Times New Roman" panose="02020603050405020304" pitchFamily="18" charset="0"/>
                <a:ea typeface="Times New Roman" panose="02020603050405020304" pitchFamily="18" charset="0"/>
                <a:cs typeface="Times New Roman" panose="02020603050405020304" pitchFamily="18" charset="0"/>
              </a:rPr>
              <a:t>F</a:t>
            </a:r>
            <a:r>
              <a:rPr lang="en-US" sz="2400" b="1" dirty="0" smtClean="0">
                <a:effectLst/>
                <a:latin typeface="Times New Roman" panose="02020603050405020304" pitchFamily="18" charset="0"/>
                <a:ea typeface="Times New Roman" panose="02020603050405020304" pitchFamily="18" charset="0"/>
                <a:cs typeface="Times New Roman" panose="02020603050405020304" pitchFamily="18" charset="0"/>
              </a:rPr>
              <a:t>. Precision Monitoring &amp; Prognostication</a:t>
            </a:r>
          </a:p>
          <a:p>
            <a:pPr>
              <a:lnSpc>
                <a:spcPct val="107000"/>
              </a:lnSpc>
              <a:spcAft>
                <a:spcPts val="800"/>
              </a:spcAft>
            </a:pPr>
            <a:endParaRPr lang="en-US" sz="2400" b="1"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endParaRPr lang="en-US"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Minimal residual disease detection using circulating tumor DNA (</a:t>
            </a:r>
            <a:r>
              <a:rPr lang="en-US" dirty="0" err="1" smtClean="0">
                <a:effectLst/>
                <a:latin typeface="Times New Roman" panose="02020603050405020304" pitchFamily="18" charset="0"/>
                <a:ea typeface="Times New Roman" panose="02020603050405020304" pitchFamily="18" charset="0"/>
                <a:cs typeface="Times New Roman" panose="02020603050405020304" pitchFamily="18" charset="0"/>
              </a:rPr>
              <a:t>ctDNA</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dirty="0" err="1" smtClean="0">
                <a:effectLst/>
                <a:latin typeface="Times New Roman" panose="02020603050405020304" pitchFamily="18" charset="0"/>
                <a:ea typeface="Times New Roman" panose="02020603050405020304" pitchFamily="18" charset="0"/>
                <a:cs typeface="Times New Roman" panose="02020603050405020304" pitchFamily="18" charset="0"/>
              </a:rPr>
              <a:t>Transcriptomic</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 biomarkers for ARDS risk stratification</a:t>
            </a:r>
            <a:endParaRPr lang="en-US"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AI-powered genomic risk calculators for ICU mortality</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7112899" y="291313"/>
            <a:ext cx="4620552" cy="5203180"/>
          </a:xfrm>
          <a:prstGeom prst="rect">
            <a:avLst/>
          </a:prstGeom>
        </p:spPr>
      </p:pic>
    </p:spTree>
    <p:extLst>
      <p:ext uri="{BB962C8B-B14F-4D97-AF65-F5344CB8AC3E}">
        <p14:creationId xmlns:p14="http://schemas.microsoft.com/office/powerpoint/2010/main" val="19977369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69934"/>
            <a:ext cx="7768354" cy="5324535"/>
          </a:xfrm>
          <a:prstGeom prst="rect">
            <a:avLst/>
          </a:prstGeom>
        </p:spPr>
        <p:txBody>
          <a:bodyPr wrap="square">
            <a:spAutoFit/>
          </a:bodyPr>
          <a:lstStyle/>
          <a:p>
            <a:r>
              <a:rPr lang="en-US" sz="2000" b="1" kern="1800" dirty="0" smtClean="0">
                <a:effectLst/>
                <a:latin typeface="Times New Roman" panose="02020603050405020304" pitchFamily="18" charset="0"/>
                <a:ea typeface="Times New Roman" panose="02020603050405020304" pitchFamily="18" charset="0"/>
              </a:rPr>
              <a:t>CHALLENGES, LIMITATIONS &amp; ETHICAL CONSIDERATIONS</a:t>
            </a:r>
          </a:p>
          <a:p>
            <a:r>
              <a:rPr lang="en-US" b="1" kern="1800" dirty="0" smtClean="0">
                <a:effectLst/>
                <a:latin typeface="Times New Roman" panose="02020603050405020304" pitchFamily="18" charset="0"/>
                <a:ea typeface="Times New Roman" panose="02020603050405020304" pitchFamily="18" charset="0"/>
              </a:rPr>
              <a:t> </a:t>
            </a:r>
          </a:p>
          <a:p>
            <a:r>
              <a:rPr lang="en-US" b="1" kern="1800" dirty="0" smtClean="0">
                <a:effectLst/>
                <a:latin typeface="Times New Roman" panose="02020603050405020304" pitchFamily="18" charset="0"/>
                <a:ea typeface="Times New Roman" panose="02020603050405020304" pitchFamily="18" charset="0"/>
              </a:rPr>
              <a:t>Key issues:</a:t>
            </a:r>
          </a:p>
          <a:p>
            <a:endParaRPr lang="en-US" b="1" kern="1800" dirty="0" smtClean="0">
              <a:effectLst/>
              <a:latin typeface="Times New Roman" panose="02020603050405020304" pitchFamily="18" charset="0"/>
              <a:ea typeface="Times New Roman" panose="02020603050405020304" pitchFamily="18" charset="0"/>
            </a:endParaRPr>
          </a:p>
          <a:p>
            <a:r>
              <a:rPr lang="en-US" b="1" kern="1800" dirty="0" smtClean="0">
                <a:effectLst/>
                <a:latin typeface="Times New Roman" panose="02020603050405020304" pitchFamily="18" charset="0"/>
                <a:ea typeface="Times New Roman" panose="02020603050405020304" pitchFamily="18" charset="0"/>
              </a:rPr>
              <a:t>1.	Equity and representation</a:t>
            </a:r>
          </a:p>
          <a:p>
            <a:r>
              <a:rPr lang="en-US" b="1" kern="1800" dirty="0" smtClean="0">
                <a:effectLst/>
                <a:latin typeface="Times New Roman" panose="02020603050405020304" pitchFamily="18" charset="0"/>
                <a:ea typeface="Times New Roman" panose="02020603050405020304" pitchFamily="18" charset="0"/>
              </a:rPr>
              <a:t>	</a:t>
            </a:r>
            <a:r>
              <a:rPr lang="en-US" sz="1600" kern="1800" dirty="0" smtClean="0">
                <a:effectLst/>
                <a:latin typeface="Times New Roman" panose="02020603050405020304" pitchFamily="18" charset="0"/>
                <a:ea typeface="Times New Roman" panose="02020603050405020304" pitchFamily="18" charset="0"/>
              </a:rPr>
              <a:t>Most genomic data comes from European ancestry</a:t>
            </a:r>
          </a:p>
          <a:p>
            <a:endParaRPr lang="en-US" sz="1600" b="1" kern="1800" dirty="0" smtClean="0">
              <a:effectLst/>
              <a:latin typeface="Times New Roman" panose="02020603050405020304" pitchFamily="18" charset="0"/>
              <a:ea typeface="Times New Roman" panose="02020603050405020304" pitchFamily="18" charset="0"/>
            </a:endParaRPr>
          </a:p>
          <a:p>
            <a:r>
              <a:rPr lang="en-US" b="1" kern="1800" dirty="0" smtClean="0">
                <a:effectLst/>
                <a:latin typeface="Times New Roman" panose="02020603050405020304" pitchFamily="18" charset="0"/>
                <a:ea typeface="Times New Roman" panose="02020603050405020304" pitchFamily="18" charset="0"/>
              </a:rPr>
              <a:t>2.	Data privacy &amp; consent</a:t>
            </a:r>
          </a:p>
          <a:p>
            <a:r>
              <a:rPr lang="en-US" b="1" kern="1800" dirty="0" smtClean="0">
                <a:effectLst/>
                <a:latin typeface="Times New Roman" panose="02020603050405020304" pitchFamily="18" charset="0"/>
                <a:ea typeface="Times New Roman" panose="02020603050405020304" pitchFamily="18" charset="0"/>
              </a:rPr>
              <a:t>	</a:t>
            </a:r>
            <a:r>
              <a:rPr lang="en-US" sz="1600" kern="1800" dirty="0" smtClean="0">
                <a:effectLst/>
                <a:latin typeface="Times New Roman" panose="02020603050405020304" pitchFamily="18" charset="0"/>
                <a:ea typeface="Times New Roman" panose="02020603050405020304" pitchFamily="18" charset="0"/>
              </a:rPr>
              <a:t>Genomic data → lifelong identifiers</a:t>
            </a:r>
          </a:p>
          <a:p>
            <a:endParaRPr lang="en-US" sz="1600" b="1" kern="1800" dirty="0" smtClean="0">
              <a:effectLst/>
              <a:latin typeface="Times New Roman" panose="02020603050405020304" pitchFamily="18" charset="0"/>
              <a:ea typeface="Times New Roman" panose="02020603050405020304" pitchFamily="18" charset="0"/>
            </a:endParaRPr>
          </a:p>
          <a:p>
            <a:pPr marL="342900" indent="-342900">
              <a:buAutoNum type="arabicPeriod" startAt="3"/>
            </a:pPr>
            <a:r>
              <a:rPr lang="en-US" b="1" kern="1800" dirty="0" smtClean="0">
                <a:effectLst/>
                <a:latin typeface="Times New Roman" panose="02020603050405020304" pitchFamily="18" charset="0"/>
                <a:ea typeface="Times New Roman" panose="02020603050405020304" pitchFamily="18" charset="0"/>
              </a:rPr>
              <a:t>         Variants of unknown significance (VUS)</a:t>
            </a:r>
          </a:p>
          <a:p>
            <a:pPr marL="342900" indent="-342900">
              <a:buAutoNum type="arabicPeriod" startAt="3"/>
            </a:pPr>
            <a:endParaRPr lang="en-US" b="1" kern="1800" dirty="0" smtClean="0">
              <a:effectLst/>
              <a:latin typeface="Times New Roman" panose="02020603050405020304" pitchFamily="18" charset="0"/>
              <a:ea typeface="Times New Roman" panose="02020603050405020304" pitchFamily="18" charset="0"/>
            </a:endParaRPr>
          </a:p>
          <a:p>
            <a:pPr marL="342900" indent="-342900">
              <a:buAutoNum type="arabicPeriod" startAt="4"/>
            </a:pPr>
            <a:r>
              <a:rPr lang="en-US" b="1" kern="1800" dirty="0" smtClean="0">
                <a:effectLst/>
                <a:latin typeface="Times New Roman" panose="02020603050405020304" pitchFamily="18" charset="0"/>
                <a:ea typeface="Times New Roman" panose="02020603050405020304" pitchFamily="18" charset="0"/>
              </a:rPr>
              <a:t>         Clinical interpretation gap</a:t>
            </a:r>
          </a:p>
          <a:p>
            <a:pPr marL="342900" indent="-342900">
              <a:buAutoNum type="arabicPeriod" startAt="4"/>
            </a:pPr>
            <a:endParaRPr lang="en-US" b="1" kern="1800" dirty="0" smtClean="0">
              <a:effectLst/>
              <a:latin typeface="Times New Roman" panose="02020603050405020304" pitchFamily="18" charset="0"/>
              <a:ea typeface="Times New Roman" panose="02020603050405020304" pitchFamily="18" charset="0"/>
            </a:endParaRPr>
          </a:p>
          <a:p>
            <a:pPr marL="342900" indent="-342900">
              <a:buAutoNum type="arabicPeriod" startAt="5"/>
            </a:pPr>
            <a:r>
              <a:rPr lang="en-US" b="1" kern="1800" dirty="0" smtClean="0">
                <a:effectLst/>
                <a:latin typeface="Times New Roman" panose="02020603050405020304" pitchFamily="18" charset="0"/>
                <a:ea typeface="Times New Roman" panose="02020603050405020304" pitchFamily="18" charset="0"/>
              </a:rPr>
              <a:t>         Cost, access, and infrastructure</a:t>
            </a:r>
          </a:p>
          <a:p>
            <a:endParaRPr lang="en-US" b="1" kern="1800" dirty="0" smtClean="0">
              <a:effectLst/>
              <a:latin typeface="Times New Roman" panose="02020603050405020304" pitchFamily="18" charset="0"/>
              <a:ea typeface="Times New Roman" panose="02020603050405020304" pitchFamily="18" charset="0"/>
            </a:endParaRPr>
          </a:p>
          <a:p>
            <a:pPr marL="342900" indent="-342900">
              <a:buAutoNum type="arabicPeriod" startAt="6"/>
            </a:pPr>
            <a:r>
              <a:rPr lang="en-US" b="1" kern="1800" dirty="0" smtClean="0">
                <a:effectLst/>
                <a:latin typeface="Times New Roman" panose="02020603050405020304" pitchFamily="18" charset="0"/>
                <a:ea typeface="Times New Roman" panose="02020603050405020304" pitchFamily="18" charset="0"/>
              </a:rPr>
              <a:t>         Potential for genetic discrimination</a:t>
            </a:r>
          </a:p>
          <a:p>
            <a:endParaRPr lang="en-US" b="1" kern="1800" dirty="0" smtClean="0">
              <a:effectLst/>
              <a:latin typeface="Times New Roman" panose="02020603050405020304" pitchFamily="18" charset="0"/>
              <a:ea typeface="Times New Roman" panose="02020603050405020304" pitchFamily="18" charset="0"/>
            </a:endParaRPr>
          </a:p>
          <a:p>
            <a:endParaRPr lang="en-US" dirty="0"/>
          </a:p>
        </p:txBody>
      </p:sp>
      <p:pic>
        <p:nvPicPr>
          <p:cNvPr id="3" name="Picture 2"/>
          <p:cNvPicPr>
            <a:picLocks noChangeAspect="1"/>
          </p:cNvPicPr>
          <p:nvPr/>
        </p:nvPicPr>
        <p:blipFill>
          <a:blip r:embed="rId2"/>
          <a:stretch>
            <a:fillRect/>
          </a:stretch>
        </p:blipFill>
        <p:spPr>
          <a:xfrm>
            <a:off x="7557961" y="169935"/>
            <a:ext cx="4054110" cy="4960416"/>
          </a:xfrm>
          <a:prstGeom prst="rect">
            <a:avLst/>
          </a:prstGeom>
        </p:spPr>
      </p:pic>
    </p:spTree>
    <p:extLst>
      <p:ext uri="{BB962C8B-B14F-4D97-AF65-F5344CB8AC3E}">
        <p14:creationId xmlns:p14="http://schemas.microsoft.com/office/powerpoint/2010/main" val="37127744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5129" y="194209"/>
            <a:ext cx="8868871" cy="5184368"/>
          </a:xfrm>
          <a:prstGeom prst="rect">
            <a:avLst/>
          </a:prstGeom>
        </p:spPr>
        <p:txBody>
          <a:bodyPr wrap="square">
            <a:spAutoFit/>
          </a:bodyPr>
          <a:lstStyle/>
          <a:p>
            <a:pPr algn="ctr">
              <a:lnSpc>
                <a:spcPct val="107000"/>
              </a:lnSpc>
              <a:spcAft>
                <a:spcPts val="800"/>
              </a:spcAft>
            </a:pPr>
            <a:r>
              <a:rPr lang="en-US" sz="3600" b="1" kern="1800" dirty="0" smtClean="0">
                <a:effectLst/>
                <a:latin typeface="Times New Roman" panose="02020603050405020304" pitchFamily="18" charset="0"/>
                <a:ea typeface="Times New Roman" panose="02020603050405020304" pitchFamily="18" charset="0"/>
                <a:cs typeface="Times New Roman" panose="02020603050405020304" pitchFamily="18" charset="0"/>
              </a:rPr>
              <a:t>Conclusion </a:t>
            </a:r>
          </a:p>
          <a:p>
            <a:pPr>
              <a:lnSpc>
                <a:spcPct val="107000"/>
              </a:lnSpc>
              <a:spcAft>
                <a:spcPts val="800"/>
              </a:spcAft>
            </a:pPr>
            <a:endParaRPr lang="en-US" b="1"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7000"/>
              </a:lnSpc>
              <a:spcAft>
                <a:spcPts val="800"/>
              </a:spcAft>
            </a:pPr>
            <a:endParaRPr lang="en-US" b="1"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7000"/>
              </a:lnSpc>
              <a:spcAft>
                <a:spcPts val="800"/>
              </a:spcAft>
            </a:pPr>
            <a:endParaRPr lang="en-US" b="1" dirty="0">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7000"/>
              </a:lnSpc>
              <a:spcAft>
                <a:spcPts val="800"/>
              </a:spcAft>
            </a:pPr>
            <a:r>
              <a:rPr lang="en-US" b="1" dirty="0" smtClean="0">
                <a:effectLst/>
                <a:latin typeface="Times New Roman" panose="02020603050405020304" pitchFamily="18" charset="0"/>
                <a:ea typeface="Times New Roman" panose="02020603050405020304" pitchFamily="18" charset="0"/>
                <a:cs typeface="Times New Roman" panose="02020603050405020304" pitchFamily="18" charset="0"/>
              </a:rPr>
              <a:t>Genomic medicine is transforming healthcare</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 enabling prediction, prevention, precision diagnostics, personalized therapy, and dynamic monitoring.</a:t>
            </a:r>
            <a:b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b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Integration of genomics into pulmonology, critical care, oncology, and infectious diseases is accelerating rapidly.</a:t>
            </a:r>
            <a:endParaRPr lang="en-US"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To harness its full potential, clinicians and scientists must understand its principles, tools, limitations, and ethical frameworks.</a:t>
            </a:r>
          </a:p>
          <a:p>
            <a:endParaRPr lang="en-US" b="1" dirty="0"/>
          </a:p>
          <a:p>
            <a:endParaRPr lang="en-US" b="1" dirty="0" smtClean="0"/>
          </a:p>
          <a:p>
            <a:pPr>
              <a:lnSpc>
                <a:spcPct val="107000"/>
              </a:lnSpc>
              <a:spcAft>
                <a:spcPts val="800"/>
              </a:spcAft>
            </a:pPr>
            <a:endPar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7000"/>
              </a:lnSpc>
              <a:spcAft>
                <a:spcPts val="80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775784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6954" y="147471"/>
            <a:ext cx="7669885" cy="5816977"/>
          </a:xfrm>
          <a:prstGeom prst="rect">
            <a:avLst/>
          </a:prstGeom>
        </p:spPr>
        <p:txBody>
          <a:bodyPr wrap="square">
            <a:spAutoFit/>
          </a:bodyPr>
          <a:lstStyle/>
          <a:p>
            <a:pPr algn="ctr"/>
            <a:r>
              <a:rPr lang="en-US" sz="2400" b="1" kern="1800" dirty="0" smtClean="0">
                <a:effectLst/>
                <a:latin typeface="Times New Roman" panose="02020603050405020304" pitchFamily="18" charset="0"/>
                <a:ea typeface="Times New Roman" panose="02020603050405020304" pitchFamily="18" charset="0"/>
              </a:rPr>
              <a:t>THE FUTURE IMPACT OF GENOMIC MEDICINE</a:t>
            </a:r>
          </a:p>
          <a:p>
            <a:pPr algn="ctr"/>
            <a:endParaRPr lang="en-US" sz="2400" b="1" kern="1800" dirty="0" smtClean="0">
              <a:effectLst/>
              <a:latin typeface="Times New Roman" panose="02020603050405020304" pitchFamily="18" charset="0"/>
              <a:ea typeface="Times New Roman" panose="02020603050405020304" pitchFamily="18" charset="0"/>
            </a:endParaRPr>
          </a:p>
          <a:p>
            <a:pPr algn="ctr"/>
            <a:r>
              <a:rPr lang="en-US" u="sng" dirty="0" smtClean="0"/>
              <a:t>GENOMIC MEDICINE IN THE NEXT DECADE – TRANSFORMATIVE POTENTIAL AND ETHICAL FRONTIERS</a:t>
            </a:r>
          </a:p>
          <a:p>
            <a:pPr algn="ctr"/>
            <a:endParaRPr lang="en-US" u="sng" dirty="0"/>
          </a:p>
          <a:p>
            <a:pPr algn="ctr"/>
            <a:endParaRPr lang="en-US" u="sng" dirty="0" smtClean="0"/>
          </a:p>
          <a:p>
            <a:pPr marL="342900" indent="-342900">
              <a:buAutoNum type="arabicPeriod"/>
            </a:pPr>
            <a:r>
              <a:rPr lang="en-US" b="1" dirty="0" smtClean="0"/>
              <a:t>Introduction</a:t>
            </a:r>
            <a:r>
              <a:rPr lang="en-US" b="1" dirty="0"/>
              <a:t>: </a:t>
            </a:r>
            <a:r>
              <a:rPr lang="en-US" b="1" dirty="0" smtClean="0"/>
              <a:t>The </a:t>
            </a:r>
            <a:r>
              <a:rPr lang="en-US" b="1" dirty="0"/>
              <a:t>Genomic Era Ahead </a:t>
            </a:r>
            <a:endParaRPr lang="en-US" b="1" dirty="0" smtClean="0"/>
          </a:p>
          <a:p>
            <a:endParaRPr lang="en-US" b="1" dirty="0"/>
          </a:p>
          <a:p>
            <a:endParaRPr lang="en-US" dirty="0" smtClean="0"/>
          </a:p>
          <a:p>
            <a:r>
              <a:rPr lang="en-US" dirty="0" smtClean="0"/>
              <a:t>In </a:t>
            </a:r>
            <a:r>
              <a:rPr lang="en-US" dirty="0"/>
              <a:t>the past decade, genomic medicine has moved from a conceptual framework to tangible clinical reality. With the advent of high-throughput sequencing, machine learning, digital health technologies, and CRISPR-based editing, our ability to interrogate and manipulate the human genome has expanded exponentially</a:t>
            </a:r>
            <a:r>
              <a:rPr lang="en-US" dirty="0" smtClean="0"/>
              <a:t>.</a:t>
            </a:r>
          </a:p>
          <a:p>
            <a:endParaRPr lang="en-US" dirty="0"/>
          </a:p>
          <a:p>
            <a:endParaRPr lang="en-US" dirty="0" smtClean="0"/>
          </a:p>
          <a:p>
            <a:r>
              <a:rPr lang="en-US" dirty="0" smtClean="0"/>
              <a:t>Today's </a:t>
            </a:r>
            <a:r>
              <a:rPr lang="en-US" dirty="0"/>
              <a:t>lecture examines </a:t>
            </a:r>
            <a:r>
              <a:rPr lang="en-US" b="1" dirty="0"/>
              <a:t>how genomic medicine will reshape healthcare</a:t>
            </a:r>
            <a:r>
              <a:rPr lang="en-US" dirty="0"/>
              <a:t> in the future and </a:t>
            </a:r>
            <a:r>
              <a:rPr lang="en-US" b="1" dirty="0"/>
              <a:t>what ethical considerations</a:t>
            </a:r>
            <a:r>
              <a:rPr lang="en-US" dirty="0"/>
              <a:t> must accompany this transformation. This future is not hypothetical—it is unfolding in real time and will redefine preventive medicine, diagnostics, therapeutics, and global public health.</a:t>
            </a:r>
          </a:p>
        </p:txBody>
      </p:sp>
      <p:pic>
        <p:nvPicPr>
          <p:cNvPr id="3" name="Picture 2"/>
          <p:cNvPicPr>
            <a:picLocks noChangeAspect="1"/>
          </p:cNvPicPr>
          <p:nvPr/>
        </p:nvPicPr>
        <p:blipFill>
          <a:blip r:embed="rId2"/>
          <a:stretch>
            <a:fillRect/>
          </a:stretch>
        </p:blipFill>
        <p:spPr>
          <a:xfrm>
            <a:off x="8083943" y="1173345"/>
            <a:ext cx="3867992" cy="4021742"/>
          </a:xfrm>
          <a:prstGeom prst="rect">
            <a:avLst/>
          </a:prstGeom>
        </p:spPr>
      </p:pic>
    </p:spTree>
    <p:extLst>
      <p:ext uri="{BB962C8B-B14F-4D97-AF65-F5344CB8AC3E}">
        <p14:creationId xmlns:p14="http://schemas.microsoft.com/office/powerpoint/2010/main" val="10127927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6432" y="0"/>
            <a:ext cx="8569466" cy="6657976"/>
          </a:xfrm>
          <a:prstGeom prst="rect">
            <a:avLst/>
          </a:prstGeom>
        </p:spPr>
        <p:txBody>
          <a:bodyPr wrap="square">
            <a:spAutoFit/>
          </a:bodyPr>
          <a:lstStyle/>
          <a:p>
            <a:pPr>
              <a:lnSpc>
                <a:spcPct val="107000"/>
              </a:lnSpc>
              <a:spcAft>
                <a:spcPts val="800"/>
              </a:spcAft>
            </a:pPr>
            <a:r>
              <a:rPr lang="en-US" b="1" dirty="0">
                <a:latin typeface="Times New Roman" panose="02020603050405020304" pitchFamily="18" charset="0"/>
                <a:ea typeface="Times New Roman" panose="02020603050405020304" pitchFamily="18" charset="0"/>
                <a:cs typeface="Times New Roman" panose="02020603050405020304" pitchFamily="18" charset="0"/>
              </a:rPr>
              <a:t>2. Transformative Effects of Genomic Medicine on Healthcare </a:t>
            </a:r>
            <a:endParaRPr lang="en-US" b="1" dirty="0" smtClean="0">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7000"/>
              </a:lnSpc>
              <a:spcAft>
                <a:spcPts val="800"/>
              </a:spcAft>
            </a:pPr>
            <a:r>
              <a:rPr lang="en-US" b="1" dirty="0" smtClean="0">
                <a:effectLst/>
                <a:latin typeface="Times New Roman" panose="02020603050405020304" pitchFamily="18" charset="0"/>
                <a:ea typeface="Times New Roman" panose="02020603050405020304" pitchFamily="18" charset="0"/>
                <a:cs typeface="Times New Roman" panose="02020603050405020304" pitchFamily="18" charset="0"/>
              </a:rPr>
              <a:t>A. Precision Diagnosis and Disease Classification (5 minutes)</a:t>
            </a:r>
            <a:endParaRPr lang="en-US"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Traditionally, diseases are diagnosed based on phenotype—symptoms, imaging, and laboratory markers. Genomic medicine will shift us toward </a:t>
            </a:r>
            <a:r>
              <a:rPr lang="en-US" b="1" dirty="0" smtClean="0">
                <a:effectLst/>
                <a:latin typeface="Times New Roman" panose="02020603050405020304" pitchFamily="18" charset="0"/>
                <a:ea typeface="Times New Roman" panose="02020603050405020304" pitchFamily="18" charset="0"/>
                <a:cs typeface="Times New Roman" panose="02020603050405020304" pitchFamily="18" charset="0"/>
              </a:rPr>
              <a:t>genotype-first diagnosis</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eriod"/>
              <a:tabLst>
                <a:tab pos="457200" algn="l"/>
              </a:tabLst>
            </a:pPr>
            <a:r>
              <a:rPr lang="en-US" b="1" dirty="0" smtClean="0">
                <a:effectLst/>
                <a:latin typeface="Times New Roman" panose="02020603050405020304" pitchFamily="18" charset="0"/>
                <a:ea typeface="Times New Roman" panose="02020603050405020304" pitchFamily="18" charset="0"/>
                <a:cs typeface="Times New Roman" panose="02020603050405020304" pitchFamily="18" charset="0"/>
              </a:rPr>
              <a:t>Rare diseases:</a:t>
            </a:r>
            <a:endParaRPr lang="en-US" dirty="0" smtClean="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SzPts val="1000"/>
              <a:buFont typeface="Courier New" panose="02070309020205020404" pitchFamily="49" charset="0"/>
              <a:buChar char="o"/>
              <a:tabLst>
                <a:tab pos="914400" algn="l"/>
              </a:tabLst>
            </a:pP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Whole-genome sequencing can diagnose ~40–60% of previously unexplained rare disorders.</a:t>
            </a:r>
            <a:endParaRPr lang="en-US" dirty="0" smtClean="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SzPts val="1000"/>
              <a:buFont typeface="Courier New" panose="02070309020205020404" pitchFamily="49" charset="0"/>
              <a:buChar char="o"/>
              <a:tabLst>
                <a:tab pos="914400" algn="l"/>
              </a:tabLst>
            </a:pP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Earlier diagnosis means earlier intervention and reduced healthcare costs.</a:t>
            </a:r>
            <a:endParaRPr lang="en-US"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eriod"/>
              <a:tabLst>
                <a:tab pos="457200" algn="l"/>
              </a:tabLst>
            </a:pPr>
            <a:r>
              <a:rPr lang="en-US" b="1" dirty="0" smtClean="0">
                <a:effectLst/>
                <a:latin typeface="Times New Roman" panose="02020603050405020304" pitchFamily="18" charset="0"/>
                <a:ea typeface="Times New Roman" panose="02020603050405020304" pitchFamily="18" charset="0"/>
                <a:cs typeface="Times New Roman" panose="02020603050405020304" pitchFamily="18" charset="0"/>
              </a:rPr>
              <a:t>Cancer genomics:</a:t>
            </a:r>
            <a:endParaRPr lang="en-US" dirty="0" smtClean="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SzPts val="1000"/>
              <a:buFont typeface="Courier New" panose="02070309020205020404" pitchFamily="49" charset="0"/>
              <a:buChar char="o"/>
              <a:tabLst>
                <a:tab pos="914400" algn="l"/>
              </a:tabLst>
            </a:pP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Tumors will increasingly be classified by </a:t>
            </a:r>
            <a:r>
              <a:rPr lang="en-US" b="1" dirty="0" smtClean="0">
                <a:effectLst/>
                <a:latin typeface="Times New Roman" panose="02020603050405020304" pitchFamily="18" charset="0"/>
                <a:ea typeface="Times New Roman" panose="02020603050405020304" pitchFamily="18" charset="0"/>
                <a:cs typeface="Times New Roman" panose="02020603050405020304" pitchFamily="18" charset="0"/>
              </a:rPr>
              <a:t>molecular signatures</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 instead of anatomical origin.</a:t>
            </a:r>
            <a:endParaRPr lang="en-US" dirty="0" smtClean="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SzPts val="1000"/>
              <a:buFont typeface="Courier New" panose="02070309020205020404" pitchFamily="49" charset="0"/>
              <a:buChar char="o"/>
              <a:tabLst>
                <a:tab pos="914400" algn="l"/>
              </a:tabLst>
            </a:pP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Liquid biopsies will allow noninvasive monitoring and early detection.</a:t>
            </a:r>
            <a:endParaRPr lang="en-US"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eriod"/>
              <a:tabLst>
                <a:tab pos="457200" algn="l"/>
              </a:tabLst>
            </a:pPr>
            <a:r>
              <a:rPr lang="en-US" b="1" dirty="0" smtClean="0">
                <a:effectLst/>
                <a:latin typeface="Times New Roman" panose="02020603050405020304" pitchFamily="18" charset="0"/>
                <a:ea typeface="Times New Roman" panose="02020603050405020304" pitchFamily="18" charset="0"/>
                <a:cs typeface="Times New Roman" panose="02020603050405020304" pitchFamily="18" charset="0"/>
              </a:rPr>
              <a:t>Polygenic risk scores:</a:t>
            </a:r>
            <a:endParaRPr lang="en-US" dirty="0" smtClean="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SzPts val="1000"/>
              <a:buFont typeface="Courier New" panose="02070309020205020404" pitchFamily="49" charset="0"/>
              <a:buChar char="o"/>
              <a:tabLst>
                <a:tab pos="914400" algn="l"/>
              </a:tabLst>
            </a:pP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Complex diseases like diabetes, coronary artery disease, asthma, and psychiatric disorders will be risk-stratified using large genomic datasets.</a:t>
            </a:r>
            <a:endParaRPr lang="en-US" dirty="0" smtClean="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SzPts val="1000"/>
              <a:buFont typeface="Courier New" panose="02070309020205020404" pitchFamily="49" charset="0"/>
              <a:buChar char="o"/>
              <a:tabLst>
                <a:tab pos="914400" algn="l"/>
              </a:tabLst>
            </a:pP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Clinical algorithms will integrate genomic and lifestyle factors to personalize care.</a:t>
            </a:r>
            <a:endParaRPr lang="en-US"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b="1" dirty="0" smtClean="0">
                <a:effectLst/>
                <a:latin typeface="Times New Roman" panose="02020603050405020304" pitchFamily="18" charset="0"/>
                <a:ea typeface="Times New Roman" panose="02020603050405020304" pitchFamily="18" charset="0"/>
                <a:cs typeface="Times New Roman" panose="02020603050405020304" pitchFamily="18" charset="0"/>
              </a:rPr>
              <a:t>Impact:</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 More precise, earlier, and more accurate diagnosis; reduction in diagnostic odysseys.</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262343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89012" y="57180"/>
            <a:ext cx="7978747" cy="6392172"/>
          </a:xfrm>
          <a:prstGeom prst="rect">
            <a:avLst/>
          </a:prstGeom>
        </p:spPr>
      </p:pic>
      <p:pic>
        <p:nvPicPr>
          <p:cNvPr id="2" name="Picture 1"/>
          <p:cNvPicPr>
            <a:picLocks noChangeAspect="1"/>
          </p:cNvPicPr>
          <p:nvPr/>
        </p:nvPicPr>
        <p:blipFill>
          <a:blip r:embed="rId3"/>
          <a:stretch>
            <a:fillRect/>
          </a:stretch>
        </p:blipFill>
        <p:spPr>
          <a:xfrm>
            <a:off x="8067759" y="352903"/>
            <a:ext cx="4353515" cy="5800725"/>
          </a:xfrm>
          <a:prstGeom prst="rect">
            <a:avLst/>
          </a:prstGeom>
        </p:spPr>
      </p:pic>
    </p:spTree>
    <p:extLst>
      <p:ext uri="{BB962C8B-B14F-4D97-AF65-F5344CB8AC3E}">
        <p14:creationId xmlns:p14="http://schemas.microsoft.com/office/powerpoint/2010/main" val="3075279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2828" y="113288"/>
            <a:ext cx="7412305" cy="5962658"/>
          </a:xfrm>
          <a:prstGeom prst="rect">
            <a:avLst/>
          </a:prstGeom>
        </p:spPr>
        <p:txBody>
          <a:bodyPr wrap="square">
            <a:spAutoFit/>
          </a:bodyPr>
          <a:lstStyle/>
          <a:p>
            <a:pPr>
              <a:lnSpc>
                <a:spcPct val="107000"/>
              </a:lnSpc>
              <a:spcAft>
                <a:spcPts val="800"/>
              </a:spcAft>
            </a:pPr>
            <a:r>
              <a:rPr lang="en-US" b="1" dirty="0" smtClean="0">
                <a:effectLst/>
                <a:latin typeface="Times New Roman" panose="02020603050405020304" pitchFamily="18" charset="0"/>
                <a:ea typeface="Times New Roman" panose="02020603050405020304" pitchFamily="18" charset="0"/>
                <a:cs typeface="Times New Roman" panose="02020603050405020304" pitchFamily="18" charset="0"/>
              </a:rPr>
              <a:t>D. Gene Editing and Genomic Therapeutics </a:t>
            </a:r>
          </a:p>
          <a:p>
            <a:pPr>
              <a:lnSpc>
                <a:spcPct val="107000"/>
              </a:lnSpc>
              <a:spcAft>
                <a:spcPts val="800"/>
              </a:spcAft>
            </a:pP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CRISPR-Cas9 and newer tools (base editing, prime editing) are reshaping therapeutics.</a:t>
            </a:r>
            <a:endParaRPr lang="en-US"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eriod"/>
              <a:tabLst>
                <a:tab pos="457200" algn="l"/>
              </a:tabLst>
            </a:pPr>
            <a:r>
              <a:rPr lang="en-US" b="1" dirty="0" smtClean="0">
                <a:effectLst/>
                <a:latin typeface="Times New Roman" panose="02020603050405020304" pitchFamily="18" charset="0"/>
                <a:ea typeface="Times New Roman" panose="02020603050405020304" pitchFamily="18" charset="0"/>
                <a:cs typeface="Times New Roman" panose="02020603050405020304" pitchFamily="18" charset="0"/>
              </a:rPr>
              <a:t>Somatic gene editing:</a:t>
            </a:r>
            <a:endParaRPr lang="en-US" dirty="0" smtClean="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SzPts val="1000"/>
              <a:buFont typeface="Courier New" panose="02070309020205020404" pitchFamily="49" charset="0"/>
              <a:buChar char="o"/>
              <a:tabLst>
                <a:tab pos="914400" algn="l"/>
              </a:tabLst>
            </a:pP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Treatment of </a:t>
            </a:r>
            <a:r>
              <a:rPr lang="en-US" dirty="0" err="1" smtClean="0">
                <a:effectLst/>
                <a:latin typeface="Times New Roman" panose="02020603050405020304" pitchFamily="18" charset="0"/>
                <a:ea typeface="Times New Roman" panose="02020603050405020304" pitchFamily="18" charset="0"/>
                <a:cs typeface="Times New Roman" panose="02020603050405020304" pitchFamily="18" charset="0"/>
              </a:rPr>
              <a:t>hemoglobinopathies</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 (sickle cell disease, β-thalassemia).</a:t>
            </a:r>
            <a:endParaRPr lang="en-US" dirty="0" smtClean="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SzPts val="1000"/>
              <a:buFont typeface="Courier New" panose="02070309020205020404" pitchFamily="49" charset="0"/>
              <a:buChar char="o"/>
              <a:tabLst>
                <a:tab pos="914400" algn="l"/>
              </a:tabLst>
            </a:pP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Potential applications in metabolic disorders, blindness, muscular dystrophies.</a:t>
            </a:r>
            <a:endParaRPr lang="en-US"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eriod"/>
              <a:tabLst>
                <a:tab pos="457200" algn="l"/>
              </a:tabLst>
            </a:pPr>
            <a:r>
              <a:rPr lang="en-US" b="1" dirty="0" smtClean="0">
                <a:effectLst/>
                <a:latin typeface="Times New Roman" panose="02020603050405020304" pitchFamily="18" charset="0"/>
                <a:ea typeface="Times New Roman" panose="02020603050405020304" pitchFamily="18" charset="0"/>
                <a:cs typeface="Times New Roman" panose="02020603050405020304" pitchFamily="18" charset="0"/>
              </a:rPr>
              <a:t>mRNA therapeutics &amp; </a:t>
            </a:r>
            <a:r>
              <a:rPr lang="en-US" b="1" dirty="0" err="1" smtClean="0">
                <a:effectLst/>
                <a:latin typeface="Times New Roman" panose="02020603050405020304" pitchFamily="18" charset="0"/>
                <a:ea typeface="Times New Roman" panose="02020603050405020304" pitchFamily="18" charset="0"/>
                <a:cs typeface="Times New Roman" panose="02020603050405020304" pitchFamily="18" charset="0"/>
              </a:rPr>
              <a:t>epigenome</a:t>
            </a:r>
            <a:r>
              <a:rPr lang="en-US" b="1" dirty="0" smtClean="0">
                <a:effectLst/>
                <a:latin typeface="Times New Roman" panose="02020603050405020304" pitchFamily="18" charset="0"/>
                <a:ea typeface="Times New Roman" panose="02020603050405020304" pitchFamily="18" charset="0"/>
                <a:cs typeface="Times New Roman" panose="02020603050405020304" pitchFamily="18" charset="0"/>
              </a:rPr>
              <a:t> editing:</a:t>
            </a:r>
            <a:endParaRPr lang="en-US" dirty="0" smtClean="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SzPts val="1000"/>
              <a:buFont typeface="Courier New" panose="02070309020205020404" pitchFamily="49" charset="0"/>
              <a:buChar char="o"/>
              <a:tabLst>
                <a:tab pos="914400" algn="l"/>
              </a:tabLst>
            </a:pP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Modulate gene expression without altering DNA sequence.</a:t>
            </a:r>
            <a:endParaRPr lang="en-US" dirty="0" smtClean="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SzPts val="1000"/>
              <a:buFont typeface="Courier New" panose="02070309020205020404" pitchFamily="49" charset="0"/>
              <a:buChar char="o"/>
              <a:tabLst>
                <a:tab pos="914400" algn="l"/>
              </a:tabLst>
            </a:pP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Will contribute to personalized cancer vaccines and rare disease treatments.</a:t>
            </a:r>
            <a:endParaRPr lang="en-US"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eriod"/>
              <a:tabLst>
                <a:tab pos="457200" algn="l"/>
              </a:tabLst>
            </a:pPr>
            <a:r>
              <a:rPr lang="en-US" b="1" dirty="0" smtClean="0">
                <a:effectLst/>
                <a:latin typeface="Times New Roman" panose="02020603050405020304" pitchFamily="18" charset="0"/>
                <a:ea typeface="Times New Roman" panose="02020603050405020304" pitchFamily="18" charset="0"/>
                <a:cs typeface="Times New Roman" panose="02020603050405020304" pitchFamily="18" charset="0"/>
              </a:rPr>
              <a:t>Cell-based therapies:</a:t>
            </a:r>
            <a:endParaRPr lang="en-US" dirty="0" smtClean="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SzPts val="1000"/>
              <a:buFont typeface="Courier New" panose="02070309020205020404" pitchFamily="49" charset="0"/>
              <a:buChar char="o"/>
              <a:tabLst>
                <a:tab pos="914400" algn="l"/>
              </a:tabLst>
            </a:pP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CAR-T cells engineered for immunotherapy.</a:t>
            </a:r>
            <a:endParaRPr lang="en-US" dirty="0" smtClean="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SzPts val="1000"/>
              <a:buFont typeface="Courier New" panose="02070309020205020404" pitchFamily="49" charset="0"/>
              <a:buChar char="o"/>
              <a:tabLst>
                <a:tab pos="914400" algn="l"/>
              </a:tabLst>
            </a:pP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Induced pluripotent stem cells (</a:t>
            </a:r>
            <a:r>
              <a:rPr lang="en-US" dirty="0" err="1" smtClean="0">
                <a:effectLst/>
                <a:latin typeface="Times New Roman" panose="02020603050405020304" pitchFamily="18" charset="0"/>
                <a:ea typeface="Times New Roman" panose="02020603050405020304" pitchFamily="18" charset="0"/>
                <a:cs typeface="Times New Roman" panose="02020603050405020304" pitchFamily="18" charset="0"/>
              </a:rPr>
              <a:t>iPSCs</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 for personalized regenerative medicine.</a:t>
            </a:r>
            <a:endParaRPr lang="en-US"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b="1" dirty="0" smtClean="0">
                <a:effectLst/>
                <a:latin typeface="Times New Roman" panose="02020603050405020304" pitchFamily="18" charset="0"/>
                <a:ea typeface="Times New Roman" panose="02020603050405020304" pitchFamily="18" charset="0"/>
                <a:cs typeface="Times New Roman" panose="02020603050405020304" pitchFamily="18" charset="0"/>
              </a:rPr>
              <a:t>Impact:</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 Curative therapies for previously untreatable diseases</a:t>
            </a:r>
            <a:r>
              <a:rPr lang="en-US"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7226187" y="407767"/>
            <a:ext cx="4856145" cy="5373699"/>
          </a:xfrm>
          <a:prstGeom prst="rect">
            <a:avLst/>
          </a:prstGeom>
        </p:spPr>
      </p:pic>
    </p:spTree>
    <p:extLst>
      <p:ext uri="{BB962C8B-B14F-4D97-AF65-F5344CB8AC3E}">
        <p14:creationId xmlns:p14="http://schemas.microsoft.com/office/powerpoint/2010/main" val="37421810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7039" y="445062"/>
            <a:ext cx="4750023" cy="4729115"/>
          </a:xfrm>
          <a:prstGeom prst="rect">
            <a:avLst/>
          </a:prstGeom>
        </p:spPr>
        <p:txBody>
          <a:bodyPr wrap="square">
            <a:spAutoFit/>
          </a:bodyPr>
          <a:lstStyle/>
          <a:p>
            <a:pPr>
              <a:lnSpc>
                <a:spcPct val="107000"/>
              </a:lnSpc>
              <a:spcAft>
                <a:spcPts val="800"/>
              </a:spcAft>
            </a:pPr>
            <a:r>
              <a:rPr lang="en-US" sz="2000" b="1" dirty="0" smtClean="0">
                <a:effectLst/>
                <a:latin typeface="Times New Roman" panose="02020603050405020304" pitchFamily="18" charset="0"/>
                <a:ea typeface="Times New Roman" panose="02020603050405020304" pitchFamily="18" charset="0"/>
                <a:cs typeface="Times New Roman" panose="02020603050405020304" pitchFamily="18" charset="0"/>
              </a:rPr>
              <a:t>E. Infectious Disease Genomics </a:t>
            </a:r>
            <a:endParaRPr lang="en-US" sz="2000" b="1"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7000"/>
              </a:lnSpc>
              <a:spcAft>
                <a:spcPts val="800"/>
              </a:spcAft>
            </a:pPr>
            <a:endParaRPr lang="en-US" sz="2000" b="1"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7000"/>
              </a:lnSpc>
              <a:spcAft>
                <a:spcPts val="800"/>
              </a:spcAft>
            </a:pP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The COVID-19 pandemic highlighted the value of pathogen sequencing.</a:t>
            </a:r>
            <a:endParaRPr lang="en-US"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Rapid variant tracking will become a standard tool in outbreak response.</a:t>
            </a:r>
            <a:endParaRPr lang="en-US"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Genomic epidemiology will enable real-time surveillance.</a:t>
            </a:r>
            <a:endParaRPr lang="en-US"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dirty="0" err="1" smtClean="0">
                <a:effectLst/>
                <a:latin typeface="Times New Roman" panose="02020603050405020304" pitchFamily="18" charset="0"/>
                <a:ea typeface="Times New Roman" panose="02020603050405020304" pitchFamily="18" charset="0"/>
                <a:cs typeface="Times New Roman" panose="02020603050405020304" pitchFamily="18" charset="0"/>
              </a:rPr>
              <a:t>Metagenomic</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 sequencing may become routine in diagnosing unknown infections.</a:t>
            </a:r>
            <a:endParaRPr lang="en-US"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b="1"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7000"/>
              </a:lnSpc>
              <a:spcAft>
                <a:spcPts val="800"/>
              </a:spcAft>
            </a:pPr>
            <a:r>
              <a:rPr lang="en-US" b="1" dirty="0" smtClean="0">
                <a:effectLst/>
                <a:latin typeface="Times New Roman" panose="02020603050405020304" pitchFamily="18" charset="0"/>
                <a:ea typeface="Times New Roman" panose="02020603050405020304" pitchFamily="18" charset="0"/>
                <a:cs typeface="Times New Roman" panose="02020603050405020304" pitchFamily="18" charset="0"/>
              </a:rPr>
              <a:t>Impact</a:t>
            </a:r>
            <a:r>
              <a:rPr lang="en-US" b="1" dirty="0" smtClean="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 Faster containment, targeted vaccines, antimicrobial stewardship.</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5138442" y="776836"/>
            <a:ext cx="6675930" cy="4030972"/>
          </a:xfrm>
          <a:prstGeom prst="rect">
            <a:avLst/>
          </a:prstGeom>
        </p:spPr>
      </p:pic>
    </p:spTree>
    <p:extLst>
      <p:ext uri="{BB962C8B-B14F-4D97-AF65-F5344CB8AC3E}">
        <p14:creationId xmlns:p14="http://schemas.microsoft.com/office/powerpoint/2010/main" val="1309052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91313" y="226577"/>
            <a:ext cx="8825653" cy="6336064"/>
          </a:xfrm>
          <a:prstGeom prst="rect">
            <a:avLst/>
          </a:prstGeom>
        </p:spPr>
      </p:pic>
    </p:spTree>
    <p:extLst>
      <p:ext uri="{BB962C8B-B14F-4D97-AF65-F5344CB8AC3E}">
        <p14:creationId xmlns:p14="http://schemas.microsoft.com/office/powerpoint/2010/main" val="27332783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61841" y="218485"/>
            <a:ext cx="7266647" cy="6639515"/>
          </a:xfrm>
          <a:prstGeom prst="rect">
            <a:avLst/>
          </a:prstGeom>
        </p:spPr>
      </p:pic>
    </p:spTree>
    <p:extLst>
      <p:ext uri="{BB962C8B-B14F-4D97-AF65-F5344CB8AC3E}">
        <p14:creationId xmlns:p14="http://schemas.microsoft.com/office/powerpoint/2010/main" val="17113237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9932" y="105196"/>
            <a:ext cx="11782003" cy="5739905"/>
          </a:xfrm>
          <a:prstGeom prst="rect">
            <a:avLst/>
          </a:prstGeom>
        </p:spPr>
        <p:txBody>
          <a:bodyPr wrap="square">
            <a:spAutoFit/>
          </a:bodyPr>
          <a:lstStyle/>
          <a:p>
            <a:pPr>
              <a:lnSpc>
                <a:spcPct val="107000"/>
              </a:lnSpc>
              <a:spcAft>
                <a:spcPts val="800"/>
              </a:spcAft>
            </a:pPr>
            <a:endParaRPr lang="en-US" sz="2000" b="1"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7000"/>
              </a:lnSpc>
              <a:spcAft>
                <a:spcPts val="800"/>
              </a:spcAft>
            </a:pPr>
            <a:r>
              <a:rPr lang="en-US" sz="2000" b="1" dirty="0" smtClean="0">
                <a:effectLst/>
                <a:latin typeface="Times New Roman" panose="02020603050405020304" pitchFamily="18" charset="0"/>
                <a:ea typeface="Times New Roman" panose="02020603050405020304" pitchFamily="18" charset="0"/>
                <a:cs typeface="Times New Roman" panose="02020603050405020304" pitchFamily="18" charset="0"/>
              </a:rPr>
              <a:t>Why genomic medicine now?</a:t>
            </a:r>
            <a:endParaRPr lang="en-US"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Cost drop in genome sequencing (from $3 billion → &lt;$300).</a:t>
            </a:r>
            <a:endParaRPr lang="en-US"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Large </a:t>
            </a:r>
            <a:r>
              <a:rPr lang="en-US" dirty="0" err="1" smtClean="0">
                <a:effectLst/>
                <a:latin typeface="Times New Roman" panose="02020603050405020304" pitchFamily="18" charset="0"/>
                <a:ea typeface="Times New Roman" panose="02020603050405020304" pitchFamily="18" charset="0"/>
                <a:cs typeface="Times New Roman" panose="02020603050405020304" pitchFamily="18" charset="0"/>
              </a:rPr>
              <a:t>biobanks</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 (e.g., UK </a:t>
            </a:r>
            <a:r>
              <a:rPr lang="en-US" dirty="0" err="1" smtClean="0">
                <a:effectLst/>
                <a:latin typeface="Times New Roman" panose="02020603050405020304" pitchFamily="18" charset="0"/>
                <a:ea typeface="Times New Roman" panose="02020603050405020304" pitchFamily="18" charset="0"/>
                <a:cs typeface="Times New Roman" panose="02020603050405020304" pitchFamily="18" charset="0"/>
              </a:rPr>
              <a:t>Biobank</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 All of Us).</a:t>
            </a:r>
            <a:endParaRPr lang="en-US"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Rapid advances in computational biology &amp; AI.</a:t>
            </a:r>
            <a:endParaRPr lang="en-US"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Recognition that complex diseases (COPD, sepsis outcomes, </a:t>
            </a:r>
          </a:p>
          <a:p>
            <a:pPr marR="0" lvl="0">
              <a:lnSpc>
                <a:spcPct val="107000"/>
              </a:lnSpc>
              <a:spcBef>
                <a:spcPts val="0"/>
              </a:spcBef>
              <a:spcAft>
                <a:spcPts val="800"/>
              </a:spcAft>
              <a:buSzPts val="1000"/>
              <a:tabLst>
                <a:tab pos="457200" algn="l"/>
              </a:tabLst>
            </a:pP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ARDS susceptibility) have genomic determinants.</a:t>
            </a:r>
            <a:endParaRPr lang="en-US"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2000" b="1"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7000"/>
              </a:lnSpc>
              <a:spcAft>
                <a:spcPts val="800"/>
              </a:spcAft>
            </a:pPr>
            <a:endParaRPr lang="en-US" sz="2000" b="1" dirty="0">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7000"/>
              </a:lnSpc>
              <a:spcAft>
                <a:spcPts val="800"/>
              </a:spcAft>
            </a:pPr>
            <a:r>
              <a:rPr lang="en-US" sz="2000" b="1" dirty="0" smtClean="0">
                <a:effectLst/>
                <a:latin typeface="Times New Roman" panose="02020603050405020304" pitchFamily="18" charset="0"/>
                <a:ea typeface="Times New Roman" panose="02020603050405020304" pitchFamily="18" charset="0"/>
                <a:cs typeface="Times New Roman" panose="02020603050405020304" pitchFamily="18" charset="0"/>
              </a:rPr>
              <a:t>Shifting medical paradigms</a:t>
            </a:r>
            <a:endParaRPr lang="en-US"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From “one-size-fits-all” → </a:t>
            </a:r>
            <a:r>
              <a:rPr lang="en-US" b="1" dirty="0" smtClean="0">
                <a:effectLst/>
                <a:latin typeface="Times New Roman" panose="02020603050405020304" pitchFamily="18" charset="0"/>
                <a:ea typeface="Times New Roman" panose="02020603050405020304" pitchFamily="18" charset="0"/>
                <a:cs typeface="Times New Roman" panose="02020603050405020304" pitchFamily="18" charset="0"/>
              </a:rPr>
              <a:t>precision therapy</a:t>
            </a:r>
            <a:endParaRPr lang="en-US"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From reactive care → </a:t>
            </a:r>
            <a:r>
              <a:rPr lang="en-US" b="1" dirty="0" smtClean="0">
                <a:effectLst/>
                <a:latin typeface="Times New Roman" panose="02020603050405020304" pitchFamily="18" charset="0"/>
                <a:ea typeface="Times New Roman" panose="02020603050405020304" pitchFamily="18" charset="0"/>
                <a:cs typeface="Times New Roman" panose="02020603050405020304" pitchFamily="18" charset="0"/>
              </a:rPr>
              <a:t>predictive and preventive care</a:t>
            </a:r>
            <a:endParaRPr lang="en-US"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From trial-and-error prescribing → </a:t>
            </a:r>
            <a:r>
              <a:rPr lang="en-US" b="1" dirty="0" smtClean="0">
                <a:effectLst/>
                <a:latin typeface="Times New Roman" panose="02020603050405020304" pitchFamily="18" charset="0"/>
                <a:ea typeface="Times New Roman" panose="02020603050405020304" pitchFamily="18" charset="0"/>
                <a:cs typeface="Times New Roman" panose="02020603050405020304" pitchFamily="18" charset="0"/>
              </a:rPr>
              <a:t>pharmacogenomics</a:t>
            </a:r>
          </a:p>
          <a:p>
            <a:pPr marR="0" lvl="0">
              <a:lnSpc>
                <a:spcPct val="107000"/>
              </a:lnSpc>
              <a:spcBef>
                <a:spcPts val="0"/>
              </a:spcBef>
              <a:spcAft>
                <a:spcPts val="800"/>
              </a:spcAft>
              <a:buSzPts val="1000"/>
              <a:tabLst>
                <a:tab pos="457200" algn="l"/>
              </a:tabLst>
            </a:pP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smtClean="0">
                <a:effectLst/>
                <a:latin typeface="Times New Roman" panose="02020603050405020304" pitchFamily="18" charset="0"/>
                <a:ea typeface="Times New Roman" panose="02020603050405020304" pitchFamily="18" charset="0"/>
                <a:cs typeface="Times New Roman" panose="02020603050405020304" pitchFamily="18" charset="0"/>
              </a:rPr>
              <a:t>-guided regimens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7493225" y="202301"/>
            <a:ext cx="4458710" cy="3018329"/>
          </a:xfrm>
          <a:prstGeom prst="rect">
            <a:avLst/>
          </a:prstGeom>
        </p:spPr>
      </p:pic>
      <p:pic>
        <p:nvPicPr>
          <p:cNvPr id="4" name="Picture 3"/>
          <p:cNvPicPr>
            <a:picLocks noChangeAspect="1"/>
          </p:cNvPicPr>
          <p:nvPr/>
        </p:nvPicPr>
        <p:blipFill>
          <a:blip r:embed="rId3"/>
          <a:stretch>
            <a:fillRect/>
          </a:stretch>
        </p:blipFill>
        <p:spPr>
          <a:xfrm>
            <a:off x="6182315" y="3374379"/>
            <a:ext cx="5704885" cy="2848396"/>
          </a:xfrm>
          <a:prstGeom prst="rect">
            <a:avLst/>
          </a:prstGeom>
        </p:spPr>
      </p:pic>
    </p:spTree>
    <p:extLst>
      <p:ext uri="{BB962C8B-B14F-4D97-AF65-F5344CB8AC3E}">
        <p14:creationId xmlns:p14="http://schemas.microsoft.com/office/powerpoint/2010/main" val="21728819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2301" y="299405"/>
            <a:ext cx="6012382" cy="3741281"/>
          </a:xfrm>
          <a:prstGeom prst="rect">
            <a:avLst/>
          </a:prstGeom>
        </p:spPr>
        <p:txBody>
          <a:bodyPr wrap="square">
            <a:spAutoFit/>
          </a:bodyPr>
          <a:lstStyle/>
          <a:p>
            <a:pPr>
              <a:lnSpc>
                <a:spcPct val="107000"/>
              </a:lnSpc>
              <a:spcAft>
                <a:spcPts val="800"/>
              </a:spcAft>
            </a:pPr>
            <a:r>
              <a:rPr lang="en-US" sz="2000" b="1" dirty="0" smtClean="0">
                <a:effectLst/>
                <a:latin typeface="Times New Roman" panose="02020603050405020304" pitchFamily="18" charset="0"/>
                <a:ea typeface="Times New Roman" panose="02020603050405020304" pitchFamily="18" charset="0"/>
                <a:cs typeface="Times New Roman" panose="02020603050405020304" pitchFamily="18" charset="0"/>
              </a:rPr>
              <a:t>E. Human </a:t>
            </a:r>
            <a:r>
              <a:rPr lang="en-US" sz="2000" b="1" dirty="0" err="1" smtClean="0">
                <a:effectLst/>
                <a:latin typeface="Times New Roman" panose="02020603050405020304" pitchFamily="18" charset="0"/>
                <a:ea typeface="Times New Roman" panose="02020603050405020304" pitchFamily="18" charset="0"/>
                <a:cs typeface="Times New Roman" panose="02020603050405020304" pitchFamily="18" charset="0"/>
              </a:rPr>
              <a:t>Germline</a:t>
            </a:r>
            <a:r>
              <a:rPr lang="en-US" sz="2000" b="1" dirty="0" smtClean="0">
                <a:effectLst/>
                <a:latin typeface="Times New Roman" panose="02020603050405020304" pitchFamily="18" charset="0"/>
                <a:ea typeface="Times New Roman" panose="02020603050405020304" pitchFamily="18" charset="0"/>
                <a:cs typeface="Times New Roman" panose="02020603050405020304" pitchFamily="18" charset="0"/>
              </a:rPr>
              <a:t> Editing and Moral </a:t>
            </a:r>
            <a:r>
              <a:rPr lang="en-US" sz="2000" b="1" dirty="0" smtClean="0">
                <a:effectLst/>
                <a:latin typeface="Times New Roman" panose="02020603050405020304" pitchFamily="18" charset="0"/>
                <a:ea typeface="Times New Roman" panose="02020603050405020304" pitchFamily="18" charset="0"/>
                <a:cs typeface="Times New Roman" panose="02020603050405020304" pitchFamily="18" charset="0"/>
              </a:rPr>
              <a:t>Boundaries</a:t>
            </a:r>
          </a:p>
          <a:p>
            <a:pPr>
              <a:lnSpc>
                <a:spcPct val="107000"/>
              </a:lnSpc>
              <a:spcAft>
                <a:spcPts val="800"/>
              </a:spcAft>
            </a:pPr>
            <a:endParaRPr lang="en-US"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Perhaps the most debated ethical issue.</a:t>
            </a:r>
            <a:endParaRPr lang="en-US"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dirty="0" err="1" smtClean="0">
                <a:effectLst/>
                <a:latin typeface="Times New Roman" panose="02020603050405020304" pitchFamily="18" charset="0"/>
                <a:ea typeface="Times New Roman" panose="02020603050405020304" pitchFamily="18" charset="0"/>
                <a:cs typeface="Times New Roman" panose="02020603050405020304" pitchFamily="18" charset="0"/>
              </a:rPr>
              <a:t>Germline</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 editing affects future generations.</a:t>
            </a:r>
            <a:endParaRPr lang="en-US"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Possibility of “designer babies” and enhancement vs. therapy debates.</a:t>
            </a:r>
            <a:endParaRPr lang="en-US"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Global regulatory differences create “genomic tourism</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a:t>
            </a: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endParaRPr lang="en-US"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b="1" dirty="0" smtClean="0">
                <a:effectLst/>
                <a:latin typeface="Times New Roman" panose="02020603050405020304" pitchFamily="18" charset="0"/>
                <a:ea typeface="Times New Roman" panose="02020603050405020304" pitchFamily="18" charset="0"/>
                <a:cs typeface="Times New Roman" panose="02020603050405020304" pitchFamily="18" charset="0"/>
              </a:rPr>
              <a:t>Future direction:</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 Strict regulation, transparent ethical frameworks, international consensus.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6821586" y="0"/>
            <a:ext cx="4655618" cy="5143500"/>
          </a:xfrm>
          <a:prstGeom prst="rect">
            <a:avLst/>
          </a:prstGeom>
        </p:spPr>
      </p:pic>
    </p:spTree>
    <p:extLst>
      <p:ext uri="{BB962C8B-B14F-4D97-AF65-F5344CB8AC3E}">
        <p14:creationId xmlns:p14="http://schemas.microsoft.com/office/powerpoint/2010/main" val="33838822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012" y="72829"/>
            <a:ext cx="5777714" cy="5879623"/>
          </a:xfrm>
          <a:prstGeom prst="rect">
            <a:avLst/>
          </a:prstGeom>
        </p:spPr>
        <p:txBody>
          <a:bodyPr wrap="square">
            <a:spAutoFit/>
          </a:bodyPr>
          <a:lstStyle/>
          <a:p>
            <a:pPr>
              <a:lnSpc>
                <a:spcPct val="107000"/>
              </a:lnSpc>
              <a:spcAft>
                <a:spcPts val="800"/>
              </a:spcAft>
            </a:pPr>
            <a:r>
              <a:rPr lang="en-US" b="1" dirty="0">
                <a:latin typeface="Times New Roman" panose="02020603050405020304" pitchFamily="18" charset="0"/>
                <a:ea typeface="Times New Roman" panose="02020603050405020304" pitchFamily="18" charset="0"/>
                <a:cs typeface="Times New Roman" panose="02020603050405020304" pitchFamily="18" charset="0"/>
              </a:rPr>
              <a:t>4. Challenges, Opportunities, and Policy Needs </a:t>
            </a:r>
            <a:endParaRPr lang="en-US" b="1" dirty="0" smtClean="0">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7000"/>
              </a:lnSpc>
              <a:spcAft>
                <a:spcPts val="800"/>
              </a:spcAft>
            </a:pPr>
            <a:r>
              <a:rPr lang="en-US" sz="1600" b="1" dirty="0" smtClean="0">
                <a:effectLst/>
                <a:latin typeface="Times New Roman" panose="02020603050405020304" pitchFamily="18" charset="0"/>
                <a:ea typeface="Times New Roman" panose="02020603050405020304" pitchFamily="18" charset="0"/>
                <a:cs typeface="Times New Roman" panose="02020603050405020304" pitchFamily="18" charset="0"/>
              </a:rPr>
              <a:t>Major Challenges</a:t>
            </a:r>
            <a:endParaRPr lang="en-US"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600" dirty="0" smtClean="0">
                <a:effectLst/>
                <a:latin typeface="Times New Roman" panose="02020603050405020304" pitchFamily="18" charset="0"/>
                <a:ea typeface="Times New Roman" panose="02020603050405020304" pitchFamily="18" charset="0"/>
                <a:cs typeface="Times New Roman" panose="02020603050405020304" pitchFamily="18" charset="0"/>
              </a:rPr>
              <a:t>Integrating genomics into routine clinical workflows.</a:t>
            </a:r>
            <a:endParaRPr lang="en-US"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600" dirty="0" smtClean="0">
                <a:effectLst/>
                <a:latin typeface="Times New Roman" panose="02020603050405020304" pitchFamily="18" charset="0"/>
                <a:ea typeface="Times New Roman" panose="02020603050405020304" pitchFamily="18" charset="0"/>
                <a:cs typeface="Times New Roman" panose="02020603050405020304" pitchFamily="18" charset="0"/>
              </a:rPr>
              <a:t>Interpreting massive genomic datasets using AI responsibly.</a:t>
            </a:r>
            <a:endParaRPr lang="en-US"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600" dirty="0" smtClean="0">
                <a:effectLst/>
                <a:latin typeface="Times New Roman" panose="02020603050405020304" pitchFamily="18" charset="0"/>
                <a:ea typeface="Times New Roman" panose="02020603050405020304" pitchFamily="18" charset="0"/>
                <a:cs typeface="Times New Roman" panose="02020603050405020304" pitchFamily="18" charset="0"/>
              </a:rPr>
              <a:t>Cost, access, and insurance coverage.</a:t>
            </a:r>
            <a:endParaRPr lang="en-US"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600" dirty="0" smtClean="0">
                <a:effectLst/>
                <a:latin typeface="Times New Roman" panose="02020603050405020304" pitchFamily="18" charset="0"/>
                <a:ea typeface="Times New Roman" panose="02020603050405020304" pitchFamily="18" charset="0"/>
                <a:cs typeface="Times New Roman" panose="02020603050405020304" pitchFamily="18" charset="0"/>
              </a:rPr>
              <a:t>Need for physician and workforce training in genomics.</a:t>
            </a:r>
            <a:endParaRPr lang="en-US"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600" b="1" dirty="0" smtClean="0">
                <a:effectLst/>
                <a:latin typeface="Times New Roman" panose="02020603050405020304" pitchFamily="18" charset="0"/>
                <a:ea typeface="Times New Roman" panose="02020603050405020304" pitchFamily="18" charset="0"/>
                <a:cs typeface="Times New Roman" panose="02020603050405020304" pitchFamily="18" charset="0"/>
              </a:rPr>
              <a:t>Opportunities</a:t>
            </a:r>
            <a:endParaRPr lang="en-US"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600" dirty="0" smtClean="0">
                <a:effectLst/>
                <a:latin typeface="Times New Roman" panose="02020603050405020304" pitchFamily="18" charset="0"/>
                <a:ea typeface="Times New Roman" panose="02020603050405020304" pitchFamily="18" charset="0"/>
                <a:cs typeface="Times New Roman" panose="02020603050405020304" pitchFamily="18" charset="0"/>
              </a:rPr>
              <a:t>Population-wide genome sequencing programs.</a:t>
            </a:r>
            <a:endParaRPr lang="en-US"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600" dirty="0" smtClean="0">
                <a:effectLst/>
                <a:latin typeface="Times New Roman" panose="02020603050405020304" pitchFamily="18" charset="0"/>
                <a:ea typeface="Times New Roman" panose="02020603050405020304" pitchFamily="18" charset="0"/>
                <a:cs typeface="Times New Roman" panose="02020603050405020304" pitchFamily="18" charset="0"/>
              </a:rPr>
              <a:t>AI-driven variant interpretation.</a:t>
            </a:r>
            <a:endParaRPr lang="en-US"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600" dirty="0" smtClean="0">
                <a:effectLst/>
                <a:latin typeface="Times New Roman" panose="02020603050405020304" pitchFamily="18" charset="0"/>
                <a:ea typeface="Times New Roman" panose="02020603050405020304" pitchFamily="18" charset="0"/>
                <a:cs typeface="Times New Roman" panose="02020603050405020304" pitchFamily="18" charset="0"/>
              </a:rPr>
              <a:t>Global databases for rare diseases.</a:t>
            </a:r>
            <a:endParaRPr lang="en-US"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600" dirty="0" smtClean="0">
                <a:effectLst/>
                <a:latin typeface="Times New Roman" panose="02020603050405020304" pitchFamily="18" charset="0"/>
                <a:ea typeface="Times New Roman" panose="02020603050405020304" pitchFamily="18" charset="0"/>
                <a:cs typeface="Times New Roman" panose="02020603050405020304" pitchFamily="18" charset="0"/>
              </a:rPr>
              <a:t>Personalized therapeutics and regenerative medicine.</a:t>
            </a:r>
            <a:endParaRPr lang="en-US"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600" b="1" dirty="0" smtClean="0">
                <a:effectLst/>
                <a:latin typeface="Times New Roman" panose="02020603050405020304" pitchFamily="18" charset="0"/>
                <a:ea typeface="Times New Roman" panose="02020603050405020304" pitchFamily="18" charset="0"/>
                <a:cs typeface="Times New Roman" panose="02020603050405020304" pitchFamily="18" charset="0"/>
              </a:rPr>
              <a:t>Policy Frameworks</a:t>
            </a:r>
            <a:endParaRPr lang="en-US"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600" dirty="0" smtClean="0">
                <a:effectLst/>
                <a:latin typeface="Times New Roman" panose="02020603050405020304" pitchFamily="18" charset="0"/>
                <a:ea typeface="Times New Roman" panose="02020603050405020304" pitchFamily="18" charset="0"/>
                <a:cs typeface="Times New Roman" panose="02020603050405020304" pitchFamily="18" charset="0"/>
              </a:rPr>
              <a:t>Standardized guidelines for genomic testing.</a:t>
            </a:r>
            <a:endParaRPr lang="en-US"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600" dirty="0" smtClean="0">
                <a:effectLst/>
                <a:latin typeface="Times New Roman" panose="02020603050405020304" pitchFamily="18" charset="0"/>
                <a:ea typeface="Times New Roman" panose="02020603050405020304" pitchFamily="18" charset="0"/>
                <a:cs typeface="Times New Roman" panose="02020603050405020304" pitchFamily="18" charset="0"/>
              </a:rPr>
              <a:t>Legal safeguards against discrimination.</a:t>
            </a:r>
            <a:endParaRPr lang="en-US"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600" dirty="0" smtClean="0">
                <a:effectLst/>
                <a:latin typeface="Times New Roman" panose="02020603050405020304" pitchFamily="18" charset="0"/>
                <a:ea typeface="Times New Roman" panose="02020603050405020304" pitchFamily="18" charset="0"/>
                <a:cs typeface="Times New Roman" panose="02020603050405020304" pitchFamily="18" charset="0"/>
              </a:rPr>
              <a:t>Ethical governance for gene editing applications.</a:t>
            </a:r>
            <a:endParaRPr lang="en-US"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600" dirty="0" smtClean="0">
                <a:effectLst/>
                <a:latin typeface="Times New Roman" panose="02020603050405020304" pitchFamily="18" charset="0"/>
                <a:ea typeface="Times New Roman" panose="02020603050405020304" pitchFamily="18" charset="0"/>
                <a:cs typeface="Times New Roman" panose="02020603050405020304" pitchFamily="18" charset="0"/>
              </a:rPr>
              <a:t>International collaborations for genomic equit</a:t>
            </a:r>
            <a:r>
              <a:rPr lang="en-US" sz="1200" dirty="0" smtClean="0">
                <a:effectLst/>
                <a:latin typeface="Times New Roman" panose="02020603050405020304" pitchFamily="18" charset="0"/>
                <a:ea typeface="Times New Roman" panose="02020603050405020304" pitchFamily="18" charset="0"/>
                <a:cs typeface="Times New Roman" panose="02020603050405020304" pitchFamily="18" charset="0"/>
              </a:rPr>
              <a:t>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5866726" y="202303"/>
            <a:ext cx="6117578" cy="2524713"/>
          </a:xfrm>
          <a:prstGeom prst="rect">
            <a:avLst/>
          </a:prstGeom>
        </p:spPr>
      </p:pic>
    </p:spTree>
    <p:extLst>
      <p:ext uri="{BB962C8B-B14F-4D97-AF65-F5344CB8AC3E}">
        <p14:creationId xmlns:p14="http://schemas.microsoft.com/office/powerpoint/2010/main" val="30852589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9337" y="784558"/>
            <a:ext cx="11175101" cy="4667047"/>
          </a:xfrm>
          <a:prstGeom prst="rect">
            <a:avLst/>
          </a:prstGeom>
        </p:spPr>
        <p:txBody>
          <a:bodyPr wrap="square">
            <a:spAutoFit/>
          </a:bodyPr>
          <a:lstStyle/>
          <a:p>
            <a:pPr algn="ctr">
              <a:lnSpc>
                <a:spcPct val="107000"/>
              </a:lnSpc>
              <a:spcAft>
                <a:spcPts val="800"/>
              </a:spcAft>
            </a:pPr>
            <a:r>
              <a:rPr lang="en-US" sz="2800" b="1" dirty="0" smtClean="0">
                <a:effectLst/>
                <a:latin typeface="Times New Roman" panose="02020603050405020304" pitchFamily="18" charset="0"/>
                <a:ea typeface="Times New Roman" panose="02020603050405020304" pitchFamily="18" charset="0"/>
                <a:cs typeface="Times New Roman" panose="02020603050405020304" pitchFamily="18" charset="0"/>
              </a:rPr>
              <a:t>5. Conclusion and Closing </a:t>
            </a:r>
            <a:r>
              <a:rPr lang="en-US" sz="2800" b="1" dirty="0" smtClean="0">
                <a:effectLst/>
                <a:latin typeface="Times New Roman" panose="02020603050405020304" pitchFamily="18" charset="0"/>
                <a:ea typeface="Times New Roman" panose="02020603050405020304" pitchFamily="18" charset="0"/>
                <a:cs typeface="Times New Roman" panose="02020603050405020304" pitchFamily="18" charset="0"/>
              </a:rPr>
              <a:t>Summary</a:t>
            </a:r>
          </a:p>
          <a:p>
            <a:pPr>
              <a:lnSpc>
                <a:spcPct val="107000"/>
              </a:lnSpc>
              <a:spcAft>
                <a:spcPts val="800"/>
              </a:spcAft>
            </a:pPr>
            <a:endParaRPr lang="en-US" sz="2800" b="1" dirty="0">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7000"/>
              </a:lnSpc>
              <a:spcAft>
                <a:spcPts val="800"/>
              </a:spcAft>
            </a:pPr>
            <a:r>
              <a:rPr lang="en-US" sz="2800" b="1"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Genomic medicine promises a revolution in how we diagnose, prevent, and treat disease. Its transformative impact will influence every domain of medicine—from oncology to infectious disease to primary care. However, with great promise comes profound responsibility.</a:t>
            </a:r>
            <a:endParaRPr lang="en-US"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To shape the future intelligently, we must:</a:t>
            </a:r>
            <a:endParaRPr lang="en-US"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Embrace the scientific innovation.</a:t>
            </a:r>
            <a:endParaRPr lang="en-US"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Build ethical, equitable, and secure frameworks.</a:t>
            </a:r>
            <a:endParaRPr lang="en-US"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Ensure genomic benefits reach all populations.</a:t>
            </a:r>
            <a:endParaRPr lang="en-US"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Engage policymakers, clinicians, scientists, and society.</a:t>
            </a:r>
            <a:endParaRPr lang="en-US"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The next decade will define the balance between innovation and ethics in genomic medicine.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066294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5196" y="80920"/>
            <a:ext cx="11814372" cy="4339650"/>
          </a:xfrm>
          <a:prstGeom prst="rect">
            <a:avLst/>
          </a:prstGeom>
        </p:spPr>
        <p:txBody>
          <a:bodyPr wrap="square">
            <a:spAutoFit/>
          </a:bodyPr>
          <a:lstStyle/>
          <a:p>
            <a:pPr algn="ctr"/>
            <a:r>
              <a:rPr lang="en-US" sz="2400" b="1" kern="1800" dirty="0" smtClean="0">
                <a:effectLst/>
                <a:latin typeface="Times New Roman" panose="02020603050405020304" pitchFamily="18" charset="0"/>
                <a:ea typeface="Times New Roman" panose="02020603050405020304" pitchFamily="18" charset="0"/>
              </a:rPr>
              <a:t>FOUNDATIONAL PRINCIPLES OF GENOMIC MEDICINE </a:t>
            </a:r>
          </a:p>
          <a:p>
            <a:endParaRPr lang="en-US" b="1" dirty="0" smtClean="0"/>
          </a:p>
          <a:p>
            <a:endParaRPr lang="en-US" b="1" dirty="0"/>
          </a:p>
          <a:p>
            <a:endParaRPr lang="en-US" b="1" dirty="0" smtClean="0"/>
          </a:p>
          <a:p>
            <a:pPr marL="1714500" lvl="3" indent="-342900">
              <a:buAutoNum type="alphaUcPeriod"/>
            </a:pPr>
            <a:r>
              <a:rPr lang="en-US" b="1" u="sng" dirty="0" smtClean="0"/>
              <a:t>Human </a:t>
            </a:r>
            <a:r>
              <a:rPr lang="en-US" b="1" u="sng" dirty="0"/>
              <a:t>Genome </a:t>
            </a:r>
            <a:r>
              <a:rPr lang="en-US" b="1" u="sng" dirty="0" smtClean="0"/>
              <a:t>Architecture</a:t>
            </a:r>
          </a:p>
          <a:p>
            <a:pPr marL="342900" indent="-342900">
              <a:buAutoNum type="alphaUcPeriod"/>
            </a:pPr>
            <a:endParaRPr lang="en-US" dirty="0"/>
          </a:p>
          <a:p>
            <a:pPr marL="1200150" lvl="2" indent="-285750">
              <a:buFont typeface="Arial" panose="020B0604020202020204" pitchFamily="34" charset="0"/>
              <a:buChar char="•"/>
            </a:pPr>
            <a:r>
              <a:rPr lang="en-US" dirty="0"/>
              <a:t>~3.2 billion base pairs.</a:t>
            </a:r>
          </a:p>
          <a:p>
            <a:pPr marL="1200150" lvl="2" indent="-285750">
              <a:buFont typeface="Arial" panose="020B0604020202020204" pitchFamily="34" charset="0"/>
              <a:buChar char="•"/>
            </a:pPr>
            <a:r>
              <a:rPr lang="en-US" dirty="0"/>
              <a:t>Protein-coding genes = </a:t>
            </a:r>
            <a:r>
              <a:rPr lang="en-US" b="1" dirty="0"/>
              <a:t>~20,000</a:t>
            </a:r>
            <a:r>
              <a:rPr lang="en-US" dirty="0"/>
              <a:t> (&lt;2% of genome).</a:t>
            </a:r>
          </a:p>
          <a:p>
            <a:pPr marL="1200150" lvl="2" indent="-285750">
              <a:buFont typeface="Arial" panose="020B0604020202020204" pitchFamily="34" charset="0"/>
              <a:buChar char="•"/>
            </a:pPr>
            <a:r>
              <a:rPr lang="en-US" dirty="0"/>
              <a:t>Remainder: regulatory regions, introns, noncoding RNAs (</a:t>
            </a:r>
            <a:r>
              <a:rPr lang="en-US" dirty="0" err="1"/>
              <a:t>miRNA</a:t>
            </a:r>
            <a:r>
              <a:rPr lang="en-US" dirty="0"/>
              <a:t>, </a:t>
            </a:r>
            <a:r>
              <a:rPr lang="en-US" dirty="0" err="1"/>
              <a:t>lncRNA</a:t>
            </a:r>
            <a:r>
              <a:rPr lang="en-US" dirty="0" smtClean="0"/>
              <a:t>).</a:t>
            </a:r>
          </a:p>
          <a:p>
            <a:pPr marL="285750" lvl="0" indent="-285750">
              <a:buFont typeface="Arial" panose="020B0604020202020204" pitchFamily="34" charset="0"/>
              <a:buChar char="•"/>
            </a:pPr>
            <a:endParaRPr lang="en-US" dirty="0"/>
          </a:p>
          <a:p>
            <a:r>
              <a:rPr lang="en-US" b="1" dirty="0" smtClean="0"/>
              <a:t>	</a:t>
            </a:r>
          </a:p>
          <a:p>
            <a:endParaRPr lang="en-US" b="1" dirty="0"/>
          </a:p>
          <a:p>
            <a:r>
              <a:rPr lang="en-US" b="1" dirty="0" smtClean="0"/>
              <a:t>	Key </a:t>
            </a:r>
            <a:r>
              <a:rPr lang="en-US" b="1" dirty="0"/>
              <a:t>concept:</a:t>
            </a:r>
            <a:r>
              <a:rPr lang="en-US" dirty="0"/>
              <a:t> </a:t>
            </a:r>
            <a:r>
              <a:rPr lang="en-US" i="1" dirty="0"/>
              <a:t>Regulation matters more than the number of genes.</a:t>
            </a:r>
            <a:r>
              <a:rPr lang="en-US" dirty="0"/>
              <a:t/>
            </a:r>
            <a:br>
              <a:rPr lang="en-US" dirty="0"/>
            </a:br>
            <a:r>
              <a:rPr lang="en-US" dirty="0" smtClean="0"/>
              <a:t>		       Most </a:t>
            </a:r>
            <a:r>
              <a:rPr lang="en-US" dirty="0"/>
              <a:t>disease risk arises from variants affecting gene expression.</a:t>
            </a:r>
          </a:p>
          <a:p>
            <a:endParaRPr lang="en-US" dirty="0"/>
          </a:p>
        </p:txBody>
      </p:sp>
    </p:spTree>
    <p:extLst>
      <p:ext uri="{BB962C8B-B14F-4D97-AF65-F5344CB8AC3E}">
        <p14:creationId xmlns:p14="http://schemas.microsoft.com/office/powerpoint/2010/main" val="6395267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3288" y="145658"/>
            <a:ext cx="9030712" cy="5954707"/>
          </a:xfrm>
          <a:prstGeom prst="rect">
            <a:avLst/>
          </a:prstGeom>
        </p:spPr>
        <p:txBody>
          <a:bodyPr wrap="square">
            <a:spAutoFit/>
          </a:bodyPr>
          <a:lstStyle/>
          <a:p>
            <a:pPr>
              <a:lnSpc>
                <a:spcPct val="107000"/>
              </a:lnSpc>
              <a:spcAft>
                <a:spcPts val="800"/>
              </a:spcAft>
            </a:pPr>
            <a:r>
              <a:rPr lang="en-US" b="1" dirty="0">
                <a:latin typeface="Times New Roman" panose="02020603050405020304" pitchFamily="18" charset="0"/>
                <a:ea typeface="Times New Roman" panose="02020603050405020304" pitchFamily="18" charset="0"/>
                <a:cs typeface="Times New Roman" panose="02020603050405020304" pitchFamily="18" charset="0"/>
              </a:rPr>
              <a:t>B. </a:t>
            </a:r>
            <a:r>
              <a:rPr lang="en-US" b="1" u="sng" dirty="0">
                <a:latin typeface="Times New Roman" panose="02020603050405020304" pitchFamily="18" charset="0"/>
                <a:ea typeface="Times New Roman" panose="02020603050405020304" pitchFamily="18" charset="0"/>
                <a:cs typeface="Times New Roman" panose="02020603050405020304" pitchFamily="18" charset="0"/>
              </a:rPr>
              <a:t>Genetic Variation</a:t>
            </a:r>
            <a:endParaRPr lang="en-US" u="sng"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Core types:</a:t>
            </a:r>
            <a:endParaRPr lang="en-US"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eriod"/>
              <a:tabLst>
                <a:tab pos="457200" algn="l"/>
              </a:tabLst>
            </a:pPr>
            <a:r>
              <a:rPr lang="en-US" b="1" dirty="0" smtClean="0">
                <a:effectLst/>
                <a:latin typeface="Times New Roman" panose="02020603050405020304" pitchFamily="18" charset="0"/>
                <a:ea typeface="Times New Roman" panose="02020603050405020304" pitchFamily="18" charset="0"/>
                <a:cs typeface="Times New Roman" panose="02020603050405020304" pitchFamily="18" charset="0"/>
              </a:rPr>
              <a:t>Single nucleotide variants (SNVs/SNPs)</a:t>
            </a:r>
            <a:endParaRPr lang="en-US" dirty="0" smtClean="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SzPts val="1000"/>
              <a:buFont typeface="Courier New" panose="02070309020205020404" pitchFamily="49" charset="0"/>
              <a:buChar char="o"/>
              <a:tabLst>
                <a:tab pos="914400" algn="l"/>
              </a:tabLst>
            </a:pP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Most abundant; used in GWAS.</a:t>
            </a:r>
            <a:endParaRPr lang="en-US"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eriod"/>
              <a:tabLst>
                <a:tab pos="457200" algn="l"/>
              </a:tabLst>
            </a:pPr>
            <a:r>
              <a:rPr lang="en-US" b="1" dirty="0" smtClean="0">
                <a:effectLst/>
                <a:latin typeface="Times New Roman" panose="02020603050405020304" pitchFamily="18" charset="0"/>
                <a:ea typeface="Times New Roman" panose="02020603050405020304" pitchFamily="18" charset="0"/>
                <a:cs typeface="Times New Roman" panose="02020603050405020304" pitchFamily="18" charset="0"/>
              </a:rPr>
              <a:t>Insertions/Deletions (</a:t>
            </a:r>
            <a:r>
              <a:rPr lang="en-US" b="1" dirty="0" err="1" smtClean="0">
                <a:effectLst/>
                <a:latin typeface="Times New Roman" panose="02020603050405020304" pitchFamily="18" charset="0"/>
                <a:ea typeface="Times New Roman" panose="02020603050405020304" pitchFamily="18" charset="0"/>
                <a:cs typeface="Times New Roman" panose="02020603050405020304" pitchFamily="18" charset="0"/>
              </a:rPr>
              <a:t>Indels</a:t>
            </a:r>
            <a:r>
              <a:rPr lang="en-US" b="1" dirty="0" smtClean="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eriod"/>
              <a:tabLst>
                <a:tab pos="457200" algn="l"/>
              </a:tabLst>
            </a:pPr>
            <a:r>
              <a:rPr lang="en-US" b="1" dirty="0" smtClean="0">
                <a:effectLst/>
                <a:latin typeface="Times New Roman" panose="02020603050405020304" pitchFamily="18" charset="0"/>
                <a:ea typeface="Times New Roman" panose="02020603050405020304" pitchFamily="18" charset="0"/>
                <a:cs typeface="Times New Roman" panose="02020603050405020304" pitchFamily="18" charset="0"/>
              </a:rPr>
              <a:t>Copy number variations (CNVs)</a:t>
            </a:r>
            <a:endParaRPr lang="en-US"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eriod"/>
              <a:tabLst>
                <a:tab pos="457200" algn="l"/>
              </a:tabLst>
            </a:pPr>
            <a:r>
              <a:rPr lang="en-US" b="1" dirty="0" smtClean="0">
                <a:effectLst/>
                <a:latin typeface="Times New Roman" panose="02020603050405020304" pitchFamily="18" charset="0"/>
                <a:ea typeface="Times New Roman" panose="02020603050405020304" pitchFamily="18" charset="0"/>
                <a:cs typeface="Times New Roman" panose="02020603050405020304" pitchFamily="18" charset="0"/>
              </a:rPr>
              <a:t>Structural variations</a:t>
            </a:r>
            <a:endParaRPr lang="en-US"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eriod"/>
              <a:tabLst>
                <a:tab pos="457200" algn="l"/>
              </a:tabLst>
            </a:pPr>
            <a:r>
              <a:rPr lang="en-US" b="1" dirty="0" smtClean="0">
                <a:effectLst/>
                <a:latin typeface="Times New Roman" panose="02020603050405020304" pitchFamily="18" charset="0"/>
                <a:ea typeface="Times New Roman" panose="02020603050405020304" pitchFamily="18" charset="0"/>
                <a:cs typeface="Times New Roman" panose="02020603050405020304" pitchFamily="18" charset="0"/>
              </a:rPr>
              <a:t>Epigenetic modifications</a:t>
            </a:r>
            <a:endParaRPr lang="en-US" dirty="0" smtClean="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SzPts val="1000"/>
              <a:buFont typeface="Courier New" panose="02070309020205020404" pitchFamily="49" charset="0"/>
              <a:buChar char="o"/>
              <a:tabLst>
                <a:tab pos="914400" algn="l"/>
              </a:tabLst>
            </a:pP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DNA methylation</a:t>
            </a:r>
            <a:endParaRPr lang="en-US" dirty="0" smtClean="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SzPts val="1000"/>
              <a:buFont typeface="Courier New" panose="02070309020205020404" pitchFamily="49" charset="0"/>
              <a:buChar char="o"/>
              <a:tabLst>
                <a:tab pos="914400" algn="l"/>
              </a:tabLst>
            </a:pP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Histone modifications</a:t>
            </a:r>
            <a:endParaRPr lang="en-US" dirty="0" smtClean="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SzPts val="1000"/>
              <a:buFont typeface="Courier New" panose="02070309020205020404" pitchFamily="49" charset="0"/>
              <a:buChar char="o"/>
              <a:tabLst>
                <a:tab pos="914400" algn="l"/>
              </a:tabLst>
            </a:pP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Noncoding RNA regulation</a:t>
            </a:r>
            <a:endParaRPr lang="en-US"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b="1" dirty="0" smtClean="0">
                <a:effectLst/>
                <a:latin typeface="Times New Roman" panose="02020603050405020304" pitchFamily="18" charset="0"/>
                <a:ea typeface="Times New Roman" panose="02020603050405020304" pitchFamily="18" charset="0"/>
                <a:cs typeface="Times New Roman" panose="02020603050405020304" pitchFamily="18" charset="0"/>
              </a:rPr>
              <a:t>Clinical relevance examples:</a:t>
            </a:r>
            <a:endParaRPr lang="en-US"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Alpha-1 antitrypsin deficiency (SERPINA1 mutations) → early-onset COPD</a:t>
            </a:r>
            <a:endParaRPr lang="en-US"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CYP2C19 variants → altered </a:t>
            </a:r>
            <a:r>
              <a:rPr lang="en-US" dirty="0" err="1" smtClean="0">
                <a:effectLst/>
                <a:latin typeface="Times New Roman" panose="02020603050405020304" pitchFamily="18" charset="0"/>
                <a:ea typeface="Times New Roman" panose="02020603050405020304" pitchFamily="18" charset="0"/>
                <a:cs typeface="Times New Roman" panose="02020603050405020304" pitchFamily="18" charset="0"/>
              </a:rPr>
              <a:t>clopidogrel</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 response</a:t>
            </a:r>
            <a:endParaRPr lang="en-US" dirty="0" smtClean="0">
              <a:effectLst/>
              <a:latin typeface="Calibri" panose="020F0502020204030204" pitchFamily="34" charset="0"/>
              <a:ea typeface="Calibri" panose="020F0502020204030204" pitchFamily="34" charset="0"/>
              <a:cs typeface="Times New Roman" panose="02020603050405020304" pitchFamily="18" charset="0"/>
            </a:endParaRPr>
          </a:p>
          <a:p>
            <a:r>
              <a:rPr lang="en-US" dirty="0">
                <a:latin typeface="Times New Roman" panose="02020603050405020304" pitchFamily="18" charset="0"/>
                <a:ea typeface="Times New Roman" panose="02020603050405020304" pitchFamily="18" charset="0"/>
              </a:rPr>
              <a:t> </a:t>
            </a:r>
            <a:r>
              <a:rPr lang="en-US" dirty="0" smtClean="0">
                <a:latin typeface="Times New Roman" panose="02020603050405020304" pitchFamily="18" charset="0"/>
                <a:ea typeface="Times New Roman" panose="02020603050405020304" pitchFamily="18" charset="0"/>
              </a:rPr>
              <a:t>        </a:t>
            </a:r>
            <a:r>
              <a:rPr lang="en-US" dirty="0" smtClean="0">
                <a:effectLst/>
                <a:latin typeface="Times New Roman" panose="02020603050405020304" pitchFamily="18" charset="0"/>
                <a:ea typeface="Times New Roman" panose="02020603050405020304" pitchFamily="18" charset="0"/>
              </a:rPr>
              <a:t>BRCA1/2 → hereditary breast/ovarian cancer</a:t>
            </a:r>
            <a:endParaRPr lang="en-US" dirty="0"/>
          </a:p>
        </p:txBody>
      </p:sp>
      <p:pic>
        <p:nvPicPr>
          <p:cNvPr id="3" name="Picture 2"/>
          <p:cNvPicPr>
            <a:picLocks noChangeAspect="1"/>
          </p:cNvPicPr>
          <p:nvPr/>
        </p:nvPicPr>
        <p:blipFill>
          <a:blip r:embed="rId2"/>
          <a:stretch>
            <a:fillRect/>
          </a:stretch>
        </p:blipFill>
        <p:spPr>
          <a:xfrm>
            <a:off x="4976602" y="299405"/>
            <a:ext cx="6465536" cy="4232136"/>
          </a:xfrm>
          <a:prstGeom prst="rect">
            <a:avLst/>
          </a:prstGeom>
        </p:spPr>
      </p:pic>
    </p:spTree>
    <p:extLst>
      <p:ext uri="{BB962C8B-B14F-4D97-AF65-F5344CB8AC3E}">
        <p14:creationId xmlns:p14="http://schemas.microsoft.com/office/powerpoint/2010/main" val="15404990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61841" y="200779"/>
            <a:ext cx="6611193" cy="6321402"/>
          </a:xfrm>
          <a:prstGeom prst="rect">
            <a:avLst/>
          </a:prstGeom>
        </p:spPr>
      </p:pic>
      <p:pic>
        <p:nvPicPr>
          <p:cNvPr id="3" name="Picture 2"/>
          <p:cNvPicPr>
            <a:picLocks noChangeAspect="1"/>
          </p:cNvPicPr>
          <p:nvPr/>
        </p:nvPicPr>
        <p:blipFill>
          <a:blip r:embed="rId3"/>
          <a:stretch>
            <a:fillRect/>
          </a:stretch>
        </p:blipFill>
        <p:spPr>
          <a:xfrm>
            <a:off x="7590328" y="200779"/>
            <a:ext cx="4280687" cy="2947023"/>
          </a:xfrm>
          <a:prstGeom prst="rect">
            <a:avLst/>
          </a:prstGeom>
        </p:spPr>
      </p:pic>
      <p:pic>
        <p:nvPicPr>
          <p:cNvPr id="4" name="Picture 3"/>
          <p:cNvPicPr>
            <a:picLocks noChangeAspect="1"/>
          </p:cNvPicPr>
          <p:nvPr/>
        </p:nvPicPr>
        <p:blipFill>
          <a:blip r:embed="rId4"/>
          <a:stretch>
            <a:fillRect/>
          </a:stretch>
        </p:blipFill>
        <p:spPr>
          <a:xfrm>
            <a:off x="7173589" y="3236814"/>
            <a:ext cx="4673150" cy="3503851"/>
          </a:xfrm>
          <a:prstGeom prst="rect">
            <a:avLst/>
          </a:prstGeom>
        </p:spPr>
      </p:pic>
    </p:spTree>
    <p:extLst>
      <p:ext uri="{BB962C8B-B14F-4D97-AF65-F5344CB8AC3E}">
        <p14:creationId xmlns:p14="http://schemas.microsoft.com/office/powerpoint/2010/main" val="29455712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3749" y="186118"/>
            <a:ext cx="6158039" cy="5607028"/>
          </a:xfrm>
          <a:prstGeom prst="rect">
            <a:avLst/>
          </a:prstGeom>
        </p:spPr>
      </p:pic>
      <p:pic>
        <p:nvPicPr>
          <p:cNvPr id="3" name="Picture 2"/>
          <p:cNvPicPr>
            <a:picLocks noChangeAspect="1"/>
          </p:cNvPicPr>
          <p:nvPr/>
        </p:nvPicPr>
        <p:blipFill>
          <a:blip r:embed="rId3"/>
          <a:stretch>
            <a:fillRect/>
          </a:stretch>
        </p:blipFill>
        <p:spPr>
          <a:xfrm>
            <a:off x="5178903" y="639271"/>
            <a:ext cx="6732572" cy="5153875"/>
          </a:xfrm>
          <a:prstGeom prst="rect">
            <a:avLst/>
          </a:prstGeom>
        </p:spPr>
      </p:pic>
    </p:spTree>
    <p:extLst>
      <p:ext uri="{BB962C8B-B14F-4D97-AF65-F5344CB8AC3E}">
        <p14:creationId xmlns:p14="http://schemas.microsoft.com/office/powerpoint/2010/main" val="7856155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8025" y="89012"/>
            <a:ext cx="7056255" cy="6221447"/>
          </a:xfrm>
          <a:prstGeom prst="rect">
            <a:avLst/>
          </a:prstGeom>
        </p:spPr>
        <p:txBody>
          <a:bodyPr wrap="square">
            <a:spAutoFit/>
          </a:bodyPr>
          <a:lstStyle/>
          <a:p>
            <a:r>
              <a:rPr lang="en-US" sz="2400" b="1" kern="1800" dirty="0" smtClean="0">
                <a:effectLst/>
                <a:latin typeface="Times New Roman" panose="02020603050405020304" pitchFamily="18" charset="0"/>
                <a:ea typeface="Times New Roman" panose="02020603050405020304" pitchFamily="18" charset="0"/>
              </a:rPr>
              <a:t>Clinical Applications of Genomic Medicine </a:t>
            </a:r>
          </a:p>
          <a:p>
            <a:pPr>
              <a:lnSpc>
                <a:spcPct val="107000"/>
              </a:lnSpc>
              <a:spcAft>
                <a:spcPts val="800"/>
              </a:spcAft>
            </a:pPr>
            <a:endParaRPr lang="en-US" b="1" dirty="0" smtClean="0">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7000"/>
              </a:lnSpc>
              <a:spcAft>
                <a:spcPts val="800"/>
              </a:spcAft>
            </a:pPr>
            <a:r>
              <a:rPr lang="en-US" b="1" dirty="0" smtClean="0">
                <a:latin typeface="Times New Roman" panose="02020603050405020304" pitchFamily="18" charset="0"/>
                <a:ea typeface="Times New Roman" panose="02020603050405020304" pitchFamily="18" charset="0"/>
                <a:cs typeface="Times New Roman" panose="02020603050405020304" pitchFamily="18" charset="0"/>
              </a:rPr>
              <a:t>A</a:t>
            </a:r>
            <a:r>
              <a:rPr lang="en-US" b="1" dirty="0">
                <a:latin typeface="Times New Roman" panose="02020603050405020304" pitchFamily="18" charset="0"/>
                <a:ea typeface="Times New Roman" panose="02020603050405020304" pitchFamily="18" charset="0"/>
                <a:cs typeface="Times New Roman" panose="02020603050405020304" pitchFamily="18" charset="0"/>
              </a:rPr>
              <a:t>. Risk Prediction &amp; Prevention</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eriod"/>
              <a:tabLst>
                <a:tab pos="457200" algn="l"/>
              </a:tabLst>
            </a:pPr>
            <a:r>
              <a:rPr lang="en-US" b="1" dirty="0" smtClean="0">
                <a:effectLst/>
                <a:latin typeface="Times New Roman" panose="02020603050405020304" pitchFamily="18" charset="0"/>
                <a:ea typeface="Times New Roman" panose="02020603050405020304" pitchFamily="18" charset="0"/>
                <a:cs typeface="Times New Roman" panose="02020603050405020304" pitchFamily="18" charset="0"/>
              </a:rPr>
              <a:t>Polygenic Risk Scores (PRS)</a:t>
            </a:r>
            <a:endParaRPr lang="en-US"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SzPts val="1000"/>
              <a:buFont typeface="Courier New" panose="02070309020205020404" pitchFamily="49" charset="0"/>
              <a:buChar char="o"/>
              <a:tabLst>
                <a:tab pos="914400" algn="l"/>
              </a:tabLst>
            </a:pP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Aggregate many small-effect variants</a:t>
            </a:r>
            <a:endParaRPr lang="en-US"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SzPts val="1000"/>
              <a:buFont typeface="Courier New" panose="02070309020205020404" pitchFamily="49" charset="0"/>
              <a:buChar char="o"/>
              <a:tabLst>
                <a:tab pos="914400" algn="l"/>
              </a:tabLst>
            </a:pP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Predict risk for asthma, CAD, T2DM, COPD progression</a:t>
            </a:r>
            <a:endParaRPr lang="en-US"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SzPts val="1000"/>
              <a:buFont typeface="Courier New" panose="02070309020205020404" pitchFamily="49" charset="0"/>
              <a:buChar char="o"/>
              <a:tabLst>
                <a:tab pos="914400" algn="l"/>
              </a:tabLst>
            </a:pP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Helps identify high-risk individuals for early intervention</a:t>
            </a:r>
            <a:endParaRPr lang="en-US"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eriod"/>
              <a:tabLst>
                <a:tab pos="457200" algn="l"/>
              </a:tabLst>
            </a:pPr>
            <a:r>
              <a:rPr lang="en-US" b="1" dirty="0" smtClean="0">
                <a:effectLst/>
                <a:latin typeface="Times New Roman" panose="02020603050405020304" pitchFamily="18" charset="0"/>
                <a:ea typeface="Times New Roman" panose="02020603050405020304" pitchFamily="18" charset="0"/>
                <a:cs typeface="Times New Roman" panose="02020603050405020304" pitchFamily="18" charset="0"/>
              </a:rPr>
              <a:t>Carrier screening</a:t>
            </a:r>
            <a:endParaRPr lang="en-US"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SzPts val="1000"/>
              <a:buFont typeface="Courier New" panose="02070309020205020404" pitchFamily="49" charset="0"/>
              <a:buChar char="o"/>
              <a:tabLst>
                <a:tab pos="914400" algn="l"/>
              </a:tabLst>
            </a:pP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CFTR (cystic fibrosis)</a:t>
            </a:r>
            <a:endParaRPr lang="en-US"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SzPts val="1000"/>
              <a:buFont typeface="Courier New" panose="02070309020205020404" pitchFamily="49" charset="0"/>
              <a:buChar char="o"/>
              <a:tabLst>
                <a:tab pos="914400" algn="l"/>
              </a:tabLst>
            </a:pPr>
            <a:r>
              <a:rPr lang="en-US" dirty="0" err="1" smtClean="0">
                <a:effectLst/>
                <a:latin typeface="Times New Roman" panose="02020603050405020304" pitchFamily="18" charset="0"/>
                <a:ea typeface="Times New Roman" panose="02020603050405020304" pitchFamily="18" charset="0"/>
                <a:cs typeface="Times New Roman" panose="02020603050405020304" pitchFamily="18" charset="0"/>
              </a:rPr>
              <a:t>Hemoglobinopathies</a:t>
            </a:r>
            <a:endParaRPr lang="en-US"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SzPts val="1000"/>
              <a:buFont typeface="Courier New" panose="02070309020205020404" pitchFamily="49" charset="0"/>
              <a:buChar char="o"/>
              <a:tabLst>
                <a:tab pos="914400" algn="l"/>
              </a:tabLst>
            </a:pP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Metabolic disorders</a:t>
            </a:r>
            <a:endParaRPr lang="en-US"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eriod"/>
              <a:tabLst>
                <a:tab pos="457200" algn="l"/>
              </a:tabLst>
            </a:pPr>
            <a:r>
              <a:rPr lang="en-US" b="1" dirty="0" smtClean="0">
                <a:effectLst/>
                <a:latin typeface="Times New Roman" panose="02020603050405020304" pitchFamily="18" charset="0"/>
                <a:ea typeface="Times New Roman" panose="02020603050405020304" pitchFamily="18" charset="0"/>
                <a:cs typeface="Times New Roman" panose="02020603050405020304" pitchFamily="18" charset="0"/>
              </a:rPr>
              <a:t>Population genomics</a:t>
            </a:r>
            <a:endParaRPr lang="en-US"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SzPts val="1000"/>
              <a:buFont typeface="Courier New" panose="02070309020205020404" pitchFamily="49" charset="0"/>
              <a:buChar char="o"/>
              <a:tabLst>
                <a:tab pos="914400" algn="l"/>
              </a:tabLst>
            </a:pP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Screening newborns using genome sequencing</a:t>
            </a:r>
            <a:endParaRPr lang="en-US"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SzPts val="1000"/>
              <a:buFont typeface="Courier New" panose="02070309020205020404" pitchFamily="49" charset="0"/>
              <a:buChar char="o"/>
              <a:tabLst>
                <a:tab pos="914400" algn="l"/>
              </a:tabLst>
            </a:pP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Predict predisposition to sepsis severity or ARDS risk (ongoing research)</a:t>
            </a:r>
            <a:endParaRPr lang="en-US" sz="16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pic>
        <p:nvPicPr>
          <p:cNvPr id="3" name="Picture 2"/>
          <p:cNvPicPr>
            <a:picLocks noChangeAspect="1"/>
          </p:cNvPicPr>
          <p:nvPr/>
        </p:nvPicPr>
        <p:blipFill>
          <a:blip r:embed="rId2"/>
          <a:stretch>
            <a:fillRect/>
          </a:stretch>
        </p:blipFill>
        <p:spPr>
          <a:xfrm>
            <a:off x="7395491" y="210393"/>
            <a:ext cx="4386516" cy="3819441"/>
          </a:xfrm>
          <a:prstGeom prst="rect">
            <a:avLst/>
          </a:prstGeom>
        </p:spPr>
      </p:pic>
    </p:spTree>
    <p:extLst>
      <p:ext uri="{BB962C8B-B14F-4D97-AF65-F5344CB8AC3E}">
        <p14:creationId xmlns:p14="http://schemas.microsoft.com/office/powerpoint/2010/main" val="31556442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94210" y="169933"/>
            <a:ext cx="6481720" cy="6465536"/>
          </a:xfrm>
          <a:prstGeom prst="rect">
            <a:avLst/>
          </a:prstGeom>
        </p:spPr>
      </p:pic>
      <p:pic>
        <p:nvPicPr>
          <p:cNvPr id="3" name="Picture 2"/>
          <p:cNvPicPr>
            <a:picLocks noChangeAspect="1"/>
          </p:cNvPicPr>
          <p:nvPr/>
        </p:nvPicPr>
        <p:blipFill>
          <a:blip r:embed="rId3"/>
          <a:stretch>
            <a:fillRect/>
          </a:stretch>
        </p:blipFill>
        <p:spPr>
          <a:xfrm>
            <a:off x="6878229" y="166687"/>
            <a:ext cx="5170811" cy="6524625"/>
          </a:xfrm>
          <a:prstGeom prst="rect">
            <a:avLst/>
          </a:prstGeom>
        </p:spPr>
      </p:pic>
    </p:spTree>
    <p:extLst>
      <p:ext uri="{BB962C8B-B14F-4D97-AF65-F5344CB8AC3E}">
        <p14:creationId xmlns:p14="http://schemas.microsoft.com/office/powerpoint/2010/main" val="26087528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69933" y="89013"/>
            <a:ext cx="5842449" cy="6546456"/>
          </a:xfrm>
          <a:prstGeom prst="rect">
            <a:avLst/>
          </a:prstGeom>
        </p:spPr>
      </p:pic>
      <p:pic>
        <p:nvPicPr>
          <p:cNvPr id="3" name="Picture 2"/>
          <p:cNvPicPr>
            <a:picLocks noChangeAspect="1"/>
          </p:cNvPicPr>
          <p:nvPr/>
        </p:nvPicPr>
        <p:blipFill>
          <a:blip r:embed="rId3"/>
          <a:stretch>
            <a:fillRect/>
          </a:stretch>
        </p:blipFill>
        <p:spPr>
          <a:xfrm>
            <a:off x="6441259" y="536729"/>
            <a:ext cx="5324560" cy="5800725"/>
          </a:xfrm>
          <a:prstGeom prst="rect">
            <a:avLst/>
          </a:prstGeom>
        </p:spPr>
      </p:pic>
    </p:spTree>
    <p:extLst>
      <p:ext uri="{BB962C8B-B14F-4D97-AF65-F5344CB8AC3E}">
        <p14:creationId xmlns:p14="http://schemas.microsoft.com/office/powerpoint/2010/main" val="41792206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151</TotalTime>
  <Words>1056</Words>
  <Application>Microsoft Office PowerPoint</Application>
  <PresentationFormat>Widescreen</PresentationFormat>
  <Paragraphs>182</Paragraphs>
  <Slides>22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Calibri</vt:lpstr>
      <vt:lpstr>Calibri Light</vt:lpstr>
      <vt:lpstr>Courier New</vt:lpstr>
      <vt:lpstr>Symbol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BOSS</dc:creator>
  <cp:lastModifiedBy>BOSS</cp:lastModifiedBy>
  <cp:revision>19</cp:revision>
  <dcterms:created xsi:type="dcterms:W3CDTF">2025-12-11T04:28:27Z</dcterms:created>
  <dcterms:modified xsi:type="dcterms:W3CDTF">2025-12-11T22:43:15Z</dcterms:modified>
</cp:coreProperties>
</file>