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305" r:id="rId2"/>
    <p:sldId id="256" r:id="rId3"/>
    <p:sldId id="273" r:id="rId4"/>
    <p:sldId id="314" r:id="rId5"/>
    <p:sldId id="317" r:id="rId6"/>
    <p:sldId id="318" r:id="rId7"/>
    <p:sldId id="319" r:id="rId8"/>
    <p:sldId id="320" r:id="rId9"/>
    <p:sldId id="321" r:id="rId10"/>
    <p:sldId id="322" r:id="rId11"/>
    <p:sldId id="323" r:id="rId12"/>
    <p:sldId id="327" r:id="rId13"/>
    <p:sldId id="324" r:id="rId14"/>
    <p:sldId id="326" r:id="rId15"/>
    <p:sldId id="328" r:id="rId16"/>
    <p:sldId id="329" r:id="rId17"/>
    <p:sldId id="330" r:id="rId18"/>
    <p:sldId id="331" r:id="rId19"/>
    <p:sldId id="332" r:id="rId20"/>
    <p:sldId id="333" r:id="rId21"/>
    <p:sldId id="325" r:id="rId22"/>
    <p:sldId id="268" r:id="rId23"/>
    <p:sldId id="310" r:id="rId24"/>
    <p:sldId id="335" r:id="rId25"/>
    <p:sldId id="334" r:id="rId26"/>
    <p:sldId id="260" r:id="rId27"/>
    <p:sldId id="351" r:id="rId28"/>
    <p:sldId id="370" r:id="rId29"/>
    <p:sldId id="396" r:id="rId30"/>
    <p:sldId id="362" r:id="rId31"/>
    <p:sldId id="363" r:id="rId32"/>
    <p:sldId id="364" r:id="rId33"/>
    <p:sldId id="398" r:id="rId34"/>
    <p:sldId id="336" r:id="rId35"/>
    <p:sldId id="360" r:id="rId36"/>
    <p:sldId id="361" r:id="rId37"/>
    <p:sldId id="365" r:id="rId38"/>
    <p:sldId id="393" r:id="rId39"/>
    <p:sldId id="372" r:id="rId40"/>
    <p:sldId id="374" r:id="rId41"/>
    <p:sldId id="375" r:id="rId42"/>
    <p:sldId id="373" r:id="rId43"/>
    <p:sldId id="385" r:id="rId44"/>
    <p:sldId id="386" r:id="rId45"/>
    <p:sldId id="394" r:id="rId46"/>
    <p:sldId id="384" r:id="rId47"/>
    <p:sldId id="387" r:id="rId48"/>
    <p:sldId id="388" r:id="rId49"/>
    <p:sldId id="389" r:id="rId50"/>
    <p:sldId id="390" r:id="rId51"/>
    <p:sldId id="391" r:id="rId52"/>
    <p:sldId id="392" r:id="rId53"/>
    <p:sldId id="379" r:id="rId54"/>
    <p:sldId id="395" r:id="rId55"/>
    <p:sldId id="380" r:id="rId56"/>
    <p:sldId id="377" r:id="rId57"/>
    <p:sldId id="381" r:id="rId58"/>
    <p:sldId id="382" r:id="rId59"/>
    <p:sldId id="366" r:id="rId60"/>
    <p:sldId id="282" r:id="rId61"/>
    <p:sldId id="402" r:id="rId62"/>
    <p:sldId id="284" r:id="rId63"/>
  </p:sldIdLst>
  <p:sldSz cx="9144000" cy="5143500" type="screen16x9"/>
  <p:notesSz cx="6858000" cy="9144000"/>
  <p:embeddedFontLst>
    <p:embeddedFont>
      <p:font typeface="Bebas Neue" charset="0"/>
      <p:regular r:id="rId65"/>
    </p:embeddedFont>
    <p:embeddedFont>
      <p:font typeface="Calibri" pitchFamily="34" charset="0"/>
      <p:regular r:id="rId66"/>
      <p:bold r:id="rId67"/>
      <p:italic r:id="rId68"/>
      <p:boldItalic r:id="rId69"/>
    </p:embeddedFont>
    <p:embeddedFont>
      <p:font typeface="Didact Gothic" charset="0"/>
      <p:regular r:id="rId70"/>
    </p:embeddedFont>
    <p:embeddedFont>
      <p:font typeface="Bona Nova" charset="0"/>
      <p:regular r:id="rId71"/>
    </p:embeddedFont>
    <p:embeddedFont>
      <p:font typeface="Atkinson Hyperlegible"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4EF3B8-1AE0-48BA-9901-E3D9A2947D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8"/>
    <p:restoredTop sz="94665"/>
  </p:normalViewPr>
  <p:slideViewPr>
    <p:cSldViewPr snapToGrid="0">
      <p:cViewPr>
        <p:scale>
          <a:sx n="75" d="100"/>
          <a:sy n="75" d="100"/>
        </p:scale>
        <p:origin x="-1834" y="-6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explosion val="52"/>
            <c:spPr>
              <a:solidFill>
                <a:srgbClr val="7030A0"/>
              </a:solidFill>
              <a:ln w="19050">
                <a:solidFill>
                  <a:schemeClr val="lt1"/>
                </a:solidFill>
              </a:ln>
              <a:effectLst/>
            </c:spPr>
          </c:dPt>
          <c:dPt>
            <c:idx val="1"/>
            <c:bubble3D val="0"/>
            <c:spPr>
              <a:solidFill>
                <a:schemeClr val="accent1">
                  <a:lumMod val="75000"/>
                </a:schemeClr>
              </a:solidFill>
              <a:ln w="19050">
                <a:solidFill>
                  <a:schemeClr val="lt1"/>
                </a:solidFill>
              </a:ln>
              <a:effectLst/>
            </c:spPr>
          </c:dPt>
          <c:dPt>
            <c:idx val="2"/>
            <c:bubble3D val="0"/>
            <c:explosion val="4"/>
            <c:spPr>
              <a:solidFill>
                <a:schemeClr val="accent1">
                  <a:lumMod val="50000"/>
                </a:schemeClr>
              </a:solidFill>
              <a:ln w="19050">
                <a:solidFill>
                  <a:schemeClr val="lt1"/>
                </a:solidFill>
              </a:ln>
              <a:effectLst/>
            </c:spPr>
          </c:dPt>
          <c:dLbls>
            <c:dLbl>
              <c:idx val="0"/>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9.31860175949768E-2"/>
                  <c:y val="-4.24957735469650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15:showLeaderLines val="1"/>
                <c15:leaderLines/>
              </c:ext>
            </c:extLst>
          </c:dLbls>
          <c:cat>
            <c:strRef>
              <c:f>Sheet1!$A$2:$A$4</c:f>
              <c:strCache>
                <c:ptCount val="3"/>
                <c:pt idx="0">
                  <c:v>functional cyst</c:v>
                </c:pt>
                <c:pt idx="1">
                  <c:v>ovarian cancer</c:v>
                </c:pt>
                <c:pt idx="2">
                  <c:v>others</c:v>
                </c:pt>
              </c:strCache>
            </c:strRef>
          </c:cat>
          <c:val>
            <c:numRef>
              <c:f>Sheet1!$B$2:$B$4</c:f>
              <c:numCache>
                <c:formatCode>0%</c:formatCode>
                <c:ptCount val="3"/>
                <c:pt idx="0">
                  <c:v>0.33</c:v>
                </c:pt>
                <c:pt idx="1">
                  <c:v>0.04</c:v>
                </c:pt>
                <c:pt idx="2">
                  <c:v>0.67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78645372069646402"/>
          <c:w val="0.77071168510444099"/>
          <c:h val="0.196786422946887"/>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uri="{0b15fc19-7d7d-44ad-8c2d-2c3a37ce22c3}">
        <chartProps xmlns="https://web.wps.cn/et/2018/main" chartId="{af7d3a6f-f0db-40e6-9e8b-aa733bc07168}"/>
      </c:ext>
    </c:extLst>
  </c:chart>
  <c:spPr>
    <a:noFill/>
    <a:ln>
      <a:noFill/>
    </a:ln>
    <a:effectLst/>
  </c:spPr>
  <c:txPr>
    <a:bodyPr/>
    <a:lstStyle/>
    <a:p>
      <a:pPr>
        <a:defRPr lang="en-US"/>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CE2792C-70E4-414F-9F0D-2D8CD1B163BF}" type="doc">
      <dgm:prSet loTypeId="urn:microsoft.com/office/officeart/2005/8/layout/hList6" loCatId="" qsTypeId="urn:microsoft.com/office/officeart/2005/8/quickstyle/simple1#1" qsCatId="simple" csTypeId="urn:microsoft.com/office/officeart/2005/8/colors/accent1_2#1" csCatId="accent1" phldr="1"/>
      <dgm:spPr/>
      <dgm:t>
        <a:bodyPr/>
        <a:lstStyle/>
        <a:p>
          <a:endParaRPr lang="en-US"/>
        </a:p>
      </dgm:t>
    </dgm:pt>
    <dgm:pt modelId="{84B7749A-19C6-7245-A910-1FFDAE2D671F}">
      <dgm:prSet phldrT="[Text]" custT="1"/>
      <dgm:spPr/>
      <dgm:t>
        <a:bodyPr/>
        <a:lstStyle/>
        <a:p>
          <a:r>
            <a:rPr lang="en-US" sz="2200" b="1" dirty="0">
              <a:solidFill>
                <a:schemeClr val="tx1"/>
              </a:solidFill>
              <a:latin typeface="Calibri" panose="020F0502020204030204" pitchFamily="34" charset="0"/>
              <a:cs typeface="Calibri" panose="020F0502020204030204" pitchFamily="34" charset="0"/>
            </a:rPr>
            <a:t>Malignant ovarian</a:t>
          </a:r>
        </a:p>
        <a:p>
          <a:r>
            <a:rPr lang="en-US" sz="2200" b="1" dirty="0">
              <a:solidFill>
                <a:schemeClr val="tx1"/>
              </a:solidFill>
              <a:latin typeface="Calibri" panose="020F0502020204030204" pitchFamily="34" charset="0"/>
              <a:cs typeface="Calibri" panose="020F0502020204030204" pitchFamily="34" charset="0"/>
            </a:rPr>
            <a:t> </a:t>
          </a:r>
        </a:p>
        <a:p>
          <a:r>
            <a:rPr lang="en-US" sz="2200" dirty="0">
              <a:solidFill>
                <a:schemeClr val="tx1"/>
              </a:solidFill>
              <a:latin typeface="Calibri" panose="020F0502020204030204" pitchFamily="34" charset="0"/>
              <a:cs typeface="Calibri" panose="020F0502020204030204" pitchFamily="34" charset="0"/>
            </a:rPr>
            <a:t>Germ cell </a:t>
          </a:r>
          <a:r>
            <a:rPr lang="en-US" sz="2200" dirty="0" err="1">
              <a:solidFill>
                <a:schemeClr val="tx1"/>
              </a:solidFill>
              <a:latin typeface="Calibri" panose="020F0502020204030204" pitchFamily="34" charset="0"/>
              <a:cs typeface="Calibri" panose="020F0502020204030204" pitchFamily="34" charset="0"/>
            </a:rPr>
            <a:t>tumour</a:t>
          </a:r>
          <a:endParaRPr lang="en-US" sz="2200" dirty="0">
            <a:solidFill>
              <a:schemeClr val="tx1"/>
            </a:solidFill>
            <a:latin typeface="Calibri" panose="020F0502020204030204" pitchFamily="34" charset="0"/>
            <a:cs typeface="Calibri" panose="020F0502020204030204" pitchFamily="34" charset="0"/>
          </a:endParaRPr>
        </a:p>
      </dgm:t>
    </dgm:pt>
    <dgm:pt modelId="{4A81B6EB-8831-9D42-A0C3-E09B803A336C}" type="parTrans" cxnId="{2C8ADEF4-9AE8-DC44-B692-8ED9F8F4F82B}">
      <dgm:prSet/>
      <dgm:spPr/>
      <dgm:t>
        <a:bodyPr/>
        <a:lstStyle/>
        <a:p>
          <a:endParaRPr lang="en-US"/>
        </a:p>
      </dgm:t>
    </dgm:pt>
    <dgm:pt modelId="{C10F817C-58FF-E54D-989C-865F1F659A41}" type="sibTrans" cxnId="{2C8ADEF4-9AE8-DC44-B692-8ED9F8F4F82B}">
      <dgm:prSet/>
      <dgm:spPr/>
      <dgm:t>
        <a:bodyPr/>
        <a:lstStyle/>
        <a:p>
          <a:endParaRPr lang="en-US"/>
        </a:p>
      </dgm:t>
    </dgm:pt>
    <dgm:pt modelId="{B5C8BAE7-3A5C-7842-8385-9CACD2748122}">
      <dgm:prSet phldrT="[Text]" custT="1"/>
      <dgm:spPr/>
      <dgm:t>
        <a:bodyPr/>
        <a:lstStyle/>
        <a:p>
          <a:r>
            <a:rPr lang="en-GB" sz="2200" b="1" dirty="0">
              <a:solidFill>
                <a:schemeClr val="tx1"/>
              </a:solidFill>
              <a:latin typeface="Calibri" panose="020F0502020204030204" pitchFamily="34" charset="0"/>
              <a:cs typeface="Calibri" panose="020F0502020204030204" pitchFamily="34" charset="0"/>
            </a:rPr>
            <a:t>Benign non ovarian</a:t>
          </a:r>
        </a:p>
        <a:p>
          <a:r>
            <a:rPr lang="en-GB" sz="2200" dirty="0" err="1">
              <a:solidFill>
                <a:schemeClr val="tx1"/>
              </a:solidFill>
              <a:latin typeface="Calibri" panose="020F0502020204030204" pitchFamily="34" charset="0"/>
              <a:cs typeface="Calibri" panose="020F0502020204030204" pitchFamily="34" charset="0"/>
            </a:rPr>
            <a:t>Paratubal</a:t>
          </a:r>
          <a:r>
            <a:rPr lang="en-GB" sz="2200" dirty="0">
              <a:solidFill>
                <a:schemeClr val="tx1"/>
              </a:solidFill>
              <a:latin typeface="Calibri" panose="020F0502020204030204" pitchFamily="34" charset="0"/>
              <a:cs typeface="Calibri" panose="020F0502020204030204" pitchFamily="34" charset="0"/>
            </a:rPr>
            <a:t> cyst</a:t>
          </a:r>
        </a:p>
        <a:p>
          <a:r>
            <a:rPr lang="en-GB" sz="2200" dirty="0">
              <a:solidFill>
                <a:schemeClr val="tx1"/>
              </a:solidFill>
              <a:latin typeface="Calibri" panose="020F0502020204030204" pitchFamily="34" charset="0"/>
              <a:cs typeface="Calibri" panose="020F0502020204030204" pitchFamily="34" charset="0"/>
            </a:rPr>
            <a:t>Peritoneal pseudocyst</a:t>
          </a:r>
          <a:endParaRPr lang="en-US" sz="2200" dirty="0">
            <a:solidFill>
              <a:schemeClr val="tx1"/>
            </a:solidFill>
            <a:latin typeface="Calibri" panose="020F0502020204030204" pitchFamily="34" charset="0"/>
            <a:cs typeface="Calibri" panose="020F0502020204030204" pitchFamily="34" charset="0"/>
          </a:endParaRPr>
        </a:p>
        <a:p>
          <a:r>
            <a:rPr lang="en-US" sz="2200" dirty="0">
              <a:solidFill>
                <a:schemeClr val="tx1"/>
              </a:solidFill>
              <a:latin typeface="Calibri" panose="020F0502020204030204" pitchFamily="34" charset="0"/>
              <a:cs typeface="Calibri" panose="020F0502020204030204" pitchFamily="34" charset="0"/>
            </a:rPr>
            <a:t>hydrosalpinx</a:t>
          </a:r>
        </a:p>
      </dgm:t>
    </dgm:pt>
    <dgm:pt modelId="{D53AFA50-3548-3844-9812-6F7E7A4B2DCB}" type="parTrans" cxnId="{14E409EE-1073-D647-8384-10373B89CE19}">
      <dgm:prSet/>
      <dgm:spPr/>
      <dgm:t>
        <a:bodyPr/>
        <a:lstStyle/>
        <a:p>
          <a:endParaRPr lang="en-US"/>
        </a:p>
      </dgm:t>
    </dgm:pt>
    <dgm:pt modelId="{E161147D-2F3A-7240-8F3A-C5436ACBEB3A}" type="sibTrans" cxnId="{14E409EE-1073-D647-8384-10373B89CE19}">
      <dgm:prSet/>
      <dgm:spPr/>
      <dgm:t>
        <a:bodyPr/>
        <a:lstStyle/>
        <a:p>
          <a:endParaRPr lang="en-US"/>
        </a:p>
      </dgm:t>
    </dgm:pt>
    <dgm:pt modelId="{5F30203C-31EB-DC4D-8981-AE64BC9323F0}">
      <dgm:prSet phldrT="[Text]" custT="1"/>
      <dgm:spPr/>
      <dgm:t>
        <a:bodyPr/>
        <a:lstStyle/>
        <a:p>
          <a:r>
            <a:rPr lang="en-GB" sz="2200" b="1" dirty="0">
              <a:solidFill>
                <a:schemeClr val="tx1"/>
              </a:solidFill>
            </a:rPr>
            <a:t>Benign ovarian</a:t>
          </a:r>
        </a:p>
        <a:p>
          <a:r>
            <a:rPr lang="en-GB" sz="2000" b="1" dirty="0">
              <a:solidFill>
                <a:schemeClr val="tx1"/>
              </a:solidFill>
              <a:latin typeface="Calibri" panose="020F0502020204030204" pitchFamily="34" charset="0"/>
              <a:cs typeface="Calibri" panose="020F0502020204030204" pitchFamily="34" charset="0"/>
            </a:rPr>
            <a:t>Functional cyst</a:t>
          </a:r>
        </a:p>
        <a:p>
          <a:r>
            <a:rPr lang="en-GB" sz="2000" dirty="0" err="1">
              <a:solidFill>
                <a:schemeClr val="tx1"/>
              </a:solidFill>
              <a:latin typeface="Calibri" panose="020F0502020204030204" pitchFamily="34" charset="0"/>
              <a:cs typeface="Calibri" panose="020F0502020204030204" pitchFamily="34" charset="0"/>
            </a:rPr>
            <a:t>Endometroima</a:t>
          </a:r>
          <a:endParaRPr lang="en-GB" sz="2000" dirty="0">
            <a:solidFill>
              <a:schemeClr val="tx1"/>
            </a:solidFill>
            <a:latin typeface="Calibri" panose="020F0502020204030204" pitchFamily="34" charset="0"/>
            <a:cs typeface="Calibri" panose="020F0502020204030204" pitchFamily="34" charset="0"/>
          </a:endParaRPr>
        </a:p>
        <a:p>
          <a:r>
            <a:rPr lang="en-GB" sz="2000" dirty="0">
              <a:solidFill>
                <a:schemeClr val="tx1"/>
              </a:solidFill>
              <a:latin typeface="Calibri" panose="020F0502020204030204" pitchFamily="34" charset="0"/>
              <a:cs typeface="Calibri" panose="020F0502020204030204" pitchFamily="34" charset="0"/>
            </a:rPr>
            <a:t>Mucinous/ serous cystadenoma</a:t>
          </a:r>
        </a:p>
        <a:p>
          <a:r>
            <a:rPr lang="en-GB" sz="2000" dirty="0">
              <a:solidFill>
                <a:schemeClr val="tx1"/>
              </a:solidFill>
              <a:latin typeface="Calibri" panose="020F0502020204030204" pitchFamily="34" charset="0"/>
              <a:cs typeface="Calibri" panose="020F0502020204030204" pitchFamily="34" charset="0"/>
            </a:rPr>
            <a:t>Mature teratoma</a:t>
          </a:r>
          <a:endParaRPr lang="en-US" sz="2000" dirty="0">
            <a:solidFill>
              <a:schemeClr val="tx1"/>
            </a:solidFill>
            <a:latin typeface="Calibri" panose="020F0502020204030204" pitchFamily="34" charset="0"/>
            <a:cs typeface="Calibri" panose="020F0502020204030204" pitchFamily="34" charset="0"/>
          </a:endParaRPr>
        </a:p>
      </dgm:t>
    </dgm:pt>
    <dgm:pt modelId="{5F06CA07-F994-7F4C-AC95-5F945FC054C6}" type="sibTrans" cxnId="{80527187-288A-6343-B3B0-D2EB3EFC543D}">
      <dgm:prSet/>
      <dgm:spPr/>
      <dgm:t>
        <a:bodyPr/>
        <a:lstStyle/>
        <a:p>
          <a:endParaRPr lang="en-US"/>
        </a:p>
      </dgm:t>
    </dgm:pt>
    <dgm:pt modelId="{CBA4AF1B-7B98-D443-AE91-171FE3A187DC}" type="parTrans" cxnId="{80527187-288A-6343-B3B0-D2EB3EFC543D}">
      <dgm:prSet/>
      <dgm:spPr/>
      <dgm:t>
        <a:bodyPr/>
        <a:lstStyle/>
        <a:p>
          <a:endParaRPr lang="en-US"/>
        </a:p>
      </dgm:t>
    </dgm:pt>
    <dgm:pt modelId="{FAE4E32E-2C61-A64A-9F09-AE31023C7676}" type="pres">
      <dgm:prSet presAssocID="{4CE2792C-70E4-414F-9F0D-2D8CD1B163BF}" presName="Name0" presStyleCnt="0">
        <dgm:presLayoutVars>
          <dgm:dir/>
          <dgm:resizeHandles val="exact"/>
        </dgm:presLayoutVars>
      </dgm:prSet>
      <dgm:spPr/>
      <dgm:t>
        <a:bodyPr/>
        <a:lstStyle/>
        <a:p>
          <a:endParaRPr lang="en-US"/>
        </a:p>
      </dgm:t>
    </dgm:pt>
    <dgm:pt modelId="{29DF8BB4-73BE-4C48-ACF4-E619415B73C4}" type="pres">
      <dgm:prSet presAssocID="{5F30203C-31EB-DC4D-8981-AE64BC9323F0}" presName="node" presStyleLbl="node1" presStyleIdx="0" presStyleCnt="3" custScaleX="83800" custLinFactNeighborX="43072">
        <dgm:presLayoutVars>
          <dgm:bulletEnabled val="1"/>
        </dgm:presLayoutVars>
      </dgm:prSet>
      <dgm:spPr/>
      <dgm:t>
        <a:bodyPr/>
        <a:lstStyle/>
        <a:p>
          <a:endParaRPr lang="en-US"/>
        </a:p>
      </dgm:t>
    </dgm:pt>
    <dgm:pt modelId="{F2FF8FBA-1047-1541-B494-4139AD8E5A4D}" type="pres">
      <dgm:prSet presAssocID="{5F06CA07-F994-7F4C-AC95-5F945FC054C6}" presName="sibTrans" presStyleCnt="0"/>
      <dgm:spPr/>
    </dgm:pt>
    <dgm:pt modelId="{E14CA3A5-C7FD-F74D-9BA0-8FE744A87592}" type="pres">
      <dgm:prSet presAssocID="{84B7749A-19C6-7245-A910-1FFDAE2D671F}" presName="node" presStyleLbl="node1" presStyleIdx="1" presStyleCnt="3" custScaleX="74868" custScaleY="66116" custLinFactX="76065" custLinFactNeighborX="100000" custLinFactNeighborY="3361">
        <dgm:presLayoutVars>
          <dgm:bulletEnabled val="1"/>
        </dgm:presLayoutVars>
      </dgm:prSet>
      <dgm:spPr/>
      <dgm:t>
        <a:bodyPr/>
        <a:lstStyle/>
        <a:p>
          <a:endParaRPr lang="en-US"/>
        </a:p>
      </dgm:t>
    </dgm:pt>
    <dgm:pt modelId="{D7B91FC6-AE5A-B34F-87BC-22C2BC84C35B}" type="pres">
      <dgm:prSet presAssocID="{C10F817C-58FF-E54D-989C-865F1F659A41}" presName="sibTrans" presStyleCnt="0"/>
      <dgm:spPr/>
    </dgm:pt>
    <dgm:pt modelId="{48C0F464-A044-7740-9276-D0BBED4F0396}" type="pres">
      <dgm:prSet presAssocID="{B5C8BAE7-3A5C-7842-8385-9CACD2748122}" presName="node" presStyleLbl="node1" presStyleIdx="2" presStyleCnt="3" custScaleX="78131" custScaleY="82127" custLinFactX="-73911" custLinFactNeighborX="-100000" custLinFactNeighborY="2">
        <dgm:presLayoutVars>
          <dgm:bulletEnabled val="1"/>
        </dgm:presLayoutVars>
      </dgm:prSet>
      <dgm:spPr/>
      <dgm:t>
        <a:bodyPr/>
        <a:lstStyle/>
        <a:p>
          <a:endParaRPr lang="en-US"/>
        </a:p>
      </dgm:t>
    </dgm:pt>
  </dgm:ptLst>
  <dgm:cxnLst>
    <dgm:cxn modelId="{14E409EE-1073-D647-8384-10373B89CE19}" srcId="{4CE2792C-70E4-414F-9F0D-2D8CD1B163BF}" destId="{B5C8BAE7-3A5C-7842-8385-9CACD2748122}" srcOrd="2" destOrd="0" parTransId="{D53AFA50-3548-3844-9812-6F7E7A4B2DCB}" sibTransId="{E161147D-2F3A-7240-8F3A-C5436ACBEB3A}"/>
    <dgm:cxn modelId="{80527187-288A-6343-B3B0-D2EB3EFC543D}" srcId="{4CE2792C-70E4-414F-9F0D-2D8CD1B163BF}" destId="{5F30203C-31EB-DC4D-8981-AE64BC9323F0}" srcOrd="0" destOrd="0" parTransId="{CBA4AF1B-7B98-D443-AE91-171FE3A187DC}" sibTransId="{5F06CA07-F994-7F4C-AC95-5F945FC054C6}"/>
    <dgm:cxn modelId="{8473D25E-6E3A-274E-A1DF-08ACCD1D5EF0}" type="presOf" srcId="{84B7749A-19C6-7245-A910-1FFDAE2D671F}" destId="{E14CA3A5-C7FD-F74D-9BA0-8FE744A87592}" srcOrd="0" destOrd="0" presId="urn:microsoft.com/office/officeart/2005/8/layout/hList6"/>
    <dgm:cxn modelId="{2C8ADEF4-9AE8-DC44-B692-8ED9F8F4F82B}" srcId="{4CE2792C-70E4-414F-9F0D-2D8CD1B163BF}" destId="{84B7749A-19C6-7245-A910-1FFDAE2D671F}" srcOrd="1" destOrd="0" parTransId="{4A81B6EB-8831-9D42-A0C3-E09B803A336C}" sibTransId="{C10F817C-58FF-E54D-989C-865F1F659A41}"/>
    <dgm:cxn modelId="{CBDDE734-596E-FD43-AAE5-226E521A25C3}" type="presOf" srcId="{4CE2792C-70E4-414F-9F0D-2D8CD1B163BF}" destId="{FAE4E32E-2C61-A64A-9F09-AE31023C7676}" srcOrd="0" destOrd="0" presId="urn:microsoft.com/office/officeart/2005/8/layout/hList6"/>
    <dgm:cxn modelId="{6BF2FE54-CD70-5B47-8E4E-4016490B2BCB}" type="presOf" srcId="{B5C8BAE7-3A5C-7842-8385-9CACD2748122}" destId="{48C0F464-A044-7740-9276-D0BBED4F0396}" srcOrd="0" destOrd="0" presId="urn:microsoft.com/office/officeart/2005/8/layout/hList6"/>
    <dgm:cxn modelId="{FC206FB8-5D4C-3F48-980D-494F3520D695}" type="presOf" srcId="{5F30203C-31EB-DC4D-8981-AE64BC9323F0}" destId="{29DF8BB4-73BE-4C48-ACF4-E619415B73C4}" srcOrd="0" destOrd="0" presId="urn:microsoft.com/office/officeart/2005/8/layout/hList6"/>
    <dgm:cxn modelId="{118D7E9F-D86C-C747-975F-0FDD5C05AC5D}" type="presParOf" srcId="{FAE4E32E-2C61-A64A-9F09-AE31023C7676}" destId="{29DF8BB4-73BE-4C48-ACF4-E619415B73C4}" srcOrd="0" destOrd="0" presId="urn:microsoft.com/office/officeart/2005/8/layout/hList6"/>
    <dgm:cxn modelId="{4A9ADF32-A0DA-6B4F-AFED-12D9040496E1}" type="presParOf" srcId="{FAE4E32E-2C61-A64A-9F09-AE31023C7676}" destId="{F2FF8FBA-1047-1541-B494-4139AD8E5A4D}" srcOrd="1" destOrd="0" presId="urn:microsoft.com/office/officeart/2005/8/layout/hList6"/>
    <dgm:cxn modelId="{65F2F694-03EB-2A41-B4E8-B36D357A34B8}" type="presParOf" srcId="{FAE4E32E-2C61-A64A-9F09-AE31023C7676}" destId="{E14CA3A5-C7FD-F74D-9BA0-8FE744A87592}" srcOrd="2" destOrd="0" presId="urn:microsoft.com/office/officeart/2005/8/layout/hList6"/>
    <dgm:cxn modelId="{6C63F5FA-1BAF-8D40-AB28-35D9A4462B36}" type="presParOf" srcId="{FAE4E32E-2C61-A64A-9F09-AE31023C7676}" destId="{D7B91FC6-AE5A-B34F-87BC-22C2BC84C35B}" srcOrd="3" destOrd="0" presId="urn:microsoft.com/office/officeart/2005/8/layout/hList6"/>
    <dgm:cxn modelId="{417EF423-BA59-B249-BC56-3102B6C28FBD}" type="presParOf" srcId="{FAE4E32E-2C61-A64A-9F09-AE31023C7676}" destId="{48C0F464-A044-7740-9276-D0BBED4F0396}"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100A7-CE7C-9641-BF97-03A22086B8CD}" type="doc">
      <dgm:prSet loTypeId="urn:microsoft.com/office/officeart/2005/8/layout/pyramid2#1" loCatId="" qsTypeId="urn:microsoft.com/office/officeart/2005/8/quickstyle/3d1#1" qsCatId="3D" csTypeId="urn:microsoft.com/office/officeart/2005/8/colors/accent1_2#2" csCatId="accent1" phldr="1"/>
      <dgm:spPr/>
      <dgm:t>
        <a:bodyPr/>
        <a:lstStyle/>
        <a:p>
          <a:endParaRPr lang="en-US"/>
        </a:p>
      </dgm:t>
    </dgm:pt>
    <dgm:pt modelId="{F3EA1155-5202-A04B-85EB-C6EF6065F565}">
      <dgm:prSet phldrT="[Text]"/>
      <dgm:spPr/>
      <dgm:t>
        <a:bodyPr/>
        <a:lstStyle/>
        <a:p>
          <a:r>
            <a:rPr lang="en-US" dirty="0"/>
            <a:t>Torsion</a:t>
          </a:r>
        </a:p>
      </dgm:t>
    </dgm:pt>
    <dgm:pt modelId="{E3629008-D36B-414A-90CA-954430791562}" type="parTrans" cxnId="{159B083E-B3AF-F940-9B7B-315A9FD81F82}">
      <dgm:prSet/>
      <dgm:spPr/>
      <dgm:t>
        <a:bodyPr/>
        <a:lstStyle/>
        <a:p>
          <a:endParaRPr lang="en-US"/>
        </a:p>
      </dgm:t>
    </dgm:pt>
    <dgm:pt modelId="{11851995-98C2-CE4D-BB1D-7435572B3676}" type="sibTrans" cxnId="{159B083E-B3AF-F940-9B7B-315A9FD81F82}">
      <dgm:prSet/>
      <dgm:spPr/>
      <dgm:t>
        <a:bodyPr/>
        <a:lstStyle/>
        <a:p>
          <a:endParaRPr lang="en-US"/>
        </a:p>
      </dgm:t>
    </dgm:pt>
    <dgm:pt modelId="{CFA7FB95-6A40-D54A-87F0-EA01AE48D319}">
      <dgm:prSet phldrT="[Text]"/>
      <dgm:spPr/>
      <dgm:t>
        <a:bodyPr/>
        <a:lstStyle/>
        <a:p>
          <a:r>
            <a:rPr lang="en-US" dirty="0" err="1"/>
            <a:t>Haemorrhage</a:t>
          </a:r>
          <a:endParaRPr lang="en-US" dirty="0"/>
        </a:p>
      </dgm:t>
    </dgm:pt>
    <dgm:pt modelId="{6F8A9464-3A32-154E-AF1C-53167265950E}" type="parTrans" cxnId="{F3ADB41A-E99B-9447-9D28-7797559DCDF4}">
      <dgm:prSet/>
      <dgm:spPr/>
      <dgm:t>
        <a:bodyPr/>
        <a:lstStyle/>
        <a:p>
          <a:endParaRPr lang="en-US"/>
        </a:p>
      </dgm:t>
    </dgm:pt>
    <dgm:pt modelId="{F8F4AE49-BA54-7A45-A153-F09837FFF429}" type="sibTrans" cxnId="{F3ADB41A-E99B-9447-9D28-7797559DCDF4}">
      <dgm:prSet/>
      <dgm:spPr/>
      <dgm:t>
        <a:bodyPr/>
        <a:lstStyle/>
        <a:p>
          <a:endParaRPr lang="en-US"/>
        </a:p>
      </dgm:t>
    </dgm:pt>
    <dgm:pt modelId="{B039A891-1FAE-4E4B-8CD6-92FF94084EDF}">
      <dgm:prSet phldrT="[Text]"/>
      <dgm:spPr/>
      <dgm:t>
        <a:bodyPr/>
        <a:lstStyle/>
        <a:p>
          <a:r>
            <a:rPr lang="en-US" dirty="0"/>
            <a:t>Rupture</a:t>
          </a:r>
        </a:p>
      </dgm:t>
    </dgm:pt>
    <dgm:pt modelId="{2817FD04-59EC-D343-AD82-5633B7FE7EDF}" type="parTrans" cxnId="{58E82C1B-9FC1-8F4F-874C-575DA4C2F474}">
      <dgm:prSet/>
      <dgm:spPr/>
      <dgm:t>
        <a:bodyPr/>
        <a:lstStyle/>
        <a:p>
          <a:endParaRPr lang="en-US"/>
        </a:p>
      </dgm:t>
    </dgm:pt>
    <dgm:pt modelId="{7ADE8760-7DE3-E94E-8762-FCDB68D5D34A}" type="sibTrans" cxnId="{58E82C1B-9FC1-8F4F-874C-575DA4C2F474}">
      <dgm:prSet/>
      <dgm:spPr/>
      <dgm:t>
        <a:bodyPr/>
        <a:lstStyle/>
        <a:p>
          <a:endParaRPr lang="en-US"/>
        </a:p>
      </dgm:t>
    </dgm:pt>
    <dgm:pt modelId="{592C6F6B-D9B5-834D-BE34-24D59D3F2ED9}">
      <dgm:prSet/>
      <dgm:spPr/>
      <dgm:t>
        <a:bodyPr/>
        <a:lstStyle/>
        <a:p>
          <a:r>
            <a:rPr lang="en-US" dirty="0"/>
            <a:t>Infection</a:t>
          </a:r>
        </a:p>
      </dgm:t>
    </dgm:pt>
    <dgm:pt modelId="{721555CF-B1C8-2846-AB97-5E6A07B1BD25}" type="parTrans" cxnId="{78C29A33-7F0C-3447-8904-CEA6F0F21B85}">
      <dgm:prSet/>
      <dgm:spPr/>
      <dgm:t>
        <a:bodyPr/>
        <a:lstStyle/>
        <a:p>
          <a:endParaRPr lang="en-US"/>
        </a:p>
      </dgm:t>
    </dgm:pt>
    <dgm:pt modelId="{6977CAC2-FC35-614B-B154-CC0B7F74B26D}" type="sibTrans" cxnId="{78C29A33-7F0C-3447-8904-CEA6F0F21B85}">
      <dgm:prSet/>
      <dgm:spPr/>
      <dgm:t>
        <a:bodyPr/>
        <a:lstStyle/>
        <a:p>
          <a:endParaRPr lang="en-US"/>
        </a:p>
      </dgm:t>
    </dgm:pt>
    <dgm:pt modelId="{BC1A1EB5-3E8F-6140-86BE-B443367C79FD}" type="pres">
      <dgm:prSet presAssocID="{40E100A7-CE7C-9641-BF97-03A22086B8CD}" presName="compositeShape" presStyleCnt="0">
        <dgm:presLayoutVars>
          <dgm:dir/>
          <dgm:resizeHandles/>
        </dgm:presLayoutVars>
      </dgm:prSet>
      <dgm:spPr/>
      <dgm:t>
        <a:bodyPr/>
        <a:lstStyle/>
        <a:p>
          <a:endParaRPr lang="en-US"/>
        </a:p>
      </dgm:t>
    </dgm:pt>
    <dgm:pt modelId="{EED16930-92F6-D54F-A79C-ADE201060BCE}" type="pres">
      <dgm:prSet presAssocID="{40E100A7-CE7C-9641-BF97-03A22086B8CD}" presName="pyramid" presStyleLbl="node1" presStyleIdx="0" presStyleCnt="1"/>
      <dgm:spPr/>
    </dgm:pt>
    <dgm:pt modelId="{E627DA87-8AD1-334B-BB04-4AD4490F62D1}" type="pres">
      <dgm:prSet presAssocID="{40E100A7-CE7C-9641-BF97-03A22086B8CD}" presName="theList" presStyleCnt="0"/>
      <dgm:spPr/>
    </dgm:pt>
    <dgm:pt modelId="{9B2C1A57-3D7F-6149-A2B1-7D5283D56750}" type="pres">
      <dgm:prSet presAssocID="{F3EA1155-5202-A04B-85EB-C6EF6065F565}" presName="aNode" presStyleLbl="fgAcc1" presStyleIdx="0" presStyleCnt="4">
        <dgm:presLayoutVars>
          <dgm:bulletEnabled val="1"/>
        </dgm:presLayoutVars>
      </dgm:prSet>
      <dgm:spPr/>
      <dgm:t>
        <a:bodyPr/>
        <a:lstStyle/>
        <a:p>
          <a:endParaRPr lang="en-US"/>
        </a:p>
      </dgm:t>
    </dgm:pt>
    <dgm:pt modelId="{ADB556FB-DE2E-9341-A487-1E4C47AB143B}" type="pres">
      <dgm:prSet presAssocID="{F3EA1155-5202-A04B-85EB-C6EF6065F565}" presName="aSpace" presStyleCnt="0"/>
      <dgm:spPr/>
    </dgm:pt>
    <dgm:pt modelId="{A70433B4-DD0F-0D41-BE45-E027915CA87D}" type="pres">
      <dgm:prSet presAssocID="{CFA7FB95-6A40-D54A-87F0-EA01AE48D319}" presName="aNode" presStyleLbl="fgAcc1" presStyleIdx="1" presStyleCnt="4">
        <dgm:presLayoutVars>
          <dgm:bulletEnabled val="1"/>
        </dgm:presLayoutVars>
      </dgm:prSet>
      <dgm:spPr/>
      <dgm:t>
        <a:bodyPr/>
        <a:lstStyle/>
        <a:p>
          <a:endParaRPr lang="en-US"/>
        </a:p>
      </dgm:t>
    </dgm:pt>
    <dgm:pt modelId="{D70EA93C-A565-794E-986D-91EF215459E8}" type="pres">
      <dgm:prSet presAssocID="{CFA7FB95-6A40-D54A-87F0-EA01AE48D319}" presName="aSpace" presStyleCnt="0"/>
      <dgm:spPr/>
    </dgm:pt>
    <dgm:pt modelId="{FD22C1E6-35E5-B04C-89BB-BAD36AE80CDA}" type="pres">
      <dgm:prSet presAssocID="{B039A891-1FAE-4E4B-8CD6-92FF94084EDF}" presName="aNode" presStyleLbl="fgAcc1" presStyleIdx="2" presStyleCnt="4">
        <dgm:presLayoutVars>
          <dgm:bulletEnabled val="1"/>
        </dgm:presLayoutVars>
      </dgm:prSet>
      <dgm:spPr/>
      <dgm:t>
        <a:bodyPr/>
        <a:lstStyle/>
        <a:p>
          <a:endParaRPr lang="en-US"/>
        </a:p>
      </dgm:t>
    </dgm:pt>
    <dgm:pt modelId="{F8522E27-B858-B84A-A8B0-4041857BA0A2}" type="pres">
      <dgm:prSet presAssocID="{B039A891-1FAE-4E4B-8CD6-92FF94084EDF}" presName="aSpace" presStyleCnt="0"/>
      <dgm:spPr/>
    </dgm:pt>
    <dgm:pt modelId="{A87736FD-7FCE-A644-8540-532CB5BCD634}" type="pres">
      <dgm:prSet presAssocID="{592C6F6B-D9B5-834D-BE34-24D59D3F2ED9}" presName="aNode" presStyleLbl="fgAcc1" presStyleIdx="3" presStyleCnt="4">
        <dgm:presLayoutVars>
          <dgm:bulletEnabled val="1"/>
        </dgm:presLayoutVars>
      </dgm:prSet>
      <dgm:spPr/>
      <dgm:t>
        <a:bodyPr/>
        <a:lstStyle/>
        <a:p>
          <a:endParaRPr lang="en-US"/>
        </a:p>
      </dgm:t>
    </dgm:pt>
    <dgm:pt modelId="{DF8D2BD0-6A4B-1047-B64C-A779106E220B}" type="pres">
      <dgm:prSet presAssocID="{592C6F6B-D9B5-834D-BE34-24D59D3F2ED9}" presName="aSpace" presStyleCnt="0"/>
      <dgm:spPr/>
    </dgm:pt>
  </dgm:ptLst>
  <dgm:cxnLst>
    <dgm:cxn modelId="{9FE5729E-117A-C648-9F69-9A209EAEE6AE}" type="presOf" srcId="{B039A891-1FAE-4E4B-8CD6-92FF94084EDF}" destId="{FD22C1E6-35E5-B04C-89BB-BAD36AE80CDA}" srcOrd="0" destOrd="0" presId="urn:microsoft.com/office/officeart/2005/8/layout/pyramid2#1"/>
    <dgm:cxn modelId="{F3ADB41A-E99B-9447-9D28-7797559DCDF4}" srcId="{40E100A7-CE7C-9641-BF97-03A22086B8CD}" destId="{CFA7FB95-6A40-D54A-87F0-EA01AE48D319}" srcOrd="1" destOrd="0" parTransId="{6F8A9464-3A32-154E-AF1C-53167265950E}" sibTransId="{F8F4AE49-BA54-7A45-A153-F09837FFF429}"/>
    <dgm:cxn modelId="{307BB761-91F0-244A-9FD2-AB5B649DFD7E}" type="presOf" srcId="{CFA7FB95-6A40-D54A-87F0-EA01AE48D319}" destId="{A70433B4-DD0F-0D41-BE45-E027915CA87D}" srcOrd="0" destOrd="0" presId="urn:microsoft.com/office/officeart/2005/8/layout/pyramid2#1"/>
    <dgm:cxn modelId="{88DABD85-8EA7-6C47-B4B2-51B506EC7CF9}" type="presOf" srcId="{40E100A7-CE7C-9641-BF97-03A22086B8CD}" destId="{BC1A1EB5-3E8F-6140-86BE-B443367C79FD}" srcOrd="0" destOrd="0" presId="urn:microsoft.com/office/officeart/2005/8/layout/pyramid2#1"/>
    <dgm:cxn modelId="{159B083E-B3AF-F940-9B7B-315A9FD81F82}" srcId="{40E100A7-CE7C-9641-BF97-03A22086B8CD}" destId="{F3EA1155-5202-A04B-85EB-C6EF6065F565}" srcOrd="0" destOrd="0" parTransId="{E3629008-D36B-414A-90CA-954430791562}" sibTransId="{11851995-98C2-CE4D-BB1D-7435572B3676}"/>
    <dgm:cxn modelId="{CA61552F-41B4-3148-AD03-C85F5261A4F4}" type="presOf" srcId="{F3EA1155-5202-A04B-85EB-C6EF6065F565}" destId="{9B2C1A57-3D7F-6149-A2B1-7D5283D56750}" srcOrd="0" destOrd="0" presId="urn:microsoft.com/office/officeart/2005/8/layout/pyramid2#1"/>
    <dgm:cxn modelId="{8FA9A6B6-C959-1947-9588-B4823C32FB1F}" type="presOf" srcId="{592C6F6B-D9B5-834D-BE34-24D59D3F2ED9}" destId="{A87736FD-7FCE-A644-8540-532CB5BCD634}" srcOrd="0" destOrd="0" presId="urn:microsoft.com/office/officeart/2005/8/layout/pyramid2#1"/>
    <dgm:cxn modelId="{78C29A33-7F0C-3447-8904-CEA6F0F21B85}" srcId="{40E100A7-CE7C-9641-BF97-03A22086B8CD}" destId="{592C6F6B-D9B5-834D-BE34-24D59D3F2ED9}" srcOrd="3" destOrd="0" parTransId="{721555CF-B1C8-2846-AB97-5E6A07B1BD25}" sibTransId="{6977CAC2-FC35-614B-B154-CC0B7F74B26D}"/>
    <dgm:cxn modelId="{58E82C1B-9FC1-8F4F-874C-575DA4C2F474}" srcId="{40E100A7-CE7C-9641-BF97-03A22086B8CD}" destId="{B039A891-1FAE-4E4B-8CD6-92FF94084EDF}" srcOrd="2" destOrd="0" parTransId="{2817FD04-59EC-D343-AD82-5633B7FE7EDF}" sibTransId="{7ADE8760-7DE3-E94E-8762-FCDB68D5D34A}"/>
    <dgm:cxn modelId="{2A7973DF-AEC1-334B-B085-9089F986786D}" type="presParOf" srcId="{BC1A1EB5-3E8F-6140-86BE-B443367C79FD}" destId="{EED16930-92F6-D54F-A79C-ADE201060BCE}" srcOrd="0" destOrd="0" presId="urn:microsoft.com/office/officeart/2005/8/layout/pyramid2#1"/>
    <dgm:cxn modelId="{2132D4DA-A5E8-5E43-8C51-32FBFAEC004B}" type="presParOf" srcId="{BC1A1EB5-3E8F-6140-86BE-B443367C79FD}" destId="{E627DA87-8AD1-334B-BB04-4AD4490F62D1}" srcOrd="1" destOrd="0" presId="urn:microsoft.com/office/officeart/2005/8/layout/pyramid2#1"/>
    <dgm:cxn modelId="{CF114109-79E7-7848-88EE-946C27390807}" type="presParOf" srcId="{E627DA87-8AD1-334B-BB04-4AD4490F62D1}" destId="{9B2C1A57-3D7F-6149-A2B1-7D5283D56750}" srcOrd="0" destOrd="0" presId="urn:microsoft.com/office/officeart/2005/8/layout/pyramid2#1"/>
    <dgm:cxn modelId="{FC409336-FDBF-5D43-ACB7-5E7C5D932B99}" type="presParOf" srcId="{E627DA87-8AD1-334B-BB04-4AD4490F62D1}" destId="{ADB556FB-DE2E-9341-A487-1E4C47AB143B}" srcOrd="1" destOrd="0" presId="urn:microsoft.com/office/officeart/2005/8/layout/pyramid2#1"/>
    <dgm:cxn modelId="{AF972BB9-C015-7C41-955C-419CFF0D1F60}" type="presParOf" srcId="{E627DA87-8AD1-334B-BB04-4AD4490F62D1}" destId="{A70433B4-DD0F-0D41-BE45-E027915CA87D}" srcOrd="2" destOrd="0" presId="urn:microsoft.com/office/officeart/2005/8/layout/pyramid2#1"/>
    <dgm:cxn modelId="{3AE9EF2B-B86F-3E47-BFE1-ED3C5BE01C1E}" type="presParOf" srcId="{E627DA87-8AD1-334B-BB04-4AD4490F62D1}" destId="{D70EA93C-A565-794E-986D-91EF215459E8}" srcOrd="3" destOrd="0" presId="urn:microsoft.com/office/officeart/2005/8/layout/pyramid2#1"/>
    <dgm:cxn modelId="{EBFC03AA-F10E-214F-AE58-78603E7FA735}" type="presParOf" srcId="{E627DA87-8AD1-334B-BB04-4AD4490F62D1}" destId="{FD22C1E6-35E5-B04C-89BB-BAD36AE80CDA}" srcOrd="4" destOrd="0" presId="urn:microsoft.com/office/officeart/2005/8/layout/pyramid2#1"/>
    <dgm:cxn modelId="{BD8D2E9B-ACF4-354B-B260-6AAF63AD5C55}" type="presParOf" srcId="{E627DA87-8AD1-334B-BB04-4AD4490F62D1}" destId="{F8522E27-B858-B84A-A8B0-4041857BA0A2}" srcOrd="5" destOrd="0" presId="urn:microsoft.com/office/officeart/2005/8/layout/pyramid2#1"/>
    <dgm:cxn modelId="{00357F59-F8C3-F043-A6FC-CD29436B0B41}" type="presParOf" srcId="{E627DA87-8AD1-334B-BB04-4AD4490F62D1}" destId="{A87736FD-7FCE-A644-8540-532CB5BCD634}" srcOrd="6" destOrd="0" presId="urn:microsoft.com/office/officeart/2005/8/layout/pyramid2#1"/>
    <dgm:cxn modelId="{FBFEF9B0-5805-0B4C-B196-427F6023B5D1}" type="presParOf" srcId="{E627DA87-8AD1-334B-BB04-4AD4490F62D1}" destId="{DF8D2BD0-6A4B-1047-B64C-A779106E220B}" srcOrd="7" destOrd="0" presId="urn:microsoft.com/office/officeart/2005/8/layout/pyramid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FEC83B-E29E-4C80-BD55-B4652E762D28}" type="doc">
      <dgm:prSet loTypeId="urn:microsoft.com/office/officeart/2005/8/layout/vList2#12" loCatId="list" qsTypeId="urn:microsoft.com/office/officeart/2005/8/quickstyle/simple1#14" qsCatId="simple" csTypeId="urn:microsoft.com/office/officeart/2005/8/colors/accent1_2#15" csCatId="accent1" phldr="1"/>
      <dgm:spPr/>
      <dgm:t>
        <a:bodyPr/>
        <a:lstStyle/>
        <a:p>
          <a:endParaRPr lang="en-GB"/>
        </a:p>
      </dgm:t>
    </dgm:pt>
    <dgm:pt modelId="{7CAA018C-A98F-4B04-8AE7-7072070BC713}">
      <dgm:prSet phldrT="[Text]"/>
      <dgm:spPr/>
      <dgm:t>
        <a:bodyPr/>
        <a:lstStyle/>
        <a:p>
          <a:endParaRPr lang="en-GB" dirty="0"/>
        </a:p>
      </dgm:t>
    </dgm:pt>
    <dgm:pt modelId="{2A5C11DC-C336-4C9F-A812-ED13DFB588A3}" type="parTrans" cxnId="{B42ABBC4-DD91-4E16-9FEF-D1D5893D3F9D}">
      <dgm:prSet/>
      <dgm:spPr/>
      <dgm:t>
        <a:bodyPr/>
        <a:lstStyle/>
        <a:p>
          <a:endParaRPr lang="en-GB"/>
        </a:p>
      </dgm:t>
    </dgm:pt>
    <dgm:pt modelId="{6248A79A-CC19-4312-9D01-01170C95557A}" type="sibTrans" cxnId="{B42ABBC4-DD91-4E16-9FEF-D1D5893D3F9D}">
      <dgm:prSet/>
      <dgm:spPr/>
      <dgm:t>
        <a:bodyPr/>
        <a:lstStyle/>
        <a:p>
          <a:endParaRPr lang="en-GB"/>
        </a:p>
      </dgm:t>
    </dgm:pt>
    <dgm:pt modelId="{8B1BEE83-1A08-44D5-8A8C-0921FC151C7D}">
      <dgm:prSet phldrT="[Text]" custT="1"/>
      <dgm:spPr>
        <a:solidFill>
          <a:schemeClr val="accent4">
            <a:lumMod val="60000"/>
            <a:lumOff val="40000"/>
          </a:schemeClr>
        </a:solidFill>
      </dgm:spPr>
      <dgm:t>
        <a:bodyPr/>
        <a:lstStyle/>
        <a:p>
          <a:r>
            <a:rPr lang="en-GB" sz="2800" dirty="0">
              <a:solidFill>
                <a:schemeClr val="tx1"/>
              </a:solidFill>
              <a:latin typeface="Calibri" panose="020F0502020204030204" pitchFamily="34" charset="0"/>
              <a:cs typeface="Calibri" panose="020F0502020204030204" pitchFamily="34" charset="0"/>
            </a:rPr>
            <a:t>Laparotomy</a:t>
          </a:r>
        </a:p>
      </dgm:t>
    </dgm:pt>
    <dgm:pt modelId="{FA2CBF67-78F6-4A8C-92D4-B8C06F7121E2}" type="parTrans" cxnId="{632B2FA1-0738-4D72-A142-09555C759ED3}">
      <dgm:prSet/>
      <dgm:spPr/>
      <dgm:t>
        <a:bodyPr/>
        <a:lstStyle/>
        <a:p>
          <a:endParaRPr lang="en-GB"/>
        </a:p>
      </dgm:t>
    </dgm:pt>
    <dgm:pt modelId="{D40BD171-1078-43F3-9067-A48BBA7DED1A}" type="sibTrans" cxnId="{632B2FA1-0738-4D72-A142-09555C759ED3}">
      <dgm:prSet/>
      <dgm:spPr/>
      <dgm:t>
        <a:bodyPr/>
        <a:lstStyle/>
        <a:p>
          <a:endParaRPr lang="en-GB"/>
        </a:p>
      </dgm:t>
    </dgm:pt>
    <dgm:pt modelId="{B239F7E6-511B-432A-B143-DF893F030992}">
      <dgm:prSet phldrT="[Text]" custT="1"/>
      <dgm:spPr>
        <a:solidFill>
          <a:schemeClr val="accent4">
            <a:lumMod val="60000"/>
            <a:lumOff val="40000"/>
          </a:schemeClr>
        </a:solidFill>
      </dgm:spPr>
      <dgm:t>
        <a:bodyPr/>
        <a:lstStyle/>
        <a:p>
          <a:r>
            <a:rPr lang="en-GB" sz="2800" dirty="0">
              <a:solidFill>
                <a:schemeClr val="tx1"/>
              </a:solidFill>
              <a:latin typeface="Calibri" panose="020F0502020204030204" pitchFamily="34" charset="0"/>
              <a:cs typeface="Calibri" panose="020F0502020204030204" pitchFamily="34" charset="0"/>
            </a:rPr>
            <a:t>Laparoscopy</a:t>
          </a:r>
        </a:p>
      </dgm:t>
    </dgm:pt>
    <dgm:pt modelId="{173C06C4-7685-4B2D-9AED-B1CD4B2F599F}" type="sibTrans" cxnId="{1890E040-778D-4ADE-83B1-99981A5E3E4D}">
      <dgm:prSet/>
      <dgm:spPr/>
      <dgm:t>
        <a:bodyPr/>
        <a:lstStyle/>
        <a:p>
          <a:endParaRPr lang="en-GB"/>
        </a:p>
      </dgm:t>
    </dgm:pt>
    <dgm:pt modelId="{434407F5-DC43-44C1-86C3-5646D2740C92}" type="parTrans" cxnId="{1890E040-778D-4ADE-83B1-99981A5E3E4D}">
      <dgm:prSet/>
      <dgm:spPr/>
      <dgm:t>
        <a:bodyPr/>
        <a:lstStyle/>
        <a:p>
          <a:endParaRPr lang="en-GB"/>
        </a:p>
      </dgm:t>
    </dgm:pt>
    <dgm:pt modelId="{733E453D-17BA-464D-9F9F-6428658953D1}" type="pres">
      <dgm:prSet presAssocID="{90FEC83B-E29E-4C80-BD55-B4652E762D28}" presName="linear" presStyleCnt="0">
        <dgm:presLayoutVars>
          <dgm:animLvl val="lvl"/>
          <dgm:resizeHandles val="exact"/>
        </dgm:presLayoutVars>
      </dgm:prSet>
      <dgm:spPr/>
      <dgm:t>
        <a:bodyPr/>
        <a:lstStyle/>
        <a:p>
          <a:endParaRPr lang="en-US"/>
        </a:p>
      </dgm:t>
    </dgm:pt>
    <dgm:pt modelId="{FA416834-8209-4B3A-BB6B-0F00F5639635}" type="pres">
      <dgm:prSet presAssocID="{B239F7E6-511B-432A-B143-DF893F030992}" presName="parentText" presStyleLbl="node1" presStyleIdx="0" presStyleCnt="2">
        <dgm:presLayoutVars>
          <dgm:chMax val="0"/>
          <dgm:bulletEnabled val="1"/>
        </dgm:presLayoutVars>
      </dgm:prSet>
      <dgm:spPr/>
      <dgm:t>
        <a:bodyPr/>
        <a:lstStyle/>
        <a:p>
          <a:endParaRPr lang="en-US"/>
        </a:p>
      </dgm:t>
    </dgm:pt>
    <dgm:pt modelId="{C7E79214-BF48-480C-AC35-3C729D6DE7AD}" type="pres">
      <dgm:prSet presAssocID="{B239F7E6-511B-432A-B143-DF893F030992}" presName="childText" presStyleLbl="revTx" presStyleIdx="0" presStyleCnt="1">
        <dgm:presLayoutVars>
          <dgm:bulletEnabled val="1"/>
        </dgm:presLayoutVars>
      </dgm:prSet>
      <dgm:spPr/>
      <dgm:t>
        <a:bodyPr/>
        <a:lstStyle/>
        <a:p>
          <a:endParaRPr lang="en-US"/>
        </a:p>
      </dgm:t>
    </dgm:pt>
    <dgm:pt modelId="{992AE571-A499-4871-A498-2AA336840E94}" type="pres">
      <dgm:prSet presAssocID="{8B1BEE83-1A08-44D5-8A8C-0921FC151C7D}" presName="parentText" presStyleLbl="node1" presStyleIdx="1" presStyleCnt="2">
        <dgm:presLayoutVars>
          <dgm:chMax val="0"/>
          <dgm:bulletEnabled val="1"/>
        </dgm:presLayoutVars>
      </dgm:prSet>
      <dgm:spPr/>
      <dgm:t>
        <a:bodyPr/>
        <a:lstStyle/>
        <a:p>
          <a:endParaRPr lang="en-US"/>
        </a:p>
      </dgm:t>
    </dgm:pt>
  </dgm:ptLst>
  <dgm:cxnLst>
    <dgm:cxn modelId="{778FD295-1D1B-41FD-BB49-4F1BCDC8F52F}" type="presOf" srcId="{8B1BEE83-1A08-44D5-8A8C-0921FC151C7D}" destId="{992AE571-A499-4871-A498-2AA336840E94}" srcOrd="0" destOrd="0" presId="urn:microsoft.com/office/officeart/2005/8/layout/vList2#12"/>
    <dgm:cxn modelId="{CE7153E7-1146-4CF6-8AD1-CB493D999A10}" type="presOf" srcId="{7CAA018C-A98F-4B04-8AE7-7072070BC713}" destId="{C7E79214-BF48-480C-AC35-3C729D6DE7AD}" srcOrd="0" destOrd="0" presId="urn:microsoft.com/office/officeart/2005/8/layout/vList2#12"/>
    <dgm:cxn modelId="{632B2FA1-0738-4D72-A142-09555C759ED3}" srcId="{90FEC83B-E29E-4C80-BD55-B4652E762D28}" destId="{8B1BEE83-1A08-44D5-8A8C-0921FC151C7D}" srcOrd="1" destOrd="0" parTransId="{FA2CBF67-78F6-4A8C-92D4-B8C06F7121E2}" sibTransId="{D40BD171-1078-43F3-9067-A48BBA7DED1A}"/>
    <dgm:cxn modelId="{D29C7FB8-8009-4EAE-8239-25E638D218FA}" type="presOf" srcId="{90FEC83B-E29E-4C80-BD55-B4652E762D28}" destId="{733E453D-17BA-464D-9F9F-6428658953D1}" srcOrd="0" destOrd="0" presId="urn:microsoft.com/office/officeart/2005/8/layout/vList2#12"/>
    <dgm:cxn modelId="{9562EDDE-8D8D-4D37-A9F7-F89EA46BACD2}" type="presOf" srcId="{B239F7E6-511B-432A-B143-DF893F030992}" destId="{FA416834-8209-4B3A-BB6B-0F00F5639635}" srcOrd="0" destOrd="0" presId="urn:microsoft.com/office/officeart/2005/8/layout/vList2#12"/>
    <dgm:cxn modelId="{B42ABBC4-DD91-4E16-9FEF-D1D5893D3F9D}" srcId="{B239F7E6-511B-432A-B143-DF893F030992}" destId="{7CAA018C-A98F-4B04-8AE7-7072070BC713}" srcOrd="0" destOrd="0" parTransId="{2A5C11DC-C336-4C9F-A812-ED13DFB588A3}" sibTransId="{6248A79A-CC19-4312-9D01-01170C95557A}"/>
    <dgm:cxn modelId="{1890E040-778D-4ADE-83B1-99981A5E3E4D}" srcId="{90FEC83B-E29E-4C80-BD55-B4652E762D28}" destId="{B239F7E6-511B-432A-B143-DF893F030992}" srcOrd="0" destOrd="0" parTransId="{434407F5-DC43-44C1-86C3-5646D2740C92}" sibTransId="{173C06C4-7685-4B2D-9AED-B1CD4B2F599F}"/>
    <dgm:cxn modelId="{BD384BC1-421E-474D-995E-FC3D3F8E02E2}" type="presParOf" srcId="{733E453D-17BA-464D-9F9F-6428658953D1}" destId="{FA416834-8209-4B3A-BB6B-0F00F5639635}" srcOrd="0" destOrd="0" presId="urn:microsoft.com/office/officeart/2005/8/layout/vList2#12"/>
    <dgm:cxn modelId="{3CFDBAE8-E3FF-4CFD-8538-D7FCB1684B4E}" type="presParOf" srcId="{733E453D-17BA-464D-9F9F-6428658953D1}" destId="{C7E79214-BF48-480C-AC35-3C729D6DE7AD}" srcOrd="1" destOrd="0" presId="urn:microsoft.com/office/officeart/2005/8/layout/vList2#12"/>
    <dgm:cxn modelId="{0CE49F6E-150D-49F9-A7D6-91690F1E99C2}" type="presParOf" srcId="{733E453D-17BA-464D-9F9F-6428658953D1}" destId="{992AE571-A499-4871-A498-2AA336840E94}" srcOrd="2" destOrd="0" presId="urn:microsoft.com/office/officeart/2005/8/layout/vList2#1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F8BB4-73BE-4C48-ACF4-E619415B73C4}">
      <dsp:nvSpPr>
        <dsp:cNvPr id="0" name=""/>
        <dsp:cNvSpPr/>
      </dsp:nvSpPr>
      <dsp:spPr>
        <a:xfrm rot="16200000">
          <a:off x="-836656" y="927530"/>
          <a:ext cx="4173855" cy="231879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GB" sz="2200" b="1" kern="1200" dirty="0">
              <a:solidFill>
                <a:schemeClr val="tx1"/>
              </a:solidFill>
            </a:rPr>
            <a:t>Benign ovarian</a:t>
          </a:r>
        </a:p>
        <a:p>
          <a:pPr lvl="0" algn="ctr" defTabSz="977900">
            <a:lnSpc>
              <a:spcPct val="90000"/>
            </a:lnSpc>
            <a:spcBef>
              <a:spcPct val="0"/>
            </a:spcBef>
            <a:spcAft>
              <a:spcPct val="35000"/>
            </a:spcAft>
          </a:pPr>
          <a:r>
            <a:rPr lang="en-GB" sz="2000" b="1" kern="1200" dirty="0">
              <a:solidFill>
                <a:schemeClr val="tx1"/>
              </a:solidFill>
              <a:latin typeface="Calibri" panose="020F0502020204030204" pitchFamily="34" charset="0"/>
              <a:cs typeface="Calibri" panose="020F0502020204030204" pitchFamily="34" charset="0"/>
            </a:rPr>
            <a:t>Functional cyst</a:t>
          </a:r>
        </a:p>
        <a:p>
          <a:pPr lvl="0" algn="ctr" defTabSz="977900">
            <a:lnSpc>
              <a:spcPct val="90000"/>
            </a:lnSpc>
            <a:spcBef>
              <a:spcPct val="0"/>
            </a:spcBef>
            <a:spcAft>
              <a:spcPct val="35000"/>
            </a:spcAft>
          </a:pPr>
          <a:r>
            <a:rPr lang="en-GB" sz="2000" kern="1200" dirty="0" err="1">
              <a:solidFill>
                <a:schemeClr val="tx1"/>
              </a:solidFill>
              <a:latin typeface="Calibri" panose="020F0502020204030204" pitchFamily="34" charset="0"/>
              <a:cs typeface="Calibri" panose="020F0502020204030204" pitchFamily="34" charset="0"/>
            </a:rPr>
            <a:t>Endometroima</a:t>
          </a:r>
          <a:endParaRPr lang="en-GB" sz="2000" kern="1200" dirty="0">
            <a:solidFill>
              <a:schemeClr val="tx1"/>
            </a:solidFill>
            <a:latin typeface="Calibri" panose="020F0502020204030204" pitchFamily="34" charset="0"/>
            <a:cs typeface="Calibri" panose="020F0502020204030204" pitchFamily="34" charset="0"/>
          </a:endParaRPr>
        </a:p>
        <a:p>
          <a:pPr lvl="0" algn="ctr" defTabSz="977900">
            <a:lnSpc>
              <a:spcPct val="90000"/>
            </a:lnSpc>
            <a:spcBef>
              <a:spcPct val="0"/>
            </a:spcBef>
            <a:spcAft>
              <a:spcPct val="35000"/>
            </a:spcAft>
          </a:pPr>
          <a:r>
            <a:rPr lang="en-GB" sz="2000" kern="1200" dirty="0">
              <a:solidFill>
                <a:schemeClr val="tx1"/>
              </a:solidFill>
              <a:latin typeface="Calibri" panose="020F0502020204030204" pitchFamily="34" charset="0"/>
              <a:cs typeface="Calibri" panose="020F0502020204030204" pitchFamily="34" charset="0"/>
            </a:rPr>
            <a:t>Mucinous/ serous cystadenoma</a:t>
          </a:r>
        </a:p>
        <a:p>
          <a:pPr lvl="0" algn="ctr" defTabSz="977900">
            <a:lnSpc>
              <a:spcPct val="90000"/>
            </a:lnSpc>
            <a:spcBef>
              <a:spcPct val="0"/>
            </a:spcBef>
            <a:spcAft>
              <a:spcPct val="35000"/>
            </a:spcAft>
          </a:pPr>
          <a:r>
            <a:rPr lang="en-GB" sz="2000" kern="1200" dirty="0">
              <a:solidFill>
                <a:schemeClr val="tx1"/>
              </a:solidFill>
              <a:latin typeface="Calibri" panose="020F0502020204030204" pitchFamily="34" charset="0"/>
              <a:cs typeface="Calibri" panose="020F0502020204030204" pitchFamily="34" charset="0"/>
            </a:rPr>
            <a:t>Mature teratoma</a:t>
          </a:r>
          <a:endParaRPr lang="en-US" sz="2000" kern="1200" dirty="0">
            <a:solidFill>
              <a:schemeClr val="tx1"/>
            </a:solidFill>
            <a:latin typeface="Calibri" panose="020F0502020204030204" pitchFamily="34" charset="0"/>
            <a:cs typeface="Calibri" panose="020F0502020204030204" pitchFamily="34" charset="0"/>
          </a:endParaRPr>
        </a:p>
      </dsp:txBody>
      <dsp:txXfrm rot="5400000">
        <a:off x="90875" y="834770"/>
        <a:ext cx="2318793" cy="2504313"/>
      </dsp:txXfrm>
    </dsp:sp>
    <dsp:sp modelId="{E14CA3A5-C7FD-F74D-9BA0-8FE744A87592}">
      <dsp:nvSpPr>
        <dsp:cNvPr id="0" name=""/>
        <dsp:cNvSpPr/>
      </dsp:nvSpPr>
      <dsp:spPr>
        <a:xfrm rot="16200000">
          <a:off x="4496127" y="1191390"/>
          <a:ext cx="2759585" cy="207163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dirty="0">
              <a:solidFill>
                <a:schemeClr val="tx1"/>
              </a:solidFill>
              <a:latin typeface="Calibri" panose="020F0502020204030204" pitchFamily="34" charset="0"/>
              <a:cs typeface="Calibri" panose="020F0502020204030204" pitchFamily="34" charset="0"/>
            </a:rPr>
            <a:t>Malignant ovarian</a:t>
          </a:r>
        </a:p>
        <a:p>
          <a:pPr lvl="0" algn="ctr" defTabSz="977900">
            <a:lnSpc>
              <a:spcPct val="90000"/>
            </a:lnSpc>
            <a:spcBef>
              <a:spcPct val="0"/>
            </a:spcBef>
            <a:spcAft>
              <a:spcPct val="35000"/>
            </a:spcAft>
          </a:pPr>
          <a:r>
            <a:rPr lang="en-US" sz="2200" b="1" kern="1200" dirty="0">
              <a:solidFill>
                <a:schemeClr val="tx1"/>
              </a:solidFill>
              <a:latin typeface="Calibri" panose="020F0502020204030204" pitchFamily="34" charset="0"/>
              <a:cs typeface="Calibri" panose="020F0502020204030204" pitchFamily="34" charset="0"/>
            </a:rPr>
            <a:t> </a:t>
          </a:r>
        </a:p>
        <a:p>
          <a:pPr lvl="0" algn="ctr" defTabSz="977900">
            <a:lnSpc>
              <a:spcPct val="90000"/>
            </a:lnSpc>
            <a:spcBef>
              <a:spcPct val="0"/>
            </a:spcBef>
            <a:spcAft>
              <a:spcPct val="35000"/>
            </a:spcAft>
          </a:pPr>
          <a:r>
            <a:rPr lang="en-US" sz="2200" kern="1200" dirty="0">
              <a:solidFill>
                <a:schemeClr val="tx1"/>
              </a:solidFill>
              <a:latin typeface="Calibri" panose="020F0502020204030204" pitchFamily="34" charset="0"/>
              <a:cs typeface="Calibri" panose="020F0502020204030204" pitchFamily="34" charset="0"/>
            </a:rPr>
            <a:t>Germ cell </a:t>
          </a:r>
          <a:r>
            <a:rPr lang="en-US" sz="2200" kern="1200" dirty="0" err="1">
              <a:solidFill>
                <a:schemeClr val="tx1"/>
              </a:solidFill>
              <a:latin typeface="Calibri" panose="020F0502020204030204" pitchFamily="34" charset="0"/>
              <a:cs typeface="Calibri" panose="020F0502020204030204" pitchFamily="34" charset="0"/>
            </a:rPr>
            <a:t>tumour</a:t>
          </a:r>
          <a:endParaRPr lang="en-US" sz="2200" kern="1200" dirty="0">
            <a:solidFill>
              <a:schemeClr val="tx1"/>
            </a:solidFill>
            <a:latin typeface="Calibri" panose="020F0502020204030204" pitchFamily="34" charset="0"/>
            <a:cs typeface="Calibri" panose="020F0502020204030204" pitchFamily="34" charset="0"/>
          </a:endParaRPr>
        </a:p>
      </dsp:txBody>
      <dsp:txXfrm rot="5400000">
        <a:off x="4840100" y="1399334"/>
        <a:ext cx="2071639" cy="1655751"/>
      </dsp:txXfrm>
    </dsp:sp>
    <dsp:sp modelId="{48C0F464-A044-7740-9276-D0BBED4F0396}">
      <dsp:nvSpPr>
        <dsp:cNvPr id="0" name=""/>
        <dsp:cNvSpPr/>
      </dsp:nvSpPr>
      <dsp:spPr>
        <a:xfrm rot="16200000">
          <a:off x="1921324" y="1006046"/>
          <a:ext cx="3427861" cy="216192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GB" sz="2200" b="1" kern="1200" dirty="0">
              <a:solidFill>
                <a:schemeClr val="tx1"/>
              </a:solidFill>
              <a:latin typeface="Calibri" panose="020F0502020204030204" pitchFamily="34" charset="0"/>
              <a:cs typeface="Calibri" panose="020F0502020204030204" pitchFamily="34" charset="0"/>
            </a:rPr>
            <a:t>Benign non ovarian</a:t>
          </a:r>
        </a:p>
        <a:p>
          <a:pPr lvl="0" algn="ctr" defTabSz="977900">
            <a:lnSpc>
              <a:spcPct val="90000"/>
            </a:lnSpc>
            <a:spcBef>
              <a:spcPct val="0"/>
            </a:spcBef>
            <a:spcAft>
              <a:spcPct val="35000"/>
            </a:spcAft>
          </a:pPr>
          <a:r>
            <a:rPr lang="en-GB" sz="2200" kern="1200" dirty="0" err="1">
              <a:solidFill>
                <a:schemeClr val="tx1"/>
              </a:solidFill>
              <a:latin typeface="Calibri" panose="020F0502020204030204" pitchFamily="34" charset="0"/>
              <a:cs typeface="Calibri" panose="020F0502020204030204" pitchFamily="34" charset="0"/>
            </a:rPr>
            <a:t>Paratubal</a:t>
          </a:r>
          <a:r>
            <a:rPr lang="en-GB" sz="2200" kern="1200" dirty="0">
              <a:solidFill>
                <a:schemeClr val="tx1"/>
              </a:solidFill>
              <a:latin typeface="Calibri" panose="020F0502020204030204" pitchFamily="34" charset="0"/>
              <a:cs typeface="Calibri" panose="020F0502020204030204" pitchFamily="34" charset="0"/>
            </a:rPr>
            <a:t> cyst</a:t>
          </a:r>
        </a:p>
        <a:p>
          <a:pPr lvl="0" algn="ctr" defTabSz="977900">
            <a:lnSpc>
              <a:spcPct val="90000"/>
            </a:lnSpc>
            <a:spcBef>
              <a:spcPct val="0"/>
            </a:spcBef>
            <a:spcAft>
              <a:spcPct val="35000"/>
            </a:spcAft>
          </a:pPr>
          <a:r>
            <a:rPr lang="en-GB" sz="2200" kern="1200" dirty="0">
              <a:solidFill>
                <a:schemeClr val="tx1"/>
              </a:solidFill>
              <a:latin typeface="Calibri" panose="020F0502020204030204" pitchFamily="34" charset="0"/>
              <a:cs typeface="Calibri" panose="020F0502020204030204" pitchFamily="34" charset="0"/>
            </a:rPr>
            <a:t>Peritoneal pseudocyst</a:t>
          </a:r>
          <a:endParaRPr lang="en-US" sz="2200" kern="1200" dirty="0">
            <a:solidFill>
              <a:schemeClr val="tx1"/>
            </a:solidFill>
            <a:latin typeface="Calibri" panose="020F0502020204030204" pitchFamily="34" charset="0"/>
            <a:cs typeface="Calibri" panose="020F0502020204030204" pitchFamily="34" charset="0"/>
          </a:endParaRPr>
        </a:p>
        <a:p>
          <a:pPr lvl="0" algn="ctr" defTabSz="977900">
            <a:lnSpc>
              <a:spcPct val="90000"/>
            </a:lnSpc>
            <a:spcBef>
              <a:spcPct val="0"/>
            </a:spcBef>
            <a:spcAft>
              <a:spcPct val="35000"/>
            </a:spcAft>
          </a:pPr>
          <a:r>
            <a:rPr lang="en-US" sz="2200" kern="1200" dirty="0">
              <a:solidFill>
                <a:schemeClr val="tx1"/>
              </a:solidFill>
              <a:latin typeface="Calibri" panose="020F0502020204030204" pitchFamily="34" charset="0"/>
              <a:cs typeface="Calibri" panose="020F0502020204030204" pitchFamily="34" charset="0"/>
            </a:rPr>
            <a:t>hydrosalpinx</a:t>
          </a:r>
        </a:p>
      </dsp:txBody>
      <dsp:txXfrm rot="5400000">
        <a:off x="2554291" y="1058651"/>
        <a:ext cx="2161928" cy="2056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6930-92F6-D54F-A79C-ADE201060BCE}">
      <dsp:nvSpPr>
        <dsp:cNvPr id="0" name=""/>
        <dsp:cNvSpPr/>
      </dsp:nvSpPr>
      <dsp:spPr>
        <a:xfrm>
          <a:off x="951452" y="0"/>
          <a:ext cx="3646169" cy="3646169"/>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B2C1A57-3D7F-6149-A2B1-7D5283D56750}">
      <dsp:nvSpPr>
        <dsp:cNvPr id="0" name=""/>
        <dsp:cNvSpPr/>
      </dsp:nvSpPr>
      <dsp:spPr>
        <a:xfrm>
          <a:off x="2774537" y="364973"/>
          <a:ext cx="2370010" cy="64804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Torsion</a:t>
          </a:r>
        </a:p>
      </dsp:txBody>
      <dsp:txXfrm>
        <a:off x="2806172" y="396608"/>
        <a:ext cx="2306740" cy="584779"/>
      </dsp:txXfrm>
    </dsp:sp>
    <dsp:sp modelId="{A70433B4-DD0F-0D41-BE45-E027915CA87D}">
      <dsp:nvSpPr>
        <dsp:cNvPr id="0" name=""/>
        <dsp:cNvSpPr/>
      </dsp:nvSpPr>
      <dsp:spPr>
        <a:xfrm>
          <a:off x="2774537" y="1094029"/>
          <a:ext cx="2370010" cy="64804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Haemorrhage</a:t>
          </a:r>
          <a:endParaRPr lang="en-US" sz="2500" kern="1200" dirty="0"/>
        </a:p>
      </dsp:txBody>
      <dsp:txXfrm>
        <a:off x="2806172" y="1125664"/>
        <a:ext cx="2306740" cy="584779"/>
      </dsp:txXfrm>
    </dsp:sp>
    <dsp:sp modelId="{FD22C1E6-35E5-B04C-89BB-BAD36AE80CDA}">
      <dsp:nvSpPr>
        <dsp:cNvPr id="0" name=""/>
        <dsp:cNvSpPr/>
      </dsp:nvSpPr>
      <dsp:spPr>
        <a:xfrm>
          <a:off x="2774537" y="1823084"/>
          <a:ext cx="2370010" cy="64804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Rupture</a:t>
          </a:r>
        </a:p>
      </dsp:txBody>
      <dsp:txXfrm>
        <a:off x="2806172" y="1854719"/>
        <a:ext cx="2306740" cy="584779"/>
      </dsp:txXfrm>
    </dsp:sp>
    <dsp:sp modelId="{A87736FD-7FCE-A644-8540-532CB5BCD634}">
      <dsp:nvSpPr>
        <dsp:cNvPr id="0" name=""/>
        <dsp:cNvSpPr/>
      </dsp:nvSpPr>
      <dsp:spPr>
        <a:xfrm>
          <a:off x="2774537" y="2552140"/>
          <a:ext cx="2370010" cy="64804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Infection</a:t>
          </a:r>
        </a:p>
      </dsp:txBody>
      <dsp:txXfrm>
        <a:off x="2806172" y="2583775"/>
        <a:ext cx="2306740" cy="584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6834-8209-4B3A-BB6B-0F00F5639635}">
      <dsp:nvSpPr>
        <dsp:cNvPr id="0" name=""/>
        <dsp:cNvSpPr/>
      </dsp:nvSpPr>
      <dsp:spPr>
        <a:xfrm>
          <a:off x="0" y="6222"/>
          <a:ext cx="5082036" cy="121680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solidFill>
                <a:schemeClr val="tx1"/>
              </a:solidFill>
              <a:latin typeface="Calibri" panose="020F0502020204030204" pitchFamily="34" charset="0"/>
              <a:cs typeface="Calibri" panose="020F0502020204030204" pitchFamily="34" charset="0"/>
            </a:rPr>
            <a:t>Laparoscopy</a:t>
          </a:r>
        </a:p>
      </dsp:txBody>
      <dsp:txXfrm>
        <a:off x="59399" y="65621"/>
        <a:ext cx="4963238" cy="1098002"/>
      </dsp:txXfrm>
    </dsp:sp>
    <dsp:sp modelId="{C7E79214-BF48-480C-AC35-3C729D6DE7AD}">
      <dsp:nvSpPr>
        <dsp:cNvPr id="0" name=""/>
        <dsp:cNvSpPr/>
      </dsp:nvSpPr>
      <dsp:spPr>
        <a:xfrm>
          <a:off x="0" y="1223022"/>
          <a:ext cx="508203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55"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en-GB" sz="5100" kern="1200" dirty="0"/>
        </a:p>
      </dsp:txBody>
      <dsp:txXfrm>
        <a:off x="0" y="1223022"/>
        <a:ext cx="5082036" cy="1076400"/>
      </dsp:txXfrm>
    </dsp:sp>
    <dsp:sp modelId="{992AE571-A499-4871-A498-2AA336840E94}">
      <dsp:nvSpPr>
        <dsp:cNvPr id="0" name=""/>
        <dsp:cNvSpPr/>
      </dsp:nvSpPr>
      <dsp:spPr>
        <a:xfrm>
          <a:off x="0" y="2299422"/>
          <a:ext cx="5082036" cy="121680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solidFill>
                <a:schemeClr val="tx1"/>
              </a:solidFill>
              <a:latin typeface="Calibri" panose="020F0502020204030204" pitchFamily="34" charset="0"/>
              <a:cs typeface="Calibri" panose="020F0502020204030204" pitchFamily="34" charset="0"/>
            </a:rPr>
            <a:t>Laparotomy</a:t>
          </a:r>
        </a:p>
      </dsp:txBody>
      <dsp:txXfrm>
        <a:off x="59399" y="2358821"/>
        <a:ext cx="4963238"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1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883935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13a9afcd6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13a9afcd6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14044b8aa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14044b8aa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1f924e3519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1f924e3519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105afc42a3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1105afc42a3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1948a22561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1948a2256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FAEDF2"/>
            </a:gs>
            <a:gs pos="41000">
              <a:schemeClr val="accent4"/>
            </a:gs>
            <a:gs pos="100000">
              <a:srgbClr val="D39BC2"/>
            </a:gs>
          </a:gsLst>
          <a:lin ang="8100019"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416753"/>
            <a:ext cx="6187500" cy="19833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454036"/>
            <a:ext cx="58251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5914550" y="454187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31600" y="-716175"/>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3700" y="-7161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51175" y="457360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4129775" y="4541875"/>
            <a:ext cx="2603475" cy="1636500"/>
            <a:chOff x="1579325" y="4336675"/>
            <a:chExt cx="2603475" cy="1636500"/>
          </a:xfrm>
        </p:grpSpPr>
        <p:sp>
          <p:nvSpPr>
            <p:cNvPr id="16" name="Google Shape;16;p2"/>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gradFill>
          <a:gsLst>
            <a:gs pos="0">
              <a:srgbClr val="FAEDF2"/>
            </a:gs>
            <a:gs pos="41000">
              <a:schemeClr val="accent4"/>
            </a:gs>
            <a:gs pos="100000">
              <a:srgbClr val="D39BC2"/>
            </a:gs>
          </a:gsLst>
          <a:lin ang="8100019" scaled="0"/>
        </a:gradFill>
        <a:effectLst/>
      </p:bgPr>
    </p:bg>
    <p:spTree>
      <p:nvGrpSpPr>
        <p:cNvPr id="1" name="Shape 313"/>
        <p:cNvGrpSpPr/>
        <p:nvPr/>
      </p:nvGrpSpPr>
      <p:grpSpPr>
        <a:xfrm>
          <a:off x="0" y="0"/>
          <a:ext cx="0" cy="0"/>
          <a:chOff x="0" y="0"/>
          <a:chExt cx="0" cy="0"/>
        </a:xfrm>
      </p:grpSpPr>
      <p:sp>
        <p:nvSpPr>
          <p:cNvPr id="314" name="Google Shape;314;p28"/>
          <p:cNvSpPr/>
          <p:nvPr/>
        </p:nvSpPr>
        <p:spPr>
          <a:xfrm>
            <a:off x="-1999475" y="38855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8173388" y="-1101500"/>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 name="Google Shape;316;p28"/>
          <p:cNvGrpSpPr/>
          <p:nvPr/>
        </p:nvGrpSpPr>
        <p:grpSpPr>
          <a:xfrm>
            <a:off x="6388613" y="-1101500"/>
            <a:ext cx="2603475" cy="1636500"/>
            <a:chOff x="1579325" y="4336675"/>
            <a:chExt cx="2603475" cy="1636500"/>
          </a:xfrm>
        </p:grpSpPr>
        <p:sp>
          <p:nvSpPr>
            <p:cNvPr id="317" name="Google Shape;317;p28"/>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FAEDF2"/>
            </a:gs>
            <a:gs pos="41000">
              <a:schemeClr val="accent4"/>
            </a:gs>
            <a:gs pos="100000">
              <a:srgbClr val="D39BC2"/>
            </a:gs>
          </a:gsLst>
          <a:lin ang="18900044" scaled="0"/>
        </a:gra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720000" y="36919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subTitle" idx="1"/>
          </p:nvPr>
        </p:nvSpPr>
        <p:spPr>
          <a:xfrm>
            <a:off x="715100" y="1007390"/>
            <a:ext cx="7704000" cy="23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latin typeface="Atkinson Hyperlegible"/>
                <a:ea typeface="Atkinson Hyperlegible"/>
                <a:cs typeface="Atkinson Hyperlegible"/>
                <a:sym typeface="Atkinson Hyperlegible"/>
              </a:defRPr>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sp>
        <p:nvSpPr>
          <p:cNvPr id="36" name="Google Shape;36;p4"/>
          <p:cNvSpPr/>
          <p:nvPr/>
        </p:nvSpPr>
        <p:spPr>
          <a:xfrm>
            <a:off x="8054750" y="-18790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1391800" y="4608500"/>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916500" y="4608500"/>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rgbClr val="FAEDF2"/>
            </a:gs>
            <a:gs pos="41000">
              <a:schemeClr val="accent4"/>
            </a:gs>
            <a:gs pos="100000">
              <a:srgbClr val="D39BC2"/>
            </a:gs>
          </a:gsLst>
          <a:lin ang="16200038" scaled="0"/>
        </a:gradFill>
        <a:effectLst/>
      </p:bgPr>
    </p:bg>
    <p:spTree>
      <p:nvGrpSpPr>
        <p:cNvPr id="1" name="Shape 39"/>
        <p:cNvGrpSpPr/>
        <p:nvPr/>
      </p:nvGrpSpPr>
      <p:grpSpPr>
        <a:xfrm>
          <a:off x="0" y="0"/>
          <a:ext cx="0" cy="0"/>
          <a:chOff x="0" y="0"/>
          <a:chExt cx="0" cy="0"/>
        </a:xfrm>
      </p:grpSpPr>
      <p:sp>
        <p:nvSpPr>
          <p:cNvPr id="40" name="Google Shape;40;p5"/>
          <p:cNvSpPr/>
          <p:nvPr/>
        </p:nvSpPr>
        <p:spPr>
          <a:xfrm>
            <a:off x="7421725" y="-1101500"/>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txBox="1">
            <a:spLocks noGrp="1"/>
          </p:cNvSpPr>
          <p:nvPr>
            <p:ph type="subTitle" idx="1"/>
          </p:nvPr>
        </p:nvSpPr>
        <p:spPr>
          <a:xfrm>
            <a:off x="2636359" y="1605850"/>
            <a:ext cx="2514900" cy="445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Font typeface="Bebas Neue" panose="020B0606020202050201"/>
              <a:buNone/>
              <a:defRPr sz="2400">
                <a:latin typeface="Bona Nova"/>
                <a:ea typeface="Bona Nova"/>
                <a:cs typeface="Bona Nova"/>
                <a:sym typeface="Bona Nova"/>
              </a:defRPr>
            </a:lvl1pPr>
            <a:lvl2pPr lvl="1"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42" name="Google Shape;42;p5"/>
          <p:cNvSpPr txBox="1">
            <a:spLocks noGrp="1"/>
          </p:cNvSpPr>
          <p:nvPr>
            <p:ph type="subTitle" idx="2"/>
          </p:nvPr>
        </p:nvSpPr>
        <p:spPr>
          <a:xfrm>
            <a:off x="5902540" y="3274475"/>
            <a:ext cx="25149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panose="020B0606020202050201"/>
              <a:buNone/>
              <a:defRPr sz="2400">
                <a:latin typeface="Bona Nova"/>
                <a:ea typeface="Bona Nova"/>
                <a:cs typeface="Bona Nova"/>
                <a:sym typeface="Bona Nova"/>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43" name="Google Shape;43;p5"/>
          <p:cNvSpPr txBox="1">
            <a:spLocks noGrp="1"/>
          </p:cNvSpPr>
          <p:nvPr>
            <p:ph type="subTitle" idx="3"/>
          </p:nvPr>
        </p:nvSpPr>
        <p:spPr>
          <a:xfrm>
            <a:off x="2636359" y="1899250"/>
            <a:ext cx="25149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 name="Google Shape;44;p5"/>
          <p:cNvSpPr txBox="1">
            <a:spLocks noGrp="1"/>
          </p:cNvSpPr>
          <p:nvPr>
            <p:ph type="subTitle" idx="4"/>
          </p:nvPr>
        </p:nvSpPr>
        <p:spPr>
          <a:xfrm>
            <a:off x="5902540" y="3567875"/>
            <a:ext cx="25149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5"/>
          <p:cNvSpPr txBox="1">
            <a:spLocks noGrp="1"/>
          </p:cNvSpPr>
          <p:nvPr>
            <p:ph type="title"/>
          </p:nvPr>
        </p:nvSpPr>
        <p:spPr>
          <a:xfrm>
            <a:off x="720000" y="36919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5"/>
          <p:cNvSpPr/>
          <p:nvPr/>
        </p:nvSpPr>
        <p:spPr>
          <a:xfrm>
            <a:off x="-1992100" y="418515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545586" y="4541622"/>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a:off x="5636950" y="-1101500"/>
            <a:ext cx="2603475" cy="1636500"/>
            <a:chOff x="1579325" y="4336675"/>
            <a:chExt cx="2603475" cy="1636500"/>
          </a:xfrm>
        </p:grpSpPr>
        <p:sp>
          <p:nvSpPr>
            <p:cNvPr id="49" name="Google Shape;49;p5"/>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rgbClr val="FAEDF2"/>
            </a:gs>
            <a:gs pos="41000">
              <a:schemeClr val="accent4"/>
            </a:gs>
            <a:gs pos="100000">
              <a:srgbClr val="D39BC2"/>
            </a:gs>
          </a:gsLst>
          <a:lin ang="18900044" scaled="0"/>
        </a:gradFill>
        <a:effectLst/>
      </p:bgPr>
    </p:bg>
    <p:spTree>
      <p:nvGrpSpPr>
        <p:cNvPr id="1" name="Shape 63"/>
        <p:cNvGrpSpPr/>
        <p:nvPr/>
      </p:nvGrpSpPr>
      <p:grpSpPr>
        <a:xfrm>
          <a:off x="0" y="0"/>
          <a:ext cx="0" cy="0"/>
          <a:chOff x="0" y="0"/>
          <a:chExt cx="0" cy="0"/>
        </a:xfrm>
      </p:grpSpPr>
      <p:sp>
        <p:nvSpPr>
          <p:cNvPr id="64" name="Google Shape;64;p7"/>
          <p:cNvSpPr txBox="1">
            <a:spLocks noGrp="1"/>
          </p:cNvSpPr>
          <p:nvPr>
            <p:ph type="body" idx="1"/>
          </p:nvPr>
        </p:nvSpPr>
        <p:spPr>
          <a:xfrm>
            <a:off x="720000" y="1223030"/>
            <a:ext cx="5004900" cy="3170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65" name="Google Shape;65;p7"/>
          <p:cNvSpPr txBox="1">
            <a:spLocks noGrp="1"/>
          </p:cNvSpPr>
          <p:nvPr>
            <p:ph type="title"/>
          </p:nvPr>
        </p:nvSpPr>
        <p:spPr>
          <a:xfrm>
            <a:off x="720000" y="36919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7"/>
          <p:cNvSpPr/>
          <p:nvPr/>
        </p:nvSpPr>
        <p:spPr>
          <a:xfrm>
            <a:off x="108785" y="10464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8126975" y="-884150"/>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1317050" y="410035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8602275" y="-884150"/>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rgbClr val="FAEDF2"/>
            </a:gs>
            <a:gs pos="41000">
              <a:schemeClr val="accent4"/>
            </a:gs>
            <a:gs pos="100000">
              <a:srgbClr val="D39BC2"/>
            </a:gs>
          </a:gsLst>
          <a:lin ang="8100019" scaled="0"/>
        </a:gradFill>
        <a:effectLst/>
      </p:bgPr>
    </p:bg>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9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72" name="Google Shape;72;p8"/>
          <p:cNvSpPr/>
          <p:nvPr/>
        </p:nvSpPr>
        <p:spPr>
          <a:xfrm>
            <a:off x="5914550" y="45206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8551175" y="455235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8"/>
          <p:cNvGrpSpPr/>
          <p:nvPr/>
        </p:nvGrpSpPr>
        <p:grpSpPr>
          <a:xfrm>
            <a:off x="4129775" y="4520625"/>
            <a:ext cx="2603475" cy="1636500"/>
            <a:chOff x="1579325" y="4336675"/>
            <a:chExt cx="2603475" cy="1636500"/>
          </a:xfrm>
        </p:grpSpPr>
        <p:sp>
          <p:nvSpPr>
            <p:cNvPr id="75" name="Google Shape;75;p8"/>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8"/>
          <p:cNvSpPr/>
          <p:nvPr/>
        </p:nvSpPr>
        <p:spPr>
          <a:xfrm>
            <a:off x="-131600" y="-737425"/>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343700" y="-73742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rgbClr val="FAEDF2"/>
            </a:gs>
            <a:gs pos="41000">
              <a:schemeClr val="accent4"/>
            </a:gs>
            <a:gs pos="100000">
              <a:srgbClr val="D39BC2"/>
            </a:gs>
          </a:gsLst>
          <a:lin ang="16200038" scaled="0"/>
        </a:gradFill>
        <a:effectLst/>
      </p:bgPr>
    </p:bg>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2065439" y="1449125"/>
            <a:ext cx="5466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9"/>
          <p:cNvSpPr txBox="1">
            <a:spLocks noGrp="1"/>
          </p:cNvSpPr>
          <p:nvPr>
            <p:ph type="subTitle" idx="1"/>
          </p:nvPr>
        </p:nvSpPr>
        <p:spPr>
          <a:xfrm>
            <a:off x="2065439" y="2341986"/>
            <a:ext cx="54666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9"/>
          <p:cNvSpPr/>
          <p:nvPr/>
        </p:nvSpPr>
        <p:spPr>
          <a:xfrm>
            <a:off x="-713950" y="1179500"/>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238650" y="1179500"/>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551175" y="455235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gradFill>
          <a:gsLst>
            <a:gs pos="0">
              <a:srgbClr val="FAEDF2"/>
            </a:gs>
            <a:gs pos="41000">
              <a:schemeClr val="accent4"/>
            </a:gs>
            <a:gs pos="100000">
              <a:srgbClr val="D39BC2"/>
            </a:gs>
          </a:gsLst>
          <a:lin ang="2700006" scaled="0"/>
        </a:grad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2130300" y="3439225"/>
            <a:ext cx="62277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7" name="Google Shape;177;p18"/>
          <p:cNvSpPr txBox="1">
            <a:spLocks noGrp="1"/>
          </p:cNvSpPr>
          <p:nvPr>
            <p:ph type="subTitle" idx="1"/>
          </p:nvPr>
        </p:nvSpPr>
        <p:spPr>
          <a:xfrm>
            <a:off x="786000" y="1629575"/>
            <a:ext cx="7572000" cy="174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3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78" name="Google Shape;178;p18"/>
          <p:cNvSpPr/>
          <p:nvPr/>
        </p:nvSpPr>
        <p:spPr>
          <a:xfrm>
            <a:off x="-713950" y="-592625"/>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238650" y="-59262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8551175" y="455235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BLANK_1_1_1_1_1_1_2">
    <p:bg>
      <p:bgPr>
        <a:gradFill>
          <a:gsLst>
            <a:gs pos="0">
              <a:srgbClr val="FAEDF2"/>
            </a:gs>
            <a:gs pos="41000">
              <a:schemeClr val="accent4"/>
            </a:gs>
            <a:gs pos="100000">
              <a:srgbClr val="D39BC2"/>
            </a:gs>
          </a:gsLst>
          <a:lin ang="8100019" scaled="0"/>
        </a:gradFill>
        <a:effectLst/>
      </p:bgPr>
    </p:bg>
    <p:spTree>
      <p:nvGrpSpPr>
        <p:cNvPr id="1" name="Shape 300"/>
        <p:cNvGrpSpPr/>
        <p:nvPr/>
      </p:nvGrpSpPr>
      <p:grpSpPr>
        <a:xfrm>
          <a:off x="0" y="0"/>
          <a:ext cx="0" cy="0"/>
          <a:chOff x="0" y="0"/>
          <a:chExt cx="0" cy="0"/>
        </a:xfrm>
      </p:grpSpPr>
      <p:sp>
        <p:nvSpPr>
          <p:cNvPr id="301" name="Google Shape;301;p27"/>
          <p:cNvSpPr txBox="1">
            <a:spLocks noGrp="1"/>
          </p:cNvSpPr>
          <p:nvPr>
            <p:ph type="ctrTitle"/>
          </p:nvPr>
        </p:nvSpPr>
        <p:spPr>
          <a:xfrm>
            <a:off x="1978375" y="382600"/>
            <a:ext cx="5187000" cy="11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2" name="Google Shape;302;p27"/>
          <p:cNvSpPr txBox="1">
            <a:spLocks noGrp="1"/>
          </p:cNvSpPr>
          <p:nvPr>
            <p:ph type="subTitle" idx="1"/>
          </p:nvPr>
        </p:nvSpPr>
        <p:spPr>
          <a:xfrm>
            <a:off x="1978375" y="2473038"/>
            <a:ext cx="5187000" cy="115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7"/>
          <p:cNvSpPr/>
          <p:nvPr/>
        </p:nvSpPr>
        <p:spPr>
          <a:xfrm>
            <a:off x="7615250" y="-661600"/>
            <a:ext cx="1636500" cy="1636500"/>
          </a:xfrm>
          <a:prstGeom prst="ellipse">
            <a:avLst/>
          </a:prstGeom>
          <a:gradFill>
            <a:gsLst>
              <a:gs pos="0">
                <a:schemeClr val="lt2"/>
              </a:gs>
              <a:gs pos="100000">
                <a:srgbClr val="FF9CA0"/>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8090550" y="-661600"/>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1236075" y="4552350"/>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8545095" y="4540190"/>
            <a:ext cx="494400" cy="494400"/>
          </a:xfrm>
          <a:prstGeom prst="mathPlus">
            <a:avLst>
              <a:gd name="adj1" fmla="val 993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27"/>
          <p:cNvGrpSpPr/>
          <p:nvPr/>
        </p:nvGrpSpPr>
        <p:grpSpPr>
          <a:xfrm>
            <a:off x="-548700" y="4552350"/>
            <a:ext cx="2603475" cy="1636500"/>
            <a:chOff x="1579325" y="4336675"/>
            <a:chExt cx="2603475" cy="1636500"/>
          </a:xfrm>
        </p:grpSpPr>
        <p:sp>
          <p:nvSpPr>
            <p:cNvPr id="308" name="Google Shape;308;p27"/>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27"/>
          <p:cNvSpPr txBox="1"/>
          <p:nvPr/>
        </p:nvSpPr>
        <p:spPr>
          <a:xfrm>
            <a:off x="1978375" y="3768606"/>
            <a:ext cx="5187000" cy="615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1200" b="1">
                <a:solidFill>
                  <a:schemeClr val="dk1"/>
                </a:solidFill>
                <a:latin typeface="Didact Gothic" panose="00000500000000000000"/>
                <a:ea typeface="Didact Gothic" panose="00000500000000000000"/>
                <a:cs typeface="Didact Gothic" panose="00000500000000000000"/>
                <a:sym typeface="Didact Gothic" panose="00000500000000000000"/>
              </a:rPr>
              <a:t>CREDITS:</a:t>
            </a:r>
            <a:r>
              <a:rPr lang="en-GB" sz="1200">
                <a:solidFill>
                  <a:schemeClr val="dk1"/>
                </a:solidFill>
                <a:latin typeface="Didact Gothic" panose="00000500000000000000"/>
                <a:ea typeface="Didact Gothic" panose="00000500000000000000"/>
                <a:cs typeface="Didact Gothic" panose="00000500000000000000"/>
                <a:sym typeface="Didact Gothic" panose="00000500000000000000"/>
              </a:rPr>
              <a:t> This presentation template was created by </a:t>
            </a:r>
            <a:r>
              <a:rPr lang="en-GB" sz="1200" b="1">
                <a:solidFill>
                  <a:schemeClr val="dk1"/>
                </a:solidFill>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lang="en-GB" sz="1200" b="1">
                <a:solidFill>
                  <a:schemeClr val="dk1"/>
                </a:solidFill>
                <a:latin typeface="Didact Gothic" panose="00000500000000000000"/>
                <a:ea typeface="Didact Gothic" panose="00000500000000000000"/>
                <a:cs typeface="Didact Gothic" panose="00000500000000000000"/>
                <a:sym typeface="Didact Gothic" panose="00000500000000000000"/>
              </a:rPr>
              <a:t>, </a:t>
            </a:r>
            <a:r>
              <a:rPr lang="en-GB" sz="1200">
                <a:solidFill>
                  <a:schemeClr val="dk1"/>
                </a:solidFill>
                <a:latin typeface="Didact Gothic" panose="00000500000000000000"/>
                <a:ea typeface="Didact Gothic" panose="00000500000000000000"/>
                <a:cs typeface="Didact Gothic" panose="00000500000000000000"/>
                <a:sym typeface="Didact Gothic" panose="00000500000000000000"/>
              </a:rPr>
              <a:t>including icons by </a:t>
            </a:r>
            <a:r>
              <a:rPr lang="en-GB" sz="1200" b="1">
                <a:solidFill>
                  <a:schemeClr val="dk1"/>
                </a:solidFill>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lang="en-GB" sz="1200" b="1">
                <a:solidFill>
                  <a:schemeClr val="dk1"/>
                </a:solidFill>
                <a:latin typeface="Didact Gothic" panose="00000500000000000000"/>
                <a:ea typeface="Didact Gothic" panose="00000500000000000000"/>
                <a:cs typeface="Didact Gothic" panose="00000500000000000000"/>
                <a:sym typeface="Didact Gothic" panose="00000500000000000000"/>
              </a:rPr>
              <a:t> </a:t>
            </a:r>
            <a:r>
              <a:rPr lang="en-GB" sz="1200">
                <a:solidFill>
                  <a:schemeClr val="dk1"/>
                </a:solidFill>
                <a:latin typeface="Didact Gothic" panose="00000500000000000000"/>
                <a:ea typeface="Didact Gothic" panose="00000500000000000000"/>
                <a:cs typeface="Didact Gothic" panose="00000500000000000000"/>
                <a:sym typeface="Didact Gothic" panose="00000500000000000000"/>
              </a:rPr>
              <a:t>and infographics &amp; images by </a:t>
            </a:r>
            <a:r>
              <a:rPr lang="en-GB" sz="1200" b="1">
                <a:solidFill>
                  <a:schemeClr val="dk1"/>
                </a:solidFill>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endParaRPr sz="1200" b="1">
              <a:solidFill>
                <a:schemeClr val="dk1"/>
              </a:solidFill>
              <a:highlight>
                <a:srgbClr val="DFDEFC"/>
              </a:highlight>
              <a:latin typeface="Didact Gothic" panose="00000500000000000000"/>
              <a:ea typeface="Didact Gothic" panose="00000500000000000000"/>
              <a:cs typeface="Didact Gothic" panose="00000500000000000000"/>
              <a:sym typeface="Didact Gothic" panose="0000050000000000000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369357"/>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1pPr>
            <a:lvl2pPr lvl="1"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2pPr>
            <a:lvl3pPr lvl="2"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3pPr>
            <a:lvl4pPr lvl="3"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4pPr>
            <a:lvl5pPr lvl="4"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5pPr>
            <a:lvl6pPr lvl="5"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6pPr>
            <a:lvl7pPr lvl="6"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7pPr>
            <a:lvl8pPr lvl="7"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8pPr>
            <a:lvl9pPr lvl="8" rtl="0">
              <a:spcBef>
                <a:spcPts val="0"/>
              </a:spcBef>
              <a:spcAft>
                <a:spcPts val="0"/>
              </a:spcAft>
              <a:buClr>
                <a:schemeClr val="dk1"/>
              </a:buClr>
              <a:buSzPts val="3500"/>
              <a:buFont typeface="Bona Nova"/>
              <a:buNone/>
              <a:defRPr sz="3500">
                <a:solidFill>
                  <a:schemeClr val="dk1"/>
                </a:solidFill>
                <a:latin typeface="Bona Nova"/>
                <a:ea typeface="Bona Nova"/>
                <a:cs typeface="Bona Nova"/>
                <a:sym typeface="Bona Nov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00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rabic calligraphy, Bismillah which means, In the Name of Allah, The Most  Gracious and The Most Merciful. Layered with liquid marble or watercolor  ink background.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2908" t="26706" r="10055" b="22255"/>
          <a:stretch>
            <a:fillRect/>
          </a:stretch>
        </p:blipFill>
        <p:spPr bwMode="auto">
          <a:xfrm>
            <a:off x="982133" y="587022"/>
            <a:ext cx="7224889" cy="4063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AEDF2">
                <a:alpha val="26873"/>
              </a:srgbClr>
            </a:gs>
            <a:gs pos="41000">
              <a:schemeClr val="accent4"/>
            </a:gs>
            <a:gs pos="100000">
              <a:srgbClr val="D39BC2"/>
            </a:gs>
          </a:gsLst>
          <a:lin ang="2700006" scaled="0"/>
        </a:gradFill>
        <a:effectLst/>
      </p:bgPr>
    </p:bg>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88925" y="553085"/>
            <a:ext cx="5259705" cy="755650"/>
          </a:xfrm>
          <a:prstGeom prst="rect">
            <a:avLst/>
          </a:prstGeom>
          <a:noFill/>
        </p:spPr>
        <p:txBody>
          <a:bodyPr wrap="square">
            <a:noAutofit/>
          </a:bodyPr>
          <a:lstStyle/>
          <a:p>
            <a:r>
              <a:rPr lang="en-US" sz="2400" b="1" dirty="0">
                <a:solidFill>
                  <a:srgbClr val="003366"/>
                </a:solidFill>
                <a:latin typeface="Calibri" panose="020F0502020204030204"/>
              </a:rPr>
              <a:t> </a:t>
            </a:r>
            <a:r>
              <a:rPr lang="en-US" sz="3200" b="1" dirty="0">
                <a:solidFill>
                  <a:schemeClr val="tx1"/>
                </a:solidFill>
                <a:latin typeface="Calibri" panose="020F0502020204030204"/>
              </a:rPr>
              <a:t>Systemic Examination</a:t>
            </a:r>
          </a:p>
        </p:txBody>
      </p:sp>
      <p:sp>
        <p:nvSpPr>
          <p:cNvPr id="7" name="TextBox 6"/>
          <p:cNvSpPr txBox="1"/>
          <p:nvPr/>
        </p:nvSpPr>
        <p:spPr>
          <a:xfrm>
            <a:off x="690880" y="1449070"/>
            <a:ext cx="5342255" cy="2677656"/>
          </a:xfrm>
          <a:prstGeom prst="rect">
            <a:avLst/>
          </a:prstGeom>
          <a:noFill/>
        </p:spPr>
        <p:txBody>
          <a:bodyPr wrap="square">
            <a:spAutoFit/>
          </a:bodyPr>
          <a:lstStyle/>
          <a:p>
            <a:endParaRPr lang="en-US" sz="2400" dirty="0">
              <a:solidFill>
                <a:schemeClr val="bg1"/>
              </a:solidFill>
              <a:latin typeface="Calibri" panose="020F0502020204030204" pitchFamily="34" charset="0"/>
              <a:cs typeface="Calibri" panose="020F0502020204030204" pitchFamily="34" charset="0"/>
            </a:endParaRPr>
          </a:p>
          <a:p>
            <a:pPr marL="0" indent="0">
              <a:buNone/>
            </a:pPr>
            <a:r>
              <a:rPr lang="en-US" sz="2400" dirty="0">
                <a:solidFill>
                  <a:srgbClr val="000000"/>
                </a:solidFill>
                <a:latin typeface="Calibri" panose="020F0502020204030204" pitchFamily="34" charset="0"/>
                <a:cs typeface="Calibri" panose="020F0502020204030204" pitchFamily="34" charset="0"/>
              </a:rPr>
              <a:t>Cardiovascular System               </a:t>
            </a:r>
            <a:r>
              <a:rPr lang="en-US" sz="2400" dirty="0" smtClean="0">
                <a:solidFill>
                  <a:srgbClr val="000000"/>
                </a:solidFill>
                <a:latin typeface="Calibri" panose="020F0502020204030204" pitchFamily="34" charset="0"/>
                <a:cs typeface="Calibri" panose="020F0502020204030204" pitchFamily="34" charset="0"/>
              </a:rPr>
              <a:t>S1 </a:t>
            </a:r>
            <a:r>
              <a:rPr lang="en-US" sz="2400" dirty="0">
                <a:solidFill>
                  <a:srgbClr val="000000"/>
                </a:solidFill>
                <a:latin typeface="Calibri" panose="020F0502020204030204" pitchFamily="34" charset="0"/>
                <a:cs typeface="Calibri" panose="020F0502020204030204" pitchFamily="34" charset="0"/>
              </a:rPr>
              <a:t>+ S2 + 0 </a:t>
            </a:r>
          </a:p>
          <a:p>
            <a:pPr marL="0" indent="0">
              <a:buNone/>
            </a:pPr>
            <a:endParaRPr lang="en-US" sz="2400" dirty="0">
              <a:solidFill>
                <a:schemeClr val="bg1"/>
              </a:solidFill>
              <a:latin typeface="Calibri" panose="020F0502020204030204" pitchFamily="34" charset="0"/>
              <a:cs typeface="Calibri" panose="020F0502020204030204" pitchFamily="34" charset="0"/>
            </a:endParaRPr>
          </a:p>
          <a:p>
            <a:pPr marL="0" indent="0">
              <a:buNone/>
            </a:pPr>
            <a:r>
              <a:rPr lang="en-US" sz="2400" dirty="0">
                <a:solidFill>
                  <a:srgbClr val="000000"/>
                </a:solidFill>
                <a:latin typeface="Calibri" panose="020F0502020204030204" pitchFamily="34" charset="0"/>
                <a:cs typeface="Calibri" panose="020F0502020204030204" pitchFamily="34" charset="0"/>
              </a:rPr>
              <a:t>Respiratory System                       Normal vesicular breathing</a:t>
            </a:r>
          </a:p>
          <a:p>
            <a:pPr marL="0" indent="0">
              <a:buNone/>
            </a:pPr>
            <a:endParaRPr lang="en-US" sz="2400" dirty="0">
              <a:solidFill>
                <a:schemeClr val="bg1"/>
              </a:solidFill>
              <a:latin typeface="Calibri" panose="020F0502020204030204" pitchFamily="34" charset="0"/>
              <a:cs typeface="Calibri" panose="020F0502020204030204" pitchFamily="34" charset="0"/>
            </a:endParaRPr>
          </a:p>
          <a:p>
            <a:pPr marL="0" indent="0">
              <a:buNone/>
            </a:pPr>
            <a:r>
              <a:rPr lang="en-US" sz="2400" dirty="0">
                <a:solidFill>
                  <a:srgbClr val="000000"/>
                </a:solidFill>
                <a:latin typeface="Calibri" panose="020F0502020204030204" pitchFamily="34" charset="0"/>
                <a:cs typeface="Calibri" panose="020F0502020204030204" pitchFamily="34" charset="0"/>
              </a:rPr>
              <a:t>Central Nervous System               Intact</a:t>
            </a:r>
          </a:p>
        </p:txBody>
      </p:sp>
      <p:pic>
        <p:nvPicPr>
          <p:cNvPr id="11268" name="Picture 4" descr="Cute therapist conducting physical examination cartoon vector | Premium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 contrast="19000"/>
                    </a14:imgEffect>
                    <a14:imgEffect>
                      <a14:saturation sat="54000"/>
                    </a14:imgEffect>
                    <a14:imgEffect>
                      <a14:sharpenSoften amount="20000"/>
                    </a14:imgEffect>
                  </a14:imgLayer>
                </a14:imgProps>
              </a:ext>
              <a:ext uri="{28A0092B-C50C-407E-A947-70E740481C1C}">
                <a14:useLocalDpi xmlns:a14="http://schemas.microsoft.com/office/drawing/2010/main" val="0"/>
              </a:ext>
            </a:extLst>
          </a:blip>
          <a:srcRect l="9756" t="10821" r="12917" b="15456"/>
          <a:stretch>
            <a:fillRect/>
          </a:stretch>
        </p:blipFill>
        <p:spPr bwMode="auto">
          <a:xfrm>
            <a:off x="6765925" y="2235200"/>
            <a:ext cx="2264706" cy="269306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AutoShape 6" descr="Free Physical Examination Cliparts, Download Free Physical Examination  Cliparts png images, Free ClipArts on Clipart Library"/>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AutoShape 8" descr="Free Physical Examination Cliparts, Download Free Physical Examination  Cliparts png images, Free ClipArts on Clipart Library"/>
          <p:cNvSpPr>
            <a:spLocks noChangeAspect="1" noChangeArrowheads="1"/>
          </p:cNvSpPr>
          <p:nvPr/>
        </p:nvSpPr>
        <p:spPr bwMode="auto">
          <a:xfrm flipV="1">
            <a:off x="4571999" y="1202376"/>
            <a:ext cx="3656825" cy="13693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669925" y="156845"/>
            <a:ext cx="6096000" cy="641985"/>
          </a:xfrm>
          <a:prstGeom prst="rect">
            <a:avLst/>
          </a:prstGeom>
          <a:noFill/>
        </p:spPr>
        <p:txBody>
          <a:bodyPr wrap="square">
            <a:noAutofit/>
          </a:bodyPr>
          <a:lstStyle/>
          <a:p>
            <a:r>
              <a:rPr lang="en-US" sz="3200" b="1" dirty="0">
                <a:solidFill>
                  <a:schemeClr val="tx1"/>
                </a:solidFill>
                <a:latin typeface="Calibri" panose="020F0502020204030204"/>
              </a:rPr>
              <a:t>Differential  Diagnosis</a:t>
            </a:r>
          </a:p>
        </p:txBody>
      </p:sp>
      <p:graphicFrame>
        <p:nvGraphicFramePr>
          <p:cNvPr id="7" name="Diagram 6"/>
          <p:cNvGraphicFramePr/>
          <p:nvPr/>
        </p:nvGraphicFramePr>
        <p:xfrm>
          <a:off x="936625" y="735965"/>
          <a:ext cx="6970395" cy="4173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90" name="Picture 2" descr="Private investigator Flaticons Lineal Color icon | Freepik"/>
          <p:cNvPicPr>
            <a:picLocks noChangeAspect="1" noChangeArrowheads="1"/>
          </p:cNvPicPr>
          <p:nvPr/>
        </p:nvPicPr>
        <p:blipFill rotWithShape="1">
          <a:blip r:embed="rId3">
            <a:extLst>
              <a:ext uri="{28A0092B-C50C-407E-A947-70E740481C1C}">
                <a14:useLocalDpi xmlns:a14="http://schemas.microsoft.com/office/drawing/2010/main" val="0"/>
              </a:ext>
            </a:extLst>
          </a:blip>
          <a:srcRect l="14599" t="1048" r="21307" b="4696"/>
          <a:stretch>
            <a:fillRect/>
          </a:stretch>
        </p:blipFill>
        <p:spPr bwMode="auto">
          <a:xfrm>
            <a:off x="6675120" y="2531146"/>
            <a:ext cx="2415780" cy="2591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7839" y="611505"/>
            <a:ext cx="6387465" cy="3920490"/>
          </a:xfrm>
          <a:prstGeom prst="rect">
            <a:avLst/>
          </a:prstGeom>
          <a:noFill/>
        </p:spPr>
        <p:txBody>
          <a:bodyPr wrap="square">
            <a:noAutofit/>
          </a:bodyPr>
          <a:lstStyle/>
          <a:p>
            <a:r>
              <a:rPr lang="en-GB" sz="2400" b="1" dirty="0">
                <a:solidFill>
                  <a:srgbClr val="000000"/>
                </a:solidFill>
                <a:latin typeface="Calibri" panose="020F0502020204030204"/>
              </a:rPr>
              <a:t>Blood group                 </a:t>
            </a:r>
            <a:r>
              <a:rPr lang="en-GB" sz="2400" dirty="0">
                <a:solidFill>
                  <a:srgbClr val="000000"/>
                </a:solidFill>
                <a:latin typeface="Calibri" panose="020F0502020204030204"/>
              </a:rPr>
              <a:t>B +</a:t>
            </a:r>
          </a:p>
          <a:p>
            <a:pPr fontAlgn="ctr"/>
            <a:r>
              <a:rPr lang="en-US" sz="2400" b="1" dirty="0">
                <a:solidFill>
                  <a:srgbClr val="000000"/>
                </a:solidFill>
                <a:latin typeface="Calibri" panose="020F0502020204030204"/>
              </a:rPr>
              <a:t>Blood CP</a:t>
            </a:r>
            <a:endParaRPr lang="en-GB" sz="2400" b="1" dirty="0">
              <a:solidFill>
                <a:schemeClr val="bg1"/>
              </a:solidFill>
            </a:endParaRPr>
          </a:p>
          <a:p>
            <a:pPr marL="0" indent="0" fontAlgn="ctr">
              <a:buNone/>
            </a:pPr>
            <a:r>
              <a:rPr lang="en-US" sz="2400" dirty="0">
                <a:solidFill>
                  <a:srgbClr val="000000"/>
                </a:solidFill>
                <a:latin typeface="Calibri" panose="020F0502020204030204"/>
              </a:rPr>
              <a:t>  Hb                                10.1g/dl  </a:t>
            </a:r>
            <a:endParaRPr lang="en-GB" sz="2400" dirty="0">
              <a:solidFill>
                <a:schemeClr val="bg1"/>
              </a:solidFill>
            </a:endParaRPr>
          </a:p>
          <a:p>
            <a:pPr marL="0" indent="0" fontAlgn="ctr">
              <a:buNone/>
            </a:pPr>
            <a:r>
              <a:rPr lang="en-US" sz="2400" dirty="0">
                <a:solidFill>
                  <a:srgbClr val="000000"/>
                </a:solidFill>
                <a:latin typeface="Calibri" panose="020F0502020204030204"/>
              </a:rPr>
              <a:t>  TLC                              6800 /µl</a:t>
            </a:r>
            <a:endParaRPr lang="en-GB" sz="2400" dirty="0">
              <a:solidFill>
                <a:schemeClr val="bg1"/>
              </a:solidFill>
            </a:endParaRPr>
          </a:p>
          <a:p>
            <a:pPr marL="0" indent="0" fontAlgn="ctr">
              <a:buNone/>
            </a:pPr>
            <a:r>
              <a:rPr lang="en-US" sz="2400" dirty="0">
                <a:solidFill>
                  <a:srgbClr val="000000"/>
                </a:solidFill>
                <a:latin typeface="Calibri" panose="020F0502020204030204"/>
              </a:rPr>
              <a:t>  </a:t>
            </a:r>
            <a:r>
              <a:rPr lang="en-US" sz="2400" dirty="0" err="1">
                <a:solidFill>
                  <a:srgbClr val="000000"/>
                </a:solidFill>
                <a:latin typeface="Calibri" panose="020F0502020204030204"/>
              </a:rPr>
              <a:t>Plt</a:t>
            </a:r>
            <a:r>
              <a:rPr lang="en-US" sz="2400" dirty="0">
                <a:solidFill>
                  <a:srgbClr val="000000"/>
                </a:solidFill>
                <a:latin typeface="Calibri" panose="020F0502020204030204"/>
              </a:rPr>
              <a:t>                                306,000/µl</a:t>
            </a:r>
          </a:p>
          <a:p>
            <a:pPr marL="0" indent="0" fontAlgn="ctr">
              <a:buNone/>
            </a:pPr>
            <a:r>
              <a:rPr lang="en-US" sz="2400" dirty="0">
                <a:solidFill>
                  <a:srgbClr val="000000"/>
                </a:solidFill>
                <a:latin typeface="Calibri" panose="020F0502020204030204"/>
              </a:rPr>
              <a:t>  MCV                             85fL       (</a:t>
            </a:r>
            <a:r>
              <a:rPr lang="en-GB" sz="2400" dirty="0">
                <a:solidFill>
                  <a:srgbClr val="000000"/>
                </a:solidFill>
                <a:latin typeface="Calibri" panose="020F0502020204030204"/>
              </a:rPr>
              <a:t>80–100 Fl)</a:t>
            </a:r>
          </a:p>
          <a:p>
            <a:pPr marL="0" indent="0" fontAlgn="ctr">
              <a:buNone/>
            </a:pPr>
            <a:r>
              <a:rPr lang="en-GB" sz="2400" dirty="0">
                <a:solidFill>
                  <a:srgbClr val="000000"/>
                </a:solidFill>
                <a:latin typeface="Calibri" panose="020F0502020204030204"/>
              </a:rPr>
              <a:t>  MCH                            30pg          (</a:t>
            </a:r>
            <a:r>
              <a:rPr lang="en-US" sz="2400" dirty="0">
                <a:solidFill>
                  <a:srgbClr val="000000"/>
                </a:solidFill>
                <a:latin typeface="Calibri" panose="020F0502020204030204"/>
              </a:rPr>
              <a:t>27.5 - 33.2 </a:t>
            </a:r>
            <a:r>
              <a:rPr lang="en-US" sz="2400" dirty="0" err="1">
                <a:solidFill>
                  <a:srgbClr val="000000"/>
                </a:solidFill>
                <a:latin typeface="Calibri" panose="020F0502020204030204"/>
              </a:rPr>
              <a:t>pg</a:t>
            </a:r>
            <a:r>
              <a:rPr lang="en-US" sz="2400" dirty="0">
                <a:solidFill>
                  <a:srgbClr val="000000"/>
                </a:solidFill>
                <a:latin typeface="Calibri" panose="020F0502020204030204"/>
              </a:rPr>
              <a:t>)</a:t>
            </a:r>
          </a:p>
          <a:p>
            <a:pPr marL="0" indent="0" fontAlgn="ctr">
              <a:buNone/>
            </a:pPr>
            <a:r>
              <a:rPr lang="en-US" sz="2400" dirty="0">
                <a:solidFill>
                  <a:srgbClr val="000000"/>
                </a:solidFill>
                <a:latin typeface="Calibri" panose="020F0502020204030204"/>
              </a:rPr>
              <a:t>  MCHC                          34 g/dL  (</a:t>
            </a:r>
            <a:r>
              <a:rPr lang="it-IT" sz="2400" dirty="0">
                <a:solidFill>
                  <a:srgbClr val="000000"/>
                </a:solidFill>
                <a:latin typeface="Calibri" panose="020F0502020204030204"/>
              </a:rPr>
              <a:t>33.4–35.5 g/</a:t>
            </a:r>
            <a:r>
              <a:rPr lang="it-IT" sz="2400" dirty="0" err="1">
                <a:solidFill>
                  <a:srgbClr val="000000"/>
                </a:solidFill>
                <a:latin typeface="Calibri" panose="020F0502020204030204"/>
              </a:rPr>
              <a:t>dL</a:t>
            </a:r>
            <a:r>
              <a:rPr lang="it-IT" sz="2400" dirty="0">
                <a:solidFill>
                  <a:srgbClr val="000000"/>
                </a:solidFill>
                <a:latin typeface="Calibri" panose="020F0502020204030204"/>
              </a:rPr>
              <a:t>)</a:t>
            </a:r>
            <a:endParaRPr lang="en-US" sz="2400" dirty="0">
              <a:solidFill>
                <a:schemeClr val="bg1"/>
              </a:solidFill>
            </a:endParaRPr>
          </a:p>
          <a:p>
            <a:pPr fontAlgn="ctr"/>
            <a:r>
              <a:rPr lang="en-US" sz="2400" dirty="0">
                <a:solidFill>
                  <a:srgbClr val="000000"/>
                </a:solidFill>
                <a:latin typeface="Calibri" panose="020F0502020204030204"/>
              </a:rPr>
              <a:t>Urine R/E</a:t>
            </a:r>
            <a:r>
              <a:rPr lang="en-GB" sz="2400" dirty="0">
                <a:solidFill>
                  <a:srgbClr val="000000"/>
                </a:solidFill>
                <a:latin typeface="Calibri" panose="020F0502020204030204"/>
              </a:rPr>
              <a:t>                       </a:t>
            </a:r>
            <a:r>
              <a:rPr lang="en-US" sz="2400" dirty="0">
                <a:latin typeface="Calibri" panose="020F0502020204030204"/>
              </a:rPr>
              <a:t>N</a:t>
            </a:r>
            <a:r>
              <a:rPr lang="en-US" sz="2400" dirty="0">
                <a:solidFill>
                  <a:srgbClr val="000000"/>
                </a:solidFill>
                <a:latin typeface="Calibri" panose="020F0502020204030204"/>
              </a:rPr>
              <a:t>ormal</a:t>
            </a:r>
            <a:endParaRPr lang="en-GB" sz="2400" dirty="0">
              <a:solidFill>
                <a:schemeClr val="bg1"/>
              </a:solidFill>
            </a:endParaRPr>
          </a:p>
          <a:p>
            <a:pPr fontAlgn="ctr"/>
            <a:r>
              <a:rPr lang="en-US" sz="2400" dirty="0">
                <a:solidFill>
                  <a:srgbClr val="000000"/>
                </a:solidFill>
                <a:latin typeface="Calibri" panose="020F0502020204030204"/>
              </a:rPr>
              <a:t>BSR</a:t>
            </a:r>
            <a:r>
              <a:rPr lang="en-GB" sz="2400" dirty="0">
                <a:solidFill>
                  <a:srgbClr val="000000"/>
                </a:solidFill>
                <a:latin typeface="Calibri" panose="020F0502020204030204"/>
              </a:rPr>
              <a:t>                                 </a:t>
            </a:r>
            <a:r>
              <a:rPr lang="en-US" sz="2400" dirty="0">
                <a:solidFill>
                  <a:srgbClr val="000000"/>
                </a:solidFill>
                <a:latin typeface="Calibri" panose="020F0502020204030204"/>
              </a:rPr>
              <a:t>112mg/dl</a:t>
            </a:r>
            <a:endParaRPr lang="en-US" sz="2400" dirty="0">
              <a:solidFill>
                <a:schemeClr val="bg1"/>
              </a:solidFill>
            </a:endParaRPr>
          </a:p>
          <a:p>
            <a:pPr fontAlgn="ctr"/>
            <a:r>
              <a:rPr lang="en-US" sz="2400" dirty="0" err="1">
                <a:solidFill>
                  <a:srgbClr val="000000"/>
                </a:solidFill>
                <a:latin typeface="Calibri" panose="020F0502020204030204"/>
              </a:rPr>
              <a:t>HbSAg</a:t>
            </a:r>
            <a:r>
              <a:rPr lang="en-US" sz="2400" dirty="0">
                <a:solidFill>
                  <a:srgbClr val="000000"/>
                </a:solidFill>
                <a:latin typeface="Calibri" panose="020F0502020204030204"/>
              </a:rPr>
              <a:t>, Anti </a:t>
            </a:r>
            <a:r>
              <a:rPr lang="en-US" sz="2400" dirty="0" err="1">
                <a:solidFill>
                  <a:srgbClr val="000000"/>
                </a:solidFill>
                <a:latin typeface="Calibri" panose="020F0502020204030204"/>
              </a:rPr>
              <a:t>HCVAb</a:t>
            </a:r>
            <a:r>
              <a:rPr lang="en-US" sz="2400" dirty="0">
                <a:solidFill>
                  <a:srgbClr val="000000"/>
                </a:solidFill>
                <a:latin typeface="Calibri" panose="020F0502020204030204"/>
              </a:rPr>
              <a:t>      </a:t>
            </a:r>
            <a:r>
              <a:rPr lang="en-US" sz="2400" dirty="0">
                <a:latin typeface="Calibri" panose="020F0502020204030204"/>
              </a:rPr>
              <a:t>N</a:t>
            </a:r>
            <a:r>
              <a:rPr lang="en-US" sz="2400" dirty="0">
                <a:solidFill>
                  <a:srgbClr val="000000"/>
                </a:solidFill>
                <a:latin typeface="Calibri" panose="020F0502020204030204"/>
              </a:rPr>
              <a:t>egative</a:t>
            </a:r>
            <a:endParaRPr lang="en-GB" sz="2400" dirty="0">
              <a:solidFill>
                <a:schemeClr val="bg1"/>
              </a:solidFill>
            </a:endParaRPr>
          </a:p>
        </p:txBody>
      </p:sp>
      <p:sp>
        <p:nvSpPr>
          <p:cNvPr id="7" name="TextBox 6"/>
          <p:cNvSpPr txBox="1"/>
          <p:nvPr/>
        </p:nvSpPr>
        <p:spPr>
          <a:xfrm>
            <a:off x="282555" y="69399"/>
            <a:ext cx="5236234" cy="583565"/>
          </a:xfrm>
          <a:prstGeom prst="rect">
            <a:avLst/>
          </a:prstGeom>
          <a:noFill/>
        </p:spPr>
        <p:txBody>
          <a:bodyPr wrap="square">
            <a:spAutoFit/>
          </a:bodyPr>
          <a:lstStyle/>
          <a:p>
            <a:r>
              <a:rPr lang="en-GB" sz="3200" b="1" dirty="0">
                <a:solidFill>
                  <a:schemeClr val="tx1"/>
                </a:solidFill>
                <a:latin typeface="Calibri" panose="020F0502020204030204"/>
              </a:rPr>
              <a:t>Investigations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35005" y="122515"/>
            <a:ext cx="6157320" cy="523220"/>
          </a:xfrm>
          <a:prstGeom prst="rect">
            <a:avLst/>
          </a:prstGeom>
          <a:noFill/>
        </p:spPr>
        <p:txBody>
          <a:bodyPr wrap="square">
            <a:spAutoFit/>
          </a:bodyPr>
          <a:lstStyle/>
          <a:p>
            <a:r>
              <a:rPr lang="en-GB" sz="2800" b="1" dirty="0">
                <a:solidFill>
                  <a:schemeClr val="tx1"/>
                </a:solidFill>
                <a:latin typeface="Calibri" panose="020F0502020204030204"/>
              </a:rPr>
              <a:t>Specific Investigation </a:t>
            </a:r>
            <a:endParaRPr lang="en-US" sz="2800" dirty="0">
              <a:solidFill>
                <a:schemeClr val="tx1"/>
              </a:solidFill>
            </a:endParaRPr>
          </a:p>
        </p:txBody>
      </p:sp>
      <p:sp>
        <p:nvSpPr>
          <p:cNvPr id="10" name="TextBox 9"/>
          <p:cNvSpPr txBox="1"/>
          <p:nvPr/>
        </p:nvSpPr>
        <p:spPr>
          <a:xfrm>
            <a:off x="592850" y="892117"/>
            <a:ext cx="5677150" cy="2769989"/>
          </a:xfrm>
          <a:prstGeom prst="rect">
            <a:avLst/>
          </a:prstGeom>
          <a:noFill/>
        </p:spPr>
        <p:txBody>
          <a:bodyPr wrap="square">
            <a:spAutoFit/>
          </a:bodyPr>
          <a:lstStyle/>
          <a:p>
            <a:pPr fontAlgn="ctr"/>
            <a:r>
              <a:rPr lang="en-US" sz="2200" b="1" dirty="0">
                <a:solidFill>
                  <a:schemeClr val="tx1"/>
                </a:solidFill>
                <a:latin typeface="Calibri" panose="020F0502020204030204" pitchFamily="34" charset="0"/>
                <a:cs typeface="Calibri" panose="020F0502020204030204" pitchFamily="34" charset="0"/>
              </a:rPr>
              <a:t>Liver Function Tests</a:t>
            </a:r>
            <a:endParaRPr lang="en-GB" sz="2200" b="1" dirty="0">
              <a:solidFill>
                <a:schemeClr val="tx1"/>
              </a:solidFill>
              <a:latin typeface="Calibri" panose="020F0502020204030204" pitchFamily="34" charset="0"/>
              <a:cs typeface="Calibri" panose="020F0502020204030204" pitchFamily="34" charset="0"/>
            </a:endParaRPr>
          </a:p>
          <a:p>
            <a:pPr marL="0" indent="0" fontAlgn="ctr">
              <a:buNone/>
            </a:pPr>
            <a:r>
              <a:rPr lang="en-US" sz="2200" b="0" dirty="0">
                <a:solidFill>
                  <a:schemeClr val="tx1"/>
                </a:solidFill>
                <a:latin typeface="Calibri" panose="020F0502020204030204" pitchFamily="34" charset="0"/>
                <a:cs typeface="Calibri" panose="020F0502020204030204" pitchFamily="34" charset="0"/>
              </a:rPr>
              <a:t> Bilirubin                                0.3 mg/dl, ALT 27 u/l</a:t>
            </a:r>
            <a:endParaRPr lang="en-GB" sz="2200" b="0" dirty="0">
              <a:solidFill>
                <a:schemeClr val="tx1"/>
              </a:solidFill>
              <a:latin typeface="Calibri" panose="020F0502020204030204" pitchFamily="34" charset="0"/>
              <a:cs typeface="Calibri" panose="020F0502020204030204" pitchFamily="34" charset="0"/>
            </a:endParaRPr>
          </a:p>
          <a:p>
            <a:pPr marL="0" indent="0" fontAlgn="ctr">
              <a:buNone/>
            </a:pPr>
            <a:r>
              <a:rPr lang="en-US" sz="2200" b="0" dirty="0">
                <a:solidFill>
                  <a:schemeClr val="tx1"/>
                </a:solidFill>
                <a:latin typeface="Calibri" panose="020F0502020204030204" pitchFamily="34" charset="0"/>
                <a:cs typeface="Calibri" panose="020F0502020204030204" pitchFamily="34" charset="0"/>
              </a:rPr>
              <a:t> Alkaline phosphatase        141 u/</a:t>
            </a:r>
          </a:p>
          <a:p>
            <a:pPr marL="0" indent="0" fontAlgn="ctr">
              <a:buNone/>
            </a:pPr>
            <a:endParaRPr lang="en-US" sz="2200" dirty="0">
              <a:solidFill>
                <a:schemeClr val="tx1"/>
              </a:solidFill>
              <a:latin typeface="Calibri" panose="020F0502020204030204" pitchFamily="34" charset="0"/>
              <a:cs typeface="Calibri" panose="020F0502020204030204" pitchFamily="34" charset="0"/>
            </a:endParaRPr>
          </a:p>
          <a:p>
            <a:pPr fontAlgn="ctr"/>
            <a:r>
              <a:rPr lang="en-US" sz="2200" b="1" dirty="0">
                <a:solidFill>
                  <a:schemeClr val="tx1"/>
                </a:solidFill>
                <a:latin typeface="Calibri" panose="020F0502020204030204" pitchFamily="34" charset="0"/>
                <a:cs typeface="Calibri" panose="020F0502020204030204" pitchFamily="34" charset="0"/>
              </a:rPr>
              <a:t>Renal Function Tests</a:t>
            </a:r>
            <a:endParaRPr lang="en-GB" sz="2200" b="1" dirty="0">
              <a:solidFill>
                <a:schemeClr val="tx1"/>
              </a:solidFill>
              <a:latin typeface="Calibri" panose="020F0502020204030204" pitchFamily="34" charset="0"/>
              <a:cs typeface="Calibri" panose="020F0502020204030204" pitchFamily="34" charset="0"/>
            </a:endParaRPr>
          </a:p>
          <a:p>
            <a:pPr marL="0" indent="0" fontAlgn="ctr">
              <a:buNone/>
            </a:pPr>
            <a:r>
              <a:rPr lang="en-US" sz="2200" dirty="0">
                <a:solidFill>
                  <a:schemeClr val="tx1"/>
                </a:solidFill>
                <a:latin typeface="Calibri" panose="020F0502020204030204" pitchFamily="34" charset="0"/>
                <a:cs typeface="Calibri" panose="020F0502020204030204" pitchFamily="34" charset="0"/>
              </a:rPr>
              <a:t>Urea                                     15mg/dl , </a:t>
            </a:r>
          </a:p>
          <a:p>
            <a:pPr marL="0" indent="0" fontAlgn="ctr">
              <a:buNone/>
            </a:pPr>
            <a:r>
              <a:rPr lang="en-US" sz="2200" dirty="0">
                <a:solidFill>
                  <a:schemeClr val="tx1"/>
                </a:solidFill>
                <a:latin typeface="Calibri" panose="020F0502020204030204" pitchFamily="34" charset="0"/>
                <a:cs typeface="Calibri" panose="020F0502020204030204" pitchFamily="34" charset="0"/>
              </a:rPr>
              <a:t>Creatinine                           0.6 mg/dl</a:t>
            </a:r>
            <a:endParaRPr lang="en-US" sz="2200" b="0" dirty="0">
              <a:solidFill>
                <a:schemeClr val="tx1"/>
              </a:solidFill>
              <a:latin typeface="Calibri" panose="020F0502020204030204" pitchFamily="34" charset="0"/>
              <a:cs typeface="Calibri" panose="020F0502020204030204" pitchFamily="34" charset="0"/>
            </a:endParaRPr>
          </a:p>
          <a:p>
            <a:pPr marL="0" indent="0" fontAlgn="ctr">
              <a:buNone/>
            </a:pPr>
            <a:r>
              <a:rPr lang="en-US" sz="2000" b="0" dirty="0">
                <a:solidFill>
                  <a:schemeClr val="bg1"/>
                </a:solidFill>
              </a:rPr>
              <a:t>l</a:t>
            </a:r>
          </a:p>
        </p:txBody>
      </p:sp>
      <p:pic>
        <p:nvPicPr>
          <p:cNvPr id="15362" name="Picture 2" descr="Lab test – EssaLaboratory"/>
          <p:cNvPicPr>
            <a:picLocks noChangeAspect="1" noChangeArrowheads="1"/>
          </p:cNvPicPr>
          <p:nvPr/>
        </p:nvPicPr>
        <p:blipFill rotWithShape="1">
          <a:blip r:embed="rId3">
            <a:extLst>
              <a:ext uri="{28A0092B-C50C-407E-A947-70E740481C1C}">
                <a14:useLocalDpi xmlns:a14="http://schemas.microsoft.com/office/drawing/2010/main" val="0"/>
              </a:ext>
            </a:extLst>
          </a:blip>
          <a:srcRect l="15290" t="20013"/>
          <a:stretch>
            <a:fillRect/>
          </a:stretch>
        </p:blipFill>
        <p:spPr bwMode="auto">
          <a:xfrm>
            <a:off x="6079375" y="2191108"/>
            <a:ext cx="2933550" cy="2769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56223" y="208461"/>
            <a:ext cx="6336102" cy="584775"/>
          </a:xfrm>
          <a:prstGeom prst="rect">
            <a:avLst/>
          </a:prstGeom>
          <a:noFill/>
        </p:spPr>
        <p:txBody>
          <a:bodyPr wrap="square">
            <a:spAutoFit/>
          </a:bodyPr>
          <a:lstStyle/>
          <a:p>
            <a:r>
              <a:rPr lang="en-US" sz="3200" b="1" dirty="0">
                <a:solidFill>
                  <a:schemeClr val="tx1"/>
                </a:solidFill>
                <a:latin typeface="Calibri" panose="020F0502020204030204"/>
              </a:rPr>
              <a:t>Tumor Markers</a:t>
            </a:r>
            <a:endParaRPr lang="en-US" sz="3200" dirty="0">
              <a:solidFill>
                <a:schemeClr val="tx1"/>
              </a:solidFill>
            </a:endParaRPr>
          </a:p>
        </p:txBody>
      </p:sp>
      <p:sp>
        <p:nvSpPr>
          <p:cNvPr id="7" name="TextBox 6"/>
          <p:cNvSpPr txBox="1"/>
          <p:nvPr/>
        </p:nvSpPr>
        <p:spPr>
          <a:xfrm>
            <a:off x="419315" y="1318367"/>
            <a:ext cx="6673110" cy="2646878"/>
          </a:xfrm>
          <a:prstGeom prst="rect">
            <a:avLst/>
          </a:prstGeom>
          <a:noFill/>
        </p:spPr>
        <p:txBody>
          <a:bodyPr wrap="square">
            <a:spAutoFit/>
          </a:bodyPr>
          <a:lstStyle/>
          <a:p>
            <a:pPr lvl="0"/>
            <a:r>
              <a:rPr lang="en-US" sz="2400" b="1" dirty="0">
                <a:solidFill>
                  <a:schemeClr val="tx1"/>
                </a:solidFill>
                <a:latin typeface="Calibri" panose="020F0502020204030204" pitchFamily="34" charset="0"/>
                <a:cs typeface="Calibri" panose="020F0502020204030204" pitchFamily="34" charset="0"/>
              </a:rPr>
              <a:t>CA-125</a:t>
            </a:r>
            <a:r>
              <a:rPr lang="en-US" sz="2000" b="1" dirty="0">
                <a:solidFill>
                  <a:schemeClr val="tx1"/>
                </a:solidFill>
                <a:latin typeface="Calibri" panose="020F0502020204030204" pitchFamily="34" charset="0"/>
                <a:cs typeface="Calibri" panose="020F0502020204030204" pitchFamily="34" charset="0"/>
              </a:rPr>
              <a:t>   </a:t>
            </a:r>
            <a:r>
              <a:rPr lang="en-US" sz="2000" dirty="0">
                <a:solidFill>
                  <a:schemeClr val="tx1"/>
                </a:solidFill>
              </a:rPr>
              <a:t>                     18.4 IU/ml   (&lt;35.4IU/ml)</a:t>
            </a:r>
          </a:p>
          <a:p>
            <a:pPr lvl="0"/>
            <a:endParaRPr lang="en-US" sz="2000" dirty="0">
              <a:solidFill>
                <a:schemeClr val="tx1"/>
              </a:solidFill>
            </a:endParaRPr>
          </a:p>
          <a:p>
            <a:pPr lvl="0"/>
            <a:endParaRPr lang="en-US" sz="2000" dirty="0">
              <a:solidFill>
                <a:schemeClr val="tx1"/>
              </a:solidFill>
            </a:endParaRPr>
          </a:p>
          <a:p>
            <a:r>
              <a:rPr lang="en-US" sz="2400" b="1" dirty="0">
                <a:solidFill>
                  <a:schemeClr val="tx1"/>
                </a:solidFill>
                <a:latin typeface="Calibri" panose="020F0502020204030204" pitchFamily="34" charset="0"/>
                <a:cs typeface="Calibri" panose="020F0502020204030204" pitchFamily="34" charset="0"/>
              </a:rPr>
              <a:t>B-HCG.                          </a:t>
            </a:r>
            <a:r>
              <a:rPr lang="en-US" sz="2000" dirty="0">
                <a:solidFill>
                  <a:schemeClr val="tx1"/>
                </a:solidFill>
              </a:rPr>
              <a:t>&lt; 1 IU/ml  (&lt;5 </a:t>
            </a:r>
            <a:r>
              <a:rPr lang="en-US" sz="2000" dirty="0" err="1">
                <a:solidFill>
                  <a:schemeClr val="tx1"/>
                </a:solidFill>
              </a:rPr>
              <a:t>mIU</a:t>
            </a:r>
            <a:r>
              <a:rPr lang="en-US" sz="2000" dirty="0">
                <a:solidFill>
                  <a:schemeClr val="tx1"/>
                </a:solidFill>
              </a:rPr>
              <a:t>/ml)</a:t>
            </a:r>
          </a:p>
          <a:p>
            <a:endParaRPr lang="en-US" sz="2000" dirty="0">
              <a:solidFill>
                <a:schemeClr val="tx1"/>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Alpha fetoprotein       </a:t>
            </a:r>
            <a:r>
              <a:rPr lang="en-US" sz="2000" dirty="0">
                <a:solidFill>
                  <a:schemeClr val="tx1"/>
                </a:solidFill>
              </a:rPr>
              <a:t>5 IU/ml  (&lt;14.4IU/ml) </a:t>
            </a:r>
            <a:endParaRPr lang="en-US" dirty="0">
              <a:solidFill>
                <a:schemeClr val="tx1"/>
              </a:solidFill>
            </a:endParaRPr>
          </a:p>
          <a:p>
            <a:pPr lvl="0"/>
            <a:endParaRPr lang="en-US" dirty="0">
              <a:solidFill>
                <a:schemeClr val="tx1"/>
              </a:solidFill>
            </a:endParaRPr>
          </a:p>
        </p:txBody>
      </p:sp>
      <p:pic>
        <p:nvPicPr>
          <p:cNvPr id="13314" name="Picture 2" descr="CA 19.9 TEST - &quot;Africa's BIOTECH COMPAN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674" y="2366850"/>
            <a:ext cx="3196325" cy="27852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35453" y="360861"/>
            <a:ext cx="6456872" cy="584775"/>
          </a:xfrm>
          <a:prstGeom prst="rect">
            <a:avLst/>
          </a:prstGeom>
          <a:noFill/>
        </p:spPr>
        <p:txBody>
          <a:bodyPr wrap="square">
            <a:spAutoFit/>
          </a:bodyPr>
          <a:lstStyle/>
          <a:p>
            <a:r>
              <a:rPr lang="en-US" sz="3200" b="1" dirty="0">
                <a:solidFill>
                  <a:schemeClr val="tx1"/>
                </a:solidFill>
                <a:latin typeface="Calibri" panose="020F0502020204030204"/>
              </a:rPr>
              <a:t>Hormonal profile</a:t>
            </a:r>
            <a:endParaRPr lang="en-US" sz="3200" dirty="0">
              <a:solidFill>
                <a:schemeClr val="tx1"/>
              </a:solidFill>
            </a:endParaRPr>
          </a:p>
        </p:txBody>
      </p:sp>
      <p:sp>
        <p:nvSpPr>
          <p:cNvPr id="7" name="TextBox 6"/>
          <p:cNvSpPr txBox="1"/>
          <p:nvPr/>
        </p:nvSpPr>
        <p:spPr>
          <a:xfrm>
            <a:off x="396240" y="997033"/>
            <a:ext cx="6121948" cy="2492990"/>
          </a:xfrm>
          <a:prstGeom prst="rect">
            <a:avLst/>
          </a:prstGeom>
          <a:noFill/>
        </p:spPr>
        <p:txBody>
          <a:bodyPr wrap="square">
            <a:spAutoFit/>
          </a:bodyPr>
          <a:lstStyle/>
          <a:p>
            <a:pPr lvl="0"/>
            <a:r>
              <a:rPr lang="en-US" sz="2400" b="1" dirty="0">
                <a:solidFill>
                  <a:srgbClr val="FF0000"/>
                </a:solidFill>
                <a:latin typeface="Calibri" panose="020F0502020204030204" pitchFamily="34" charset="0"/>
                <a:cs typeface="Calibri" panose="020F0502020204030204" pitchFamily="34" charset="0"/>
                <a:sym typeface="+mn-ea"/>
              </a:rPr>
              <a:t>TSH </a:t>
            </a:r>
            <a:r>
              <a:rPr lang="en-US" sz="2400" dirty="0">
                <a:solidFill>
                  <a:srgbClr val="000000"/>
                </a:solidFill>
                <a:latin typeface="Calibri" panose="020F0502020204030204" pitchFamily="34" charset="0"/>
                <a:cs typeface="Calibri" panose="020F0502020204030204" pitchFamily="34" charset="0"/>
                <a:sym typeface="+mn-ea"/>
              </a:rPr>
              <a:t>                </a:t>
            </a:r>
            <a:r>
              <a:rPr lang="en-US" sz="2400" dirty="0">
                <a:solidFill>
                  <a:srgbClr val="FF0000"/>
                </a:solidFill>
                <a:latin typeface="Calibri" panose="020F0502020204030204" pitchFamily="34" charset="0"/>
                <a:cs typeface="Calibri" panose="020F0502020204030204" pitchFamily="34" charset="0"/>
                <a:sym typeface="+mn-ea"/>
              </a:rPr>
              <a:t> </a:t>
            </a:r>
            <a:r>
              <a:rPr lang="en-US" sz="2400" b="1" dirty="0">
                <a:solidFill>
                  <a:srgbClr val="FF0000"/>
                </a:solidFill>
                <a:latin typeface="Calibri" panose="020F0502020204030204" pitchFamily="34" charset="0"/>
                <a:cs typeface="Calibri" panose="020F0502020204030204" pitchFamily="34" charset="0"/>
                <a:sym typeface="+mn-ea"/>
              </a:rPr>
              <a:t>41 </a:t>
            </a:r>
            <a:r>
              <a:rPr lang="en-US" sz="2400" b="1" dirty="0" err="1">
                <a:solidFill>
                  <a:srgbClr val="FF0000"/>
                </a:solidFill>
                <a:latin typeface="Calibri" panose="020F0502020204030204" pitchFamily="34" charset="0"/>
                <a:cs typeface="Calibri" panose="020F0502020204030204" pitchFamily="34" charset="0"/>
                <a:sym typeface="+mn-ea"/>
              </a:rPr>
              <a:t>mIU</a:t>
            </a:r>
            <a:r>
              <a:rPr lang="en-US" sz="2400" b="1" dirty="0">
                <a:solidFill>
                  <a:srgbClr val="FF0000"/>
                </a:solidFill>
                <a:latin typeface="Calibri" panose="020F0502020204030204" pitchFamily="34" charset="0"/>
                <a:cs typeface="Calibri" panose="020F0502020204030204" pitchFamily="34" charset="0"/>
                <a:sym typeface="+mn-ea"/>
              </a:rPr>
              <a:t>/L (</a:t>
            </a:r>
            <a:r>
              <a:rPr lang="en-GB" sz="2400" b="1" dirty="0">
                <a:solidFill>
                  <a:srgbClr val="FF0000"/>
                </a:solidFill>
                <a:latin typeface="Calibri" panose="020F0502020204030204" pitchFamily="34" charset="0"/>
                <a:cs typeface="Calibri" panose="020F0502020204030204" pitchFamily="34" charset="0"/>
                <a:sym typeface="+mn-ea"/>
              </a:rPr>
              <a:t>0.5 to 5.0 </a:t>
            </a:r>
            <a:r>
              <a:rPr lang="en-GB" sz="2400" b="1" dirty="0" err="1">
                <a:solidFill>
                  <a:srgbClr val="FF0000"/>
                </a:solidFill>
                <a:latin typeface="Calibri" panose="020F0502020204030204" pitchFamily="34" charset="0"/>
                <a:cs typeface="Calibri" panose="020F0502020204030204" pitchFamily="34" charset="0"/>
                <a:sym typeface="+mn-ea"/>
              </a:rPr>
              <a:t>mIU</a:t>
            </a:r>
            <a:r>
              <a:rPr lang="en-GB" sz="2400" b="1" dirty="0">
                <a:solidFill>
                  <a:srgbClr val="FF0000"/>
                </a:solidFill>
                <a:latin typeface="Calibri" panose="020F0502020204030204" pitchFamily="34" charset="0"/>
                <a:cs typeface="Calibri" panose="020F0502020204030204" pitchFamily="34" charset="0"/>
                <a:sym typeface="+mn-ea"/>
              </a:rPr>
              <a:t>/L</a:t>
            </a:r>
            <a:endParaRPr lang="en-US" sz="2400" b="1" dirty="0">
              <a:solidFill>
                <a:srgbClr val="FF0000"/>
              </a:solidFill>
              <a:latin typeface="Calibri" panose="020F0502020204030204" pitchFamily="34" charset="0"/>
              <a:cs typeface="Calibri" panose="020F0502020204030204" pitchFamily="34" charset="0"/>
            </a:endParaRPr>
          </a:p>
          <a:p>
            <a:pPr lvl="0"/>
            <a:r>
              <a:rPr lang="en-US" sz="2000" dirty="0">
                <a:solidFill>
                  <a:srgbClr val="000000"/>
                </a:solidFill>
                <a:latin typeface="Calibri" panose="020F0502020204030204" pitchFamily="34" charset="0"/>
                <a:cs typeface="Calibri" panose="020F0502020204030204" pitchFamily="34" charset="0"/>
              </a:rPr>
              <a:t>LH                        5 IU/L   (5-25IU/L)</a:t>
            </a:r>
            <a:endParaRPr lang="en-US" sz="2000" dirty="0">
              <a:solidFill>
                <a:schemeClr val="bg1"/>
              </a:solidFill>
              <a:latin typeface="Calibri" panose="020F0502020204030204" pitchFamily="34" charset="0"/>
              <a:cs typeface="Calibri" panose="020F0502020204030204" pitchFamily="34" charset="0"/>
            </a:endParaRPr>
          </a:p>
          <a:p>
            <a:pPr lvl="0"/>
            <a:r>
              <a:rPr lang="en-US" sz="2000" dirty="0">
                <a:solidFill>
                  <a:srgbClr val="000000"/>
                </a:solidFill>
                <a:latin typeface="Calibri" panose="020F0502020204030204" pitchFamily="34" charset="0"/>
                <a:cs typeface="Calibri" panose="020F0502020204030204" pitchFamily="34" charset="0"/>
              </a:rPr>
              <a:t>FSH                      4 IU/L   (0-4IU/L)</a:t>
            </a:r>
            <a:endParaRPr lang="en-US" sz="2000" dirty="0">
              <a:solidFill>
                <a:schemeClr val="bg1"/>
              </a:solidFill>
              <a:latin typeface="Calibri" panose="020F0502020204030204" pitchFamily="34" charset="0"/>
              <a:cs typeface="Calibri" panose="020F0502020204030204" pitchFamily="34" charset="0"/>
            </a:endParaRPr>
          </a:p>
          <a:p>
            <a:pPr lvl="0"/>
            <a:r>
              <a:rPr lang="en-US" sz="2000" dirty="0">
                <a:solidFill>
                  <a:srgbClr val="000000"/>
                </a:solidFill>
                <a:latin typeface="Calibri" panose="020F0502020204030204" pitchFamily="34" charset="0"/>
                <a:cs typeface="Calibri" panose="020F0502020204030204" pitchFamily="34" charset="0"/>
              </a:rPr>
              <a:t>Prolactin            20 µg/L (&lt;25µg/L)</a:t>
            </a:r>
            <a:endParaRPr lang="en-US" sz="2000" dirty="0">
              <a:solidFill>
                <a:schemeClr val="bg1"/>
              </a:solidFill>
              <a:latin typeface="Calibri" panose="020F0502020204030204" pitchFamily="34" charset="0"/>
              <a:cs typeface="Calibri" panose="020F0502020204030204" pitchFamily="34" charset="0"/>
            </a:endParaRPr>
          </a:p>
          <a:p>
            <a:pPr marL="0" lvl="0" indent="0">
              <a:buNone/>
            </a:pPr>
            <a:endParaRPr lang="en-GB" sz="2400" dirty="0">
              <a:solidFill>
                <a:schemeClr val="bg1"/>
              </a:solidFill>
              <a:latin typeface="Calibri" panose="020F0502020204030204" pitchFamily="34" charset="0"/>
              <a:cs typeface="Calibri" panose="020F0502020204030204" pitchFamily="34" charset="0"/>
            </a:endParaRPr>
          </a:p>
          <a:p>
            <a:pPr lvl="0"/>
            <a:endParaRPr lang="en-US" sz="2400" dirty="0">
              <a:solidFill>
                <a:schemeClr val="bg1"/>
              </a:solidFill>
              <a:latin typeface="Calibri" panose="020F0502020204030204" pitchFamily="34" charset="0"/>
              <a:cs typeface="Calibri" panose="020F0502020204030204" pitchFamily="34" charset="0"/>
            </a:endParaRPr>
          </a:p>
          <a:p>
            <a:pPr lvl="0"/>
            <a:r>
              <a:rPr lang="en-US" sz="2400" dirty="0">
                <a:solidFill>
                  <a:srgbClr val="000000"/>
                </a:solidFill>
                <a:latin typeface="Calibri" panose="020F0502020204030204" pitchFamily="34" charset="0"/>
                <a:cs typeface="Calibri" panose="020F0502020204030204" pitchFamily="34" charset="0"/>
              </a:rPr>
              <a:t>X-Ray Chest</a:t>
            </a:r>
            <a:r>
              <a:rPr lang="en-US" sz="2400" b="1" dirty="0">
                <a:solidFill>
                  <a:srgbClr val="000000"/>
                </a:solidFill>
                <a:latin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cs typeface="Calibri" panose="020F0502020204030204" pitchFamily="34" charset="0"/>
              </a:rPr>
              <a:t>unremarkable</a:t>
            </a:r>
            <a:endParaRPr lang="en-GB" sz="2400" dirty="0">
              <a:solidFill>
                <a:schemeClr val="bg1"/>
              </a:solidFill>
              <a:latin typeface="Calibri" panose="020F0502020204030204" pitchFamily="34" charset="0"/>
              <a:cs typeface="Calibri" panose="020F0502020204030204" pitchFamily="34" charset="0"/>
            </a:endParaRPr>
          </a:p>
        </p:txBody>
      </p:sp>
      <p:pic>
        <p:nvPicPr>
          <p:cNvPr id="14340" name="Picture 4" descr="Female Fertility Testing: How Does It Work?"/>
          <p:cNvPicPr>
            <a:picLocks noChangeAspect="1" noChangeArrowheads="1"/>
          </p:cNvPicPr>
          <p:nvPr/>
        </p:nvPicPr>
        <p:blipFill rotWithShape="1">
          <a:blip r:embed="rId3">
            <a:extLst>
              <a:ext uri="{28A0092B-C50C-407E-A947-70E740481C1C}">
                <a14:useLocalDpi xmlns:a14="http://schemas.microsoft.com/office/drawing/2010/main" val="0"/>
              </a:ext>
            </a:extLst>
          </a:blip>
          <a:srcRect l="10812" t="8024" r="3236" b="6777"/>
          <a:stretch>
            <a:fillRect/>
          </a:stretch>
        </p:blipFill>
        <p:spPr bwMode="auto">
          <a:xfrm>
            <a:off x="4416724" y="1997361"/>
            <a:ext cx="4433977" cy="3146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07035" y="190548"/>
            <a:ext cx="5528875" cy="584775"/>
          </a:xfrm>
          <a:prstGeom prst="rect">
            <a:avLst/>
          </a:prstGeom>
          <a:noFill/>
        </p:spPr>
        <p:txBody>
          <a:bodyPr wrap="square">
            <a:spAutoFit/>
          </a:bodyPr>
          <a:lstStyle/>
          <a:p>
            <a:r>
              <a:rPr lang="en-US" sz="3200" b="1" dirty="0">
                <a:solidFill>
                  <a:schemeClr val="tx1"/>
                </a:solidFill>
                <a:latin typeface="Calibri" panose="020F0502020204030204"/>
                <a:sym typeface="+mn-ea"/>
              </a:rPr>
              <a:t>Pelvic Ultrasound</a:t>
            </a:r>
            <a:endParaRPr lang="en-US" sz="3200" dirty="0">
              <a:solidFill>
                <a:schemeClr val="tx1"/>
              </a:solidFill>
            </a:endParaRPr>
          </a:p>
        </p:txBody>
      </p:sp>
      <p:pic>
        <p:nvPicPr>
          <p:cNvPr id="6" name="Content Placeholder 3" descr="ovarian cyst1"/>
          <p:cNvPicPr>
            <a:picLocks noChangeAspect="1"/>
          </p:cNvPicPr>
          <p:nvPr/>
        </p:nvPicPr>
        <p:blipFill>
          <a:blip r:embed="rId3"/>
          <a:srcRect b="5461"/>
          <a:stretch>
            <a:fillRect/>
          </a:stretch>
        </p:blipFill>
        <p:spPr>
          <a:xfrm>
            <a:off x="5766286" y="351083"/>
            <a:ext cx="3303905" cy="4792417"/>
          </a:xfrm>
          <a:prstGeom prst="rect">
            <a:avLst/>
          </a:prstGeom>
          <a:noFill/>
          <a:ln>
            <a:noFill/>
          </a:ln>
        </p:spPr>
      </p:pic>
      <p:sp>
        <p:nvSpPr>
          <p:cNvPr id="8" name="TextBox 7"/>
          <p:cNvSpPr txBox="1"/>
          <p:nvPr/>
        </p:nvSpPr>
        <p:spPr>
          <a:xfrm>
            <a:off x="406399" y="878832"/>
            <a:ext cx="6343771" cy="3788729"/>
          </a:xfrm>
          <a:prstGeom prst="rect">
            <a:avLst/>
          </a:prstGeom>
          <a:noFill/>
        </p:spPr>
        <p:txBody>
          <a:bodyPr wrap="square">
            <a:spAutoFit/>
          </a:bodyPr>
          <a:lstStyle/>
          <a:p>
            <a:pPr marL="0" lvl="1" indent="0" rtl="0">
              <a:lnSpc>
                <a:spcPct val="100000"/>
              </a:lnSpc>
              <a:spcBef>
                <a:spcPct val="0"/>
              </a:spcBef>
              <a:spcAft>
                <a:spcPct val="15000"/>
              </a:spcAft>
              <a:buNone/>
            </a:pPr>
            <a:r>
              <a:rPr lang="en-US" sz="2400" b="1" dirty="0">
                <a:solidFill>
                  <a:srgbClr val="000000"/>
                </a:solidFill>
                <a:latin typeface="Calibri" panose="020F0502020204030204"/>
                <a:sym typeface="+mn-ea"/>
              </a:rPr>
              <a:t>Huge Bilateral multi locular cysts</a:t>
            </a:r>
          </a:p>
          <a:p>
            <a:pPr marL="0" lvl="1" indent="0" rtl="0">
              <a:lnSpc>
                <a:spcPct val="100000"/>
              </a:lnSpc>
              <a:spcBef>
                <a:spcPct val="0"/>
              </a:spcBef>
              <a:spcAft>
                <a:spcPct val="15000"/>
              </a:spcAft>
              <a:buNone/>
            </a:pPr>
            <a:r>
              <a:rPr lang="en-US" sz="2000" dirty="0">
                <a:solidFill>
                  <a:srgbClr val="000000"/>
                </a:solidFill>
                <a:latin typeface="Calibri" panose="020F0502020204030204"/>
                <a:sym typeface="+mn-ea"/>
              </a:rPr>
              <a:t> </a:t>
            </a:r>
          </a:p>
          <a:p>
            <a:pPr marL="0" lvl="1" indent="0" algn="just" rtl="0">
              <a:lnSpc>
                <a:spcPct val="100000"/>
              </a:lnSpc>
              <a:spcBef>
                <a:spcPct val="0"/>
              </a:spcBef>
              <a:spcAft>
                <a:spcPct val="15000"/>
              </a:spcAft>
              <a:buNone/>
            </a:pPr>
            <a:r>
              <a:rPr lang="en-US" sz="2000" b="1" dirty="0">
                <a:solidFill>
                  <a:srgbClr val="000000"/>
                </a:solidFill>
                <a:latin typeface="Calibri" panose="020F0502020204030204"/>
                <a:sym typeface="+mn-ea"/>
              </a:rPr>
              <a:t> </a:t>
            </a:r>
            <a:r>
              <a:rPr lang="en-US" sz="2400" b="1" dirty="0">
                <a:latin typeface="Calibri" panose="020F0502020204030204"/>
                <a:sym typeface="+mn-ea"/>
              </a:rPr>
              <a:t>Site </a:t>
            </a:r>
            <a:r>
              <a:rPr lang="en-US" sz="2000" b="1" dirty="0">
                <a:latin typeface="Calibri" panose="020F0502020204030204"/>
                <a:sym typeface="+mn-ea"/>
              </a:rPr>
              <a:t>           </a:t>
            </a:r>
            <a:r>
              <a:rPr lang="en-US" sz="2400" dirty="0">
                <a:solidFill>
                  <a:srgbClr val="000000"/>
                </a:solidFill>
                <a:latin typeface="Calibri" panose="020F0502020204030204"/>
                <a:sym typeface="+mn-ea"/>
              </a:rPr>
              <a:t>Adnexal region </a:t>
            </a:r>
          </a:p>
          <a:p>
            <a:pPr marL="0" lvl="1" indent="0" algn="just" rtl="0">
              <a:lnSpc>
                <a:spcPct val="100000"/>
              </a:lnSpc>
              <a:spcBef>
                <a:spcPct val="0"/>
              </a:spcBef>
              <a:spcAft>
                <a:spcPct val="15000"/>
              </a:spcAft>
              <a:buNone/>
            </a:pPr>
            <a:r>
              <a:rPr lang="en-US" sz="2400" dirty="0">
                <a:solidFill>
                  <a:srgbClr val="000000"/>
                </a:solidFill>
                <a:latin typeface="Calibri" panose="020F0502020204030204"/>
                <a:sym typeface="+mn-ea"/>
              </a:rPr>
              <a:t>                 touching each other above the    </a:t>
            </a:r>
          </a:p>
          <a:p>
            <a:pPr marL="0" lvl="1" indent="0" algn="just" rtl="0">
              <a:lnSpc>
                <a:spcPct val="100000"/>
              </a:lnSpc>
              <a:spcBef>
                <a:spcPct val="0"/>
              </a:spcBef>
              <a:spcAft>
                <a:spcPct val="15000"/>
              </a:spcAft>
              <a:buNone/>
            </a:pPr>
            <a:r>
              <a:rPr lang="en-US" sz="2400" dirty="0">
                <a:solidFill>
                  <a:srgbClr val="000000"/>
                </a:solidFill>
                <a:latin typeface="Calibri" panose="020F0502020204030204"/>
                <a:sym typeface="+mn-ea"/>
              </a:rPr>
              <a:t>                 uterine fundus</a:t>
            </a:r>
          </a:p>
          <a:p>
            <a:pPr marL="0" lvl="1">
              <a:spcBef>
                <a:spcPct val="0"/>
              </a:spcBef>
              <a:spcAft>
                <a:spcPct val="15000"/>
              </a:spcAft>
            </a:pPr>
            <a:r>
              <a:rPr lang="en-US" sz="2400" dirty="0">
                <a:solidFill>
                  <a:srgbClr val="000000"/>
                </a:solidFill>
                <a:latin typeface="Calibri" panose="020F0502020204030204"/>
                <a:sym typeface="+mn-ea"/>
              </a:rPr>
              <a:t>  </a:t>
            </a:r>
          </a:p>
          <a:p>
            <a:pPr marL="0" lvl="1">
              <a:spcBef>
                <a:spcPct val="0"/>
              </a:spcBef>
              <a:spcAft>
                <a:spcPct val="15000"/>
              </a:spcAft>
            </a:pPr>
            <a:r>
              <a:rPr lang="en-US" sz="2400" b="1" dirty="0">
                <a:solidFill>
                  <a:srgbClr val="000000"/>
                </a:solidFill>
                <a:latin typeface="Calibri" panose="020F0502020204030204"/>
                <a:sym typeface="+mn-ea"/>
              </a:rPr>
              <a:t>Right cyst       </a:t>
            </a:r>
            <a:r>
              <a:rPr lang="en-US" sz="2400" dirty="0">
                <a:solidFill>
                  <a:srgbClr val="000000"/>
                </a:solidFill>
                <a:latin typeface="Calibri" panose="020F0502020204030204"/>
                <a:sym typeface="+mn-ea"/>
              </a:rPr>
              <a:t>(16x11x4 cm)</a:t>
            </a:r>
          </a:p>
          <a:p>
            <a:pPr marL="0" lvl="1">
              <a:spcBef>
                <a:spcPct val="0"/>
              </a:spcBef>
              <a:spcAft>
                <a:spcPct val="15000"/>
              </a:spcAft>
            </a:pPr>
            <a:r>
              <a:rPr lang="en-US" sz="2400" b="1" dirty="0">
                <a:solidFill>
                  <a:srgbClr val="000000"/>
                </a:solidFill>
                <a:latin typeface="Calibri" panose="020F0502020204030204"/>
                <a:sym typeface="+mn-ea"/>
              </a:rPr>
              <a:t>Left cyst         </a:t>
            </a:r>
            <a:r>
              <a:rPr lang="en-US" sz="2400" dirty="0">
                <a:solidFill>
                  <a:srgbClr val="000000"/>
                </a:solidFill>
                <a:latin typeface="Calibri" panose="020F0502020204030204"/>
                <a:sym typeface="+mn-ea"/>
              </a:rPr>
              <a:t>(10X11X5cm)</a:t>
            </a:r>
          </a:p>
          <a:p>
            <a:pPr marL="0" lvl="1" indent="0" rtl="0">
              <a:lnSpc>
                <a:spcPct val="100000"/>
              </a:lnSpc>
              <a:spcBef>
                <a:spcPct val="0"/>
              </a:spcBef>
              <a:spcAft>
                <a:spcPct val="15000"/>
              </a:spcAft>
              <a:buNone/>
            </a:pPr>
            <a:r>
              <a:rPr lang="en-US" sz="2400" b="1" dirty="0">
                <a:solidFill>
                  <a:srgbClr val="000000"/>
                </a:solidFill>
                <a:latin typeface="Calibri" panose="020F0502020204030204"/>
                <a:sym typeface="+mn-ea"/>
              </a:rPr>
              <a:t>Uterus             </a:t>
            </a:r>
            <a:r>
              <a:rPr lang="en-US" sz="2400" dirty="0">
                <a:latin typeface="Calibri" panose="020F0502020204030204"/>
                <a:sym typeface="+mn-ea"/>
              </a:rPr>
              <a:t>N</a:t>
            </a:r>
            <a:r>
              <a:rPr lang="en-US" sz="2400" dirty="0">
                <a:solidFill>
                  <a:srgbClr val="000000"/>
                </a:solidFill>
                <a:latin typeface="Calibri" panose="020F0502020204030204"/>
                <a:sym typeface="+mn-ea"/>
              </a:rPr>
              <a:t>ormal size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Content Placeholder 3" descr="ovarian cyst ct"/>
          <p:cNvPicPr>
            <a:picLocks noChangeAspect="1"/>
          </p:cNvPicPr>
          <p:nvPr/>
        </p:nvPicPr>
        <p:blipFill>
          <a:blip r:embed="rId3"/>
          <a:srcRect l="19937" t="4201" r="13387" b="5960"/>
          <a:stretch>
            <a:fillRect/>
          </a:stretch>
        </p:blipFill>
        <p:spPr>
          <a:xfrm>
            <a:off x="5072622" y="511941"/>
            <a:ext cx="3519577" cy="4399471"/>
          </a:xfrm>
          <a:prstGeom prst="rect">
            <a:avLst/>
          </a:prstGeom>
          <a:noFill/>
          <a:ln>
            <a:noFill/>
          </a:ln>
        </p:spPr>
      </p:pic>
      <p:sp>
        <p:nvSpPr>
          <p:cNvPr id="6" name="TextBox 5"/>
          <p:cNvSpPr txBox="1"/>
          <p:nvPr/>
        </p:nvSpPr>
        <p:spPr>
          <a:xfrm>
            <a:off x="507172" y="153292"/>
            <a:ext cx="6085153" cy="523220"/>
          </a:xfrm>
          <a:prstGeom prst="rect">
            <a:avLst/>
          </a:prstGeom>
          <a:noFill/>
        </p:spPr>
        <p:txBody>
          <a:bodyPr wrap="square">
            <a:spAutoFit/>
          </a:bodyPr>
          <a:lstStyle/>
          <a:p>
            <a:r>
              <a:rPr lang="en-GB" sz="2800" b="1" dirty="0" smtClean="0">
                <a:solidFill>
                  <a:schemeClr val="tx1"/>
                </a:solidFill>
                <a:latin typeface="Calibri" panose="020F0502020204030204"/>
                <a:sym typeface="+mn-ea"/>
              </a:rPr>
              <a:t>C-T </a:t>
            </a:r>
            <a:r>
              <a:rPr lang="en-GB" sz="2800" b="1" dirty="0">
                <a:solidFill>
                  <a:schemeClr val="tx1"/>
                </a:solidFill>
                <a:latin typeface="Calibri" panose="020F0502020204030204"/>
                <a:sym typeface="+mn-ea"/>
              </a:rPr>
              <a:t>scan Abdomen Pelvis</a:t>
            </a:r>
            <a:endParaRPr lang="en-US" sz="2800" dirty="0">
              <a:solidFill>
                <a:schemeClr val="tx1"/>
              </a:solidFill>
            </a:endParaRPr>
          </a:p>
        </p:txBody>
      </p:sp>
      <p:sp>
        <p:nvSpPr>
          <p:cNvPr id="8" name="TextBox 7"/>
          <p:cNvSpPr txBox="1"/>
          <p:nvPr/>
        </p:nvSpPr>
        <p:spPr>
          <a:xfrm>
            <a:off x="528887" y="665167"/>
            <a:ext cx="8522898" cy="424624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Bilateral adnexal complex mass</a:t>
            </a:r>
          </a:p>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Multiloculated </a:t>
            </a:r>
          </a:p>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Multiple  septations    </a:t>
            </a:r>
          </a:p>
          <a:p>
            <a:pPr marL="34290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Intact  interfaces.</a:t>
            </a:r>
          </a:p>
          <a:p>
            <a:pPr marL="342900" lvl="0" indent="-342900">
              <a:lnSpc>
                <a:spcPct val="150000"/>
              </a:lnSpc>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sym typeface="+mn-ea"/>
              </a:rPr>
              <a:t>Size</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Left cyst           10x11x5 cm  </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Right cyst        16x11x4 cm</a:t>
            </a:r>
          </a:p>
          <a:p>
            <a:pPr marL="342900" lvl="0" indent="-342900">
              <a:lnSpc>
                <a:spcPct val="150000"/>
              </a:lnSpc>
              <a:buFont typeface="Arial" panose="020B0604020202020204" pitchFamily="34" charset="0"/>
              <a:buChar char="•"/>
            </a:pPr>
            <a:r>
              <a:rPr lang="en-US" sz="2000" dirty="0" err="1">
                <a:solidFill>
                  <a:srgbClr val="000000"/>
                </a:solidFill>
                <a:latin typeface="Calibri" panose="020F0502020204030204" pitchFamily="34" charset="0"/>
                <a:cs typeface="Calibri" panose="020F0502020204030204" pitchFamily="34" charset="0"/>
                <a:sym typeface="+mn-ea"/>
              </a:rPr>
              <a:t>Ascitis</a:t>
            </a:r>
            <a:r>
              <a:rPr lang="en-US" sz="2000" dirty="0">
                <a:solidFill>
                  <a:srgbClr val="000000"/>
                </a:solidFill>
                <a:latin typeface="Calibri" panose="020F0502020204030204" pitchFamily="34" charset="0"/>
                <a:cs typeface="Calibri" panose="020F0502020204030204" pitchFamily="34" charset="0"/>
                <a:sym typeface="+mn-ea"/>
              </a:rPr>
              <a:t>              mild</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sym typeface="+mn-ea"/>
              </a:rPr>
              <a:t>No                    lymphadenopathy</a:t>
            </a:r>
            <a:endParaRPr lang="en-US" sz="2000" dirty="0">
              <a:solidFill>
                <a:schemeClr val="bg1"/>
              </a:solidFill>
              <a:latin typeface="Calibri" panose="020F0502020204030204" pitchFamily="34" charset="0"/>
              <a:cs typeface="Calibri" panose="020F0502020204030204" pitchFamily="34" charset="0"/>
            </a:endParaRPr>
          </a:p>
        </p:txBody>
      </p:sp>
      <p:sp>
        <p:nvSpPr>
          <p:cNvPr id="5" name="Rectangles 4"/>
          <p:cNvSpPr/>
          <p:nvPr/>
        </p:nvSpPr>
        <p:spPr>
          <a:xfrm>
            <a:off x="7351395" y="1380490"/>
            <a:ext cx="1007745" cy="114300"/>
          </a:xfrm>
          <a:prstGeom prst="rect">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AEDF2"/>
            </a:gs>
            <a:gs pos="24000">
              <a:schemeClr val="accent4"/>
            </a:gs>
            <a:gs pos="92000">
              <a:srgbClr val="D39BC2"/>
            </a:gs>
          </a:gsLst>
          <a:lin ang="2700006" scaled="0"/>
        </a:gradFill>
        <a:effectLst/>
      </p:bgPr>
    </p:bg>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62701" y="435530"/>
            <a:ext cx="6157320" cy="584775"/>
          </a:xfrm>
          <a:prstGeom prst="rect">
            <a:avLst/>
          </a:prstGeom>
          <a:noFill/>
        </p:spPr>
        <p:txBody>
          <a:bodyPr wrap="square">
            <a:spAutoFit/>
          </a:bodyPr>
          <a:lstStyle/>
          <a:p>
            <a:r>
              <a:rPr lang="en-US" sz="3200" b="1" dirty="0">
                <a:solidFill>
                  <a:schemeClr val="tx1"/>
                </a:solidFill>
                <a:latin typeface="Calibri" panose="020F0502020204030204"/>
              </a:rPr>
              <a:t>Management</a:t>
            </a:r>
            <a:endParaRPr lang="en-US" sz="2800" b="1" dirty="0">
              <a:solidFill>
                <a:schemeClr val="tx1"/>
              </a:solidFill>
              <a:latin typeface="Calibri" panose="020F0502020204030204"/>
            </a:endParaRPr>
          </a:p>
        </p:txBody>
      </p:sp>
      <p:sp>
        <p:nvSpPr>
          <p:cNvPr id="7" name="TextBox 6"/>
          <p:cNvSpPr txBox="1"/>
          <p:nvPr/>
        </p:nvSpPr>
        <p:spPr>
          <a:xfrm>
            <a:off x="362309" y="897147"/>
            <a:ext cx="6387861" cy="2204899"/>
          </a:xfrm>
          <a:prstGeom prst="rect">
            <a:avLst/>
          </a:prstGeom>
          <a:noFill/>
        </p:spPr>
        <p:txBody>
          <a:bodyPr wrap="square">
            <a:spAutoFit/>
          </a:bodyPr>
          <a:lstStyle/>
          <a:p>
            <a:pPr lvl="0">
              <a:lnSpc>
                <a:spcPct val="200000"/>
              </a:lnSpc>
            </a:pPr>
            <a:r>
              <a:rPr lang="en-GB" sz="2400" dirty="0">
                <a:solidFill>
                  <a:srgbClr val="000000"/>
                </a:solidFill>
                <a:latin typeface="Calibri" panose="020F0502020204030204"/>
              </a:rPr>
              <a:t>Reassurance and counselling</a:t>
            </a:r>
          </a:p>
          <a:p>
            <a:pPr lvl="0">
              <a:lnSpc>
                <a:spcPct val="200000"/>
              </a:lnSpc>
            </a:pPr>
            <a:r>
              <a:rPr lang="en-US" sz="2400" dirty="0">
                <a:solidFill>
                  <a:srgbClr val="000000"/>
                </a:solidFill>
                <a:latin typeface="Calibri" panose="020F0502020204030204"/>
              </a:rPr>
              <a:t>Informed consent</a:t>
            </a:r>
            <a:endParaRPr lang="en-GB" sz="2400" dirty="0">
              <a:solidFill>
                <a:schemeClr val="bg1"/>
              </a:solidFill>
            </a:endParaRPr>
          </a:p>
          <a:p>
            <a:pPr lvl="0">
              <a:lnSpc>
                <a:spcPct val="200000"/>
              </a:lnSpc>
            </a:pPr>
            <a:r>
              <a:rPr lang="en-US" sz="2400" dirty="0">
                <a:solidFill>
                  <a:srgbClr val="000000"/>
                </a:solidFill>
                <a:latin typeface="Calibri" panose="020F0502020204030204"/>
              </a:rPr>
              <a:t>Consultation with Endocrinologist /Physician</a:t>
            </a:r>
          </a:p>
        </p:txBody>
      </p:sp>
      <p:pic>
        <p:nvPicPr>
          <p:cNvPr id="16404" name="Picture 20" descr="Gynecologist PNG Transparent Images Free Download | Vector Files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15342" t="9139" r="13804" b="4876"/>
          <a:stretch>
            <a:fillRect/>
          </a:stretch>
        </p:blipFill>
        <p:spPr bwMode="auto">
          <a:xfrm>
            <a:off x="6202329" y="1413503"/>
            <a:ext cx="2820900" cy="3729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AEDF2">
                <a:lumMod val="63943"/>
                <a:lumOff val="36057"/>
              </a:srgbClr>
            </a:gs>
            <a:gs pos="41000">
              <a:schemeClr val="accent4"/>
            </a:gs>
            <a:gs pos="100000">
              <a:srgbClr val="D39BC2"/>
            </a:gs>
          </a:gsLst>
          <a:lin ang="2700006" scaled="0"/>
        </a:gradFill>
        <a:effectLst/>
      </p:bgPr>
    </p:bg>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3" cstate="print">
            <a:alphaModFix amt="89000"/>
          </a:blip>
          <a:srcRect l="15564" r="5040"/>
          <a:stretch>
            <a:fillRect/>
          </a:stretch>
        </p:blipFill>
        <p:spPr>
          <a:xfrm>
            <a:off x="6824143" y="1758403"/>
            <a:ext cx="2094105" cy="2971800"/>
          </a:xfrm>
          <a:prstGeom prst="rect">
            <a:avLst/>
          </a:prstGeom>
        </p:spPr>
      </p:pic>
      <p:sp>
        <p:nvSpPr>
          <p:cNvPr id="7" name="TextBox 6"/>
          <p:cNvSpPr txBox="1"/>
          <p:nvPr/>
        </p:nvSpPr>
        <p:spPr>
          <a:xfrm>
            <a:off x="318065" y="457200"/>
            <a:ext cx="6432105" cy="4154984"/>
          </a:xfrm>
          <a:prstGeom prst="rect">
            <a:avLst/>
          </a:prstGeom>
          <a:noFill/>
        </p:spPr>
        <p:txBody>
          <a:bodyPr wrap="square">
            <a:spAutoFit/>
          </a:bodyPr>
          <a:lstStyle/>
          <a:p>
            <a:pPr lvl="0" rtl="0">
              <a:lnSpc>
                <a:spcPct val="150000"/>
              </a:lnSpc>
            </a:pPr>
            <a:r>
              <a:rPr lang="en-US" sz="3200" b="1" dirty="0">
                <a:solidFill>
                  <a:schemeClr val="tx1"/>
                </a:solidFill>
                <a:latin typeface="Calibri" panose="020F0502020204030204"/>
              </a:rPr>
              <a:t>During admission in the ward pain aggravated  </a:t>
            </a:r>
            <a:endParaRPr lang="en-GB" sz="3200" b="1" dirty="0">
              <a:solidFill>
                <a:schemeClr val="tx1"/>
              </a:solidFill>
            </a:endParaRPr>
          </a:p>
          <a:p>
            <a:pPr marL="457200" lvl="0" indent="-457200" rtl="0">
              <a:lnSpc>
                <a:spcPct val="150000"/>
              </a:lnSpc>
              <a:buFont typeface="Arial" panose="020B0604020202020204" pitchFamily="34" charset="0"/>
              <a:buChar char="•"/>
            </a:pPr>
            <a:r>
              <a:rPr lang="en-US" sz="2800" dirty="0">
                <a:solidFill>
                  <a:srgbClr val="000000"/>
                </a:solidFill>
                <a:latin typeface="Calibri" panose="020F0502020204030204"/>
              </a:rPr>
              <a:t>Pulse               110/min</a:t>
            </a:r>
            <a:endParaRPr lang="en-GB" sz="2800" dirty="0">
              <a:solidFill>
                <a:schemeClr val="bg1"/>
              </a:solidFill>
            </a:endParaRPr>
          </a:p>
          <a:p>
            <a:pPr marL="457200" lvl="0" indent="-457200" rtl="0">
              <a:lnSpc>
                <a:spcPct val="150000"/>
              </a:lnSpc>
              <a:buFont typeface="Arial" panose="020B0604020202020204" pitchFamily="34" charset="0"/>
              <a:buChar char="•"/>
            </a:pPr>
            <a:r>
              <a:rPr lang="en-US" sz="2800" dirty="0">
                <a:solidFill>
                  <a:srgbClr val="000000"/>
                </a:solidFill>
                <a:latin typeface="Calibri" panose="020F0502020204030204"/>
              </a:rPr>
              <a:t>Abdomen       Tense, Tender </a:t>
            </a:r>
            <a:endParaRPr lang="en-GB" sz="2800" dirty="0">
              <a:solidFill>
                <a:schemeClr val="bg1"/>
              </a:solidFill>
            </a:endParaRPr>
          </a:p>
          <a:p>
            <a:pPr marL="457200" lvl="0" indent="-457200" rtl="0">
              <a:lnSpc>
                <a:spcPct val="150000"/>
              </a:lnSpc>
              <a:buFont typeface="Arial" panose="020B0604020202020204" pitchFamily="34" charset="0"/>
              <a:buChar char="•"/>
            </a:pPr>
            <a:r>
              <a:rPr lang="en-US" sz="2800" dirty="0">
                <a:solidFill>
                  <a:srgbClr val="000000"/>
                </a:solidFill>
                <a:latin typeface="Calibri" panose="020F0502020204030204"/>
              </a:rPr>
              <a:t>Suspicion of cyst accident</a:t>
            </a:r>
          </a:p>
          <a:p>
            <a:pPr marL="457200" lvl="0" indent="-457200" rtl="0">
              <a:lnSpc>
                <a:spcPct val="150000"/>
              </a:lnSpc>
              <a:buFont typeface="Arial" panose="020B0604020202020204" pitchFamily="34" charset="0"/>
              <a:buChar char="•"/>
            </a:pPr>
            <a:r>
              <a:rPr lang="en-US" sz="2800" dirty="0">
                <a:solidFill>
                  <a:srgbClr val="000000"/>
                </a:solidFill>
                <a:latin typeface="Calibri" panose="020F0502020204030204"/>
              </a:rPr>
              <a:t>Emergency  laparotomy </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3"/>
          <p:cNvSpPr/>
          <p:nvPr/>
        </p:nvSpPr>
        <p:spPr>
          <a:xfrm>
            <a:off x="7018450" y="-1043175"/>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txBox="1">
            <a:spLocks noGrp="1"/>
          </p:cNvSpPr>
          <p:nvPr>
            <p:ph type="ctrTitle"/>
          </p:nvPr>
        </p:nvSpPr>
        <p:spPr>
          <a:xfrm>
            <a:off x="918300" y="870178"/>
            <a:ext cx="6187500" cy="1815093"/>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GB" sz="3600" b="1" dirty="0">
                <a:latin typeface="Calibri" pitchFamily="34" charset="0"/>
                <a:ea typeface="Calibri" pitchFamily="34" charset="0"/>
                <a:cs typeface="Calibri" pitchFamily="34" charset="0"/>
              </a:rPr>
              <a:t>Endocrine Dysregulation and Functional ovarian cyst: A case from Adolescent </a:t>
            </a:r>
            <a:r>
              <a:rPr lang="en-GB" sz="3600" b="1" dirty="0" err="1">
                <a:latin typeface="Calibri" pitchFamily="34" charset="0"/>
                <a:ea typeface="Calibri" pitchFamily="34" charset="0"/>
                <a:cs typeface="Calibri" pitchFamily="34" charset="0"/>
              </a:rPr>
              <a:t>Gynaecology</a:t>
            </a:r>
            <a:r>
              <a:rPr lang="en-GB" sz="3600" b="1" dirty="0">
                <a:latin typeface="Calibri" pitchFamily="34" charset="0"/>
                <a:ea typeface="Calibri" pitchFamily="34" charset="0"/>
                <a:cs typeface="Calibri" pitchFamily="34" charset="0"/>
              </a:rPr>
              <a:t>  </a:t>
            </a:r>
            <a:endParaRPr sz="3600" b="1" dirty="0">
              <a:latin typeface="Calibri" pitchFamily="34" charset="0"/>
              <a:ea typeface="Calibri" pitchFamily="34" charset="0"/>
              <a:cs typeface="Calibri" pitchFamily="34" charset="0"/>
            </a:endParaRPr>
          </a:p>
        </p:txBody>
      </p:sp>
      <p:sp>
        <p:nvSpPr>
          <p:cNvPr id="343" name="Google Shape;343;p33"/>
          <p:cNvSpPr txBox="1">
            <a:spLocks noGrp="1"/>
          </p:cNvSpPr>
          <p:nvPr>
            <p:ph type="subTitle" idx="1"/>
          </p:nvPr>
        </p:nvSpPr>
        <p:spPr>
          <a:xfrm>
            <a:off x="715100" y="3454036"/>
            <a:ext cx="58251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Dr Kehkashan Iqbal </a:t>
            </a:r>
          </a:p>
          <a:p>
            <a:pPr marL="0" lvl="0" indent="0" algn="l" rtl="0">
              <a:spcBef>
                <a:spcPts val="0"/>
              </a:spcBef>
              <a:spcAft>
                <a:spcPts val="0"/>
              </a:spcAft>
              <a:buNone/>
            </a:pPr>
            <a:r>
              <a:rPr lang="en-GB" dirty="0"/>
              <a:t>Post-Graduate Trainee Ob/Gyn</a:t>
            </a:r>
          </a:p>
          <a:p>
            <a:pPr marL="0" lvl="0" indent="0" algn="l" rtl="0">
              <a:spcBef>
                <a:spcPts val="0"/>
              </a:spcBef>
              <a:spcAft>
                <a:spcPts val="0"/>
              </a:spcAft>
              <a:buNone/>
            </a:pPr>
            <a:r>
              <a:rPr lang="en-US" dirty="0"/>
              <a:t>R</a:t>
            </a:r>
            <a:r>
              <a:rPr lang="en-GB" dirty="0" err="1"/>
              <a:t>awalpindi</a:t>
            </a:r>
            <a:r>
              <a:rPr lang="en-GB" dirty="0"/>
              <a:t> Teaching Hospital </a:t>
            </a:r>
            <a:endParaRPr dirty="0"/>
          </a:p>
        </p:txBody>
      </p:sp>
      <p:cxnSp>
        <p:nvCxnSpPr>
          <p:cNvPr id="344" name="Google Shape;344;p33"/>
          <p:cNvCxnSpPr/>
          <p:nvPr/>
        </p:nvCxnSpPr>
        <p:spPr>
          <a:xfrm>
            <a:off x="834675" y="3389503"/>
            <a:ext cx="48831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Content Placeholder 3" descr="ovarian surgery"/>
          <p:cNvPicPr>
            <a:picLocks noChangeAspect="1"/>
          </p:cNvPicPr>
          <p:nvPr/>
        </p:nvPicPr>
        <p:blipFill rotWithShape="1">
          <a:blip r:embed="rId3"/>
          <a:srcRect/>
          <a:stretch>
            <a:fillRect/>
          </a:stretch>
        </p:blipFill>
        <p:spPr>
          <a:xfrm>
            <a:off x="5417389" y="570190"/>
            <a:ext cx="3726610" cy="4366276"/>
          </a:xfrm>
          <a:prstGeom prst="rect">
            <a:avLst/>
          </a:prstGeom>
          <a:noFill/>
          <a:ln>
            <a:noFill/>
          </a:ln>
        </p:spPr>
      </p:pic>
      <p:sp>
        <p:nvSpPr>
          <p:cNvPr id="6" name="TextBox 5"/>
          <p:cNvSpPr txBox="1"/>
          <p:nvPr/>
        </p:nvSpPr>
        <p:spPr>
          <a:xfrm>
            <a:off x="172528" y="207035"/>
            <a:ext cx="6577642" cy="584775"/>
          </a:xfrm>
          <a:prstGeom prst="rect">
            <a:avLst/>
          </a:prstGeom>
          <a:noFill/>
        </p:spPr>
        <p:txBody>
          <a:bodyPr wrap="square">
            <a:spAutoFit/>
          </a:bodyPr>
          <a:lstStyle/>
          <a:p>
            <a:r>
              <a:rPr lang="en-US" sz="3200" b="1" dirty="0">
                <a:solidFill>
                  <a:schemeClr val="tx1"/>
                </a:solidFill>
                <a:latin typeface="Calibri" panose="020F0502020204030204"/>
                <a:sym typeface="+mn-ea"/>
              </a:rPr>
              <a:t>Operative Findings </a:t>
            </a:r>
            <a:endParaRPr lang="en-US" sz="3200" dirty="0">
              <a:solidFill>
                <a:schemeClr val="tx1"/>
              </a:solidFill>
            </a:endParaRPr>
          </a:p>
        </p:txBody>
      </p:sp>
      <p:sp>
        <p:nvSpPr>
          <p:cNvPr id="8" name="TextBox 7"/>
          <p:cNvSpPr txBox="1"/>
          <p:nvPr/>
        </p:nvSpPr>
        <p:spPr>
          <a:xfrm>
            <a:off x="172529" y="793630"/>
            <a:ext cx="5441642" cy="3951403"/>
          </a:xfrm>
          <a:prstGeom prst="rect">
            <a:avLst/>
          </a:prstGeom>
          <a:noFill/>
        </p:spPr>
        <p:txBody>
          <a:bodyPr wrap="square">
            <a:spAutoFit/>
          </a:bodyPr>
          <a:lstStyle/>
          <a:p>
            <a:pPr lvl="0"/>
            <a:endParaRPr lang="en-US" sz="1400" dirty="0">
              <a:solidFill>
                <a:schemeClr val="bg1"/>
              </a:solidFill>
              <a:sym typeface="+mn-ea"/>
            </a:endParaRP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Right ovary multilocular cyst ( 16 x16cm )with multiple hemorrhagic areas</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Left ovary multilocular largest cyst 13x14cm </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Bilateral cystectomy with conservation of both ovaries</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Biopsy taken both right and left ovaries from hemorrhagic areas and </a:t>
            </a:r>
            <a:r>
              <a:rPr lang="en-US" sz="2000" dirty="0" err="1">
                <a:solidFill>
                  <a:srgbClr val="000000"/>
                </a:solidFill>
                <a:latin typeface="Calibri" panose="020F0502020204030204"/>
                <a:sym typeface="+mn-ea"/>
              </a:rPr>
              <a:t>omentum</a:t>
            </a:r>
            <a:endParaRPr lang="en-US" sz="2000" dirty="0">
              <a:solidFill>
                <a:schemeClr val="bg1"/>
              </a:solidFill>
              <a:sym typeface="+mn-ea"/>
            </a:endParaRP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Hemostasis secured </a:t>
            </a:r>
            <a:endParaRPr lang="en-GB" sz="20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804545"/>
            <a:ext cx="7868920" cy="3994785"/>
          </a:xfrm>
          <a:prstGeom prst="rect">
            <a:avLst/>
          </a:prstGeom>
          <a:noFill/>
          <a:ln>
            <a:noFill/>
          </a:ln>
        </p:spPr>
      </p:pic>
      <p:sp>
        <p:nvSpPr>
          <p:cNvPr id="6" name="TextBox 5"/>
          <p:cNvSpPr txBox="1"/>
          <p:nvPr/>
        </p:nvSpPr>
        <p:spPr>
          <a:xfrm>
            <a:off x="366001" y="129381"/>
            <a:ext cx="5236234" cy="584775"/>
          </a:xfrm>
          <a:prstGeom prst="rect">
            <a:avLst/>
          </a:prstGeom>
          <a:noFill/>
        </p:spPr>
        <p:txBody>
          <a:bodyPr wrap="square">
            <a:spAutoFit/>
          </a:bodyPr>
          <a:lstStyle/>
          <a:p>
            <a:r>
              <a:rPr lang="en-US" sz="3200" b="1" dirty="0">
                <a:solidFill>
                  <a:schemeClr val="tx1"/>
                </a:solidFill>
                <a:latin typeface="Calibri" panose="020F0502020204030204"/>
              </a:rPr>
              <a:t>Gross Appearance </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2" name="Title 1"/>
          <p:cNvSpPr>
            <a:spLocks noGrp="1"/>
          </p:cNvSpPr>
          <p:nvPr>
            <p:ph type="title"/>
          </p:nvPr>
        </p:nvSpPr>
        <p:spPr>
          <a:xfrm>
            <a:off x="313600" y="367275"/>
            <a:ext cx="7704000" cy="572700"/>
          </a:xfrm>
        </p:spPr>
        <p:txBody>
          <a:bodyPr/>
          <a:lstStyle/>
          <a:p>
            <a:r>
              <a:rPr lang="en-US" altLang="en-GB" sz="3200" b="1" dirty="0">
                <a:solidFill>
                  <a:schemeClr val="tx1"/>
                </a:solidFill>
                <a:latin typeface="Calibri" panose="020F0502020204030204"/>
              </a:rPr>
              <a:t>Post Op Recovery</a:t>
            </a:r>
            <a:endParaRPr lang="en-US" dirty="0">
              <a:solidFill>
                <a:schemeClr val="tx1"/>
              </a:solidFill>
            </a:endParaRPr>
          </a:p>
        </p:txBody>
      </p:sp>
      <p:sp>
        <p:nvSpPr>
          <p:cNvPr id="3" name="Subtitle 2"/>
          <p:cNvSpPr>
            <a:spLocks noGrp="1"/>
          </p:cNvSpPr>
          <p:nvPr>
            <p:ph type="subTitle" idx="1"/>
          </p:nvPr>
        </p:nvSpPr>
        <p:spPr>
          <a:xfrm>
            <a:off x="715100" y="1414732"/>
            <a:ext cx="7704000" cy="1906258"/>
          </a:xfrm>
        </p:spPr>
        <p:txBody>
          <a:bodyPr/>
          <a:lstStyle/>
          <a:p>
            <a:pPr marL="0" indent="0">
              <a:buNone/>
            </a:pPr>
            <a:r>
              <a:rPr lang="en-US" altLang="en-GB" sz="2400" dirty="0">
                <a:solidFill>
                  <a:srgbClr val="000000"/>
                </a:solidFill>
                <a:latin typeface="Calibri" panose="020F0502020204030204" pitchFamily="34" charset="0"/>
                <a:cs typeface="Calibri" panose="020F0502020204030204" pitchFamily="34" charset="0"/>
              </a:rPr>
              <a:t>R</a:t>
            </a:r>
            <a:r>
              <a:rPr lang="en-GB" sz="2400" dirty="0" err="1">
                <a:solidFill>
                  <a:srgbClr val="000000"/>
                </a:solidFill>
                <a:latin typeface="Calibri" panose="020F0502020204030204" pitchFamily="34" charset="0"/>
                <a:cs typeface="Calibri" panose="020F0502020204030204" pitchFamily="34" charset="0"/>
              </a:rPr>
              <a:t>ecovery</a:t>
            </a:r>
            <a:r>
              <a:rPr lang="en-US" altLang="en-GB" sz="2400" dirty="0">
                <a:solidFill>
                  <a:srgbClr val="000000"/>
                </a:solidFill>
                <a:latin typeface="Calibri" panose="020F0502020204030204" pitchFamily="34" charset="0"/>
                <a:cs typeface="Calibri" panose="020F0502020204030204" pitchFamily="34" charset="0"/>
              </a:rPr>
              <a:t>                        Uneventful</a:t>
            </a:r>
            <a:endParaRPr lang="en-GB" sz="2400" dirty="0">
              <a:solidFill>
                <a:schemeClr val="bg1"/>
              </a:solidFill>
              <a:latin typeface="Calibri" panose="020F0502020204030204" pitchFamily="34" charset="0"/>
              <a:cs typeface="Calibri" panose="020F0502020204030204" pitchFamily="34" charset="0"/>
            </a:endParaRPr>
          </a:p>
          <a:p>
            <a:pPr marL="0" indent="0">
              <a:buNone/>
            </a:pPr>
            <a:endParaRPr lang="en-US" sz="2400" dirty="0">
              <a:solidFill>
                <a:schemeClr val="bg1"/>
              </a:solidFill>
              <a:latin typeface="Calibri" panose="020F0502020204030204" pitchFamily="34" charset="0"/>
              <a:cs typeface="Calibri" panose="020F0502020204030204" pitchFamily="34" charset="0"/>
            </a:endParaRPr>
          </a:p>
          <a:p>
            <a:pPr marL="0" indent="0">
              <a:buNone/>
            </a:pPr>
            <a:r>
              <a:rPr lang="en-US" sz="2400" dirty="0">
                <a:solidFill>
                  <a:srgbClr val="000000"/>
                </a:solidFill>
                <a:latin typeface="Calibri" panose="020F0502020204030204" pitchFamily="34" charset="0"/>
                <a:cs typeface="Calibri" panose="020F0502020204030204" pitchFamily="34" charset="0"/>
              </a:rPr>
              <a:t>Tab levothyroxine        100µgm OD ( as adv medicine specialist)</a:t>
            </a:r>
            <a:endParaRPr lang="en-GB" sz="2400" dirty="0">
              <a:solidFill>
                <a:schemeClr val="bg1"/>
              </a:solidFill>
              <a:latin typeface="Calibri" panose="020F0502020204030204" pitchFamily="34" charset="0"/>
              <a:cs typeface="Calibri" panose="020F0502020204030204" pitchFamily="34" charset="0"/>
            </a:endParaRPr>
          </a:p>
          <a:p>
            <a:endParaRPr lang="en-US" dirty="0"/>
          </a:p>
        </p:txBody>
      </p:sp>
      <p:sp>
        <p:nvSpPr>
          <p:cNvPr id="557" name="Google Shape;557;p45"/>
          <p:cNvSpPr/>
          <p:nvPr/>
        </p:nvSpPr>
        <p:spPr>
          <a:xfrm>
            <a:off x="7018450" y="-1043175"/>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04" name="Picture 4" descr="Heart Recovery Stock Illustrations – 7 ..."/>
          <p:cNvPicPr>
            <a:picLocks noChangeAspect="1" noChangeArrowheads="1"/>
          </p:cNvPicPr>
          <p:nvPr/>
        </p:nvPicPr>
        <p:blipFill rotWithShape="1">
          <a:blip r:embed="rId3">
            <a:alphaModFix amt="66000"/>
            <a:extLst>
              <a:ext uri="{28A0092B-C50C-407E-A947-70E740481C1C}">
                <a14:useLocalDpi xmlns:a14="http://schemas.microsoft.com/office/drawing/2010/main" val="0"/>
              </a:ext>
            </a:extLst>
          </a:blip>
          <a:srcRect l="24038" t="18240" r="22226" b="15049"/>
          <a:stretch>
            <a:fillRect/>
          </a:stretch>
        </p:blipFill>
        <p:spPr bwMode="auto">
          <a:xfrm>
            <a:off x="7018450" y="3190099"/>
            <a:ext cx="1410450" cy="1906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442" y="369199"/>
            <a:ext cx="7704000" cy="572700"/>
          </a:xfrm>
        </p:spPr>
        <p:txBody>
          <a:bodyPr/>
          <a:lstStyle/>
          <a:p>
            <a:r>
              <a:rPr lang="en-US" sz="3200" b="1" dirty="0">
                <a:solidFill>
                  <a:schemeClr val="tx1"/>
                </a:solidFill>
                <a:latin typeface="Calibri" panose="020F0502020204030204"/>
              </a:rPr>
              <a:t>Histopathology</a:t>
            </a:r>
            <a:endParaRPr lang="en-US" sz="3200" dirty="0">
              <a:solidFill>
                <a:schemeClr val="tx1"/>
              </a:solidFill>
            </a:endParaRPr>
          </a:p>
        </p:txBody>
      </p:sp>
      <p:pic>
        <p:nvPicPr>
          <p:cNvPr id="8" name="Picture 7"/>
          <p:cNvPicPr>
            <a:picLocks noChangeAspect="1"/>
          </p:cNvPicPr>
          <p:nvPr/>
        </p:nvPicPr>
        <p:blipFill>
          <a:blip r:embed="rId2"/>
          <a:stretch>
            <a:fillRect/>
          </a:stretch>
        </p:blipFill>
        <p:spPr>
          <a:xfrm>
            <a:off x="6561122" y="0"/>
            <a:ext cx="2431435" cy="2431435"/>
          </a:xfrm>
          <a:prstGeom prst="rect">
            <a:avLst/>
          </a:prstGeom>
        </p:spPr>
      </p:pic>
      <p:sp>
        <p:nvSpPr>
          <p:cNvPr id="10" name="TextBox 9"/>
          <p:cNvSpPr txBox="1"/>
          <p:nvPr/>
        </p:nvSpPr>
        <p:spPr>
          <a:xfrm>
            <a:off x="151442" y="1847131"/>
            <a:ext cx="7504980" cy="2246769"/>
          </a:xfrm>
          <a:prstGeom prst="rect">
            <a:avLst/>
          </a:prstGeom>
          <a:noFill/>
        </p:spPr>
        <p:txBody>
          <a:bodyPr wrap="square">
            <a:spAutoFit/>
          </a:bodyPr>
          <a:lstStyle/>
          <a:p>
            <a:pPr lvl="0" rtl="0">
              <a:lnSpc>
                <a:spcPct val="150000"/>
              </a:lnSpc>
            </a:pPr>
            <a:r>
              <a:rPr lang="en-US" sz="2000" dirty="0">
                <a:solidFill>
                  <a:schemeClr val="tx1"/>
                </a:solidFill>
                <a:latin typeface="Calibri" panose="020F0502020204030204" pitchFamily="34" charset="0"/>
                <a:cs typeface="Calibri" panose="020F0502020204030204" pitchFamily="34" charset="0"/>
              </a:rPr>
              <a:t>Bilateral ovarian tissue with cysts lined by granulosa and theca cells , consistent with corpus luteal cyst of both ovaries</a:t>
            </a:r>
          </a:p>
          <a:p>
            <a:pPr>
              <a:lnSpc>
                <a:spcPct val="150000"/>
              </a:lnSpc>
            </a:pPr>
            <a:r>
              <a:rPr lang="en-US" sz="2000" dirty="0">
                <a:solidFill>
                  <a:schemeClr val="tx1"/>
                </a:solidFill>
                <a:latin typeface="Calibri" panose="020F0502020204030204" pitchFamily="34" charset="0"/>
                <a:cs typeface="Calibri" panose="020F0502020204030204" pitchFamily="34" charset="0"/>
              </a:rPr>
              <a:t>Omental biopsy, peritoneal washings  and fluid aspirated from both cyst showed no malignant cells</a:t>
            </a:r>
          </a:p>
          <a:p>
            <a:pPr lvl="0" rtl="0"/>
            <a:endParaRPr lang="en-GB" sz="20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anchor="b">
            <a:normAutofit/>
          </a:bodyPr>
          <a:lstStyle/>
          <a:p>
            <a:pPr>
              <a:lnSpc>
                <a:spcPct val="90000"/>
              </a:lnSpc>
            </a:pPr>
            <a:r>
              <a:rPr lang="en-US" sz="6900"/>
              <a:t>Corpus Luteal Cysts</a:t>
            </a:r>
            <a:endParaRPr lang="en-US" sz="6900" dirty="0"/>
          </a:p>
        </p:txBody>
      </p:sp>
      <p:pic>
        <p:nvPicPr>
          <p:cNvPr id="10" name="Picture 9"/>
          <p:cNvPicPr>
            <a:picLocks noChangeAspect="1"/>
          </p:cNvPicPr>
          <p:nvPr/>
        </p:nvPicPr>
        <p:blipFill>
          <a:blip r:embed="rId2"/>
          <a:stretch>
            <a:fillRect/>
          </a:stretch>
        </p:blipFill>
        <p:spPr>
          <a:xfrm>
            <a:off x="6704691" y="0"/>
            <a:ext cx="2431435" cy="208759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00" y="369198"/>
            <a:ext cx="7704000" cy="924763"/>
          </a:xfrm>
        </p:spPr>
        <p:txBody>
          <a:bodyPr/>
          <a:lstStyle/>
          <a:p>
            <a:r>
              <a:rPr lang="en-US" b="1" dirty="0">
                <a:latin typeface="Calibri" panose="020F0502020204030204" pitchFamily="34" charset="0"/>
                <a:cs typeface="Calibri" panose="020F0502020204030204" pitchFamily="34" charset="0"/>
              </a:rPr>
              <a:t>Follow up - 3months </a:t>
            </a:r>
          </a:p>
        </p:txBody>
      </p:sp>
      <p:sp>
        <p:nvSpPr>
          <p:cNvPr id="5" name="Subtitle 4"/>
          <p:cNvSpPr>
            <a:spLocks noGrp="1"/>
          </p:cNvSpPr>
          <p:nvPr>
            <p:ph type="subTitle" idx="1"/>
          </p:nvPr>
        </p:nvSpPr>
        <p:spPr/>
        <p:txBody>
          <a:bodyPr/>
          <a:lstStyle/>
          <a:p>
            <a:pPr lvl="0" rtl="0">
              <a:lnSpc>
                <a:spcPct val="150000"/>
              </a:lnSpc>
            </a:pPr>
            <a:r>
              <a:rPr lang="en-US" sz="2400" dirty="0">
                <a:solidFill>
                  <a:srgbClr val="000000"/>
                </a:solidFill>
                <a:latin typeface="Calibri" panose="020F0502020204030204" pitchFamily="34" charset="0"/>
                <a:cs typeface="Calibri" panose="020F0502020204030204" pitchFamily="34" charset="0"/>
                <a:sym typeface="+mn-ea"/>
              </a:rPr>
              <a:t>Ultrasound  normal ovaries</a:t>
            </a:r>
            <a:endParaRPr lang="en-US" sz="2400" dirty="0">
              <a:solidFill>
                <a:schemeClr val="bg1"/>
              </a:solidFill>
              <a:latin typeface="Calibri" panose="020F0502020204030204" pitchFamily="34" charset="0"/>
              <a:cs typeface="Calibri" panose="020F0502020204030204" pitchFamily="34" charset="0"/>
            </a:endParaRPr>
          </a:p>
          <a:p>
            <a:pPr>
              <a:lnSpc>
                <a:spcPct val="150000"/>
              </a:lnSpc>
            </a:pPr>
            <a:r>
              <a:rPr lang="en-GB" sz="2400" dirty="0">
                <a:solidFill>
                  <a:srgbClr val="000000"/>
                </a:solidFill>
                <a:latin typeface="Calibri" panose="020F0502020204030204" pitchFamily="34" charset="0"/>
                <a:cs typeface="Calibri" panose="020F0502020204030204" pitchFamily="34" charset="0"/>
                <a:sym typeface="+mn-ea"/>
              </a:rPr>
              <a:t>Regular menstrual cycle now </a:t>
            </a:r>
            <a:endParaRPr lang="en-GB" sz="2400" dirty="0">
              <a:solidFill>
                <a:schemeClr val="bg1"/>
              </a:solidFill>
              <a:latin typeface="Calibri" panose="020F0502020204030204" pitchFamily="34" charset="0"/>
              <a:cs typeface="Calibri" panose="020F0502020204030204" pitchFamily="34" charset="0"/>
            </a:endParaRPr>
          </a:p>
          <a:p>
            <a:pPr>
              <a:lnSpc>
                <a:spcPct val="150000"/>
              </a:lnSpc>
            </a:pPr>
            <a:r>
              <a:rPr lang="en-US" sz="2400" dirty="0">
                <a:solidFill>
                  <a:srgbClr val="000000"/>
                </a:solidFill>
                <a:latin typeface="Calibri" panose="020F0502020204030204" pitchFamily="34" charset="0"/>
                <a:cs typeface="Calibri" panose="020F0502020204030204" pitchFamily="34" charset="0"/>
                <a:sym typeface="+mn-ea"/>
              </a:rPr>
              <a:t>TSH levels 4mIU/L </a:t>
            </a:r>
          </a:p>
          <a:p>
            <a:endParaRPr lang="en-US" dirty="0"/>
          </a:p>
        </p:txBody>
      </p:sp>
      <p:pic>
        <p:nvPicPr>
          <p:cNvPr id="24580" name="Picture 4" descr="Follow up icon vector image can be used ..."/>
          <p:cNvPicPr>
            <a:picLocks noChangeAspect="1" noChangeArrowheads="1"/>
          </p:cNvPicPr>
          <p:nvPr/>
        </p:nvPicPr>
        <p:blipFill rotWithShape="1">
          <a:blip r:embed="rId3">
            <a:extLst>
              <a:ext uri="{28A0092B-C50C-407E-A947-70E740481C1C}">
                <a14:useLocalDpi xmlns:a14="http://schemas.microsoft.com/office/drawing/2010/main" val="0"/>
              </a:ext>
            </a:extLst>
          </a:blip>
          <a:srcRect l="19811" t="13751" r="13541" b="15019"/>
          <a:stretch>
            <a:fillRect/>
          </a:stretch>
        </p:blipFill>
        <p:spPr bwMode="auto">
          <a:xfrm>
            <a:off x="5365631" y="2368369"/>
            <a:ext cx="3536830" cy="231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7"/>
          <p:cNvSpPr txBox="1">
            <a:spLocks noGrp="1"/>
          </p:cNvSpPr>
          <p:nvPr>
            <p:ph type="title"/>
          </p:nvPr>
        </p:nvSpPr>
        <p:spPr>
          <a:xfrm>
            <a:off x="2065439" y="1449125"/>
            <a:ext cx="5466600" cy="841800"/>
          </a:xfrm>
          <a:prstGeom prst="rect">
            <a:avLst/>
          </a:prstGeom>
        </p:spPr>
        <p:txBody>
          <a:bodyPr spcFirstLastPara="1" wrap="square" lIns="91425" tIns="91425" rIns="91425" bIns="91425" anchor="b" anchorCtr="0">
            <a:noAutofit/>
          </a:bodyPr>
          <a:lstStyle/>
          <a:p>
            <a:r>
              <a:rPr lang="en-US" sz="3600" dirty="0"/>
              <a:t>LITERATURE REVIEW</a:t>
            </a:r>
            <a:endParaRPr sz="3600" dirty="0"/>
          </a:p>
        </p:txBody>
      </p:sp>
      <p:sp>
        <p:nvSpPr>
          <p:cNvPr id="399" name="Google Shape;399;p37"/>
          <p:cNvSpPr txBox="1">
            <a:spLocks noGrp="1"/>
          </p:cNvSpPr>
          <p:nvPr>
            <p:ph type="subTitle" idx="1"/>
          </p:nvPr>
        </p:nvSpPr>
        <p:spPr>
          <a:xfrm>
            <a:off x="2065439" y="2341986"/>
            <a:ext cx="5466600" cy="104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Dr </a:t>
            </a:r>
            <a:r>
              <a:rPr lang="en-US" sz="1800" dirty="0" err="1"/>
              <a:t>Tabinda</a:t>
            </a:r>
            <a:r>
              <a:rPr lang="en-US" sz="1800" dirty="0"/>
              <a:t> Khalid</a:t>
            </a:r>
          </a:p>
          <a:p>
            <a:pPr marL="0" lvl="0" indent="0" algn="ctr" rtl="0">
              <a:spcBef>
                <a:spcPts val="0"/>
              </a:spcBef>
              <a:spcAft>
                <a:spcPts val="0"/>
              </a:spcAft>
              <a:buNone/>
            </a:pPr>
            <a:r>
              <a:rPr lang="en-US" sz="1800" dirty="0"/>
              <a:t>Senior Registrar</a:t>
            </a:r>
          </a:p>
          <a:p>
            <a:pPr marL="0" lvl="0" indent="0" algn="ctr" rtl="0">
              <a:spcBef>
                <a:spcPts val="0"/>
              </a:spcBef>
              <a:spcAft>
                <a:spcPts val="0"/>
              </a:spcAft>
              <a:buNone/>
            </a:pPr>
            <a:r>
              <a:rPr lang="en-US" sz="1800" dirty="0"/>
              <a:t>Ob/Gyn </a:t>
            </a:r>
          </a:p>
          <a:p>
            <a:pPr marL="0" lvl="0" indent="0" algn="ctr" rtl="0">
              <a:spcBef>
                <a:spcPts val="0"/>
              </a:spcBef>
              <a:spcAft>
                <a:spcPts val="0"/>
              </a:spcAft>
              <a:buNone/>
            </a:pPr>
            <a:r>
              <a:rPr lang="en-US" sz="1800" dirty="0"/>
              <a:t>Rawalpindi Teaching Hospital</a:t>
            </a:r>
            <a:endParaRPr sz="1800" dirty="0"/>
          </a:p>
        </p:txBody>
      </p:sp>
      <p:sp>
        <p:nvSpPr>
          <p:cNvPr id="400" name="Google Shape;400;p37"/>
          <p:cNvSpPr/>
          <p:nvPr/>
        </p:nvSpPr>
        <p:spPr>
          <a:xfrm>
            <a:off x="7633175" y="-1235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7"/>
          <p:cNvSpPr/>
          <p:nvPr/>
        </p:nvSpPr>
        <p:spPr>
          <a:xfrm>
            <a:off x="4646138" y="4282050"/>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37"/>
          <p:cNvGrpSpPr/>
          <p:nvPr/>
        </p:nvGrpSpPr>
        <p:grpSpPr>
          <a:xfrm>
            <a:off x="2861363" y="4282050"/>
            <a:ext cx="2603475" cy="1636500"/>
            <a:chOff x="1579325" y="4336675"/>
            <a:chExt cx="2603475" cy="1636500"/>
          </a:xfrm>
        </p:grpSpPr>
        <p:sp>
          <p:nvSpPr>
            <p:cNvPr id="403" name="Google Shape;403;p37"/>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7"/>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7"/>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7"/>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07" name="Google Shape;407;p37"/>
          <p:cNvCxnSpPr/>
          <p:nvPr/>
        </p:nvCxnSpPr>
        <p:spPr>
          <a:xfrm>
            <a:off x="2205389" y="2302000"/>
            <a:ext cx="5186700" cy="0"/>
          </a:xfrm>
          <a:prstGeom prst="straightConnector1">
            <a:avLst/>
          </a:prstGeom>
          <a:noFill/>
          <a:ln w="9525" cap="flat" cmpd="sng">
            <a:solidFill>
              <a:schemeClr val="lt1"/>
            </a:solidFill>
            <a:prstDash val="solid"/>
            <a:round/>
            <a:headEnd type="none" w="med" len="med"/>
            <a:tailEnd type="none" w="med" len="med"/>
          </a:ln>
        </p:spPr>
      </p:cxnSp>
      <p:pic>
        <p:nvPicPr>
          <p:cNvPr id="3" name="Picture 2" descr="A group of people sitting on books&#10;&#10;Description automatically generated"/>
          <p:cNvPicPr>
            <a:picLocks noChangeAspect="1"/>
          </p:cNvPicPr>
          <p:nvPr/>
        </p:nvPicPr>
        <p:blipFill>
          <a:blip r:embed="rId3"/>
          <a:stretch>
            <a:fillRect/>
          </a:stretch>
        </p:blipFill>
        <p:spPr>
          <a:xfrm>
            <a:off x="0" y="-23672"/>
            <a:ext cx="2603500" cy="16383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02" y="407074"/>
            <a:ext cx="7704000" cy="572700"/>
          </a:xfrm>
        </p:spPr>
        <p:txBody>
          <a:bodyPr/>
          <a:lstStyle/>
          <a:p>
            <a:r>
              <a:rPr lang="en-US" dirty="0"/>
              <a:t>Ovarian Cysts</a:t>
            </a:r>
          </a:p>
        </p:txBody>
      </p:sp>
      <p:sp>
        <p:nvSpPr>
          <p:cNvPr id="3" name="Subtitle 2"/>
          <p:cNvSpPr>
            <a:spLocks noGrp="1"/>
          </p:cNvSpPr>
          <p:nvPr>
            <p:ph type="subTitle" idx="1"/>
          </p:nvPr>
        </p:nvSpPr>
        <p:spPr>
          <a:xfrm>
            <a:off x="426702" y="979774"/>
            <a:ext cx="4800906" cy="3756652"/>
          </a:xfrm>
        </p:spPr>
        <p:txBody>
          <a:bodyPr/>
          <a:lstStyle/>
          <a:p>
            <a:pPr marL="0" indent="0">
              <a:buNone/>
            </a:pPr>
            <a:r>
              <a:rPr lang="en-US" sz="2400" b="1" dirty="0">
                <a:solidFill>
                  <a:schemeClr val="tx1"/>
                </a:solidFill>
                <a:latin typeface="Calibri" panose="020F0502020204030204" pitchFamily="34" charset="0"/>
                <a:cs typeface="Calibri" panose="020F0502020204030204" pitchFamily="34" charset="0"/>
              </a:rPr>
              <a:t>Definition</a:t>
            </a:r>
          </a:p>
          <a:p>
            <a:pPr marL="0" indent="0">
              <a:buNone/>
            </a:pPr>
            <a:r>
              <a:rPr lang="en-GB" sz="2400" dirty="0">
                <a:solidFill>
                  <a:schemeClr val="tx1"/>
                </a:solidFill>
                <a:latin typeface="Calibri" panose="020F0502020204030204" pitchFamily="34" charset="0"/>
                <a:cs typeface="Calibri" panose="020F0502020204030204" pitchFamily="34" charset="0"/>
              </a:rPr>
              <a:t>semisolid or fluid filled sac </a:t>
            </a:r>
          </a:p>
          <a:p>
            <a:pPr marL="0" indent="0">
              <a:buNone/>
            </a:pPr>
            <a:r>
              <a:rPr lang="en-GB" sz="2400" dirty="0">
                <a:solidFill>
                  <a:schemeClr val="tx1"/>
                </a:solidFill>
                <a:latin typeface="Calibri" panose="020F0502020204030204" pitchFamily="34" charset="0"/>
                <a:cs typeface="Calibri" panose="020F0502020204030204" pitchFamily="34" charset="0"/>
              </a:rPr>
              <a:t>within the ovary.</a:t>
            </a:r>
          </a:p>
          <a:p>
            <a:pPr marL="139700" indent="0">
              <a:buNone/>
            </a:pPr>
            <a:endParaRPr lang="en-US" sz="2400" dirty="0">
              <a:solidFill>
                <a:schemeClr val="tx1"/>
              </a:solidFill>
              <a:latin typeface="Calibri" panose="020F0502020204030204" pitchFamily="34" charset="0"/>
              <a:cs typeface="Calibri" panose="020F0502020204030204" pitchFamily="34" charset="0"/>
            </a:endParaRPr>
          </a:p>
          <a:p>
            <a:pPr>
              <a:lnSpc>
                <a:spcPct val="200000"/>
              </a:lnSpc>
              <a:buFont typeface="Wingdings" panose="05000000000000000000" pitchFamily="2" charset="2"/>
              <a:buChar char="q"/>
            </a:pPr>
            <a:r>
              <a:rPr lang="en-US" sz="2400" dirty="0">
                <a:solidFill>
                  <a:schemeClr val="tx1"/>
                </a:solidFill>
                <a:latin typeface="Calibri" panose="020F0502020204030204" pitchFamily="34" charset="0"/>
                <a:cs typeface="Calibri" panose="020F0502020204030204" pitchFamily="34" charset="0"/>
              </a:rPr>
              <a:t>&lt;3cm -   Follicle</a:t>
            </a:r>
          </a:p>
          <a:p>
            <a:pPr>
              <a:lnSpc>
                <a:spcPct val="200000"/>
              </a:lnSpc>
              <a:buFont typeface="Wingdings" panose="05000000000000000000" pitchFamily="2" charset="2"/>
              <a:buChar char="q"/>
            </a:pPr>
            <a:r>
              <a:rPr lang="en-US" sz="2400" dirty="0">
                <a:solidFill>
                  <a:schemeClr val="tx1"/>
                </a:solidFill>
                <a:latin typeface="Calibri" panose="020F0502020204030204" pitchFamily="34" charset="0"/>
                <a:cs typeface="Calibri" panose="020F0502020204030204" pitchFamily="34" charset="0"/>
              </a:rPr>
              <a:t>&gt;3cm  -  Cyst</a:t>
            </a:r>
          </a:p>
          <a:p>
            <a:endParaRPr lang="en-US" dirty="0"/>
          </a:p>
        </p:txBody>
      </p:sp>
      <p:pic>
        <p:nvPicPr>
          <p:cNvPr id="9" name="Picture 8" descr="A diagram of uterus and ovaries&#10;&#10;Description automatically generated"/>
          <p:cNvPicPr>
            <a:picLocks noChangeAspect="1"/>
          </p:cNvPicPr>
          <p:nvPr/>
        </p:nvPicPr>
        <p:blipFill>
          <a:blip r:embed="rId2"/>
          <a:stretch>
            <a:fillRect/>
          </a:stretch>
        </p:blipFill>
        <p:spPr>
          <a:xfrm>
            <a:off x="5663242" y="1435100"/>
            <a:ext cx="3429000" cy="22733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02" y="407074"/>
            <a:ext cx="7704000" cy="572700"/>
          </a:xfrm>
        </p:spPr>
        <p:txBody>
          <a:bodyPr/>
          <a:lstStyle/>
          <a:p>
            <a:r>
              <a:rPr lang="en-US" dirty="0"/>
              <a:t>Types of Ovarian Cysts</a:t>
            </a:r>
          </a:p>
        </p:txBody>
      </p:sp>
      <p:sp>
        <p:nvSpPr>
          <p:cNvPr id="3" name="Subtitle 2"/>
          <p:cNvSpPr>
            <a:spLocks noGrp="1"/>
          </p:cNvSpPr>
          <p:nvPr>
            <p:ph type="subTitle" idx="1"/>
          </p:nvPr>
        </p:nvSpPr>
        <p:spPr>
          <a:xfrm>
            <a:off x="426702" y="979774"/>
            <a:ext cx="4800906" cy="3756652"/>
          </a:xfrm>
        </p:spPr>
        <p:txBody>
          <a:bodyPr/>
          <a:lstStyle/>
          <a:p>
            <a:pPr>
              <a:lnSpc>
                <a:spcPct val="150000"/>
              </a:lnSpc>
            </a:pPr>
            <a:r>
              <a:rPr lang="en-US" sz="2000" dirty="0">
                <a:latin typeface="Calibri" panose="020F0502020204030204" pitchFamily="34" charset="0"/>
                <a:cs typeface="Calibri" panose="020F0502020204030204" pitchFamily="34" charset="0"/>
              </a:rPr>
              <a:t>Follicular cyst</a:t>
            </a:r>
          </a:p>
          <a:p>
            <a:pPr>
              <a:lnSpc>
                <a:spcPct val="150000"/>
              </a:lnSpc>
            </a:pPr>
            <a:r>
              <a:rPr lang="en-US" sz="2000" dirty="0">
                <a:latin typeface="Calibri" panose="020F0502020204030204" pitchFamily="34" charset="0"/>
                <a:cs typeface="Calibri" panose="020F0502020204030204" pitchFamily="34" charset="0"/>
              </a:rPr>
              <a:t>Corpus luteal cyst</a:t>
            </a:r>
          </a:p>
          <a:p>
            <a:pPr>
              <a:lnSpc>
                <a:spcPct val="150000"/>
              </a:lnSpc>
            </a:pPr>
            <a:r>
              <a:rPr lang="en-US" sz="2000" dirty="0">
                <a:latin typeface="Calibri" panose="020F0502020204030204" pitchFamily="34" charset="0"/>
                <a:cs typeface="Calibri" panose="020F0502020204030204" pitchFamily="34" charset="0"/>
              </a:rPr>
              <a:t>Theca lutein cyst</a:t>
            </a:r>
          </a:p>
          <a:p>
            <a:pPr>
              <a:lnSpc>
                <a:spcPct val="150000"/>
              </a:lnSpc>
            </a:pPr>
            <a:r>
              <a:rPr lang="en-US" sz="2000" dirty="0">
                <a:latin typeface="Calibri" panose="020F0502020204030204" pitchFamily="34" charset="0"/>
                <a:cs typeface="Calibri" panose="020F0502020204030204" pitchFamily="34" charset="0"/>
              </a:rPr>
              <a:t>Epithelial inclusion cyst</a:t>
            </a:r>
          </a:p>
          <a:p>
            <a:pPr>
              <a:lnSpc>
                <a:spcPct val="150000"/>
              </a:lnSpc>
            </a:pPr>
            <a:r>
              <a:rPr lang="en-US" sz="2000" dirty="0">
                <a:latin typeface="Calibri" panose="020F0502020204030204" pitchFamily="34" charset="0"/>
                <a:cs typeface="Calibri" panose="020F0502020204030204" pitchFamily="34" charset="0"/>
              </a:rPr>
              <a:t>Para ovarian cyst</a:t>
            </a:r>
          </a:p>
          <a:p>
            <a:pPr>
              <a:lnSpc>
                <a:spcPct val="150000"/>
              </a:lnSpc>
            </a:pPr>
            <a:r>
              <a:rPr lang="en-US" sz="2000" dirty="0">
                <a:latin typeface="Calibri" panose="020F0502020204030204" pitchFamily="34" charset="0"/>
                <a:cs typeface="Calibri" panose="020F0502020204030204" pitchFamily="34" charset="0"/>
              </a:rPr>
              <a:t>Endometrioid cyst</a:t>
            </a:r>
          </a:p>
          <a:p>
            <a:endParaRPr lang="en-US" dirty="0"/>
          </a:p>
        </p:txBody>
      </p:sp>
      <p:pic>
        <p:nvPicPr>
          <p:cNvPr id="9" name="Picture 8" descr="A diagram of uterus and ovaries&#10;&#10;Description automatically generated"/>
          <p:cNvPicPr>
            <a:picLocks noChangeAspect="1"/>
          </p:cNvPicPr>
          <p:nvPr/>
        </p:nvPicPr>
        <p:blipFill>
          <a:blip r:embed="rId2"/>
          <a:stretch>
            <a:fillRect/>
          </a:stretch>
        </p:blipFill>
        <p:spPr>
          <a:xfrm>
            <a:off x="5663242" y="1435100"/>
            <a:ext cx="3429000" cy="22733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11441" y="122515"/>
            <a:ext cx="5236234" cy="584775"/>
          </a:xfrm>
          <a:prstGeom prst="rect">
            <a:avLst/>
          </a:prstGeom>
          <a:noFill/>
        </p:spPr>
        <p:txBody>
          <a:bodyPr wrap="square">
            <a:spAutoFit/>
          </a:bodyPr>
          <a:lstStyle/>
          <a:p>
            <a:r>
              <a:rPr lang="en-US" sz="2800" b="1" dirty="0">
                <a:solidFill>
                  <a:srgbClr val="003366"/>
                </a:solidFill>
                <a:latin typeface="Calibri" panose="020F0502020204030204"/>
              </a:rPr>
              <a:t> </a:t>
            </a:r>
            <a:r>
              <a:rPr lang="en-US" sz="3200" dirty="0">
                <a:latin typeface="Calibri" panose="020F0502020204030204" pitchFamily="34" charset="0"/>
                <a:cs typeface="Calibri" panose="020F0502020204030204" pitchFamily="34" charset="0"/>
              </a:rPr>
              <a:t>Types of Cysts</a:t>
            </a:r>
            <a:endParaRPr lang="en-US" sz="2400" dirty="0">
              <a:latin typeface="Calibri" panose="020F0502020204030204" pitchFamily="34" charset="0"/>
              <a:cs typeface="Calibri" panose="020F050202020403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29" y="850799"/>
            <a:ext cx="2232065" cy="166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47" y="3022665"/>
            <a:ext cx="2224547" cy="154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272" y="1107361"/>
            <a:ext cx="4055880" cy="276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92449" y="2607662"/>
            <a:ext cx="1453952" cy="307777"/>
          </a:xfrm>
          <a:prstGeom prst="rect">
            <a:avLst/>
          </a:prstGeom>
          <a:noFill/>
        </p:spPr>
        <p:txBody>
          <a:bodyPr wrap="square" rtlCol="0">
            <a:spAutoFit/>
          </a:bodyPr>
          <a:lstStyle/>
          <a:p>
            <a:r>
              <a:rPr lang="en-US" dirty="0"/>
              <a:t>Follicular Cysts</a:t>
            </a:r>
          </a:p>
        </p:txBody>
      </p:sp>
      <p:sp>
        <p:nvSpPr>
          <p:cNvPr id="12" name="TextBox 11"/>
          <p:cNvSpPr txBox="1"/>
          <p:nvPr/>
        </p:nvSpPr>
        <p:spPr>
          <a:xfrm>
            <a:off x="992449" y="4678018"/>
            <a:ext cx="2424877" cy="307777"/>
          </a:xfrm>
          <a:prstGeom prst="rect">
            <a:avLst/>
          </a:prstGeom>
          <a:noFill/>
        </p:spPr>
        <p:txBody>
          <a:bodyPr wrap="square" rtlCol="0">
            <a:spAutoFit/>
          </a:bodyPr>
          <a:lstStyle/>
          <a:p>
            <a:r>
              <a:rPr lang="en-US" dirty="0"/>
              <a:t>Corpus luteal cysts</a:t>
            </a:r>
          </a:p>
        </p:txBody>
      </p:sp>
      <p:sp>
        <p:nvSpPr>
          <p:cNvPr id="13" name="TextBox 12"/>
          <p:cNvSpPr txBox="1"/>
          <p:nvPr/>
        </p:nvSpPr>
        <p:spPr>
          <a:xfrm>
            <a:off x="4349281" y="4036139"/>
            <a:ext cx="1920719" cy="307777"/>
          </a:xfrm>
          <a:prstGeom prst="rect">
            <a:avLst/>
          </a:prstGeom>
          <a:noFill/>
        </p:spPr>
        <p:txBody>
          <a:bodyPr wrap="square" rtlCol="0">
            <a:spAutoFit/>
          </a:bodyPr>
          <a:lstStyle/>
          <a:p>
            <a:r>
              <a:rPr lang="en-US" dirty="0"/>
              <a:t>Theca-Lutein Cysts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4" name="Picture 6" descr="Gynecology PNGs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5205" r="33075"/>
          <a:stretch>
            <a:fillRect/>
          </a:stretch>
        </p:blipFill>
        <p:spPr bwMode="auto">
          <a:xfrm>
            <a:off x="5903291" y="1514475"/>
            <a:ext cx="3014568" cy="2649311"/>
          </a:xfrm>
          <a:prstGeom prst="rect">
            <a:avLst/>
          </a:prstGeom>
          <a:noFill/>
          <a:extLst>
            <a:ext uri="{909E8E84-426E-40DD-AFC4-6F175D3DCCD1}">
              <a14:hiddenFill xmlns:a14="http://schemas.microsoft.com/office/drawing/2010/main">
                <a:solidFill>
                  <a:srgbClr val="FFFFFF"/>
                </a:solidFill>
              </a14:hiddenFill>
            </a:ext>
          </a:extLst>
        </p:spPr>
      </p:pic>
      <p:sp>
        <p:nvSpPr>
          <p:cNvPr id="690" name="Google Shape;690;p50"/>
          <p:cNvSpPr txBox="1">
            <a:spLocks noGrp="1"/>
          </p:cNvSpPr>
          <p:nvPr>
            <p:ph type="subTitle" idx="1"/>
          </p:nvPr>
        </p:nvSpPr>
        <p:spPr>
          <a:xfrm>
            <a:off x="480447" y="753456"/>
            <a:ext cx="5641277" cy="4390044"/>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Name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Miss  XYZ</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Age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 21years</a:t>
            </a: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Occupation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Student</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Education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M.A</a:t>
            </a: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Marital status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Unmarried</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Address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Rawalpindi</a:t>
            </a:r>
          </a:p>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Mode of admission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OPD</a:t>
            </a:r>
          </a:p>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Date of admission                  </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11 April  2025 </a:t>
            </a:r>
          </a:p>
          <a:p>
            <a:pPr marL="0" indent="0"/>
            <a:endParaRPr lang="en-US" dirty="0"/>
          </a:p>
        </p:txBody>
      </p:sp>
      <p:sp>
        <p:nvSpPr>
          <p:cNvPr id="6" name="TextBox 5"/>
          <p:cNvSpPr txBox="1"/>
          <p:nvPr/>
        </p:nvSpPr>
        <p:spPr>
          <a:xfrm>
            <a:off x="634250" y="230236"/>
            <a:ext cx="4329200" cy="645160"/>
          </a:xfrm>
          <a:prstGeom prst="rect">
            <a:avLst/>
          </a:prstGeom>
          <a:noFill/>
        </p:spPr>
        <p:txBody>
          <a:bodyPr wrap="square" rtlCol="0">
            <a:spAutoFit/>
          </a:bodyPr>
          <a:lstStyle/>
          <a:p>
            <a:r>
              <a:rPr lang="en-US" sz="3600" b="1" dirty="0">
                <a:solidFill>
                  <a:schemeClr val="tx1"/>
                </a:solidFill>
                <a:latin typeface="Calibri" panose="020F0502020204030204" pitchFamily="34" charset="0"/>
                <a:cs typeface="Calibri" panose="020F0502020204030204" pitchFamily="34" charset="0"/>
              </a:rPr>
              <a:t>Profile Details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11441" y="129381"/>
            <a:ext cx="5236234" cy="584775"/>
          </a:xfrm>
          <a:prstGeom prst="rect">
            <a:avLst/>
          </a:prstGeom>
          <a:noFill/>
        </p:spPr>
        <p:txBody>
          <a:bodyPr wrap="square">
            <a:spAutoFit/>
          </a:bodyPr>
          <a:lstStyle/>
          <a:p>
            <a:r>
              <a:rPr lang="en-US" sz="3200" b="1" dirty="0" err="1">
                <a:solidFill>
                  <a:schemeClr val="tx1"/>
                </a:solidFill>
                <a:latin typeface="Calibri" panose="020F0502020204030204"/>
              </a:rPr>
              <a:t>Epidemioplogy</a:t>
            </a:r>
            <a:r>
              <a:rPr lang="en-US" sz="3200" b="1" dirty="0">
                <a:solidFill>
                  <a:schemeClr val="tx1"/>
                </a:solidFill>
                <a:latin typeface="Calibri" panose="020F0502020204030204"/>
              </a:rPr>
              <a:t> </a:t>
            </a:r>
            <a:endParaRPr lang="en-US" sz="2800" dirty="0">
              <a:solidFill>
                <a:schemeClr val="tx1"/>
              </a:solidFill>
            </a:endParaRPr>
          </a:p>
        </p:txBody>
      </p:sp>
      <p:sp>
        <p:nvSpPr>
          <p:cNvPr id="5" name="TextBox 4"/>
          <p:cNvSpPr txBox="1"/>
          <p:nvPr/>
        </p:nvSpPr>
        <p:spPr>
          <a:xfrm>
            <a:off x="608605" y="814508"/>
            <a:ext cx="6157320" cy="3276282"/>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US" sz="2000" b="1" dirty="0">
                <a:solidFill>
                  <a:schemeClr val="tx1"/>
                </a:solidFill>
                <a:latin typeface="Calibri" panose="020F0502020204030204" pitchFamily="34" charset="0"/>
                <a:cs typeface="Calibri" panose="020F0502020204030204" pitchFamily="34" charset="0"/>
              </a:rPr>
              <a:t>Incidence 33%</a:t>
            </a:r>
          </a:p>
          <a:p>
            <a:pPr marL="342900" indent="-342900">
              <a:lnSpc>
                <a:spcPct val="150000"/>
              </a:lnSpc>
              <a:buFont typeface="Wingdings" panose="05000000000000000000" pitchFamily="2" charset="2"/>
              <a:buChar char="§"/>
            </a:pPr>
            <a:r>
              <a:rPr lang="en-US" sz="2000" dirty="0">
                <a:latin typeface="Calibri" panose="020F0502020204030204" pitchFamily="34" charset="0"/>
                <a:cs typeface="Calibri" panose="020F0502020204030204" pitchFamily="34" charset="0"/>
              </a:rPr>
              <a:t>Follicular cysts - 46.7%</a:t>
            </a:r>
          </a:p>
          <a:p>
            <a:pPr marL="342900" indent="-342900">
              <a:lnSpc>
                <a:spcPct val="150000"/>
              </a:lnSpc>
              <a:buFont typeface="Wingdings" panose="05000000000000000000" pitchFamily="2" charset="2"/>
              <a:buChar char="§"/>
            </a:pPr>
            <a:r>
              <a:rPr lang="en-US" sz="2000" dirty="0">
                <a:latin typeface="Calibri" panose="020F0502020204030204" pitchFamily="34" charset="0"/>
                <a:cs typeface="Calibri" panose="020F0502020204030204" pitchFamily="34" charset="0"/>
              </a:rPr>
              <a:t>Corpus luteal cysts -13-17%   </a:t>
            </a:r>
          </a:p>
          <a:p>
            <a:pPr marL="342900" indent="-342900">
              <a:lnSpc>
                <a:spcPct val="150000"/>
              </a:lnSpc>
              <a:buFont typeface="Wingdings" panose="05000000000000000000" pitchFamily="2" charset="2"/>
              <a:buChar char="§"/>
            </a:pPr>
            <a:r>
              <a:rPr lang="en-US" sz="2000" dirty="0">
                <a:latin typeface="Calibri" panose="020F0502020204030204" pitchFamily="34" charset="0"/>
                <a:cs typeface="Calibri" panose="020F0502020204030204" pitchFamily="34" charset="0"/>
              </a:rPr>
              <a:t>Theca lutein cysts  varies 25-60% </a:t>
            </a:r>
          </a:p>
          <a:p>
            <a:pPr>
              <a:lnSpc>
                <a:spcPct val="150000"/>
              </a:lnSpc>
            </a:pPr>
            <a:endParaRPr lang="en-US" sz="20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 Incidence increases with  age</a:t>
            </a:r>
          </a:p>
          <a:p>
            <a:pPr marL="342900" indent="-342900">
              <a:lnSpc>
                <a:spcPct val="15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 Peak    31.3% by age 15. </a:t>
            </a:r>
          </a:p>
        </p:txBody>
      </p:sp>
      <p:graphicFrame>
        <p:nvGraphicFramePr>
          <p:cNvPr id="7" name="Content Placeholder 7"/>
          <p:cNvGraphicFramePr/>
          <p:nvPr/>
        </p:nvGraphicFramePr>
        <p:xfrm>
          <a:off x="5196959" y="196553"/>
          <a:ext cx="3825751" cy="454932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 y="4328993"/>
            <a:ext cx="10413828" cy="954107"/>
          </a:xfrm>
          <a:prstGeom prst="rect">
            <a:avLst/>
          </a:prstGeom>
          <a:noFill/>
        </p:spPr>
        <p:txBody>
          <a:bodyPr wrap="square" rtlCol="0">
            <a:spAutoFit/>
          </a:bodyPr>
          <a:lstStyle/>
          <a:p>
            <a:endParaRPr lang="en-US" sz="1800" i="1" dirty="0">
              <a:solidFill>
                <a:schemeClr val="tx1"/>
              </a:solidFill>
            </a:endParaRPr>
          </a:p>
          <a:p>
            <a:r>
              <a:rPr lang="en-US" sz="1200" i="1" dirty="0">
                <a:solidFill>
                  <a:schemeClr val="tx1"/>
                </a:solidFill>
              </a:rPr>
              <a:t>1. J. Evid. Based Med. </a:t>
            </a:r>
            <a:r>
              <a:rPr lang="en-US" sz="1200" i="1" dirty="0" err="1">
                <a:solidFill>
                  <a:schemeClr val="tx1"/>
                </a:solidFill>
              </a:rPr>
              <a:t>Healthc</a:t>
            </a:r>
            <a:r>
              <a:rPr lang="en-US" sz="1200" i="1" dirty="0">
                <a:solidFill>
                  <a:schemeClr val="tx1"/>
                </a:solidFill>
              </a:rPr>
              <a:t>., </a:t>
            </a:r>
            <a:r>
              <a:rPr lang="en-US" sz="1200" i="1" dirty="0" err="1">
                <a:solidFill>
                  <a:schemeClr val="tx1"/>
                </a:solidFill>
              </a:rPr>
              <a:t>pISSN</a:t>
            </a:r>
            <a:r>
              <a:rPr lang="en-US" sz="1200" i="1" dirty="0">
                <a:solidFill>
                  <a:schemeClr val="tx1"/>
                </a:solidFill>
              </a:rPr>
              <a:t>- 2349-2562, </a:t>
            </a:r>
            <a:r>
              <a:rPr lang="en-US" sz="1200" i="1" dirty="0" err="1">
                <a:solidFill>
                  <a:schemeClr val="tx1"/>
                </a:solidFill>
              </a:rPr>
              <a:t>eISSN</a:t>
            </a:r>
            <a:r>
              <a:rPr lang="en-US" sz="1200" i="1" dirty="0">
                <a:solidFill>
                  <a:schemeClr val="tx1"/>
                </a:solidFill>
              </a:rPr>
              <a:t>- 2349-2570/ Vol. 3/Issue 78/Sept. 29, 2016 </a:t>
            </a:r>
          </a:p>
          <a:p>
            <a:r>
              <a:rPr lang="en-US" sz="1200" i="1" dirty="0">
                <a:solidFill>
                  <a:schemeClr val="tx1"/>
                </a:solidFill>
              </a:rPr>
              <a:t>Ovarian Cyst. Sadia </a:t>
            </a:r>
            <a:r>
              <a:rPr lang="en-US" sz="1200" i="1" dirty="0" err="1">
                <a:solidFill>
                  <a:schemeClr val="tx1"/>
                </a:solidFill>
              </a:rPr>
              <a:t>mobeen</a:t>
            </a:r>
            <a:r>
              <a:rPr lang="en-US" sz="1200" i="1" dirty="0">
                <a:solidFill>
                  <a:schemeClr val="tx1"/>
                </a:solidFill>
              </a:rPr>
              <a:t>, Radu Apostol </a:t>
            </a:r>
            <a:r>
              <a:rPr lang="en-US" sz="1200" i="1" u="sng" dirty="0" err="1">
                <a:solidFill>
                  <a:schemeClr val="tx1"/>
                </a:solidFill>
              </a:rPr>
              <a:t>StatPearls</a:t>
            </a:r>
            <a:r>
              <a:rPr lang="en-US" sz="1200" i="1" u="sng" dirty="0">
                <a:solidFill>
                  <a:schemeClr val="tx1"/>
                </a:solidFill>
              </a:rPr>
              <a:t> </a:t>
            </a:r>
            <a:r>
              <a:rPr lang="en-US" sz="1200" i="1" dirty="0">
                <a:solidFill>
                  <a:schemeClr val="tx1"/>
                </a:solidFill>
              </a:rPr>
              <a:t>Publishing; 2025 Jan.2023 Jun 5.</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14309" y="129381"/>
            <a:ext cx="5236234" cy="584775"/>
          </a:xfrm>
          <a:prstGeom prst="rect">
            <a:avLst/>
          </a:prstGeom>
          <a:noFill/>
        </p:spPr>
        <p:txBody>
          <a:bodyPr wrap="square">
            <a:spAutoFit/>
          </a:bodyPr>
          <a:lstStyle/>
          <a:p>
            <a:r>
              <a:rPr lang="en-GB" sz="3200" b="1" dirty="0">
                <a:solidFill>
                  <a:schemeClr val="tx1"/>
                </a:solidFill>
                <a:latin typeface="Calibri" pitchFamily="34" charset="0"/>
                <a:ea typeface="Calibri" pitchFamily="34" charset="0"/>
                <a:cs typeface="Calibri" pitchFamily="34" charset="0"/>
              </a:rPr>
              <a:t>Functional Ovarian Cysts</a:t>
            </a:r>
            <a:endParaRPr lang="en-US" sz="3200" dirty="0">
              <a:solidFill>
                <a:schemeClr val="tx1"/>
              </a:solidFill>
              <a:latin typeface="Calibri" pitchFamily="34" charset="0"/>
              <a:ea typeface="Calibri" pitchFamily="34" charset="0"/>
              <a:cs typeface="Calibri" pitchFamily="34" charset="0"/>
            </a:endParaRPr>
          </a:p>
        </p:txBody>
      </p:sp>
      <p:sp>
        <p:nvSpPr>
          <p:cNvPr id="5" name="TextBox 4"/>
          <p:cNvSpPr txBox="1"/>
          <p:nvPr/>
        </p:nvSpPr>
        <p:spPr>
          <a:xfrm>
            <a:off x="414068" y="1202375"/>
            <a:ext cx="4917057" cy="2616101"/>
          </a:xfrm>
          <a:prstGeom prst="rect">
            <a:avLst/>
          </a:prstGeom>
          <a:noFill/>
        </p:spPr>
        <p:txBody>
          <a:bodyPr wrap="square">
            <a:spAutoFit/>
          </a:bodyPr>
          <a:lstStyle/>
          <a:p>
            <a:pPr marL="285750" lvl="0" indent="-285750">
              <a:lnSpc>
                <a:spcPct val="150000"/>
              </a:lnSpc>
              <a:buFont typeface="Wingdings" panose="05000000000000000000" pitchFamily="2" charset="2"/>
              <a:buChar char="§"/>
            </a:pPr>
            <a:r>
              <a:rPr lang="en-GB" sz="2000" dirty="0">
                <a:solidFill>
                  <a:schemeClr val="tx1"/>
                </a:solidFill>
                <a:latin typeface="Calibri" panose="020F0502020204030204" pitchFamily="34" charset="0"/>
                <a:cs typeface="Calibri" panose="020F0502020204030204" pitchFamily="34" charset="0"/>
              </a:rPr>
              <a:t>Develop as part of menstrual cycle </a:t>
            </a:r>
          </a:p>
          <a:p>
            <a:pPr marL="285750" lvl="0" indent="-285750">
              <a:lnSpc>
                <a:spcPct val="150000"/>
              </a:lnSpc>
              <a:buFont typeface="Wingdings" panose="05000000000000000000" pitchFamily="2" charset="2"/>
              <a:buChar char="§"/>
            </a:pPr>
            <a:r>
              <a:rPr lang="en-GB" sz="2000" dirty="0" smtClean="0">
                <a:solidFill>
                  <a:schemeClr val="tx1"/>
                </a:solidFill>
                <a:latin typeface="Calibri" panose="020F0502020204030204" pitchFamily="34" charset="0"/>
                <a:cs typeface="Calibri" panose="020F0502020204030204" pitchFamily="34" charset="0"/>
              </a:rPr>
              <a:t>Hypothyroidism </a:t>
            </a:r>
            <a:r>
              <a:rPr lang="en-GB" sz="2000" dirty="0">
                <a:solidFill>
                  <a:schemeClr val="tx1"/>
                </a:solidFill>
                <a:latin typeface="Calibri" panose="020F0502020204030204" pitchFamily="34" charset="0"/>
                <a:cs typeface="Calibri" panose="020F0502020204030204" pitchFamily="34" charset="0"/>
              </a:rPr>
              <a:t>- </a:t>
            </a:r>
            <a:r>
              <a:rPr lang="en-GB" sz="2000" b="1" dirty="0">
                <a:solidFill>
                  <a:schemeClr val="tx1"/>
                </a:solidFill>
                <a:latin typeface="Calibri" panose="020F0502020204030204" pitchFamily="34" charset="0"/>
                <a:cs typeface="Calibri" panose="020F0502020204030204" pitchFamily="34" charset="0"/>
              </a:rPr>
              <a:t>rare</a:t>
            </a:r>
            <a:r>
              <a:rPr lang="en-GB" sz="2000" dirty="0">
                <a:solidFill>
                  <a:schemeClr val="tx1"/>
                </a:solidFill>
                <a:latin typeface="Calibri" panose="020F0502020204030204" pitchFamily="34" charset="0"/>
                <a:cs typeface="Calibri" panose="020F0502020204030204" pitchFamily="34" charset="0"/>
              </a:rPr>
              <a:t> </a:t>
            </a:r>
          </a:p>
          <a:p>
            <a:pPr marL="285750" lvl="0" indent="-285750">
              <a:lnSpc>
                <a:spcPct val="150000"/>
              </a:lnSpc>
              <a:buFont typeface="Wingdings" panose="05000000000000000000" pitchFamily="2" charset="2"/>
              <a:buChar char="§"/>
            </a:pPr>
            <a:r>
              <a:rPr lang="en-GB" sz="2000" dirty="0">
                <a:solidFill>
                  <a:schemeClr val="tx1"/>
                </a:solidFill>
                <a:latin typeface="Calibri" panose="020F0502020204030204" pitchFamily="34" charset="0"/>
                <a:cs typeface="Calibri" panose="020F0502020204030204" pitchFamily="34" charset="0"/>
              </a:rPr>
              <a:t>Usually short lived ,harmless</a:t>
            </a:r>
          </a:p>
          <a:p>
            <a:pPr marL="285750" lvl="0" indent="-285750">
              <a:lnSpc>
                <a:spcPct val="150000"/>
              </a:lnSpc>
              <a:buFont typeface="Wingdings" panose="05000000000000000000" pitchFamily="2" charset="2"/>
              <a:buChar char="§"/>
            </a:pPr>
            <a:r>
              <a:rPr lang="en-GB" sz="2000" dirty="0">
                <a:solidFill>
                  <a:schemeClr val="tx1"/>
                </a:solidFill>
                <a:latin typeface="Calibri" panose="020F0502020204030204" pitchFamily="34" charset="0"/>
                <a:cs typeface="Calibri" panose="020F0502020204030204" pitchFamily="34" charset="0"/>
              </a:rPr>
              <a:t>Most common in reproductive age, </a:t>
            </a:r>
          </a:p>
          <a:p>
            <a:pPr marL="285750" lvl="0" indent="-285750">
              <a:lnSpc>
                <a:spcPct val="150000"/>
              </a:lnSpc>
              <a:buFont typeface="Wingdings" panose="05000000000000000000" pitchFamily="2" charset="2"/>
              <a:buChar char="§"/>
            </a:pPr>
            <a:r>
              <a:rPr lang="en-GB" sz="2000" dirty="0">
                <a:solidFill>
                  <a:schemeClr val="tx1"/>
                </a:solidFill>
                <a:latin typeface="Calibri" panose="020F0502020204030204" pitchFamily="34" charset="0"/>
                <a:cs typeface="Calibri" panose="020F0502020204030204" pitchFamily="34" charset="0"/>
              </a:rPr>
              <a:t>Seen in children and young adolescents</a:t>
            </a:r>
            <a:endParaRPr lang="en-GB" sz="2000" dirty="0">
              <a:solidFill>
                <a:schemeClr val="tx1"/>
              </a:solidFill>
            </a:endParaRPr>
          </a:p>
          <a:p>
            <a:pPr lvl="0"/>
            <a:endParaRPr lang="en-US" dirty="0">
              <a:solidFill>
                <a:schemeClr val="tx1"/>
              </a:solidFill>
            </a:endParaRPr>
          </a:p>
        </p:txBody>
      </p:sp>
      <p:pic>
        <p:nvPicPr>
          <p:cNvPr id="35842" name="Picture 2" descr="Ovarian Cys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132" y="2378834"/>
            <a:ext cx="3606800" cy="224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11441" y="129381"/>
            <a:ext cx="5236234" cy="1077218"/>
          </a:xfrm>
          <a:prstGeom prst="rect">
            <a:avLst/>
          </a:prstGeom>
          <a:noFill/>
        </p:spPr>
        <p:txBody>
          <a:bodyPr wrap="square">
            <a:spAutoFit/>
          </a:bodyPr>
          <a:lstStyle/>
          <a:p>
            <a:r>
              <a:rPr lang="en-US" sz="3200" b="1" dirty="0">
                <a:solidFill>
                  <a:schemeClr val="tx1"/>
                </a:solidFill>
                <a:latin typeface="Calibri" pitchFamily="34" charset="0"/>
                <a:ea typeface="Calibri" pitchFamily="34" charset="0"/>
                <a:cs typeface="Calibri" pitchFamily="34" charset="0"/>
              </a:rPr>
              <a:t>Physiology of normal ovarian cycle</a:t>
            </a:r>
            <a:endParaRPr lang="en-US" sz="3200" dirty="0">
              <a:solidFill>
                <a:schemeClr val="tx1"/>
              </a:solidFill>
              <a:latin typeface="Calibri" pitchFamily="34" charset="0"/>
              <a:ea typeface="Calibri" pitchFamily="34" charset="0"/>
              <a:cs typeface="Calibri" pitchFamily="34" charset="0"/>
            </a:endParaRPr>
          </a:p>
        </p:txBody>
      </p:sp>
      <p:pic>
        <p:nvPicPr>
          <p:cNvPr id="5" name="Picture 4" descr="Diagram of a cell with text and words&#10;&#10;Description automatically generated with medium confidence"/>
          <p:cNvPicPr>
            <a:picLocks noChangeAspect="1"/>
          </p:cNvPicPr>
          <p:nvPr/>
        </p:nvPicPr>
        <p:blipFill>
          <a:blip r:embed="rId3"/>
          <a:stretch>
            <a:fillRect/>
          </a:stretch>
        </p:blipFill>
        <p:spPr>
          <a:xfrm>
            <a:off x="915175" y="1211339"/>
            <a:ext cx="7132320" cy="374236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90" y="368935"/>
            <a:ext cx="7703820" cy="1078230"/>
          </a:xfrm>
        </p:spPr>
        <p:txBody>
          <a:bodyPr/>
          <a:lstStyle/>
          <a:p>
            <a:pPr algn="ctr"/>
            <a:r>
              <a:rPr lang="en-US" sz="3200" b="1" dirty="0">
                <a:latin typeface="Calibri" panose="020F0502020204030204" pitchFamily="34" charset="0"/>
                <a:cs typeface="Calibri" panose="020F0502020204030204" pitchFamily="34" charset="0"/>
              </a:rPr>
              <a:t>Pathophysiology of Hypothyroidism and Functional Ovarian Cyst</a:t>
            </a:r>
          </a:p>
        </p:txBody>
      </p:sp>
      <p:sp>
        <p:nvSpPr>
          <p:cNvPr id="5" name="Subtitle 4"/>
          <p:cNvSpPr>
            <a:spLocks noGrp="1"/>
          </p:cNvSpPr>
          <p:nvPr>
            <p:ph type="subTitle" idx="1"/>
          </p:nvPr>
        </p:nvSpPr>
        <p:spPr>
          <a:xfrm>
            <a:off x="614680" y="1726565"/>
            <a:ext cx="3957320" cy="2679700"/>
          </a:xfrm>
        </p:spPr>
        <p:txBody>
          <a:bodyPr/>
          <a:lstStyle/>
          <a:p>
            <a:pPr marL="139700" indent="0">
              <a:buNone/>
            </a:pPr>
            <a:endParaRPr lang="en-US"/>
          </a:p>
          <a:p>
            <a:pPr marL="139700" indent="0">
              <a:buNone/>
            </a:pPr>
            <a:endParaRPr lang="en-US"/>
          </a:p>
          <a:p>
            <a:pPr marL="139700" indent="0">
              <a:buNone/>
            </a:pPr>
            <a:endParaRPr lang="en-US"/>
          </a:p>
          <a:p>
            <a:pPr marL="139700" indent="0">
              <a:buNone/>
            </a:pPr>
            <a:endParaRPr lang="en-US"/>
          </a:p>
          <a:p>
            <a:pPr marL="139700" indent="0">
              <a:buNone/>
            </a:pPr>
            <a:endParaRPr lang="en-US"/>
          </a:p>
          <a:p>
            <a:pPr marL="139700" indent="0">
              <a:buNone/>
            </a:pPr>
            <a:endParaRPr lang="en-US"/>
          </a:p>
          <a:p>
            <a:pPr marL="139700" indent="0">
              <a:buNone/>
            </a:pPr>
            <a:r>
              <a:rPr lang="en-US" sz="2400" b="1">
                <a:latin typeface="Calibri" panose="020F0502020204030204" pitchFamily="34" charset="0"/>
                <a:cs typeface="Calibri" panose="020F0502020204030204" pitchFamily="34" charset="0"/>
              </a:rPr>
              <a:t>DR. MARIAM TARIQ</a:t>
            </a:r>
            <a:endParaRPr lang="en-US" sz="2400">
              <a:latin typeface="Calibri" panose="020F0502020204030204" pitchFamily="34" charset="0"/>
              <a:cs typeface="Calibri" panose="020F0502020204030204" pitchFamily="34" charset="0"/>
            </a:endParaRPr>
          </a:p>
          <a:p>
            <a:pPr marL="139700" indent="0">
              <a:buNone/>
            </a:pPr>
            <a:r>
              <a:rPr lang="en-US" sz="2400">
                <a:latin typeface="Calibri" panose="020F0502020204030204" pitchFamily="34" charset="0"/>
                <a:cs typeface="Calibri" panose="020F0502020204030204" pitchFamily="34" charset="0"/>
              </a:rPr>
              <a:t>Senior Registrar</a:t>
            </a:r>
          </a:p>
          <a:p>
            <a:pPr marL="139700" indent="0">
              <a:buNone/>
            </a:pPr>
            <a:r>
              <a:rPr lang="en-US" sz="2400">
                <a:latin typeface="Calibri" panose="020F0502020204030204" pitchFamily="34" charset="0"/>
                <a:cs typeface="Calibri" panose="020F0502020204030204" pitchFamily="34" charset="0"/>
              </a:rPr>
              <a:t>Medicine Department</a:t>
            </a:r>
          </a:p>
          <a:p>
            <a:pPr marL="139700" indent="0">
              <a:buNone/>
            </a:pPr>
            <a:r>
              <a:rPr lang="en-US" sz="2400">
                <a:latin typeface="Calibri" panose="020F0502020204030204" pitchFamily="34" charset="0"/>
                <a:cs typeface="Calibri" panose="020F0502020204030204" pitchFamily="34" charset="0"/>
              </a:rPr>
              <a:t>RTH Rawalpindi</a:t>
            </a:r>
          </a:p>
        </p:txBody>
      </p:sp>
      <p:pic>
        <p:nvPicPr>
          <p:cNvPr id="6" name="Picture 5"/>
          <p:cNvPicPr/>
          <p:nvPr/>
        </p:nvPicPr>
        <p:blipFill>
          <a:blip r:embed="rId2"/>
          <a:stretch>
            <a:fillRect/>
          </a:stretch>
        </p:blipFill>
        <p:spPr>
          <a:xfrm>
            <a:off x="5312410" y="2790190"/>
            <a:ext cx="3371850" cy="20955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0"/>
          <p:cNvSpPr txBox="1">
            <a:spLocks noGrp="1"/>
          </p:cNvSpPr>
          <p:nvPr>
            <p:ph type="subTitle" idx="1"/>
          </p:nvPr>
        </p:nvSpPr>
        <p:spPr>
          <a:xfrm>
            <a:off x="1143000" y="753456"/>
            <a:ext cx="4978724" cy="3997838"/>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dirty="0"/>
          </a:p>
        </p:txBody>
      </p:sp>
      <p:sp>
        <p:nvSpPr>
          <p:cNvPr id="6" name="TextBox 5"/>
          <p:cNvSpPr txBox="1"/>
          <p:nvPr/>
        </p:nvSpPr>
        <p:spPr>
          <a:xfrm>
            <a:off x="1237500" y="230236"/>
            <a:ext cx="4329200" cy="523220"/>
          </a:xfrm>
          <a:prstGeom prst="rect">
            <a:avLst/>
          </a:prstGeom>
          <a:noFill/>
        </p:spPr>
        <p:txBody>
          <a:bodyPr wrap="square" rtlCol="0">
            <a:spAutoFit/>
          </a:bodyPr>
          <a:lstStyle/>
          <a:p>
            <a:endParaRPr lang="en-US" sz="2800" b="1" dirty="0">
              <a:latin typeface="Calibri" panose="020F0502020204030204" pitchFamily="34" charset="0"/>
              <a:cs typeface="Calibri" panose="020F0502020204030204" pitchFamily="34" charset="0"/>
            </a:endParaRPr>
          </a:p>
        </p:txBody>
      </p:sp>
      <p:pic>
        <p:nvPicPr>
          <p:cNvPr id="8" name="Picture 7" descr="Diagram of a uterus&#10;&#10;Description automatically generated"/>
          <p:cNvPicPr>
            <a:picLocks noChangeAspect="1"/>
          </p:cNvPicPr>
          <p:nvPr/>
        </p:nvPicPr>
        <p:blipFill>
          <a:blip r:embed="rId3"/>
          <a:stretch>
            <a:fillRect/>
          </a:stretch>
        </p:blipFill>
        <p:spPr>
          <a:xfrm>
            <a:off x="1142365" y="0"/>
            <a:ext cx="6695440" cy="514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535637" y="122515"/>
            <a:ext cx="5236234" cy="584775"/>
          </a:xfrm>
          <a:prstGeom prst="rect">
            <a:avLst/>
          </a:prstGeom>
          <a:noFill/>
        </p:spPr>
        <p:txBody>
          <a:bodyPr wrap="square">
            <a:spAutoFit/>
          </a:bodyPr>
          <a:lstStyle/>
          <a:p>
            <a:r>
              <a:rPr lang="en-US" sz="3200" b="1" dirty="0">
                <a:solidFill>
                  <a:schemeClr val="tx1"/>
                </a:solidFill>
                <a:latin typeface="Calibri" panose="020F0502020204030204" pitchFamily="34" charset="0"/>
                <a:cs typeface="Calibri" panose="020F0502020204030204" pitchFamily="34" charset="0"/>
              </a:rPr>
              <a:t>Clinical Features</a:t>
            </a:r>
            <a:endParaRPr lang="en-US" sz="3200" dirty="0">
              <a:solidFill>
                <a:schemeClr val="tx1"/>
              </a:solidFill>
              <a:latin typeface="Calibri" panose="020F0502020204030204" pitchFamily="34" charset="0"/>
              <a:cs typeface="Calibri" panose="020F0502020204030204" pitchFamily="34" charset="0"/>
            </a:endParaRPr>
          </a:p>
        </p:txBody>
      </p:sp>
      <p:sp>
        <p:nvSpPr>
          <p:cNvPr id="7" name="TextBox 6"/>
          <p:cNvSpPr txBox="1"/>
          <p:nvPr/>
        </p:nvSpPr>
        <p:spPr>
          <a:xfrm>
            <a:off x="414068" y="1202376"/>
            <a:ext cx="6336102" cy="2343590"/>
          </a:xfrm>
          <a:prstGeom prst="rect">
            <a:avLst/>
          </a:prstGeom>
          <a:noFill/>
        </p:spPr>
        <p:txBody>
          <a:bodyPr wrap="square">
            <a:spAutoFit/>
          </a:bodyPr>
          <a:lstStyle/>
          <a:p>
            <a:pPr lvl="0">
              <a:lnSpc>
                <a:spcPct val="150000"/>
              </a:lnSpc>
            </a:pPr>
            <a:r>
              <a:rPr lang="en-US" sz="2000" dirty="0">
                <a:solidFill>
                  <a:schemeClr val="tx1"/>
                </a:solidFill>
                <a:latin typeface="Calibri" panose="020F0502020204030204" pitchFamily="34" charset="0"/>
                <a:cs typeface="Calibri" panose="020F0502020204030204" pitchFamily="34" charset="0"/>
              </a:rPr>
              <a:t>Asymptomatic</a:t>
            </a:r>
          </a:p>
          <a:p>
            <a:pPr>
              <a:lnSpc>
                <a:spcPct val="150000"/>
              </a:lnSpc>
            </a:pPr>
            <a:r>
              <a:rPr lang="en-US" sz="2000" dirty="0">
                <a:solidFill>
                  <a:schemeClr val="tx1"/>
                </a:solidFill>
                <a:latin typeface="Calibri" panose="020F0502020204030204" pitchFamily="34" charset="0"/>
                <a:cs typeface="Calibri" panose="020F0502020204030204" pitchFamily="34" charset="0"/>
              </a:rPr>
              <a:t>Menstrual  irregularities , amenorrhea</a:t>
            </a:r>
          </a:p>
          <a:p>
            <a:pPr lvl="0">
              <a:lnSpc>
                <a:spcPct val="150000"/>
              </a:lnSpc>
            </a:pPr>
            <a:r>
              <a:rPr lang="en-US" sz="2000" dirty="0">
                <a:solidFill>
                  <a:schemeClr val="tx1"/>
                </a:solidFill>
                <a:latin typeface="Calibri" panose="020F0502020204030204" pitchFamily="34" charset="0"/>
                <a:cs typeface="Calibri" panose="020F0502020204030204" pitchFamily="34" charset="0"/>
              </a:rPr>
              <a:t>Abdominal pain</a:t>
            </a:r>
            <a:endParaRPr lang="en-GB" sz="2000" dirty="0">
              <a:solidFill>
                <a:schemeClr val="tx1"/>
              </a:solidFill>
              <a:latin typeface="Calibri" panose="020F0502020204030204" pitchFamily="34" charset="0"/>
              <a:cs typeface="Calibri" panose="020F0502020204030204" pitchFamily="34" charset="0"/>
            </a:endParaRPr>
          </a:p>
          <a:p>
            <a:pPr lvl="0">
              <a:lnSpc>
                <a:spcPct val="150000"/>
              </a:lnSpc>
            </a:pPr>
            <a:r>
              <a:rPr lang="en-US" sz="2000" dirty="0">
                <a:solidFill>
                  <a:schemeClr val="tx1"/>
                </a:solidFill>
                <a:latin typeface="Calibri" panose="020F0502020204030204" pitchFamily="34" charset="0"/>
                <a:cs typeface="Calibri" panose="020F0502020204030204" pitchFamily="34" charset="0"/>
              </a:rPr>
              <a:t>Palpable mass</a:t>
            </a:r>
          </a:p>
          <a:p>
            <a:pPr>
              <a:lnSpc>
                <a:spcPct val="150000"/>
              </a:lnSpc>
            </a:pPr>
            <a:r>
              <a:rPr lang="en-US" sz="2000" dirty="0">
                <a:solidFill>
                  <a:schemeClr val="tx1"/>
                </a:solidFill>
                <a:latin typeface="Calibri" panose="020F0502020204030204" pitchFamily="34" charset="0"/>
                <a:cs typeface="Calibri" panose="020F0502020204030204" pitchFamily="34" charset="0"/>
              </a:rPr>
              <a:t>Large cysts →Acute abdomen </a:t>
            </a:r>
            <a:endParaRPr lang="en-GB" sz="2000" dirty="0">
              <a:solidFill>
                <a:schemeClr val="tx1"/>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cstate="print"/>
          <a:stretch>
            <a:fillRect/>
          </a:stretch>
        </p:blipFill>
        <p:spPr>
          <a:xfrm>
            <a:off x="6662896" y="774107"/>
            <a:ext cx="2139272" cy="32124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11441" y="129381"/>
            <a:ext cx="5236234" cy="584775"/>
          </a:xfrm>
          <a:prstGeom prst="rect">
            <a:avLst/>
          </a:prstGeom>
          <a:noFill/>
        </p:spPr>
        <p:txBody>
          <a:bodyPr wrap="square">
            <a:spAutoFit/>
          </a:bodyPr>
          <a:lstStyle/>
          <a:p>
            <a:r>
              <a:rPr lang="en-US" sz="3200" b="1" dirty="0">
                <a:solidFill>
                  <a:schemeClr val="tx1"/>
                </a:solidFill>
                <a:latin typeface="Calibri" panose="020F0502020204030204" pitchFamily="34" charset="0"/>
                <a:cs typeface="Calibri" panose="020F0502020204030204" pitchFamily="34" charset="0"/>
              </a:rPr>
              <a:t>Diagnosis</a:t>
            </a:r>
            <a:endParaRPr lang="en-US" sz="3200"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586596" y="1211340"/>
            <a:ext cx="4502989" cy="2553335"/>
          </a:xfrm>
          <a:prstGeom prst="rect">
            <a:avLst/>
          </a:prstGeom>
          <a:noFill/>
        </p:spPr>
        <p:txBody>
          <a:bodyPr wrap="square">
            <a:spAutoFit/>
          </a:bodyPr>
          <a:lstStyle/>
          <a:p>
            <a:pPr marL="457200" lvl="0" indent="-457200" algn="just" rtl="0">
              <a:buFont typeface="Arial" panose="020B0604020202020204" pitchFamily="34" charset="0"/>
              <a:buChar char="•"/>
            </a:pPr>
            <a:r>
              <a:rPr lang="en-GB" sz="2000" b="1" dirty="0">
                <a:solidFill>
                  <a:schemeClr val="tx1"/>
                </a:solidFill>
                <a:latin typeface="Calibri" panose="020F0502020204030204" pitchFamily="34" charset="0"/>
                <a:cs typeface="Calibri" panose="020F0502020204030204" pitchFamily="34" charset="0"/>
              </a:rPr>
              <a:t>Clinical Assessment</a:t>
            </a:r>
          </a:p>
          <a:p>
            <a:pPr marL="285750" lvl="0" indent="-285750" algn="just" rtl="0">
              <a:buFont typeface="Arial" panose="020B0604020202020204" pitchFamily="34" charset="0"/>
              <a:buChar char="•"/>
            </a:pPr>
            <a:endParaRPr lang="en-GB" sz="2000" b="1" dirty="0">
              <a:solidFill>
                <a:schemeClr val="tx1"/>
              </a:solidFill>
              <a:latin typeface="Calibri" panose="020F0502020204030204" pitchFamily="34" charset="0"/>
              <a:cs typeface="Calibri" panose="020F0502020204030204" pitchFamily="34" charset="0"/>
            </a:endParaRPr>
          </a:p>
          <a:p>
            <a:pPr marL="457200" lvl="0" indent="-457200" algn="just" rtl="0">
              <a:buFont typeface="Arial" panose="020B0604020202020204" pitchFamily="34" charset="0"/>
              <a:buChar char="•"/>
            </a:pPr>
            <a:r>
              <a:rPr lang="en-GB" sz="2000" b="1" dirty="0">
                <a:solidFill>
                  <a:schemeClr val="tx1"/>
                </a:solidFill>
                <a:latin typeface="Calibri" panose="020F0502020204030204" pitchFamily="34" charset="0"/>
                <a:cs typeface="Calibri" panose="020F0502020204030204" pitchFamily="34" charset="0"/>
              </a:rPr>
              <a:t>Biochemical investigations</a:t>
            </a:r>
          </a:p>
          <a:p>
            <a:pPr marL="285750" lvl="0" indent="-285750" algn="just" rtl="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      Thyroid function tests</a:t>
            </a:r>
            <a:endParaRPr lang="en-GB" sz="2000" b="0" dirty="0">
              <a:solidFill>
                <a:schemeClr val="tx1"/>
              </a:solidFill>
              <a:latin typeface="Calibri" panose="020F0502020204030204" pitchFamily="34" charset="0"/>
              <a:cs typeface="Calibri" panose="020F0502020204030204" pitchFamily="34" charset="0"/>
            </a:endParaRPr>
          </a:p>
          <a:p>
            <a:pPr marL="285750" lvl="0" indent="-285750" algn="just" rtl="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      Tumour markers</a:t>
            </a:r>
            <a:endParaRPr lang="en-GB" sz="2000" b="0" dirty="0">
              <a:solidFill>
                <a:schemeClr val="tx1"/>
              </a:solidFill>
              <a:latin typeface="Calibri" panose="020F0502020204030204" pitchFamily="34" charset="0"/>
              <a:cs typeface="Calibri" panose="020F0502020204030204" pitchFamily="34" charset="0"/>
            </a:endParaRPr>
          </a:p>
          <a:p>
            <a:pPr marL="285750" lvl="0" indent="-285750" algn="just" rtl="0">
              <a:buFont typeface="Arial" panose="020B0604020202020204" pitchFamily="34" charset="0"/>
              <a:buChar char="•"/>
            </a:pPr>
            <a:endParaRPr lang="en-GB" sz="2000" b="1" dirty="0">
              <a:solidFill>
                <a:schemeClr val="tx1"/>
              </a:solidFill>
              <a:latin typeface="Calibri" panose="020F0502020204030204" pitchFamily="34" charset="0"/>
              <a:cs typeface="Calibri" panose="020F0502020204030204" pitchFamily="34" charset="0"/>
            </a:endParaRPr>
          </a:p>
          <a:p>
            <a:pPr marL="457200" lvl="0" indent="-457200" algn="just" rtl="0">
              <a:buFont typeface="Arial" panose="020B0604020202020204" pitchFamily="34" charset="0"/>
              <a:buChar char="•"/>
            </a:pPr>
            <a:r>
              <a:rPr lang="en-GB" sz="2000" b="1" dirty="0">
                <a:solidFill>
                  <a:schemeClr val="tx1"/>
                </a:solidFill>
                <a:latin typeface="Calibri" panose="020F0502020204030204" pitchFamily="34" charset="0"/>
                <a:cs typeface="Calibri" panose="020F0502020204030204" pitchFamily="34" charset="0"/>
              </a:rPr>
              <a:t>Radiological- USG</a:t>
            </a:r>
          </a:p>
          <a:p>
            <a:pPr marL="285750" lvl="0" indent="-285750" algn="just" rtl="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      C.T scan- when indicated</a:t>
            </a:r>
            <a:endParaRPr lang="en-US" sz="2000" dirty="0">
              <a:solidFill>
                <a:schemeClr val="tx1"/>
              </a:solidFill>
              <a:latin typeface="Calibri" panose="020F0502020204030204" pitchFamily="34" charset="0"/>
              <a:cs typeface="Calibri" panose="020F0502020204030204" pitchFamily="34" charset="0"/>
            </a:endParaRPr>
          </a:p>
        </p:txBody>
      </p:sp>
      <p:pic>
        <p:nvPicPr>
          <p:cNvPr id="38914" name="Picture 2" descr="Diagnosis Pink Icons – Free Downloa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900" y="1539815"/>
            <a:ext cx="28575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495935" y="928370"/>
            <a:ext cx="7088505" cy="947420"/>
          </a:xfrm>
          <a:prstGeom prst="rect">
            <a:avLst/>
          </a:prstGeom>
          <a:noFill/>
        </p:spPr>
        <p:txBody>
          <a:bodyPr wrap="square">
            <a:noAutofit/>
          </a:bodyPr>
          <a:lstStyle/>
          <a:p>
            <a:pPr algn="ctr"/>
            <a:r>
              <a:rPr lang="en-US" sz="2800" b="1" dirty="0">
                <a:solidFill>
                  <a:schemeClr val="tx1"/>
                </a:solidFill>
                <a:latin typeface="Calibri" panose="020F0502020204030204" pitchFamily="34" charset="0"/>
                <a:cs typeface="Calibri" panose="020F0502020204030204" pitchFamily="34" charset="0"/>
              </a:rPr>
              <a:t>RADIOLOGICAL INVESTIGATIONS FOR OVARIAN MASSES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32" y="2478073"/>
            <a:ext cx="2753912" cy="213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5656" y="3238986"/>
            <a:ext cx="5994349" cy="1322070"/>
          </a:xfrm>
          <a:prstGeom prst="rect">
            <a:avLst/>
          </a:prstGeom>
          <a:noFill/>
        </p:spPr>
        <p:txBody>
          <a:bodyPr wrap="square" rtlCol="0">
            <a:spAutoFit/>
          </a:bodyPr>
          <a:lstStyle/>
          <a:p>
            <a:pPr algn="l"/>
            <a:r>
              <a:rPr lang="en-US" sz="2000" b="1" dirty="0">
                <a:solidFill>
                  <a:schemeClr val="tx1"/>
                </a:solidFill>
                <a:latin typeface="Calibri" panose="020F0502020204030204" pitchFamily="34" charset="0"/>
                <a:cs typeface="Calibri" panose="020F0502020204030204" pitchFamily="34" charset="0"/>
              </a:rPr>
              <a:t>Dr. Fizza Batool</a:t>
            </a:r>
          </a:p>
          <a:p>
            <a:pPr algn="l"/>
            <a:r>
              <a:rPr lang="en-US" sz="2000" b="1" dirty="0">
                <a:solidFill>
                  <a:schemeClr val="tx1"/>
                </a:solidFill>
                <a:latin typeface="Calibri" panose="020F0502020204030204" pitchFamily="34" charset="0"/>
                <a:cs typeface="Calibri" panose="020F0502020204030204" pitchFamily="34" charset="0"/>
              </a:rPr>
              <a:t>Senior Registrar</a:t>
            </a:r>
          </a:p>
          <a:p>
            <a:pPr algn="l"/>
            <a:r>
              <a:rPr lang="en-US" sz="2000" b="1" dirty="0">
                <a:solidFill>
                  <a:schemeClr val="tx1"/>
                </a:solidFill>
                <a:latin typeface="Calibri" panose="020F0502020204030204" pitchFamily="34" charset="0"/>
                <a:cs typeface="Calibri" panose="020F0502020204030204" pitchFamily="34" charset="0"/>
              </a:rPr>
              <a:t>Radiology dept</a:t>
            </a:r>
          </a:p>
          <a:p>
            <a:pPr algn="l"/>
            <a:r>
              <a:rPr lang="en-US" sz="2000" b="1" dirty="0">
                <a:solidFill>
                  <a:schemeClr val="tx1"/>
                </a:solidFill>
                <a:latin typeface="Calibri" panose="020F0502020204030204" pitchFamily="34" charset="0"/>
                <a:cs typeface="Calibri" panose="020F0502020204030204" pitchFamily="34" charset="0"/>
              </a:rPr>
              <a:t>Rawalpindi </a:t>
            </a:r>
            <a:r>
              <a:rPr lang="en-US" sz="2000" b="1" dirty="0" err="1">
                <a:solidFill>
                  <a:schemeClr val="tx1"/>
                </a:solidFill>
                <a:latin typeface="Calibri" panose="020F0502020204030204" pitchFamily="34" charset="0"/>
                <a:cs typeface="Calibri" panose="020F0502020204030204" pitchFamily="34" charset="0"/>
              </a:rPr>
              <a:t>Teachiing</a:t>
            </a:r>
            <a:r>
              <a:rPr lang="en-US" sz="2000" b="1" dirty="0">
                <a:solidFill>
                  <a:schemeClr val="tx1"/>
                </a:solidFill>
                <a:latin typeface="Calibri" panose="020F0502020204030204" pitchFamily="34" charset="0"/>
                <a:cs typeface="Calibri" panose="020F0502020204030204" pitchFamily="34" charset="0"/>
              </a:rPr>
              <a:t> Hospital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descr="cyst picture"/>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WhatsApp Image 2025-08-20 at 8.38.27 PM"/>
          <p:cNvPicPr>
            <a:picLocks noChangeAspect="1"/>
          </p:cNvPicPr>
          <p:nvPr/>
        </p:nvPicPr>
        <p:blipFill>
          <a:blip r:embed="rId3"/>
          <a:stretch>
            <a:fillRect/>
          </a:stretch>
        </p:blipFill>
        <p:spPr>
          <a:xfrm>
            <a:off x="503975" y="690114"/>
            <a:ext cx="8092020" cy="41924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a:off x="218394" y="504789"/>
            <a:ext cx="5238426" cy="645160"/>
          </a:xfrm>
          <a:prstGeom prst="rect">
            <a:avLst/>
          </a:prstGeom>
          <a:noFill/>
        </p:spPr>
        <p:txBody>
          <a:bodyPr wrap="square">
            <a:spAutoFit/>
          </a:bodyPr>
          <a:lstStyle/>
          <a:p>
            <a:r>
              <a:rPr lang="en-US" sz="3200" b="1" dirty="0">
                <a:solidFill>
                  <a:srgbClr val="003366"/>
                </a:solidFill>
                <a:latin typeface="Calibri" panose="020F0502020204030204"/>
                <a:cs typeface="Times New Roman" panose="02020603050405020304" pitchFamily="18" charset="0"/>
              </a:rPr>
              <a:t> </a:t>
            </a:r>
            <a:r>
              <a:rPr lang="en-US" sz="3600" b="1" dirty="0">
                <a:solidFill>
                  <a:schemeClr val="tx1"/>
                </a:solidFill>
                <a:latin typeface="Calibri" panose="020F0502020204030204"/>
                <a:cs typeface="Times New Roman" panose="02020603050405020304" pitchFamily="18" charset="0"/>
              </a:rPr>
              <a:t>Presenting Complaints</a:t>
            </a:r>
          </a:p>
        </p:txBody>
      </p:sp>
      <p:sp>
        <p:nvSpPr>
          <p:cNvPr id="10" name="TextBox 9"/>
          <p:cNvSpPr txBox="1"/>
          <p:nvPr/>
        </p:nvSpPr>
        <p:spPr>
          <a:xfrm>
            <a:off x="108488" y="976393"/>
            <a:ext cx="6974237" cy="2943563"/>
          </a:xfrm>
          <a:prstGeom prst="rect">
            <a:avLst/>
          </a:prstGeom>
          <a:noFill/>
        </p:spPr>
        <p:txBody>
          <a:bodyPr wrap="square">
            <a:spAutoFit/>
          </a:bodyPr>
          <a:lstStyle/>
          <a:p>
            <a:pPr marL="342900" indent="-342900" algn="just">
              <a:lnSpc>
                <a:spcPct val="200000"/>
              </a:lnSpc>
              <a:buFont typeface="Arial" panose="020B0604020202020204" pitchFamily="34" charset="0"/>
              <a:buChar char="•"/>
            </a:pPr>
            <a:r>
              <a:rPr lang="en-US" sz="2400" dirty="0">
                <a:solidFill>
                  <a:srgbClr val="000000"/>
                </a:solidFill>
                <a:latin typeface="Calibri" panose="020F0502020204030204"/>
              </a:rPr>
              <a:t>Known  hypothyroidism     3 </a:t>
            </a:r>
            <a:r>
              <a:rPr lang="en-US" sz="2400" dirty="0" err="1">
                <a:solidFill>
                  <a:srgbClr val="000000"/>
                </a:solidFill>
                <a:latin typeface="Calibri" panose="020F0502020204030204"/>
              </a:rPr>
              <a:t>yrs</a:t>
            </a:r>
            <a:endParaRPr lang="en-US" sz="2400" dirty="0">
              <a:solidFill>
                <a:schemeClr val="bg1"/>
              </a:solidFill>
            </a:endParaRPr>
          </a:p>
          <a:p>
            <a:pPr marL="342900" indent="-342900" algn="just">
              <a:lnSpc>
                <a:spcPct val="200000"/>
              </a:lnSpc>
              <a:buFont typeface="Arial" panose="020B0604020202020204" pitchFamily="34" charset="0"/>
              <a:buChar char="•"/>
            </a:pPr>
            <a:r>
              <a:rPr lang="en-US" sz="2400" dirty="0">
                <a:solidFill>
                  <a:srgbClr val="000000"/>
                </a:solidFill>
                <a:latin typeface="Calibri" panose="020F0502020204030204"/>
              </a:rPr>
              <a:t>Menstrual irregularities      2 </a:t>
            </a:r>
            <a:r>
              <a:rPr lang="en-US" sz="2400" dirty="0" err="1">
                <a:solidFill>
                  <a:srgbClr val="000000"/>
                </a:solidFill>
                <a:latin typeface="Calibri" panose="020F0502020204030204"/>
              </a:rPr>
              <a:t>yrs</a:t>
            </a:r>
            <a:r>
              <a:rPr lang="en-US" sz="2400" dirty="0">
                <a:solidFill>
                  <a:srgbClr val="000000"/>
                </a:solidFill>
                <a:latin typeface="Calibri" panose="020F0502020204030204"/>
              </a:rPr>
              <a:t> </a:t>
            </a:r>
          </a:p>
          <a:p>
            <a:pPr marL="342900" indent="-342900" algn="just">
              <a:lnSpc>
                <a:spcPct val="200000"/>
              </a:lnSpc>
              <a:buFont typeface="Arial" panose="020B0604020202020204" pitchFamily="34" charset="0"/>
              <a:buChar char="•"/>
            </a:pPr>
            <a:r>
              <a:rPr lang="en-US" sz="2400" dirty="0">
                <a:solidFill>
                  <a:srgbClr val="000000"/>
                </a:solidFill>
                <a:latin typeface="Calibri" panose="020F0502020204030204"/>
              </a:rPr>
              <a:t>Lower abdominal pain        2 </a:t>
            </a:r>
            <a:r>
              <a:rPr lang="en-US" sz="2400" dirty="0" err="1">
                <a:solidFill>
                  <a:srgbClr val="000000"/>
                </a:solidFill>
                <a:latin typeface="Calibri" panose="020F0502020204030204"/>
              </a:rPr>
              <a:t>yrs</a:t>
            </a:r>
            <a:endParaRPr lang="en-GB" sz="2400" dirty="0">
              <a:solidFill>
                <a:schemeClr val="bg1"/>
              </a:solidFill>
            </a:endParaRPr>
          </a:p>
          <a:p>
            <a:pPr marL="342900" indent="-342900" algn="just">
              <a:lnSpc>
                <a:spcPct val="200000"/>
              </a:lnSpc>
              <a:buFont typeface="Arial" panose="020B0604020202020204" pitchFamily="34" charset="0"/>
              <a:buChar char="•"/>
            </a:pPr>
            <a:r>
              <a:rPr lang="en-US" sz="2400" dirty="0">
                <a:solidFill>
                  <a:srgbClr val="000000"/>
                </a:solidFill>
                <a:latin typeface="Calibri" panose="020F0502020204030204"/>
              </a:rPr>
              <a:t>Aggravation of pain             7 days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468" y="1346207"/>
            <a:ext cx="2820900" cy="28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WhatsApp Image 2025-08-20 at 8.38.26 PM"/>
          <p:cNvPicPr>
            <a:picLocks noChangeAspect="1"/>
          </p:cNvPicPr>
          <p:nvPr/>
        </p:nvPicPr>
        <p:blipFill>
          <a:blip r:embed="rId3"/>
          <a:stretch>
            <a:fillRect/>
          </a:stretch>
        </p:blipFill>
        <p:spPr>
          <a:xfrm>
            <a:off x="592850" y="621102"/>
            <a:ext cx="7935200" cy="417576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WhatsApp Image 2025-08-20 at 8.38.26 PM (1)"/>
          <p:cNvPicPr>
            <a:picLocks noChangeAspect="1"/>
          </p:cNvPicPr>
          <p:nvPr/>
        </p:nvPicPr>
        <p:blipFill>
          <a:blip r:embed="rId3"/>
          <a:stretch>
            <a:fillRect/>
          </a:stretch>
        </p:blipFill>
        <p:spPr>
          <a:xfrm>
            <a:off x="120770" y="0"/>
            <a:ext cx="9023229" cy="522835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592850" y="396815"/>
            <a:ext cx="6817274" cy="461665"/>
          </a:xfrm>
          <a:prstGeom prst="rect">
            <a:avLst/>
          </a:prstGeom>
          <a:noFill/>
        </p:spPr>
        <p:txBody>
          <a:bodyPr wrap="square">
            <a:spAutoFit/>
          </a:bodyPr>
          <a:lstStyle/>
          <a:p>
            <a:r>
              <a:rPr lang="en-US" sz="2400" b="1" dirty="0">
                <a:solidFill>
                  <a:schemeClr val="tx1"/>
                </a:solidFill>
                <a:latin typeface="Calibri" panose="020F0502020204030204" pitchFamily="34" charset="0"/>
                <a:cs typeface="Calibri" panose="020F0502020204030204" pitchFamily="34" charset="0"/>
              </a:rPr>
              <a:t>IOTA Group Ultrasound ‘rules’ to classify masses </a:t>
            </a:r>
            <a:endParaRPr lang="en-US" sz="2400" dirty="0">
              <a:solidFill>
                <a:schemeClr val="tx1"/>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nvGraphicFramePr>
        <p:xfrm>
          <a:off x="592850" y="1152247"/>
          <a:ext cx="8008226" cy="3484793"/>
        </p:xfrm>
        <a:graphic>
          <a:graphicData uri="http://schemas.openxmlformats.org/drawingml/2006/table">
            <a:tbl>
              <a:tblPr firstRow="1" bandRow="1">
                <a:tableStyleId>{00A15C55-8517-42AA-B614-E9B94910E393}</a:tableStyleId>
              </a:tblPr>
              <a:tblGrid>
                <a:gridCol w="4004113"/>
                <a:gridCol w="4004113"/>
              </a:tblGrid>
              <a:tr h="282326">
                <a:tc>
                  <a:txBody>
                    <a:bodyPr/>
                    <a:lstStyle/>
                    <a:p>
                      <a:r>
                        <a:rPr lang="en-GB" sz="2400" dirty="0">
                          <a:solidFill>
                            <a:schemeClr val="tx1"/>
                          </a:solidFill>
                        </a:rPr>
                        <a:t>B -RULE</a:t>
                      </a:r>
                    </a:p>
                  </a:txBody>
                  <a:tcPr/>
                </a:tc>
                <a:tc>
                  <a:txBody>
                    <a:bodyPr/>
                    <a:lstStyle/>
                    <a:p>
                      <a:r>
                        <a:rPr lang="en-GB" sz="2400" dirty="0">
                          <a:solidFill>
                            <a:schemeClr val="tx1"/>
                          </a:solidFill>
                        </a:rPr>
                        <a:t>M- RULE</a:t>
                      </a:r>
                    </a:p>
                  </a:txBody>
                  <a:tcPr/>
                </a:tc>
              </a:tr>
              <a:tr h="409134">
                <a:tc>
                  <a:txBody>
                    <a:bodyPr/>
                    <a:lstStyle/>
                    <a:p>
                      <a:r>
                        <a:rPr lang="en-GB" sz="2000" dirty="0" err="1">
                          <a:latin typeface="Calibri" panose="020F0502020204030204" pitchFamily="34" charset="0"/>
                          <a:cs typeface="Calibri" panose="020F0502020204030204" pitchFamily="34" charset="0"/>
                        </a:rPr>
                        <a:t>Unilocular</a:t>
                      </a:r>
                      <a:r>
                        <a:rPr lang="en-GB" sz="2000" dirty="0">
                          <a:latin typeface="Calibri" panose="020F0502020204030204" pitchFamily="34" charset="0"/>
                          <a:cs typeface="Calibri" panose="020F0502020204030204" pitchFamily="34" charset="0"/>
                        </a:rPr>
                        <a:t> cysts</a:t>
                      </a:r>
                    </a:p>
                  </a:txBody>
                  <a:tcPr/>
                </a:tc>
                <a:tc>
                  <a:txBody>
                    <a:bodyPr/>
                    <a:lstStyle/>
                    <a:p>
                      <a:r>
                        <a:rPr lang="en-GB" sz="2000" dirty="0">
                          <a:latin typeface="Calibri" panose="020F0502020204030204" pitchFamily="34" charset="0"/>
                          <a:cs typeface="Calibri" panose="020F0502020204030204" pitchFamily="34" charset="0"/>
                        </a:rPr>
                        <a:t>Irregular solid tumour</a:t>
                      </a:r>
                    </a:p>
                  </a:txBody>
                  <a:tcPr/>
                </a:tc>
              </a:tr>
              <a:tr h="409134">
                <a:tc>
                  <a:txBody>
                    <a:bodyPr/>
                    <a:lstStyle/>
                    <a:p>
                      <a:r>
                        <a:rPr lang="en-GB" sz="2000" dirty="0">
                          <a:latin typeface="Calibri" panose="020F0502020204030204" pitchFamily="34" charset="0"/>
                          <a:cs typeface="Calibri" panose="020F0502020204030204" pitchFamily="34" charset="0"/>
                        </a:rPr>
                        <a:t>solid component &lt;7mm </a:t>
                      </a:r>
                    </a:p>
                  </a:txBody>
                  <a:tcPr/>
                </a:tc>
                <a:tc>
                  <a:txBody>
                    <a:bodyPr/>
                    <a:lstStyle/>
                    <a:p>
                      <a:r>
                        <a:rPr lang="en-GB" sz="2000" dirty="0">
                          <a:latin typeface="Calibri" panose="020F0502020204030204" pitchFamily="34" charset="0"/>
                          <a:cs typeface="Calibri" panose="020F0502020204030204" pitchFamily="34" charset="0"/>
                        </a:rPr>
                        <a:t>Ascites</a:t>
                      </a:r>
                    </a:p>
                  </a:txBody>
                  <a:tcPr/>
                </a:tc>
              </a:tr>
              <a:tr h="736442">
                <a:tc>
                  <a:txBody>
                    <a:bodyPr/>
                    <a:lstStyle/>
                    <a:p>
                      <a:r>
                        <a:rPr lang="en-GB" sz="2000" dirty="0">
                          <a:latin typeface="Calibri" panose="020F0502020204030204" pitchFamily="34" charset="0"/>
                          <a:cs typeface="Calibri" panose="020F0502020204030204" pitchFamily="34" charset="0"/>
                        </a:rPr>
                        <a:t>Presence of acoustic shadowing</a:t>
                      </a:r>
                    </a:p>
                  </a:txBody>
                  <a:tcPr/>
                </a:tc>
                <a:tc>
                  <a:txBody>
                    <a:bodyPr/>
                    <a:lstStyle/>
                    <a:p>
                      <a:r>
                        <a:rPr lang="en-GB" sz="2000" dirty="0">
                          <a:latin typeface="Calibri" panose="020F0502020204030204" pitchFamily="34" charset="0"/>
                          <a:cs typeface="Calibri" panose="020F0502020204030204" pitchFamily="34" charset="0"/>
                        </a:rPr>
                        <a:t>four papillary structures</a:t>
                      </a:r>
                    </a:p>
                  </a:txBody>
                  <a:tcPr/>
                </a:tc>
              </a:tr>
              <a:tr h="1063749">
                <a:tc>
                  <a:txBody>
                    <a:bodyPr/>
                    <a:lstStyle/>
                    <a:p>
                      <a:r>
                        <a:rPr lang="en-US" sz="2000" dirty="0">
                          <a:latin typeface="Calibri" panose="020F0502020204030204" pitchFamily="34" charset="0"/>
                          <a:cs typeface="Calibri" panose="020F0502020204030204" pitchFamily="34" charset="0"/>
                        </a:rPr>
                        <a:t>Smooth </a:t>
                      </a:r>
                      <a:r>
                        <a:rPr lang="en-US" sz="2000" dirty="0" err="1">
                          <a:latin typeface="Calibri" panose="020F0502020204030204" pitchFamily="34" charset="0"/>
                          <a:cs typeface="Calibri" panose="020F0502020204030204" pitchFamily="34" charset="0"/>
                        </a:rPr>
                        <a:t>multilocular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tumour</a:t>
                      </a:r>
                      <a:r>
                        <a:rPr lang="en-US" sz="2000" dirty="0">
                          <a:latin typeface="Calibri" panose="020F0502020204030204" pitchFamily="34" charset="0"/>
                          <a:cs typeface="Calibri" panose="020F0502020204030204" pitchFamily="34" charset="0"/>
                        </a:rPr>
                        <a:t> &gt;10cm</a:t>
                      </a:r>
                      <a:endParaRPr lang="en-GB" sz="2000" dirty="0">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Irregular </a:t>
                      </a:r>
                      <a:r>
                        <a:rPr lang="en-US" sz="2000" dirty="0" err="1">
                          <a:latin typeface="Calibri" panose="020F0502020204030204" pitchFamily="34" charset="0"/>
                          <a:cs typeface="Calibri" panose="020F0502020204030204" pitchFamily="34" charset="0"/>
                        </a:rPr>
                        <a:t>multilocular</a:t>
                      </a:r>
                      <a:r>
                        <a:rPr lang="en-US" sz="2000" dirty="0">
                          <a:latin typeface="Calibri" panose="020F0502020204030204" pitchFamily="34" charset="0"/>
                          <a:cs typeface="Calibri" panose="020F0502020204030204" pitchFamily="34" charset="0"/>
                        </a:rPr>
                        <a:t> solid </a:t>
                      </a:r>
                      <a:r>
                        <a:rPr lang="en-US" sz="2000" dirty="0" err="1">
                          <a:latin typeface="Calibri" panose="020F0502020204030204" pitchFamily="34" charset="0"/>
                          <a:cs typeface="Calibri" panose="020F0502020204030204" pitchFamily="34" charset="0"/>
                        </a:rPr>
                        <a:t>tumour</a:t>
                      </a:r>
                      <a:r>
                        <a:rPr lang="en-US" sz="2000" dirty="0">
                          <a:latin typeface="Calibri" panose="020F0502020204030204" pitchFamily="34" charset="0"/>
                          <a:cs typeface="Calibri" panose="020F0502020204030204" pitchFamily="34" charset="0"/>
                        </a:rPr>
                        <a:t> with largest diameter ≥10cm</a:t>
                      </a:r>
                      <a:endParaRPr lang="en-GB" sz="2000" dirty="0">
                        <a:latin typeface="Calibri" panose="020F0502020204030204" pitchFamily="34" charset="0"/>
                        <a:cs typeface="Calibri" panose="020F0502020204030204" pitchFamily="34" charset="0"/>
                      </a:endParaRPr>
                    </a:p>
                  </a:txBody>
                  <a:tcPr/>
                </a:tc>
              </a:tr>
              <a:tr h="409134">
                <a:tc>
                  <a:txBody>
                    <a:bodyPr/>
                    <a:lstStyle/>
                    <a:p>
                      <a:r>
                        <a:rPr lang="en-GB" sz="2000" dirty="0">
                          <a:latin typeface="Calibri" panose="020F0502020204030204" pitchFamily="34" charset="0"/>
                          <a:cs typeface="Calibri" panose="020F0502020204030204" pitchFamily="34" charset="0"/>
                        </a:rPr>
                        <a:t>No blood flow</a:t>
                      </a:r>
                    </a:p>
                  </a:txBody>
                  <a:tcPr/>
                </a:tc>
                <a:tc>
                  <a:txBody>
                    <a:bodyPr/>
                    <a:lstStyle/>
                    <a:p>
                      <a:r>
                        <a:rPr lang="en-GB" sz="2000" dirty="0">
                          <a:latin typeface="Calibri" panose="020F0502020204030204" pitchFamily="34" charset="0"/>
                          <a:cs typeface="Calibri" panose="020F0502020204030204" pitchFamily="34" charset="0"/>
                        </a:rPr>
                        <a:t>Very strong blood flow</a:t>
                      </a:r>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mri protocol"/>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mri features"/>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descr="T1W"/>
          <p:cNvPicPr>
            <a:picLocks noChangeAspect="1"/>
          </p:cNvPicPr>
          <p:nvPr/>
        </p:nvPicPr>
        <p:blipFill>
          <a:blip r:embed="rId2"/>
          <a:stretch>
            <a:fillRect/>
          </a:stretch>
        </p:blipFill>
        <p:spPr>
          <a:xfrm>
            <a:off x="0" y="0"/>
            <a:ext cx="9143999" cy="514350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Diagram 4"/>
          <p:cNvGraphicFramePr/>
          <p:nvPr/>
        </p:nvGraphicFramePr>
        <p:xfrm>
          <a:off x="1524000" y="957580"/>
          <a:ext cx="6096000" cy="364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67460" y="253365"/>
            <a:ext cx="5998845" cy="582930"/>
          </a:xfrm>
          <a:prstGeom prst="rect">
            <a:avLst/>
          </a:prstGeom>
          <a:noFill/>
        </p:spPr>
        <p:txBody>
          <a:bodyPr wrap="square" rtlCol="0">
            <a:noAutofit/>
          </a:bodyPr>
          <a:lstStyle/>
          <a:p>
            <a:pPr algn="ctr"/>
            <a:r>
              <a:rPr lang="en-US" sz="3200" b="1" dirty="0">
                <a:latin typeface="Calibri" panose="020F0502020204030204" pitchFamily="34" charset="0"/>
                <a:cs typeface="Calibri" panose="020F0502020204030204" pitchFamily="34" charset="0"/>
              </a:rPr>
              <a:t>Complications of Ovarian Cysts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133036" y="362405"/>
            <a:ext cx="426145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Complications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57" y="1325600"/>
            <a:ext cx="2994944" cy="339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stretch>
            <a:fillRect/>
          </a:stretch>
        </p:blipFill>
        <p:spPr>
          <a:xfrm>
            <a:off x="5014595" y="1292860"/>
            <a:ext cx="3536315" cy="3451225"/>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325245"/>
            <a:ext cx="3223895" cy="341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1070450" y="935250"/>
            <a:ext cx="6175737" cy="1636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Calibri" panose="020F0502020204030204" pitchFamily="34" charset="0"/>
                <a:cs typeface="Calibri" panose="020F0502020204030204" pitchFamily="34" charset="0"/>
              </a:rPr>
              <a:t>Management</a:t>
            </a:r>
          </a:p>
        </p:txBody>
      </p:sp>
      <p:pic>
        <p:nvPicPr>
          <p:cNvPr id="39938" name="Picture 2" descr="9 Signs You Need a New Performance Management System"/>
          <p:cNvPicPr>
            <a:picLocks noChangeAspect="1" noChangeArrowheads="1"/>
          </p:cNvPicPr>
          <p:nvPr/>
        </p:nvPicPr>
        <p:blipFill rotWithShape="1">
          <a:blip r:embed="rId3">
            <a:extLst>
              <a:ext uri="{28A0092B-C50C-407E-A947-70E740481C1C}">
                <a14:useLocalDpi xmlns:a14="http://schemas.microsoft.com/office/drawing/2010/main" val="0"/>
              </a:ext>
            </a:extLst>
          </a:blip>
          <a:srcRect l="11707" t="-22" r="17058" b="784"/>
          <a:stretch>
            <a:fillRect/>
          </a:stretch>
        </p:blipFill>
        <p:spPr bwMode="auto">
          <a:xfrm>
            <a:off x="955964" y="2580714"/>
            <a:ext cx="6290223" cy="253296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691;p50"/>
          <p:cNvSpPr/>
          <p:nvPr/>
        </p:nvSpPr>
        <p:spPr>
          <a:xfrm>
            <a:off x="-1101475" y="3808936"/>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697865" y="779145"/>
            <a:ext cx="5894070" cy="3536315"/>
          </a:xfrm>
          <a:prstGeom prst="rect">
            <a:avLst/>
          </a:prstGeom>
          <a:noFill/>
        </p:spPr>
        <p:txBody>
          <a:bodyPr wrap="square">
            <a:noAutofit/>
          </a:bodyPr>
          <a:lstStyle/>
          <a:p>
            <a:endParaRPr lang="en-US" dirty="0"/>
          </a:p>
          <a:p>
            <a:r>
              <a:rPr lang="en-US" sz="3200" b="1" dirty="0">
                <a:latin typeface="Calibri" panose="020F0502020204030204" pitchFamily="34" charset="0"/>
                <a:cs typeface="Calibri" panose="020F0502020204030204" pitchFamily="34" charset="0"/>
              </a:rPr>
              <a:t>Multidisciplinary Team Approach</a:t>
            </a:r>
          </a:p>
          <a:p>
            <a:r>
              <a:rPr lang="en-US" sz="2400" b="1" dirty="0">
                <a:latin typeface="Calibri" panose="020F0502020204030204" pitchFamily="34" charset="0"/>
                <a:cs typeface="Calibri" panose="020F0502020204030204" pitchFamily="34" charset="0"/>
              </a:rPr>
              <a:t>     </a:t>
            </a:r>
          </a:p>
          <a:p>
            <a:pPr marL="342900" indent="-342900">
              <a:lnSpc>
                <a:spcPct val="200000"/>
              </a:lnSpc>
              <a:buFont typeface="Wingdings" panose="05000000000000000000" pitchFamily="2" charset="2"/>
              <a:buChar char="q"/>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Gynaecologist</a:t>
            </a:r>
            <a:endParaRPr lang="en-US" sz="2400" dirty="0">
              <a:latin typeface="Calibri" panose="020F0502020204030204" pitchFamily="34" charset="0"/>
              <a:cs typeface="Calibri" panose="020F0502020204030204" pitchFamily="34" charset="0"/>
            </a:endParaRPr>
          </a:p>
          <a:p>
            <a:pPr marL="342900" indent="-342900">
              <a:lnSpc>
                <a:spcPct val="200000"/>
              </a:lnSpc>
              <a:buFont typeface="Wingdings" panose="05000000000000000000" pitchFamily="2" charset="2"/>
              <a:buChar char="q"/>
            </a:pPr>
            <a:r>
              <a:rPr lang="en-US" sz="2400" dirty="0">
                <a:latin typeface="Calibri" panose="020F0502020204030204" pitchFamily="34" charset="0"/>
                <a:cs typeface="Calibri" panose="020F0502020204030204" pitchFamily="34" charset="0"/>
              </a:rPr>
              <a:t>     Endocrinologist</a:t>
            </a:r>
          </a:p>
          <a:p>
            <a:pPr marL="342900" indent="-342900">
              <a:lnSpc>
                <a:spcPct val="200000"/>
              </a:lnSpc>
              <a:buFont typeface="Wingdings" panose="05000000000000000000" pitchFamily="2" charset="2"/>
              <a:buChar char="q"/>
            </a:pPr>
            <a:r>
              <a:rPr lang="en-US" sz="2400" dirty="0">
                <a:latin typeface="Calibri" panose="020F0502020204030204" pitchFamily="34" charset="0"/>
                <a:cs typeface="Calibri" panose="020F0502020204030204" pitchFamily="34" charset="0"/>
              </a:rPr>
              <a:t>     Radiologist</a:t>
            </a:r>
          </a:p>
        </p:txBody>
      </p:sp>
      <p:pic>
        <p:nvPicPr>
          <p:cNvPr id="40962" name="Picture 2" descr="Teamwork Pink Stock Illustrations – 1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360" y="2156777"/>
            <a:ext cx="3771900" cy="215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EDF2"/>
            </a:gs>
            <a:gs pos="7000">
              <a:schemeClr val="accent4"/>
            </a:gs>
            <a:gs pos="100000">
              <a:srgbClr val="D39BC2"/>
            </a:gs>
          </a:gsLst>
          <a:lin ang="2700006" scaled="0"/>
        </a:gradFill>
        <a:effectLst/>
      </p:bgPr>
    </p:bg>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77165" y="186055"/>
            <a:ext cx="5280660" cy="638175"/>
          </a:xfrm>
          <a:prstGeom prst="rect">
            <a:avLst/>
          </a:prstGeom>
          <a:noFill/>
        </p:spPr>
        <p:txBody>
          <a:bodyPr wrap="square">
            <a:noAutofit/>
          </a:bodyPr>
          <a:lstStyle/>
          <a:p>
            <a:r>
              <a:rPr lang="en-US" altLang="en-GB" sz="3600" b="1" dirty="0">
                <a:solidFill>
                  <a:schemeClr val="tx1"/>
                </a:solidFill>
                <a:latin typeface="Calibri" panose="020F0502020204030204"/>
              </a:rPr>
              <a:t>History of Present illness</a:t>
            </a:r>
          </a:p>
        </p:txBody>
      </p:sp>
      <p:pic>
        <p:nvPicPr>
          <p:cNvPr id="7170" name="Picture 2" descr="A Quick Reference Guide to Female Reproductive Health Disorders - Osmosis  Blog"/>
          <p:cNvPicPr>
            <a:picLocks noChangeAspect="1" noChangeArrowheads="1"/>
          </p:cNvPicPr>
          <p:nvPr/>
        </p:nvPicPr>
        <p:blipFill rotWithShape="1">
          <a:blip r:embed="rId3">
            <a:extLst>
              <a:ext uri="{28A0092B-C50C-407E-A947-70E740481C1C}">
                <a14:useLocalDpi xmlns:a14="http://schemas.microsoft.com/office/drawing/2010/main" val="0"/>
              </a:ext>
            </a:extLst>
          </a:blip>
          <a:srcRect l="6955" t="29855" r="8081" b="8776"/>
          <a:stretch>
            <a:fillRect/>
          </a:stretch>
        </p:blipFill>
        <p:spPr bwMode="auto">
          <a:xfrm>
            <a:off x="5805698" y="2087592"/>
            <a:ext cx="3313992" cy="3022547"/>
          </a:xfrm>
          <a:prstGeom prst="rect">
            <a:avLst/>
          </a:prstGeom>
          <a:gradFill flip="none" rotWithShape="1">
            <a:gsLst>
              <a:gs pos="0">
                <a:schemeClr val="accent2">
                  <a:lumMod val="5000"/>
                  <a:lumOff val="95000"/>
                  <a:alpha val="28045"/>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outerShdw blurRad="211929" dist="50800" dir="5400000" sx="26000" sy="26000" algn="ctr" rotWithShape="0">
              <a:schemeClr val="accent1">
                <a:lumMod val="60000"/>
                <a:lumOff val="40000"/>
                <a:alpha val="0"/>
              </a:schemeClr>
            </a:outerShdw>
            <a:reflection endPos="0" dist="50800" dir="5400000" sy="-100000" algn="bl" rotWithShape="0"/>
          </a:effectLst>
        </p:spPr>
      </p:pic>
      <p:sp>
        <p:nvSpPr>
          <p:cNvPr id="7" name="TextBox 6"/>
          <p:cNvSpPr txBox="1"/>
          <p:nvPr/>
        </p:nvSpPr>
        <p:spPr>
          <a:xfrm>
            <a:off x="224155" y="864235"/>
            <a:ext cx="4832985" cy="3415030"/>
          </a:xfrm>
          <a:prstGeom prst="rect">
            <a:avLst/>
          </a:prstGeom>
          <a:noFill/>
        </p:spPr>
        <p:txBody>
          <a:bodyPr wrap="square">
            <a:spAutoFit/>
          </a:bodyPr>
          <a:lstStyle/>
          <a:p>
            <a:pPr marL="342900" indent="-342900">
              <a:lnSpc>
                <a:spcPct val="100000"/>
              </a:lnSpc>
              <a:buFont typeface="Wingdings" panose="05000000000000000000" pitchFamily="2" charset="2"/>
              <a:buChar char="§"/>
            </a:pPr>
            <a:r>
              <a:rPr lang="en-US" sz="2400" b="1" dirty="0">
                <a:solidFill>
                  <a:srgbClr val="000000"/>
                </a:solidFill>
                <a:latin typeface="Calibri" panose="020F0502020204030204" pitchFamily="34" charset="0"/>
                <a:cs typeface="Calibri" panose="020F0502020204030204" pitchFamily="34" charset="0"/>
              </a:rPr>
              <a:t>Menstrual irregularities</a:t>
            </a:r>
          </a:p>
          <a:p>
            <a:pPr marL="0" indent="0">
              <a:lnSpc>
                <a:spcPct val="100000"/>
              </a:lnSpc>
              <a:buFont typeface="Wingdings" panose="05000000000000000000" pitchFamily="2" charset="2"/>
              <a:buNone/>
            </a:pPr>
            <a:r>
              <a:rPr lang="en-US" sz="2400" dirty="0">
                <a:solidFill>
                  <a:srgbClr val="000000"/>
                </a:solidFill>
                <a:latin typeface="Calibri" panose="020F0502020204030204" pitchFamily="34" charset="0"/>
                <a:cs typeface="Calibri" panose="020F0502020204030204" pitchFamily="34" charset="0"/>
                <a:sym typeface="+mn-ea"/>
              </a:rPr>
              <a:t>M/C 5-6/40-60 days  Scanty flow</a:t>
            </a:r>
          </a:p>
          <a:p>
            <a:pPr marL="342900" indent="-342900">
              <a:lnSpc>
                <a:spcPct val="100000"/>
              </a:lnSpc>
              <a:buFont typeface="Wingdings" panose="05000000000000000000" pitchFamily="2" charset="2"/>
              <a:buChar char="§"/>
            </a:pPr>
            <a:r>
              <a:rPr lang="en-US" sz="2400" b="1" dirty="0">
                <a:solidFill>
                  <a:srgbClr val="000000"/>
                </a:solidFill>
                <a:latin typeface="Calibri" panose="020F0502020204030204" pitchFamily="34" charset="0"/>
                <a:cs typeface="Calibri" panose="020F0502020204030204" pitchFamily="34" charset="0"/>
                <a:sym typeface="+mn-ea"/>
              </a:rPr>
              <a:t>Chronic lower abdominal pain</a:t>
            </a:r>
          </a:p>
          <a:p>
            <a:pPr marL="0" indent="0">
              <a:lnSpc>
                <a:spcPct val="100000"/>
              </a:lnSpc>
              <a:buFont typeface="Wingdings" panose="05000000000000000000" pitchFamily="2" charset="2"/>
              <a:buNone/>
            </a:pPr>
            <a:r>
              <a:rPr lang="en-US" sz="2400" dirty="0">
                <a:solidFill>
                  <a:srgbClr val="000000"/>
                </a:solidFill>
                <a:latin typeface="Calibri" panose="020F0502020204030204" pitchFamily="34" charset="0"/>
                <a:cs typeface="Calibri" panose="020F0502020204030204" pitchFamily="34" charset="0"/>
                <a:sym typeface="+mn-ea"/>
              </a:rPr>
              <a:t>Dull mild non radiating. pain aggravated 7 days </a:t>
            </a:r>
            <a:endParaRPr lang="en-US" sz="2400" dirty="0">
              <a:solidFill>
                <a:schemeClr val="bg1"/>
              </a:solidFill>
              <a:latin typeface="Calibri" panose="020F0502020204030204" pitchFamily="34" charset="0"/>
              <a:cs typeface="Calibri" panose="020F0502020204030204" pitchFamily="34" charset="0"/>
            </a:endParaRPr>
          </a:p>
          <a:p>
            <a:pPr marL="342900" indent="-342900">
              <a:lnSpc>
                <a:spcPct val="100000"/>
              </a:lnSpc>
              <a:buFont typeface="Wingdings" panose="05000000000000000000" pitchFamily="2" charset="2"/>
              <a:buChar char="§"/>
            </a:pPr>
            <a:r>
              <a:rPr lang="en-US" sz="2400" dirty="0">
                <a:solidFill>
                  <a:srgbClr val="000000"/>
                </a:solidFill>
                <a:latin typeface="Calibri" panose="020F0502020204030204" pitchFamily="34" charset="0"/>
                <a:cs typeface="Calibri" panose="020F0502020204030204" pitchFamily="34" charset="0"/>
                <a:sym typeface="+mn-ea"/>
              </a:rPr>
              <a:t> Weight gain ++</a:t>
            </a:r>
          </a:p>
          <a:p>
            <a:pPr marL="342900" indent="-342900">
              <a:lnSpc>
                <a:spcPct val="100000"/>
              </a:lnSpc>
              <a:buFont typeface="Wingdings" panose="05000000000000000000" pitchFamily="2" charset="2"/>
              <a:buChar char="§"/>
            </a:pPr>
            <a:r>
              <a:rPr lang="en-US" sz="2400" dirty="0">
                <a:solidFill>
                  <a:srgbClr val="000000"/>
                </a:solidFill>
                <a:latin typeface="Calibri" panose="020F0502020204030204" pitchFamily="34" charset="0"/>
                <a:cs typeface="Calibri" panose="020F0502020204030204" pitchFamily="34" charset="0"/>
                <a:sym typeface="+mn-ea"/>
              </a:rPr>
              <a:t>No acne, hirsutism, galactorrhea, cold intolerance, constipation</a:t>
            </a:r>
          </a:p>
          <a:p>
            <a:pPr marL="342900" indent="-342900">
              <a:lnSpc>
                <a:spcPct val="100000"/>
              </a:lnSpc>
              <a:buFont typeface="Wingdings" panose="05000000000000000000" pitchFamily="2" charset="2"/>
              <a:buChar char="§"/>
            </a:pPr>
            <a:r>
              <a:rPr lang="en-US" sz="2400" dirty="0">
                <a:solidFill>
                  <a:srgbClr val="000000"/>
                </a:solidFill>
                <a:latin typeface="Calibri" panose="020F0502020204030204" pitchFamily="34" charset="0"/>
                <a:cs typeface="Calibri" panose="020F0502020204030204" pitchFamily="34" charset="0"/>
              </a:rPr>
              <a:t>No urinary and bowel symptoms</a:t>
            </a:r>
            <a:r>
              <a:rPr lang="en-US" sz="1400" dirty="0">
                <a:solidFill>
                  <a:srgbClr val="000000"/>
                </a:solidFill>
                <a:latin typeface="Calibri" panose="020F0502020204030204"/>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237615" y="791845"/>
            <a:ext cx="5512435" cy="3119755"/>
          </a:xfrm>
          <a:prstGeom prst="rect">
            <a:avLst/>
          </a:prstGeom>
          <a:noFill/>
        </p:spPr>
        <p:txBody>
          <a:bodyPr wrap="square">
            <a:noAutofit/>
          </a:bodyPr>
          <a:lstStyle/>
          <a:p>
            <a:r>
              <a:rPr lang="en-US" sz="3200" b="1" dirty="0">
                <a:latin typeface="Calibri" panose="020F0502020204030204" pitchFamily="34" charset="0"/>
                <a:cs typeface="Calibri" panose="020F0502020204030204" pitchFamily="34" charset="0"/>
              </a:rPr>
              <a:t>Counseling and Reassurance</a:t>
            </a:r>
          </a:p>
          <a:p>
            <a:pPr marL="342900" indent="-342900">
              <a:lnSpc>
                <a:spcPct val="200000"/>
              </a:lnSpc>
              <a:buFont typeface="Courier New" panose="02070309020205020404" pitchFamily="49" charset="0"/>
              <a:buChar char="o"/>
            </a:pPr>
            <a:r>
              <a:rPr lang="en-US" sz="2400" dirty="0">
                <a:latin typeface="Calibri" panose="020F0502020204030204" pitchFamily="34" charset="0"/>
                <a:cs typeface="Calibri" panose="020F0502020204030204" pitchFamily="34" charset="0"/>
              </a:rPr>
              <a:t>Benign</a:t>
            </a:r>
          </a:p>
          <a:p>
            <a:pPr marL="342900" indent="-342900">
              <a:lnSpc>
                <a:spcPct val="200000"/>
              </a:lnSpc>
              <a:buFont typeface="Courier New" panose="02070309020205020404" pitchFamily="49" charset="0"/>
              <a:buChar char="o"/>
            </a:pPr>
            <a:r>
              <a:rPr lang="en-US" sz="2400" dirty="0">
                <a:latin typeface="Calibri" panose="020F0502020204030204" pitchFamily="34" charset="0"/>
                <a:cs typeface="Calibri" panose="020F0502020204030204" pitchFamily="34" charset="0"/>
              </a:rPr>
              <a:t>Self limiting</a:t>
            </a:r>
          </a:p>
        </p:txBody>
      </p:sp>
      <p:pic>
        <p:nvPicPr>
          <p:cNvPr id="41988" name="Picture 4" descr="Adolescent Counselling – Tara Women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6522" y1="25137" x2="6522" y2="25137"/>
                        <a14:backgroundMark x1="19565" y1="8743" x2="2899" y2="51366"/>
                        <a14:backgroundMark x1="2899" y1="51366" x2="2536" y2="2732"/>
                        <a14:backgroundMark x1="72101" y1="9290" x2="81884" y2="26776"/>
                        <a14:backgroundMark x1="81884" y1="26776" x2="94565" y2="36612"/>
                        <a14:backgroundMark x1="94565" y1="36612" x2="90942" y2="95628"/>
                        <a14:backgroundMark x1="17754" y1="3825" x2="1812" y2="51913"/>
                        <a14:backgroundMark x1="69565" y1="3825" x2="97826" y2="5355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771087"/>
            <a:ext cx="4347773"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915175" y="414068"/>
            <a:ext cx="5834995" cy="227647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Medical Treatment</a:t>
            </a:r>
          </a:p>
          <a:p>
            <a:endParaRPr lang="en-US" sz="3200" b="1" dirty="0">
              <a:latin typeface="Calibri" panose="020F0502020204030204" pitchFamily="34" charset="0"/>
              <a:cs typeface="Calibri" panose="020F0502020204030204" pitchFamily="34" charset="0"/>
            </a:endParaRPr>
          </a:p>
          <a:p>
            <a:pPr marL="457200" indent="-457200">
              <a:lnSpc>
                <a:spcPct val="150000"/>
              </a:lnSpc>
              <a:buFont typeface="Wingdings" panose="05000000000000000000" pitchFamily="2" charset="2"/>
              <a:buChar char="§"/>
            </a:pPr>
            <a:r>
              <a:rPr lang="en-US" sz="28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Levothyroxine replacement   </a:t>
            </a:r>
          </a:p>
          <a:p>
            <a:pPr>
              <a:lnSpc>
                <a:spcPct val="150000"/>
              </a:lnSpc>
            </a:pPr>
            <a:endParaRPr lang="en-US" sz="2400" dirty="0">
              <a:latin typeface="Calibri" panose="020F0502020204030204" pitchFamily="34" charset="0"/>
              <a:cs typeface="Calibri" panose="020F0502020204030204" pitchFamily="34" charset="0"/>
            </a:endParaRPr>
          </a:p>
        </p:txBody>
      </p:sp>
      <p:pic>
        <p:nvPicPr>
          <p:cNvPr id="44036" name="Picture 4" descr="Pink Syringe Vector, Medical Art, Graphics Fre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091" y="3180242"/>
            <a:ext cx="3355109" cy="1963257"/>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Pink Medicine PNG, Vector, PSD, and Clipart With Transparent Background for  Free Download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268" y="907608"/>
            <a:ext cx="3328284" cy="3328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806954" y="91737"/>
            <a:ext cx="5834995" cy="58477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Surgical Management </a:t>
            </a:r>
          </a:p>
        </p:txBody>
      </p:sp>
      <p:graphicFrame>
        <p:nvGraphicFramePr>
          <p:cNvPr id="6" name="Content Placeholder 5"/>
          <p:cNvGraphicFramePr/>
          <p:nvPr/>
        </p:nvGraphicFramePr>
        <p:xfrm>
          <a:off x="628650" y="1325599"/>
          <a:ext cx="5082037" cy="3522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stretch>
            <a:fillRect/>
          </a:stretch>
        </p:blipFill>
        <p:spPr>
          <a:xfrm>
            <a:off x="5491395" y="1202374"/>
            <a:ext cx="3645535" cy="36456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62585" y="1017905"/>
            <a:ext cx="6388100" cy="3583940"/>
          </a:xfrm>
          <a:prstGeom prst="rect">
            <a:avLst/>
          </a:prstGeom>
          <a:noFill/>
        </p:spPr>
        <p:txBody>
          <a:bodyPr wrap="square">
            <a:noAutofit/>
          </a:bodyPr>
          <a:lstStyle/>
          <a:p>
            <a:r>
              <a:rPr lang="en-US" sz="2800" b="1" dirty="0"/>
              <a:t> </a:t>
            </a:r>
            <a:r>
              <a:rPr lang="en-US" sz="3200" b="1" dirty="0">
                <a:latin typeface="Calibri" panose="020F0502020204030204" pitchFamily="34" charset="0"/>
                <a:cs typeface="Calibri" panose="020F0502020204030204" pitchFamily="34" charset="0"/>
              </a:rPr>
              <a:t>Monitoring  and Follow up</a:t>
            </a:r>
          </a:p>
          <a:p>
            <a:pPr marL="342900" indent="-342900">
              <a:lnSpc>
                <a:spcPct val="20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Clinical assessments for symptoms</a:t>
            </a:r>
          </a:p>
          <a:p>
            <a:pPr marL="342900" indent="-342900">
              <a:lnSpc>
                <a:spcPct val="200000"/>
              </a:lnSpc>
              <a:buFont typeface="Wingdings" panose="05000000000000000000" pitchFamily="2" charset="2"/>
              <a:buChar char="§"/>
            </a:pPr>
            <a:r>
              <a:rPr lang="en-US" sz="2800" dirty="0">
                <a:latin typeface="Calibri" panose="020F0502020204030204" pitchFamily="34" charset="0"/>
                <a:cs typeface="Calibri" panose="020F0502020204030204" pitchFamily="34" charset="0"/>
              </a:rPr>
              <a:t>    Imaging for size regression</a:t>
            </a:r>
          </a:p>
          <a:p>
            <a:pPr marL="342900" indent="-342900">
              <a:lnSpc>
                <a:spcPct val="200000"/>
              </a:lnSpc>
              <a:buFont typeface="Wingdings" panose="05000000000000000000" pitchFamily="2" charset="2"/>
              <a:buChar char="§"/>
            </a:pPr>
            <a:r>
              <a:rPr lang="en-US" sz="2800" dirty="0">
                <a:latin typeface="Calibri" panose="020F0502020204030204" pitchFamily="34" charset="0"/>
                <a:cs typeface="Calibri" panose="020F0502020204030204" pitchFamily="34" charset="0"/>
              </a:rPr>
              <a:t>    Thyroid function tests- 4-6weeks</a:t>
            </a:r>
          </a:p>
        </p:txBody>
      </p:sp>
      <p:pic>
        <p:nvPicPr>
          <p:cNvPr id="43010" name="Picture 2" descr="باقات الادارة والمتابعة| أفكار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73" y="1620528"/>
            <a:ext cx="3323804" cy="2206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5400" dirty="0"/>
              <a:t>Literature Search</a:t>
            </a:r>
          </a:p>
        </p:txBody>
      </p:sp>
      <p:pic>
        <p:nvPicPr>
          <p:cNvPr id="45060" name="Picture 4" descr="Pink Color Icons PNG, Vector, PSD, and Clipart With Transparent Background  for Free Download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694" y="410442"/>
            <a:ext cx="2346614" cy="2346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p:cNvGraphicFramePr>
            <a:graphicFrameLocks noGrp="1"/>
          </p:cNvGraphicFramePr>
          <p:nvPr>
            <p:extLst>
              <p:ext uri="{D42A27DB-BD31-4B8C-83A1-F6EECF244321}">
                <p14:modId xmlns:p14="http://schemas.microsoft.com/office/powerpoint/2010/main" val="2338158445"/>
              </p:ext>
            </p:extLst>
          </p:nvPr>
        </p:nvGraphicFramePr>
        <p:xfrm>
          <a:off x="149629" y="191193"/>
          <a:ext cx="8695113" cy="4195000"/>
        </p:xfrm>
        <a:graphic>
          <a:graphicData uri="http://schemas.openxmlformats.org/drawingml/2006/table">
            <a:tbl>
              <a:tblPr firstRow="1" bandRow="1">
                <a:tableStyleId>{ED4EF3B8-1AE0-48BA-9901-E3D9A2947DE8}</a:tableStyleId>
              </a:tblPr>
              <a:tblGrid>
                <a:gridCol w="3049978"/>
                <a:gridCol w="5645135"/>
              </a:tblGrid>
              <a:tr h="435189">
                <a:tc>
                  <a:txBody>
                    <a:bodyPr/>
                    <a:lstStyle/>
                    <a:p>
                      <a:r>
                        <a:rPr lang="en-US" sz="2400" b="1" dirty="0">
                          <a:latin typeface="Calibri" panose="020F0502020204030204" pitchFamily="34" charset="0"/>
                          <a:cs typeface="Calibri" panose="020F0502020204030204" pitchFamily="34" charset="0"/>
                        </a:rPr>
                        <a:t>Author/journal/year</a:t>
                      </a:r>
                    </a:p>
                  </a:txBody>
                  <a:tcPr/>
                </a:tc>
                <a:tc>
                  <a:txBody>
                    <a:bodyPr/>
                    <a:lstStyle/>
                    <a:p>
                      <a:r>
                        <a:rPr lang="en-US" sz="2400" b="1" dirty="0">
                          <a:latin typeface="Calibri" panose="020F0502020204030204" pitchFamily="34" charset="0"/>
                          <a:cs typeface="Calibri" panose="020F0502020204030204" pitchFamily="34" charset="0"/>
                        </a:rPr>
                        <a:t>Key Points</a:t>
                      </a:r>
                    </a:p>
                  </a:txBody>
                  <a:tcPr/>
                </a:tc>
              </a:tr>
              <a:tr h="134130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Shu, J.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et al.</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Ignored adult primary hypothyroidism presenting chiefly with persistent ovarian cysts: a need for increased awareness. </a:t>
                      </a:r>
                      <a:r>
                        <a:rPr lang="en-US" sz="1400" b="1" i="1" u="none" strike="noStrike" cap="none" dirty="0" err="1">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Reprod</a:t>
                      </a:r>
                      <a:r>
                        <a:rPr lang="en-US" sz="1400" b="1"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Biol Endocrinol</a:t>
                      </a:r>
                      <a:r>
                        <a:rPr lang="en-US" sz="1400" b="1"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9, 119 (2011). </a:t>
                      </a:r>
                      <a:endParaRPr lang="en-US" b="1"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23-year-old with recurrent ovarian cysts had severe autoimmune hypothyroidism; levothyroxine normalized hormones, menstruation, and regressed ovarian enlargement within seven months.</a:t>
                      </a:r>
                    </a:p>
                  </a:txBody>
                  <a:tcPr/>
                </a:tc>
              </a:tr>
              <a:tr h="13022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Tresa, A.,</a:t>
                      </a:r>
                      <a:r>
                        <a:rPr lang="en-US" sz="1400" b="0" i="0" u="none" strike="noStrike" cap="none" dirty="0" err="1">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et.al</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(2021). Hypothyroidism Presenting as Ovarian Cysts-a Case Series. </a:t>
                      </a:r>
                      <a:r>
                        <a:rPr lang="en-US" sz="1400" b="1"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Indian journal of surgical oncology</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12</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(Suppl 2), 343–347</a:t>
                      </a:r>
                      <a:endParaRPr lang="en-US"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dirty="0">
                          <a:latin typeface="Calibri" panose="020F0502020204030204" pitchFamily="34" charset="0"/>
                          <a:cs typeface="Calibri" panose="020F0502020204030204" pitchFamily="34" charset="0"/>
                        </a:rPr>
                        <a:t>Three women with ovarian masses mimicking malignancy had severe hypothyroidism; thyroxine produced rapid symptom relief and imaging resolution, highlighting thyroid evaluation to prevent unnecessary surgery.</a:t>
                      </a:r>
                    </a:p>
                  </a:txBody>
                  <a:tcPr/>
                </a:tc>
              </a:tr>
              <a:tr h="1094220">
                <a:tc>
                  <a:txBody>
                    <a:bodyPr/>
                    <a:lstStyle/>
                    <a:p>
                      <a:r>
                        <a:rPr lang="en-US" dirty="0">
                          <a:latin typeface="Calibri" panose="020F0502020204030204" pitchFamily="34" charset="0"/>
                          <a:cs typeface="Calibri" panose="020F0502020204030204" pitchFamily="34" charset="0"/>
                        </a:rPr>
                        <a:t>Kavya J, (2022) Ovarian Torsion: Acute Surgical Emergency in Primary Hypothyroidism. </a:t>
                      </a:r>
                      <a:r>
                        <a:rPr lang="en-US" b="1" dirty="0">
                          <a:latin typeface="Calibri" panose="020F0502020204030204" pitchFamily="34" charset="0"/>
                          <a:cs typeface="Calibri" panose="020F0502020204030204" pitchFamily="34" charset="0"/>
                        </a:rPr>
                        <a:t>Clin </a:t>
                      </a:r>
                      <a:r>
                        <a:rPr lang="en-US" b="1" dirty="0" err="1">
                          <a:latin typeface="Calibri" panose="020F0502020204030204" pitchFamily="34" charset="0"/>
                          <a:cs typeface="Calibri" panose="020F0502020204030204" pitchFamily="34" charset="0"/>
                        </a:rPr>
                        <a:t>Pediatr</a:t>
                      </a:r>
                      <a:r>
                        <a:rPr lang="en-US" b="1"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7:221.</a:t>
                      </a:r>
                    </a:p>
                  </a:txBody>
                  <a:tcPr/>
                </a:tc>
                <a:tc>
                  <a:txBody>
                    <a:bodyPr/>
                    <a:lstStyle/>
                    <a:p>
                      <a:r>
                        <a:rPr lang="en-US" dirty="0">
                          <a:latin typeface="Calibri" panose="020F0502020204030204" pitchFamily="34" charset="0"/>
                          <a:cs typeface="Calibri" panose="020F0502020204030204" pitchFamily="34" charset="0"/>
                        </a:rPr>
                        <a:t>10-year-old with severe untreated hypothyroidism (TSH &gt;150) presented with acute abdomen; imaging showed right ovarian torsion/infarction with bilateral polycystic ovaries. Treated with hydrocortisone, levothyroxine, and emergency right </a:t>
                      </a:r>
                      <a:r>
                        <a:rPr lang="en-US" dirty="0" err="1">
                          <a:latin typeface="Calibri" panose="020F0502020204030204" pitchFamily="34" charset="0"/>
                          <a:cs typeface="Calibri" panose="020F0502020204030204" pitchFamily="34" charset="0"/>
                        </a:rPr>
                        <a:t>salpingo</a:t>
                      </a:r>
                      <a:r>
                        <a:rPr lang="en-US" dirty="0">
                          <a:latin typeface="Calibri" panose="020F0502020204030204" pitchFamily="34" charset="0"/>
                          <a:cs typeface="Calibri" panose="020F0502020204030204" pitchFamily="34" charset="0"/>
                        </a:rPr>
                        <a:t>-oophorectomy.</a:t>
                      </a:r>
                    </a:p>
                  </a:txBody>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3"/>
          <p:cNvGraphicFramePr>
            <a:graphicFrameLocks noGrp="1"/>
          </p:cNvGraphicFramePr>
          <p:nvPr>
            <p:extLst>
              <p:ext uri="{D42A27DB-BD31-4B8C-83A1-F6EECF244321}">
                <p14:modId xmlns:p14="http://schemas.microsoft.com/office/powerpoint/2010/main" val="4287421184"/>
              </p:ext>
            </p:extLst>
          </p:nvPr>
        </p:nvGraphicFramePr>
        <p:xfrm>
          <a:off x="182880" y="251461"/>
          <a:ext cx="8778240" cy="3931920"/>
        </p:xfrm>
        <a:graphic>
          <a:graphicData uri="http://schemas.openxmlformats.org/drawingml/2006/table">
            <a:tbl>
              <a:tblPr firstRow="1" bandRow="1">
                <a:tableStyleId>{ED4EF3B8-1AE0-48BA-9901-E3D9A2947DE8}</a:tableStyleId>
              </a:tblPr>
              <a:tblGrid>
                <a:gridCol w="3277950"/>
                <a:gridCol w="5500290"/>
              </a:tblGrid>
              <a:tr h="421870">
                <a:tc>
                  <a:txBody>
                    <a:bodyPr/>
                    <a:lstStyle/>
                    <a:p>
                      <a:r>
                        <a:rPr lang="en-US" sz="2400" b="1" dirty="0">
                          <a:latin typeface="Calibri" panose="020F0502020204030204" pitchFamily="34" charset="0"/>
                          <a:cs typeface="Calibri" panose="020F0502020204030204" pitchFamily="34" charset="0"/>
                        </a:rPr>
                        <a:t>Author/Journal Year</a:t>
                      </a:r>
                    </a:p>
                  </a:txBody>
                  <a:tcPr/>
                </a:tc>
                <a:tc>
                  <a:txBody>
                    <a:bodyPr/>
                    <a:lstStyle/>
                    <a:p>
                      <a:r>
                        <a:rPr lang="en-US" sz="2400" b="1" dirty="0" smtClean="0">
                          <a:latin typeface="Calibri" panose="020F0502020204030204" pitchFamily="34" charset="0"/>
                          <a:cs typeface="Calibri" panose="020F0502020204030204" pitchFamily="34" charset="0"/>
                        </a:rPr>
                        <a:t>Key Points</a:t>
                      </a:r>
                      <a:endParaRPr lang="en-US" sz="2400" b="1" dirty="0">
                        <a:latin typeface="Calibri" panose="020F0502020204030204" pitchFamily="34" charset="0"/>
                        <a:cs typeface="Calibri" panose="020F0502020204030204" pitchFamily="34" charset="0"/>
                      </a:endParaRPr>
                    </a:p>
                  </a:txBody>
                  <a:tcPr/>
                </a:tc>
              </a:tr>
              <a:tr h="7592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Gupta, A. et al. (2024). Aversion of surgical exploration in patients with complex ovarian cysts secondary to </a:t>
                      </a:r>
                      <a:r>
                        <a:rPr lang="en-US" sz="1400" b="0" i="0" u="none" strike="noStrike" cap="none" dirty="0" err="1">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overthypothyroidism</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A series of three cases. </a:t>
                      </a:r>
                      <a:r>
                        <a:rPr lang="en-US" sz="1400" b="1"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BMJ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case reports</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17</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(3), </a:t>
                      </a:r>
                      <a:endParaRPr lang="en-US"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Three patients with overt hypothyroidism and bilateral complex ovarian cysts, were initially considered for surgery. Elevated TSH prompted levothyroxine, leading to complete cyst regression and symptom improvement  highlighting thyroid evaluation before operative management.</a:t>
                      </a:r>
                    </a:p>
                  </a:txBody>
                  <a:tcPr/>
                </a:tc>
              </a:tr>
              <a:tr h="75923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Sultan, A., </a:t>
                      </a:r>
                      <a:r>
                        <a:rPr lang="en-US" sz="1400" b="0" i="0" u="none" strike="noStrike" cap="none" dirty="0" err="1">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Velaga</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M. R., Fleet, M., &amp; Cheetham, T. (2006). Cullen's sign and massive ovarian enlargement secondary to primary hypothyroidism in a patient with a normal FSH receptor. </a:t>
                      </a:r>
                      <a:r>
                        <a:rPr lang="en-US" sz="1400" b="1"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Archives of disease in childhood</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91</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(6), 509–510</a:t>
                      </a:r>
                      <a:endParaRPr lang="en-US"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dirty="0">
                          <a:latin typeface="Calibri" panose="020F0502020204030204" pitchFamily="34" charset="0"/>
                          <a:cs typeface="Calibri" panose="020F0502020204030204" pitchFamily="34" charset="0"/>
                        </a:rPr>
                        <a:t>12-year-old hypothyroid girl with ovarian enlargement resolved after thyroxine therapy.</a:t>
                      </a:r>
                    </a:p>
                  </a:txBody>
                  <a:tcPr/>
                </a:tc>
              </a:tr>
              <a:tr h="759239">
                <a:tc>
                  <a:txBody>
                    <a:bodyPr/>
                    <a:lstStyle/>
                    <a:p>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Jain, D., &amp; Jain, S. (2024). Huge Bilateral Ovarian Cysts With Concurrent Hypothyroidism: A Case Report. </a:t>
                      </a:r>
                      <a:r>
                        <a:rPr lang="en-US" sz="1400" b="1" i="1" u="none" strike="noStrike" cap="none" dirty="0" err="1">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Cureus</a:t>
                      </a:r>
                      <a:r>
                        <a:rPr lang="en-US" sz="1400" b="1"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 </a:t>
                      </a:r>
                      <a:r>
                        <a:rPr lang="en-US" sz="1400" b="0" i="1"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16</a:t>
                      </a:r>
                      <a:r>
                        <a:rPr lang="en-US" sz="1400" b="0" i="0" u="none" strike="noStrike" cap="none" dirty="0">
                          <a:solidFill>
                            <a:srgbClr val="000000"/>
                          </a:solidFill>
                          <a:effectLst/>
                          <a:latin typeface="Calibri" panose="020F0502020204030204" pitchFamily="34" charset="0"/>
                          <a:ea typeface="Arial" panose="020B0604020202020204"/>
                          <a:cs typeface="Calibri" panose="020F0502020204030204" pitchFamily="34" charset="0"/>
                          <a:sym typeface="Arial" panose="020B0604020202020204"/>
                        </a:rPr>
                        <a:t>(4),</a:t>
                      </a:r>
                      <a:endParaRPr lang="en-US"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19-year-old short-statured girl with low IQ, huge abdominopelvic mass, markedly elevated TSH; thyroxine therapy resolved mass in 3 months.</a:t>
                      </a:r>
                    </a:p>
                  </a:txBody>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descr="A screenshot of a medical report&#10;&#10;Description automatically generated"/>
          <p:cNvPicPr>
            <a:picLocks noChangeAspect="1"/>
          </p:cNvPicPr>
          <p:nvPr/>
        </p:nvPicPr>
        <p:blipFill>
          <a:blip r:embed="rId3"/>
          <a:srcRect l="6364"/>
          <a:stretch>
            <a:fillRect/>
          </a:stretch>
        </p:blipFill>
        <p:spPr>
          <a:xfrm>
            <a:off x="4017818" y="48491"/>
            <a:ext cx="5126181" cy="5046518"/>
          </a:xfrm>
          <a:prstGeom prst="rect">
            <a:avLst/>
          </a:prstGeom>
        </p:spPr>
      </p:pic>
      <p:pic>
        <p:nvPicPr>
          <p:cNvPr id="13" name="Picture 12" descr="A screenshot of a medical report&#10;&#10;Description automatically generated"/>
          <p:cNvPicPr>
            <a:picLocks noChangeAspect="1"/>
          </p:cNvPicPr>
          <p:nvPr/>
        </p:nvPicPr>
        <p:blipFill>
          <a:blip r:embed="rId4"/>
          <a:srcRect r="11811" b="23410"/>
          <a:stretch>
            <a:fillRect/>
          </a:stretch>
        </p:blipFill>
        <p:spPr>
          <a:xfrm>
            <a:off x="0" y="1"/>
            <a:ext cx="4017818" cy="3200400"/>
          </a:xfrm>
          <a:prstGeom prst="rect">
            <a:avLst/>
          </a:prstGeom>
        </p:spPr>
      </p:pic>
      <p:pic>
        <p:nvPicPr>
          <p:cNvPr id="15" name="Picture 14" descr="A screenshot of a computer&#10;&#10;Description automatically generated"/>
          <p:cNvPicPr>
            <a:picLocks noChangeAspect="1"/>
          </p:cNvPicPr>
          <p:nvPr/>
        </p:nvPicPr>
        <p:blipFill>
          <a:blip r:embed="rId5"/>
          <a:srcRect l="3269" t="5659" b="37418"/>
          <a:stretch>
            <a:fillRect/>
          </a:stretch>
        </p:blipFill>
        <p:spPr>
          <a:xfrm>
            <a:off x="-24966" y="3248891"/>
            <a:ext cx="4042784" cy="184611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95310" y="221223"/>
            <a:ext cx="5237018" cy="583565"/>
          </a:xfrm>
          <a:prstGeom prst="rect">
            <a:avLst/>
          </a:prstGeom>
          <a:noFill/>
        </p:spPr>
        <p:txBody>
          <a:bodyPr wrap="square">
            <a:spAutoFit/>
          </a:bodyPr>
          <a:lstStyle/>
          <a:p>
            <a:r>
              <a:rPr lang="en-US" sz="3200" b="1" dirty="0">
                <a:solidFill>
                  <a:schemeClr val="tx1"/>
                </a:solidFill>
                <a:latin typeface="Calibri" panose="020F0502020204030204" pitchFamily="34" charset="0"/>
                <a:cs typeface="Calibri" panose="020F0502020204030204" pitchFamily="34" charset="0"/>
              </a:rPr>
              <a:t>Key Points </a:t>
            </a:r>
          </a:p>
        </p:txBody>
      </p:sp>
      <p:sp>
        <p:nvSpPr>
          <p:cNvPr id="7" name="TextBox 6"/>
          <p:cNvSpPr txBox="1"/>
          <p:nvPr/>
        </p:nvSpPr>
        <p:spPr>
          <a:xfrm>
            <a:off x="195580" y="640715"/>
            <a:ext cx="8033385" cy="4441190"/>
          </a:xfrm>
          <a:prstGeom prst="rect">
            <a:avLst/>
          </a:prstGeom>
          <a:noFill/>
        </p:spPr>
        <p:txBody>
          <a:bodyPr wrap="square">
            <a:noAutofit/>
          </a:bodyPr>
          <a:lstStyle/>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Functional cysts can occur in all ages</a:t>
            </a:r>
          </a:p>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Less than 3cm are not cysts</a:t>
            </a:r>
            <a:endParaRPr lang="en-GB" sz="2400" dirty="0">
              <a:solidFill>
                <a:schemeClr val="tx1"/>
              </a:solidFill>
              <a:latin typeface="Calibri" panose="020F0502020204030204" pitchFamily="34" charset="0"/>
              <a:cs typeface="Calibri" panose="020F0502020204030204" pitchFamily="34" charset="0"/>
            </a:endParaRPr>
          </a:p>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Most regress spontaneously</a:t>
            </a:r>
          </a:p>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Hypothyroidism should be ruled out</a:t>
            </a:r>
          </a:p>
          <a:p>
            <a:pPr marL="0" lvl="0" indent="0" rtl="0">
              <a:lnSpc>
                <a:spcPct val="150000"/>
              </a:lnSpc>
              <a:buFont typeface="Arial" panose="020B0604020202020204" pitchFamily="34" charset="0"/>
              <a:buNone/>
            </a:pPr>
            <a:r>
              <a:rPr lang="en-US" sz="3200" b="1" dirty="0">
                <a:solidFill>
                  <a:schemeClr val="tx1"/>
                </a:solidFill>
                <a:latin typeface="Calibri" panose="020F0502020204030204" pitchFamily="34" charset="0"/>
                <a:cs typeface="Calibri" panose="020F0502020204030204" pitchFamily="34" charset="0"/>
              </a:rPr>
              <a:t>Aim of Treatment </a:t>
            </a:r>
          </a:p>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Resolution of symptoms</a:t>
            </a:r>
          </a:p>
          <a:p>
            <a:pPr marL="285750" lvl="0" indent="-285750" rtl="0">
              <a:lnSpc>
                <a:spcPct val="150000"/>
              </a:lnSpc>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Preservation of ovarian tissue for future fertility</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11579" y1="8054" x2="2316" y2="45414"/>
                        <a14:backgroundMark x1="2316" y1="45414" x2="10105" y2="99776"/>
                        <a14:backgroundMark x1="10105" y1="99776" x2="10105" y2="98434"/>
                      </a14:backgroundRemoval>
                    </a14:imgEffect>
                  </a14:imgLayer>
                </a14:imgProps>
              </a:ext>
            </a:extLst>
          </a:blip>
          <a:stretch>
            <a:fillRect/>
          </a:stretch>
        </p:blipFill>
        <p:spPr>
          <a:xfrm>
            <a:off x="6443725" y="1202375"/>
            <a:ext cx="1828800" cy="295898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351155" y="474980"/>
            <a:ext cx="5354320" cy="58356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Take Home Message</a:t>
            </a:r>
          </a:p>
        </p:txBody>
      </p:sp>
      <p:sp>
        <p:nvSpPr>
          <p:cNvPr id="5" name="TextBox 4"/>
          <p:cNvSpPr txBox="1"/>
          <p:nvPr/>
        </p:nvSpPr>
        <p:spPr>
          <a:xfrm>
            <a:off x="304165" y="1326515"/>
            <a:ext cx="8678545" cy="3294380"/>
          </a:xfrm>
          <a:prstGeom prst="rect">
            <a:avLst/>
          </a:prstGeom>
          <a:noFill/>
        </p:spPr>
        <p:txBody>
          <a:bodyPr wrap="square">
            <a:noAutofit/>
          </a:bodyPr>
          <a:lstStyle/>
          <a:p>
            <a:pPr marL="0" indent="0" algn="l">
              <a:lnSpc>
                <a:spcPct val="150000"/>
              </a:lnSpc>
              <a:buNone/>
            </a:pPr>
            <a:r>
              <a:rPr lang="en-US" sz="2800" dirty="0">
                <a:solidFill>
                  <a:schemeClr val="tx1"/>
                </a:solidFill>
                <a:latin typeface="Calibri" panose="020F0502020204030204" pitchFamily="34" charset="0"/>
                <a:cs typeface="Calibri" panose="020F0502020204030204" pitchFamily="34" charset="0"/>
              </a:rPr>
              <a:t>Health care providers, including gynecologists, surgeons and physicians should consider hypothyroidism in the diagnosis of  young females presenting with multiloculated  ovarian cysts  to avoid unnecessary and catastrophic  ovarian resection.</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320" y1="35714" x2="26141" y2="2041"/>
                      </a14:backgroundRemoval>
                    </a14:imgEffect>
                  </a14:imgLayer>
                </a14:imgProps>
              </a:ext>
            </a:extLst>
          </a:blip>
          <a:stretch>
            <a:fillRect/>
          </a:stretch>
        </p:blipFill>
        <p:spPr>
          <a:xfrm>
            <a:off x="6326242" y="-224511"/>
            <a:ext cx="2168525" cy="223073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32735" y="410576"/>
            <a:ext cx="5237018" cy="583565"/>
          </a:xfrm>
          <a:prstGeom prst="rect">
            <a:avLst/>
          </a:prstGeom>
          <a:noFill/>
        </p:spPr>
        <p:txBody>
          <a:bodyPr wrap="square">
            <a:spAutoFit/>
          </a:bodyPr>
          <a:lstStyle/>
          <a:p>
            <a:r>
              <a:rPr lang="en-US" sz="3200" b="1" dirty="0">
                <a:solidFill>
                  <a:schemeClr val="tx1"/>
                </a:solidFill>
                <a:latin typeface="Calibri" panose="020F0502020204030204"/>
              </a:rPr>
              <a:t>Menstrual History</a:t>
            </a:r>
          </a:p>
        </p:txBody>
      </p:sp>
      <p:sp>
        <p:nvSpPr>
          <p:cNvPr id="7" name="TextBox 6"/>
          <p:cNvSpPr txBox="1"/>
          <p:nvPr/>
        </p:nvSpPr>
        <p:spPr>
          <a:xfrm>
            <a:off x="462915" y="1211580"/>
            <a:ext cx="4738370" cy="2386330"/>
          </a:xfrm>
          <a:prstGeom prst="rect">
            <a:avLst/>
          </a:prstGeom>
          <a:noFill/>
        </p:spPr>
        <p:txBody>
          <a:bodyPr wrap="square">
            <a:no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Age of Menarche	13 years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lang="en-US" sz="2400" kern="1200" dirty="0">
                <a:latin typeface="Calibri" panose="020F0502020204030204"/>
                <a:ea typeface="+mn-ea"/>
                <a:cs typeface="+mn-cs"/>
              </a:rPr>
              <a:t>M/C 			R</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egular</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5/28</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mn-ea"/>
              </a:rPr>
              <a:t>LMP 			12-01-2025</a:t>
            </a:r>
          </a:p>
        </p:txBody>
      </p:sp>
      <p:pic>
        <p:nvPicPr>
          <p:cNvPr id="8196" name="Picture 4" descr="Menstruation PNG Transparent Images Free Download | Vector Files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11040" t="24760" r="12860" b="15602"/>
          <a:stretch>
            <a:fillRect/>
          </a:stretch>
        </p:blipFill>
        <p:spPr bwMode="auto">
          <a:xfrm>
            <a:off x="5201563" y="1869391"/>
            <a:ext cx="3479299" cy="2726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9"/>
          <p:cNvSpPr txBox="1">
            <a:spLocks noGrp="1"/>
          </p:cNvSpPr>
          <p:nvPr>
            <p:ph type="body" idx="1"/>
          </p:nvPr>
        </p:nvSpPr>
        <p:spPr>
          <a:xfrm>
            <a:off x="720090" y="1198880"/>
            <a:ext cx="7630160" cy="3169920"/>
          </a:xfrm>
          <a:prstGeom prst="rect">
            <a:avLst/>
          </a:prstGeom>
        </p:spPr>
        <p:txBody>
          <a:bodyPr spcFirstLastPara="1" wrap="square" lIns="91425" tIns="91425" rIns="91425" bIns="91425" anchor="t" anchorCtr="0">
            <a:noAutofit/>
          </a:bodyPr>
          <a:lstStyle/>
          <a:p>
            <a:pPr marL="342900" indent="-342900">
              <a:buFont typeface="+mj-lt"/>
              <a:buAutoNum type="arabicPeriod"/>
            </a:pPr>
            <a:r>
              <a:rPr lang="en-US" sz="1600" dirty="0">
                <a:latin typeface="Calibri" panose="020F0502020204030204" pitchFamily="34" charset="0"/>
                <a:cs typeface="Calibri" panose="020F0502020204030204" pitchFamily="34" charset="0"/>
                <a:sym typeface="+mn-ea"/>
              </a:rPr>
              <a:t>Bilateral ovarian masses due to primary hypothyroidism: a case report. J Family Med Prim Care .2025 June 30;14(6):2569-2571.</a:t>
            </a: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sym typeface="+mn-ea"/>
              </a:rPr>
              <a:t>A case of primary hypothyroidsm complicated with pitutary adenoma and chronic adnexal torsion.Cyprus J Med Sci 2024:9(6):450-453.</a:t>
            </a: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sym typeface="+mn-ea"/>
              </a:rPr>
              <a:t>Age- specific frequencies and characteristics of ovarian cysts in children and </a:t>
            </a:r>
            <a:r>
              <a:rPr lang="en-US" sz="1600" dirty="0" err="1">
                <a:latin typeface="Calibri" panose="020F0502020204030204" pitchFamily="34" charset="0"/>
                <a:cs typeface="Calibri" panose="020F0502020204030204" pitchFamily="34" charset="0"/>
                <a:sym typeface="+mn-ea"/>
              </a:rPr>
              <a:t>adoloscents.Hamdi</a:t>
            </a:r>
            <a:r>
              <a:rPr lang="en-US" sz="1600" dirty="0">
                <a:latin typeface="Calibri" panose="020F0502020204030204" pitchFamily="34" charset="0"/>
                <a:cs typeface="Calibri" panose="020F0502020204030204" pitchFamily="34" charset="0"/>
                <a:sym typeface="+mn-ea"/>
              </a:rPr>
              <a:t> </a:t>
            </a:r>
            <a:r>
              <a:rPr lang="en-US" sz="1600" dirty="0" err="1">
                <a:latin typeface="Calibri" panose="020F0502020204030204" pitchFamily="34" charset="0"/>
                <a:cs typeface="Calibri" panose="020F0502020204030204" pitchFamily="34" charset="0"/>
                <a:sym typeface="+mn-ea"/>
              </a:rPr>
              <a:t>Cihan</a:t>
            </a:r>
            <a:r>
              <a:rPr lang="en-US" sz="1600" dirty="0">
                <a:latin typeface="Calibri" panose="020F0502020204030204" pitchFamily="34" charset="0"/>
                <a:cs typeface="Calibri" panose="020F0502020204030204" pitchFamily="34" charset="0"/>
                <a:sym typeface="+mn-ea"/>
              </a:rPr>
              <a:t> </a:t>
            </a:r>
            <a:r>
              <a:rPr lang="en-US" sz="1600" dirty="0" err="1">
                <a:latin typeface="Calibri" panose="020F0502020204030204" pitchFamily="34" charset="0"/>
                <a:cs typeface="Calibri" panose="020F0502020204030204" pitchFamily="34" charset="0"/>
                <a:sym typeface="+mn-ea"/>
              </a:rPr>
              <a:t>Emeksiz,Oksan</a:t>
            </a:r>
            <a:r>
              <a:rPr lang="en-US" sz="1600" dirty="0">
                <a:latin typeface="Calibri" panose="020F0502020204030204" pitchFamily="34" charset="0"/>
                <a:cs typeface="Calibri" panose="020F0502020204030204" pitchFamily="34" charset="0"/>
                <a:sym typeface="+mn-ea"/>
              </a:rPr>
              <a:t> </a:t>
            </a:r>
            <a:r>
              <a:rPr lang="en-US" sz="1600" dirty="0" err="1">
                <a:latin typeface="Calibri" panose="020F0502020204030204" pitchFamily="34" charset="0"/>
                <a:cs typeface="Calibri" panose="020F0502020204030204" pitchFamily="34" charset="0"/>
                <a:sym typeface="+mn-ea"/>
              </a:rPr>
              <a:t>Derinoz</a:t>
            </a:r>
            <a:r>
              <a:rPr lang="en-US" sz="1600" dirty="0">
                <a:latin typeface="Calibri" panose="020F0502020204030204" pitchFamily="34" charset="0"/>
                <a:cs typeface="Calibri" panose="020F0502020204030204" pitchFamily="34" charset="0"/>
                <a:sym typeface="+mn-ea"/>
              </a:rPr>
              <a:t> J </a:t>
            </a:r>
            <a:r>
              <a:rPr lang="en-US" sz="1600" dirty="0" err="1">
                <a:latin typeface="Calibri" panose="020F0502020204030204" pitchFamily="34" charset="0"/>
                <a:cs typeface="Calibri" panose="020F0502020204030204" pitchFamily="34" charset="0"/>
                <a:sym typeface="+mn-ea"/>
              </a:rPr>
              <a:t>Clin</a:t>
            </a:r>
            <a:r>
              <a:rPr lang="en-US" sz="1600" dirty="0">
                <a:latin typeface="Calibri" panose="020F0502020204030204" pitchFamily="34" charset="0"/>
                <a:cs typeface="Calibri" panose="020F0502020204030204" pitchFamily="34" charset="0"/>
                <a:sym typeface="+mn-ea"/>
              </a:rPr>
              <a:t> Res </a:t>
            </a:r>
            <a:r>
              <a:rPr lang="en-US" sz="1600" dirty="0" err="1">
                <a:latin typeface="Calibri" panose="020F0502020204030204" pitchFamily="34" charset="0"/>
                <a:cs typeface="Calibri" panose="020F0502020204030204" pitchFamily="34" charset="0"/>
                <a:sym typeface="+mn-ea"/>
              </a:rPr>
              <a:t>pediatr</a:t>
            </a:r>
            <a:r>
              <a:rPr lang="en-US" sz="1600" dirty="0">
                <a:latin typeface="Calibri" panose="020F0502020204030204" pitchFamily="34" charset="0"/>
                <a:cs typeface="Calibri" panose="020F0502020204030204" pitchFamily="34" charset="0"/>
                <a:sym typeface="+mn-ea"/>
              </a:rPr>
              <a:t> </a:t>
            </a:r>
            <a:r>
              <a:rPr lang="en-US" sz="1600" dirty="0" err="1">
                <a:latin typeface="Calibri" panose="020F0502020204030204" pitchFamily="34" charset="0"/>
                <a:cs typeface="Calibri" panose="020F0502020204030204" pitchFamily="34" charset="0"/>
                <a:sym typeface="+mn-ea"/>
              </a:rPr>
              <a:t>Endocrinol</a:t>
            </a:r>
            <a:r>
              <a:rPr lang="en-US" sz="1600" dirty="0">
                <a:latin typeface="Calibri" panose="020F0502020204030204" pitchFamily="34" charset="0"/>
                <a:cs typeface="Calibri" panose="020F0502020204030204" pitchFamily="34" charset="0"/>
                <a:sym typeface="+mn-ea"/>
              </a:rPr>
              <a:t> 2017 1;9(1):58-62</a:t>
            </a: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sym typeface="+mn-ea"/>
              </a:rPr>
              <a:t>Huge Bilateral Ovarian cysts with concurrent Hypothroidism: Case report. April 2024. Cureus 16(4)DOI :10.7759.</a:t>
            </a:r>
          </a:p>
          <a:p>
            <a:pPr marL="342900" indent="-342900">
              <a:buFont typeface="+mj-lt"/>
              <a:buAutoNum type="arabicPeriod"/>
            </a:pPr>
            <a:r>
              <a:rPr lang="en-US" altLang="en-US" sz="1600" dirty="0">
                <a:latin typeface="Calibri" panose="020F0502020204030204" pitchFamily="34" charset="0"/>
                <a:cs typeface="Calibri" panose="020F0502020204030204" pitchFamily="34" charset="0"/>
                <a:sym typeface="+mn-ea"/>
              </a:rPr>
              <a:t>Tresa, A., Rema, P., Suchetha, S., Dinesh, D., Sivaranjith, J., &amp; Nath, A. G. (2021). Hypothyroidism Presenting as Ovarian Cysts-a Case Series. Indian journal of surgical oncology, 12(Suppl 2), 343–347. https://doi.org/10.1007/s13193-020-01263-8</a:t>
            </a:r>
            <a:endParaRPr lang="en-US" altLang="en-US" sz="1600" dirty="0">
              <a:latin typeface="Calibri" panose="020F0502020204030204" pitchFamily="34" charset="0"/>
              <a:cs typeface="Calibri" panose="020F0502020204030204" pitchFamily="34" charset="0"/>
            </a:endParaRPr>
          </a:p>
          <a:p>
            <a:pPr marL="0" indent="0">
              <a:buFont typeface="+mj-lt"/>
              <a:buNone/>
            </a:pPr>
            <a:endParaRPr lang="en-US" sz="1600"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endParaRPr lang="en-US" altLang="en-US" sz="1600" dirty="0">
              <a:latin typeface="Calibri" panose="020F0502020204030204" pitchFamily="34" charset="0"/>
              <a:cs typeface="Calibri" panose="020F0502020204030204" pitchFamily="34" charset="0"/>
            </a:endParaRPr>
          </a:p>
        </p:txBody>
      </p:sp>
      <p:sp>
        <p:nvSpPr>
          <p:cNvPr id="851" name="Google Shape;851;p59"/>
          <p:cNvSpPr txBox="1">
            <a:spLocks noGrp="1"/>
          </p:cNvSpPr>
          <p:nvPr>
            <p:ph type="title"/>
          </p:nvPr>
        </p:nvSpPr>
        <p:spPr>
          <a:xfrm>
            <a:off x="720000" y="36919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latin typeface="Calibri" pitchFamily="34" charset="0"/>
                <a:ea typeface="Calibri" pitchFamily="34" charset="0"/>
                <a:cs typeface="Calibri" pitchFamily="34" charset="0"/>
              </a:rPr>
              <a:t>REFERENCES</a:t>
            </a:r>
            <a:endParaRPr lang="en-GB" b="1" dirty="0">
              <a:latin typeface="Calibri" pitchFamily="34" charset="0"/>
              <a:ea typeface="Calibri" pitchFamily="34" charset="0"/>
              <a:cs typeface="Calibri" pitchFamily="34" charset="0"/>
            </a:endParaRPr>
          </a:p>
        </p:txBody>
      </p:sp>
      <p:sp>
        <p:nvSpPr>
          <p:cNvPr id="852" name="Google Shape;852;p59"/>
          <p:cNvSpPr/>
          <p:nvPr/>
        </p:nvSpPr>
        <p:spPr>
          <a:xfrm>
            <a:off x="7854425" y="3790250"/>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p59"/>
          <p:cNvGrpSpPr/>
          <p:nvPr/>
        </p:nvGrpSpPr>
        <p:grpSpPr>
          <a:xfrm>
            <a:off x="6069650" y="3790250"/>
            <a:ext cx="2603475" cy="1636500"/>
            <a:chOff x="1579325" y="4336675"/>
            <a:chExt cx="2603475" cy="1636500"/>
          </a:xfrm>
        </p:grpSpPr>
        <p:sp>
          <p:nvSpPr>
            <p:cNvPr id="854" name="Google Shape;854;p59"/>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9"/>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9"/>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9"/>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175" y="170180"/>
            <a:ext cx="8512175" cy="4575175"/>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5" name="Google Shape;885;p61"/>
          <p:cNvSpPr txBox="1">
            <a:spLocks noGrp="1"/>
          </p:cNvSpPr>
          <p:nvPr>
            <p:ph type="ctrTitle"/>
          </p:nvPr>
        </p:nvSpPr>
        <p:spPr>
          <a:xfrm>
            <a:off x="1039091" y="1690255"/>
            <a:ext cx="6400800" cy="1510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THANKYOU</a:t>
            </a:r>
            <a:endParaRPr dirty="0"/>
          </a:p>
        </p:txBody>
      </p:sp>
      <p:sp>
        <p:nvSpPr>
          <p:cNvPr id="5" name="Rectangle 4"/>
          <p:cNvSpPr/>
          <p:nvPr/>
        </p:nvSpPr>
        <p:spPr>
          <a:xfrm>
            <a:off x="2175164" y="3837709"/>
            <a:ext cx="4807527" cy="3879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AEDF2"/>
            </a:gs>
            <a:gs pos="5000">
              <a:schemeClr val="accent4"/>
            </a:gs>
            <a:gs pos="100000">
              <a:srgbClr val="D39BC2"/>
            </a:gs>
          </a:gsLst>
          <a:lin ang="2700006" scaled="0"/>
        </a:gradFill>
        <a:effectLst/>
      </p:bgPr>
    </p:bg>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70922" y="194137"/>
            <a:ext cx="5744601" cy="583565"/>
          </a:xfrm>
          <a:prstGeom prst="rect">
            <a:avLst/>
          </a:prstGeom>
          <a:noFill/>
        </p:spPr>
        <p:txBody>
          <a:bodyPr wrap="square">
            <a:spAutoFit/>
          </a:bodyPr>
          <a:lstStyle/>
          <a:p>
            <a:r>
              <a:rPr lang="en-US" sz="3200" b="1" dirty="0">
                <a:solidFill>
                  <a:schemeClr val="tx1"/>
                </a:solidFill>
                <a:latin typeface="Calibri" panose="020F0502020204030204"/>
              </a:rPr>
              <a:t>History Details</a:t>
            </a:r>
          </a:p>
        </p:txBody>
      </p:sp>
      <p:sp>
        <p:nvSpPr>
          <p:cNvPr id="7" name="TextBox 6"/>
          <p:cNvSpPr txBox="1"/>
          <p:nvPr/>
        </p:nvSpPr>
        <p:spPr>
          <a:xfrm>
            <a:off x="216535" y="1013460"/>
            <a:ext cx="6640195" cy="3727450"/>
          </a:xfrm>
          <a:prstGeom prst="rect">
            <a:avLst/>
          </a:prstGeom>
          <a:noFill/>
        </p:spPr>
        <p:txBody>
          <a:bodyPr wrap="square">
            <a:noAutofit/>
          </a:bodyPr>
          <a:lstStyle/>
          <a:p>
            <a:r>
              <a:rPr lang="en-US" sz="2400" b="1" dirty="0">
                <a:latin typeface="Calibri" panose="020F0502020204030204" pitchFamily="34" charset="0"/>
                <a:cs typeface="Calibri" panose="020F0502020204030204" pitchFamily="34" charset="0"/>
              </a:rPr>
              <a:t>Medical History </a:t>
            </a:r>
            <a:r>
              <a:rPr lang="en-US" sz="2400" dirty="0">
                <a:latin typeface="Calibri" panose="020F0502020204030204" pitchFamily="34" charset="0"/>
                <a:cs typeface="Calibri" panose="020F0502020204030204" pitchFamily="34" charset="0"/>
              </a:rPr>
              <a:t>      Hypothyroidism -3yrs</a:t>
            </a:r>
          </a:p>
          <a:p>
            <a:r>
              <a:rPr lang="en-US" sz="2400" dirty="0">
                <a:latin typeface="Calibri" panose="020F0502020204030204" pitchFamily="34" charset="0"/>
                <a:cs typeface="Calibri" panose="020F0502020204030204" pitchFamily="34" charset="0"/>
              </a:rPr>
              <a:t>                                    Thyroxine 50mcg/day</a:t>
            </a:r>
          </a:p>
          <a:p>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Surgical History        </a:t>
            </a:r>
            <a:r>
              <a:rPr lang="en-US" sz="2400" dirty="0">
                <a:latin typeface="Calibri" panose="020F0502020204030204" pitchFamily="34" charset="0"/>
                <a:cs typeface="Calibri" panose="020F0502020204030204" pitchFamily="34" charset="0"/>
              </a:rPr>
              <a:t>Not significant</a:t>
            </a:r>
          </a:p>
          <a:p>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Social History            </a:t>
            </a:r>
            <a:r>
              <a:rPr lang="en-US" sz="2400" dirty="0">
                <a:latin typeface="Calibri" panose="020F0502020204030204" pitchFamily="34" charset="0"/>
                <a:cs typeface="Calibri" panose="020F0502020204030204" pitchFamily="34" charset="0"/>
              </a:rPr>
              <a:t>Low middle class</a:t>
            </a:r>
          </a:p>
          <a:p>
            <a:endParaRPr lang="en-US" sz="2400" dirty="0">
              <a:latin typeface="Calibri" panose="020F0502020204030204" pitchFamily="34" charset="0"/>
              <a:cs typeface="Calibri" panose="020F0502020204030204" pitchFamily="34" charset="0"/>
            </a:endParaRPr>
          </a:p>
          <a:p>
            <a:r>
              <a:rPr lang="en-US" altLang="en-GB" sz="2400" b="1" dirty="0">
                <a:solidFill>
                  <a:schemeClr val="tx1"/>
                </a:solidFill>
                <a:latin typeface="Calibri" panose="020F0502020204030204" pitchFamily="34" charset="0"/>
                <a:cs typeface="Calibri" panose="020F0502020204030204" pitchFamily="34" charset="0"/>
                <a:sym typeface="+mn-ea"/>
              </a:rPr>
              <a:t>Family History          </a:t>
            </a:r>
            <a:r>
              <a:rPr lang="en-US" altLang="en-GB" sz="2400" dirty="0">
                <a:solidFill>
                  <a:schemeClr val="tx1"/>
                </a:solidFill>
                <a:latin typeface="Calibri" panose="020F0502020204030204" pitchFamily="34" charset="0"/>
                <a:cs typeface="Calibri" panose="020F0502020204030204" pitchFamily="34" charset="0"/>
                <a:sym typeface="+mn-ea"/>
              </a:rPr>
              <a:t> Not significant</a:t>
            </a:r>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p:txBody>
      </p:sp>
      <p:pic>
        <p:nvPicPr>
          <p:cNvPr id="9222" name="Picture 6" descr="Introducing The Lancet Obstetrics, Gynaecology, &amp; Women's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5556" b="11679"/>
          <a:stretch>
            <a:fillRect/>
          </a:stretch>
        </p:blipFill>
        <p:spPr bwMode="auto">
          <a:xfrm>
            <a:off x="6015355" y="1780540"/>
            <a:ext cx="2406015" cy="210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85365" y="462400"/>
            <a:ext cx="5237018" cy="583565"/>
          </a:xfrm>
          <a:prstGeom prst="rect">
            <a:avLst/>
          </a:prstGeom>
          <a:noFill/>
        </p:spPr>
        <p:txBody>
          <a:bodyPr wrap="square">
            <a:spAutoFit/>
          </a:bodyPr>
          <a:lstStyle/>
          <a:p>
            <a:r>
              <a:rPr lang="en-US" sz="3200" b="1" dirty="0">
                <a:solidFill>
                  <a:schemeClr val="tx1"/>
                </a:solidFill>
                <a:latin typeface="Calibri" panose="020F0502020204030204"/>
              </a:rPr>
              <a:t>General Physical Examination</a:t>
            </a:r>
          </a:p>
        </p:txBody>
      </p:sp>
      <p:sp>
        <p:nvSpPr>
          <p:cNvPr id="7" name="TextBox 6"/>
          <p:cNvSpPr txBox="1"/>
          <p:nvPr/>
        </p:nvSpPr>
        <p:spPr>
          <a:xfrm>
            <a:off x="285115" y="1128395"/>
            <a:ext cx="6536690" cy="3767455"/>
          </a:xfrm>
          <a:prstGeom prst="rect">
            <a:avLst/>
          </a:prstGeom>
          <a:noFill/>
        </p:spPr>
        <p:txBody>
          <a:bodyPr wrap="square">
            <a:noAutofit/>
          </a:bodyPr>
          <a:lstStyle/>
          <a:p>
            <a:pPr marL="0" lvl="0" indent="0" algn="just" rtl="0">
              <a:lnSpc>
                <a:spcPct val="100000"/>
              </a:lnSpc>
              <a:buNone/>
            </a:pPr>
            <a:r>
              <a:rPr lang="en-US" sz="2400" dirty="0">
                <a:solidFill>
                  <a:srgbClr val="000000"/>
                </a:solidFill>
                <a:latin typeface="Calibri" panose="020F0502020204030204" pitchFamily="34" charset="0"/>
                <a:cs typeface="Calibri" panose="020F0502020204030204" pitchFamily="34" charset="0"/>
              </a:rPr>
              <a:t>Young  girl , well oriented </a:t>
            </a:r>
          </a:p>
          <a:p>
            <a:pPr marL="0" lvl="0" indent="0" algn="just" rtl="0">
              <a:lnSpc>
                <a:spcPct val="100000"/>
              </a:lnSpc>
              <a:buNone/>
            </a:pPr>
            <a:r>
              <a:rPr lang="en-US" sz="2400" b="1" dirty="0">
                <a:solidFill>
                  <a:srgbClr val="000000"/>
                </a:solidFill>
                <a:highlight>
                  <a:srgbClr val="000000">
                    <a:alpha val="0"/>
                  </a:srgbClr>
                </a:highlight>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Pulse      106</a:t>
            </a:r>
            <a:r>
              <a:rPr lang="en-US" sz="2400" b="1" dirty="0">
                <a:solidFill>
                  <a:srgbClr val="FF0000"/>
                </a:solidFill>
                <a:highlight>
                  <a:srgbClr val="000000">
                    <a:alpha val="0"/>
                  </a:srgbClr>
                </a:highlight>
                <a:latin typeface="Calibri" panose="020F0502020204030204" pitchFamily="34" charset="0"/>
                <a:cs typeface="Calibri" panose="020F0502020204030204" pitchFamily="34" charset="0"/>
              </a:rPr>
              <a:t>/</a:t>
            </a:r>
            <a:r>
              <a:rPr lang="en-US" sz="2400" b="1" dirty="0">
                <a:solidFill>
                  <a:srgbClr val="FF0000"/>
                </a:solidFill>
                <a:latin typeface="Calibri" panose="020F0502020204030204" pitchFamily="34" charset="0"/>
                <a:cs typeface="Calibri" panose="020F0502020204030204" pitchFamily="34" charset="0"/>
              </a:rPr>
              <a:t>min</a:t>
            </a:r>
          </a:p>
          <a:p>
            <a:pPr marL="0" lvl="0" indent="0" algn="just" rtl="0">
              <a:lnSpc>
                <a:spcPct val="100000"/>
              </a:lnSpc>
              <a:buNone/>
            </a:pPr>
            <a:r>
              <a:rPr lang="en-US" sz="2400" b="1" dirty="0">
                <a:solidFill>
                  <a:srgbClr val="000000"/>
                </a:solidFill>
                <a:latin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cs typeface="Calibri" panose="020F0502020204030204" pitchFamily="34" charset="0"/>
              </a:rPr>
              <a:t>Temp     98.6 </a:t>
            </a:r>
            <a:fld id="{B42690FC-D664-4774-8135-488331E505BA}" type="slidenum">
              <a:rPr lang="en-US" sz="2400" smtClean="0">
                <a:solidFill>
                  <a:schemeClr val="bg1"/>
                </a:solidFill>
                <a:latin typeface="Calibri" panose="020F0502020204030204" pitchFamily="34" charset="0"/>
                <a:cs typeface="Calibri" panose="020F0502020204030204" pitchFamily="34" charset="0"/>
              </a:rPr>
              <a:t>8</a:t>
            </a:fld>
            <a:r>
              <a:rPr lang="en-US" sz="2400" dirty="0">
                <a:solidFill>
                  <a:srgbClr val="000000"/>
                </a:solidFill>
                <a:latin typeface="Calibri" panose="020F0502020204030204" pitchFamily="34" charset="0"/>
                <a:cs typeface="Calibri" panose="020F0502020204030204" pitchFamily="34" charset="0"/>
              </a:rPr>
              <a:t>°F</a:t>
            </a:r>
          </a:p>
          <a:p>
            <a:pPr marL="0" lvl="0" indent="0" algn="just" rtl="0">
              <a:lnSpc>
                <a:spcPct val="100000"/>
              </a:lnSpc>
              <a:buNone/>
            </a:pPr>
            <a:r>
              <a:rPr lang="en-US" sz="2400" dirty="0">
                <a:solidFill>
                  <a:srgbClr val="000000"/>
                </a:solidFill>
                <a:latin typeface="Calibri" panose="020F0502020204030204" pitchFamily="34" charset="0"/>
                <a:cs typeface="Calibri" panose="020F0502020204030204" pitchFamily="34" charset="0"/>
              </a:rPr>
              <a:t> B.P         100/60 mmHg</a:t>
            </a:r>
            <a:endParaRPr lang="en-GB" sz="2400" dirty="0">
              <a:solidFill>
                <a:schemeClr val="bg1"/>
              </a:solidFill>
              <a:latin typeface="Calibri" panose="020F0502020204030204" pitchFamily="34" charset="0"/>
              <a:cs typeface="Calibri" panose="020F0502020204030204" pitchFamily="34" charset="0"/>
            </a:endParaRPr>
          </a:p>
          <a:p>
            <a:pPr marL="0" lvl="0" indent="0" algn="just" rtl="0">
              <a:lnSpc>
                <a:spcPct val="100000"/>
              </a:lnSpc>
              <a:buNone/>
            </a:pPr>
            <a:r>
              <a:rPr lang="en-US" sz="2400" dirty="0">
                <a:solidFill>
                  <a:srgbClr val="000000"/>
                </a:solidFill>
                <a:latin typeface="Calibri" panose="020F0502020204030204" pitchFamily="34" charset="0"/>
                <a:cs typeface="Calibri" panose="020F0502020204030204" pitchFamily="34" charset="0"/>
              </a:rPr>
              <a:t> R.R         18/ mins</a:t>
            </a:r>
            <a:endParaRPr lang="en-US" sz="2400" dirty="0">
              <a:solidFill>
                <a:schemeClr val="bg1"/>
              </a:solidFill>
              <a:latin typeface="Calibri" panose="020F0502020204030204" pitchFamily="34" charset="0"/>
              <a:cs typeface="Calibri" panose="020F0502020204030204" pitchFamily="34" charset="0"/>
            </a:endParaRPr>
          </a:p>
          <a:p>
            <a:pPr marL="0" lvl="0" indent="0" algn="just" rtl="0">
              <a:lnSpc>
                <a:spcPct val="100000"/>
              </a:lnSpc>
              <a:buNone/>
            </a:pPr>
            <a:r>
              <a:rPr lang="en-US" sz="2400" b="1" dirty="0">
                <a:solidFill>
                  <a:srgbClr val="000000"/>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BMI        29.8 kg/m2 </a:t>
            </a:r>
          </a:p>
          <a:p>
            <a:pPr marL="0" lvl="0" indent="0" algn="just" rtl="0">
              <a:lnSpc>
                <a:spcPct val="100000"/>
              </a:lnSpc>
              <a:buNone/>
            </a:pPr>
            <a:r>
              <a:rPr lang="en-US" sz="2400" dirty="0">
                <a:solidFill>
                  <a:srgbClr val="000000"/>
                </a:solidFill>
                <a:latin typeface="Calibri" panose="020F0502020204030204" pitchFamily="34" charset="0"/>
                <a:cs typeface="Calibri" panose="020F0502020204030204" pitchFamily="34" charset="0"/>
              </a:rPr>
              <a:t>Breast normal</a:t>
            </a:r>
            <a:endParaRPr lang="en-US" sz="2400" dirty="0">
              <a:solidFill>
                <a:schemeClr val="bg1"/>
              </a:solidFill>
              <a:latin typeface="Calibri" panose="020F0502020204030204" pitchFamily="34" charset="0"/>
              <a:cs typeface="Calibri" panose="020F0502020204030204" pitchFamily="34" charset="0"/>
            </a:endParaRPr>
          </a:p>
          <a:p>
            <a:pPr marL="0" lvl="0" indent="0" algn="just" rtl="0">
              <a:lnSpc>
                <a:spcPct val="100000"/>
              </a:lnSpc>
              <a:buNone/>
            </a:pPr>
            <a:r>
              <a:rPr lang="en-US" sz="2400" dirty="0">
                <a:solidFill>
                  <a:srgbClr val="000000"/>
                </a:solidFill>
                <a:latin typeface="Calibri" panose="020F0502020204030204" pitchFamily="34" charset="0"/>
                <a:cs typeface="Calibri" panose="020F0502020204030204" pitchFamily="34" charset="0"/>
              </a:rPr>
              <a:t>Thyroid not palpable</a:t>
            </a:r>
          </a:p>
        </p:txBody>
      </p:sp>
      <p:pic>
        <p:nvPicPr>
          <p:cNvPr id="10244" name="Picture 4" descr="Physical Examination PNG, Vector, PSD, and Clipart With Transparent  Background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974" y="985651"/>
            <a:ext cx="5391396" cy="4157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1101475" y="3817900"/>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7732450" y="-434125"/>
            <a:ext cx="1636500" cy="1636500"/>
          </a:xfrm>
          <a:prstGeom prst="ellipse">
            <a:avLst/>
          </a:prstGeom>
          <a:gradFill>
            <a:gsLst>
              <a:gs pos="0">
                <a:srgbClr val="FFD1FC"/>
              </a:gs>
              <a:gs pos="100000">
                <a:schemeClr val="dk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50"/>
          <p:cNvGrpSpPr/>
          <p:nvPr/>
        </p:nvGrpSpPr>
        <p:grpSpPr>
          <a:xfrm>
            <a:off x="5947675" y="-434125"/>
            <a:ext cx="2603475" cy="1636500"/>
            <a:chOff x="1579325" y="4336675"/>
            <a:chExt cx="2603475" cy="1636500"/>
          </a:xfrm>
        </p:grpSpPr>
        <p:sp>
          <p:nvSpPr>
            <p:cNvPr id="694" name="Google Shape;694;p50"/>
            <p:cNvSpPr/>
            <p:nvPr/>
          </p:nvSpPr>
          <p:spPr>
            <a:xfrm>
              <a:off x="157932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p:nvPr/>
          </p:nvSpPr>
          <p:spPr>
            <a:xfrm>
              <a:off x="190165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2223975"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2546300" y="4336675"/>
              <a:ext cx="1636500" cy="1636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691;p50"/>
          <p:cNvSpPr/>
          <p:nvPr/>
        </p:nvSpPr>
        <p:spPr>
          <a:xfrm>
            <a:off x="-1101475" y="3826864"/>
            <a:ext cx="2820900" cy="2820900"/>
          </a:xfrm>
          <a:prstGeom prst="ellipse">
            <a:avLst/>
          </a:prstGeom>
          <a:gradFill>
            <a:gsLst>
              <a:gs pos="0">
                <a:schemeClr val="accent3"/>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83775" y="205969"/>
            <a:ext cx="5237018" cy="583565"/>
          </a:xfrm>
          <a:prstGeom prst="rect">
            <a:avLst/>
          </a:prstGeom>
          <a:noFill/>
        </p:spPr>
        <p:txBody>
          <a:bodyPr wrap="square">
            <a:spAutoFit/>
          </a:bodyPr>
          <a:lstStyle/>
          <a:p>
            <a:r>
              <a:rPr lang="en-US" sz="3200" b="1" dirty="0">
                <a:solidFill>
                  <a:schemeClr val="tx1"/>
                </a:solidFill>
                <a:latin typeface="Calibri" panose="020F0502020204030204"/>
              </a:rPr>
              <a:t>Abdominal Examination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418" y="2020625"/>
            <a:ext cx="2992582"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8525" y="781329"/>
            <a:ext cx="6457400" cy="4247317"/>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Abdomen         Protuberant, no scar marks</a:t>
            </a:r>
            <a:endParaRPr lang="en-US" sz="2000" dirty="0">
              <a:solidFill>
                <a:schemeClr val="bg1"/>
              </a:solidFill>
            </a:endParaRP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Umbilicus        Central</a:t>
            </a:r>
            <a:endParaRPr lang="en-US" sz="2000" dirty="0">
              <a:solidFill>
                <a:schemeClr val="bg1"/>
              </a:solidFill>
            </a:endParaRP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rPr>
              <a:t>Size                   20cm mass arising from pelvis</a:t>
            </a:r>
          </a:p>
          <a:p>
            <a:pPr lvl="0">
              <a:lnSpc>
                <a:spcPct val="150000"/>
              </a:lnSpc>
            </a:pPr>
            <a:r>
              <a:rPr lang="en-US" sz="2000" dirty="0">
                <a:latin typeface="Calibri" panose="020F0502020204030204"/>
              </a:rPr>
              <a:t>                           </a:t>
            </a:r>
            <a:r>
              <a:rPr lang="en-US" sz="2000" dirty="0">
                <a:solidFill>
                  <a:srgbClr val="000000"/>
                </a:solidFill>
                <a:latin typeface="Calibri" panose="020F0502020204030204"/>
              </a:rPr>
              <a:t>     Filling hypogastrium, iliac region </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rPr>
              <a:t>Firm </a:t>
            </a:r>
            <a:r>
              <a:rPr lang="en-GB" sz="2000" dirty="0">
                <a:solidFill>
                  <a:srgbClr val="000000"/>
                </a:solidFill>
                <a:latin typeface="Calibri" panose="020F0502020204030204"/>
                <a:sym typeface="+mn-ea"/>
              </a:rPr>
              <a:t>                 Non-tender </a:t>
            </a:r>
            <a:endParaRPr lang="en-US" sz="2000" dirty="0">
              <a:solidFill>
                <a:schemeClr val="bg1"/>
              </a:solidFill>
            </a:endParaRPr>
          </a:p>
          <a:p>
            <a:pPr marL="342900" lvl="0" indent="-342900">
              <a:lnSpc>
                <a:spcPct val="150000"/>
              </a:lnSpc>
              <a:buFont typeface="Arial" panose="020B0604020202020204" pitchFamily="34" charset="0"/>
              <a:buChar char="•"/>
            </a:pPr>
            <a:r>
              <a:rPr lang="en-US" sz="2000" dirty="0">
                <a:latin typeface="Calibri" panose="020F0502020204030204"/>
              </a:rPr>
              <a:t>M</a:t>
            </a:r>
            <a:r>
              <a:rPr lang="en-US" sz="2000" dirty="0">
                <a:solidFill>
                  <a:srgbClr val="000000"/>
                </a:solidFill>
                <a:latin typeface="Calibri" panose="020F0502020204030204"/>
              </a:rPr>
              <a:t>obility           Restricted</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rPr>
              <a:t>Margins           Irregular </a:t>
            </a: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sym typeface="+mn-ea"/>
              </a:rPr>
              <a:t>Percussion      </a:t>
            </a:r>
            <a:r>
              <a:rPr lang="en-US" sz="2000" dirty="0">
                <a:latin typeface="Calibri" panose="020F0502020204030204"/>
                <a:sym typeface="+mn-ea"/>
              </a:rPr>
              <a:t>D</a:t>
            </a:r>
            <a:r>
              <a:rPr lang="en-US" sz="2000" dirty="0">
                <a:solidFill>
                  <a:srgbClr val="000000"/>
                </a:solidFill>
                <a:latin typeface="Calibri" panose="020F0502020204030204"/>
                <a:sym typeface="+mn-ea"/>
              </a:rPr>
              <a:t>ull , no fluid thrill</a:t>
            </a:r>
            <a:endParaRPr lang="en-GB" sz="2000" dirty="0">
              <a:solidFill>
                <a:schemeClr val="bg1"/>
              </a:solidFill>
            </a:endParaRPr>
          </a:p>
          <a:p>
            <a:pPr marL="342900" lvl="0" indent="-342900">
              <a:lnSpc>
                <a:spcPct val="150000"/>
              </a:lnSpc>
              <a:buFont typeface="Arial" panose="020B0604020202020204" pitchFamily="34" charset="0"/>
              <a:buChar char="•"/>
            </a:pPr>
            <a:r>
              <a:rPr lang="en-US" sz="2000" dirty="0">
                <a:solidFill>
                  <a:srgbClr val="000000"/>
                </a:solidFill>
                <a:latin typeface="Calibri" panose="020F0502020204030204"/>
              </a:rPr>
              <a:t>Liver, </a:t>
            </a:r>
            <a:r>
              <a:rPr lang="en-US" sz="2000" dirty="0">
                <a:latin typeface="Calibri" panose="020F0502020204030204"/>
              </a:rPr>
              <a:t>S</a:t>
            </a:r>
            <a:r>
              <a:rPr lang="en-US" sz="2000" dirty="0">
                <a:solidFill>
                  <a:srgbClr val="000000"/>
                </a:solidFill>
                <a:latin typeface="Calibri" panose="020F0502020204030204"/>
              </a:rPr>
              <a:t>pleen, Kidney       Not palpable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ases of the Female Reproductive System: Ovarian Cyst by Slidesgo">
  <a:themeElements>
    <a:clrScheme name="Simple Light">
      <a:dk1>
        <a:srgbClr val="191919"/>
      </a:dk1>
      <a:lt1>
        <a:srgbClr val="FFFFFF"/>
      </a:lt1>
      <a:dk2>
        <a:srgbClr val="FAD0C6"/>
      </a:dk2>
      <a:lt2>
        <a:srgbClr val="F5EDED"/>
      </a:lt2>
      <a:accent1>
        <a:srgbClr val="D39BC2"/>
      </a:accent1>
      <a:accent2>
        <a:srgbClr val="EDB8CB"/>
      </a:accent2>
      <a:accent3>
        <a:srgbClr val="FF9CA0"/>
      </a:accent3>
      <a:accent4>
        <a:srgbClr val="F9E1D3"/>
      </a:accent4>
      <a:accent5>
        <a:srgbClr val="FAEDF2"/>
      </a:accent5>
      <a:accent6>
        <a:srgbClr val="FECFE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1454</Words>
  <Application>Microsoft Office PowerPoint</Application>
  <PresentationFormat>On-screen Show (16:9)</PresentationFormat>
  <Paragraphs>321</Paragraphs>
  <Slides>62</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Times New Roman</vt:lpstr>
      <vt:lpstr>Bebas Neue</vt:lpstr>
      <vt:lpstr>Calibri</vt:lpstr>
      <vt:lpstr>Didact Gothic</vt:lpstr>
      <vt:lpstr>Bona Nova</vt:lpstr>
      <vt:lpstr>Courier New</vt:lpstr>
      <vt:lpstr>Wingdings</vt:lpstr>
      <vt:lpstr>Atkinson Hyperlegible</vt:lpstr>
      <vt:lpstr>Diseases of the Female Reproductive System: Ovarian Cyst by Slidesgo</vt:lpstr>
      <vt:lpstr>PowerPoint Presentation</vt:lpstr>
      <vt:lpstr>Endocrine Dysregulation and Functional ovarian cyst: A case from Adolescent Gynaecology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Op Recovery</vt:lpstr>
      <vt:lpstr>Histopathology</vt:lpstr>
      <vt:lpstr>Corpus Luteal Cysts</vt:lpstr>
      <vt:lpstr>Follow up - 3months </vt:lpstr>
      <vt:lpstr>LITERATURE REVIEW</vt:lpstr>
      <vt:lpstr>Ovarian Cysts</vt:lpstr>
      <vt:lpstr>Types of Ovarian Cysts</vt:lpstr>
      <vt:lpstr>PowerPoint Presentation</vt:lpstr>
      <vt:lpstr>PowerPoint Presentation</vt:lpstr>
      <vt:lpstr>PowerPoint Presentation</vt:lpstr>
      <vt:lpstr>PowerPoint Presentation</vt:lpstr>
      <vt:lpstr>Pathophysiology of Hypothyroidism and Functional Ovarian Cyst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Literature Search</vt:lpstr>
      <vt:lpstr>PowerPoint Presentation</vt:lpstr>
      <vt:lpstr>PowerPoint Presentation</vt:lpstr>
      <vt:lpstr>PowerPoint Presentation</vt:lpstr>
      <vt:lpstr>PowerPoint Presentation</vt:lpstr>
      <vt:lpstr>PowerPoint Presentation</vt:lpstr>
      <vt:lpstr>REFERENCES</vt:lpstr>
      <vt:lpstr>PowerPoint Presentation</vt:lpstr>
      <vt:lpstr>THANKYOU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Acer</cp:lastModifiedBy>
  <cp:revision>64</cp:revision>
  <dcterms:created xsi:type="dcterms:W3CDTF">2025-08-26T04:20:28Z</dcterms:created>
  <dcterms:modified xsi:type="dcterms:W3CDTF">2025-08-26T08:44:54Z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AC6443ED2A5A4624B6D2D26298F2F472_12</vt:lpwstr>
  </property>
  <property fmtid="{D5CDD505-2E9C-101B-9397-08002B2CF9AE}" pid="3" name="KSOProductBuildVer">
    <vt:lpwstr>1033-12.2.0.21931</vt:lpwstr>
  </property>
</Properties>
</file>