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49"/>
  </p:notesMasterIdLst>
  <p:sldIdLst>
    <p:sldId id="269" r:id="rId3"/>
    <p:sldId id="421" r:id="rId4"/>
    <p:sldId id="424" r:id="rId5"/>
    <p:sldId id="425" r:id="rId6"/>
    <p:sldId id="428" r:id="rId7"/>
    <p:sldId id="429" r:id="rId8"/>
    <p:sldId id="430" r:id="rId9"/>
    <p:sldId id="432" r:id="rId10"/>
    <p:sldId id="434" r:id="rId11"/>
    <p:sldId id="435" r:id="rId12"/>
    <p:sldId id="436" r:id="rId13"/>
    <p:sldId id="437" r:id="rId14"/>
    <p:sldId id="438" r:id="rId15"/>
    <p:sldId id="439" r:id="rId16"/>
    <p:sldId id="422" r:id="rId17"/>
    <p:sldId id="365" r:id="rId18"/>
    <p:sldId id="423" r:id="rId19"/>
    <p:sldId id="389" r:id="rId20"/>
    <p:sldId id="390" r:id="rId21"/>
    <p:sldId id="414" r:id="rId22"/>
    <p:sldId id="433" r:id="rId23"/>
    <p:sldId id="386" r:id="rId24"/>
    <p:sldId id="370" r:id="rId25"/>
    <p:sldId id="301" r:id="rId26"/>
    <p:sldId id="384" r:id="rId27"/>
    <p:sldId id="305" r:id="rId28"/>
    <p:sldId id="306" r:id="rId29"/>
    <p:sldId id="307" r:id="rId30"/>
    <p:sldId id="406" r:id="rId31"/>
    <p:sldId id="337" r:id="rId32"/>
    <p:sldId id="308" r:id="rId33"/>
    <p:sldId id="314" r:id="rId34"/>
    <p:sldId id="315" r:id="rId35"/>
    <p:sldId id="316" r:id="rId36"/>
    <p:sldId id="322" r:id="rId37"/>
    <p:sldId id="323" r:id="rId38"/>
    <p:sldId id="324" r:id="rId39"/>
    <p:sldId id="329" r:id="rId40"/>
    <p:sldId id="309" r:id="rId41"/>
    <p:sldId id="352" r:id="rId42"/>
    <p:sldId id="344" r:id="rId43"/>
    <p:sldId id="418" r:id="rId44"/>
    <p:sldId id="426" r:id="rId45"/>
    <p:sldId id="427" r:id="rId46"/>
    <p:sldId id="349" r:id="rId47"/>
    <p:sldId id="351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FF9900"/>
    <a:srgbClr val="99FFCC"/>
    <a:srgbClr val="FF00FF"/>
    <a:srgbClr val="FF3300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327" autoAdjust="0"/>
    <p:restoredTop sz="97324" autoAdjust="0"/>
  </p:normalViewPr>
  <p:slideViewPr>
    <p:cSldViewPr>
      <p:cViewPr>
        <p:scale>
          <a:sx n="75" d="100"/>
          <a:sy n="75" d="100"/>
        </p:scale>
        <p:origin x="-99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2684DD-B9ED-49AA-B335-1740B0EABFA5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BBE03FE-D400-4826-8265-1EA0182143C3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Chronic anovulation and prolonged exposure to unopposed estrogen can lead to endometrial hyperplasia and endometrial cancer</a:t>
          </a:r>
        </a:p>
      </dgm:t>
    </dgm:pt>
    <dgm:pt modelId="{BE7D32F0-6B0E-4942-B35F-1BDD52258B4F}" type="parTrans" cxnId="{2122F7BA-3EA9-4133-AB63-49DA7D34EB32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59CFBE2C-712F-4F50-9E3D-3EFEE37F25CE}" type="sibTrans" cxnId="{2122F7BA-3EA9-4133-AB63-49DA7D34EB32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8BB88E48-0921-4A03-808F-4A2426FB9FA0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Risk of endometrial cancer was 5.3 times higher in women with PCOS and 6.1 times higher in obese women with PCOS</a:t>
          </a:r>
        </a:p>
      </dgm:t>
    </dgm:pt>
    <dgm:pt modelId="{0907BF45-1D8A-4ADD-8409-206C774D62EC}" type="parTrans" cxnId="{76E070FB-945A-4D33-9C97-9E7BEE173511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CCADF7F3-B1B0-437D-909A-2A00E8B5EB5D}" type="sibTrans" cxnId="{76E070FB-945A-4D33-9C97-9E7BEE173511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1CCA7797-E850-4669-8452-268AA28128A2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To prevent endometrial hyperplasia, at least four induced withdrawal bleeds per year are recommended</a:t>
          </a:r>
        </a:p>
      </dgm:t>
    </dgm:pt>
    <dgm:pt modelId="{001CA349-DD4D-42FC-A46F-4FE017DDA5D1}" type="parTrans" cxnId="{F91F60E0-0A6B-460C-8232-5F06CEB2AFD2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A8F74A1C-1201-495F-BC01-10D6A1898044}" type="sibTrans" cxnId="{F91F60E0-0A6B-460C-8232-5F06CEB2AFD2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849C03F5-25F6-4ABD-ABDE-4D921A0EAE5E}" type="pres">
      <dgm:prSet presAssocID="{C72684DD-B9ED-49AA-B335-1740B0EABFA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415161-1E78-408E-B909-8ADFCDA36FEF}" type="pres">
      <dgm:prSet presAssocID="{9BBE03FE-D400-4826-8265-1EA0182143C3}" presName="parentLin" presStyleCnt="0"/>
      <dgm:spPr/>
    </dgm:pt>
    <dgm:pt modelId="{E5D17B29-D6AC-4787-AE1A-69560E3CDFEB}" type="pres">
      <dgm:prSet presAssocID="{9BBE03FE-D400-4826-8265-1EA0182143C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4C354D9-0D41-464D-B281-4BD861229413}" type="pres">
      <dgm:prSet presAssocID="{9BBE03FE-D400-4826-8265-1EA0182143C3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5AF51-5364-4CB4-A74D-C20FC81E6B5C}" type="pres">
      <dgm:prSet presAssocID="{9BBE03FE-D400-4826-8265-1EA0182143C3}" presName="negativeSpace" presStyleCnt="0"/>
      <dgm:spPr/>
    </dgm:pt>
    <dgm:pt modelId="{F44D8622-F56E-4AFE-9444-8E456AB7042A}" type="pres">
      <dgm:prSet presAssocID="{9BBE03FE-D400-4826-8265-1EA0182143C3}" presName="childText" presStyleLbl="conFgAcc1" presStyleIdx="0" presStyleCnt="3">
        <dgm:presLayoutVars>
          <dgm:bulletEnabled val="1"/>
        </dgm:presLayoutVars>
      </dgm:prSet>
      <dgm:spPr/>
    </dgm:pt>
    <dgm:pt modelId="{D30AF576-9555-41AA-88DB-4B318D3E2130}" type="pres">
      <dgm:prSet presAssocID="{59CFBE2C-712F-4F50-9E3D-3EFEE37F25CE}" presName="spaceBetweenRectangles" presStyleCnt="0"/>
      <dgm:spPr/>
    </dgm:pt>
    <dgm:pt modelId="{81193E2A-389C-4FAF-9F69-A7115D6FEF5D}" type="pres">
      <dgm:prSet presAssocID="{8BB88E48-0921-4A03-808F-4A2426FB9FA0}" presName="parentLin" presStyleCnt="0"/>
      <dgm:spPr/>
    </dgm:pt>
    <dgm:pt modelId="{8C580AD1-2EC3-4FEA-87DE-9C6DA803F55E}" type="pres">
      <dgm:prSet presAssocID="{8BB88E48-0921-4A03-808F-4A2426FB9FA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1A06B50-3887-4024-A72D-305734332311}" type="pres">
      <dgm:prSet presAssocID="{8BB88E48-0921-4A03-808F-4A2426FB9FA0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A22FC-E948-422C-97ED-9ED65628170A}" type="pres">
      <dgm:prSet presAssocID="{8BB88E48-0921-4A03-808F-4A2426FB9FA0}" presName="negativeSpace" presStyleCnt="0"/>
      <dgm:spPr/>
    </dgm:pt>
    <dgm:pt modelId="{540D9A1A-042D-45BD-83FF-8A0C766998D6}" type="pres">
      <dgm:prSet presAssocID="{8BB88E48-0921-4A03-808F-4A2426FB9FA0}" presName="childText" presStyleLbl="conFgAcc1" presStyleIdx="1" presStyleCnt="3">
        <dgm:presLayoutVars>
          <dgm:bulletEnabled val="1"/>
        </dgm:presLayoutVars>
      </dgm:prSet>
      <dgm:spPr/>
    </dgm:pt>
    <dgm:pt modelId="{D055EF36-9AB3-408C-875D-B850033D0E2A}" type="pres">
      <dgm:prSet presAssocID="{CCADF7F3-B1B0-437D-909A-2A00E8B5EB5D}" presName="spaceBetweenRectangles" presStyleCnt="0"/>
      <dgm:spPr/>
    </dgm:pt>
    <dgm:pt modelId="{E0332897-A71A-4A0F-994C-18BE9B0A9A21}" type="pres">
      <dgm:prSet presAssocID="{1CCA7797-E850-4669-8452-268AA28128A2}" presName="parentLin" presStyleCnt="0"/>
      <dgm:spPr/>
    </dgm:pt>
    <dgm:pt modelId="{8A1843E2-DC95-4D3D-B371-8A035D4F07E1}" type="pres">
      <dgm:prSet presAssocID="{1CCA7797-E850-4669-8452-268AA28128A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5D9EA31-774C-427C-9375-CAE3C5B4F4C0}" type="pres">
      <dgm:prSet presAssocID="{1CCA7797-E850-4669-8452-268AA28128A2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17705-9C7D-4581-8466-046752677C2B}" type="pres">
      <dgm:prSet presAssocID="{1CCA7797-E850-4669-8452-268AA28128A2}" presName="negativeSpace" presStyleCnt="0"/>
      <dgm:spPr/>
    </dgm:pt>
    <dgm:pt modelId="{9F4E0FEE-3E21-47C7-80BA-1389471A382D}" type="pres">
      <dgm:prSet presAssocID="{1CCA7797-E850-4669-8452-268AA28128A2}" presName="childText" presStyleLbl="conFgAcc1" presStyleIdx="2" presStyleCnt="3" custLinFactNeighborY="5950">
        <dgm:presLayoutVars>
          <dgm:bulletEnabled val="1"/>
        </dgm:presLayoutVars>
      </dgm:prSet>
      <dgm:spPr/>
    </dgm:pt>
  </dgm:ptLst>
  <dgm:cxnLst>
    <dgm:cxn modelId="{8823CD6F-CA78-421C-AF7B-CA45FDE55B4C}" type="presOf" srcId="{C72684DD-B9ED-49AA-B335-1740B0EABFA5}" destId="{849C03F5-25F6-4ABD-ABDE-4D921A0EAE5E}" srcOrd="0" destOrd="0" presId="urn:microsoft.com/office/officeart/2005/8/layout/list1"/>
    <dgm:cxn modelId="{D3D125D6-60A6-4E5B-A788-C158A53FF7D9}" type="presOf" srcId="{9BBE03FE-D400-4826-8265-1EA0182143C3}" destId="{E5D17B29-D6AC-4787-AE1A-69560E3CDFEB}" srcOrd="0" destOrd="0" presId="urn:microsoft.com/office/officeart/2005/8/layout/list1"/>
    <dgm:cxn modelId="{434AFD03-9712-40B6-9307-C3DAE24071FE}" type="presOf" srcId="{8BB88E48-0921-4A03-808F-4A2426FB9FA0}" destId="{8C580AD1-2EC3-4FEA-87DE-9C6DA803F55E}" srcOrd="0" destOrd="0" presId="urn:microsoft.com/office/officeart/2005/8/layout/list1"/>
    <dgm:cxn modelId="{E3AAAB42-6B9B-4F5A-8165-7876D182D7AC}" type="presOf" srcId="{1CCA7797-E850-4669-8452-268AA28128A2}" destId="{C5D9EA31-774C-427C-9375-CAE3C5B4F4C0}" srcOrd="1" destOrd="0" presId="urn:microsoft.com/office/officeart/2005/8/layout/list1"/>
    <dgm:cxn modelId="{2122F7BA-3EA9-4133-AB63-49DA7D34EB32}" srcId="{C72684DD-B9ED-49AA-B335-1740B0EABFA5}" destId="{9BBE03FE-D400-4826-8265-1EA0182143C3}" srcOrd="0" destOrd="0" parTransId="{BE7D32F0-6B0E-4942-B35F-1BDD52258B4F}" sibTransId="{59CFBE2C-712F-4F50-9E3D-3EFEE37F25CE}"/>
    <dgm:cxn modelId="{F91F60E0-0A6B-460C-8232-5F06CEB2AFD2}" srcId="{C72684DD-B9ED-49AA-B335-1740B0EABFA5}" destId="{1CCA7797-E850-4669-8452-268AA28128A2}" srcOrd="2" destOrd="0" parTransId="{001CA349-DD4D-42FC-A46F-4FE017DDA5D1}" sibTransId="{A8F74A1C-1201-495F-BC01-10D6A1898044}"/>
    <dgm:cxn modelId="{926C6E3D-AEDE-47CB-A763-93B808003A2A}" type="presOf" srcId="{8BB88E48-0921-4A03-808F-4A2426FB9FA0}" destId="{41A06B50-3887-4024-A72D-305734332311}" srcOrd="1" destOrd="0" presId="urn:microsoft.com/office/officeart/2005/8/layout/list1"/>
    <dgm:cxn modelId="{76E070FB-945A-4D33-9C97-9E7BEE173511}" srcId="{C72684DD-B9ED-49AA-B335-1740B0EABFA5}" destId="{8BB88E48-0921-4A03-808F-4A2426FB9FA0}" srcOrd="1" destOrd="0" parTransId="{0907BF45-1D8A-4ADD-8409-206C774D62EC}" sibTransId="{CCADF7F3-B1B0-437D-909A-2A00E8B5EB5D}"/>
    <dgm:cxn modelId="{AD2F3CF9-DCD6-45D4-8AAB-6A7DAC2CC724}" type="presOf" srcId="{1CCA7797-E850-4669-8452-268AA28128A2}" destId="{8A1843E2-DC95-4D3D-B371-8A035D4F07E1}" srcOrd="0" destOrd="0" presId="urn:microsoft.com/office/officeart/2005/8/layout/list1"/>
    <dgm:cxn modelId="{067AA0F4-D207-4346-832C-4CEC8034069A}" type="presOf" srcId="{9BBE03FE-D400-4826-8265-1EA0182143C3}" destId="{14C354D9-0D41-464D-B281-4BD861229413}" srcOrd="1" destOrd="0" presId="urn:microsoft.com/office/officeart/2005/8/layout/list1"/>
    <dgm:cxn modelId="{1D7C7BA7-1757-4689-8103-00704256600A}" type="presParOf" srcId="{849C03F5-25F6-4ABD-ABDE-4D921A0EAE5E}" destId="{F2415161-1E78-408E-B909-8ADFCDA36FEF}" srcOrd="0" destOrd="0" presId="urn:microsoft.com/office/officeart/2005/8/layout/list1"/>
    <dgm:cxn modelId="{A5CF67CD-8FCF-40BD-A7B6-69F719381B4E}" type="presParOf" srcId="{F2415161-1E78-408E-B909-8ADFCDA36FEF}" destId="{E5D17B29-D6AC-4787-AE1A-69560E3CDFEB}" srcOrd="0" destOrd="0" presId="urn:microsoft.com/office/officeart/2005/8/layout/list1"/>
    <dgm:cxn modelId="{A41603A5-509E-4287-A28D-FF4987C101FE}" type="presParOf" srcId="{F2415161-1E78-408E-B909-8ADFCDA36FEF}" destId="{14C354D9-0D41-464D-B281-4BD861229413}" srcOrd="1" destOrd="0" presId="urn:microsoft.com/office/officeart/2005/8/layout/list1"/>
    <dgm:cxn modelId="{6672F717-15DB-41A5-BE1B-7E8A771DC0D6}" type="presParOf" srcId="{849C03F5-25F6-4ABD-ABDE-4D921A0EAE5E}" destId="{3525AF51-5364-4CB4-A74D-C20FC81E6B5C}" srcOrd="1" destOrd="0" presId="urn:microsoft.com/office/officeart/2005/8/layout/list1"/>
    <dgm:cxn modelId="{8A710131-FCD7-44AA-A2EF-22DF216F4084}" type="presParOf" srcId="{849C03F5-25F6-4ABD-ABDE-4D921A0EAE5E}" destId="{F44D8622-F56E-4AFE-9444-8E456AB7042A}" srcOrd="2" destOrd="0" presId="urn:microsoft.com/office/officeart/2005/8/layout/list1"/>
    <dgm:cxn modelId="{090CF22F-3DF9-41D3-9213-EC52531D99BE}" type="presParOf" srcId="{849C03F5-25F6-4ABD-ABDE-4D921A0EAE5E}" destId="{D30AF576-9555-41AA-88DB-4B318D3E2130}" srcOrd="3" destOrd="0" presId="urn:microsoft.com/office/officeart/2005/8/layout/list1"/>
    <dgm:cxn modelId="{2C465CA5-DBF9-455D-90FE-225CF2D4EF30}" type="presParOf" srcId="{849C03F5-25F6-4ABD-ABDE-4D921A0EAE5E}" destId="{81193E2A-389C-4FAF-9F69-A7115D6FEF5D}" srcOrd="4" destOrd="0" presId="urn:microsoft.com/office/officeart/2005/8/layout/list1"/>
    <dgm:cxn modelId="{683F4001-0EC1-4EFA-A45E-3794C6DC04E0}" type="presParOf" srcId="{81193E2A-389C-4FAF-9F69-A7115D6FEF5D}" destId="{8C580AD1-2EC3-4FEA-87DE-9C6DA803F55E}" srcOrd="0" destOrd="0" presId="urn:microsoft.com/office/officeart/2005/8/layout/list1"/>
    <dgm:cxn modelId="{0B16397A-8AC0-46AB-935C-F3741C1CCCBF}" type="presParOf" srcId="{81193E2A-389C-4FAF-9F69-A7115D6FEF5D}" destId="{41A06B50-3887-4024-A72D-305734332311}" srcOrd="1" destOrd="0" presId="urn:microsoft.com/office/officeart/2005/8/layout/list1"/>
    <dgm:cxn modelId="{7C9B6FB3-A847-4F5C-A56E-626196E1BB0C}" type="presParOf" srcId="{849C03F5-25F6-4ABD-ABDE-4D921A0EAE5E}" destId="{5FEA22FC-E948-422C-97ED-9ED65628170A}" srcOrd="5" destOrd="0" presId="urn:microsoft.com/office/officeart/2005/8/layout/list1"/>
    <dgm:cxn modelId="{4B31001B-B63D-4D8E-891D-E038D2D629AA}" type="presParOf" srcId="{849C03F5-25F6-4ABD-ABDE-4D921A0EAE5E}" destId="{540D9A1A-042D-45BD-83FF-8A0C766998D6}" srcOrd="6" destOrd="0" presId="urn:microsoft.com/office/officeart/2005/8/layout/list1"/>
    <dgm:cxn modelId="{25FDBB5A-1301-46CD-916F-0F36CBEB6CC4}" type="presParOf" srcId="{849C03F5-25F6-4ABD-ABDE-4D921A0EAE5E}" destId="{D055EF36-9AB3-408C-875D-B850033D0E2A}" srcOrd="7" destOrd="0" presId="urn:microsoft.com/office/officeart/2005/8/layout/list1"/>
    <dgm:cxn modelId="{EFA5A66A-A1F8-45BA-B9A2-818F4BA3920E}" type="presParOf" srcId="{849C03F5-25F6-4ABD-ABDE-4D921A0EAE5E}" destId="{E0332897-A71A-4A0F-994C-18BE9B0A9A21}" srcOrd="8" destOrd="0" presId="urn:microsoft.com/office/officeart/2005/8/layout/list1"/>
    <dgm:cxn modelId="{83A77725-6D76-47BD-9089-AB524D0EDBC8}" type="presParOf" srcId="{E0332897-A71A-4A0F-994C-18BE9B0A9A21}" destId="{8A1843E2-DC95-4D3D-B371-8A035D4F07E1}" srcOrd="0" destOrd="0" presId="urn:microsoft.com/office/officeart/2005/8/layout/list1"/>
    <dgm:cxn modelId="{593CBB3B-EF70-468D-A280-A056B6538447}" type="presParOf" srcId="{E0332897-A71A-4A0F-994C-18BE9B0A9A21}" destId="{C5D9EA31-774C-427C-9375-CAE3C5B4F4C0}" srcOrd="1" destOrd="0" presId="urn:microsoft.com/office/officeart/2005/8/layout/list1"/>
    <dgm:cxn modelId="{2F1CAB45-CFFD-41BE-A158-D1BBB4740A02}" type="presParOf" srcId="{849C03F5-25F6-4ABD-ABDE-4D921A0EAE5E}" destId="{7BE17705-9C7D-4581-8466-046752677C2B}" srcOrd="9" destOrd="0" presId="urn:microsoft.com/office/officeart/2005/8/layout/list1"/>
    <dgm:cxn modelId="{39FE8EE5-64C7-4B37-98A9-4BA91F8EB73F}" type="presParOf" srcId="{849C03F5-25F6-4ABD-ABDE-4D921A0EAE5E}" destId="{9F4E0FEE-3E21-47C7-80BA-1389471A382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D8622-F56E-4AFE-9444-8E456AB7042A}">
      <dsp:nvSpPr>
        <dsp:cNvPr id="0" name=""/>
        <dsp:cNvSpPr/>
      </dsp:nvSpPr>
      <dsp:spPr>
        <a:xfrm>
          <a:off x="0" y="541319"/>
          <a:ext cx="8229600" cy="907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354D9-0D41-464D-B281-4BD861229413}">
      <dsp:nvSpPr>
        <dsp:cNvPr id="0" name=""/>
        <dsp:cNvSpPr/>
      </dsp:nvSpPr>
      <dsp:spPr>
        <a:xfrm>
          <a:off x="391790" y="9959"/>
          <a:ext cx="7835792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Chronic anovulation and prolonged exposure to unopposed estrogen can lead to endometrial hyperplasia and endometrial cancer</a:t>
          </a:r>
        </a:p>
      </dsp:txBody>
      <dsp:txXfrm>
        <a:off x="443668" y="61837"/>
        <a:ext cx="7732036" cy="958964"/>
      </dsp:txXfrm>
    </dsp:sp>
    <dsp:sp modelId="{540D9A1A-042D-45BD-83FF-8A0C766998D6}">
      <dsp:nvSpPr>
        <dsp:cNvPr id="0" name=""/>
        <dsp:cNvSpPr/>
      </dsp:nvSpPr>
      <dsp:spPr>
        <a:xfrm>
          <a:off x="0" y="2174279"/>
          <a:ext cx="8229600" cy="907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06B50-3887-4024-A72D-305734332311}">
      <dsp:nvSpPr>
        <dsp:cNvPr id="0" name=""/>
        <dsp:cNvSpPr/>
      </dsp:nvSpPr>
      <dsp:spPr>
        <a:xfrm>
          <a:off x="391790" y="1642919"/>
          <a:ext cx="7835792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Risk of endometrial cancer was 5.3 times higher in women with PCOS and 6.1 times higher in obese women with PCOS</a:t>
          </a:r>
        </a:p>
      </dsp:txBody>
      <dsp:txXfrm>
        <a:off x="443668" y="1694797"/>
        <a:ext cx="7732036" cy="958964"/>
      </dsp:txXfrm>
    </dsp:sp>
    <dsp:sp modelId="{9F4E0FEE-3E21-47C7-80BA-1389471A382D}">
      <dsp:nvSpPr>
        <dsp:cNvPr id="0" name=""/>
        <dsp:cNvSpPr/>
      </dsp:nvSpPr>
      <dsp:spPr>
        <a:xfrm>
          <a:off x="0" y="3817200"/>
          <a:ext cx="8229600" cy="907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9EA31-774C-427C-9375-CAE3C5B4F4C0}">
      <dsp:nvSpPr>
        <dsp:cNvPr id="0" name=""/>
        <dsp:cNvSpPr/>
      </dsp:nvSpPr>
      <dsp:spPr>
        <a:xfrm>
          <a:off x="391790" y="3275880"/>
          <a:ext cx="7835792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To prevent endometrial hyperplasia, at least four induced withdrawal bleeds per year are recommended</a:t>
          </a:r>
        </a:p>
      </dsp:txBody>
      <dsp:txXfrm>
        <a:off x="443668" y="3327758"/>
        <a:ext cx="7732036" cy="95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F5BFB6-72F1-4B82-8F4F-87F72DD9BB17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CA9B064A-A1E0-422B-A05A-5A0B6403A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9072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74638"/>
            <a:ext cx="9144000" cy="6354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495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495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74638"/>
            <a:ext cx="9144000" cy="6354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1330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246959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4583919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870010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412977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495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495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11954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1489303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9673063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800" r:id="rId10"/>
    <p:sldLayoutId id="2147483801" r:id="rId11"/>
    <p:sldLayoutId id="2147483796" r:id="rId12"/>
    <p:sldLayoutId id="2147483797" r:id="rId13"/>
    <p:sldLayoutId id="2147483798" r:id="rId14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hite rectangle.png"/>
          <p:cNvPicPr>
            <a:picLocks noChangeAspect="1"/>
          </p:cNvPicPr>
          <p:nvPr/>
        </p:nvPicPr>
        <p:blipFill>
          <a:blip r:embed="rId12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8" r:id="rId7"/>
    <p:sldLayoutId id="2147483809" r:id="rId8"/>
    <p:sldLayoutId id="2147483823" r:id="rId9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4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828800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</a:rPr>
              <a:t>Question </a:t>
            </a:r>
            <a:r>
              <a:rPr lang="en-US" sz="3200" b="1" dirty="0" smtClean="0">
                <a:latin typeface="Arial" pitchFamily="34" charset="0"/>
              </a:rPr>
              <a:t>6</a:t>
            </a:r>
            <a:endParaRPr lang="en-US" sz="3200" b="1" dirty="0">
              <a:latin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62D836-88E7-314D-9DA2-4F95410525B1}"/>
              </a:ext>
            </a:extLst>
          </p:cNvPr>
          <p:cNvSpPr txBox="1"/>
          <p:nvPr/>
        </p:nvSpPr>
        <p:spPr>
          <a:xfrm>
            <a:off x="3810000" y="56388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66700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 33-year-old woman presented with secondary infertility. Her BMI is 31kg/m</a:t>
            </a:r>
            <a:r>
              <a:rPr lang="en-US" dirty="0" smtClean="0"/>
              <a:t>2</a:t>
            </a:r>
            <a:r>
              <a:rPr lang="en-US" sz="2200" dirty="0" smtClean="0"/>
              <a:t> with irregular cycle. Her husband’s semen analysis </a:t>
            </a:r>
            <a:r>
              <a:rPr lang="en-US" sz="2200" dirty="0" smtClean="0"/>
              <a:t> </a:t>
            </a:r>
            <a:r>
              <a:rPr lang="en-US" sz="2200" dirty="0" smtClean="0"/>
              <a:t>was normal. She is keen to conceive. What treatment would you recommend for her?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343400"/>
            <a:ext cx="6172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200" dirty="0" smtClean="0"/>
              <a:t>Ovarian drilling</a:t>
            </a:r>
            <a:endParaRPr lang="en-US" sz="2200" dirty="0" smtClean="0"/>
          </a:p>
          <a:p>
            <a:pPr marL="342900" indent="-342900">
              <a:buAutoNum type="alphaLcPeriod"/>
            </a:pPr>
            <a:r>
              <a:rPr lang="en-US" sz="2200" dirty="0" err="1" smtClean="0"/>
              <a:t>Clomephine</a:t>
            </a:r>
            <a:r>
              <a:rPr lang="en-US" sz="2200" dirty="0" smtClean="0"/>
              <a:t> </a:t>
            </a:r>
            <a:r>
              <a:rPr lang="en-US" sz="2200" dirty="0" smtClean="0"/>
              <a:t>citrate alone</a:t>
            </a:r>
            <a:endParaRPr lang="en-US" sz="2200" dirty="0" smtClean="0"/>
          </a:p>
          <a:p>
            <a:pPr marL="342900" indent="-342900">
              <a:buAutoNum type="alphaLcPeriod"/>
            </a:pPr>
            <a:r>
              <a:rPr lang="en-US" sz="2200" dirty="0" err="1" smtClean="0"/>
              <a:t>Metformin</a:t>
            </a:r>
            <a:endParaRPr lang="en-US" sz="2200" dirty="0" smtClean="0"/>
          </a:p>
          <a:p>
            <a:pPr marL="342900" indent="-342900">
              <a:buAutoNum type="alphaLcPeriod"/>
            </a:pPr>
            <a:r>
              <a:rPr lang="en-US" sz="2200" dirty="0" err="1" smtClean="0"/>
              <a:t>Myo-inositol</a:t>
            </a:r>
            <a:endParaRPr lang="en-US" sz="2200" dirty="0" smtClean="0"/>
          </a:p>
          <a:p>
            <a:pPr marL="342900" indent="-342900">
              <a:buAutoNum type="alphaLcPeriod"/>
            </a:pPr>
            <a:r>
              <a:rPr lang="en-US" sz="2200" dirty="0" err="1" smtClean="0"/>
              <a:t>Clomephine</a:t>
            </a:r>
            <a:r>
              <a:rPr lang="en-US" sz="2200" dirty="0" smtClean="0"/>
              <a:t> + </a:t>
            </a:r>
            <a:r>
              <a:rPr lang="en-US" sz="2200" dirty="0" err="1" smtClean="0"/>
              <a:t>metformin</a:t>
            </a:r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729764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828800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</a:rPr>
              <a:t>Question </a:t>
            </a:r>
            <a:r>
              <a:rPr lang="en-US" sz="3200" b="1" dirty="0" smtClean="0">
                <a:latin typeface="Arial" pitchFamily="34" charset="0"/>
              </a:rPr>
              <a:t>7</a:t>
            </a:r>
            <a:endParaRPr lang="en-US" sz="3200" b="1" dirty="0">
              <a:latin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62D836-88E7-314D-9DA2-4F95410525B1}"/>
              </a:ext>
            </a:extLst>
          </p:cNvPr>
          <p:cNvSpPr txBox="1"/>
          <p:nvPr/>
        </p:nvSpPr>
        <p:spPr>
          <a:xfrm>
            <a:off x="5181600" y="51816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819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best way to address </a:t>
            </a:r>
            <a:r>
              <a:rPr lang="en-US" sz="2400" dirty="0" smtClean="0"/>
              <a:t> insulin resistant in a patient with PCOS?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787676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Life style modification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err="1" smtClean="0"/>
              <a:t>Clomephine</a:t>
            </a:r>
            <a:r>
              <a:rPr lang="en-US" sz="2400" dirty="0" smtClean="0"/>
              <a:t> </a:t>
            </a:r>
            <a:r>
              <a:rPr lang="en-US" sz="2400" dirty="0" smtClean="0"/>
              <a:t>citrate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err="1" smtClean="0"/>
              <a:t>Metformin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err="1" smtClean="0"/>
              <a:t>Myo-inositol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Life style modification + </a:t>
            </a:r>
            <a:r>
              <a:rPr lang="en-US" sz="2400" dirty="0" err="1" smtClean="0"/>
              <a:t>metformin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29764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828800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</a:rPr>
              <a:t>Question 8</a:t>
            </a:r>
            <a:endParaRPr lang="en-US" sz="3200" b="1" dirty="0">
              <a:latin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62D836-88E7-314D-9DA2-4F95410525B1}"/>
              </a:ext>
            </a:extLst>
          </p:cNvPr>
          <p:cNvSpPr txBox="1"/>
          <p:nvPr/>
        </p:nvSpPr>
        <p:spPr>
          <a:xfrm>
            <a:off x="3429000" y="49530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68587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many times a year should a patient with PCOS bleed in a year in order to prevent endometrial hyperplasia and ultimately endometrial cancer?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9624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Once a year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Twice a year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Three times per year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Four times per year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At least 6 months per year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29764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828800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</a:rPr>
              <a:t>Question </a:t>
            </a:r>
            <a:r>
              <a:rPr lang="en-US" sz="3200" b="1" dirty="0" smtClean="0">
                <a:latin typeface="Arial" pitchFamily="34" charset="0"/>
              </a:rPr>
              <a:t>9</a:t>
            </a:r>
            <a:endParaRPr lang="en-US" sz="3200" b="1" dirty="0">
              <a:latin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62D836-88E7-314D-9DA2-4F95410525B1}"/>
              </a:ext>
            </a:extLst>
          </p:cNvPr>
          <p:cNvSpPr txBox="1"/>
          <p:nvPr/>
        </p:nvSpPr>
        <p:spPr>
          <a:xfrm>
            <a:off x="2057400" y="43682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819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Levels of which of the following hormones is reduced in a woman with PCOS leading to increased in testosterone and estrogen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73380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lnSpc>
                <a:spcPct val="100000"/>
              </a:lnSpc>
              <a:buClr>
                <a:srgbClr val="00FF00"/>
              </a:buClr>
              <a:buSzPct val="80000"/>
            </a:pPr>
            <a:r>
              <a:rPr lang="en-US" altLang="en-US" sz="2400" dirty="0" smtClean="0">
                <a:latin typeface="+mn-lt"/>
              </a:rPr>
              <a:t>a. Insulin</a:t>
            </a:r>
            <a:endParaRPr lang="en-US" altLang="en-US" sz="2400" dirty="0" smtClean="0">
              <a:latin typeface="+mn-lt"/>
            </a:endParaRPr>
          </a:p>
          <a:p>
            <a:pPr marL="457200" indent="-457200" eaLnBrk="1" hangingPunct="1">
              <a:lnSpc>
                <a:spcPct val="100000"/>
              </a:lnSpc>
              <a:buClr>
                <a:srgbClr val="00FF00"/>
              </a:buClr>
              <a:buSzPct val="80000"/>
            </a:pPr>
            <a:r>
              <a:rPr lang="en-US" altLang="en-US" sz="2400" dirty="0" smtClean="0">
                <a:latin typeface="+mn-lt"/>
              </a:rPr>
              <a:t>b. FSH/LH </a:t>
            </a:r>
            <a:r>
              <a:rPr lang="en-US" altLang="en-US" sz="2400" dirty="0" smtClean="0">
                <a:latin typeface="+mn-lt"/>
              </a:rPr>
              <a:t>ratio</a:t>
            </a:r>
          </a:p>
          <a:p>
            <a:pPr marL="457200" indent="-457200" eaLnBrk="1" hangingPunct="1">
              <a:lnSpc>
                <a:spcPct val="100000"/>
              </a:lnSpc>
              <a:buClr>
                <a:srgbClr val="00FF00"/>
              </a:buClr>
              <a:buSzPct val="80000"/>
            </a:pPr>
            <a:r>
              <a:rPr lang="en-US" altLang="en-US" sz="2400" dirty="0" smtClean="0">
                <a:latin typeface="+mn-lt"/>
              </a:rPr>
              <a:t>c. SHBG</a:t>
            </a:r>
            <a:endParaRPr lang="en-US" altLang="en-US" sz="2400" dirty="0" smtClean="0">
              <a:latin typeface="+mn-lt"/>
            </a:endParaRPr>
          </a:p>
          <a:p>
            <a:pPr marL="457200" indent="-457200" eaLnBrk="1" hangingPunct="1">
              <a:lnSpc>
                <a:spcPct val="100000"/>
              </a:lnSpc>
              <a:buClr>
                <a:srgbClr val="00FF00"/>
              </a:buClr>
              <a:buSzPct val="80000"/>
            </a:pPr>
            <a:r>
              <a:rPr lang="en-US" altLang="en-US" sz="2400" dirty="0" smtClean="0">
                <a:latin typeface="+mn-lt"/>
              </a:rPr>
              <a:t>d. Progesterone</a:t>
            </a:r>
            <a:endParaRPr lang="en-US" altLang="en-US" sz="2400" dirty="0" smtClean="0">
              <a:latin typeface="+mn-lt"/>
            </a:endParaRPr>
          </a:p>
          <a:p>
            <a:pPr marL="457200" indent="-457200" eaLnBrk="1" hangingPunct="1">
              <a:lnSpc>
                <a:spcPct val="100000"/>
              </a:lnSpc>
              <a:buClr>
                <a:srgbClr val="00FF00"/>
              </a:buClr>
              <a:buSzPct val="80000"/>
            </a:pPr>
            <a:r>
              <a:rPr lang="en-US" altLang="en-US" sz="2400" dirty="0" smtClean="0">
                <a:latin typeface="+mn-lt"/>
              </a:rPr>
              <a:t>e. </a:t>
            </a:r>
            <a:r>
              <a:rPr lang="en-US" altLang="en-US" sz="2400" dirty="0" err="1" smtClean="0">
                <a:latin typeface="+mn-lt"/>
              </a:rPr>
              <a:t>Prolactin</a:t>
            </a:r>
            <a:endParaRPr lang="en-US" altLang="en-US" sz="2400" dirty="0" smtClean="0">
              <a:latin typeface="+mn-lt"/>
            </a:endParaRPr>
          </a:p>
          <a:p>
            <a:pPr marL="457200" indent="-457200" eaLnBrk="1" hangingPunct="1">
              <a:lnSpc>
                <a:spcPct val="100000"/>
              </a:lnSpc>
              <a:buClr>
                <a:srgbClr val="00FF00"/>
              </a:buClr>
              <a:buSzPct val="80000"/>
            </a:pPr>
            <a:endParaRPr lang="en-US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764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828800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</a:rPr>
              <a:t>Question </a:t>
            </a:r>
            <a:r>
              <a:rPr lang="en-US" sz="3200" b="1" dirty="0" smtClean="0">
                <a:latin typeface="Arial" pitchFamily="34" charset="0"/>
              </a:rPr>
              <a:t>10</a:t>
            </a:r>
            <a:endParaRPr lang="en-US" sz="3200" b="1" dirty="0">
              <a:latin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62D836-88E7-314D-9DA2-4F95410525B1}"/>
              </a:ext>
            </a:extLst>
          </p:cNvPr>
          <p:cNvSpPr txBox="1"/>
          <p:nvPr/>
        </p:nvSpPr>
        <p:spPr>
          <a:xfrm>
            <a:off x="3733800" y="41148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819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does presence of </a:t>
            </a:r>
            <a:r>
              <a:rPr lang="en-US" sz="2400" dirty="0" err="1" smtClean="0"/>
              <a:t>Acanthosis</a:t>
            </a:r>
            <a:r>
              <a:rPr lang="en-US" sz="2400" dirty="0" smtClean="0"/>
              <a:t> </a:t>
            </a:r>
            <a:r>
              <a:rPr lang="en-US" sz="2400" dirty="0" err="1" smtClean="0"/>
              <a:t>nigricans</a:t>
            </a:r>
            <a:r>
              <a:rPr lang="en-US" sz="2400" dirty="0" smtClean="0"/>
              <a:t> in a patient with PCOS indicate?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lnSpc>
                <a:spcPct val="100000"/>
              </a:lnSpc>
              <a:buClr>
                <a:srgbClr val="00FF00"/>
              </a:buClr>
              <a:buSzPct val="80000"/>
            </a:pPr>
            <a:r>
              <a:rPr lang="en-US" altLang="en-US" sz="2400" dirty="0" smtClean="0">
                <a:latin typeface="+mn-lt"/>
              </a:rPr>
              <a:t>a. Due to obesity friction</a:t>
            </a:r>
            <a:endParaRPr lang="en-US" altLang="en-US" sz="2400" dirty="0" smtClean="0">
              <a:latin typeface="+mn-lt"/>
            </a:endParaRPr>
          </a:p>
          <a:p>
            <a:pPr marL="457200" indent="-457200" eaLnBrk="1" hangingPunct="1">
              <a:lnSpc>
                <a:spcPct val="100000"/>
              </a:lnSpc>
              <a:buClr>
                <a:srgbClr val="00FF00"/>
              </a:buClr>
              <a:buSzPct val="80000"/>
            </a:pPr>
            <a:r>
              <a:rPr lang="en-US" altLang="en-US" sz="2400" dirty="0" smtClean="0">
                <a:latin typeface="+mn-lt"/>
              </a:rPr>
              <a:t>b. Metabolic syndrome</a:t>
            </a:r>
            <a:endParaRPr lang="en-US" altLang="en-US" sz="2400" dirty="0" smtClean="0">
              <a:latin typeface="+mn-lt"/>
            </a:endParaRPr>
          </a:p>
          <a:p>
            <a:pPr marL="457200" indent="-457200" eaLnBrk="1" hangingPunct="1">
              <a:lnSpc>
                <a:spcPct val="100000"/>
              </a:lnSpc>
              <a:buClr>
                <a:srgbClr val="00FF00"/>
              </a:buClr>
              <a:buSzPct val="80000"/>
            </a:pPr>
            <a:r>
              <a:rPr lang="en-US" altLang="en-US" sz="2400" dirty="0" smtClean="0">
                <a:latin typeface="+mn-lt"/>
              </a:rPr>
              <a:t>c. Excess sex hormones</a:t>
            </a:r>
            <a:endParaRPr lang="en-US" altLang="en-US" sz="2400" dirty="0" smtClean="0">
              <a:latin typeface="+mn-lt"/>
            </a:endParaRPr>
          </a:p>
          <a:p>
            <a:pPr marL="457200" indent="-457200" eaLnBrk="1" hangingPunct="1">
              <a:lnSpc>
                <a:spcPct val="100000"/>
              </a:lnSpc>
              <a:buClr>
                <a:srgbClr val="00FF00"/>
              </a:buClr>
              <a:buSzPct val="80000"/>
            </a:pPr>
            <a:r>
              <a:rPr lang="en-US" altLang="en-US" sz="2400" dirty="0" smtClean="0">
                <a:latin typeface="+mn-lt"/>
              </a:rPr>
              <a:t>d. Elevated </a:t>
            </a:r>
            <a:r>
              <a:rPr lang="en-US" altLang="en-US" sz="2400" dirty="0" err="1" smtClean="0">
                <a:latin typeface="+mn-lt"/>
              </a:rPr>
              <a:t>c</a:t>
            </a:r>
            <a:r>
              <a:rPr lang="en-US" altLang="en-US" sz="2400" dirty="0" err="1" smtClean="0">
                <a:latin typeface="+mn-lt"/>
              </a:rPr>
              <a:t>ortisol</a:t>
            </a:r>
            <a:r>
              <a:rPr lang="en-US" altLang="en-US" sz="2400" dirty="0" smtClean="0">
                <a:latin typeface="+mn-lt"/>
              </a:rPr>
              <a:t> levels</a:t>
            </a:r>
            <a:endParaRPr lang="en-US" altLang="en-US" sz="2400" dirty="0" smtClean="0">
              <a:latin typeface="+mn-lt"/>
            </a:endParaRPr>
          </a:p>
          <a:p>
            <a:pPr marL="457200" indent="-457200" eaLnBrk="1" hangingPunct="1">
              <a:lnSpc>
                <a:spcPct val="100000"/>
              </a:lnSpc>
              <a:buClr>
                <a:srgbClr val="00FF00"/>
              </a:buClr>
              <a:buSzPct val="80000"/>
            </a:pPr>
            <a:r>
              <a:rPr lang="en-US" altLang="en-US" sz="2400" dirty="0" smtClean="0">
                <a:latin typeface="+mn-lt"/>
              </a:rPr>
              <a:t>e. Reduced </a:t>
            </a:r>
            <a:r>
              <a:rPr lang="en-US" altLang="en-US" sz="2400" dirty="0" err="1" smtClean="0">
                <a:latin typeface="+mn-lt"/>
              </a:rPr>
              <a:t>prolactin</a:t>
            </a:r>
            <a:r>
              <a:rPr lang="en-US" altLang="en-US" sz="2400" dirty="0" smtClean="0">
                <a:latin typeface="+mn-lt"/>
              </a:rPr>
              <a:t> levels</a:t>
            </a:r>
            <a:endParaRPr lang="en-US" altLang="en-US" sz="2400" dirty="0" smtClean="0">
              <a:latin typeface="+mn-lt"/>
            </a:endParaRPr>
          </a:p>
          <a:p>
            <a:pPr marL="457200" indent="-457200" eaLnBrk="1" hangingPunct="1">
              <a:lnSpc>
                <a:spcPct val="100000"/>
              </a:lnSpc>
              <a:buClr>
                <a:srgbClr val="00FF00"/>
              </a:buClr>
              <a:buSzPct val="80000"/>
            </a:pPr>
            <a:endParaRPr lang="en-US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764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8832" y="548680"/>
            <a:ext cx="8382000" cy="665162"/>
          </a:xfrm>
        </p:spPr>
        <p:txBody>
          <a:bodyPr/>
          <a:lstStyle/>
          <a:p>
            <a:pPr algn="ctr"/>
            <a:r>
              <a:rPr b="1" i="1" dirty="0" smtClean="0">
                <a:latin typeface="Times New Roman" pitchFamily="18" charset="0"/>
                <a:cs typeface="Times New Roman" pitchFamily="18" charset="0"/>
              </a:rPr>
              <a:t>LEARNING OBJECTIVES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8832" y="2420888"/>
            <a:ext cx="8382000" cy="36248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b="0" dirty="0" smtClean="0">
                <a:latin typeface="Arial" pitchFamily="34" charset="0"/>
                <a:cs typeface="Arial" pitchFamily="34" charset="0"/>
              </a:rPr>
              <a:t>By the end of this session students will be able to:</a:t>
            </a:r>
          </a:p>
          <a:p>
            <a:pPr>
              <a:lnSpc>
                <a:spcPct val="150000"/>
              </a:lnSpc>
            </a:pPr>
            <a:r>
              <a:rPr lang="en-US" sz="2200" b="0" dirty="0" smtClean="0">
                <a:latin typeface="Arial" pitchFamily="34" charset="0"/>
                <a:cs typeface="Arial" pitchFamily="34" charset="0"/>
              </a:rPr>
              <a:t>Discuss the pathophysiology of PCO’S.</a:t>
            </a:r>
          </a:p>
          <a:p>
            <a:pPr>
              <a:lnSpc>
                <a:spcPct val="150000"/>
              </a:lnSpc>
            </a:pPr>
            <a:r>
              <a:rPr lang="en-US" sz="2200" b="0" dirty="0" smtClean="0">
                <a:latin typeface="Arial" pitchFamily="34" charset="0"/>
                <a:cs typeface="Arial" pitchFamily="34" charset="0"/>
              </a:rPr>
              <a:t>Explain diagnostic criteria of PCO’S</a:t>
            </a:r>
          </a:p>
          <a:p>
            <a:pPr>
              <a:lnSpc>
                <a:spcPct val="150000"/>
              </a:lnSpc>
            </a:pPr>
            <a:r>
              <a:rPr lang="en-US" sz="2200" b="0" dirty="0" smtClean="0">
                <a:latin typeface="Arial" pitchFamily="34" charset="0"/>
                <a:cs typeface="Arial" pitchFamily="34" charset="0"/>
              </a:rPr>
              <a:t>Describe clinical features of PCO’S</a:t>
            </a:r>
          </a:p>
          <a:p>
            <a:pPr>
              <a:lnSpc>
                <a:spcPct val="150000"/>
              </a:lnSpc>
            </a:pPr>
            <a:r>
              <a:rPr lang="en-US" sz="2200" b="0" dirty="0" smtClean="0">
                <a:latin typeface="Arial" pitchFamily="34" charset="0"/>
                <a:cs typeface="Arial" pitchFamily="34" charset="0"/>
              </a:rPr>
              <a:t>Enlist investigations of patient with PCO’S.</a:t>
            </a:r>
          </a:p>
          <a:p>
            <a:pPr>
              <a:lnSpc>
                <a:spcPct val="150000"/>
              </a:lnSpc>
            </a:pPr>
            <a:r>
              <a:rPr lang="en-US" sz="2200" b="0" dirty="0" smtClean="0">
                <a:latin typeface="Arial" pitchFamily="34" charset="0"/>
                <a:cs typeface="Arial" pitchFamily="34" charset="0"/>
              </a:rPr>
              <a:t>Discuss the management options of PCO’S.</a:t>
            </a:r>
            <a:endParaRPr lang="en-US" sz="22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13" y="304800"/>
            <a:ext cx="8229600" cy="498475"/>
          </a:xfrm>
        </p:spPr>
        <p:txBody>
          <a:bodyPr>
            <a:norm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sz="3600" b="1" i="1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POLYCYSTIC  OVARIAN  SYNDROME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228600" y="6661150"/>
            <a:ext cx="5305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latin typeface="Arial" pitchFamily="34" charset="0"/>
              </a:rPr>
              <a:t>Adam Balen, “PCOS: diagnosis, prevalence and ethnic differences” Gynecology Forum Volume 18, No. 4, 2013 </a:t>
            </a:r>
          </a:p>
        </p:txBody>
      </p:sp>
      <p:sp>
        <p:nvSpPr>
          <p:cNvPr id="5" name="Oval 4"/>
          <p:cNvSpPr/>
          <p:nvPr/>
        </p:nvSpPr>
        <p:spPr>
          <a:xfrm>
            <a:off x="457200" y="838200"/>
            <a:ext cx="78486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PCOS is the commonest endocrine disturbance to affect women during their reproductive years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240213" y="1752600"/>
            <a:ext cx="484187" cy="4889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2286000"/>
            <a:ext cx="48768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Prevalence in general population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20% – 33% </a:t>
            </a:r>
          </a:p>
        </p:txBody>
      </p:sp>
      <p:sp>
        <p:nvSpPr>
          <p:cNvPr id="8" name="Down Arrow 7"/>
          <p:cNvSpPr/>
          <p:nvPr/>
        </p:nvSpPr>
        <p:spPr>
          <a:xfrm>
            <a:off x="4240213" y="3124200"/>
            <a:ext cx="484187" cy="4889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3657600"/>
            <a:ext cx="63246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ysClr val="windowText" lastClr="000000"/>
                </a:solidFill>
              </a:rPr>
              <a:t>PREVALENCE IN South Asian : </a:t>
            </a:r>
            <a:r>
              <a:rPr lang="en-US" sz="2400" b="1" dirty="0">
                <a:solidFill>
                  <a:srgbClr val="FF0000"/>
                </a:solidFill>
              </a:rPr>
              <a:t>52%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8201" name="Text Box 3"/>
          <p:cNvSpPr txBox="1">
            <a:spLocks noChangeArrowheads="1"/>
          </p:cNvSpPr>
          <p:nvPr/>
        </p:nvSpPr>
        <p:spPr bwMode="auto">
          <a:xfrm>
            <a:off x="228600" y="6521450"/>
            <a:ext cx="3733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800">
                <a:latin typeface="Arial" pitchFamily="34" charset="0"/>
              </a:rPr>
              <a:t>Rodin et al  Clin. Endocrinol. 49, 91, 1998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238625" y="4495800"/>
            <a:ext cx="484188" cy="4889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19388" y="5084763"/>
            <a:ext cx="3429000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GENETIC INHERITANCE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24 % of all mothers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33% of all sisters</a:t>
            </a:r>
            <a:endParaRPr lang="en-US" sz="20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p Arrow 2"/>
          <p:cNvSpPr/>
          <p:nvPr/>
        </p:nvSpPr>
        <p:spPr bwMode="auto">
          <a:xfrm>
            <a:off x="5534025" y="5246624"/>
            <a:ext cx="181735" cy="304800"/>
          </a:xfrm>
          <a:prstGeom prst="up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0" hangingPunct="0">
              <a:defRPr/>
            </a:pPr>
            <a:endParaRPr lang="en-US" sz="2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5732463"/>
            <a:ext cx="11493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6672"/>
            <a:ext cx="8382000" cy="443198"/>
          </a:xfrm>
        </p:spPr>
        <p:txBody>
          <a:bodyPr>
            <a:normAutofit/>
          </a:bodyPr>
          <a:lstStyle/>
          <a:p>
            <a:r>
              <a:rPr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HYPOTHALAMIC PITUITARY OVARIAN AXIS</a:t>
            </a:r>
            <a:endParaRPr lang="en-US" sz="32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11">
            <a:extLst>
              <a:ext uri="{FF2B5EF4-FFF2-40B4-BE49-F238E27FC236}">
                <a16:creationId xmlns="" xmlns:a16="http://schemas.microsoft.com/office/drawing/2014/main" id="{786C9A15-3A04-4464-9F37-295E075F1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2705" y="1844824"/>
            <a:ext cx="2958590" cy="453650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70" y="78581"/>
            <a:ext cx="8080375" cy="350838"/>
          </a:xfrm>
        </p:spPr>
        <p:txBody>
          <a:bodyPr>
            <a:no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sz="40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ETIOLOGY</a:t>
            </a:r>
          </a:p>
        </p:txBody>
      </p:sp>
      <p:sp>
        <p:nvSpPr>
          <p:cNvPr id="4" name="Oval 3"/>
          <p:cNvSpPr/>
          <p:nvPr/>
        </p:nvSpPr>
        <p:spPr>
          <a:xfrm>
            <a:off x="2332038" y="697309"/>
            <a:ext cx="4787900" cy="56832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292934"/>
                </a:solidFill>
              </a:rPr>
              <a:t>Lifestyle and inherited risk factors</a:t>
            </a:r>
          </a:p>
        </p:txBody>
      </p:sp>
      <p:sp>
        <p:nvSpPr>
          <p:cNvPr id="5" name="Down Arrow 4"/>
          <p:cNvSpPr/>
          <p:nvPr/>
        </p:nvSpPr>
        <p:spPr>
          <a:xfrm>
            <a:off x="3389313" y="1371600"/>
            <a:ext cx="2681287" cy="1447800"/>
          </a:xfrm>
          <a:prstGeom prst="down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92934"/>
                </a:solidFill>
              </a:rPr>
              <a:t>Hormonal changes exacerbated by obesity</a:t>
            </a:r>
          </a:p>
        </p:txBody>
      </p:sp>
      <p:sp>
        <p:nvSpPr>
          <p:cNvPr id="6" name="Oval 5"/>
          <p:cNvSpPr/>
          <p:nvPr/>
        </p:nvSpPr>
        <p:spPr>
          <a:xfrm>
            <a:off x="2528888" y="2686050"/>
            <a:ext cx="1571625" cy="933450"/>
          </a:xfrm>
          <a:prstGeom prst="ellipse">
            <a:avLst/>
          </a:prstGeom>
          <a:solidFill>
            <a:srgbClr val="FF99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292934"/>
                </a:solidFill>
              </a:rPr>
              <a:t>High androgen levels</a:t>
            </a:r>
          </a:p>
        </p:txBody>
      </p:sp>
      <p:sp>
        <p:nvSpPr>
          <p:cNvPr id="7" name="Oval 6"/>
          <p:cNvSpPr/>
          <p:nvPr/>
        </p:nvSpPr>
        <p:spPr>
          <a:xfrm>
            <a:off x="5349875" y="2670175"/>
            <a:ext cx="1655763" cy="933450"/>
          </a:xfrm>
          <a:prstGeom prst="ellipse">
            <a:avLst/>
          </a:prstGeom>
          <a:solidFill>
            <a:srgbClr val="FF99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292934"/>
                </a:solidFill>
              </a:rPr>
              <a:t>Insulin resistance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4278313" y="3022600"/>
            <a:ext cx="895350" cy="252413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89313" y="3444875"/>
            <a:ext cx="2681287" cy="1355725"/>
          </a:xfrm>
          <a:prstGeom prst="ellipse">
            <a:avLst/>
          </a:prstGeom>
          <a:solidFill>
            <a:srgbClr val="FF99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292934"/>
                </a:solidFill>
              </a:rPr>
              <a:t>Oligo</a:t>
            </a:r>
            <a:r>
              <a:rPr lang="en-US" b="1" dirty="0">
                <a:solidFill>
                  <a:srgbClr val="292934"/>
                </a:solidFill>
              </a:rPr>
              <a:t>-anovulation menstrual irregularity and subfertility</a:t>
            </a:r>
          </a:p>
        </p:txBody>
      </p:sp>
      <p:sp>
        <p:nvSpPr>
          <p:cNvPr id="10" name="Oval 9"/>
          <p:cNvSpPr/>
          <p:nvPr/>
        </p:nvSpPr>
        <p:spPr>
          <a:xfrm>
            <a:off x="1003300" y="3522663"/>
            <a:ext cx="2044700" cy="1219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b="1" dirty="0" err="1">
                <a:solidFill>
                  <a:srgbClr val="292934"/>
                </a:solidFill>
              </a:rPr>
              <a:t>Hirsutism</a:t>
            </a:r>
            <a:endParaRPr lang="en-US" sz="1600" b="1" dirty="0">
              <a:solidFill>
                <a:srgbClr val="292934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b="1" dirty="0">
                <a:solidFill>
                  <a:srgbClr val="292934"/>
                </a:solidFill>
              </a:rPr>
              <a:t>Acne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b="1" dirty="0">
                <a:solidFill>
                  <a:srgbClr val="292934"/>
                </a:solidFill>
              </a:rPr>
              <a:t>Alopecia</a:t>
            </a:r>
          </a:p>
        </p:txBody>
      </p:sp>
      <p:sp>
        <p:nvSpPr>
          <p:cNvPr id="11" name="Oval 10"/>
          <p:cNvSpPr/>
          <p:nvPr/>
        </p:nvSpPr>
        <p:spPr>
          <a:xfrm>
            <a:off x="6448425" y="3592513"/>
            <a:ext cx="2044700" cy="128428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b="1" dirty="0">
                <a:solidFill>
                  <a:srgbClr val="292934"/>
                </a:solidFill>
              </a:rPr>
              <a:t>Metabolic syndrome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b="1" dirty="0">
                <a:solidFill>
                  <a:srgbClr val="292934"/>
                </a:solidFill>
              </a:rPr>
              <a:t>Increased CV risk factors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b="1" dirty="0">
                <a:solidFill>
                  <a:srgbClr val="292934"/>
                </a:solidFill>
              </a:rPr>
              <a:t>T2DM</a:t>
            </a:r>
            <a:endParaRPr lang="en-US" b="1" dirty="0">
              <a:solidFill>
                <a:srgbClr val="292934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31888" y="5581650"/>
            <a:ext cx="7108825" cy="56832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292934"/>
                </a:solidFill>
              </a:rPr>
              <a:t>Adverse effect on quality of life and mental health </a:t>
            </a:r>
          </a:p>
        </p:txBody>
      </p:sp>
      <p:sp>
        <p:nvSpPr>
          <p:cNvPr id="13" name="Down Arrow 12"/>
          <p:cNvSpPr/>
          <p:nvPr/>
        </p:nvSpPr>
        <p:spPr>
          <a:xfrm rot="19380479">
            <a:off x="2587625" y="4786313"/>
            <a:ext cx="236538" cy="400050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2022359">
            <a:off x="6659563" y="4835525"/>
            <a:ext cx="193675" cy="379413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572000" y="5029200"/>
            <a:ext cx="268288" cy="433388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447" name="TextBox 16"/>
          <p:cNvSpPr txBox="1">
            <a:spLocks noChangeArrowheads="1"/>
          </p:cNvSpPr>
          <p:nvPr/>
        </p:nvSpPr>
        <p:spPr bwMode="auto">
          <a:xfrm>
            <a:off x="152400" y="6400800"/>
            <a:ext cx="5534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latin typeface="Arial" pitchFamily="34" charset="0"/>
              </a:rPr>
              <a:t>Ref: S.Shorakae et.al., “Polycystic ovary syndrome: a common hormonal condition with major metabolic sequlae that </a:t>
            </a:r>
          </a:p>
          <a:p>
            <a:r>
              <a:rPr lang="en-US" altLang="en-US" sz="800">
                <a:latin typeface="Arial" pitchFamily="34" charset="0"/>
              </a:rPr>
              <a:t>physicians should know about”, Internal Medicine Journal 44 (2014), Royal Australian College of Physicians, 720-726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563562"/>
          </a:xfrm>
        </p:spPr>
        <p:txBody>
          <a:bodyPr>
            <a:no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sz="40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PATHOPHYSIOLOGY </a:t>
            </a: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691680" y="1268760"/>
            <a:ext cx="6067169" cy="5299334"/>
          </a:xfrm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B7E42F-1916-164D-B6EF-F896EED86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243" y="501357"/>
            <a:ext cx="7681913" cy="1523495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Polycystic Ovarian Syndrome</a:t>
            </a:r>
            <a:br>
              <a:rPr lang="en-US" sz="6000" dirty="0"/>
            </a:br>
            <a:r>
              <a:rPr lang="en-US" sz="6000" dirty="0"/>
              <a:t>(PCOS)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1E627F-6E53-594E-9502-FEF086D1D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248" y="4581128"/>
            <a:ext cx="7681913" cy="16763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000" dirty="0" smtClean="0"/>
              <a:t>Dr. </a:t>
            </a:r>
            <a:r>
              <a:rPr lang="en-US" sz="2000" dirty="0" err="1" smtClean="0"/>
              <a:t>Nighat</a:t>
            </a:r>
            <a:r>
              <a:rPr lang="en-US" sz="2000" dirty="0" smtClean="0"/>
              <a:t> </a:t>
            </a:r>
            <a:r>
              <a:rPr lang="en-US" sz="2000" dirty="0" err="1" smtClean="0"/>
              <a:t>naheed</a:t>
            </a:r>
            <a:endParaRPr lang="en-US" sz="2000" dirty="0" smtClean="0"/>
          </a:p>
          <a:p>
            <a:pPr algn="ctr"/>
            <a:r>
              <a:rPr lang="en-US" sz="2000" dirty="0" err="1" smtClean="0"/>
              <a:t>Assisstant</a:t>
            </a:r>
            <a:r>
              <a:rPr lang="en-US" sz="2000" dirty="0" smtClean="0"/>
              <a:t>. </a:t>
            </a:r>
            <a:r>
              <a:rPr lang="en-US" sz="2000" dirty="0"/>
              <a:t>Professor </a:t>
            </a:r>
          </a:p>
          <a:p>
            <a:pPr algn="ctr"/>
            <a:r>
              <a:rPr lang="en-US" sz="2000" dirty="0"/>
              <a:t>Obstetrics &amp; </a:t>
            </a:r>
            <a:r>
              <a:rPr lang="en-US" sz="2000" dirty="0" err="1"/>
              <a:t>Gynaecology</a:t>
            </a:r>
            <a:endParaRPr lang="en-US" sz="2000" dirty="0"/>
          </a:p>
          <a:p>
            <a:pPr algn="ctr"/>
            <a:r>
              <a:rPr lang="en-US" sz="2000" dirty="0"/>
              <a:t>Rawalpindi Medical College</a:t>
            </a:r>
          </a:p>
          <a:p>
            <a:pPr algn="ctr"/>
            <a:r>
              <a:rPr lang="en-US" sz="2000" dirty="0"/>
              <a:t>Rawalpindi</a:t>
            </a:r>
          </a:p>
          <a:p>
            <a:pPr algn="ctr"/>
            <a:r>
              <a:rPr lang="en-US" dirty="0"/>
              <a:t>    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2317355E-A3DB-EF4E-8ED8-816DAC505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6583" y="2024852"/>
            <a:ext cx="4662501" cy="219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0227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665163"/>
          </a:xfrm>
        </p:spPr>
        <p:txBody>
          <a:bodyPr/>
          <a:lstStyle/>
          <a:p>
            <a:pPr algn="ctr">
              <a:defRPr/>
            </a:pPr>
            <a:r>
              <a:rPr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sz="4400" b="1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7864" y="3068960"/>
            <a:ext cx="2143125" cy="214312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8788"/>
            <a:ext cx="8382000" cy="49859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altLang="en-US"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CLINICAL  FEATURES</a:t>
            </a:r>
            <a:endParaRPr sz="3600"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2291097"/>
            <a:ext cx="8382000" cy="244682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>
                <a:latin typeface="+mn-lt"/>
              </a:rPr>
              <a:t>Oligomenorrhea</a:t>
            </a:r>
            <a:r>
              <a:rPr lang="en-US" dirty="0" smtClean="0">
                <a:latin typeface="+mn-lt"/>
              </a:rPr>
              <a:t>/amenorrhea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+mn-lt"/>
              </a:rPr>
              <a:t>Hirsutism</a:t>
            </a:r>
            <a:r>
              <a:rPr lang="en-US" dirty="0" smtClean="0">
                <a:latin typeface="+mn-lt"/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+mn-lt"/>
              </a:rPr>
              <a:t>Subfertility</a:t>
            </a:r>
            <a:endParaRPr lang="en-US" dirty="0" smtClean="0">
              <a:latin typeface="+mn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n-lt"/>
              </a:rPr>
              <a:t>Obesity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+mn-lt"/>
              </a:rPr>
              <a:t>Acanthosis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nigricans</a:t>
            </a:r>
            <a:endParaRPr lang="en-US" dirty="0">
              <a:latin typeface="+mn-lt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2209800"/>
            <a:ext cx="172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 t="26182" b="12727"/>
          <a:stretch>
            <a:fillRect/>
          </a:stretch>
        </p:blipFill>
        <p:spPr bwMode="auto">
          <a:xfrm>
            <a:off x="7162800" y="3657600"/>
            <a:ext cx="1743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799" y="5257800"/>
            <a:ext cx="17526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5257799"/>
            <a:ext cx="1905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5168900"/>
            <a:ext cx="1905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9971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sz="3600" b="1" i="1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CLINICAL FEATURES </a:t>
            </a:r>
            <a:br>
              <a:rPr sz="3600" b="1" i="1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600" b="1" i="1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sz="3600" dirty="0"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1290638"/>
            <a:ext cx="8382000" cy="4652962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Metabolic syndrome (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MetS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Tx/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Obesity (38-60%)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Diabetes mellitus  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Hypertension 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Dyslipidemias</a:t>
            </a:r>
          </a:p>
          <a:p>
            <a:pPr lvl="1"/>
            <a:r>
              <a:rPr lang="en-US" dirty="0" err="1">
                <a:latin typeface="Arial" pitchFamily="34" charset="0"/>
                <a:cs typeface="Arial" pitchFamily="34" charset="0"/>
              </a:rPr>
              <a:t>Acanthosis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nigricans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518160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066800"/>
            <a:ext cx="20955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 descr="E:\DIABETES AND PREGNANCY\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828800"/>
            <a:ext cx="19431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6" descr="E:\DIABETES AND PREGNANCY\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8900" y="3457575"/>
            <a:ext cx="21336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82000" cy="498475"/>
          </a:xfrm>
        </p:spPr>
        <p:txBody>
          <a:bodyPr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de-DE" sz="3600" b="1" i="1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DIAGNOSTIC CRITERIA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763000" cy="8430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ESHRE/ASRM (Rotterdam, Netherlands) </a:t>
            </a:r>
          </a:p>
          <a:p>
            <a:pPr>
              <a:buFontTx/>
              <a:buNone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Rotterdam criteria : 2 of the 3 features required for </a:t>
            </a:r>
          </a:p>
          <a:p>
            <a:pPr>
              <a:buFontTx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diagnosis 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anovulation /oligomenorrhoea 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Hyperandrogenism (clinical / biochemical)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Polycystic ovaries on  ultrasonography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altLang="en-US" sz="24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(peripheral distribution of follicles,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4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      ≥12 follicles, 2-9 mm and ovarian volume &gt;10 cm</a:t>
            </a:r>
            <a:r>
              <a:rPr lang="en-US" altLang="en-US" sz="2400" b="1" baseline="30000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altLang="en-US" sz="24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6396038"/>
            <a:ext cx="4572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US" altLang="en-US" sz="1100" b="1">
                <a:latin typeface="Arial" pitchFamily="34" charset="0"/>
              </a:rPr>
              <a:t>ESHRE/ ASRM-sponsored PCOS Workshop Group</a:t>
            </a:r>
          </a:p>
          <a:p>
            <a:pPr defTabSz="912813"/>
            <a:r>
              <a:rPr lang="en-US" altLang="en-US" sz="1100" b="1">
                <a:latin typeface="Arial" pitchFamily="34" charset="0"/>
              </a:rPr>
              <a:t>Human Reprod. 19, 41, 2004</a:t>
            </a:r>
            <a:endParaRPr lang="de-DE" altLang="en-US" sz="1100" b="1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44525"/>
            <a:ext cx="8229600" cy="498475"/>
          </a:xfrm>
        </p:spPr>
        <p:txBody>
          <a:bodyPr>
            <a:norm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altLang="en-US" sz="3600" b="1" i="1" smtClean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INVESTIGATIONS</a:t>
            </a:r>
            <a:endParaRPr altLang="en-US" sz="3600" b="1" i="1">
              <a:ln w="5080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564904"/>
            <a:ext cx="8153400" cy="30162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buClr>
                <a:srgbClr val="00FF00"/>
              </a:buClr>
              <a:buSzPct val="80000"/>
              <a:buFontTx/>
              <a:buChar char="•"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↑ Fasting insulin</a:t>
            </a:r>
          </a:p>
          <a:p>
            <a:pPr eaLnBrk="1" hangingPunct="1">
              <a:lnSpc>
                <a:spcPct val="100000"/>
              </a:lnSpc>
              <a:buClr>
                <a:srgbClr val="00FF00"/>
              </a:buClr>
              <a:buSzPct val="80000"/>
              <a:buFontTx/>
              <a:buChar char="•"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↑ Androgens</a:t>
            </a:r>
          </a:p>
          <a:p>
            <a:pPr eaLnBrk="1" hangingPunct="1">
              <a:lnSpc>
                <a:spcPct val="100000"/>
              </a:lnSpc>
              <a:buClr>
                <a:srgbClr val="00FF00"/>
              </a:buClr>
              <a:buSzPct val="80000"/>
              <a:buFontTx/>
              <a:buChar char="•"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Reversed FSH/LH ratio</a:t>
            </a:r>
          </a:p>
          <a:p>
            <a:pPr eaLnBrk="1" hangingPunct="1">
              <a:lnSpc>
                <a:spcPct val="100000"/>
              </a:lnSpc>
              <a:buClr>
                <a:srgbClr val="00FF00"/>
              </a:buClr>
              <a:buSzPct val="80000"/>
              <a:buFontTx/>
              <a:buChar char="•"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↓ SHBG</a:t>
            </a:r>
          </a:p>
          <a:p>
            <a:pPr eaLnBrk="1" hangingPunct="1">
              <a:lnSpc>
                <a:spcPct val="100000"/>
              </a:lnSpc>
              <a:buClr>
                <a:srgbClr val="00FF00"/>
              </a:buClr>
              <a:buSzPct val="80000"/>
              <a:buFontTx/>
              <a:buChar char="•"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↑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Oestradiol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buClr>
                <a:srgbClr val="00FF00"/>
              </a:buClr>
              <a:buSzPct val="80000"/>
              <a:buFontTx/>
              <a:buChar char="•"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↑ Prolactin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9971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RADIOLOGICAL  INVESTIGATIONS </a:t>
            </a:r>
            <a:br>
              <a:rPr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600"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324600" y="4191000"/>
            <a:ext cx="2486764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324600" y="1295400"/>
            <a:ext cx="2486764" cy="2075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Rectangle 7"/>
          <p:cNvSpPr/>
          <p:nvPr/>
        </p:nvSpPr>
        <p:spPr>
          <a:xfrm>
            <a:off x="457200" y="1844457"/>
            <a:ext cx="8153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0" indent="-533400">
              <a:spcBef>
                <a:spcPct val="20000"/>
              </a:spcBef>
            </a:pPr>
            <a:r>
              <a:rPr lang="de-DE" sz="2800" b="1" dirty="0" smtClean="0">
                <a:solidFill>
                  <a:srgbClr val="00FF00"/>
                </a:solidFill>
                <a:latin typeface="Arial" charset="0"/>
              </a:rPr>
              <a:t>New criteria</a:t>
            </a:r>
          </a:p>
          <a:p>
            <a:pPr marL="533400" lvl="0" indent="-533400">
              <a:spcBef>
                <a:spcPct val="20000"/>
              </a:spcBef>
            </a:pPr>
            <a:r>
              <a:rPr lang="de-DE" sz="2400" dirty="0" smtClean="0">
                <a:latin typeface="Arial" charset="0"/>
              </a:rPr>
              <a:t>Presence of at least one</a:t>
            </a:r>
          </a:p>
          <a:p>
            <a:pPr marL="533400" lvl="0" indent="-533400">
              <a:spcBef>
                <a:spcPct val="20000"/>
              </a:spcBef>
            </a:pPr>
            <a:r>
              <a:rPr lang="de-DE" sz="2400" dirty="0" smtClean="0">
                <a:latin typeface="Arial" charset="0"/>
              </a:rPr>
              <a:t>criterion:</a:t>
            </a:r>
          </a:p>
          <a:p>
            <a:pPr marL="533400" lvl="0" indent="-533400">
              <a:spcBef>
                <a:spcPct val="20000"/>
              </a:spcBef>
              <a:buFontTx/>
              <a:buAutoNum type="arabicPeriod"/>
            </a:pPr>
            <a:r>
              <a:rPr lang="de-DE" sz="2400" dirty="0" smtClean="0">
                <a:latin typeface="Arial" charset="0"/>
              </a:rPr>
              <a:t>Enlarged ovaries (</a:t>
            </a:r>
            <a:r>
              <a:rPr lang="en-US" sz="2400" dirty="0" smtClean="0">
                <a:latin typeface="Arial" charset="0"/>
                <a:cs typeface="Arial" charset="0"/>
              </a:rPr>
              <a:t>&gt;10 cm3)</a:t>
            </a:r>
          </a:p>
          <a:p>
            <a:pPr marL="533400" lvl="0" indent="-533400">
              <a:spcBef>
                <a:spcPct val="20000"/>
              </a:spcBef>
              <a:buFontTx/>
              <a:buAutoNum type="arabicPeriod"/>
            </a:pPr>
            <a:r>
              <a:rPr lang="en-US" sz="2400" dirty="0" smtClean="0">
                <a:latin typeface="Arial" charset="0"/>
                <a:cs typeface="Arial" charset="0"/>
              </a:rPr>
              <a:t>Increased number of follicles </a:t>
            </a:r>
            <a:br>
              <a:rPr lang="en-US" sz="2400" dirty="0" smtClean="0">
                <a:latin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cs typeface="Arial" charset="0"/>
              </a:rPr>
              <a:t>(at least 12 between 2-20 mm </a:t>
            </a:r>
            <a:br>
              <a:rPr lang="en-US" sz="2400" dirty="0" smtClean="0">
                <a:latin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cs typeface="Arial" charset="0"/>
              </a:rPr>
              <a:t>diameter)</a:t>
            </a:r>
          </a:p>
          <a:p>
            <a:pPr marL="533400" lvl="0" indent="-533400">
              <a:spcBef>
                <a:spcPct val="20000"/>
              </a:spcBef>
              <a:buFontTx/>
              <a:buAutoNum type="arabicPeriod"/>
            </a:pPr>
            <a:r>
              <a:rPr lang="en-US" sz="2400" dirty="0" smtClean="0">
                <a:latin typeface="Arial" charset="0"/>
                <a:cs typeface="Arial" charset="0"/>
              </a:rPr>
              <a:t>It is sufficient that only one ovary</a:t>
            </a:r>
            <a:br>
              <a:rPr lang="en-US" sz="2400" dirty="0" smtClean="0">
                <a:latin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cs typeface="Arial" charset="0"/>
              </a:rPr>
              <a:t> is enlarged</a:t>
            </a:r>
            <a:endParaRPr lang="en-US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88" y="838200"/>
            <a:ext cx="8229600" cy="665163"/>
          </a:xfrm>
        </p:spPr>
        <p:txBody>
          <a:bodyPr/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altLang="en-US" b="1" i="1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MA</a:t>
            </a:r>
            <a:r>
              <a:rPr lang="en-US" altLang="en-US" b="1" i="1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</a:t>
            </a:r>
            <a:r>
              <a:rPr altLang="en-US" b="1" i="1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AGEMENT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767013"/>
            <a:ext cx="8534400" cy="284321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4400" b="1">
              <a:solidFill>
                <a:srgbClr val="00FF00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z="4400" b="1">
              <a:solidFill>
                <a:srgbClr val="00FF00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z="4400" b="1">
              <a:solidFill>
                <a:srgbClr val="00FF00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z="4400" b="1">
              <a:solidFill>
                <a:srgbClr val="00FF00"/>
              </a:solidFill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3328988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534400" cy="990600"/>
          </a:xfrm>
        </p:spPr>
        <p:txBody>
          <a:bodyPr>
            <a:no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MULTI  DISCIPLINARY APPROACH</a:t>
            </a:r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5663" y="1292225"/>
            <a:ext cx="7086600" cy="4886325"/>
          </a:xfrm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152400" y="6165850"/>
            <a:ext cx="86344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 sz="1100" i="1">
              <a:latin typeface="Arial" pitchFamily="34" charset="0"/>
            </a:endParaRPr>
          </a:p>
          <a:p>
            <a:r>
              <a:rPr lang="en-US" altLang="en-US" sz="1100" i="1">
                <a:latin typeface="Arial" pitchFamily="34" charset="0"/>
              </a:rPr>
              <a:t>Fauser, Bart CJM, et al. "Consensus on women’s health aspects of polycystic ovary syndrome (PCOS): the Amsterdam ESHRE/ASRM-</a:t>
            </a:r>
          </a:p>
          <a:p>
            <a:r>
              <a:rPr lang="en-US" altLang="en-US" sz="1100" i="1">
                <a:latin typeface="Arial" pitchFamily="34" charset="0"/>
              </a:rPr>
              <a:t>Sponsored  3rd PCOS Consensus Workshop Group." Fertility and Sterility 97.1 (2012): 28-38.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381000"/>
            <a:ext cx="8229600" cy="792163"/>
          </a:xfrm>
        </p:spPr>
        <p:txBody>
          <a:bodyPr>
            <a:no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LONG  TERM  HEALTH  RISKS </a:t>
            </a:r>
          </a:p>
        </p:txBody>
      </p:sp>
      <p:sp>
        <p:nvSpPr>
          <p:cNvPr id="4" name="Right Triangle 3"/>
          <p:cNvSpPr/>
          <p:nvPr/>
        </p:nvSpPr>
        <p:spPr>
          <a:xfrm>
            <a:off x="446312" y="1029790"/>
            <a:ext cx="7924800" cy="76200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Ovarian Disease</a:t>
            </a:r>
          </a:p>
        </p:txBody>
      </p:sp>
      <p:sp>
        <p:nvSpPr>
          <p:cNvPr id="6" name="Right Triangle 5"/>
          <p:cNvSpPr/>
          <p:nvPr/>
        </p:nvSpPr>
        <p:spPr>
          <a:xfrm rot="10800000">
            <a:off x="446313" y="1824447"/>
            <a:ext cx="8164286" cy="76200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Metabolic Disease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82600" y="2971800"/>
            <a:ext cx="8164513" cy="48418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Minus 7"/>
          <p:cNvSpPr/>
          <p:nvPr/>
        </p:nvSpPr>
        <p:spPr>
          <a:xfrm rot="5400000">
            <a:off x="519907" y="3213893"/>
            <a:ext cx="571500" cy="696913"/>
          </a:xfrm>
          <a:prstGeom prst="mathMin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Minus 8"/>
          <p:cNvSpPr/>
          <p:nvPr/>
        </p:nvSpPr>
        <p:spPr>
          <a:xfrm rot="5400000">
            <a:off x="2882107" y="3213893"/>
            <a:ext cx="571500" cy="696913"/>
          </a:xfrm>
          <a:prstGeom prst="mathMin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Minus 9"/>
          <p:cNvSpPr/>
          <p:nvPr/>
        </p:nvSpPr>
        <p:spPr>
          <a:xfrm rot="5400000">
            <a:off x="5472907" y="3213893"/>
            <a:ext cx="571500" cy="696913"/>
          </a:xfrm>
          <a:prstGeom prst="mathMin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Minus 10"/>
          <p:cNvSpPr/>
          <p:nvPr/>
        </p:nvSpPr>
        <p:spPr>
          <a:xfrm rot="5400000">
            <a:off x="7606507" y="3213893"/>
            <a:ext cx="571500" cy="696913"/>
          </a:xfrm>
          <a:prstGeom prst="mathMin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1994" name="TextBox 11"/>
          <p:cNvSpPr txBox="1">
            <a:spLocks noChangeArrowheads="1"/>
          </p:cNvSpPr>
          <p:nvPr/>
        </p:nvSpPr>
        <p:spPr bwMode="auto">
          <a:xfrm>
            <a:off x="468313" y="3962400"/>
            <a:ext cx="219868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b="1">
                <a:latin typeface="Arial" pitchFamily="34" charset="0"/>
              </a:rPr>
              <a:t>  </a:t>
            </a:r>
            <a:r>
              <a:rPr lang="en-US" altLang="en-US" b="1">
                <a:solidFill>
                  <a:srgbClr val="00FF00"/>
                </a:solidFill>
                <a:latin typeface="Arial" pitchFamily="34" charset="0"/>
              </a:rPr>
              <a:t>15 years</a:t>
            </a:r>
          </a:p>
          <a:p>
            <a:r>
              <a:rPr lang="en-US" altLang="en-US" sz="1600" b="1">
                <a:latin typeface="Arial" pitchFamily="34" charset="0"/>
              </a:rPr>
              <a:t>Hyperandrogenism</a:t>
            </a:r>
          </a:p>
          <a:p>
            <a:r>
              <a:rPr lang="en-US" altLang="en-US" sz="1600" b="1">
                <a:latin typeface="Arial" pitchFamily="34" charset="0"/>
              </a:rPr>
              <a:t>Oligo-anovulation</a:t>
            </a:r>
          </a:p>
        </p:txBody>
      </p:sp>
      <p:sp>
        <p:nvSpPr>
          <p:cNvPr id="41995" name="TextBox 12"/>
          <p:cNvSpPr txBox="1">
            <a:spLocks noChangeArrowheads="1"/>
          </p:cNvSpPr>
          <p:nvPr/>
        </p:nvSpPr>
        <p:spPr bwMode="auto">
          <a:xfrm>
            <a:off x="2667000" y="3962400"/>
            <a:ext cx="30908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00FF00"/>
                </a:solidFill>
                <a:latin typeface="Arial" pitchFamily="34" charset="0"/>
              </a:rPr>
              <a:t>25 - 40 years</a:t>
            </a:r>
          </a:p>
          <a:p>
            <a:r>
              <a:rPr lang="en-US" altLang="en-US" sz="1600" b="1">
                <a:latin typeface="Arial" pitchFamily="34" charset="0"/>
              </a:rPr>
              <a:t>Infertility</a:t>
            </a:r>
          </a:p>
          <a:p>
            <a:r>
              <a:rPr lang="en-US" altLang="en-US" sz="1600" b="1">
                <a:latin typeface="Arial" pitchFamily="34" charset="0"/>
              </a:rPr>
              <a:t> Hyperandrogenism</a:t>
            </a:r>
          </a:p>
          <a:p>
            <a:r>
              <a:rPr lang="en-US" altLang="en-US" sz="1600" b="1">
                <a:latin typeface="Arial" pitchFamily="34" charset="0"/>
              </a:rPr>
              <a:t> Pregnancy complications</a:t>
            </a:r>
          </a:p>
        </p:txBody>
      </p:sp>
      <p:sp>
        <p:nvSpPr>
          <p:cNvPr id="41996" name="TextBox 13"/>
          <p:cNvSpPr txBox="1">
            <a:spLocks noChangeArrowheads="1"/>
          </p:cNvSpPr>
          <p:nvPr/>
        </p:nvSpPr>
        <p:spPr bwMode="auto">
          <a:xfrm>
            <a:off x="5029200" y="3962400"/>
            <a:ext cx="2328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b="1">
                <a:latin typeface="Arial" pitchFamily="34" charset="0"/>
              </a:rPr>
              <a:t>  </a:t>
            </a:r>
            <a:r>
              <a:rPr lang="en-US" altLang="en-US" sz="1600" b="1">
                <a:solidFill>
                  <a:srgbClr val="00FF00"/>
                </a:solidFill>
                <a:latin typeface="Arial" pitchFamily="34" charset="0"/>
              </a:rPr>
              <a:t>45 years</a:t>
            </a:r>
          </a:p>
          <a:p>
            <a:r>
              <a:rPr lang="en-US" altLang="en-US" sz="1600" b="1">
                <a:latin typeface="Arial" pitchFamily="34" charset="0"/>
              </a:rPr>
              <a:t>Hyperandrogenism</a:t>
            </a:r>
          </a:p>
          <a:p>
            <a:r>
              <a:rPr lang="en-US" altLang="en-US" sz="1600" b="1">
                <a:latin typeface="Arial" pitchFamily="34" charset="0"/>
              </a:rPr>
              <a:t>Glucose intolerance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5200" y="3962400"/>
            <a:ext cx="1905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/>
                <a:cs typeface="+mn-cs"/>
              </a:rPr>
              <a:t>   </a:t>
            </a:r>
            <a:r>
              <a:rPr lang="en-US" b="1" dirty="0">
                <a:solidFill>
                  <a:srgbClr val="00FF00"/>
                </a:solidFill>
                <a:latin typeface="Arial"/>
                <a:cs typeface="+mn-cs"/>
              </a:rPr>
              <a:t>55 years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/>
                <a:cs typeface="+mn-cs"/>
              </a:rPr>
              <a:t> Cardiovascular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/>
                <a:cs typeface="+mn-cs"/>
              </a:rPr>
              <a:t> Type 2 diabetes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/>
                <a:cs typeface="+mn-cs"/>
              </a:rPr>
              <a:t> Endometrial CA</a:t>
            </a:r>
          </a:p>
        </p:txBody>
      </p:sp>
      <p:sp>
        <p:nvSpPr>
          <p:cNvPr id="20" name="Left Bracket 19"/>
          <p:cNvSpPr/>
          <p:nvPr/>
        </p:nvSpPr>
        <p:spPr>
          <a:xfrm rot="16200000">
            <a:off x="3264900" y="2522271"/>
            <a:ext cx="262891" cy="5268690"/>
          </a:xfrm>
          <a:prstGeom prst="leftBracke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Left Bracket 21"/>
          <p:cNvSpPr/>
          <p:nvPr/>
        </p:nvSpPr>
        <p:spPr>
          <a:xfrm rot="16200000">
            <a:off x="7227300" y="4046272"/>
            <a:ext cx="262890" cy="2220689"/>
          </a:xfrm>
          <a:prstGeom prst="leftBracke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004" name="TextBox 20"/>
          <p:cNvSpPr txBox="1">
            <a:spLocks noChangeArrowheads="1"/>
          </p:cNvSpPr>
          <p:nvPr/>
        </p:nvSpPr>
        <p:spPr bwMode="auto">
          <a:xfrm>
            <a:off x="2667000" y="5319713"/>
            <a:ext cx="20351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en-US" sz="1600" b="1">
                <a:solidFill>
                  <a:srgbClr val="FFFF00"/>
                </a:solidFill>
                <a:latin typeface="Arial" pitchFamily="34" charset="0"/>
              </a:rPr>
              <a:t>Endocrinologist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en-US" sz="1600" b="1">
                <a:solidFill>
                  <a:srgbClr val="FFFF00"/>
                </a:solidFill>
                <a:latin typeface="Arial" pitchFamily="34" charset="0"/>
              </a:rPr>
              <a:t>Gynecologist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en-US" sz="1400">
              <a:latin typeface="Arial" pitchFamily="34" charset="0"/>
            </a:endParaRPr>
          </a:p>
        </p:txBody>
      </p:sp>
      <p:sp>
        <p:nvSpPr>
          <p:cNvPr id="42005" name="TextBox 23"/>
          <p:cNvSpPr txBox="1">
            <a:spLocks noChangeArrowheads="1"/>
          </p:cNvSpPr>
          <p:nvPr/>
        </p:nvSpPr>
        <p:spPr bwMode="auto">
          <a:xfrm>
            <a:off x="6583363" y="5319713"/>
            <a:ext cx="1773237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en-US" sz="1600" b="1">
                <a:solidFill>
                  <a:srgbClr val="FFFF00"/>
                </a:solidFill>
                <a:latin typeface="Arial" pitchFamily="34" charset="0"/>
              </a:rPr>
              <a:t>Cardiologist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en-US" sz="1600" b="1">
                <a:solidFill>
                  <a:srgbClr val="FFFF00"/>
                </a:solidFill>
                <a:latin typeface="Arial" pitchFamily="34" charset="0"/>
              </a:rPr>
              <a:t>Diabetologist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en-US" sz="1600" b="1">
                <a:solidFill>
                  <a:srgbClr val="FFFF00"/>
                </a:solidFill>
                <a:latin typeface="Arial" pitchFamily="34" charset="0"/>
              </a:rPr>
              <a:t>Gynecologis</a:t>
            </a:r>
            <a:r>
              <a:rPr lang="en-US" altLang="en-US" sz="1400">
                <a:solidFill>
                  <a:srgbClr val="FFFF00"/>
                </a:solidFill>
                <a:latin typeface="Arial" pitchFamily="34" charset="0"/>
              </a:rPr>
              <a:t>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en-US" sz="140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2006" name="TextBox 24"/>
          <p:cNvSpPr txBox="1">
            <a:spLocks noChangeArrowheads="1"/>
          </p:cNvSpPr>
          <p:nvPr/>
        </p:nvSpPr>
        <p:spPr bwMode="auto">
          <a:xfrm>
            <a:off x="84138" y="6477000"/>
            <a:ext cx="64992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100" i="1">
                <a:latin typeface="Arial" pitchFamily="34" charset="0"/>
              </a:rPr>
              <a:t>Maeliss Peigne, et. al. “Long term health risks of PCOS”, Gynecology Forum Volume 18, No. 4, 2013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82000" cy="665162"/>
          </a:xfrm>
        </p:spPr>
        <p:txBody>
          <a:bodyPr/>
          <a:lstStyle/>
          <a:p>
            <a:pPr algn="ctr">
              <a:defRPr/>
            </a:pPr>
            <a:r>
              <a:rPr altLang="en-US"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LIFE  STYLE  MODIFICATION </a:t>
            </a:r>
            <a:endParaRPr sz="3600" i="1"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2" name="Picture 2" descr="E:\DIABETES AND PREGNANCY\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42453"/>
            <a:ext cx="7643866" cy="520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44824"/>
            <a:ext cx="3298222" cy="3664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289" y="1259557"/>
            <a:ext cx="676715" cy="585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548680"/>
            <a:ext cx="1584176" cy="536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5508838"/>
            <a:ext cx="4328535" cy="536494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0" name="Rectangle 9"/>
          <p:cNvSpPr/>
          <p:nvPr/>
        </p:nvSpPr>
        <p:spPr>
          <a:xfrm>
            <a:off x="3931983" y="2132856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>
              <a:buClr>
                <a:schemeClr val="dk1"/>
              </a:buClr>
              <a:buSzPts val="1200"/>
            </a:pPr>
            <a:r>
              <a:rPr lang="en-US" i="1" dirty="0">
                <a:latin typeface="Jost"/>
                <a:ea typeface="Jost"/>
                <a:cs typeface="Jost"/>
                <a:sym typeface="Jost"/>
              </a:rPr>
              <a:t>To impart </a:t>
            </a:r>
            <a:r>
              <a:rPr lang="en-US" i="1" dirty="0" smtClean="0">
                <a:latin typeface="Jost"/>
                <a:ea typeface="Jost"/>
                <a:cs typeface="Jost"/>
                <a:sym typeface="Jost"/>
              </a:rPr>
              <a:t>evidence-based research-oriented </a:t>
            </a:r>
            <a:r>
              <a:rPr lang="en-US" i="1" dirty="0">
                <a:latin typeface="Jost"/>
                <a:ea typeface="Jost"/>
                <a:cs typeface="Jost"/>
                <a:sym typeface="Jost"/>
              </a:rPr>
              <a:t>medical education.</a:t>
            </a:r>
            <a:br>
              <a:rPr lang="en-US" i="1" dirty="0">
                <a:latin typeface="Jost"/>
                <a:ea typeface="Jost"/>
                <a:cs typeface="Jost"/>
                <a:sym typeface="Jost"/>
              </a:rPr>
            </a:br>
            <a:r>
              <a:rPr lang="en-US" i="1" dirty="0">
                <a:latin typeface="Jost"/>
                <a:ea typeface="Jost"/>
                <a:cs typeface="Jost"/>
                <a:sym typeface="Jost"/>
              </a:rPr>
              <a:t/>
            </a:r>
            <a:br>
              <a:rPr lang="en-US" i="1" dirty="0">
                <a:latin typeface="Jost"/>
                <a:ea typeface="Jost"/>
                <a:cs typeface="Jost"/>
                <a:sym typeface="Jost"/>
              </a:rPr>
            </a:br>
            <a:r>
              <a:rPr lang="en-US" i="1" dirty="0">
                <a:latin typeface="Jost"/>
                <a:ea typeface="Jost"/>
                <a:cs typeface="Jost"/>
                <a:sym typeface="Jost"/>
              </a:rPr>
              <a:t>To provide </a:t>
            </a:r>
            <a:r>
              <a:rPr lang="en-US" i="1" dirty="0" smtClean="0">
                <a:latin typeface="Jost"/>
                <a:ea typeface="Jost"/>
                <a:cs typeface="Jost"/>
                <a:sym typeface="Jost"/>
              </a:rPr>
              <a:t>the best </a:t>
            </a:r>
            <a:r>
              <a:rPr lang="en-US" i="1" dirty="0">
                <a:latin typeface="Jost"/>
                <a:ea typeface="Jost"/>
                <a:cs typeface="Jost"/>
                <a:sym typeface="Jost"/>
              </a:rPr>
              <a:t>possible patient care.</a:t>
            </a:r>
            <a:br>
              <a:rPr lang="en-US" i="1" dirty="0">
                <a:latin typeface="Jost"/>
                <a:ea typeface="Jost"/>
                <a:cs typeface="Jost"/>
                <a:sym typeface="Jost"/>
              </a:rPr>
            </a:br>
            <a:r>
              <a:rPr lang="en-US" i="1" dirty="0">
                <a:latin typeface="Jost"/>
                <a:ea typeface="Jost"/>
                <a:cs typeface="Jost"/>
                <a:sym typeface="Jost"/>
              </a:rPr>
              <a:t/>
            </a:r>
            <a:br>
              <a:rPr lang="en-US" i="1" dirty="0">
                <a:latin typeface="Jost"/>
                <a:ea typeface="Jost"/>
                <a:cs typeface="Jost"/>
                <a:sym typeface="Jost"/>
              </a:rPr>
            </a:br>
            <a:r>
              <a:rPr lang="en-US" i="1" dirty="0">
                <a:latin typeface="Jost"/>
                <a:ea typeface="Jost"/>
                <a:cs typeface="Jost"/>
                <a:sym typeface="Jost"/>
              </a:rPr>
              <a:t>To inculcate the values of mutual respect and ethical practice of medicine</a:t>
            </a:r>
          </a:p>
        </p:txBody>
      </p:sp>
      <p:sp>
        <p:nvSpPr>
          <p:cNvPr id="2" name="Flowchart: Extract 1"/>
          <p:cNvSpPr/>
          <p:nvPr/>
        </p:nvSpPr>
        <p:spPr bwMode="auto">
          <a:xfrm>
            <a:off x="6084168" y="4725144"/>
            <a:ext cx="648072" cy="591363"/>
          </a:xfrm>
          <a:prstGeom prst="flowChartExtra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802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73125"/>
            <a:ext cx="8229600" cy="498475"/>
          </a:xfrm>
        </p:spPr>
        <p:txBody>
          <a:bodyPr>
            <a:norm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altLang="en-US"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OBESITY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56608"/>
            <a:ext cx="7924800" cy="3422650"/>
          </a:xfrm>
        </p:spPr>
        <p:txBody>
          <a:bodyPr>
            <a:normAutofit/>
          </a:bodyPr>
          <a:lstStyle/>
          <a:p>
            <a:pPr marL="623888" indent="-623888" eaLnBrk="1" hangingPunct="1">
              <a:lnSpc>
                <a:spcPct val="200000"/>
              </a:lnSpc>
              <a:buFontTx/>
              <a:buNone/>
              <a:defRPr/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Weight reduction (BMI &lt; 30 kg/m</a:t>
            </a:r>
            <a:r>
              <a:rPr lang="en-US" altLang="en-US" sz="28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Diet</a:t>
            </a:r>
          </a:p>
          <a:p>
            <a:pPr eaLnBrk="1" hangingPunct="1">
              <a:lnSpc>
                <a:spcPct val="20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Exercise</a:t>
            </a:r>
          </a:p>
          <a:p>
            <a:pPr eaLnBrk="1" hangingPunct="1">
              <a:lnSpc>
                <a:spcPct val="20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Drugs</a:t>
            </a:r>
          </a:p>
        </p:txBody>
      </p:sp>
      <p:pic>
        <p:nvPicPr>
          <p:cNvPr id="44036" name="Picture 5" descr="D: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7200" y="2438400"/>
            <a:ext cx="2617788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8" descr="http://30dayfitnesschallenges.com/wp-content/uploads/2014/09/how-to-do-mountain-climber-exercis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572000"/>
            <a:ext cx="2592388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20725"/>
            <a:ext cx="8229600" cy="498475"/>
          </a:xfrm>
        </p:spPr>
        <p:txBody>
          <a:bodyPr>
            <a:norm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altLang="en-US"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MENSTRUAL  IRREGULARITY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752033" y="1988840"/>
            <a:ext cx="7953404" cy="4389451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50000"/>
              </a:lnSpc>
              <a:buClr>
                <a:srgbClr val="00FF00"/>
              </a:buClr>
              <a:buSzPct val="80000"/>
              <a:buFontTx/>
              <a:buNone/>
              <a:defRPr/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Without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hyperandrogenism</a:t>
            </a:r>
            <a:endParaRPr lang="en-US" altLang="en-US" sz="28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Combined oral contraceptives.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Progesterone</a:t>
            </a:r>
          </a:p>
          <a:p>
            <a:pPr marL="0" indent="0" eaLnBrk="1" hangingPunct="1">
              <a:lnSpc>
                <a:spcPct val="150000"/>
              </a:lnSpc>
              <a:buClr>
                <a:srgbClr val="00FF00"/>
              </a:buClr>
              <a:buSzPct val="80000"/>
              <a:buFontTx/>
              <a:buNone/>
              <a:defRPr/>
            </a:pPr>
            <a:endParaRPr lang="en-US" altLang="en-US" sz="2400" b="1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00FF00"/>
              </a:buClr>
              <a:buSzPct val="80000"/>
              <a:buFontTx/>
              <a:buNone/>
              <a:defRPr/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hyperandrogenism</a:t>
            </a:r>
            <a:endParaRPr lang="en-US" altLang="en-US" sz="28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FF00"/>
              </a:buClr>
              <a:buSzPct val="80000"/>
              <a:buFont typeface="Wingdings" pitchFamily="2" charset="2"/>
              <a:buChar char="§"/>
              <a:defRPr/>
            </a:pP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Cyproterone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acetate</a:t>
            </a:r>
          </a:p>
          <a:p>
            <a:pPr eaLnBrk="1" hangingPunct="1">
              <a:lnSpc>
                <a:spcPct val="150000"/>
              </a:lnSpc>
              <a:buClr>
                <a:srgbClr val="00FF00"/>
              </a:buClr>
              <a:buSzPct val="80000"/>
              <a:buFont typeface="Wingdings" pitchFamily="2" charset="2"/>
              <a:buChar char="§"/>
              <a:defRPr/>
            </a:pP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Drosperinone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73125"/>
            <a:ext cx="8953500" cy="498475"/>
          </a:xfrm>
        </p:spPr>
        <p:txBody>
          <a:bodyPr>
            <a:norm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altLang="en-US"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HIRSUTISM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564904"/>
            <a:ext cx="7848600" cy="2203450"/>
          </a:xfrm>
        </p:spPr>
        <p:txBody>
          <a:bodyPr>
            <a:normAutofit/>
          </a:bodyPr>
          <a:lstStyle/>
          <a:p>
            <a:pPr marL="582613" indent="-582613" eaLnBrk="1" hangingPunct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AutoNum type="arabicPeriod"/>
              <a:defRPr/>
            </a:pPr>
            <a:endParaRPr lang="en-US" altLang="en-US" sz="2400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Physical treatment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Medical treatment</a:t>
            </a:r>
            <a:endParaRPr lang="en-US" alt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764704"/>
            <a:ext cx="7620000" cy="4764381"/>
          </a:xfrm>
        </p:spPr>
        <p:txBody>
          <a:bodyPr rtlCol="0">
            <a:normAutofit/>
          </a:bodyPr>
          <a:lstStyle/>
          <a:p>
            <a:pPr marL="0" indent="0" algn="ctr" defTabSz="914363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600" b="1" i="1" spc="-150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PHYSICAL  TREATMENT</a:t>
            </a:r>
          </a:p>
          <a:p>
            <a:pPr marL="0" indent="0" defTabSz="914363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3600" b="1" u="sng" spc="-150" dirty="0">
              <a:ln w="5080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ea typeface="+mj-ea"/>
              <a:cs typeface="+mj-cs"/>
            </a:endParaRPr>
          </a:p>
          <a:p>
            <a:pPr defTabSz="914363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Waxing</a:t>
            </a:r>
          </a:p>
          <a:p>
            <a:pPr defTabSz="914363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Electrolysis</a:t>
            </a:r>
          </a:p>
          <a:p>
            <a:pPr defTabSz="914363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Bleaching</a:t>
            </a:r>
          </a:p>
          <a:p>
            <a:pPr defTabSz="914363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Laser</a:t>
            </a:r>
          </a:p>
          <a:p>
            <a:pPr defTabSz="914363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Photothermolysis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 defTabSz="914363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Vaneeka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cream </a:t>
            </a:r>
          </a:p>
        </p:txBody>
      </p:sp>
      <p:pic>
        <p:nvPicPr>
          <p:cNvPr id="48131" name="Picture 4" descr="http://cdn.shopify.com/s/files/1/0307/0317/products/Lip_Waxing_0e2bc359-102b-4528-b2ff-62cbcbd2f577.jpg?v=1396381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371600"/>
            <a:ext cx="2163763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114800"/>
            <a:ext cx="21637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720725"/>
            <a:ext cx="8734425" cy="498475"/>
          </a:xfrm>
        </p:spPr>
        <p:txBody>
          <a:bodyPr>
            <a:norm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lang="de-DE" altLang="en-US"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MEDICAL  TREATMENT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51037"/>
            <a:ext cx="7772400" cy="5059363"/>
          </a:xfrm>
        </p:spPr>
        <p:txBody>
          <a:bodyPr rtlCol="0"/>
          <a:lstStyle/>
          <a:p>
            <a:pPr marL="609600" indent="-609600" defTabSz="914363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Estrogen/progestogen combination with antiandrogenic properties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609600" indent="-609600" algn="just" defTabSz="914363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609600" indent="-609600" algn="just" defTabSz="914363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Non-steroidal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antiandrogens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(Spironolactone,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Flutamide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Finasteride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1371600" lvl="2" indent="-457200" algn="just" defTabSz="914363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Alone</a:t>
            </a:r>
          </a:p>
          <a:p>
            <a:pPr marL="1371600" lvl="2" indent="-457200" algn="just" defTabSz="914363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Combined</a:t>
            </a:r>
          </a:p>
          <a:p>
            <a:pPr marL="609600" indent="-609600" algn="just" defTabSz="914363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609600" indent="-609600" algn="just" defTabSz="914363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Insulin sensitizing drugs (Metformin)</a:t>
            </a:r>
          </a:p>
          <a:p>
            <a:pPr marL="1371600" lvl="2" indent="-457200" algn="just" defTabSz="914363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Alone</a:t>
            </a:r>
          </a:p>
          <a:p>
            <a:pPr marL="1371600" lvl="2" indent="-457200" algn="just" defTabSz="914363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Combined </a:t>
            </a:r>
          </a:p>
          <a:p>
            <a:pPr marL="628650" lvl="2" indent="-628650" algn="just" defTabSz="914363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lvl="2" indent="0" algn="just" defTabSz="914363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3733800"/>
            <a:ext cx="1943100" cy="279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20725"/>
            <a:ext cx="8229600" cy="498475"/>
          </a:xfrm>
        </p:spPr>
        <p:txBody>
          <a:bodyPr>
            <a:norm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altLang="en-US"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HYPERINSULINAEMIA</a:t>
            </a:r>
            <a:r>
              <a:rPr altLang="en-US"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+mj-ea"/>
                <a:cs typeface="+mj-cs"/>
              </a:rPr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556792"/>
            <a:ext cx="8001000" cy="58039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alt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alt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8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METFORMIN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Ameliorates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hyperinsulinaemia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and     </a:t>
            </a:r>
          </a:p>
          <a:p>
            <a:pPr marL="0" indent="0" eaLnBrk="1" hangingPunct="1">
              <a:lnSpc>
                <a:spcPct val="150000"/>
              </a:lnSpc>
              <a:buClr>
                <a:schemeClr val="tx1"/>
              </a:buClr>
              <a:buFontTx/>
              <a:buNone/>
              <a:defRPr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hyperandrogenism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No effect on weight loss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Dose:</a:t>
            </a:r>
            <a:r>
              <a:rPr lang="en-US" alt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850 mg bid / 500 mg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tid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Recommended for adolescent PCOS </a:t>
            </a:r>
          </a:p>
          <a:p>
            <a:pPr marL="0" indent="0" eaLnBrk="1" hangingPunct="1">
              <a:lnSpc>
                <a:spcPct val="150000"/>
              </a:lnSpc>
              <a:buClr>
                <a:schemeClr val="tx1"/>
              </a:buClr>
              <a:buFontTx/>
              <a:buNone/>
              <a:defRPr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44525"/>
            <a:ext cx="8229600" cy="498475"/>
          </a:xfrm>
        </p:spPr>
        <p:txBody>
          <a:bodyPr>
            <a:norm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altLang="en-US"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INFERTILITY</a:t>
            </a:r>
            <a:endParaRPr altLang="en-US" sz="2400" b="1" i="1">
              <a:ln w="5080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414860"/>
            <a:ext cx="8001000" cy="336708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Life style modification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Ovulation Induction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Surgical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                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            </a:t>
            </a:r>
            <a:endParaRPr lang="en-US" altLang="en-US" sz="240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4" name="Picture 5" descr="https://www.gov.im/media/244817/clomiphe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920" y="4365104"/>
            <a:ext cx="5177033" cy="192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6" descr="C:\Users\Imran Maqbool\Desktop\healthy-foo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2021954"/>
            <a:ext cx="323373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0725"/>
            <a:ext cx="9144000" cy="498475"/>
          </a:xfrm>
        </p:spPr>
        <p:txBody>
          <a:bodyPr>
            <a:norm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altLang="en-US"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OVULATION  INDUCTION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12875"/>
            <a:ext cx="8001000" cy="2327275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Antiestrogens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Clomiphene citrate)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Aromatase inhibitors (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Letrazole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Gonadotrophins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hMG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hCG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, FSH)</a:t>
            </a:r>
          </a:p>
        </p:txBody>
      </p:sp>
      <p:pic>
        <p:nvPicPr>
          <p:cNvPr id="52228" name="Picture 5" descr="http://www.mymandellspharmacy.com/wp-content/uploads/2015/03/pregnyl-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778375"/>
            <a:ext cx="300196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36588"/>
            <a:ext cx="8229600" cy="731837"/>
          </a:xfrm>
        </p:spPr>
        <p:txBody>
          <a:bodyPr>
            <a:normAutofit fontScale="90000"/>
          </a:bodyPr>
          <a:lstStyle/>
          <a:p>
            <a:pPr marL="522288" indent="-522288" algn="ctr" defTabSz="914363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altLang="en-US"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SURGICAL  TREATMENT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81200"/>
            <a:ext cx="8001000" cy="3968080"/>
          </a:xfrm>
        </p:spPr>
        <p:txBody>
          <a:bodyPr>
            <a:normAutofit/>
          </a:bodyPr>
          <a:lstStyle/>
          <a:p>
            <a:pPr eaLnBrk="1" hangingPunct="1">
              <a:lnSpc>
                <a:spcPct val="200000"/>
              </a:lnSpc>
              <a:buClr>
                <a:schemeClr val="tx1"/>
              </a:buClr>
              <a:buFontTx/>
              <a:buChar char="•"/>
            </a:pPr>
            <a:endParaRPr lang="en-US" alt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20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Ovarian 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diathermy </a:t>
            </a:r>
          </a:p>
          <a:p>
            <a:pPr eaLnBrk="1" hangingPunct="1">
              <a:lnSpc>
                <a:spcPct val="200000"/>
              </a:lnSpc>
              <a:buClr>
                <a:schemeClr val="tx1"/>
              </a:buClr>
              <a:buFontTx/>
              <a:buChar char="•"/>
            </a:pPr>
            <a:endParaRPr lang="en-US" alt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200000"/>
              </a:lnSpc>
              <a:buClr>
                <a:schemeClr val="tx1"/>
              </a:buClr>
              <a:buFontTx/>
              <a:buChar char="•"/>
            </a:pPr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20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Ovarian 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wedge resection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/>
          <a:srcRect l="3403" t="5667" r="4778" b="4939"/>
          <a:stretch>
            <a:fillRect/>
          </a:stretch>
        </p:blipFill>
        <p:spPr bwMode="auto">
          <a:xfrm>
            <a:off x="5621338" y="1676400"/>
            <a:ext cx="2452687" cy="1941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3253" name="Picture 6" descr="http://www.naprotechnology.com/images/NPTfigure75-5-6.jpg"/>
          <p:cNvPicPr>
            <a:picLocks noChangeAspect="1" noChangeArrowheads="1"/>
          </p:cNvPicPr>
          <p:nvPr/>
        </p:nvPicPr>
        <p:blipFill>
          <a:blip r:embed="rId3"/>
          <a:srcRect r="50000"/>
          <a:stretch>
            <a:fillRect/>
          </a:stretch>
        </p:blipFill>
        <p:spPr bwMode="auto">
          <a:xfrm>
            <a:off x="5621338" y="4114800"/>
            <a:ext cx="24526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96925"/>
            <a:ext cx="8229600" cy="996950"/>
          </a:xfrm>
        </p:spPr>
        <p:txBody>
          <a:bodyPr>
            <a:norm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LONG  TERM  HEALTH  RISKS  DUE TO ANOVULATION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70428304"/>
              </p:ext>
            </p:extLst>
          </p:nvPr>
        </p:nvGraphicFramePr>
        <p:xfrm>
          <a:off x="304800" y="1800497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184150" y="6553200"/>
            <a:ext cx="64992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100" i="1">
                <a:latin typeface="Arial" pitchFamily="34" charset="0"/>
              </a:rPr>
              <a:t>Maeliss Peigne, et. al. “Long term health risks of PCOS”, Gynecology Forum Volume 18, No. 4, 2013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56" y="908720"/>
            <a:ext cx="4785082" cy="5208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938" y="1136611"/>
            <a:ext cx="4100062" cy="4752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4509120"/>
            <a:ext cx="1304657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9764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3"/>
          <p:cNvSpPr txBox="1">
            <a:spLocks noChangeArrowheads="1"/>
          </p:cNvSpPr>
          <p:nvPr/>
        </p:nvSpPr>
        <p:spPr bwMode="auto">
          <a:xfrm>
            <a:off x="228600" y="6477000"/>
            <a:ext cx="56800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900">
                <a:latin typeface="Arial" pitchFamily="34" charset="0"/>
              </a:rPr>
              <a:t>Ref: Long term Consequences of Polycystic Ovarian Syndrome, Green Top Guidelines No. 33, 2014 RCOG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8663" y="935038"/>
            <a:ext cx="7772400" cy="66516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RECENT </a:t>
            </a:r>
            <a:r>
              <a:rPr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ADVANCES</a:t>
            </a:r>
            <a:r>
              <a:rPr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813" y="1981200"/>
            <a:ext cx="4802260" cy="368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720725"/>
            <a:ext cx="8382000" cy="498475"/>
          </a:xfrm>
        </p:spPr>
        <p:txBody>
          <a:bodyPr>
            <a:norm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ROLE OF VITAMIN  D IN PCOS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543800" cy="3557897"/>
          </a:xfrm>
        </p:spPr>
        <p:txBody>
          <a:bodyPr/>
          <a:lstStyle/>
          <a:p>
            <a:pPr algn="just" eaLnBrk="1" hangingPunct="1"/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prevalence of vitamin D deficiency in women with PCOS is about 67-85% with serum concentrations of 25(OH)D &lt;20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/ml</a:t>
            </a:r>
            <a:r>
              <a:rPr lang="en-US" altLang="en-US" sz="2400" baseline="30000" dirty="0">
                <a:latin typeface="Arial" pitchFamily="34" charset="0"/>
                <a:cs typeface="Arial" pitchFamily="34" charset="0"/>
              </a:rPr>
              <a:t>3</a:t>
            </a:r>
          </a:p>
          <a:p>
            <a:pPr algn="just" eaLnBrk="1" hangingPunct="1"/>
            <a:endParaRPr lang="en-US" altLang="en-US" sz="2400" baseline="30000" dirty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n-US" altLang="en-US" sz="2400" dirty="0">
                <a:latin typeface="Arial" pitchFamily="34" charset="0"/>
                <a:cs typeface="Arial" pitchFamily="34" charset="0"/>
              </a:rPr>
              <a:t>Low 25(OH)D levels may exacerbate the symptoms of PCOS</a:t>
            </a:r>
          </a:p>
          <a:p>
            <a:pPr algn="just" eaLnBrk="1" hangingPunct="1"/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n-US" altLang="en-US" sz="2400" dirty="0">
                <a:latin typeface="Arial" pitchFamily="34" charset="0"/>
                <a:cs typeface="Arial" pitchFamily="34" charset="0"/>
              </a:rPr>
              <a:t>There is inverse correlation between Vitamin D levels and metabolic risk factors</a:t>
            </a: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304800" y="6248400"/>
            <a:ext cx="868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100" i="1">
                <a:latin typeface="Arial" pitchFamily="34" charset="0"/>
              </a:rPr>
              <a:t>Lin &amp; Wu: The role of vitamin D in polycystic ovar y syndrome, Indian J Med Res 142, September 2015, pp 238-240</a:t>
            </a:r>
          </a:p>
          <a:p>
            <a:r>
              <a:rPr lang="en-US" altLang="en-US" sz="1100" i="1">
                <a:latin typeface="Arial" pitchFamily="34" charset="0"/>
              </a:rPr>
              <a:t>Sur and Chakravorty, The Relationship between Vitamin D, Insulin Resistance and Infertility in PCOS Women, Gynecology &amp; Obstetrics, 2015</a:t>
            </a:r>
          </a:p>
          <a:p>
            <a:endParaRPr lang="en-US" altLang="en-US" sz="1100" i="1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467385"/>
            <a:ext cx="8382000" cy="665162"/>
          </a:xfrm>
        </p:spPr>
        <p:txBody>
          <a:bodyPr>
            <a:no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sz="3600" b="1" i="1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ROLE</a:t>
            </a:r>
            <a:r>
              <a:rPr sz="3600" b="1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sz="3600" b="1" i="1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OF  </a:t>
            </a:r>
            <a:r>
              <a:rPr lang="en-US" sz="3600" b="1" i="1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INOSITOL</a:t>
            </a:r>
            <a:endParaRPr sz="3600" b="1" i="1" dirty="0">
              <a:ln w="5080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05800" cy="4721292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US" sz="2800" dirty="0" smtClean="0"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en-US" sz="2800" dirty="0" err="1" smtClean="0">
                <a:latin typeface="+mn-lt"/>
              </a:rPr>
              <a:t>Myo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inositol 	   		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+mn-lt"/>
              </a:rPr>
              <a:t>D-</a:t>
            </a:r>
            <a:r>
              <a:rPr lang="en-US" sz="2800" dirty="0" err="1">
                <a:latin typeface="+mn-lt"/>
              </a:rPr>
              <a:t>chiro</a:t>
            </a:r>
            <a:r>
              <a:rPr lang="en-US" sz="2800" dirty="0">
                <a:latin typeface="+mn-lt"/>
              </a:rPr>
              <a:t>-</a:t>
            </a:r>
            <a:r>
              <a:rPr lang="en-US" sz="2800" dirty="0" err="1">
                <a:latin typeface="+mn-lt"/>
              </a:rPr>
              <a:t>inositol</a:t>
            </a:r>
            <a:r>
              <a:rPr lang="en-US" sz="2800" dirty="0">
                <a:latin typeface="+mn-lt"/>
              </a:rPr>
              <a:t> </a:t>
            </a:r>
          </a:p>
          <a:p>
            <a:pPr>
              <a:lnSpc>
                <a:spcPct val="200000"/>
              </a:lnSpc>
              <a:buNone/>
            </a:pPr>
            <a:r>
              <a:rPr lang="en-US" sz="2800" dirty="0">
                <a:latin typeface="+mn-lt"/>
              </a:rPr>
              <a:t>Two </a:t>
            </a:r>
            <a:r>
              <a:rPr lang="en-US" sz="2800" dirty="0" err="1">
                <a:latin typeface="+mn-lt"/>
              </a:rPr>
              <a:t>inositol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Stereoisomers</a:t>
            </a:r>
            <a:r>
              <a:rPr lang="en-US" sz="2800" dirty="0">
                <a:latin typeface="+mn-lt"/>
              </a:rPr>
              <a:t>  in a plasma ratio of 40:1 	</a:t>
            </a:r>
          </a:p>
          <a:p>
            <a:pPr>
              <a:lnSpc>
                <a:spcPct val="200000"/>
              </a:lnSpc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98598"/>
          </a:xfrm>
        </p:spPr>
        <p:txBody>
          <a:bodyPr/>
          <a:lstStyle/>
          <a:p>
            <a:pPr algn="ctr"/>
            <a:r>
              <a:rPr lang="en-US" sz="3600" b="1" i="1" dirty="0" smtClean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BENEFICENCE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2091672"/>
            <a:ext cx="8382000" cy="453772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2200" b="0" i="1" dirty="0" smtClean="0">
                <a:latin typeface="+mn-lt"/>
                <a:ea typeface="Jost"/>
                <a:cs typeface="Jost"/>
                <a:sym typeface="Abril Fatface"/>
              </a:rPr>
              <a:t>The </a:t>
            </a:r>
            <a:r>
              <a:rPr lang="en-US" sz="2200" b="0" i="1" dirty="0">
                <a:latin typeface="+mn-lt"/>
                <a:ea typeface="Jost"/>
                <a:cs typeface="Jost"/>
                <a:sym typeface="Abril Fatface"/>
              </a:rPr>
              <a:t>principle of beneficence is the obligation of physician</a:t>
            </a:r>
            <a:r>
              <a:rPr lang="en-US" sz="2200" b="0" i="1" dirty="0" smtClean="0">
                <a:latin typeface="+mn-lt"/>
                <a:ea typeface="Jost"/>
                <a:cs typeface="Jost"/>
                <a:sym typeface="Abril Fatface"/>
              </a:rPr>
              <a:t>.</a:t>
            </a:r>
            <a:endParaRPr lang="en-US" sz="2200" b="0" i="1" dirty="0">
              <a:latin typeface="+mn-lt"/>
              <a:ea typeface="Jost"/>
              <a:cs typeface="Jost"/>
              <a:sym typeface="Abril Fatface"/>
            </a:endParaRPr>
          </a:p>
          <a:p>
            <a:pPr marL="285750" indent="-285750">
              <a:lnSpc>
                <a:spcPct val="150000"/>
              </a:lnSpc>
            </a:pPr>
            <a:r>
              <a:rPr lang="en-US" sz="2200" b="0" i="1" dirty="0">
                <a:latin typeface="+mn-lt"/>
                <a:ea typeface="Jost"/>
                <a:cs typeface="Jost"/>
                <a:sym typeface="Abril Fatface"/>
              </a:rPr>
              <a:t>To act for the benefit of the patient</a:t>
            </a:r>
            <a:r>
              <a:rPr lang="en-US" sz="2200" b="0" i="1" dirty="0" smtClean="0">
                <a:latin typeface="+mn-lt"/>
                <a:ea typeface="Jost"/>
                <a:cs typeface="Jost"/>
                <a:sym typeface="Abril Fatface"/>
              </a:rPr>
              <a:t>.</a:t>
            </a:r>
            <a:endParaRPr lang="en-US" sz="2200" b="0" i="1" dirty="0">
              <a:latin typeface="+mn-lt"/>
              <a:ea typeface="Jost"/>
              <a:cs typeface="Jost"/>
              <a:sym typeface="Abril Fatface"/>
            </a:endParaRPr>
          </a:p>
          <a:p>
            <a:pPr marL="285750" indent="-285750">
              <a:lnSpc>
                <a:spcPct val="150000"/>
              </a:lnSpc>
            </a:pPr>
            <a:r>
              <a:rPr lang="en-US" sz="2200" b="0" i="1" dirty="0">
                <a:latin typeface="+mn-lt"/>
                <a:ea typeface="Jost"/>
                <a:cs typeface="Jost"/>
                <a:sym typeface="Abril Fatface"/>
              </a:rPr>
              <a:t>Support a number of moral rules to protect and defend the right of others</a:t>
            </a:r>
            <a:r>
              <a:rPr lang="en-US" sz="2200" b="0" i="1" dirty="0" smtClean="0">
                <a:latin typeface="+mn-lt"/>
                <a:ea typeface="Jost"/>
                <a:cs typeface="Jost"/>
                <a:sym typeface="Abril Fatface"/>
              </a:rPr>
              <a:t>.</a:t>
            </a:r>
            <a:endParaRPr lang="en-US" sz="2200" b="0" i="1" dirty="0">
              <a:latin typeface="+mn-lt"/>
              <a:ea typeface="Jost"/>
              <a:cs typeface="Jost"/>
              <a:sym typeface="Abril Fatface"/>
            </a:endParaRPr>
          </a:p>
          <a:p>
            <a:pPr marL="285750" indent="-285750">
              <a:lnSpc>
                <a:spcPct val="150000"/>
              </a:lnSpc>
            </a:pPr>
            <a:r>
              <a:rPr lang="en-US" sz="2200" b="0" i="1" dirty="0">
                <a:latin typeface="+mn-lt"/>
                <a:ea typeface="Jost"/>
                <a:cs typeface="Jost"/>
                <a:sym typeface="Abril Fatface"/>
              </a:rPr>
              <a:t>Prevent harm, remove conditions that will cause harm</a:t>
            </a:r>
            <a:r>
              <a:rPr lang="en-US" sz="2200" b="0" i="1" dirty="0" smtClean="0">
                <a:latin typeface="+mn-lt"/>
                <a:ea typeface="Jost"/>
                <a:cs typeface="Jost"/>
                <a:sym typeface="Abril Fatface"/>
              </a:rPr>
              <a:t>.</a:t>
            </a:r>
            <a:endParaRPr lang="en-US" sz="2200" b="0" i="1" dirty="0">
              <a:latin typeface="+mn-lt"/>
              <a:ea typeface="Jost"/>
              <a:cs typeface="Jost"/>
              <a:sym typeface="Abril Fatface"/>
            </a:endParaRPr>
          </a:p>
          <a:p>
            <a:pPr marL="285750" indent="-285750">
              <a:lnSpc>
                <a:spcPct val="150000"/>
              </a:lnSpc>
            </a:pPr>
            <a:r>
              <a:rPr lang="en-US" sz="2200" b="0" i="1" dirty="0">
                <a:latin typeface="+mn-lt"/>
                <a:ea typeface="Jost"/>
                <a:cs typeface="Jost"/>
                <a:sym typeface="Abril Fatface"/>
              </a:rPr>
              <a:t>Help persons with disabilities, and rescue persons in danger. </a:t>
            </a:r>
          </a:p>
        </p:txBody>
      </p:sp>
    </p:spTree>
    <p:extLst>
      <p:ext uri="{BB962C8B-B14F-4D97-AF65-F5344CB8AC3E}">
        <p14:creationId xmlns:p14="http://schemas.microsoft.com/office/powerpoint/2010/main" xmlns="" val="429829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/>
              <a:t>                   </a:t>
            </a:r>
            <a:r>
              <a:rPr lang="en-US" sz="3600" b="1" i="1" dirty="0" smtClean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BIOMEDICAL ETHICS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00" y="2780928"/>
            <a:ext cx="8382000" cy="553998"/>
          </a:xfrm>
        </p:spPr>
        <p:txBody>
          <a:bodyPr/>
          <a:lstStyle/>
          <a:p>
            <a:pPr marL="285750" indent="-285750"/>
            <a:r>
              <a:rPr lang="en-US" sz="1800" i="1" dirty="0" smtClean="0">
                <a:latin typeface="Jost"/>
                <a:ea typeface="Jost"/>
                <a:cs typeface="Jost"/>
                <a:sym typeface="Abril Fatface"/>
              </a:rPr>
              <a:t>Importance of awareness of a healthy lifestyle.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i="1" dirty="0">
              <a:latin typeface="Jost"/>
              <a:ea typeface="Jost"/>
              <a:cs typeface="Jost"/>
              <a:sym typeface="Abril Fatfac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022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9571" name="Rectangle 8"/>
          <p:cNvSpPr>
            <a:spLocks noChangeArrowheads="1"/>
          </p:cNvSpPr>
          <p:nvPr/>
        </p:nvSpPr>
        <p:spPr bwMode="auto">
          <a:xfrm>
            <a:off x="4419600" y="838200"/>
            <a:ext cx="4591050" cy="6629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6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3600" b="1" i="1" spc="-150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CONCLUSION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altLang="en-US" sz="2800" b="1" dirty="0">
              <a:solidFill>
                <a:srgbClr val="C00000"/>
              </a:solidFill>
              <a:latin typeface="Comic Sans MS" pitchFamily="66" charset="0"/>
              <a:cs typeface="+mn-cs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PCO syndrome is a COMPLEX clinical entity and should be dealt with according to the problems of the patients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00A4939B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555" name="Picture 3" descr="00A4939B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7688263" cy="5905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6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3600" b="1" spc="-150" dirty="0">
                <a:ln w="50800"/>
                <a:solidFill>
                  <a:srgbClr val="00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Hope we all have a better tomorrow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 rot="20419473">
            <a:off x="1047750" y="4337050"/>
            <a:ext cx="2460625" cy="8397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6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5400" b="1" spc="-150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+mj-ea"/>
                <a:cs typeface="+mj-cs"/>
              </a:rPr>
              <a:t>Thank You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2589074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When assessing a patient’s serum hormone levels, </a:t>
            </a:r>
            <a:br>
              <a:rPr lang="en-US" sz="2200" b="1" dirty="0" smtClean="0"/>
            </a:br>
            <a:r>
              <a:rPr lang="en-US" sz="2200" b="1" dirty="0" smtClean="0"/>
              <a:t>what would be consistent with PCOS?</a:t>
            </a:r>
            <a:endParaRPr lang="en-US" sz="2200" dirty="0" smtClean="0"/>
          </a:p>
          <a:p>
            <a:pPr marL="457200" indent="-457200">
              <a:buAutoNum type="alphaLcPeriod"/>
            </a:pPr>
            <a:r>
              <a:rPr lang="en-US" sz="2200" dirty="0" smtClean="0"/>
              <a:t>Decreased testosterone and decreased estrogen</a:t>
            </a:r>
          </a:p>
          <a:p>
            <a:pPr marL="457200" indent="-457200">
              <a:buAutoNum type="alphaLcPeriod"/>
            </a:pPr>
            <a:r>
              <a:rPr lang="en-US" sz="2200" dirty="0" smtClean="0"/>
              <a:t>Increased testosterone and LH, decreased FSH</a:t>
            </a:r>
          </a:p>
          <a:p>
            <a:pPr marL="457200" indent="-457200">
              <a:buAutoNum type="alphaLcPeriod"/>
            </a:pPr>
            <a:r>
              <a:rPr lang="en-US" sz="2200" dirty="0" smtClean="0"/>
              <a:t>Decreased testosterone and decreased </a:t>
            </a:r>
            <a:r>
              <a:rPr lang="en-US" sz="2200" dirty="0" err="1" smtClean="0"/>
              <a:t>prolactin</a:t>
            </a:r>
            <a:endParaRPr lang="en-US" sz="2200" dirty="0" smtClean="0"/>
          </a:p>
          <a:p>
            <a:pPr marL="457200" indent="-457200">
              <a:buAutoNum type="alphaLcPeriod"/>
            </a:pPr>
            <a:r>
              <a:rPr lang="en-US" sz="2200" dirty="0" smtClean="0"/>
              <a:t>Decreased LH and Increased FSH</a:t>
            </a:r>
          </a:p>
          <a:p>
            <a:pPr marL="457200" indent="-457200">
              <a:buAutoNum type="alphaLcPeriod"/>
            </a:pPr>
            <a:r>
              <a:rPr lang="en-US" sz="2200" dirty="0" smtClean="0"/>
              <a:t>Increased LH and increased FSH</a:t>
            </a:r>
          </a:p>
          <a:p>
            <a:pPr marL="457200" indent="-457200"/>
            <a:endParaRPr lang="en-US" sz="2200" dirty="0" smtClean="0"/>
          </a:p>
          <a:p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828800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</a:rPr>
              <a:t>Question 1</a:t>
            </a:r>
            <a:endParaRPr lang="en-US" sz="3200" b="1" dirty="0">
              <a:latin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62D836-88E7-314D-9DA2-4F95410525B1}"/>
              </a:ext>
            </a:extLst>
          </p:cNvPr>
          <p:cNvSpPr txBox="1"/>
          <p:nvPr/>
        </p:nvSpPr>
        <p:spPr>
          <a:xfrm>
            <a:off x="6019800" y="34290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764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2589074"/>
            <a:ext cx="774821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Polycystic Ovarian Syndrome (PCOS) confers an increased risk of:</a:t>
            </a:r>
          </a:p>
          <a:p>
            <a:r>
              <a:rPr lang="en-US" sz="2200" dirty="0" smtClean="0"/>
              <a:t>a. Endometrial cancer</a:t>
            </a:r>
          </a:p>
          <a:p>
            <a:r>
              <a:rPr lang="en-US" sz="2200" dirty="0" smtClean="0"/>
              <a:t>b. Ovarian cancer</a:t>
            </a:r>
          </a:p>
          <a:p>
            <a:r>
              <a:rPr lang="en-US" sz="2200" dirty="0" smtClean="0"/>
              <a:t>c. Ovarian cysts</a:t>
            </a:r>
          </a:p>
          <a:p>
            <a:r>
              <a:rPr lang="en-US" sz="2200" dirty="0" smtClean="0"/>
              <a:t>d. Type 2 diabetes mellitus</a:t>
            </a:r>
            <a:endParaRPr lang="en-US" sz="2200" dirty="0"/>
          </a:p>
          <a:p>
            <a:r>
              <a:rPr lang="en-US" sz="2200" dirty="0" smtClean="0"/>
              <a:t>e. Breast Cancer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828800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</a:rPr>
              <a:t>Question 2</a:t>
            </a:r>
            <a:endParaRPr lang="en-US" sz="3200" b="1" dirty="0">
              <a:latin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62D836-88E7-314D-9DA2-4F95410525B1}"/>
              </a:ext>
            </a:extLst>
          </p:cNvPr>
          <p:cNvSpPr txBox="1"/>
          <p:nvPr/>
        </p:nvSpPr>
        <p:spPr>
          <a:xfrm>
            <a:off x="2895600" y="28194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764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2514600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Which of the following on ultrasound can make the diagnosis of Polycystic Ovarian according to Rotterdam criteria?</a:t>
            </a:r>
            <a:br>
              <a:rPr lang="en-US" sz="2200" b="1" dirty="0" smtClean="0"/>
            </a:br>
            <a:endParaRPr lang="en-US" sz="2200" b="1" dirty="0" smtClean="0"/>
          </a:p>
          <a:p>
            <a:r>
              <a:rPr lang="en-US" sz="2200" dirty="0" smtClean="0"/>
              <a:t>a. ≥10 </a:t>
            </a:r>
            <a:r>
              <a:rPr lang="en-US" sz="2200" dirty="0" err="1" smtClean="0"/>
              <a:t>antral</a:t>
            </a:r>
            <a:r>
              <a:rPr lang="en-US" sz="2200" dirty="0" smtClean="0"/>
              <a:t> follicles per ovary</a:t>
            </a:r>
          </a:p>
          <a:p>
            <a:r>
              <a:rPr lang="en-US" sz="2200" dirty="0" smtClean="0"/>
              <a:t>b. ≥12 </a:t>
            </a:r>
            <a:r>
              <a:rPr lang="en-US" sz="2200" dirty="0" err="1" smtClean="0"/>
              <a:t>antral</a:t>
            </a:r>
            <a:r>
              <a:rPr lang="en-US" sz="2200" dirty="0" smtClean="0"/>
              <a:t> follicles per ovary </a:t>
            </a:r>
          </a:p>
          <a:p>
            <a:r>
              <a:rPr lang="en-US" sz="2200" dirty="0" smtClean="0"/>
              <a:t>c. ≥20 </a:t>
            </a:r>
            <a:r>
              <a:rPr lang="en-US" sz="2200" dirty="0" err="1" smtClean="0"/>
              <a:t>antral</a:t>
            </a:r>
            <a:r>
              <a:rPr lang="en-US" sz="2200" dirty="0" smtClean="0"/>
              <a:t> follicles per ovary</a:t>
            </a:r>
          </a:p>
          <a:p>
            <a:r>
              <a:rPr lang="en-US" sz="2200" dirty="0" smtClean="0"/>
              <a:t>d. ≥25 </a:t>
            </a:r>
            <a:r>
              <a:rPr lang="en-US" sz="2200" dirty="0" err="1" smtClean="0"/>
              <a:t>antral</a:t>
            </a:r>
            <a:r>
              <a:rPr lang="en-US" sz="2200" dirty="0" smtClean="0"/>
              <a:t> follicles per ovary</a:t>
            </a:r>
          </a:p>
          <a:p>
            <a:r>
              <a:rPr lang="en-US" sz="2200" dirty="0" smtClean="0"/>
              <a:t>e. ≥30 </a:t>
            </a:r>
            <a:r>
              <a:rPr lang="en-US" sz="2200" dirty="0" err="1" smtClean="0"/>
              <a:t>antral</a:t>
            </a:r>
            <a:r>
              <a:rPr lang="en-US" sz="2200" dirty="0" smtClean="0"/>
              <a:t> follicles per ovary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828800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</a:rPr>
              <a:t>Question 3</a:t>
            </a:r>
            <a:endParaRPr lang="en-US" sz="3200" b="1" dirty="0">
              <a:latin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62D836-88E7-314D-9DA2-4F95410525B1}"/>
              </a:ext>
            </a:extLst>
          </p:cNvPr>
          <p:cNvSpPr txBox="1"/>
          <p:nvPr/>
        </p:nvSpPr>
        <p:spPr>
          <a:xfrm>
            <a:off x="3810000" y="37338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764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828800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</a:rPr>
              <a:t>Question 4</a:t>
            </a:r>
            <a:endParaRPr lang="en-US" sz="3200" b="1" dirty="0">
              <a:latin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62D836-88E7-314D-9DA2-4F95410525B1}"/>
              </a:ext>
            </a:extLst>
          </p:cNvPr>
          <p:cNvSpPr txBox="1"/>
          <p:nvPr/>
        </p:nvSpPr>
        <p:spPr>
          <a:xfrm>
            <a:off x="5943600" y="37338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743200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What is the first line management of menstrual irregularity in women with PCOS and BMI of 29kg/m2?</a:t>
            </a:r>
          </a:p>
          <a:p>
            <a:pPr marL="342900" indent="-342900">
              <a:buAutoNum type="alphaLcPeriod"/>
            </a:pPr>
            <a:r>
              <a:rPr lang="en-US" sz="2200" dirty="0" smtClean="0"/>
              <a:t>COCP</a:t>
            </a:r>
          </a:p>
          <a:p>
            <a:pPr marL="342900" indent="-342900">
              <a:buAutoNum type="alphaLcPeriod"/>
            </a:pPr>
            <a:r>
              <a:rPr lang="en-US" sz="2200" dirty="0" smtClean="0"/>
              <a:t>Weight reduction and life style modification</a:t>
            </a:r>
          </a:p>
          <a:p>
            <a:pPr marL="342900" indent="-342900">
              <a:buAutoNum type="alphaLcPeriod"/>
            </a:pPr>
            <a:r>
              <a:rPr lang="en-US" sz="2200" dirty="0" err="1" smtClean="0"/>
              <a:t>Metformin</a:t>
            </a:r>
            <a:endParaRPr lang="en-US" sz="2200" dirty="0" smtClean="0"/>
          </a:p>
          <a:p>
            <a:pPr marL="342900" indent="-342900">
              <a:buAutoNum type="alphaLcPeriod"/>
            </a:pPr>
            <a:r>
              <a:rPr lang="en-US" sz="2200" dirty="0" err="1" smtClean="0"/>
              <a:t>Myo-inositol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729764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828800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</a:rPr>
              <a:t>Question 5</a:t>
            </a:r>
            <a:endParaRPr lang="en-US" sz="3200" b="1" dirty="0">
              <a:latin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62D836-88E7-314D-9DA2-4F95410525B1}"/>
              </a:ext>
            </a:extLst>
          </p:cNvPr>
          <p:cNvSpPr txBox="1"/>
          <p:nvPr/>
        </p:nvSpPr>
        <p:spPr>
          <a:xfrm>
            <a:off x="2757765" y="32252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667000"/>
            <a:ext cx="8458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 22 year old woman with PCOS complaining of excessive facial hair growth. What is the best way to manage her problem?</a:t>
            </a:r>
          </a:p>
          <a:p>
            <a:pPr marL="342900" indent="-342900">
              <a:buAutoNum type="alphaLcPeriod"/>
            </a:pPr>
            <a:r>
              <a:rPr lang="en-US" sz="2200" dirty="0" smtClean="0"/>
              <a:t>COCP ( Diane 35)</a:t>
            </a:r>
          </a:p>
          <a:p>
            <a:pPr marL="342900" indent="-342900">
              <a:buAutoNum type="alphaLcPeriod"/>
            </a:pPr>
            <a:r>
              <a:rPr lang="en-US" sz="2200" dirty="0" err="1" smtClean="0"/>
              <a:t>Clomephine</a:t>
            </a:r>
            <a:r>
              <a:rPr lang="en-US" sz="2200" dirty="0" smtClean="0"/>
              <a:t> citrate</a:t>
            </a:r>
          </a:p>
          <a:p>
            <a:pPr marL="342900" indent="-342900">
              <a:buAutoNum type="alphaLcPeriod"/>
            </a:pPr>
            <a:r>
              <a:rPr lang="en-US" sz="2200" dirty="0" err="1" smtClean="0"/>
              <a:t>Metformin</a:t>
            </a:r>
            <a:endParaRPr lang="en-US" sz="2200" dirty="0" smtClean="0"/>
          </a:p>
          <a:p>
            <a:pPr marL="342900" indent="-342900">
              <a:buAutoNum type="alphaLcPeriod"/>
            </a:pPr>
            <a:r>
              <a:rPr lang="en-US" sz="2200" dirty="0" err="1" smtClean="0"/>
              <a:t>Myo-inositol</a:t>
            </a:r>
            <a:endParaRPr lang="en-US" sz="2200" dirty="0" smtClean="0"/>
          </a:p>
          <a:p>
            <a:pPr marL="342900" indent="-342900">
              <a:buAutoNum type="alphaLcPeriod"/>
            </a:pPr>
            <a:r>
              <a:rPr lang="en-US" sz="2200" dirty="0" err="1" smtClean="0"/>
              <a:t>Clomephine</a:t>
            </a:r>
            <a:r>
              <a:rPr lang="en-US" sz="2200" dirty="0" smtClean="0"/>
              <a:t> + </a:t>
            </a:r>
            <a:r>
              <a:rPr lang="en-US" sz="2200" dirty="0" err="1" smtClean="0"/>
              <a:t>metformin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729764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lue Segoe 4-3 template-template_April-17-2007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(Dark blue design)</Template>
  <TotalTime>8695</TotalTime>
  <Words>1273</Words>
  <Application>Microsoft Office PowerPoint</Application>
  <PresentationFormat>On-screen Show (4:3)</PresentationFormat>
  <Paragraphs>298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Blue Segoe 4-3 template-template_April-17-2007</vt:lpstr>
      <vt:lpstr>White with Courier font for code slides</vt:lpstr>
      <vt:lpstr>Slide 1</vt:lpstr>
      <vt:lpstr>Polycystic Ovarian Syndrome (PCOS)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LEARNING OBJECTIVES</vt:lpstr>
      <vt:lpstr>POLYCYSTIC  OVARIAN  SYNDROME</vt:lpstr>
      <vt:lpstr>HYPOTHALAMIC PITUITARY OVARIAN AXIS</vt:lpstr>
      <vt:lpstr> ETIOLOGY</vt:lpstr>
      <vt:lpstr>PATHOPHYSIOLOGY </vt:lpstr>
      <vt:lpstr>DIAGNOSIS</vt:lpstr>
      <vt:lpstr>CLINICAL  FEATURES</vt:lpstr>
      <vt:lpstr>                 CLINICAL FEATURES    </vt:lpstr>
      <vt:lpstr>DIAGNOSTIC CRITERIA</vt:lpstr>
      <vt:lpstr>INVESTIGATIONS</vt:lpstr>
      <vt:lpstr>RADIOLOGICAL  INVESTIGATIONS  </vt:lpstr>
      <vt:lpstr>MANAGEMENT</vt:lpstr>
      <vt:lpstr> MULTI  DISCIPLINARY APPROACH</vt:lpstr>
      <vt:lpstr>LONG  TERM  HEALTH  RISKS </vt:lpstr>
      <vt:lpstr>LIFE  STYLE  MODIFICATION </vt:lpstr>
      <vt:lpstr>OBESITY</vt:lpstr>
      <vt:lpstr>MENSTRUAL  IRREGULARITY</vt:lpstr>
      <vt:lpstr>HIRSUTISM</vt:lpstr>
      <vt:lpstr>Slide 33</vt:lpstr>
      <vt:lpstr>MEDICAL  TREATMENT </vt:lpstr>
      <vt:lpstr>HYPERINSULINAEMIA </vt:lpstr>
      <vt:lpstr>INFERTILITY</vt:lpstr>
      <vt:lpstr>OVULATION  INDUCTION</vt:lpstr>
      <vt:lpstr>SURGICAL  TREATMENT</vt:lpstr>
      <vt:lpstr>LONG  TERM  HEALTH  RISKS  DUE TO ANOVULATION</vt:lpstr>
      <vt:lpstr>Slide 40</vt:lpstr>
      <vt:lpstr>ROLE OF VITAMIN  D IN PCOS</vt:lpstr>
      <vt:lpstr>ROLE  OF  INOSITOL</vt:lpstr>
      <vt:lpstr>BENEFICENCE</vt:lpstr>
      <vt:lpstr>                   BIOMEDICAL ETHICS</vt:lpstr>
      <vt:lpstr>Slide 45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IT-OPERATION</dc:creator>
  <cp:lastModifiedBy>Windows User</cp:lastModifiedBy>
  <cp:revision>216</cp:revision>
  <dcterms:created xsi:type="dcterms:W3CDTF">2016-02-23T09:40:11Z</dcterms:created>
  <dcterms:modified xsi:type="dcterms:W3CDTF">2025-03-18T06:17:46Z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TC102867289990</vt:lpwstr>
  </property>
</Properties>
</file>