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300" r:id="rId10"/>
    <p:sldId id="301" r:id="rId11"/>
    <p:sldId id="302" r:id="rId12"/>
    <p:sldId id="303" r:id="rId13"/>
    <p:sldId id="304"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a:tblStyle styleId="{32408B53-4784-4C19-A874-F9B2BFD077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294" y="6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Sheet1!$B$1</c:f>
              <c:strCache>
                <c:ptCount val="1"/>
                <c:pt idx="0">
                  <c:v>%</c:v>
                </c:pt>
              </c:strCache>
            </c:strRef>
          </c:tx>
          <c:dPt>
            <c:idx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EC9B-AF42-A355-8739052AFDB6}"/>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8-EC9B-AF42-A355-8739052AFDB6}"/>
              </c:ext>
            </c:extLst>
          </c:dPt>
          <c:dPt>
            <c:idx val="2"/>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2-EC9B-AF42-A355-8739052AFDB6}"/>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EC9B-AF42-A355-8739052AFDB6}"/>
              </c:ext>
            </c:extLst>
          </c:dPt>
          <c:dPt>
            <c:idx val="4"/>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4-EC9B-AF42-A355-8739052AFDB6}"/>
              </c:ext>
            </c:extLst>
          </c:dPt>
          <c:dPt>
            <c:idx val="5"/>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EC9B-AF42-A355-8739052AFDB6}"/>
              </c:ext>
            </c:extLst>
          </c:dPt>
          <c:dPt>
            <c:idx val="6"/>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6-EC9B-AF42-A355-8739052AFDB6}"/>
              </c:ext>
            </c:extLst>
          </c:dPt>
          <c:dLbls>
            <c:dLbl>
              <c:idx val="0"/>
              <c:spPr>
                <a:solidFill>
                  <a:schemeClr val="accent1"/>
                </a:solidFill>
                <a:ln w="12700" cap="flat" cmpd="sng" algn="ctr">
                  <a:solidFill>
                    <a:schemeClr val="accent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lang="en-GB" sz="1330" b="1" i="0" u="none" strike="noStrike" kern="1200" baseline="0">
                      <a:solidFill>
                        <a:schemeClr val="lt1"/>
                      </a:solidFill>
                      <a:latin typeface="+mn-lt"/>
                      <a:ea typeface="+mn-ea"/>
                      <a:cs typeface="+mn-cs"/>
                    </a:defRPr>
                  </a:pPr>
                  <a:endParaRPr lang="en-US"/>
                </a:p>
              </c:txPr>
            </c:dLbl>
            <c:dLbl>
              <c:idx val="1"/>
              <c:spPr>
                <a:solidFill>
                  <a:schemeClr val="accent1"/>
                </a:solidFill>
                <a:ln w="12700" cap="flat" cmpd="sng" algn="ctr">
                  <a:solidFill>
                    <a:schemeClr val="accent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lang="en-GB" sz="1330" b="1" i="0" u="none" strike="noStrike" kern="1200" baseline="0">
                      <a:solidFill>
                        <a:schemeClr val="lt1"/>
                      </a:solidFill>
                      <a:latin typeface="+mn-lt"/>
                      <a:ea typeface="+mn-ea"/>
                      <a:cs typeface="+mn-cs"/>
                    </a:defRPr>
                  </a:pPr>
                  <a:endParaRPr lang="en-US"/>
                </a:p>
              </c:txPr>
            </c:dLbl>
            <c:dLbl>
              <c:idx val="2"/>
              <c:layout>
                <c:manualLayout>
                  <c:x val="4.1273519693077075E-3"/>
                  <c:y val="-5.8552382774537864E-2"/>
                </c:manualLayout>
              </c:layout>
              <c:spPr>
                <a:solidFill>
                  <a:schemeClr val="accent1"/>
                </a:solidFill>
                <a:ln w="12700" cap="flat" cmpd="sng" algn="ctr">
                  <a:solidFill>
                    <a:schemeClr val="accent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lang="en-GB" sz="1330" b="1" i="0" u="none" strike="noStrike" kern="1200" baseline="0">
                      <a:solidFill>
                        <a:schemeClr val="lt1"/>
                      </a:solidFill>
                      <a:latin typeface="+mn-lt"/>
                      <a:ea typeface="+mn-ea"/>
                      <a:cs typeface="+mn-cs"/>
                    </a:defRPr>
                  </a:pPr>
                  <a:endParaRPr lang="en-US"/>
                </a:p>
              </c:txPr>
              <c:showCatName val="1"/>
              <c:showPercent val="1"/>
              <c:extLst xmlns:c16r2="http://schemas.microsoft.com/office/drawing/2015/06/chart">
                <c:ext xmlns:c15="http://schemas.microsoft.com/office/drawing/2012/chart" uri="{CE6537A1-D6FC-4f65-9D91-7224C49458BB}">
                  <c15:layout>
                    <c:manualLayout>
                      <c:w val="0.20962810242651081"/>
                      <c:h val="0.14677020349447967"/>
                    </c:manualLayout>
                  </c15:layout>
                </c:ext>
                <c:ext xmlns:c16="http://schemas.microsoft.com/office/drawing/2014/chart" uri="{C3380CC4-5D6E-409C-BE32-E72D297353CC}">
                  <c16:uniqueId val="{00000002-EC9B-AF42-A355-8739052AFDB6}"/>
                </c:ext>
              </c:extLst>
            </c:dLbl>
            <c:dLbl>
              <c:idx val="3"/>
              <c:spPr>
                <a:solidFill>
                  <a:schemeClr val="accent1"/>
                </a:solidFill>
                <a:ln w="12700" cap="flat" cmpd="sng" algn="ctr">
                  <a:solidFill>
                    <a:schemeClr val="accent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lang="en-GB" sz="1330" b="1" i="0" u="none" strike="noStrike" kern="1200" baseline="0">
                      <a:solidFill>
                        <a:schemeClr val="lt1"/>
                      </a:solidFill>
                      <a:latin typeface="+mn-lt"/>
                      <a:ea typeface="+mn-ea"/>
                      <a:cs typeface="+mn-cs"/>
                    </a:defRPr>
                  </a:pPr>
                  <a:endParaRPr lang="en-US"/>
                </a:p>
              </c:txPr>
            </c:dLbl>
            <c:dLbl>
              <c:idx val="4"/>
              <c:spPr>
                <a:solidFill>
                  <a:schemeClr val="accent1"/>
                </a:solidFill>
                <a:ln w="12700" cap="flat" cmpd="sng" algn="ctr">
                  <a:solidFill>
                    <a:schemeClr val="accent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lang="en-GB" sz="1330" b="1" i="0" u="none" strike="noStrike" kern="1200" baseline="0">
                      <a:solidFill>
                        <a:schemeClr val="lt1"/>
                      </a:solidFill>
                      <a:latin typeface="+mn-lt"/>
                      <a:ea typeface="+mn-ea"/>
                      <a:cs typeface="+mn-cs"/>
                    </a:defRPr>
                  </a:pPr>
                  <a:endParaRPr lang="en-US"/>
                </a:p>
              </c:txPr>
            </c:dLbl>
            <c:dLbl>
              <c:idx val="5"/>
              <c:spPr>
                <a:solidFill>
                  <a:schemeClr val="accent1"/>
                </a:solidFill>
                <a:ln w="12700" cap="flat" cmpd="sng" algn="ctr">
                  <a:solidFill>
                    <a:schemeClr val="accent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lang="en-GB" sz="1330" b="1" i="0" u="none" strike="noStrike" kern="1200" baseline="0">
                      <a:solidFill>
                        <a:schemeClr val="lt1"/>
                      </a:solidFill>
                      <a:latin typeface="+mn-lt"/>
                      <a:ea typeface="+mn-ea"/>
                      <a:cs typeface="+mn-cs"/>
                    </a:defRPr>
                  </a:pPr>
                  <a:endParaRPr lang="en-US"/>
                </a:p>
              </c:txPr>
            </c:dLbl>
            <c:dLbl>
              <c:idx val="6"/>
              <c:spPr>
                <a:solidFill>
                  <a:schemeClr val="accent1"/>
                </a:solidFill>
                <a:ln w="12700" cap="flat" cmpd="sng" algn="ctr">
                  <a:solidFill>
                    <a:schemeClr val="accent1">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lang="en-GB" sz="1330" b="1" i="0" u="none" strike="noStrike" kern="1200" baseline="0">
                      <a:solidFill>
                        <a:schemeClr val="lt1"/>
                      </a:solidFill>
                      <a:latin typeface="+mn-lt"/>
                      <a:ea typeface="+mn-ea"/>
                      <a:cs typeface="+mn-cs"/>
                    </a:defRPr>
                  </a:pPr>
                  <a:endParaRPr lang="en-US"/>
                </a:p>
              </c:txPr>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GB" sz="1330" b="1" i="0" u="none" strike="noStrike" kern="1200" baseline="0">
                    <a:solidFill>
                      <a:schemeClr val="lt1"/>
                    </a:solidFill>
                    <a:latin typeface="+mn-lt"/>
                    <a:ea typeface="+mn-ea"/>
                    <a:cs typeface="+mn-cs"/>
                  </a:defRPr>
                </a:pPr>
                <a:endParaRPr lang="en-US"/>
              </a:p>
            </c:txPr>
            <c:showCatName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Sheet1!$A$2:$A$8</c:f>
              <c:strCache>
                <c:ptCount val="7"/>
                <c:pt idx="0">
                  <c:v>PCOS</c:v>
                </c:pt>
                <c:pt idx="1">
                  <c:v>POF</c:v>
                </c:pt>
                <c:pt idx="2">
                  <c:v>Hyperprolactinaemia</c:v>
                </c:pt>
                <c:pt idx="3">
                  <c:v>Weight related </c:v>
                </c:pt>
                <c:pt idx="4">
                  <c:v>Hypogonadotrophic hypogonadism</c:v>
                </c:pt>
                <c:pt idx="5">
                  <c:v>Hypopituitirism</c:v>
                </c:pt>
                <c:pt idx="6">
                  <c:v>exercise related</c:v>
                </c:pt>
              </c:strCache>
            </c:strRef>
          </c:cat>
          <c:val>
            <c:numRef>
              <c:f>Sheet1!$B$2:$B$8</c:f>
              <c:numCache>
                <c:formatCode>0%</c:formatCode>
                <c:ptCount val="7"/>
                <c:pt idx="0">
                  <c:v>0.37000000000000016</c:v>
                </c:pt>
                <c:pt idx="1">
                  <c:v>0.24000000000000007</c:v>
                </c:pt>
                <c:pt idx="2">
                  <c:v>0.17</c:v>
                </c:pt>
                <c:pt idx="3">
                  <c:v>0.1</c:v>
                </c:pt>
                <c:pt idx="4">
                  <c:v>6.0000000000000032E-2</c:v>
                </c:pt>
                <c:pt idx="5">
                  <c:v>4.0000000000000029E-2</c:v>
                </c:pt>
                <c:pt idx="6">
                  <c:v>3.0000000000000016E-2</c:v>
                </c:pt>
              </c:numCache>
            </c:numRef>
          </c:val>
          <c:extLst xmlns:c16r2="http://schemas.microsoft.com/office/drawing/2015/06/chart">
            <c:ext xmlns:c16="http://schemas.microsoft.com/office/drawing/2014/chart" uri="{C3380CC4-5D6E-409C-BE32-E72D297353CC}">
              <c16:uniqueId val="{00000000-EC9B-AF42-A355-8739052AFDB6}"/>
            </c:ext>
          </c:extLst>
        </c:ser>
        <c:dLbls>
          <c:showCatName val="1"/>
          <c:showPercent val="1"/>
        </c:dLbls>
      </c:pie3D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2974774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03"/>
        <p:cNvGrpSpPr/>
        <p:nvPr/>
      </p:nvGrpSpPr>
      <p:grpSpPr>
        <a:xfrm>
          <a:off x="0" y="0"/>
          <a:ext cx="0" cy="0"/>
          <a:chOff x="0" y="0"/>
          <a:chExt cx="0" cy="0"/>
        </a:xfrm>
      </p:grpSpPr>
      <p:sp>
        <p:nvSpPr>
          <p:cNvPr id="33204" name="Google Shape;332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05" name="Google Shape;332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92487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3"/>
        <p:cNvGrpSpPr/>
        <p:nvPr/>
      </p:nvGrpSpPr>
      <p:grpSpPr>
        <a:xfrm>
          <a:off x="0" y="0"/>
          <a:ext cx="0" cy="0"/>
          <a:chOff x="0" y="0"/>
          <a:chExt cx="0" cy="0"/>
        </a:xfrm>
      </p:grpSpPr>
      <p:sp>
        <p:nvSpPr>
          <p:cNvPr id="33434" name="Google Shape;33434;g118e440cd4c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35" name="Google Shape;33435;g118e440cd4c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39975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49"/>
        <p:cNvGrpSpPr/>
        <p:nvPr/>
      </p:nvGrpSpPr>
      <p:grpSpPr>
        <a:xfrm>
          <a:off x="0" y="0"/>
          <a:ext cx="0" cy="0"/>
          <a:chOff x="0" y="0"/>
          <a:chExt cx="0" cy="0"/>
        </a:xfrm>
      </p:grpSpPr>
      <p:sp>
        <p:nvSpPr>
          <p:cNvPr id="33450" name="Google Shape;33450;g11437feb9c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51" name="Google Shape;33451;g11437feb9c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81027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85"/>
        <p:cNvGrpSpPr/>
        <p:nvPr/>
      </p:nvGrpSpPr>
      <p:grpSpPr>
        <a:xfrm>
          <a:off x="0" y="0"/>
          <a:ext cx="0" cy="0"/>
          <a:chOff x="0" y="0"/>
          <a:chExt cx="0" cy="0"/>
        </a:xfrm>
      </p:grpSpPr>
      <p:sp>
        <p:nvSpPr>
          <p:cNvPr id="33486" name="Google Shape;33486;g118e440cd4c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7" name="Google Shape;33487;g118e440cd4c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121939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91"/>
        <p:cNvGrpSpPr/>
        <p:nvPr/>
      </p:nvGrpSpPr>
      <p:grpSpPr>
        <a:xfrm>
          <a:off x="0" y="0"/>
          <a:ext cx="0" cy="0"/>
          <a:chOff x="0" y="0"/>
          <a:chExt cx="0" cy="0"/>
        </a:xfrm>
      </p:grpSpPr>
      <p:sp>
        <p:nvSpPr>
          <p:cNvPr id="33492" name="Google Shape;33492;g118e440cd4c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3" name="Google Shape;33493;g118e440cd4c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11964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97"/>
        <p:cNvGrpSpPr/>
        <p:nvPr/>
      </p:nvGrpSpPr>
      <p:grpSpPr>
        <a:xfrm>
          <a:off x="0" y="0"/>
          <a:ext cx="0" cy="0"/>
          <a:chOff x="0" y="0"/>
          <a:chExt cx="0" cy="0"/>
        </a:xfrm>
      </p:grpSpPr>
      <p:sp>
        <p:nvSpPr>
          <p:cNvPr id="33498" name="Google Shape;33498;g118e440cd4c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9" name="Google Shape;33499;g118e440cd4c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41942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03"/>
        <p:cNvGrpSpPr/>
        <p:nvPr/>
      </p:nvGrpSpPr>
      <p:grpSpPr>
        <a:xfrm>
          <a:off x="0" y="0"/>
          <a:ext cx="0" cy="0"/>
          <a:chOff x="0" y="0"/>
          <a:chExt cx="0" cy="0"/>
        </a:xfrm>
      </p:grpSpPr>
      <p:sp>
        <p:nvSpPr>
          <p:cNvPr id="33504" name="Google Shape;33504;g118e440cd4c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05" name="Google Shape;33505;g118e440cd4c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15939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09"/>
        <p:cNvGrpSpPr/>
        <p:nvPr/>
      </p:nvGrpSpPr>
      <p:grpSpPr>
        <a:xfrm>
          <a:off x="0" y="0"/>
          <a:ext cx="0" cy="0"/>
          <a:chOff x="0" y="0"/>
          <a:chExt cx="0" cy="0"/>
        </a:xfrm>
      </p:grpSpPr>
      <p:sp>
        <p:nvSpPr>
          <p:cNvPr id="33510" name="Google Shape;33510;g11950f8e7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11" name="Google Shape;33511;g11950f8e7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85338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15"/>
        <p:cNvGrpSpPr/>
        <p:nvPr/>
      </p:nvGrpSpPr>
      <p:grpSpPr>
        <a:xfrm>
          <a:off x="0" y="0"/>
          <a:ext cx="0" cy="0"/>
          <a:chOff x="0" y="0"/>
          <a:chExt cx="0" cy="0"/>
        </a:xfrm>
      </p:grpSpPr>
      <p:sp>
        <p:nvSpPr>
          <p:cNvPr id="33516" name="Google Shape;33516;g11950f8e70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17" name="Google Shape;33517;g11950f8e70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33972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28"/>
        <p:cNvGrpSpPr/>
        <p:nvPr/>
      </p:nvGrpSpPr>
      <p:grpSpPr>
        <a:xfrm>
          <a:off x="0" y="0"/>
          <a:ext cx="0" cy="0"/>
          <a:chOff x="0" y="0"/>
          <a:chExt cx="0" cy="0"/>
        </a:xfrm>
      </p:grpSpPr>
      <p:sp>
        <p:nvSpPr>
          <p:cNvPr id="33529" name="Google Shape;33529;g109381b689b_0_2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30" name="Google Shape;33530;g109381b689b_0_2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3775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35"/>
        <p:cNvGrpSpPr/>
        <p:nvPr/>
      </p:nvGrpSpPr>
      <p:grpSpPr>
        <a:xfrm>
          <a:off x="0" y="0"/>
          <a:ext cx="0" cy="0"/>
          <a:chOff x="0" y="0"/>
          <a:chExt cx="0" cy="0"/>
        </a:xfrm>
      </p:grpSpPr>
      <p:sp>
        <p:nvSpPr>
          <p:cNvPr id="33236" name="Google Shape;33236;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37" name="Google Shape;33237;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2860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41"/>
        <p:cNvGrpSpPr/>
        <p:nvPr/>
      </p:nvGrpSpPr>
      <p:grpSpPr>
        <a:xfrm>
          <a:off x="0" y="0"/>
          <a:ext cx="0" cy="0"/>
          <a:chOff x="0" y="0"/>
          <a:chExt cx="0" cy="0"/>
        </a:xfrm>
      </p:grpSpPr>
      <p:sp>
        <p:nvSpPr>
          <p:cNvPr id="33242" name="Google Shape;33242;g1093f3f0eee_0_2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43" name="Google Shape;33243;g1093f3f0eee_0_2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8905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70"/>
        <p:cNvGrpSpPr/>
        <p:nvPr/>
      </p:nvGrpSpPr>
      <p:grpSpPr>
        <a:xfrm>
          <a:off x="0" y="0"/>
          <a:ext cx="0" cy="0"/>
          <a:chOff x="0" y="0"/>
          <a:chExt cx="0" cy="0"/>
        </a:xfrm>
      </p:grpSpPr>
      <p:sp>
        <p:nvSpPr>
          <p:cNvPr id="33271" name="Google Shape;33271;g118e440cd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72" name="Google Shape;33272;g118e440cd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2978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95"/>
        <p:cNvGrpSpPr/>
        <p:nvPr/>
      </p:nvGrpSpPr>
      <p:grpSpPr>
        <a:xfrm>
          <a:off x="0" y="0"/>
          <a:ext cx="0" cy="0"/>
          <a:chOff x="0" y="0"/>
          <a:chExt cx="0" cy="0"/>
        </a:xfrm>
      </p:grpSpPr>
      <p:sp>
        <p:nvSpPr>
          <p:cNvPr id="33296" name="Google Shape;33296;g118e440cd4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97" name="Google Shape;33297;g118e440cd4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83537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6"/>
        <p:cNvGrpSpPr/>
        <p:nvPr/>
      </p:nvGrpSpPr>
      <p:grpSpPr>
        <a:xfrm>
          <a:off x="0" y="0"/>
          <a:ext cx="0" cy="0"/>
          <a:chOff x="0" y="0"/>
          <a:chExt cx="0" cy="0"/>
        </a:xfrm>
      </p:grpSpPr>
      <p:sp>
        <p:nvSpPr>
          <p:cNvPr id="33387" name="Google Shape;33387;g11437feb9c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88" name="Google Shape;33388;g11437feb9c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3424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17"/>
        <p:cNvGrpSpPr/>
        <p:nvPr/>
      </p:nvGrpSpPr>
      <p:grpSpPr>
        <a:xfrm>
          <a:off x="0" y="0"/>
          <a:ext cx="0" cy="0"/>
          <a:chOff x="0" y="0"/>
          <a:chExt cx="0" cy="0"/>
        </a:xfrm>
      </p:grpSpPr>
      <p:sp>
        <p:nvSpPr>
          <p:cNvPr id="33418" name="Google Shape;33418;g118e440cd4c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19" name="Google Shape;33419;g118e440cd4c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Heterogenous collection of s/s that form a spectrum of disorders of reproductive , endocrine and metabolic function </a:t>
            </a:r>
            <a:endParaRPr/>
          </a:p>
        </p:txBody>
      </p:sp>
    </p:spTree>
    <p:extLst>
      <p:ext uri="{BB962C8B-B14F-4D97-AF65-F5344CB8AC3E}">
        <p14:creationId xmlns:p14="http://schemas.microsoft.com/office/powerpoint/2010/main" xmlns="" val="364816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55"/>
        <p:cNvGrpSpPr/>
        <p:nvPr/>
      </p:nvGrpSpPr>
      <p:grpSpPr>
        <a:xfrm>
          <a:off x="0" y="0"/>
          <a:ext cx="0" cy="0"/>
          <a:chOff x="0" y="0"/>
          <a:chExt cx="0" cy="0"/>
        </a:xfrm>
      </p:grpSpPr>
      <p:sp>
        <p:nvSpPr>
          <p:cNvPr id="33456" name="Google Shape;33456;g118e440cd4c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57" name="Google Shape;33457;g118e440cd4c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99522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7"/>
        <p:cNvGrpSpPr/>
        <p:nvPr/>
      </p:nvGrpSpPr>
      <p:grpSpPr>
        <a:xfrm>
          <a:off x="0" y="0"/>
          <a:ext cx="0" cy="0"/>
          <a:chOff x="0" y="0"/>
          <a:chExt cx="0" cy="0"/>
        </a:xfrm>
      </p:grpSpPr>
      <p:sp>
        <p:nvSpPr>
          <p:cNvPr id="33428" name="Google Shape;33428;g118e440cd4c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29" name="Google Shape;33429;g118e440cd4c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16894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0E98774-2B08-4DA5-9866-8600EF2405DE}"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0208F-87C2-4645-95D2-BA6226BB4D43}" type="slidenum">
              <a:rPr lang="en-US" smtClean="0"/>
              <a:pPr/>
              <a:t>‹#›</a:t>
            </a:fld>
            <a:endParaRPr lang="en-US"/>
          </a:p>
        </p:txBody>
      </p:sp>
    </p:spTree>
    <p:extLst>
      <p:ext uri="{BB962C8B-B14F-4D97-AF65-F5344CB8AC3E}">
        <p14:creationId xmlns:p14="http://schemas.microsoft.com/office/powerpoint/2010/main" xmlns="" val="92967796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E98774-2B08-4DA5-9866-8600EF2405DE}"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0208F-87C2-4645-95D2-BA6226BB4D43}" type="slidenum">
              <a:rPr lang="en-US" smtClean="0"/>
              <a:pPr/>
              <a:t>‹#›</a:t>
            </a:fld>
            <a:endParaRPr lang="en-US"/>
          </a:p>
        </p:txBody>
      </p:sp>
    </p:spTree>
    <p:extLst>
      <p:ext uri="{BB962C8B-B14F-4D97-AF65-F5344CB8AC3E}">
        <p14:creationId xmlns:p14="http://schemas.microsoft.com/office/powerpoint/2010/main" xmlns="" val="25734967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E98774-2B08-4DA5-9866-8600EF2405DE}"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0208F-87C2-4645-95D2-BA6226BB4D43}" type="slidenum">
              <a:rPr lang="en-US" smtClean="0"/>
              <a:pPr/>
              <a:t>‹#›</a:t>
            </a:fld>
            <a:endParaRPr lang="en-US"/>
          </a:p>
        </p:txBody>
      </p:sp>
    </p:spTree>
    <p:extLst>
      <p:ext uri="{BB962C8B-B14F-4D97-AF65-F5344CB8AC3E}">
        <p14:creationId xmlns:p14="http://schemas.microsoft.com/office/powerpoint/2010/main" xmlns="" val="16447522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064"/>
        <p:cNvGrpSpPr/>
        <p:nvPr/>
      </p:nvGrpSpPr>
      <p:grpSpPr>
        <a:xfrm>
          <a:off x="0" y="0"/>
          <a:ext cx="0" cy="0"/>
          <a:chOff x="0" y="0"/>
          <a:chExt cx="0" cy="0"/>
        </a:xfrm>
      </p:grpSpPr>
      <p:sp>
        <p:nvSpPr>
          <p:cNvPr id="4078" name="Google Shape;4078;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79" name="Google Shape;4079;p4"/>
          <p:cNvSpPr txBox="1">
            <a:spLocks noGrp="1"/>
          </p:cNvSpPr>
          <p:nvPr>
            <p:ph type="body" idx="1"/>
          </p:nvPr>
        </p:nvSpPr>
        <p:spPr>
          <a:xfrm>
            <a:off x="720000" y="1143000"/>
            <a:ext cx="7704000" cy="34611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extLst>
      <p:ext uri="{BB962C8B-B14F-4D97-AF65-F5344CB8AC3E}">
        <p14:creationId xmlns:p14="http://schemas.microsoft.com/office/powerpoint/2010/main" xmlns="" val="133384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0960"/>
        <p:cNvGrpSpPr/>
        <p:nvPr/>
      </p:nvGrpSpPr>
      <p:grpSpPr>
        <a:xfrm>
          <a:off x="0" y="0"/>
          <a:ext cx="0" cy="0"/>
          <a:chOff x="0" y="0"/>
          <a:chExt cx="0" cy="0"/>
        </a:xfrm>
      </p:grpSpPr>
      <p:sp>
        <p:nvSpPr>
          <p:cNvPr id="20985" name="Google Shape;20985;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xmlns="" val="3734008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119"/>
        <p:cNvGrpSpPr/>
        <p:nvPr/>
      </p:nvGrpSpPr>
      <p:grpSpPr>
        <a:xfrm>
          <a:off x="0" y="0"/>
          <a:ext cx="0" cy="0"/>
          <a:chOff x="0" y="0"/>
          <a:chExt cx="0" cy="0"/>
        </a:xfrm>
      </p:grpSpPr>
      <p:sp>
        <p:nvSpPr>
          <p:cNvPr id="6238" name="Google Shape;6238;p8"/>
          <p:cNvSpPr txBox="1">
            <a:spLocks noGrp="1"/>
          </p:cNvSpPr>
          <p:nvPr>
            <p:ph type="title"/>
          </p:nvPr>
        </p:nvSpPr>
        <p:spPr>
          <a:xfrm>
            <a:off x="1683750" y="1708400"/>
            <a:ext cx="5776500" cy="2428200"/>
          </a:xfrm>
          <a:prstGeom prst="rect">
            <a:avLst/>
          </a:pr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xmlns="" val="131111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E98774-2B08-4DA5-9866-8600EF2405DE}"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0208F-87C2-4645-95D2-BA6226BB4D43}" type="slidenum">
              <a:rPr lang="en-US" smtClean="0"/>
              <a:pPr/>
              <a:t>‹#›</a:t>
            </a:fld>
            <a:endParaRPr lang="en-US"/>
          </a:p>
        </p:txBody>
      </p:sp>
    </p:spTree>
    <p:extLst>
      <p:ext uri="{BB962C8B-B14F-4D97-AF65-F5344CB8AC3E}">
        <p14:creationId xmlns:p14="http://schemas.microsoft.com/office/powerpoint/2010/main" xmlns="" val="27608596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E98774-2B08-4DA5-9866-8600EF2405DE}"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0208F-87C2-4645-95D2-BA6226BB4D43}" type="slidenum">
              <a:rPr lang="en-US" smtClean="0"/>
              <a:pPr/>
              <a:t>‹#›</a:t>
            </a:fld>
            <a:endParaRPr lang="en-US"/>
          </a:p>
        </p:txBody>
      </p:sp>
    </p:spTree>
    <p:extLst>
      <p:ext uri="{BB962C8B-B14F-4D97-AF65-F5344CB8AC3E}">
        <p14:creationId xmlns:p14="http://schemas.microsoft.com/office/powerpoint/2010/main" xmlns="" val="7194532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E98774-2B08-4DA5-9866-8600EF2405DE}"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0208F-87C2-4645-95D2-BA6226BB4D43}" type="slidenum">
              <a:rPr lang="en-US" smtClean="0"/>
              <a:pPr/>
              <a:t>‹#›</a:t>
            </a:fld>
            <a:endParaRPr lang="en-US"/>
          </a:p>
        </p:txBody>
      </p:sp>
    </p:spTree>
    <p:extLst>
      <p:ext uri="{BB962C8B-B14F-4D97-AF65-F5344CB8AC3E}">
        <p14:creationId xmlns:p14="http://schemas.microsoft.com/office/powerpoint/2010/main" xmlns="" val="1862421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E98774-2B08-4DA5-9866-8600EF2405DE}"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C0208F-87C2-4645-95D2-BA6226BB4D43}" type="slidenum">
              <a:rPr lang="en-US" smtClean="0"/>
              <a:pPr/>
              <a:t>‹#›</a:t>
            </a:fld>
            <a:endParaRPr lang="en-US"/>
          </a:p>
        </p:txBody>
      </p:sp>
    </p:spTree>
    <p:extLst>
      <p:ext uri="{BB962C8B-B14F-4D97-AF65-F5344CB8AC3E}">
        <p14:creationId xmlns:p14="http://schemas.microsoft.com/office/powerpoint/2010/main" xmlns="" val="40842737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E98774-2B08-4DA5-9866-8600EF2405DE}"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C0208F-87C2-4645-95D2-BA6226BB4D43}" type="slidenum">
              <a:rPr lang="en-US" smtClean="0"/>
              <a:pPr/>
              <a:t>‹#›</a:t>
            </a:fld>
            <a:endParaRPr lang="en-US"/>
          </a:p>
        </p:txBody>
      </p:sp>
    </p:spTree>
    <p:extLst>
      <p:ext uri="{BB962C8B-B14F-4D97-AF65-F5344CB8AC3E}">
        <p14:creationId xmlns:p14="http://schemas.microsoft.com/office/powerpoint/2010/main" xmlns="" val="9202655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98774-2B08-4DA5-9866-8600EF2405DE}"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C0208F-87C2-4645-95D2-BA6226BB4D43}" type="slidenum">
              <a:rPr lang="en-US" smtClean="0"/>
              <a:pPr/>
              <a:t>‹#›</a:t>
            </a:fld>
            <a:endParaRPr lang="en-US"/>
          </a:p>
        </p:txBody>
      </p:sp>
    </p:spTree>
    <p:extLst>
      <p:ext uri="{BB962C8B-B14F-4D97-AF65-F5344CB8AC3E}">
        <p14:creationId xmlns:p14="http://schemas.microsoft.com/office/powerpoint/2010/main" xmlns="" val="23412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E98774-2B08-4DA5-9866-8600EF2405DE}"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0208F-87C2-4645-95D2-BA6226BB4D43}" type="slidenum">
              <a:rPr lang="en-US" smtClean="0"/>
              <a:pPr/>
              <a:t>‹#›</a:t>
            </a:fld>
            <a:endParaRPr lang="en-US"/>
          </a:p>
        </p:txBody>
      </p:sp>
    </p:spTree>
    <p:extLst>
      <p:ext uri="{BB962C8B-B14F-4D97-AF65-F5344CB8AC3E}">
        <p14:creationId xmlns:p14="http://schemas.microsoft.com/office/powerpoint/2010/main" xmlns="" val="424478468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E98774-2B08-4DA5-9866-8600EF2405DE}"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0208F-87C2-4645-95D2-BA6226BB4D43}" type="slidenum">
              <a:rPr lang="en-US" smtClean="0"/>
              <a:pPr/>
              <a:t>‹#›</a:t>
            </a:fld>
            <a:endParaRPr lang="en-US"/>
          </a:p>
        </p:txBody>
      </p:sp>
    </p:spTree>
    <p:extLst>
      <p:ext uri="{BB962C8B-B14F-4D97-AF65-F5344CB8AC3E}">
        <p14:creationId xmlns:p14="http://schemas.microsoft.com/office/powerpoint/2010/main" xmlns="" val="7872984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0E98774-2B08-4DA5-9866-8600EF2405DE}" type="datetimeFigureOut">
              <a:rPr lang="en-US" smtClean="0"/>
              <a:pPr/>
              <a:t>3/17/2025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C0208F-87C2-4645-95D2-BA6226BB4D43}" type="slidenum">
              <a:rPr lang="en-US" smtClean="0"/>
              <a:pPr/>
              <a:t>‹#›</a:t>
            </a:fld>
            <a:endParaRPr lang="en-US"/>
          </a:p>
        </p:txBody>
      </p:sp>
    </p:spTree>
    <p:extLst>
      <p:ext uri="{BB962C8B-B14F-4D97-AF65-F5344CB8AC3E}">
        <p14:creationId xmlns:p14="http://schemas.microsoft.com/office/powerpoint/2010/main" xmlns="" val="123598908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7" r:id="rId12"/>
    <p:sldLayoutId id="2147483838" r:id="rId13"/>
    <p:sldLayoutId id="2147483839"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206"/>
        <p:cNvGrpSpPr/>
        <p:nvPr/>
      </p:nvGrpSpPr>
      <p:grpSpPr>
        <a:xfrm>
          <a:off x="0" y="0"/>
          <a:ext cx="0" cy="0"/>
          <a:chOff x="0" y="0"/>
          <a:chExt cx="0" cy="0"/>
        </a:xfrm>
      </p:grpSpPr>
      <p:sp>
        <p:nvSpPr>
          <p:cNvPr id="33207" name="Google Shape;33207;p36"/>
          <p:cNvSpPr/>
          <p:nvPr/>
        </p:nvSpPr>
        <p:spPr>
          <a:xfrm>
            <a:off x="1031800" y="1833250"/>
            <a:ext cx="296950" cy="282252"/>
          </a:xfrm>
          <a:custGeom>
            <a:avLst/>
            <a:gdLst/>
            <a:ahLst/>
            <a:cxnLst/>
            <a:rect l="l" t="t" r="r" b="b"/>
            <a:pathLst>
              <a:path w="24891" h="23659" extrusionOk="0">
                <a:moveTo>
                  <a:pt x="12437" y="6021"/>
                </a:moveTo>
                <a:cubicBezTo>
                  <a:pt x="12758" y="6021"/>
                  <a:pt x="13017" y="6520"/>
                  <a:pt x="13017" y="7555"/>
                </a:cubicBezTo>
                <a:cubicBezTo>
                  <a:pt x="13017" y="8590"/>
                  <a:pt x="12758" y="9759"/>
                  <a:pt x="12437" y="9759"/>
                </a:cubicBezTo>
                <a:cubicBezTo>
                  <a:pt x="12107" y="9759"/>
                  <a:pt x="11848" y="8590"/>
                  <a:pt x="11848" y="7555"/>
                </a:cubicBezTo>
                <a:cubicBezTo>
                  <a:pt x="11848" y="6520"/>
                  <a:pt x="12107" y="6021"/>
                  <a:pt x="12437" y="6021"/>
                </a:cubicBezTo>
                <a:close/>
                <a:moveTo>
                  <a:pt x="14771" y="0"/>
                </a:moveTo>
                <a:cubicBezTo>
                  <a:pt x="13681" y="0"/>
                  <a:pt x="12704" y="802"/>
                  <a:pt x="12428" y="2006"/>
                </a:cubicBezTo>
                <a:cubicBezTo>
                  <a:pt x="12144" y="832"/>
                  <a:pt x="11172" y="27"/>
                  <a:pt x="10088" y="27"/>
                </a:cubicBezTo>
                <a:cubicBezTo>
                  <a:pt x="9945" y="27"/>
                  <a:pt x="9799" y="41"/>
                  <a:pt x="9654" y="71"/>
                </a:cubicBezTo>
                <a:cubicBezTo>
                  <a:pt x="8342" y="347"/>
                  <a:pt x="7468" y="1748"/>
                  <a:pt x="7709" y="3211"/>
                </a:cubicBezTo>
                <a:cubicBezTo>
                  <a:pt x="7762" y="3505"/>
                  <a:pt x="8262" y="6190"/>
                  <a:pt x="10715" y="8938"/>
                </a:cubicBezTo>
                <a:lnTo>
                  <a:pt x="12437" y="10874"/>
                </a:lnTo>
                <a:lnTo>
                  <a:pt x="14159" y="8938"/>
                </a:lnTo>
                <a:cubicBezTo>
                  <a:pt x="16603" y="6190"/>
                  <a:pt x="17103" y="3505"/>
                  <a:pt x="17156" y="3211"/>
                </a:cubicBezTo>
                <a:cubicBezTo>
                  <a:pt x="17397" y="1748"/>
                  <a:pt x="16532" y="311"/>
                  <a:pt x="15211" y="44"/>
                </a:cubicBezTo>
                <a:cubicBezTo>
                  <a:pt x="15064" y="14"/>
                  <a:pt x="14916" y="0"/>
                  <a:pt x="14771" y="0"/>
                </a:cubicBezTo>
                <a:close/>
                <a:moveTo>
                  <a:pt x="7272" y="9930"/>
                </a:moveTo>
                <a:cubicBezTo>
                  <a:pt x="7536" y="9930"/>
                  <a:pt x="7882" y="9989"/>
                  <a:pt x="8306" y="10125"/>
                </a:cubicBezTo>
                <a:cubicBezTo>
                  <a:pt x="9288" y="10446"/>
                  <a:pt x="10323" y="11061"/>
                  <a:pt x="10225" y="11365"/>
                </a:cubicBezTo>
                <a:cubicBezTo>
                  <a:pt x="10184" y="11492"/>
                  <a:pt x="9962" y="11548"/>
                  <a:pt x="9646" y="11548"/>
                </a:cubicBezTo>
                <a:cubicBezTo>
                  <a:pt x="9187" y="11548"/>
                  <a:pt x="8531" y="11430"/>
                  <a:pt x="7950" y="11240"/>
                </a:cubicBezTo>
                <a:cubicBezTo>
                  <a:pt x="6959" y="10919"/>
                  <a:pt x="6567" y="10517"/>
                  <a:pt x="6665" y="10205"/>
                </a:cubicBezTo>
                <a:cubicBezTo>
                  <a:pt x="6721" y="10033"/>
                  <a:pt x="6926" y="9930"/>
                  <a:pt x="7272" y="9930"/>
                </a:cubicBezTo>
                <a:close/>
                <a:moveTo>
                  <a:pt x="17588" y="9930"/>
                </a:moveTo>
                <a:cubicBezTo>
                  <a:pt x="17937" y="9930"/>
                  <a:pt x="18144" y="10036"/>
                  <a:pt x="18200" y="10214"/>
                </a:cubicBezTo>
                <a:cubicBezTo>
                  <a:pt x="18307" y="10517"/>
                  <a:pt x="17906" y="10919"/>
                  <a:pt x="16924" y="11240"/>
                </a:cubicBezTo>
                <a:cubicBezTo>
                  <a:pt x="16343" y="11430"/>
                  <a:pt x="15684" y="11548"/>
                  <a:pt x="15222" y="11548"/>
                </a:cubicBezTo>
                <a:cubicBezTo>
                  <a:pt x="14905" y="11548"/>
                  <a:pt x="14680" y="11492"/>
                  <a:pt x="14640" y="11365"/>
                </a:cubicBezTo>
                <a:cubicBezTo>
                  <a:pt x="14542" y="11061"/>
                  <a:pt x="15577" y="10446"/>
                  <a:pt x="16558" y="10125"/>
                </a:cubicBezTo>
                <a:cubicBezTo>
                  <a:pt x="16980" y="9990"/>
                  <a:pt x="17325" y="9930"/>
                  <a:pt x="17588" y="9930"/>
                </a:cubicBezTo>
                <a:close/>
                <a:moveTo>
                  <a:pt x="4071" y="4512"/>
                </a:moveTo>
                <a:cubicBezTo>
                  <a:pt x="3153" y="4512"/>
                  <a:pt x="2286" y="4941"/>
                  <a:pt x="1848" y="5718"/>
                </a:cubicBezTo>
                <a:cubicBezTo>
                  <a:pt x="1214" y="6842"/>
                  <a:pt x="1651" y="8260"/>
                  <a:pt x="2847" y="8974"/>
                </a:cubicBezTo>
                <a:cubicBezTo>
                  <a:pt x="2777" y="8969"/>
                  <a:pt x="2707" y="8966"/>
                  <a:pt x="2639" y="8966"/>
                </a:cubicBezTo>
                <a:cubicBezTo>
                  <a:pt x="1363" y="8966"/>
                  <a:pt x="288" y="9815"/>
                  <a:pt x="153" y="11017"/>
                </a:cubicBezTo>
                <a:cubicBezTo>
                  <a:pt x="1" y="12346"/>
                  <a:pt x="1072" y="13613"/>
                  <a:pt x="2535" y="13836"/>
                </a:cubicBezTo>
                <a:cubicBezTo>
                  <a:pt x="2639" y="13851"/>
                  <a:pt x="3030" y="13903"/>
                  <a:pt x="3635" y="13903"/>
                </a:cubicBezTo>
                <a:cubicBezTo>
                  <a:pt x="4783" y="13903"/>
                  <a:pt x="6705" y="13717"/>
                  <a:pt x="8913" y="12747"/>
                </a:cubicBezTo>
                <a:lnTo>
                  <a:pt x="11277" y="11712"/>
                </a:lnTo>
                <a:lnTo>
                  <a:pt x="9975" y="9473"/>
                </a:lnTo>
                <a:cubicBezTo>
                  <a:pt x="8119" y="6297"/>
                  <a:pt x="5719" y="4986"/>
                  <a:pt x="5452" y="4852"/>
                </a:cubicBezTo>
                <a:cubicBezTo>
                  <a:pt x="5011" y="4622"/>
                  <a:pt x="4535" y="4512"/>
                  <a:pt x="4071" y="4512"/>
                </a:cubicBezTo>
                <a:close/>
                <a:moveTo>
                  <a:pt x="20775" y="4516"/>
                </a:moveTo>
                <a:cubicBezTo>
                  <a:pt x="20320" y="4516"/>
                  <a:pt x="19851" y="4624"/>
                  <a:pt x="19413" y="4852"/>
                </a:cubicBezTo>
                <a:cubicBezTo>
                  <a:pt x="19146" y="4986"/>
                  <a:pt x="16746" y="6297"/>
                  <a:pt x="14890" y="9473"/>
                </a:cubicBezTo>
                <a:lnTo>
                  <a:pt x="13588" y="11712"/>
                </a:lnTo>
                <a:lnTo>
                  <a:pt x="15961" y="12747"/>
                </a:lnTo>
                <a:cubicBezTo>
                  <a:pt x="18163" y="13717"/>
                  <a:pt x="20086" y="13903"/>
                  <a:pt x="21234" y="13903"/>
                </a:cubicBezTo>
                <a:cubicBezTo>
                  <a:pt x="21839" y="13903"/>
                  <a:pt x="22229" y="13851"/>
                  <a:pt x="22330" y="13836"/>
                </a:cubicBezTo>
                <a:cubicBezTo>
                  <a:pt x="23802" y="13613"/>
                  <a:pt x="24891" y="12346"/>
                  <a:pt x="24739" y="11008"/>
                </a:cubicBezTo>
                <a:cubicBezTo>
                  <a:pt x="24605" y="9804"/>
                  <a:pt x="23555" y="8953"/>
                  <a:pt x="22279" y="8953"/>
                </a:cubicBezTo>
                <a:cubicBezTo>
                  <a:pt x="22193" y="8953"/>
                  <a:pt x="22106" y="8957"/>
                  <a:pt x="22018" y="8965"/>
                </a:cubicBezTo>
                <a:cubicBezTo>
                  <a:pt x="23187" y="8242"/>
                  <a:pt x="23624" y="6842"/>
                  <a:pt x="22999" y="5735"/>
                </a:cubicBezTo>
                <a:cubicBezTo>
                  <a:pt x="22552" y="4955"/>
                  <a:pt x="21691" y="4516"/>
                  <a:pt x="20775" y="4516"/>
                </a:cubicBezTo>
                <a:close/>
                <a:moveTo>
                  <a:pt x="10973" y="13933"/>
                </a:moveTo>
                <a:cubicBezTo>
                  <a:pt x="11012" y="13933"/>
                  <a:pt x="11045" y="13942"/>
                  <a:pt x="11072" y="13961"/>
                </a:cubicBezTo>
                <a:cubicBezTo>
                  <a:pt x="11331" y="14157"/>
                  <a:pt x="10849" y="15254"/>
                  <a:pt x="10242" y="16093"/>
                </a:cubicBezTo>
                <a:cubicBezTo>
                  <a:pt x="9761" y="16758"/>
                  <a:pt x="9342" y="17053"/>
                  <a:pt x="9060" y="17053"/>
                </a:cubicBezTo>
                <a:cubicBezTo>
                  <a:pt x="8986" y="17053"/>
                  <a:pt x="8922" y="17032"/>
                  <a:pt x="8869" y="16994"/>
                </a:cubicBezTo>
                <a:cubicBezTo>
                  <a:pt x="8610" y="16797"/>
                  <a:pt x="8690" y="16235"/>
                  <a:pt x="9297" y="15406"/>
                </a:cubicBezTo>
                <a:cubicBezTo>
                  <a:pt x="9843" y="14651"/>
                  <a:pt x="10627" y="13933"/>
                  <a:pt x="10973" y="13933"/>
                </a:cubicBezTo>
                <a:close/>
                <a:moveTo>
                  <a:pt x="13898" y="13933"/>
                </a:moveTo>
                <a:cubicBezTo>
                  <a:pt x="14238" y="13933"/>
                  <a:pt x="15022" y="14651"/>
                  <a:pt x="15568" y="15406"/>
                </a:cubicBezTo>
                <a:cubicBezTo>
                  <a:pt x="16175" y="16235"/>
                  <a:pt x="16264" y="16797"/>
                  <a:pt x="15996" y="16994"/>
                </a:cubicBezTo>
                <a:cubicBezTo>
                  <a:pt x="15943" y="17032"/>
                  <a:pt x="15879" y="17053"/>
                  <a:pt x="15805" y="17053"/>
                </a:cubicBezTo>
                <a:cubicBezTo>
                  <a:pt x="15523" y="17053"/>
                  <a:pt x="15104" y="16758"/>
                  <a:pt x="14623" y="16093"/>
                </a:cubicBezTo>
                <a:cubicBezTo>
                  <a:pt x="14016" y="15254"/>
                  <a:pt x="13534" y="14157"/>
                  <a:pt x="13802" y="13961"/>
                </a:cubicBezTo>
                <a:cubicBezTo>
                  <a:pt x="13828" y="13942"/>
                  <a:pt x="13860" y="13933"/>
                  <a:pt x="13898" y="13933"/>
                </a:cubicBezTo>
                <a:close/>
                <a:moveTo>
                  <a:pt x="11723" y="13068"/>
                </a:moveTo>
                <a:lnTo>
                  <a:pt x="9190" y="13613"/>
                </a:lnTo>
                <a:cubicBezTo>
                  <a:pt x="5594" y="14398"/>
                  <a:pt x="3614" y="16280"/>
                  <a:pt x="3400" y="16485"/>
                </a:cubicBezTo>
                <a:cubicBezTo>
                  <a:pt x="2338" y="17529"/>
                  <a:pt x="2204" y="19197"/>
                  <a:pt x="3106" y="20187"/>
                </a:cubicBezTo>
                <a:cubicBezTo>
                  <a:pt x="3551" y="20674"/>
                  <a:pt x="4154" y="20917"/>
                  <a:pt x="4777" y="20917"/>
                </a:cubicBezTo>
                <a:cubicBezTo>
                  <a:pt x="5378" y="20917"/>
                  <a:pt x="5997" y="20692"/>
                  <a:pt x="6513" y="20241"/>
                </a:cubicBezTo>
                <a:lnTo>
                  <a:pt x="6513" y="20241"/>
                </a:lnTo>
                <a:cubicBezTo>
                  <a:pt x="5996" y="21508"/>
                  <a:pt x="6460" y="22908"/>
                  <a:pt x="7620" y="23435"/>
                </a:cubicBezTo>
                <a:cubicBezTo>
                  <a:pt x="7922" y="23571"/>
                  <a:pt x="8243" y="23636"/>
                  <a:pt x="8565" y="23636"/>
                </a:cubicBezTo>
                <a:cubicBezTo>
                  <a:pt x="9547" y="23636"/>
                  <a:pt x="10539" y="23035"/>
                  <a:pt x="11036" y="22034"/>
                </a:cubicBezTo>
                <a:cubicBezTo>
                  <a:pt x="11170" y="21766"/>
                  <a:pt x="12348" y="19304"/>
                  <a:pt x="11973" y="15638"/>
                </a:cubicBezTo>
                <a:lnTo>
                  <a:pt x="11723" y="13068"/>
                </a:lnTo>
                <a:close/>
                <a:moveTo>
                  <a:pt x="13142" y="13068"/>
                </a:moveTo>
                <a:lnTo>
                  <a:pt x="12892" y="15638"/>
                </a:lnTo>
                <a:cubicBezTo>
                  <a:pt x="12526" y="19304"/>
                  <a:pt x="13695" y="21766"/>
                  <a:pt x="13829" y="22043"/>
                </a:cubicBezTo>
                <a:cubicBezTo>
                  <a:pt x="14335" y="23043"/>
                  <a:pt x="15338" y="23659"/>
                  <a:pt x="16330" y="23659"/>
                </a:cubicBezTo>
                <a:cubicBezTo>
                  <a:pt x="16648" y="23659"/>
                  <a:pt x="16964" y="23596"/>
                  <a:pt x="17263" y="23461"/>
                </a:cubicBezTo>
                <a:cubicBezTo>
                  <a:pt x="18432" y="22917"/>
                  <a:pt x="18905" y="21517"/>
                  <a:pt x="18361" y="20232"/>
                </a:cubicBezTo>
                <a:lnTo>
                  <a:pt x="18361" y="20232"/>
                </a:lnTo>
                <a:cubicBezTo>
                  <a:pt x="18871" y="20668"/>
                  <a:pt x="19486" y="20887"/>
                  <a:pt x="20081" y="20887"/>
                </a:cubicBezTo>
                <a:cubicBezTo>
                  <a:pt x="20703" y="20887"/>
                  <a:pt x="21304" y="20648"/>
                  <a:pt x="21742" y="20170"/>
                </a:cubicBezTo>
                <a:cubicBezTo>
                  <a:pt x="22643" y="19179"/>
                  <a:pt x="22527" y="17529"/>
                  <a:pt x="21474" y="16485"/>
                </a:cubicBezTo>
                <a:cubicBezTo>
                  <a:pt x="21251" y="16271"/>
                  <a:pt x="19270" y="14398"/>
                  <a:pt x="15675" y="13613"/>
                </a:cubicBezTo>
                <a:lnTo>
                  <a:pt x="13142" y="13068"/>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8" name="Google Shape;33208;p36"/>
          <p:cNvSpPr/>
          <p:nvPr/>
        </p:nvSpPr>
        <p:spPr>
          <a:xfrm>
            <a:off x="4510525" y="4113350"/>
            <a:ext cx="296950" cy="282252"/>
          </a:xfrm>
          <a:custGeom>
            <a:avLst/>
            <a:gdLst/>
            <a:ahLst/>
            <a:cxnLst/>
            <a:rect l="l" t="t" r="r" b="b"/>
            <a:pathLst>
              <a:path w="24891" h="23659" extrusionOk="0">
                <a:moveTo>
                  <a:pt x="12437" y="6021"/>
                </a:moveTo>
                <a:cubicBezTo>
                  <a:pt x="12758" y="6021"/>
                  <a:pt x="13017" y="6520"/>
                  <a:pt x="13017" y="7555"/>
                </a:cubicBezTo>
                <a:cubicBezTo>
                  <a:pt x="13017" y="8590"/>
                  <a:pt x="12758" y="9759"/>
                  <a:pt x="12437" y="9759"/>
                </a:cubicBezTo>
                <a:cubicBezTo>
                  <a:pt x="12107" y="9759"/>
                  <a:pt x="11848" y="8590"/>
                  <a:pt x="11848" y="7555"/>
                </a:cubicBezTo>
                <a:cubicBezTo>
                  <a:pt x="11848" y="6520"/>
                  <a:pt x="12107" y="6021"/>
                  <a:pt x="12437" y="6021"/>
                </a:cubicBezTo>
                <a:close/>
                <a:moveTo>
                  <a:pt x="14771" y="0"/>
                </a:moveTo>
                <a:cubicBezTo>
                  <a:pt x="13681" y="0"/>
                  <a:pt x="12704" y="802"/>
                  <a:pt x="12428" y="2006"/>
                </a:cubicBezTo>
                <a:cubicBezTo>
                  <a:pt x="12144" y="832"/>
                  <a:pt x="11172" y="27"/>
                  <a:pt x="10088" y="27"/>
                </a:cubicBezTo>
                <a:cubicBezTo>
                  <a:pt x="9945" y="27"/>
                  <a:pt x="9799" y="41"/>
                  <a:pt x="9654" y="71"/>
                </a:cubicBezTo>
                <a:cubicBezTo>
                  <a:pt x="8342" y="347"/>
                  <a:pt x="7468" y="1748"/>
                  <a:pt x="7709" y="3211"/>
                </a:cubicBezTo>
                <a:cubicBezTo>
                  <a:pt x="7762" y="3505"/>
                  <a:pt x="8262" y="6190"/>
                  <a:pt x="10715" y="8938"/>
                </a:cubicBezTo>
                <a:lnTo>
                  <a:pt x="12437" y="10874"/>
                </a:lnTo>
                <a:lnTo>
                  <a:pt x="14159" y="8938"/>
                </a:lnTo>
                <a:cubicBezTo>
                  <a:pt x="16603" y="6190"/>
                  <a:pt x="17103" y="3505"/>
                  <a:pt x="17156" y="3211"/>
                </a:cubicBezTo>
                <a:cubicBezTo>
                  <a:pt x="17397" y="1748"/>
                  <a:pt x="16532" y="311"/>
                  <a:pt x="15211" y="44"/>
                </a:cubicBezTo>
                <a:cubicBezTo>
                  <a:pt x="15064" y="14"/>
                  <a:pt x="14916" y="0"/>
                  <a:pt x="14771" y="0"/>
                </a:cubicBezTo>
                <a:close/>
                <a:moveTo>
                  <a:pt x="7272" y="9930"/>
                </a:moveTo>
                <a:cubicBezTo>
                  <a:pt x="7536" y="9930"/>
                  <a:pt x="7882" y="9989"/>
                  <a:pt x="8306" y="10125"/>
                </a:cubicBezTo>
                <a:cubicBezTo>
                  <a:pt x="9288" y="10446"/>
                  <a:pt x="10323" y="11061"/>
                  <a:pt x="10225" y="11365"/>
                </a:cubicBezTo>
                <a:cubicBezTo>
                  <a:pt x="10184" y="11492"/>
                  <a:pt x="9962" y="11548"/>
                  <a:pt x="9646" y="11548"/>
                </a:cubicBezTo>
                <a:cubicBezTo>
                  <a:pt x="9187" y="11548"/>
                  <a:pt x="8531" y="11430"/>
                  <a:pt x="7950" y="11240"/>
                </a:cubicBezTo>
                <a:cubicBezTo>
                  <a:pt x="6959" y="10919"/>
                  <a:pt x="6567" y="10517"/>
                  <a:pt x="6665" y="10205"/>
                </a:cubicBezTo>
                <a:cubicBezTo>
                  <a:pt x="6721" y="10033"/>
                  <a:pt x="6926" y="9930"/>
                  <a:pt x="7272" y="9930"/>
                </a:cubicBezTo>
                <a:close/>
                <a:moveTo>
                  <a:pt x="17588" y="9930"/>
                </a:moveTo>
                <a:cubicBezTo>
                  <a:pt x="17937" y="9930"/>
                  <a:pt x="18144" y="10036"/>
                  <a:pt x="18200" y="10214"/>
                </a:cubicBezTo>
                <a:cubicBezTo>
                  <a:pt x="18307" y="10517"/>
                  <a:pt x="17906" y="10919"/>
                  <a:pt x="16924" y="11240"/>
                </a:cubicBezTo>
                <a:cubicBezTo>
                  <a:pt x="16343" y="11430"/>
                  <a:pt x="15684" y="11548"/>
                  <a:pt x="15222" y="11548"/>
                </a:cubicBezTo>
                <a:cubicBezTo>
                  <a:pt x="14905" y="11548"/>
                  <a:pt x="14680" y="11492"/>
                  <a:pt x="14640" y="11365"/>
                </a:cubicBezTo>
                <a:cubicBezTo>
                  <a:pt x="14542" y="11061"/>
                  <a:pt x="15577" y="10446"/>
                  <a:pt x="16558" y="10125"/>
                </a:cubicBezTo>
                <a:cubicBezTo>
                  <a:pt x="16980" y="9990"/>
                  <a:pt x="17325" y="9930"/>
                  <a:pt x="17588" y="9930"/>
                </a:cubicBezTo>
                <a:close/>
                <a:moveTo>
                  <a:pt x="4071" y="4512"/>
                </a:moveTo>
                <a:cubicBezTo>
                  <a:pt x="3153" y="4512"/>
                  <a:pt x="2286" y="4941"/>
                  <a:pt x="1848" y="5718"/>
                </a:cubicBezTo>
                <a:cubicBezTo>
                  <a:pt x="1214" y="6842"/>
                  <a:pt x="1651" y="8260"/>
                  <a:pt x="2847" y="8974"/>
                </a:cubicBezTo>
                <a:cubicBezTo>
                  <a:pt x="2777" y="8969"/>
                  <a:pt x="2707" y="8966"/>
                  <a:pt x="2639" y="8966"/>
                </a:cubicBezTo>
                <a:cubicBezTo>
                  <a:pt x="1363" y="8966"/>
                  <a:pt x="288" y="9815"/>
                  <a:pt x="153" y="11017"/>
                </a:cubicBezTo>
                <a:cubicBezTo>
                  <a:pt x="1" y="12346"/>
                  <a:pt x="1072" y="13613"/>
                  <a:pt x="2535" y="13836"/>
                </a:cubicBezTo>
                <a:cubicBezTo>
                  <a:pt x="2639" y="13851"/>
                  <a:pt x="3030" y="13903"/>
                  <a:pt x="3635" y="13903"/>
                </a:cubicBezTo>
                <a:cubicBezTo>
                  <a:pt x="4783" y="13903"/>
                  <a:pt x="6705" y="13717"/>
                  <a:pt x="8913" y="12747"/>
                </a:cubicBezTo>
                <a:lnTo>
                  <a:pt x="11277" y="11712"/>
                </a:lnTo>
                <a:lnTo>
                  <a:pt x="9975" y="9473"/>
                </a:lnTo>
                <a:cubicBezTo>
                  <a:pt x="8119" y="6297"/>
                  <a:pt x="5719" y="4986"/>
                  <a:pt x="5452" y="4852"/>
                </a:cubicBezTo>
                <a:cubicBezTo>
                  <a:pt x="5011" y="4622"/>
                  <a:pt x="4535" y="4512"/>
                  <a:pt x="4071" y="4512"/>
                </a:cubicBezTo>
                <a:close/>
                <a:moveTo>
                  <a:pt x="20775" y="4516"/>
                </a:moveTo>
                <a:cubicBezTo>
                  <a:pt x="20320" y="4516"/>
                  <a:pt x="19851" y="4624"/>
                  <a:pt x="19413" y="4852"/>
                </a:cubicBezTo>
                <a:cubicBezTo>
                  <a:pt x="19146" y="4986"/>
                  <a:pt x="16746" y="6297"/>
                  <a:pt x="14890" y="9473"/>
                </a:cubicBezTo>
                <a:lnTo>
                  <a:pt x="13588" y="11712"/>
                </a:lnTo>
                <a:lnTo>
                  <a:pt x="15961" y="12747"/>
                </a:lnTo>
                <a:cubicBezTo>
                  <a:pt x="18163" y="13717"/>
                  <a:pt x="20086" y="13903"/>
                  <a:pt x="21234" y="13903"/>
                </a:cubicBezTo>
                <a:cubicBezTo>
                  <a:pt x="21839" y="13903"/>
                  <a:pt x="22229" y="13851"/>
                  <a:pt x="22330" y="13836"/>
                </a:cubicBezTo>
                <a:cubicBezTo>
                  <a:pt x="23802" y="13613"/>
                  <a:pt x="24891" y="12346"/>
                  <a:pt x="24739" y="11008"/>
                </a:cubicBezTo>
                <a:cubicBezTo>
                  <a:pt x="24605" y="9804"/>
                  <a:pt x="23555" y="8953"/>
                  <a:pt x="22279" y="8953"/>
                </a:cubicBezTo>
                <a:cubicBezTo>
                  <a:pt x="22193" y="8953"/>
                  <a:pt x="22106" y="8957"/>
                  <a:pt x="22018" y="8965"/>
                </a:cubicBezTo>
                <a:cubicBezTo>
                  <a:pt x="23187" y="8242"/>
                  <a:pt x="23624" y="6842"/>
                  <a:pt x="22999" y="5735"/>
                </a:cubicBezTo>
                <a:cubicBezTo>
                  <a:pt x="22552" y="4955"/>
                  <a:pt x="21691" y="4516"/>
                  <a:pt x="20775" y="4516"/>
                </a:cubicBezTo>
                <a:close/>
                <a:moveTo>
                  <a:pt x="10973" y="13933"/>
                </a:moveTo>
                <a:cubicBezTo>
                  <a:pt x="11012" y="13933"/>
                  <a:pt x="11045" y="13942"/>
                  <a:pt x="11072" y="13961"/>
                </a:cubicBezTo>
                <a:cubicBezTo>
                  <a:pt x="11331" y="14157"/>
                  <a:pt x="10849" y="15254"/>
                  <a:pt x="10242" y="16093"/>
                </a:cubicBezTo>
                <a:cubicBezTo>
                  <a:pt x="9761" y="16758"/>
                  <a:pt x="9342" y="17053"/>
                  <a:pt x="9060" y="17053"/>
                </a:cubicBezTo>
                <a:cubicBezTo>
                  <a:pt x="8986" y="17053"/>
                  <a:pt x="8922" y="17032"/>
                  <a:pt x="8869" y="16994"/>
                </a:cubicBezTo>
                <a:cubicBezTo>
                  <a:pt x="8610" y="16797"/>
                  <a:pt x="8690" y="16235"/>
                  <a:pt x="9297" y="15406"/>
                </a:cubicBezTo>
                <a:cubicBezTo>
                  <a:pt x="9843" y="14651"/>
                  <a:pt x="10627" y="13933"/>
                  <a:pt x="10973" y="13933"/>
                </a:cubicBezTo>
                <a:close/>
                <a:moveTo>
                  <a:pt x="13898" y="13933"/>
                </a:moveTo>
                <a:cubicBezTo>
                  <a:pt x="14238" y="13933"/>
                  <a:pt x="15022" y="14651"/>
                  <a:pt x="15568" y="15406"/>
                </a:cubicBezTo>
                <a:cubicBezTo>
                  <a:pt x="16175" y="16235"/>
                  <a:pt x="16264" y="16797"/>
                  <a:pt x="15996" y="16994"/>
                </a:cubicBezTo>
                <a:cubicBezTo>
                  <a:pt x="15943" y="17032"/>
                  <a:pt x="15879" y="17053"/>
                  <a:pt x="15805" y="17053"/>
                </a:cubicBezTo>
                <a:cubicBezTo>
                  <a:pt x="15523" y="17053"/>
                  <a:pt x="15104" y="16758"/>
                  <a:pt x="14623" y="16093"/>
                </a:cubicBezTo>
                <a:cubicBezTo>
                  <a:pt x="14016" y="15254"/>
                  <a:pt x="13534" y="14157"/>
                  <a:pt x="13802" y="13961"/>
                </a:cubicBezTo>
                <a:cubicBezTo>
                  <a:pt x="13828" y="13942"/>
                  <a:pt x="13860" y="13933"/>
                  <a:pt x="13898" y="13933"/>
                </a:cubicBezTo>
                <a:close/>
                <a:moveTo>
                  <a:pt x="11723" y="13068"/>
                </a:moveTo>
                <a:lnTo>
                  <a:pt x="9190" y="13613"/>
                </a:lnTo>
                <a:cubicBezTo>
                  <a:pt x="5594" y="14398"/>
                  <a:pt x="3614" y="16280"/>
                  <a:pt x="3400" y="16485"/>
                </a:cubicBezTo>
                <a:cubicBezTo>
                  <a:pt x="2338" y="17529"/>
                  <a:pt x="2204" y="19197"/>
                  <a:pt x="3106" y="20187"/>
                </a:cubicBezTo>
                <a:cubicBezTo>
                  <a:pt x="3551" y="20674"/>
                  <a:pt x="4154" y="20917"/>
                  <a:pt x="4777" y="20917"/>
                </a:cubicBezTo>
                <a:cubicBezTo>
                  <a:pt x="5378" y="20917"/>
                  <a:pt x="5997" y="20692"/>
                  <a:pt x="6513" y="20241"/>
                </a:cubicBezTo>
                <a:lnTo>
                  <a:pt x="6513" y="20241"/>
                </a:lnTo>
                <a:cubicBezTo>
                  <a:pt x="5996" y="21508"/>
                  <a:pt x="6460" y="22908"/>
                  <a:pt x="7620" y="23435"/>
                </a:cubicBezTo>
                <a:cubicBezTo>
                  <a:pt x="7922" y="23571"/>
                  <a:pt x="8243" y="23636"/>
                  <a:pt x="8565" y="23636"/>
                </a:cubicBezTo>
                <a:cubicBezTo>
                  <a:pt x="9547" y="23636"/>
                  <a:pt x="10539" y="23035"/>
                  <a:pt x="11036" y="22034"/>
                </a:cubicBezTo>
                <a:cubicBezTo>
                  <a:pt x="11170" y="21766"/>
                  <a:pt x="12348" y="19304"/>
                  <a:pt x="11973" y="15638"/>
                </a:cubicBezTo>
                <a:lnTo>
                  <a:pt x="11723" y="13068"/>
                </a:lnTo>
                <a:close/>
                <a:moveTo>
                  <a:pt x="13142" y="13068"/>
                </a:moveTo>
                <a:lnTo>
                  <a:pt x="12892" y="15638"/>
                </a:lnTo>
                <a:cubicBezTo>
                  <a:pt x="12526" y="19304"/>
                  <a:pt x="13695" y="21766"/>
                  <a:pt x="13829" y="22043"/>
                </a:cubicBezTo>
                <a:cubicBezTo>
                  <a:pt x="14335" y="23043"/>
                  <a:pt x="15338" y="23659"/>
                  <a:pt x="16330" y="23659"/>
                </a:cubicBezTo>
                <a:cubicBezTo>
                  <a:pt x="16648" y="23659"/>
                  <a:pt x="16964" y="23596"/>
                  <a:pt x="17263" y="23461"/>
                </a:cubicBezTo>
                <a:cubicBezTo>
                  <a:pt x="18432" y="22917"/>
                  <a:pt x="18905" y="21517"/>
                  <a:pt x="18361" y="20232"/>
                </a:cubicBezTo>
                <a:lnTo>
                  <a:pt x="18361" y="20232"/>
                </a:lnTo>
                <a:cubicBezTo>
                  <a:pt x="18871" y="20668"/>
                  <a:pt x="19486" y="20887"/>
                  <a:pt x="20081" y="20887"/>
                </a:cubicBezTo>
                <a:cubicBezTo>
                  <a:pt x="20703" y="20887"/>
                  <a:pt x="21304" y="20648"/>
                  <a:pt x="21742" y="20170"/>
                </a:cubicBezTo>
                <a:cubicBezTo>
                  <a:pt x="22643" y="19179"/>
                  <a:pt x="22527" y="17529"/>
                  <a:pt x="21474" y="16485"/>
                </a:cubicBezTo>
                <a:cubicBezTo>
                  <a:pt x="21251" y="16271"/>
                  <a:pt x="19270" y="14398"/>
                  <a:pt x="15675" y="13613"/>
                </a:cubicBezTo>
                <a:lnTo>
                  <a:pt x="13142" y="13068"/>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9" name="Google Shape;33209;p36"/>
          <p:cNvSpPr txBox="1">
            <a:spLocks noGrp="1"/>
          </p:cNvSpPr>
          <p:nvPr>
            <p:ph type="ctrTitle"/>
          </p:nvPr>
        </p:nvSpPr>
        <p:spPr>
          <a:xfrm>
            <a:off x="755501" y="1185945"/>
            <a:ext cx="6142800" cy="1714855"/>
          </a:xfrm>
          <a:prstGeom prst="rect">
            <a:avLst/>
          </a:prstGeom>
          <a:solidFill>
            <a:schemeClr val="bg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Times New Roman" panose="02020603050405020304" pitchFamily="18" charset="0"/>
                <a:cs typeface="Times New Roman" panose="02020603050405020304" pitchFamily="18" charset="0"/>
              </a:rPr>
              <a:t>Secondary Amenorrhea</a:t>
            </a:r>
            <a:endParaRPr sz="4800" dirty="0">
              <a:latin typeface="Times New Roman" panose="02020603050405020304" pitchFamily="18" charset="0"/>
              <a:cs typeface="Times New Roman" panose="02020603050405020304" pitchFamily="18" charset="0"/>
            </a:endParaRPr>
          </a:p>
        </p:txBody>
      </p:sp>
      <p:sp>
        <p:nvSpPr>
          <p:cNvPr id="33210" name="Google Shape;33210;p36"/>
          <p:cNvSpPr txBox="1">
            <a:spLocks noGrp="1"/>
          </p:cNvSpPr>
          <p:nvPr>
            <p:ph type="subTitle" idx="1"/>
          </p:nvPr>
        </p:nvSpPr>
        <p:spPr>
          <a:xfrm>
            <a:off x="1436250" y="3061206"/>
            <a:ext cx="4383514" cy="1036136"/>
          </a:xfrm>
          <a:prstGeom prst="rect">
            <a:avLst/>
          </a:prstGeom>
          <a:solidFill>
            <a:schemeClr val="bg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Dr Sadia Khan</a:t>
            </a:r>
          </a:p>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Professor OBS/GYN</a:t>
            </a:r>
            <a:br>
              <a:rPr lang="en" dirty="0">
                <a:latin typeface="Times New Roman" panose="02020603050405020304" pitchFamily="18" charset="0"/>
                <a:cs typeface="Times New Roman" panose="02020603050405020304" pitchFamily="18" charset="0"/>
              </a:rPr>
            </a:br>
            <a:r>
              <a:rPr lang="en" dirty="0">
                <a:latin typeface="Times New Roman" panose="02020603050405020304" pitchFamily="18" charset="0"/>
                <a:cs typeface="Times New Roman" panose="02020603050405020304" pitchFamily="18" charset="0"/>
              </a:rPr>
              <a:t>Benazir Bhutto Hospital</a:t>
            </a:r>
            <a:br>
              <a:rPr lang="en" dirty="0">
                <a:latin typeface="Times New Roman" panose="02020603050405020304" pitchFamily="18" charset="0"/>
                <a:cs typeface="Times New Roman" panose="02020603050405020304" pitchFamily="18" charset="0"/>
              </a:rPr>
            </a:br>
            <a:r>
              <a:rPr lang="en" dirty="0">
                <a:latin typeface="Times New Roman" panose="02020603050405020304" pitchFamily="18" charset="0"/>
                <a:cs typeface="Times New Roman" panose="02020603050405020304" pitchFamily="18" charset="0"/>
              </a:rPr>
              <a:t>Rawalpindi Medical University</a:t>
            </a:r>
            <a:endParaRPr dirty="0">
              <a:latin typeface="Times New Roman" panose="02020603050405020304" pitchFamily="18" charset="0"/>
              <a:cs typeface="Times New Roman" panose="02020603050405020304" pitchFamily="18" charset="0"/>
            </a:endParaRPr>
          </a:p>
        </p:txBody>
      </p:sp>
      <p:grpSp>
        <p:nvGrpSpPr>
          <p:cNvPr id="33212" name="Google Shape;33212;p36"/>
          <p:cNvGrpSpPr/>
          <p:nvPr/>
        </p:nvGrpSpPr>
        <p:grpSpPr>
          <a:xfrm>
            <a:off x="5964376" y="3061205"/>
            <a:ext cx="1463921" cy="1238086"/>
            <a:chOff x="5193022" y="3885217"/>
            <a:chExt cx="838011" cy="708692"/>
          </a:xfrm>
        </p:grpSpPr>
        <p:sp>
          <p:nvSpPr>
            <p:cNvPr id="33213" name="Google Shape;33213;p36"/>
            <p:cNvSpPr/>
            <p:nvPr/>
          </p:nvSpPr>
          <p:spPr>
            <a:xfrm>
              <a:off x="5193022" y="3885217"/>
              <a:ext cx="755229" cy="708692"/>
            </a:xfrm>
            <a:custGeom>
              <a:avLst/>
              <a:gdLst/>
              <a:ahLst/>
              <a:cxnLst/>
              <a:rect l="l" t="t" r="r" b="b"/>
              <a:pathLst>
                <a:path w="44256" h="41529" extrusionOk="0">
                  <a:moveTo>
                    <a:pt x="24903" y="0"/>
                  </a:moveTo>
                  <a:cubicBezTo>
                    <a:pt x="23637" y="0"/>
                    <a:pt x="22271" y="1276"/>
                    <a:pt x="21843" y="3417"/>
                  </a:cubicBezTo>
                  <a:cubicBezTo>
                    <a:pt x="21203" y="2270"/>
                    <a:pt x="20300" y="1329"/>
                    <a:pt x="19119" y="1329"/>
                  </a:cubicBezTo>
                  <a:cubicBezTo>
                    <a:pt x="18912" y="1329"/>
                    <a:pt x="18695" y="1358"/>
                    <a:pt x="18471" y="1420"/>
                  </a:cubicBezTo>
                  <a:cubicBezTo>
                    <a:pt x="17303" y="1757"/>
                    <a:pt x="18445" y="2847"/>
                    <a:pt x="16396" y="3028"/>
                  </a:cubicBezTo>
                  <a:cubicBezTo>
                    <a:pt x="14839" y="3158"/>
                    <a:pt x="15254" y="5882"/>
                    <a:pt x="17018" y="7698"/>
                  </a:cubicBezTo>
                  <a:cubicBezTo>
                    <a:pt x="15462" y="8528"/>
                    <a:pt x="14424" y="9825"/>
                    <a:pt x="15176" y="11018"/>
                  </a:cubicBezTo>
                  <a:cubicBezTo>
                    <a:pt x="15877" y="12133"/>
                    <a:pt x="16525" y="11070"/>
                    <a:pt x="16707" y="13223"/>
                  </a:cubicBezTo>
                  <a:cubicBezTo>
                    <a:pt x="16757" y="13904"/>
                    <a:pt x="17145" y="14180"/>
                    <a:pt x="17691" y="14180"/>
                  </a:cubicBezTo>
                  <a:cubicBezTo>
                    <a:pt x="18268" y="14180"/>
                    <a:pt x="19022" y="13871"/>
                    <a:pt x="19742" y="13405"/>
                  </a:cubicBezTo>
                  <a:cubicBezTo>
                    <a:pt x="19742" y="14131"/>
                    <a:pt x="19872" y="14805"/>
                    <a:pt x="20053" y="15402"/>
                  </a:cubicBezTo>
                  <a:cubicBezTo>
                    <a:pt x="19405" y="16025"/>
                    <a:pt x="18600" y="16466"/>
                    <a:pt x="17719" y="16777"/>
                  </a:cubicBezTo>
                  <a:cubicBezTo>
                    <a:pt x="17122" y="14753"/>
                    <a:pt x="15073" y="13638"/>
                    <a:pt x="13335" y="12704"/>
                  </a:cubicBezTo>
                  <a:lnTo>
                    <a:pt x="13335" y="12704"/>
                  </a:lnTo>
                  <a:cubicBezTo>
                    <a:pt x="13724" y="14105"/>
                    <a:pt x="14943" y="16699"/>
                    <a:pt x="16629" y="17062"/>
                  </a:cubicBezTo>
                  <a:cubicBezTo>
                    <a:pt x="15565" y="17322"/>
                    <a:pt x="14398" y="17451"/>
                    <a:pt x="13257" y="17555"/>
                  </a:cubicBezTo>
                  <a:cubicBezTo>
                    <a:pt x="12971" y="17555"/>
                    <a:pt x="12686" y="17581"/>
                    <a:pt x="12401" y="17633"/>
                  </a:cubicBezTo>
                  <a:cubicBezTo>
                    <a:pt x="13490" y="16388"/>
                    <a:pt x="14191" y="14831"/>
                    <a:pt x="13153" y="13508"/>
                  </a:cubicBezTo>
                  <a:cubicBezTo>
                    <a:pt x="12920" y="13212"/>
                    <a:pt x="12705" y="13148"/>
                    <a:pt x="12490" y="13148"/>
                  </a:cubicBezTo>
                  <a:cubicBezTo>
                    <a:pt x="12329" y="13148"/>
                    <a:pt x="12168" y="13184"/>
                    <a:pt x="12000" y="13184"/>
                  </a:cubicBezTo>
                  <a:cubicBezTo>
                    <a:pt x="11668" y="13184"/>
                    <a:pt x="11310" y="13044"/>
                    <a:pt x="10870" y="12211"/>
                  </a:cubicBezTo>
                  <a:cubicBezTo>
                    <a:pt x="10679" y="11829"/>
                    <a:pt x="10364" y="11657"/>
                    <a:pt x="9987" y="11657"/>
                  </a:cubicBezTo>
                  <a:cubicBezTo>
                    <a:pt x="8981" y="11657"/>
                    <a:pt x="7533" y="12875"/>
                    <a:pt x="6797" y="14572"/>
                  </a:cubicBezTo>
                  <a:cubicBezTo>
                    <a:pt x="5986" y="13901"/>
                    <a:pt x="5090" y="13455"/>
                    <a:pt x="4324" y="13455"/>
                  </a:cubicBezTo>
                  <a:cubicBezTo>
                    <a:pt x="3817" y="13455"/>
                    <a:pt x="3367" y="13650"/>
                    <a:pt x="3036" y="14105"/>
                  </a:cubicBezTo>
                  <a:cubicBezTo>
                    <a:pt x="2258" y="15194"/>
                    <a:pt x="3503" y="15376"/>
                    <a:pt x="1557" y="16388"/>
                  </a:cubicBezTo>
                  <a:cubicBezTo>
                    <a:pt x="157" y="17088"/>
                    <a:pt x="1454" y="18696"/>
                    <a:pt x="3140" y="19604"/>
                  </a:cubicBezTo>
                  <a:cubicBezTo>
                    <a:pt x="1246" y="20564"/>
                    <a:pt x="157" y="22069"/>
                    <a:pt x="1713" y="23496"/>
                  </a:cubicBezTo>
                  <a:cubicBezTo>
                    <a:pt x="2517" y="24222"/>
                    <a:pt x="2569" y="24222"/>
                    <a:pt x="2595" y="24948"/>
                  </a:cubicBezTo>
                  <a:cubicBezTo>
                    <a:pt x="2661" y="25942"/>
                    <a:pt x="3221" y="26340"/>
                    <a:pt x="4005" y="26340"/>
                  </a:cubicBezTo>
                  <a:cubicBezTo>
                    <a:pt x="4757" y="26340"/>
                    <a:pt x="5715" y="25974"/>
                    <a:pt x="6642" y="25415"/>
                  </a:cubicBezTo>
                  <a:cubicBezTo>
                    <a:pt x="6953" y="27101"/>
                    <a:pt x="7757" y="28502"/>
                    <a:pt x="8717" y="28865"/>
                  </a:cubicBezTo>
                  <a:cubicBezTo>
                    <a:pt x="8535" y="29177"/>
                    <a:pt x="8302" y="29462"/>
                    <a:pt x="8069" y="29747"/>
                  </a:cubicBezTo>
                  <a:lnTo>
                    <a:pt x="7887" y="29799"/>
                  </a:lnTo>
                  <a:cubicBezTo>
                    <a:pt x="5630" y="30085"/>
                    <a:pt x="3244" y="29540"/>
                    <a:pt x="1090" y="30681"/>
                  </a:cubicBezTo>
                  <a:cubicBezTo>
                    <a:pt x="2371" y="30780"/>
                    <a:pt x="3347" y="30906"/>
                    <a:pt x="4242" y="30906"/>
                  </a:cubicBezTo>
                  <a:cubicBezTo>
                    <a:pt x="5468" y="30906"/>
                    <a:pt x="6543" y="30669"/>
                    <a:pt x="8043" y="29799"/>
                  </a:cubicBezTo>
                  <a:lnTo>
                    <a:pt x="8043" y="29799"/>
                  </a:lnTo>
                  <a:cubicBezTo>
                    <a:pt x="6460" y="31537"/>
                    <a:pt x="3996" y="32601"/>
                    <a:pt x="2232" y="34105"/>
                  </a:cubicBezTo>
                  <a:cubicBezTo>
                    <a:pt x="546" y="34261"/>
                    <a:pt x="1" y="35532"/>
                    <a:pt x="157" y="37218"/>
                  </a:cubicBezTo>
                  <a:cubicBezTo>
                    <a:pt x="1428" y="36673"/>
                    <a:pt x="3088" y="36051"/>
                    <a:pt x="2699" y="34469"/>
                  </a:cubicBezTo>
                  <a:cubicBezTo>
                    <a:pt x="4333" y="33068"/>
                    <a:pt x="6538" y="32056"/>
                    <a:pt x="8094" y="30525"/>
                  </a:cubicBezTo>
                  <a:lnTo>
                    <a:pt x="8094" y="30525"/>
                  </a:lnTo>
                  <a:cubicBezTo>
                    <a:pt x="7679" y="31615"/>
                    <a:pt x="7290" y="32730"/>
                    <a:pt x="7161" y="33924"/>
                  </a:cubicBezTo>
                  <a:cubicBezTo>
                    <a:pt x="6823" y="36596"/>
                    <a:pt x="8587" y="39293"/>
                    <a:pt x="10014" y="41395"/>
                  </a:cubicBezTo>
                  <a:cubicBezTo>
                    <a:pt x="10074" y="41478"/>
                    <a:pt x="10205" y="41529"/>
                    <a:pt x="10309" y="41529"/>
                  </a:cubicBezTo>
                  <a:cubicBezTo>
                    <a:pt x="10431" y="41529"/>
                    <a:pt x="10515" y="41459"/>
                    <a:pt x="10403" y="41291"/>
                  </a:cubicBezTo>
                  <a:cubicBezTo>
                    <a:pt x="9443" y="39864"/>
                    <a:pt x="8613" y="38437"/>
                    <a:pt x="8146" y="36933"/>
                  </a:cubicBezTo>
                  <a:lnTo>
                    <a:pt x="8146" y="36933"/>
                  </a:lnTo>
                  <a:cubicBezTo>
                    <a:pt x="9132" y="38412"/>
                    <a:pt x="10974" y="39164"/>
                    <a:pt x="12582" y="39812"/>
                  </a:cubicBezTo>
                  <a:cubicBezTo>
                    <a:pt x="12033" y="38416"/>
                    <a:pt x="10432" y="35827"/>
                    <a:pt x="8637" y="35827"/>
                  </a:cubicBezTo>
                  <a:cubicBezTo>
                    <a:pt x="8399" y="35827"/>
                    <a:pt x="8157" y="35873"/>
                    <a:pt x="7913" y="35973"/>
                  </a:cubicBezTo>
                  <a:cubicBezTo>
                    <a:pt x="7679" y="34728"/>
                    <a:pt x="7705" y="33431"/>
                    <a:pt x="8094" y="32056"/>
                  </a:cubicBezTo>
                  <a:cubicBezTo>
                    <a:pt x="8380" y="31096"/>
                    <a:pt x="8743" y="30240"/>
                    <a:pt x="9054" y="29384"/>
                  </a:cubicBezTo>
                  <a:cubicBezTo>
                    <a:pt x="9158" y="29254"/>
                    <a:pt x="9236" y="29099"/>
                    <a:pt x="9340" y="28969"/>
                  </a:cubicBezTo>
                  <a:cubicBezTo>
                    <a:pt x="9781" y="28917"/>
                    <a:pt x="10248" y="28658"/>
                    <a:pt x="10714" y="28139"/>
                  </a:cubicBezTo>
                  <a:cubicBezTo>
                    <a:pt x="11282" y="27463"/>
                    <a:pt x="11537" y="27263"/>
                    <a:pt x="11882" y="27263"/>
                  </a:cubicBezTo>
                  <a:cubicBezTo>
                    <a:pt x="11947" y="27263"/>
                    <a:pt x="12015" y="27271"/>
                    <a:pt x="12089" y="27283"/>
                  </a:cubicBezTo>
                  <a:cubicBezTo>
                    <a:pt x="12179" y="27299"/>
                    <a:pt x="12263" y="27306"/>
                    <a:pt x="12340" y="27306"/>
                  </a:cubicBezTo>
                  <a:cubicBezTo>
                    <a:pt x="13537" y="27306"/>
                    <a:pt x="13278" y="25488"/>
                    <a:pt x="12401" y="23807"/>
                  </a:cubicBezTo>
                  <a:cubicBezTo>
                    <a:pt x="14580" y="23547"/>
                    <a:pt x="17148" y="22562"/>
                    <a:pt x="15721" y="20901"/>
                  </a:cubicBezTo>
                  <a:cubicBezTo>
                    <a:pt x="15799" y="20253"/>
                    <a:pt x="16188" y="20123"/>
                    <a:pt x="16214" y="19760"/>
                  </a:cubicBezTo>
                  <a:cubicBezTo>
                    <a:pt x="16240" y="18956"/>
                    <a:pt x="15669" y="18230"/>
                    <a:pt x="14735" y="17840"/>
                  </a:cubicBezTo>
                  <a:cubicBezTo>
                    <a:pt x="16811" y="17581"/>
                    <a:pt x="18834" y="17192"/>
                    <a:pt x="20261" y="15947"/>
                  </a:cubicBezTo>
                  <a:cubicBezTo>
                    <a:pt x="20645" y="16734"/>
                    <a:pt x="21236" y="17237"/>
                    <a:pt x="22052" y="17237"/>
                  </a:cubicBezTo>
                  <a:cubicBezTo>
                    <a:pt x="22393" y="17237"/>
                    <a:pt x="22772" y="17149"/>
                    <a:pt x="23192" y="16958"/>
                  </a:cubicBezTo>
                  <a:cubicBezTo>
                    <a:pt x="23867" y="16637"/>
                    <a:pt x="24134" y="16495"/>
                    <a:pt x="24424" y="16495"/>
                  </a:cubicBezTo>
                  <a:cubicBezTo>
                    <a:pt x="24602" y="16495"/>
                    <a:pt x="24790" y="16548"/>
                    <a:pt x="25086" y="16647"/>
                  </a:cubicBezTo>
                  <a:cubicBezTo>
                    <a:pt x="25347" y="16735"/>
                    <a:pt x="25583" y="16776"/>
                    <a:pt x="25796" y="16776"/>
                  </a:cubicBezTo>
                  <a:cubicBezTo>
                    <a:pt x="27469" y="16776"/>
                    <a:pt x="27707" y="14235"/>
                    <a:pt x="27109" y="11796"/>
                  </a:cubicBezTo>
                  <a:lnTo>
                    <a:pt x="27109" y="11796"/>
                  </a:lnTo>
                  <a:cubicBezTo>
                    <a:pt x="27550" y="11900"/>
                    <a:pt x="27991" y="11978"/>
                    <a:pt x="28406" y="12004"/>
                  </a:cubicBezTo>
                  <a:cubicBezTo>
                    <a:pt x="31467" y="14650"/>
                    <a:pt x="32738" y="19086"/>
                    <a:pt x="37018" y="20538"/>
                  </a:cubicBezTo>
                  <a:cubicBezTo>
                    <a:pt x="37059" y="20554"/>
                    <a:pt x="37092" y="20561"/>
                    <a:pt x="37118" y="20561"/>
                  </a:cubicBezTo>
                  <a:cubicBezTo>
                    <a:pt x="37305" y="20561"/>
                    <a:pt x="37120" y="20192"/>
                    <a:pt x="36915" y="20123"/>
                  </a:cubicBezTo>
                  <a:cubicBezTo>
                    <a:pt x="33750" y="19060"/>
                    <a:pt x="32271" y="16284"/>
                    <a:pt x="30429" y="13846"/>
                  </a:cubicBezTo>
                  <a:cubicBezTo>
                    <a:pt x="30822" y="13781"/>
                    <a:pt x="31219" y="13751"/>
                    <a:pt x="31619" y="13751"/>
                  </a:cubicBezTo>
                  <a:cubicBezTo>
                    <a:pt x="34281" y="13751"/>
                    <a:pt x="37049" y="15076"/>
                    <a:pt x="39327" y="16362"/>
                  </a:cubicBezTo>
                  <a:lnTo>
                    <a:pt x="39457" y="16543"/>
                  </a:lnTo>
                  <a:cubicBezTo>
                    <a:pt x="39457" y="16517"/>
                    <a:pt x="39483" y="16517"/>
                    <a:pt x="39483" y="16492"/>
                  </a:cubicBezTo>
                  <a:cubicBezTo>
                    <a:pt x="39431" y="16466"/>
                    <a:pt x="39405" y="16414"/>
                    <a:pt x="39353" y="16388"/>
                  </a:cubicBezTo>
                  <a:lnTo>
                    <a:pt x="39353" y="16388"/>
                  </a:lnTo>
                  <a:cubicBezTo>
                    <a:pt x="39405" y="16414"/>
                    <a:pt x="39431" y="16440"/>
                    <a:pt x="39483" y="16466"/>
                  </a:cubicBezTo>
                  <a:cubicBezTo>
                    <a:pt x="39483" y="16466"/>
                    <a:pt x="39483" y="16466"/>
                    <a:pt x="39483" y="16492"/>
                  </a:cubicBezTo>
                  <a:cubicBezTo>
                    <a:pt x="40402" y="17273"/>
                    <a:pt x="41412" y="17792"/>
                    <a:pt x="42373" y="17792"/>
                  </a:cubicBezTo>
                  <a:cubicBezTo>
                    <a:pt x="43039" y="17792"/>
                    <a:pt x="43682" y="17543"/>
                    <a:pt x="44256" y="16958"/>
                  </a:cubicBezTo>
                  <a:cubicBezTo>
                    <a:pt x="43340" y="16710"/>
                    <a:pt x="41597" y="15509"/>
                    <a:pt x="40481" y="15509"/>
                  </a:cubicBezTo>
                  <a:cubicBezTo>
                    <a:pt x="40079" y="15509"/>
                    <a:pt x="39758" y="15664"/>
                    <a:pt x="39587" y="16076"/>
                  </a:cubicBezTo>
                  <a:cubicBezTo>
                    <a:pt x="37166" y="14709"/>
                    <a:pt x="34260" y="13322"/>
                    <a:pt x="31423" y="13322"/>
                  </a:cubicBezTo>
                  <a:cubicBezTo>
                    <a:pt x="30977" y="13322"/>
                    <a:pt x="30533" y="13356"/>
                    <a:pt x="30092" y="13430"/>
                  </a:cubicBezTo>
                  <a:cubicBezTo>
                    <a:pt x="29729" y="12938"/>
                    <a:pt x="29314" y="12471"/>
                    <a:pt x="28873" y="12030"/>
                  </a:cubicBezTo>
                  <a:lnTo>
                    <a:pt x="28873" y="12030"/>
                  </a:lnTo>
                  <a:cubicBezTo>
                    <a:pt x="28956" y="12033"/>
                    <a:pt x="29038" y="12034"/>
                    <a:pt x="29118" y="12034"/>
                  </a:cubicBezTo>
                  <a:cubicBezTo>
                    <a:pt x="31144" y="12034"/>
                    <a:pt x="32570" y="11096"/>
                    <a:pt x="31597" y="9150"/>
                  </a:cubicBezTo>
                  <a:cubicBezTo>
                    <a:pt x="31130" y="8216"/>
                    <a:pt x="31078" y="7931"/>
                    <a:pt x="31337" y="7542"/>
                  </a:cubicBezTo>
                  <a:cubicBezTo>
                    <a:pt x="32030" y="6447"/>
                    <a:pt x="30681" y="5891"/>
                    <a:pt x="28967" y="5891"/>
                  </a:cubicBezTo>
                  <a:cubicBezTo>
                    <a:pt x="28692" y="5891"/>
                    <a:pt x="28408" y="5905"/>
                    <a:pt x="28121" y="5934"/>
                  </a:cubicBezTo>
                  <a:cubicBezTo>
                    <a:pt x="28749" y="3840"/>
                    <a:pt x="28960" y="1017"/>
                    <a:pt x="27276" y="1017"/>
                  </a:cubicBezTo>
                  <a:cubicBezTo>
                    <a:pt x="27082" y="1017"/>
                    <a:pt x="26863" y="1054"/>
                    <a:pt x="26616" y="1135"/>
                  </a:cubicBezTo>
                  <a:cubicBezTo>
                    <a:pt x="25994" y="797"/>
                    <a:pt x="26045" y="330"/>
                    <a:pt x="25682" y="175"/>
                  </a:cubicBezTo>
                  <a:cubicBezTo>
                    <a:pt x="25434" y="57"/>
                    <a:pt x="25171" y="0"/>
                    <a:pt x="24903" y="0"/>
                  </a:cubicBezTo>
                  <a:close/>
                </a:path>
              </a:pathLst>
            </a:custGeom>
            <a:solidFill>
              <a:srgbClr val="D63C4C"/>
            </a:solidFill>
            <a:ln w="9525" cap="flat" cmpd="sng">
              <a:solidFill>
                <a:srgbClr val="CF9E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4" name="Google Shape;33214;p36"/>
            <p:cNvSpPr/>
            <p:nvPr/>
          </p:nvSpPr>
          <p:spPr>
            <a:xfrm>
              <a:off x="5442256" y="4198684"/>
              <a:ext cx="588777" cy="279627"/>
            </a:xfrm>
            <a:custGeom>
              <a:avLst/>
              <a:gdLst/>
              <a:ahLst/>
              <a:cxnLst/>
              <a:rect l="l" t="t" r="r" b="b"/>
              <a:pathLst>
                <a:path w="34502" h="16386" extrusionOk="0">
                  <a:moveTo>
                    <a:pt x="6863" y="0"/>
                  </a:moveTo>
                  <a:cubicBezTo>
                    <a:pt x="6620" y="0"/>
                    <a:pt x="6372" y="62"/>
                    <a:pt x="6123" y="198"/>
                  </a:cubicBezTo>
                  <a:cubicBezTo>
                    <a:pt x="4955" y="820"/>
                    <a:pt x="5993" y="1521"/>
                    <a:pt x="3788" y="1547"/>
                  </a:cubicBezTo>
                  <a:cubicBezTo>
                    <a:pt x="2232" y="1573"/>
                    <a:pt x="2673" y="3570"/>
                    <a:pt x="3762" y="5127"/>
                  </a:cubicBezTo>
                  <a:cubicBezTo>
                    <a:pt x="1635" y="5127"/>
                    <a:pt x="1" y="6009"/>
                    <a:pt x="753" y="7980"/>
                  </a:cubicBezTo>
                  <a:cubicBezTo>
                    <a:pt x="1116" y="8992"/>
                    <a:pt x="1168" y="9018"/>
                    <a:pt x="883" y="9666"/>
                  </a:cubicBezTo>
                  <a:cubicBezTo>
                    <a:pt x="213" y="11259"/>
                    <a:pt x="1680" y="11927"/>
                    <a:pt x="3565" y="11927"/>
                  </a:cubicBezTo>
                  <a:cubicBezTo>
                    <a:pt x="3798" y="11927"/>
                    <a:pt x="4038" y="11917"/>
                    <a:pt x="4281" y="11897"/>
                  </a:cubicBezTo>
                  <a:lnTo>
                    <a:pt x="4281" y="11897"/>
                  </a:lnTo>
                  <a:cubicBezTo>
                    <a:pt x="3645" y="14178"/>
                    <a:pt x="4010" y="16385"/>
                    <a:pt x="5659" y="16385"/>
                  </a:cubicBezTo>
                  <a:cubicBezTo>
                    <a:pt x="5961" y="16385"/>
                    <a:pt x="6305" y="16312"/>
                    <a:pt x="6693" y="16151"/>
                  </a:cubicBezTo>
                  <a:cubicBezTo>
                    <a:pt x="7243" y="15934"/>
                    <a:pt x="7567" y="15830"/>
                    <a:pt x="7814" y="15830"/>
                  </a:cubicBezTo>
                  <a:cubicBezTo>
                    <a:pt x="8009" y="15830"/>
                    <a:pt x="8156" y="15896"/>
                    <a:pt x="8328" y="16022"/>
                  </a:cubicBezTo>
                  <a:cubicBezTo>
                    <a:pt x="8540" y="16179"/>
                    <a:pt x="8736" y="16250"/>
                    <a:pt x="8914" y="16250"/>
                  </a:cubicBezTo>
                  <a:cubicBezTo>
                    <a:pt x="9739" y="16250"/>
                    <a:pt x="10191" y="14723"/>
                    <a:pt x="10169" y="13038"/>
                  </a:cubicBezTo>
                  <a:lnTo>
                    <a:pt x="10169" y="13038"/>
                  </a:lnTo>
                  <a:cubicBezTo>
                    <a:pt x="11043" y="13359"/>
                    <a:pt x="12040" y="13595"/>
                    <a:pt x="12856" y="13595"/>
                  </a:cubicBezTo>
                  <a:cubicBezTo>
                    <a:pt x="13952" y="13595"/>
                    <a:pt x="14721" y="13169"/>
                    <a:pt x="14424" y="11949"/>
                  </a:cubicBezTo>
                  <a:cubicBezTo>
                    <a:pt x="14787" y="11378"/>
                    <a:pt x="15202" y="11456"/>
                    <a:pt x="15383" y="11145"/>
                  </a:cubicBezTo>
                  <a:cubicBezTo>
                    <a:pt x="15435" y="11015"/>
                    <a:pt x="15487" y="10885"/>
                    <a:pt x="15539" y="10756"/>
                  </a:cubicBezTo>
                  <a:cubicBezTo>
                    <a:pt x="15755" y="10761"/>
                    <a:pt x="15970" y="10764"/>
                    <a:pt x="16185" y="10764"/>
                  </a:cubicBezTo>
                  <a:cubicBezTo>
                    <a:pt x="18037" y="10764"/>
                    <a:pt x="19850" y="10551"/>
                    <a:pt x="21454" y="9900"/>
                  </a:cubicBezTo>
                  <a:cubicBezTo>
                    <a:pt x="21480" y="9926"/>
                    <a:pt x="21506" y="9926"/>
                    <a:pt x="21531" y="9926"/>
                  </a:cubicBezTo>
                  <a:cubicBezTo>
                    <a:pt x="22284" y="9952"/>
                    <a:pt x="23010" y="10159"/>
                    <a:pt x="23736" y="10393"/>
                  </a:cubicBezTo>
                  <a:cubicBezTo>
                    <a:pt x="23269" y="12105"/>
                    <a:pt x="24644" y="14439"/>
                    <a:pt x="25864" y="15633"/>
                  </a:cubicBezTo>
                  <a:cubicBezTo>
                    <a:pt x="26694" y="13272"/>
                    <a:pt x="25734" y="12105"/>
                    <a:pt x="24203" y="10574"/>
                  </a:cubicBezTo>
                  <a:lnTo>
                    <a:pt x="24203" y="10574"/>
                  </a:lnTo>
                  <a:cubicBezTo>
                    <a:pt x="26183" y="11307"/>
                    <a:pt x="28117" y="12455"/>
                    <a:pt x="30156" y="12455"/>
                  </a:cubicBezTo>
                  <a:cubicBezTo>
                    <a:pt x="30282" y="12455"/>
                    <a:pt x="30407" y="12451"/>
                    <a:pt x="30533" y="12442"/>
                  </a:cubicBezTo>
                  <a:cubicBezTo>
                    <a:pt x="31136" y="12785"/>
                    <a:pt x="31770" y="12993"/>
                    <a:pt x="32394" y="12993"/>
                  </a:cubicBezTo>
                  <a:cubicBezTo>
                    <a:pt x="33138" y="12993"/>
                    <a:pt x="33866" y="12695"/>
                    <a:pt x="34502" y="11975"/>
                  </a:cubicBezTo>
                  <a:cubicBezTo>
                    <a:pt x="33726" y="11891"/>
                    <a:pt x="32346" y="11192"/>
                    <a:pt x="31340" y="11192"/>
                  </a:cubicBezTo>
                  <a:cubicBezTo>
                    <a:pt x="30800" y="11192"/>
                    <a:pt x="30368" y="11393"/>
                    <a:pt x="30196" y="12001"/>
                  </a:cubicBezTo>
                  <a:cubicBezTo>
                    <a:pt x="30084" y="12008"/>
                    <a:pt x="29973" y="12012"/>
                    <a:pt x="29862" y="12012"/>
                  </a:cubicBezTo>
                  <a:cubicBezTo>
                    <a:pt x="27282" y="12012"/>
                    <a:pt x="24766" y="10061"/>
                    <a:pt x="22154" y="9588"/>
                  </a:cubicBezTo>
                  <a:cubicBezTo>
                    <a:pt x="23347" y="8992"/>
                    <a:pt x="24411" y="8136"/>
                    <a:pt x="25293" y="6891"/>
                  </a:cubicBezTo>
                  <a:cubicBezTo>
                    <a:pt x="27187" y="6138"/>
                    <a:pt x="28146" y="4063"/>
                    <a:pt x="28951" y="2299"/>
                  </a:cubicBezTo>
                  <a:lnTo>
                    <a:pt x="28951" y="2299"/>
                  </a:lnTo>
                  <a:cubicBezTo>
                    <a:pt x="27394" y="2818"/>
                    <a:pt x="24385" y="4556"/>
                    <a:pt x="24826" y="6553"/>
                  </a:cubicBezTo>
                  <a:cubicBezTo>
                    <a:pt x="22726" y="9543"/>
                    <a:pt x="19496" y="10320"/>
                    <a:pt x="16079" y="10320"/>
                  </a:cubicBezTo>
                  <a:cubicBezTo>
                    <a:pt x="15908" y="10320"/>
                    <a:pt x="15737" y="10318"/>
                    <a:pt x="15565" y="10315"/>
                  </a:cubicBezTo>
                  <a:cubicBezTo>
                    <a:pt x="15565" y="9251"/>
                    <a:pt x="14605" y="8058"/>
                    <a:pt x="12919" y="7513"/>
                  </a:cubicBezTo>
                  <a:cubicBezTo>
                    <a:pt x="14476" y="6891"/>
                    <a:pt x="15773" y="5827"/>
                    <a:pt x="15435" y="4193"/>
                  </a:cubicBezTo>
                  <a:cubicBezTo>
                    <a:pt x="15202" y="2999"/>
                    <a:pt x="14035" y="4063"/>
                    <a:pt x="14009" y="1988"/>
                  </a:cubicBezTo>
                  <a:cubicBezTo>
                    <a:pt x="13997" y="1269"/>
                    <a:pt x="13404" y="927"/>
                    <a:pt x="12579" y="927"/>
                  </a:cubicBezTo>
                  <a:cubicBezTo>
                    <a:pt x="11616" y="927"/>
                    <a:pt x="10335" y="1393"/>
                    <a:pt x="9287" y="2273"/>
                  </a:cubicBezTo>
                  <a:cubicBezTo>
                    <a:pt x="8707" y="987"/>
                    <a:pt x="7828" y="0"/>
                    <a:pt x="6863" y="0"/>
                  </a:cubicBezTo>
                  <a:close/>
                </a:path>
              </a:pathLst>
            </a:custGeom>
            <a:solidFill>
              <a:srgbClr val="D63C4C"/>
            </a:solidFill>
            <a:ln w="9525" cap="flat" cmpd="sng">
              <a:solidFill>
                <a:srgbClr val="CF9E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AA8F9-BDA5-0F41-9F5D-F8ECE67B8235}"/>
              </a:ext>
            </a:extLst>
          </p:cNvPr>
          <p:cNvSpPr>
            <a:spLocks noGrp="1"/>
          </p:cNvSpPr>
          <p:nvPr>
            <p:ph type="title"/>
          </p:nvPr>
        </p:nvSpPr>
        <p:spPr/>
        <p:txBody>
          <a:bodyPr/>
          <a:lstStyle/>
          <a:p>
            <a:r>
              <a:rPr lang="x-none" dirty="0"/>
              <a:t>            Multiple Choice Questions</a:t>
            </a:r>
          </a:p>
        </p:txBody>
      </p:sp>
      <p:sp>
        <p:nvSpPr>
          <p:cNvPr id="3" name="Content Placeholder 2">
            <a:extLst>
              <a:ext uri="{FF2B5EF4-FFF2-40B4-BE49-F238E27FC236}">
                <a16:creationId xmlns:a16="http://schemas.microsoft.com/office/drawing/2014/main" xmlns="" id="{1BBBB89B-4595-614A-8CF8-4A0116D64811}"/>
              </a:ext>
            </a:extLst>
          </p:cNvPr>
          <p:cNvSpPr>
            <a:spLocks noGrp="1"/>
          </p:cNvSpPr>
          <p:nvPr>
            <p:ph idx="1"/>
          </p:nvPr>
        </p:nvSpPr>
        <p:spPr>
          <a:xfrm>
            <a:off x="381000" y="1047750"/>
            <a:ext cx="8534400" cy="3263504"/>
          </a:xfrm>
        </p:spPr>
        <p:txBody>
          <a:bodyPr>
            <a:normAutofit fontScale="92500" lnSpcReduction="10000"/>
          </a:bodyPr>
          <a:lstStyle/>
          <a:p>
            <a:pPr marL="0" indent="0">
              <a:buNone/>
            </a:pPr>
            <a:endParaRPr lang="en-GB" b="1" dirty="0"/>
          </a:p>
          <a:p>
            <a:pPr marL="0" indent="0">
              <a:buNone/>
            </a:pPr>
            <a:r>
              <a:rPr lang="en-GB" b="1" dirty="0" smtClean="0"/>
              <a:t>Q7. A 28-year-old woman presented with complaint of secondary amenorrhea for past 6 months, she tried COCP after her USG was normal but did not respond and came for follow-up. Now </a:t>
            </a:r>
            <a:r>
              <a:rPr lang="en-GB" b="1" dirty="0" err="1" smtClean="0"/>
              <a:t>shes</a:t>
            </a:r>
            <a:r>
              <a:rPr lang="en-GB" b="1" dirty="0" smtClean="0"/>
              <a:t> complaining of white discharge form her breast and visual disturbance. What could be the cause of her amenorrhea ?</a:t>
            </a:r>
            <a:endParaRPr lang="en-GB" b="1" dirty="0"/>
          </a:p>
          <a:p>
            <a:pPr marL="0" indent="0">
              <a:buNone/>
            </a:pPr>
            <a:r>
              <a:rPr lang="en-GB" dirty="0"/>
              <a:t/>
            </a:r>
            <a:br>
              <a:rPr lang="en-GB" dirty="0"/>
            </a:br>
            <a:r>
              <a:rPr lang="en-GB" dirty="0" smtClean="0"/>
              <a:t>a</a:t>
            </a:r>
            <a:r>
              <a:rPr lang="en-GB" dirty="0" smtClean="0"/>
              <a:t>. Cushing syndrome</a:t>
            </a:r>
          </a:p>
          <a:p>
            <a:pPr marL="0" indent="0">
              <a:buNone/>
            </a:pPr>
            <a:r>
              <a:rPr lang="en-GB" dirty="0" smtClean="0"/>
              <a:t>b. Hyper-</a:t>
            </a:r>
            <a:r>
              <a:rPr lang="en-GB" dirty="0" err="1" smtClean="0"/>
              <a:t>prolactinaemia</a:t>
            </a:r>
            <a:endParaRPr lang="en-GB" dirty="0" smtClean="0"/>
          </a:p>
          <a:p>
            <a:pPr marL="0" indent="0">
              <a:buNone/>
            </a:pPr>
            <a:r>
              <a:rPr lang="en-GB" dirty="0" smtClean="0"/>
              <a:t>c. Increased </a:t>
            </a:r>
            <a:r>
              <a:rPr lang="en-GB" dirty="0" err="1" smtClean="0"/>
              <a:t>progestrone</a:t>
            </a:r>
            <a:r>
              <a:rPr lang="en-GB" dirty="0" smtClean="0"/>
              <a:t> and </a:t>
            </a:r>
            <a:r>
              <a:rPr lang="en-GB" dirty="0" err="1" smtClean="0"/>
              <a:t>estrogen</a:t>
            </a:r>
            <a:r>
              <a:rPr lang="en-GB" dirty="0" smtClean="0"/>
              <a:t> levels</a:t>
            </a:r>
          </a:p>
          <a:p>
            <a:pPr marL="0" indent="0">
              <a:buNone/>
            </a:pPr>
            <a:r>
              <a:rPr lang="en-GB" dirty="0" smtClean="0"/>
              <a:t>d. PCOS</a:t>
            </a:r>
          </a:p>
          <a:p>
            <a:pPr marL="0" indent="0">
              <a:buNone/>
            </a:pPr>
            <a:r>
              <a:rPr lang="en-GB" dirty="0" smtClean="0"/>
              <a:t>e. </a:t>
            </a:r>
            <a:r>
              <a:rPr lang="en-GB" dirty="0" smtClean="0"/>
              <a:t>Pregnancy</a:t>
            </a:r>
            <a:endParaRPr lang="en-GB" dirty="0" smtClean="0"/>
          </a:p>
        </p:txBody>
      </p:sp>
      <p:sp>
        <p:nvSpPr>
          <p:cNvPr id="4" name="Slide Number Placeholder 3">
            <a:extLst>
              <a:ext uri="{FF2B5EF4-FFF2-40B4-BE49-F238E27FC236}">
                <a16:creationId xmlns:a16="http://schemas.microsoft.com/office/drawing/2014/main" xmlns="" id="{FE372EB9-F4E8-B742-9CC1-D640920473D7}"/>
              </a:ext>
            </a:extLst>
          </p:cNvPr>
          <p:cNvSpPr>
            <a:spLocks noGrp="1"/>
          </p:cNvSpPr>
          <p:nvPr>
            <p:ph type="sldNum" sz="quarter" idx="12"/>
          </p:nvPr>
        </p:nvSpPr>
        <p:spPr/>
        <p:txBody>
          <a:bodyPr/>
          <a:lstStyle/>
          <a:p>
            <a:fld id="{7EC0208F-87C2-4645-95D2-BA6226BB4D43}" type="slidenum">
              <a:rPr lang="en-US" smtClean="0"/>
              <a:pPr/>
              <a:t>10</a:t>
            </a:fld>
            <a:endParaRPr lang="en-US"/>
          </a:p>
        </p:txBody>
      </p:sp>
      <p:sp>
        <p:nvSpPr>
          <p:cNvPr id="5" name="TextBox 4">
            <a:extLst>
              <a:ext uri="{FF2B5EF4-FFF2-40B4-BE49-F238E27FC236}">
                <a16:creationId xmlns:a16="http://schemas.microsoft.com/office/drawing/2014/main" xmlns="" id="{3D0275E4-D137-ED4E-A513-5DE767531B4B}"/>
              </a:ext>
            </a:extLst>
          </p:cNvPr>
          <p:cNvSpPr txBox="1"/>
          <p:nvPr/>
        </p:nvSpPr>
        <p:spPr>
          <a:xfrm>
            <a:off x="2743200" y="2724150"/>
            <a:ext cx="492443" cy="584775"/>
          </a:xfrm>
          <a:prstGeom prst="rect">
            <a:avLst/>
          </a:prstGeom>
          <a:noFill/>
        </p:spPr>
        <p:txBody>
          <a:bodyPr wrap="none" rtlCol="0">
            <a:spAutoFit/>
          </a:bodyPr>
          <a:lstStyle/>
          <a:p>
            <a:r>
              <a:rPr lang="x-none" sz="3200" dirty="0">
                <a:ln w="0"/>
                <a:solidFill>
                  <a:schemeClr val="accent6"/>
                </a:solidFill>
                <a:effectLst>
                  <a:outerShdw blurRad="38100" dist="19050" dir="2700000" algn="tl" rotWithShape="0">
                    <a:schemeClr val="dk1">
                      <a:alpha val="40000"/>
                    </a:schemeClr>
                  </a:outerShdw>
                </a:effectLst>
              </a:rPr>
              <a:t>✓</a:t>
            </a:r>
            <a:endParaRPr lang="x-none" dirty="0">
              <a:solidFill>
                <a:schemeClr val="accent6"/>
              </a:solidFill>
            </a:endParaRPr>
          </a:p>
        </p:txBody>
      </p:sp>
    </p:spTree>
    <p:extLst>
      <p:ext uri="{BB962C8B-B14F-4D97-AF65-F5344CB8AC3E}">
        <p14:creationId xmlns:p14="http://schemas.microsoft.com/office/powerpoint/2010/main" xmlns="" val="258202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AA8F9-BDA5-0F41-9F5D-F8ECE67B8235}"/>
              </a:ext>
            </a:extLst>
          </p:cNvPr>
          <p:cNvSpPr>
            <a:spLocks noGrp="1"/>
          </p:cNvSpPr>
          <p:nvPr>
            <p:ph type="title"/>
          </p:nvPr>
        </p:nvSpPr>
        <p:spPr/>
        <p:txBody>
          <a:bodyPr/>
          <a:lstStyle/>
          <a:p>
            <a:r>
              <a:rPr lang="x-none" dirty="0"/>
              <a:t>            Multiple Choice Questions</a:t>
            </a:r>
          </a:p>
        </p:txBody>
      </p:sp>
      <p:sp>
        <p:nvSpPr>
          <p:cNvPr id="3" name="Content Placeholder 2">
            <a:extLst>
              <a:ext uri="{FF2B5EF4-FFF2-40B4-BE49-F238E27FC236}">
                <a16:creationId xmlns:a16="http://schemas.microsoft.com/office/drawing/2014/main" xmlns="" id="{1BBBB89B-4595-614A-8CF8-4A0116D64811}"/>
              </a:ext>
            </a:extLst>
          </p:cNvPr>
          <p:cNvSpPr>
            <a:spLocks noGrp="1"/>
          </p:cNvSpPr>
          <p:nvPr>
            <p:ph idx="1"/>
          </p:nvPr>
        </p:nvSpPr>
        <p:spPr>
          <a:xfrm>
            <a:off x="381000" y="1047750"/>
            <a:ext cx="8534400" cy="3263504"/>
          </a:xfrm>
        </p:spPr>
        <p:txBody>
          <a:bodyPr>
            <a:normAutofit fontScale="92500" lnSpcReduction="10000"/>
          </a:bodyPr>
          <a:lstStyle/>
          <a:p>
            <a:pPr marL="0" indent="0">
              <a:buNone/>
            </a:pPr>
            <a:endParaRPr lang="en-GB" b="1" dirty="0"/>
          </a:p>
          <a:p>
            <a:pPr marL="0" indent="0">
              <a:buNone/>
            </a:pPr>
            <a:r>
              <a:rPr lang="en-GB" b="1" dirty="0" smtClean="0"/>
              <a:t>Q8. </a:t>
            </a:r>
            <a:r>
              <a:rPr lang="en-GB" b="1" dirty="0" smtClean="0"/>
              <a:t>A 33-year-old woman presented with amenorrhea for 5 months, her UPT is negative. She had a miscarriage 6 months back followed by D&amp;C in a private setup and another 4 months back followed by D&amp;C again. She wants to conceive. What could be the cause of her amenorrhea?</a:t>
            </a:r>
            <a:endParaRPr lang="en-GB" b="1" dirty="0"/>
          </a:p>
          <a:p>
            <a:pPr marL="0" indent="0">
              <a:buNone/>
            </a:pPr>
            <a:r>
              <a:rPr lang="en-GB" dirty="0"/>
              <a:t/>
            </a:r>
            <a:br>
              <a:rPr lang="en-GB" dirty="0"/>
            </a:br>
            <a:r>
              <a:rPr lang="en-GB" dirty="0" smtClean="0"/>
              <a:t>a</a:t>
            </a:r>
            <a:r>
              <a:rPr lang="en-GB" dirty="0" smtClean="0"/>
              <a:t>. </a:t>
            </a:r>
            <a:r>
              <a:rPr lang="en-GB" dirty="0" err="1" smtClean="0"/>
              <a:t>Prolactinoma</a:t>
            </a:r>
            <a:endParaRPr lang="en-GB" dirty="0" smtClean="0"/>
          </a:p>
          <a:p>
            <a:pPr marL="0" indent="0">
              <a:buNone/>
            </a:pPr>
            <a:r>
              <a:rPr lang="en-GB" dirty="0" smtClean="0"/>
              <a:t>b. Sheehan Syndrome</a:t>
            </a:r>
          </a:p>
          <a:p>
            <a:pPr marL="0" indent="0">
              <a:buNone/>
            </a:pPr>
            <a:r>
              <a:rPr lang="en-GB" dirty="0" smtClean="0"/>
              <a:t>c. Premature ovarian failure</a:t>
            </a:r>
          </a:p>
          <a:p>
            <a:pPr marL="0" indent="0">
              <a:buNone/>
            </a:pPr>
            <a:r>
              <a:rPr lang="en-GB" dirty="0" smtClean="0"/>
              <a:t>d. PCOS</a:t>
            </a:r>
          </a:p>
          <a:p>
            <a:pPr marL="0" indent="0">
              <a:buNone/>
            </a:pPr>
            <a:r>
              <a:rPr lang="en-GB" dirty="0" smtClean="0"/>
              <a:t>e. </a:t>
            </a:r>
            <a:r>
              <a:rPr lang="en-GB" dirty="0" err="1" smtClean="0"/>
              <a:t>Asherman</a:t>
            </a:r>
            <a:r>
              <a:rPr lang="en-GB" dirty="0" smtClean="0"/>
              <a:t> syndrome</a:t>
            </a:r>
            <a:endParaRPr lang="en-GB" dirty="0" smtClean="0"/>
          </a:p>
        </p:txBody>
      </p:sp>
      <p:sp>
        <p:nvSpPr>
          <p:cNvPr id="4" name="Slide Number Placeholder 3">
            <a:extLst>
              <a:ext uri="{FF2B5EF4-FFF2-40B4-BE49-F238E27FC236}">
                <a16:creationId xmlns:a16="http://schemas.microsoft.com/office/drawing/2014/main" xmlns="" id="{FE372EB9-F4E8-B742-9CC1-D640920473D7}"/>
              </a:ext>
            </a:extLst>
          </p:cNvPr>
          <p:cNvSpPr>
            <a:spLocks noGrp="1"/>
          </p:cNvSpPr>
          <p:nvPr>
            <p:ph type="sldNum" sz="quarter" idx="12"/>
          </p:nvPr>
        </p:nvSpPr>
        <p:spPr/>
        <p:txBody>
          <a:bodyPr/>
          <a:lstStyle/>
          <a:p>
            <a:fld id="{7EC0208F-87C2-4645-95D2-BA6226BB4D43}" type="slidenum">
              <a:rPr lang="en-US" smtClean="0"/>
              <a:pPr/>
              <a:t>11</a:t>
            </a:fld>
            <a:endParaRPr lang="en-US"/>
          </a:p>
        </p:txBody>
      </p:sp>
      <p:sp>
        <p:nvSpPr>
          <p:cNvPr id="5" name="TextBox 4">
            <a:extLst>
              <a:ext uri="{FF2B5EF4-FFF2-40B4-BE49-F238E27FC236}">
                <a16:creationId xmlns:a16="http://schemas.microsoft.com/office/drawing/2014/main" xmlns="" id="{3D0275E4-D137-ED4E-A513-5DE767531B4B}"/>
              </a:ext>
            </a:extLst>
          </p:cNvPr>
          <p:cNvSpPr txBox="1"/>
          <p:nvPr/>
        </p:nvSpPr>
        <p:spPr>
          <a:xfrm>
            <a:off x="2631757" y="3714750"/>
            <a:ext cx="492443" cy="584775"/>
          </a:xfrm>
          <a:prstGeom prst="rect">
            <a:avLst/>
          </a:prstGeom>
          <a:noFill/>
        </p:spPr>
        <p:txBody>
          <a:bodyPr wrap="none" rtlCol="0">
            <a:spAutoFit/>
          </a:bodyPr>
          <a:lstStyle/>
          <a:p>
            <a:r>
              <a:rPr lang="x-none" sz="3200" dirty="0">
                <a:ln w="0"/>
                <a:solidFill>
                  <a:schemeClr val="accent6"/>
                </a:solidFill>
                <a:effectLst>
                  <a:outerShdw blurRad="38100" dist="19050" dir="2700000" algn="tl" rotWithShape="0">
                    <a:schemeClr val="dk1">
                      <a:alpha val="40000"/>
                    </a:schemeClr>
                  </a:outerShdw>
                </a:effectLst>
              </a:rPr>
              <a:t>✓</a:t>
            </a:r>
            <a:endParaRPr lang="x-none" dirty="0">
              <a:solidFill>
                <a:schemeClr val="accent6"/>
              </a:solidFill>
            </a:endParaRPr>
          </a:p>
        </p:txBody>
      </p:sp>
    </p:spTree>
    <p:extLst>
      <p:ext uri="{BB962C8B-B14F-4D97-AF65-F5344CB8AC3E}">
        <p14:creationId xmlns:p14="http://schemas.microsoft.com/office/powerpoint/2010/main" xmlns="" val="258202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AA8F9-BDA5-0F41-9F5D-F8ECE67B8235}"/>
              </a:ext>
            </a:extLst>
          </p:cNvPr>
          <p:cNvSpPr>
            <a:spLocks noGrp="1"/>
          </p:cNvSpPr>
          <p:nvPr>
            <p:ph type="title"/>
          </p:nvPr>
        </p:nvSpPr>
        <p:spPr/>
        <p:txBody>
          <a:bodyPr/>
          <a:lstStyle/>
          <a:p>
            <a:r>
              <a:rPr lang="x-none" dirty="0"/>
              <a:t>            Multiple Choice Questions</a:t>
            </a:r>
          </a:p>
        </p:txBody>
      </p:sp>
      <p:sp>
        <p:nvSpPr>
          <p:cNvPr id="3" name="Content Placeholder 2">
            <a:extLst>
              <a:ext uri="{FF2B5EF4-FFF2-40B4-BE49-F238E27FC236}">
                <a16:creationId xmlns:a16="http://schemas.microsoft.com/office/drawing/2014/main" xmlns="" id="{1BBBB89B-4595-614A-8CF8-4A0116D64811}"/>
              </a:ext>
            </a:extLst>
          </p:cNvPr>
          <p:cNvSpPr>
            <a:spLocks noGrp="1"/>
          </p:cNvSpPr>
          <p:nvPr>
            <p:ph idx="1"/>
          </p:nvPr>
        </p:nvSpPr>
        <p:spPr>
          <a:xfrm>
            <a:off x="381000" y="1047750"/>
            <a:ext cx="8534400" cy="3263504"/>
          </a:xfrm>
        </p:spPr>
        <p:txBody>
          <a:bodyPr>
            <a:normAutofit fontScale="92500" lnSpcReduction="10000"/>
          </a:bodyPr>
          <a:lstStyle/>
          <a:p>
            <a:pPr marL="0" indent="0">
              <a:buNone/>
            </a:pPr>
            <a:endParaRPr lang="en-GB" b="1" dirty="0"/>
          </a:p>
          <a:p>
            <a:pPr marL="0" indent="0">
              <a:buNone/>
            </a:pPr>
            <a:r>
              <a:rPr lang="en-GB" b="1" dirty="0" smtClean="0"/>
              <a:t>Q9. </a:t>
            </a:r>
            <a:r>
              <a:rPr lang="en-GB" b="1" dirty="0" smtClean="0"/>
              <a:t>A 22-year-old female delivered via </a:t>
            </a:r>
            <a:r>
              <a:rPr lang="en-GB" b="1" dirty="0" err="1" smtClean="0"/>
              <a:t>spontanous</a:t>
            </a:r>
            <a:r>
              <a:rPr lang="en-GB" b="1" dirty="0" smtClean="0"/>
              <a:t> vaginal delivery of a 4kg baby which needed instrumental delivery and was followed by severe PPH, managed with packing and blood transfusion 9 months back. She couldn’t breast feed her baby, and complained of amenorrhea since her delivery.</a:t>
            </a:r>
            <a:endParaRPr lang="en-GB" b="1" dirty="0"/>
          </a:p>
          <a:p>
            <a:pPr marL="0" indent="0">
              <a:buNone/>
            </a:pPr>
            <a:r>
              <a:rPr lang="en-GB" dirty="0"/>
              <a:t/>
            </a:r>
            <a:br>
              <a:rPr lang="en-GB" dirty="0"/>
            </a:br>
            <a:r>
              <a:rPr lang="en-GB" dirty="0" smtClean="0"/>
              <a:t>a</a:t>
            </a:r>
            <a:r>
              <a:rPr lang="en-GB" dirty="0" smtClean="0"/>
              <a:t>. </a:t>
            </a:r>
            <a:r>
              <a:rPr lang="en-GB" dirty="0" err="1" smtClean="0"/>
              <a:t>Prolactinoma</a:t>
            </a:r>
            <a:endParaRPr lang="en-GB" dirty="0" smtClean="0"/>
          </a:p>
          <a:p>
            <a:pPr marL="0" indent="0">
              <a:buNone/>
            </a:pPr>
            <a:r>
              <a:rPr lang="en-GB" dirty="0" smtClean="0"/>
              <a:t>b. Sheehan Syndrome</a:t>
            </a:r>
          </a:p>
          <a:p>
            <a:pPr marL="0" indent="0">
              <a:buNone/>
            </a:pPr>
            <a:r>
              <a:rPr lang="en-GB" dirty="0" smtClean="0"/>
              <a:t>c. Premature ovarian failure</a:t>
            </a:r>
          </a:p>
          <a:p>
            <a:pPr marL="0" indent="0">
              <a:buNone/>
            </a:pPr>
            <a:r>
              <a:rPr lang="en-GB" dirty="0" smtClean="0"/>
              <a:t>d. PCOS</a:t>
            </a:r>
          </a:p>
          <a:p>
            <a:pPr marL="0" indent="0">
              <a:buNone/>
            </a:pPr>
            <a:r>
              <a:rPr lang="en-GB" dirty="0" smtClean="0"/>
              <a:t>e. </a:t>
            </a:r>
            <a:r>
              <a:rPr lang="en-GB" dirty="0" err="1" smtClean="0"/>
              <a:t>Asherman</a:t>
            </a:r>
            <a:r>
              <a:rPr lang="en-GB" dirty="0" smtClean="0"/>
              <a:t> syndrome</a:t>
            </a:r>
            <a:endParaRPr lang="en-GB" dirty="0" smtClean="0"/>
          </a:p>
        </p:txBody>
      </p:sp>
      <p:sp>
        <p:nvSpPr>
          <p:cNvPr id="4" name="Slide Number Placeholder 3">
            <a:extLst>
              <a:ext uri="{FF2B5EF4-FFF2-40B4-BE49-F238E27FC236}">
                <a16:creationId xmlns:a16="http://schemas.microsoft.com/office/drawing/2014/main" xmlns="" id="{FE372EB9-F4E8-B742-9CC1-D640920473D7}"/>
              </a:ext>
            </a:extLst>
          </p:cNvPr>
          <p:cNvSpPr>
            <a:spLocks noGrp="1"/>
          </p:cNvSpPr>
          <p:nvPr>
            <p:ph type="sldNum" sz="quarter" idx="12"/>
          </p:nvPr>
        </p:nvSpPr>
        <p:spPr/>
        <p:txBody>
          <a:bodyPr/>
          <a:lstStyle/>
          <a:p>
            <a:fld id="{7EC0208F-87C2-4645-95D2-BA6226BB4D43}" type="slidenum">
              <a:rPr lang="en-US" smtClean="0"/>
              <a:pPr/>
              <a:t>12</a:t>
            </a:fld>
            <a:endParaRPr lang="en-US"/>
          </a:p>
        </p:txBody>
      </p:sp>
      <p:sp>
        <p:nvSpPr>
          <p:cNvPr id="5" name="TextBox 4">
            <a:extLst>
              <a:ext uri="{FF2B5EF4-FFF2-40B4-BE49-F238E27FC236}">
                <a16:creationId xmlns:a16="http://schemas.microsoft.com/office/drawing/2014/main" xmlns="" id="{3D0275E4-D137-ED4E-A513-5DE767531B4B}"/>
              </a:ext>
            </a:extLst>
          </p:cNvPr>
          <p:cNvSpPr txBox="1"/>
          <p:nvPr/>
        </p:nvSpPr>
        <p:spPr>
          <a:xfrm>
            <a:off x="2555557" y="2748975"/>
            <a:ext cx="492443" cy="584775"/>
          </a:xfrm>
          <a:prstGeom prst="rect">
            <a:avLst/>
          </a:prstGeom>
          <a:noFill/>
        </p:spPr>
        <p:txBody>
          <a:bodyPr wrap="none" rtlCol="0">
            <a:spAutoFit/>
          </a:bodyPr>
          <a:lstStyle/>
          <a:p>
            <a:r>
              <a:rPr lang="x-none" sz="3200" dirty="0">
                <a:ln w="0"/>
                <a:solidFill>
                  <a:schemeClr val="accent6"/>
                </a:solidFill>
                <a:effectLst>
                  <a:outerShdw blurRad="38100" dist="19050" dir="2700000" algn="tl" rotWithShape="0">
                    <a:schemeClr val="dk1">
                      <a:alpha val="40000"/>
                    </a:schemeClr>
                  </a:outerShdw>
                </a:effectLst>
              </a:rPr>
              <a:t>✓</a:t>
            </a:r>
            <a:endParaRPr lang="x-none" dirty="0">
              <a:solidFill>
                <a:schemeClr val="accent6"/>
              </a:solidFill>
            </a:endParaRPr>
          </a:p>
        </p:txBody>
      </p:sp>
    </p:spTree>
    <p:extLst>
      <p:ext uri="{BB962C8B-B14F-4D97-AF65-F5344CB8AC3E}">
        <p14:creationId xmlns:p14="http://schemas.microsoft.com/office/powerpoint/2010/main" xmlns="" val="258202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AA8F9-BDA5-0F41-9F5D-F8ECE67B8235}"/>
              </a:ext>
            </a:extLst>
          </p:cNvPr>
          <p:cNvSpPr>
            <a:spLocks noGrp="1"/>
          </p:cNvSpPr>
          <p:nvPr>
            <p:ph type="title"/>
          </p:nvPr>
        </p:nvSpPr>
        <p:spPr/>
        <p:txBody>
          <a:bodyPr/>
          <a:lstStyle/>
          <a:p>
            <a:r>
              <a:rPr lang="x-none" dirty="0"/>
              <a:t>            Multiple Choice Questions</a:t>
            </a:r>
          </a:p>
        </p:txBody>
      </p:sp>
      <p:sp>
        <p:nvSpPr>
          <p:cNvPr id="3" name="Content Placeholder 2">
            <a:extLst>
              <a:ext uri="{FF2B5EF4-FFF2-40B4-BE49-F238E27FC236}">
                <a16:creationId xmlns:a16="http://schemas.microsoft.com/office/drawing/2014/main" xmlns="" id="{1BBBB89B-4595-614A-8CF8-4A0116D64811}"/>
              </a:ext>
            </a:extLst>
          </p:cNvPr>
          <p:cNvSpPr>
            <a:spLocks noGrp="1"/>
          </p:cNvSpPr>
          <p:nvPr>
            <p:ph idx="1"/>
          </p:nvPr>
        </p:nvSpPr>
        <p:spPr>
          <a:xfrm>
            <a:off x="381000" y="1047750"/>
            <a:ext cx="8534400" cy="3263504"/>
          </a:xfrm>
        </p:spPr>
        <p:txBody>
          <a:bodyPr>
            <a:normAutofit fontScale="92500" lnSpcReduction="10000"/>
          </a:bodyPr>
          <a:lstStyle/>
          <a:p>
            <a:pPr marL="0" indent="0">
              <a:buNone/>
            </a:pPr>
            <a:endParaRPr lang="en-GB" b="1" dirty="0"/>
          </a:p>
          <a:p>
            <a:pPr marL="0" indent="0">
              <a:buNone/>
            </a:pPr>
            <a:r>
              <a:rPr lang="en-GB" b="1" dirty="0" smtClean="0"/>
              <a:t>Q10. </a:t>
            </a:r>
            <a:r>
              <a:rPr lang="en-GB" b="1" dirty="0" smtClean="0"/>
              <a:t>A 33-year-old female with P3+0 complained of secondary amenorrhea for last 2 years, her last conceived birth was 2.5 year back via normal delivery with no complications. She took progesterone injections for contraception after delivery. She’s worried about her lack of period. What is the cause of her amenorrhea ?</a:t>
            </a:r>
            <a:endParaRPr lang="en-GB" b="1" dirty="0"/>
          </a:p>
          <a:p>
            <a:pPr marL="0" indent="0">
              <a:buNone/>
            </a:pPr>
            <a:r>
              <a:rPr lang="en-GB" dirty="0"/>
              <a:t/>
            </a:r>
            <a:br>
              <a:rPr lang="en-GB" dirty="0"/>
            </a:br>
            <a:r>
              <a:rPr lang="en-GB" dirty="0" smtClean="0"/>
              <a:t>a</a:t>
            </a:r>
            <a:r>
              <a:rPr lang="en-GB" dirty="0" smtClean="0"/>
              <a:t>. Cervical </a:t>
            </a:r>
            <a:r>
              <a:rPr lang="en-GB" dirty="0" err="1" smtClean="0"/>
              <a:t>stenosis</a:t>
            </a:r>
            <a:endParaRPr lang="en-GB" dirty="0" smtClean="0"/>
          </a:p>
          <a:p>
            <a:pPr marL="0" indent="0">
              <a:buNone/>
            </a:pPr>
            <a:r>
              <a:rPr lang="en-GB" dirty="0" smtClean="0"/>
              <a:t>b. Sheehan Syndrome</a:t>
            </a:r>
          </a:p>
          <a:p>
            <a:pPr marL="0" indent="0">
              <a:buNone/>
            </a:pPr>
            <a:r>
              <a:rPr lang="en-GB" dirty="0" smtClean="0"/>
              <a:t>c. Premature ovarian insufficiency</a:t>
            </a:r>
          </a:p>
          <a:p>
            <a:pPr marL="0" indent="0">
              <a:buNone/>
            </a:pPr>
            <a:r>
              <a:rPr lang="en-GB" dirty="0" smtClean="0"/>
              <a:t>d. PCOS</a:t>
            </a:r>
          </a:p>
          <a:p>
            <a:pPr marL="0" indent="0">
              <a:buNone/>
            </a:pPr>
            <a:r>
              <a:rPr lang="en-GB" dirty="0" smtClean="0"/>
              <a:t>e. </a:t>
            </a:r>
            <a:r>
              <a:rPr lang="en-GB" dirty="0" smtClean="0"/>
              <a:t>Iatrogenic/drug induced</a:t>
            </a:r>
            <a:endParaRPr lang="en-GB" dirty="0" smtClean="0"/>
          </a:p>
        </p:txBody>
      </p:sp>
      <p:sp>
        <p:nvSpPr>
          <p:cNvPr id="4" name="Slide Number Placeholder 3">
            <a:extLst>
              <a:ext uri="{FF2B5EF4-FFF2-40B4-BE49-F238E27FC236}">
                <a16:creationId xmlns:a16="http://schemas.microsoft.com/office/drawing/2014/main" xmlns="" id="{FE372EB9-F4E8-B742-9CC1-D640920473D7}"/>
              </a:ext>
            </a:extLst>
          </p:cNvPr>
          <p:cNvSpPr>
            <a:spLocks noGrp="1"/>
          </p:cNvSpPr>
          <p:nvPr>
            <p:ph type="sldNum" sz="quarter" idx="12"/>
          </p:nvPr>
        </p:nvSpPr>
        <p:spPr/>
        <p:txBody>
          <a:bodyPr/>
          <a:lstStyle/>
          <a:p>
            <a:fld id="{7EC0208F-87C2-4645-95D2-BA6226BB4D43}" type="slidenum">
              <a:rPr lang="en-US" smtClean="0"/>
              <a:pPr/>
              <a:t>13</a:t>
            </a:fld>
            <a:endParaRPr lang="en-US"/>
          </a:p>
        </p:txBody>
      </p:sp>
      <p:sp>
        <p:nvSpPr>
          <p:cNvPr id="5" name="TextBox 4">
            <a:extLst>
              <a:ext uri="{FF2B5EF4-FFF2-40B4-BE49-F238E27FC236}">
                <a16:creationId xmlns:a16="http://schemas.microsoft.com/office/drawing/2014/main" xmlns="" id="{3D0275E4-D137-ED4E-A513-5DE767531B4B}"/>
              </a:ext>
            </a:extLst>
          </p:cNvPr>
          <p:cNvSpPr txBox="1"/>
          <p:nvPr/>
        </p:nvSpPr>
        <p:spPr>
          <a:xfrm>
            <a:off x="2936557" y="3739575"/>
            <a:ext cx="492443" cy="584775"/>
          </a:xfrm>
          <a:prstGeom prst="rect">
            <a:avLst/>
          </a:prstGeom>
          <a:noFill/>
        </p:spPr>
        <p:txBody>
          <a:bodyPr wrap="none" rtlCol="0">
            <a:spAutoFit/>
          </a:bodyPr>
          <a:lstStyle/>
          <a:p>
            <a:r>
              <a:rPr lang="x-none" sz="3200" dirty="0">
                <a:ln w="0"/>
                <a:solidFill>
                  <a:schemeClr val="accent6"/>
                </a:solidFill>
                <a:effectLst>
                  <a:outerShdw blurRad="38100" dist="19050" dir="2700000" algn="tl" rotWithShape="0">
                    <a:schemeClr val="dk1">
                      <a:alpha val="40000"/>
                    </a:schemeClr>
                  </a:outerShdw>
                </a:effectLst>
              </a:rPr>
              <a:t>✓</a:t>
            </a:r>
            <a:endParaRPr lang="x-none" dirty="0">
              <a:solidFill>
                <a:schemeClr val="accent6"/>
              </a:solidFill>
            </a:endParaRPr>
          </a:p>
        </p:txBody>
      </p:sp>
    </p:spTree>
    <p:extLst>
      <p:ext uri="{BB962C8B-B14F-4D97-AF65-F5344CB8AC3E}">
        <p14:creationId xmlns:p14="http://schemas.microsoft.com/office/powerpoint/2010/main" xmlns="" val="258202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4AC7DF-FB58-7D44-901C-5EC3901D00DA}"/>
              </a:ext>
            </a:extLst>
          </p:cNvPr>
          <p:cNvSpPr>
            <a:spLocks noGrp="1"/>
          </p:cNvSpPr>
          <p:nvPr>
            <p:ph type="title"/>
          </p:nvPr>
        </p:nvSpPr>
        <p:spPr/>
        <p:txBody>
          <a:bodyPr>
            <a:normAutofit fontScale="90000"/>
          </a:bodyPr>
          <a:lstStyle/>
          <a:p>
            <a:r>
              <a:rPr lang="x-none" dirty="0"/>
              <a:t>                  </a:t>
            </a:r>
            <a:r>
              <a:rPr lang="en-GB" sz="3600" dirty="0">
                <a:solidFill>
                  <a:schemeClr val="tx1"/>
                </a:solidFill>
                <a:latin typeface="Times New Roman" panose="02020603050405020304" pitchFamily="18" charset="0"/>
                <a:cs typeface="Times New Roman" panose="02020603050405020304" pitchFamily="18" charset="0"/>
              </a:rPr>
              <a:t>Learning Objectives</a:t>
            </a:r>
            <a:r>
              <a:rPr lang="en-GB" sz="3600" dirty="0">
                <a:solidFill>
                  <a:schemeClr val="tx1"/>
                </a:solidFill>
                <a:latin typeface="Times New Roman" panose="02020603050405020304" pitchFamily="18" charset="0"/>
                <a:ea typeface="Della Respira"/>
                <a:cs typeface="Times New Roman" panose="02020603050405020304" pitchFamily="18" charset="0"/>
                <a:sym typeface="Della Respira"/>
              </a:rPr>
              <a:t/>
            </a:r>
            <a:br>
              <a:rPr lang="en-GB" sz="3600" dirty="0">
                <a:solidFill>
                  <a:schemeClr val="tx1"/>
                </a:solidFill>
                <a:latin typeface="Times New Roman" panose="02020603050405020304" pitchFamily="18" charset="0"/>
                <a:ea typeface="Della Respira"/>
                <a:cs typeface="Times New Roman" panose="02020603050405020304" pitchFamily="18" charset="0"/>
                <a:sym typeface="Della Respira"/>
              </a:rPr>
            </a:br>
            <a:endParaRPr lang="x-none" dirty="0"/>
          </a:p>
        </p:txBody>
      </p:sp>
      <p:sp>
        <p:nvSpPr>
          <p:cNvPr id="3" name="Content Placeholder 2">
            <a:extLst>
              <a:ext uri="{FF2B5EF4-FFF2-40B4-BE49-F238E27FC236}">
                <a16:creationId xmlns:a16="http://schemas.microsoft.com/office/drawing/2014/main" xmlns="" id="{4FC22C86-1645-1E46-88FE-C20F7C99C147}"/>
              </a:ext>
            </a:extLst>
          </p:cNvPr>
          <p:cNvSpPr>
            <a:spLocks noGrp="1"/>
          </p:cNvSpPr>
          <p:nvPr>
            <p:ph idx="1"/>
          </p:nvPr>
        </p:nvSpPr>
        <p:spPr/>
        <p:txBody>
          <a:bodyPr/>
          <a:lstStyle/>
          <a:p>
            <a:endParaRPr lang="x-none" dirty="0"/>
          </a:p>
          <a:p>
            <a:r>
              <a:rPr lang="en-US" sz="2400" b="1" dirty="0">
                <a:latin typeface="Times New Roman" panose="02020603050405020304" pitchFamily="18" charset="0"/>
                <a:cs typeface="Times New Roman" panose="02020603050405020304" pitchFamily="18" charset="0"/>
              </a:rPr>
              <a:t>By the end of this presentation, the students should be able to:  </a:t>
            </a:r>
          </a:p>
          <a:p>
            <a:r>
              <a:rPr lang="en" sz="2000" dirty="0">
                <a:latin typeface="Times New Roman" panose="02020603050405020304" pitchFamily="18" charset="0"/>
                <a:cs typeface="Times New Roman" panose="02020603050405020304" pitchFamily="18" charset="0"/>
              </a:rPr>
              <a:t> Define secondary amenorrhea</a:t>
            </a:r>
          </a:p>
          <a:p>
            <a:r>
              <a:rPr lang="en" sz="2000" dirty="0">
                <a:latin typeface="Times New Roman" panose="02020603050405020304" pitchFamily="18" charset="0"/>
                <a:cs typeface="Times New Roman" panose="02020603050405020304" pitchFamily="18" charset="0"/>
              </a:rPr>
              <a:t> Enlist its important causes</a:t>
            </a:r>
          </a:p>
          <a:p>
            <a:r>
              <a:rPr lang="en-GB" sz="2000" dirty="0">
                <a:latin typeface="Times New Roman" panose="02020603050405020304" pitchFamily="18" charset="0"/>
                <a:cs typeface="Times New Roman" panose="02020603050405020304" pitchFamily="18" charset="0"/>
              </a:rPr>
              <a:t> Discuss clinical features and its diagnostic criteria</a:t>
            </a:r>
          </a:p>
          <a:p>
            <a:r>
              <a:rPr lang="en-GB" sz="2000" dirty="0">
                <a:latin typeface="Times New Roman" panose="02020603050405020304" pitchFamily="18" charset="0"/>
                <a:cs typeface="Times New Roman" panose="02020603050405020304" pitchFamily="18" charset="0"/>
              </a:rPr>
              <a:t> Discuss the management options</a:t>
            </a:r>
          </a:p>
          <a:p>
            <a:endParaRPr lang="en-GB" sz="2000" dirty="0">
              <a:latin typeface="Times New Roman" panose="02020603050405020304" pitchFamily="18" charset="0"/>
              <a:cs typeface="Times New Roman" panose="02020603050405020304" pitchFamily="18" charset="0"/>
            </a:endParaRPr>
          </a:p>
          <a:p>
            <a:endParaRPr lang="en" sz="2000" dirty="0">
              <a:latin typeface="Times New Roman" panose="02020603050405020304" pitchFamily="18" charset="0"/>
              <a:cs typeface="Times New Roman" panose="02020603050405020304" pitchFamily="18" charset="0"/>
            </a:endParaRPr>
          </a:p>
          <a:p>
            <a:endParaRPr lang="x-none" dirty="0"/>
          </a:p>
        </p:txBody>
      </p:sp>
      <p:sp>
        <p:nvSpPr>
          <p:cNvPr id="4" name="Slide Number Placeholder 3">
            <a:extLst>
              <a:ext uri="{FF2B5EF4-FFF2-40B4-BE49-F238E27FC236}">
                <a16:creationId xmlns:a16="http://schemas.microsoft.com/office/drawing/2014/main" xmlns="" id="{7959407B-5399-AC47-9602-9C3DCE52D29E}"/>
              </a:ext>
            </a:extLst>
          </p:cNvPr>
          <p:cNvSpPr>
            <a:spLocks noGrp="1"/>
          </p:cNvSpPr>
          <p:nvPr>
            <p:ph type="sldNum" sz="quarter" idx="12"/>
          </p:nvPr>
        </p:nvSpPr>
        <p:spPr/>
        <p:txBody>
          <a:bodyPr/>
          <a:lstStyle/>
          <a:p>
            <a:fld id="{7EC0208F-87C2-4645-95D2-BA6226BB4D43}" type="slidenum">
              <a:rPr lang="en-US" smtClean="0"/>
              <a:pPr/>
              <a:t>14</a:t>
            </a:fld>
            <a:endParaRPr lang="en-US"/>
          </a:p>
        </p:txBody>
      </p:sp>
    </p:spTree>
    <p:extLst>
      <p:ext uri="{BB962C8B-B14F-4D97-AF65-F5344CB8AC3E}">
        <p14:creationId xmlns:p14="http://schemas.microsoft.com/office/powerpoint/2010/main" xmlns="" val="291736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38"/>
        <p:cNvGrpSpPr/>
        <p:nvPr/>
      </p:nvGrpSpPr>
      <p:grpSpPr>
        <a:xfrm>
          <a:off x="0" y="0"/>
          <a:ext cx="0" cy="0"/>
          <a:chOff x="0" y="0"/>
          <a:chExt cx="0" cy="0"/>
        </a:xfrm>
      </p:grpSpPr>
      <p:sp>
        <p:nvSpPr>
          <p:cNvPr id="33239" name="Google Shape;33239;p38"/>
          <p:cNvSpPr txBox="1">
            <a:spLocks noGrp="1"/>
          </p:cNvSpPr>
          <p:nvPr>
            <p:ph type="title"/>
          </p:nvPr>
        </p:nvSpPr>
        <p:spPr>
          <a:xfrm>
            <a:off x="716925" y="673625"/>
            <a:ext cx="3148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latin typeface="Times New Roman" panose="02020603050405020304" pitchFamily="18" charset="0"/>
                <a:cs typeface="Times New Roman" panose="02020603050405020304" pitchFamily="18" charset="0"/>
              </a:rPr>
              <a:t>Definition</a:t>
            </a:r>
            <a:endParaRPr sz="3000" dirty="0">
              <a:latin typeface="Times New Roman" panose="02020603050405020304" pitchFamily="18" charset="0"/>
              <a:ea typeface="Della Respira"/>
              <a:cs typeface="Times New Roman" panose="02020603050405020304" pitchFamily="18" charset="0"/>
              <a:sym typeface="Della Respira"/>
            </a:endParaRPr>
          </a:p>
        </p:txBody>
      </p:sp>
      <p:sp>
        <p:nvSpPr>
          <p:cNvPr id="33240" name="Google Shape;33240;p38"/>
          <p:cNvSpPr txBox="1"/>
          <p:nvPr/>
        </p:nvSpPr>
        <p:spPr>
          <a:xfrm>
            <a:off x="927200" y="2493875"/>
            <a:ext cx="6872400" cy="34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dirty="0">
                <a:solidFill>
                  <a:schemeClr val="dk2"/>
                </a:solidFill>
                <a:latin typeface="Della Respira"/>
                <a:ea typeface="Della Respira"/>
                <a:cs typeface="Della Respira"/>
                <a:sym typeface="Della Respira"/>
              </a:rPr>
              <a:t> </a:t>
            </a:r>
            <a:r>
              <a:rPr lang="en" sz="2800" dirty="0">
                <a:solidFill>
                  <a:schemeClr val="dk2"/>
                </a:solidFill>
                <a:latin typeface="Times New Roman" panose="02020603050405020304" pitchFamily="18" charset="0"/>
                <a:ea typeface="Della Respira"/>
                <a:cs typeface="Times New Roman" panose="02020603050405020304" pitchFamily="18" charset="0"/>
                <a:sym typeface="Della Respira"/>
              </a:rPr>
              <a:t>Absence of menstruation for more than 6 months in a normal female in reproductive age that is not due to pregnancy lactation or menopause</a:t>
            </a:r>
            <a:endParaRPr sz="2800" dirty="0">
              <a:solidFill>
                <a:schemeClr val="dk2"/>
              </a:solidFill>
              <a:latin typeface="Times New Roman" panose="02020603050405020304" pitchFamily="18" charset="0"/>
              <a:ea typeface="Della Respira"/>
              <a:cs typeface="Times New Roman" panose="02020603050405020304" pitchFamily="18" charset="0"/>
              <a:sym typeface="Della Respira"/>
            </a:endParaRPr>
          </a:p>
          <a:p>
            <a:pPr marL="0" lvl="0" indent="0" algn="ctr" rtl="0">
              <a:spcBef>
                <a:spcPts val="0"/>
              </a:spcBef>
              <a:spcAft>
                <a:spcPts val="0"/>
              </a:spcAft>
              <a:buNone/>
            </a:pPr>
            <a:endParaRPr sz="2500" dirty="0">
              <a:solidFill>
                <a:schemeClr val="dk2"/>
              </a:solidFill>
              <a:latin typeface="Della Respira"/>
              <a:ea typeface="Della Respira"/>
              <a:cs typeface="Della Respira"/>
              <a:sym typeface="Della Respi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44"/>
        <p:cNvGrpSpPr/>
        <p:nvPr/>
      </p:nvGrpSpPr>
      <p:grpSpPr>
        <a:xfrm>
          <a:off x="0" y="0"/>
          <a:ext cx="0" cy="0"/>
          <a:chOff x="0" y="0"/>
          <a:chExt cx="0" cy="0"/>
        </a:xfrm>
      </p:grpSpPr>
      <p:sp>
        <p:nvSpPr>
          <p:cNvPr id="33245" name="Google Shape;33245;p39"/>
          <p:cNvSpPr/>
          <p:nvPr/>
        </p:nvSpPr>
        <p:spPr>
          <a:xfrm>
            <a:off x="1558500" y="2173175"/>
            <a:ext cx="672600" cy="672600"/>
          </a:xfrm>
          <a:prstGeom prst="ellipse">
            <a:avLst/>
          </a:pr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6" name="Google Shape;33246;p39"/>
          <p:cNvSpPr/>
          <p:nvPr/>
        </p:nvSpPr>
        <p:spPr>
          <a:xfrm>
            <a:off x="1558500" y="3011950"/>
            <a:ext cx="672600" cy="672600"/>
          </a:xfrm>
          <a:prstGeom prst="ellipse">
            <a:avLst/>
          </a:pr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7" name="Google Shape;33247;p39"/>
          <p:cNvSpPr/>
          <p:nvPr/>
        </p:nvSpPr>
        <p:spPr>
          <a:xfrm>
            <a:off x="1558500" y="3850725"/>
            <a:ext cx="672600" cy="672600"/>
          </a:xfrm>
          <a:prstGeom prst="ellipse">
            <a:avLst/>
          </a:pr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8" name="Google Shape;33248;p3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Causes of Secondary Amenorrhea</a:t>
            </a:r>
            <a:endParaRPr sz="3200" dirty="0">
              <a:latin typeface="Times New Roman" panose="02020603050405020304" pitchFamily="18" charset="0"/>
              <a:cs typeface="Times New Roman" panose="02020603050405020304" pitchFamily="18" charset="0"/>
            </a:endParaRPr>
          </a:p>
        </p:txBody>
      </p:sp>
      <p:sp>
        <p:nvSpPr>
          <p:cNvPr id="33249" name="Google Shape;33249;p39"/>
          <p:cNvSpPr txBox="1"/>
          <p:nvPr/>
        </p:nvSpPr>
        <p:spPr>
          <a:xfrm>
            <a:off x="2903700" y="1426549"/>
            <a:ext cx="2091000" cy="5010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solidFill>
                  <a:schemeClr val="dk2"/>
                </a:solidFill>
                <a:latin typeface="Times New Roman" panose="02020603050405020304" pitchFamily="18" charset="0"/>
                <a:ea typeface="Della Respira"/>
                <a:cs typeface="Times New Roman" panose="02020603050405020304" pitchFamily="18" charset="0"/>
                <a:sym typeface="Della Respira"/>
              </a:rPr>
              <a:t>Hypothalamic</a:t>
            </a:r>
            <a:br>
              <a:rPr lang="en" sz="1900" b="1" dirty="0">
                <a:solidFill>
                  <a:schemeClr val="dk2"/>
                </a:solidFill>
                <a:latin typeface="Times New Roman" panose="02020603050405020304" pitchFamily="18" charset="0"/>
                <a:ea typeface="Della Respira"/>
                <a:cs typeface="Times New Roman" panose="02020603050405020304" pitchFamily="18" charset="0"/>
                <a:sym typeface="Della Respira"/>
              </a:rPr>
            </a:br>
            <a:r>
              <a:rPr lang="en" sz="1900" b="1" dirty="0">
                <a:solidFill>
                  <a:schemeClr val="dk2"/>
                </a:solidFill>
                <a:latin typeface="Times New Roman" panose="02020603050405020304" pitchFamily="18" charset="0"/>
                <a:ea typeface="Della Respira"/>
                <a:cs typeface="Times New Roman" panose="02020603050405020304" pitchFamily="18" charset="0"/>
                <a:sym typeface="Della Respira"/>
              </a:rPr>
              <a:t>disorders</a:t>
            </a:r>
            <a:endParaRPr sz="1900" b="1" dirty="0">
              <a:solidFill>
                <a:schemeClr val="dk2"/>
              </a:solidFill>
              <a:latin typeface="Times New Roman" panose="02020603050405020304" pitchFamily="18" charset="0"/>
              <a:ea typeface="Della Respira"/>
              <a:cs typeface="Times New Roman" panose="02020603050405020304" pitchFamily="18" charset="0"/>
              <a:sym typeface="Della Respira"/>
            </a:endParaRPr>
          </a:p>
        </p:txBody>
      </p:sp>
      <p:sp>
        <p:nvSpPr>
          <p:cNvPr id="33250" name="Google Shape;33250;p39"/>
          <p:cNvSpPr txBox="1"/>
          <p:nvPr/>
        </p:nvSpPr>
        <p:spPr>
          <a:xfrm>
            <a:off x="5667300" y="1438650"/>
            <a:ext cx="2944200" cy="46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rgbClr val="FFC800"/>
                </a:solidFill>
                <a:latin typeface="Cambay"/>
                <a:ea typeface="Cambay"/>
                <a:cs typeface="Cambay"/>
                <a:sym typeface="Cambay"/>
              </a:rPr>
              <a:t>⬇ </a:t>
            </a:r>
            <a:r>
              <a:rPr lang="en" sz="1800" b="1" dirty="0">
                <a:solidFill>
                  <a:schemeClr val="tx1"/>
                </a:solidFill>
                <a:latin typeface="Times New Roman" panose="02020603050405020304" pitchFamily="18" charset="0"/>
                <a:ea typeface="Cambay"/>
                <a:cs typeface="Times New Roman" panose="02020603050405020304" pitchFamily="18" charset="0"/>
                <a:sym typeface="Cambay"/>
              </a:rPr>
              <a:t>FSH, LH releasing hormones  ⬇  HPO axis</a:t>
            </a:r>
            <a:endParaRPr sz="1800" b="1" dirty="0">
              <a:solidFill>
                <a:schemeClr val="tx1"/>
              </a:solidFill>
              <a:latin typeface="Times New Roman" panose="02020603050405020304" pitchFamily="18" charset="0"/>
              <a:ea typeface="Cambay"/>
              <a:cs typeface="Times New Roman" panose="02020603050405020304" pitchFamily="18" charset="0"/>
              <a:sym typeface="Cambay"/>
            </a:endParaRPr>
          </a:p>
        </p:txBody>
      </p:sp>
      <p:sp>
        <p:nvSpPr>
          <p:cNvPr id="33251" name="Google Shape;33251;p39"/>
          <p:cNvSpPr txBox="1"/>
          <p:nvPr/>
        </p:nvSpPr>
        <p:spPr>
          <a:xfrm>
            <a:off x="2903700" y="2336375"/>
            <a:ext cx="2091000" cy="34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2"/>
                </a:solidFill>
                <a:latin typeface="Times New Roman" panose="02020603050405020304" pitchFamily="18" charset="0"/>
                <a:ea typeface="Della Respira"/>
                <a:cs typeface="Times New Roman" panose="02020603050405020304" pitchFamily="18" charset="0"/>
                <a:sym typeface="Della Respira"/>
              </a:rPr>
              <a:t>Pituitary</a:t>
            </a:r>
            <a:br>
              <a:rPr lang="en" sz="1800" b="1" dirty="0">
                <a:solidFill>
                  <a:schemeClr val="dk2"/>
                </a:solidFill>
                <a:latin typeface="Times New Roman" panose="02020603050405020304" pitchFamily="18" charset="0"/>
                <a:ea typeface="Della Respira"/>
                <a:cs typeface="Times New Roman" panose="02020603050405020304" pitchFamily="18" charset="0"/>
                <a:sym typeface="Della Respira"/>
              </a:rPr>
            </a:br>
            <a:r>
              <a:rPr lang="en" sz="1800" b="1" dirty="0">
                <a:solidFill>
                  <a:schemeClr val="dk2"/>
                </a:solidFill>
                <a:latin typeface="Times New Roman" panose="02020603050405020304" pitchFamily="18" charset="0"/>
                <a:ea typeface="Della Respira"/>
                <a:cs typeface="Times New Roman" panose="02020603050405020304" pitchFamily="18" charset="0"/>
                <a:sym typeface="Della Respira"/>
              </a:rPr>
              <a:t>disorders</a:t>
            </a:r>
            <a:endParaRPr sz="1800" b="1" dirty="0">
              <a:solidFill>
                <a:schemeClr val="dk2"/>
              </a:solidFill>
              <a:latin typeface="Times New Roman" panose="02020603050405020304" pitchFamily="18" charset="0"/>
              <a:ea typeface="Della Respira"/>
              <a:cs typeface="Times New Roman" panose="02020603050405020304" pitchFamily="18" charset="0"/>
              <a:sym typeface="Della Respira"/>
            </a:endParaRPr>
          </a:p>
        </p:txBody>
      </p:sp>
      <p:sp>
        <p:nvSpPr>
          <p:cNvPr id="33252" name="Google Shape;33252;p39"/>
          <p:cNvSpPr txBox="1"/>
          <p:nvPr/>
        </p:nvSpPr>
        <p:spPr>
          <a:xfrm>
            <a:off x="5667300" y="2277425"/>
            <a:ext cx="2944200" cy="46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100" b="1" dirty="0">
                <a:solidFill>
                  <a:srgbClr val="FFC800"/>
                </a:solidFill>
                <a:latin typeface="Cambay"/>
                <a:ea typeface="Cambay"/>
                <a:cs typeface="Cambay"/>
                <a:sym typeface="Cambay"/>
              </a:rPr>
              <a:t>⬇</a:t>
            </a:r>
            <a:r>
              <a:rPr lang="en" sz="1600" b="1" dirty="0">
                <a:solidFill>
                  <a:srgbClr val="FFC800"/>
                </a:solidFill>
                <a:latin typeface="Cambay"/>
                <a:ea typeface="Cambay"/>
                <a:cs typeface="Cambay"/>
                <a:sym typeface="Cambay"/>
              </a:rPr>
              <a:t> </a:t>
            </a:r>
            <a:r>
              <a:rPr lang="en" sz="1800" b="1" dirty="0">
                <a:solidFill>
                  <a:schemeClr val="tx1"/>
                </a:solidFill>
                <a:latin typeface="Times New Roman" panose="02020603050405020304" pitchFamily="18" charset="0"/>
                <a:ea typeface="Cambay"/>
                <a:cs typeface="Times New Roman" panose="02020603050405020304" pitchFamily="18" charset="0"/>
                <a:sym typeface="Cambay"/>
              </a:rPr>
              <a:t>FSH,LH </a:t>
            </a:r>
            <a:endParaRPr sz="1800" b="1" dirty="0">
              <a:solidFill>
                <a:schemeClr val="tx1"/>
              </a:solidFill>
              <a:latin typeface="Times New Roman" panose="02020603050405020304" pitchFamily="18" charset="0"/>
              <a:ea typeface="Cambay"/>
              <a:cs typeface="Times New Roman" panose="02020603050405020304" pitchFamily="18" charset="0"/>
              <a:sym typeface="Cambay"/>
            </a:endParaRPr>
          </a:p>
        </p:txBody>
      </p:sp>
      <p:sp>
        <p:nvSpPr>
          <p:cNvPr id="33253" name="Google Shape;33253;p39"/>
          <p:cNvSpPr txBox="1"/>
          <p:nvPr/>
        </p:nvSpPr>
        <p:spPr>
          <a:xfrm>
            <a:off x="2903700" y="3018301"/>
            <a:ext cx="2091000" cy="65932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solidFill>
                  <a:schemeClr val="dk2"/>
                </a:solidFill>
                <a:latin typeface="Times New Roman" panose="02020603050405020304" pitchFamily="18" charset="0"/>
                <a:ea typeface="Della Respira"/>
                <a:cs typeface="Times New Roman" panose="02020603050405020304" pitchFamily="18" charset="0"/>
                <a:sym typeface="Della Respira"/>
              </a:rPr>
              <a:t>Ovarian</a:t>
            </a:r>
            <a:br>
              <a:rPr lang="en" sz="1900" b="1" dirty="0">
                <a:solidFill>
                  <a:schemeClr val="dk2"/>
                </a:solidFill>
                <a:latin typeface="Times New Roman" panose="02020603050405020304" pitchFamily="18" charset="0"/>
                <a:ea typeface="Della Respira"/>
                <a:cs typeface="Times New Roman" panose="02020603050405020304" pitchFamily="18" charset="0"/>
                <a:sym typeface="Della Respira"/>
              </a:rPr>
            </a:br>
            <a:r>
              <a:rPr lang="en" sz="1900" b="1" dirty="0">
                <a:solidFill>
                  <a:schemeClr val="dk2"/>
                </a:solidFill>
                <a:latin typeface="Times New Roman" panose="02020603050405020304" pitchFamily="18" charset="0"/>
                <a:ea typeface="Della Respira"/>
                <a:cs typeface="Times New Roman" panose="02020603050405020304" pitchFamily="18" charset="0"/>
                <a:sym typeface="Della Respira"/>
              </a:rPr>
              <a:t>disorders</a:t>
            </a:r>
            <a:endParaRPr sz="1900" b="1" dirty="0">
              <a:solidFill>
                <a:schemeClr val="dk2"/>
              </a:solidFill>
              <a:latin typeface="Times New Roman" panose="02020603050405020304" pitchFamily="18" charset="0"/>
              <a:ea typeface="Della Respira"/>
              <a:cs typeface="Times New Roman" panose="02020603050405020304" pitchFamily="18" charset="0"/>
              <a:sym typeface="Della Respira"/>
            </a:endParaRPr>
          </a:p>
        </p:txBody>
      </p:sp>
      <p:sp>
        <p:nvSpPr>
          <p:cNvPr id="33254" name="Google Shape;33254;p39"/>
          <p:cNvSpPr txBox="1"/>
          <p:nvPr/>
        </p:nvSpPr>
        <p:spPr>
          <a:xfrm>
            <a:off x="5667300" y="3116200"/>
            <a:ext cx="2944200" cy="73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100" b="1" dirty="0">
                <a:solidFill>
                  <a:srgbClr val="FFC800"/>
                </a:solidFill>
                <a:latin typeface="Cambay"/>
                <a:ea typeface="Cambay"/>
                <a:cs typeface="Cambay"/>
                <a:sym typeface="Cambay"/>
              </a:rPr>
              <a:t>⬆ </a:t>
            </a:r>
            <a:r>
              <a:rPr lang="en" sz="1800" b="1" dirty="0">
                <a:solidFill>
                  <a:schemeClr val="tx1"/>
                </a:solidFill>
                <a:latin typeface="Times New Roman" panose="02020603050405020304" pitchFamily="18" charset="0"/>
                <a:ea typeface="Cambay"/>
                <a:cs typeface="Times New Roman" panose="02020603050405020304" pitchFamily="18" charset="0"/>
                <a:sym typeface="Cambay"/>
              </a:rPr>
              <a:t>LH:FSH 3:1</a:t>
            </a:r>
            <a:endParaRPr sz="1800" b="1" dirty="0">
              <a:solidFill>
                <a:srgbClr val="FFC800"/>
              </a:solidFill>
              <a:latin typeface="Times New Roman" panose="02020603050405020304" pitchFamily="18" charset="0"/>
              <a:ea typeface="Cambay"/>
              <a:cs typeface="Times New Roman" panose="02020603050405020304" pitchFamily="18" charset="0"/>
              <a:sym typeface="Cambay"/>
            </a:endParaRPr>
          </a:p>
        </p:txBody>
      </p:sp>
      <p:sp>
        <p:nvSpPr>
          <p:cNvPr id="33255" name="Google Shape;33255;p39"/>
          <p:cNvSpPr txBox="1"/>
          <p:nvPr/>
        </p:nvSpPr>
        <p:spPr>
          <a:xfrm>
            <a:off x="2903700" y="4013925"/>
            <a:ext cx="2091000" cy="34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solidFill>
                  <a:schemeClr val="dk2"/>
                </a:solidFill>
                <a:latin typeface="Times New Roman" panose="02020603050405020304" pitchFamily="18" charset="0"/>
                <a:ea typeface="Della Respira"/>
                <a:cs typeface="Times New Roman" panose="02020603050405020304" pitchFamily="18" charset="0"/>
                <a:sym typeface="Della Respira"/>
              </a:rPr>
              <a:t>Endometrial disorders</a:t>
            </a:r>
            <a:endParaRPr sz="1900" b="1" dirty="0">
              <a:solidFill>
                <a:schemeClr val="dk2"/>
              </a:solidFill>
              <a:latin typeface="Times New Roman" panose="02020603050405020304" pitchFamily="18" charset="0"/>
              <a:ea typeface="Della Respira"/>
              <a:cs typeface="Times New Roman" panose="02020603050405020304" pitchFamily="18" charset="0"/>
              <a:sym typeface="Della Respira"/>
            </a:endParaRPr>
          </a:p>
        </p:txBody>
      </p:sp>
      <p:sp>
        <p:nvSpPr>
          <p:cNvPr id="33256" name="Google Shape;33256;p39"/>
          <p:cNvSpPr txBox="1"/>
          <p:nvPr/>
        </p:nvSpPr>
        <p:spPr>
          <a:xfrm>
            <a:off x="5667300" y="3954975"/>
            <a:ext cx="2944200" cy="46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tx1"/>
                </a:solidFill>
                <a:latin typeface="Times New Roman" panose="02020603050405020304" pitchFamily="18" charset="0"/>
                <a:ea typeface="Cambay"/>
                <a:cs typeface="Times New Roman" panose="02020603050405020304" pitchFamily="18" charset="0"/>
                <a:sym typeface="Cambay"/>
              </a:rPr>
              <a:t>FSH, LH and pituitary hormones normal </a:t>
            </a:r>
            <a:endParaRPr sz="1800" b="1" dirty="0">
              <a:solidFill>
                <a:schemeClr val="tx1"/>
              </a:solidFill>
              <a:latin typeface="Times New Roman" panose="02020603050405020304" pitchFamily="18" charset="0"/>
              <a:ea typeface="Cambay"/>
              <a:cs typeface="Times New Roman" panose="02020603050405020304" pitchFamily="18" charset="0"/>
              <a:sym typeface="Cambay"/>
            </a:endParaRPr>
          </a:p>
        </p:txBody>
      </p:sp>
      <p:cxnSp>
        <p:nvCxnSpPr>
          <p:cNvPr id="33257" name="Google Shape;33257;p39"/>
          <p:cNvCxnSpPr>
            <a:cxnSpLocks/>
            <a:stCxn id="33249" idx="3"/>
            <a:endCxn id="33250" idx="1"/>
          </p:cNvCxnSpPr>
          <p:nvPr/>
        </p:nvCxnSpPr>
        <p:spPr>
          <a:xfrm flipV="1">
            <a:off x="4994700" y="1670700"/>
            <a:ext cx="672600" cy="6351"/>
          </a:xfrm>
          <a:prstGeom prst="straightConnector1">
            <a:avLst/>
          </a:prstGeom>
          <a:noFill/>
          <a:ln w="9525" cap="flat" cmpd="sng">
            <a:solidFill>
              <a:schemeClr val="accent3"/>
            </a:solidFill>
            <a:prstDash val="solid"/>
            <a:round/>
            <a:headEnd type="none" w="med" len="med"/>
            <a:tailEnd type="none" w="med" len="med"/>
          </a:ln>
        </p:spPr>
      </p:cxnSp>
      <p:cxnSp>
        <p:nvCxnSpPr>
          <p:cNvPr id="33258" name="Google Shape;33258;p39"/>
          <p:cNvCxnSpPr>
            <a:stCxn id="33251" idx="3"/>
            <a:endCxn id="33252" idx="1"/>
          </p:cNvCxnSpPr>
          <p:nvPr/>
        </p:nvCxnSpPr>
        <p:spPr>
          <a:xfrm>
            <a:off x="4994700" y="2509475"/>
            <a:ext cx="672600" cy="0"/>
          </a:xfrm>
          <a:prstGeom prst="straightConnector1">
            <a:avLst/>
          </a:prstGeom>
          <a:noFill/>
          <a:ln w="9525" cap="flat" cmpd="sng">
            <a:solidFill>
              <a:schemeClr val="accent3"/>
            </a:solidFill>
            <a:prstDash val="solid"/>
            <a:round/>
            <a:headEnd type="none" w="med" len="med"/>
            <a:tailEnd type="none" w="med" len="med"/>
          </a:ln>
        </p:spPr>
      </p:cxnSp>
      <p:cxnSp>
        <p:nvCxnSpPr>
          <p:cNvPr id="33259" name="Google Shape;33259;p39"/>
          <p:cNvCxnSpPr>
            <a:stCxn id="33255" idx="3"/>
            <a:endCxn id="33256" idx="1"/>
          </p:cNvCxnSpPr>
          <p:nvPr/>
        </p:nvCxnSpPr>
        <p:spPr>
          <a:xfrm>
            <a:off x="4994700" y="4187025"/>
            <a:ext cx="672600" cy="0"/>
          </a:xfrm>
          <a:prstGeom prst="straightConnector1">
            <a:avLst/>
          </a:prstGeom>
          <a:noFill/>
          <a:ln w="9525" cap="flat" cmpd="sng">
            <a:solidFill>
              <a:schemeClr val="accent3"/>
            </a:solidFill>
            <a:prstDash val="solid"/>
            <a:round/>
            <a:headEnd type="none" w="med" len="med"/>
            <a:tailEnd type="none" w="med" len="med"/>
          </a:ln>
        </p:spPr>
      </p:cxnSp>
      <p:cxnSp>
        <p:nvCxnSpPr>
          <p:cNvPr id="33260" name="Google Shape;33260;p39"/>
          <p:cNvCxnSpPr>
            <a:cxnSpLocks/>
            <a:stCxn id="33261" idx="6"/>
            <a:endCxn id="33249" idx="1"/>
          </p:cNvCxnSpPr>
          <p:nvPr/>
        </p:nvCxnSpPr>
        <p:spPr>
          <a:xfrm>
            <a:off x="2231100" y="1670700"/>
            <a:ext cx="672600" cy="6351"/>
          </a:xfrm>
          <a:prstGeom prst="straightConnector1">
            <a:avLst/>
          </a:prstGeom>
          <a:noFill/>
          <a:ln w="9525" cap="flat" cmpd="sng">
            <a:solidFill>
              <a:schemeClr val="accent3"/>
            </a:solidFill>
            <a:prstDash val="solid"/>
            <a:round/>
            <a:headEnd type="none" w="med" len="med"/>
            <a:tailEnd type="none" w="med" len="med"/>
          </a:ln>
        </p:spPr>
      </p:cxnSp>
      <p:cxnSp>
        <p:nvCxnSpPr>
          <p:cNvPr id="33262" name="Google Shape;33262;p39"/>
          <p:cNvCxnSpPr>
            <a:stCxn id="33245" idx="6"/>
            <a:endCxn id="33251" idx="1"/>
          </p:cNvCxnSpPr>
          <p:nvPr/>
        </p:nvCxnSpPr>
        <p:spPr>
          <a:xfrm>
            <a:off x="2231100" y="2509475"/>
            <a:ext cx="672600" cy="0"/>
          </a:xfrm>
          <a:prstGeom prst="straightConnector1">
            <a:avLst/>
          </a:prstGeom>
          <a:noFill/>
          <a:ln w="9525" cap="flat" cmpd="sng">
            <a:solidFill>
              <a:schemeClr val="accent3"/>
            </a:solidFill>
            <a:prstDash val="solid"/>
            <a:round/>
            <a:headEnd type="none" w="med" len="med"/>
            <a:tailEnd type="none" w="med" len="med"/>
          </a:ln>
        </p:spPr>
      </p:cxnSp>
      <p:cxnSp>
        <p:nvCxnSpPr>
          <p:cNvPr id="33263" name="Google Shape;33263;p39"/>
          <p:cNvCxnSpPr>
            <a:cxnSpLocks/>
            <a:stCxn id="33246" idx="6"/>
            <a:endCxn id="33253" idx="1"/>
          </p:cNvCxnSpPr>
          <p:nvPr/>
        </p:nvCxnSpPr>
        <p:spPr>
          <a:xfrm flipV="1">
            <a:off x="2231100" y="3347963"/>
            <a:ext cx="672600" cy="287"/>
          </a:xfrm>
          <a:prstGeom prst="straightConnector1">
            <a:avLst/>
          </a:prstGeom>
          <a:noFill/>
          <a:ln w="9525" cap="flat" cmpd="sng">
            <a:solidFill>
              <a:schemeClr val="accent3"/>
            </a:solidFill>
            <a:prstDash val="solid"/>
            <a:round/>
            <a:headEnd type="none" w="med" len="med"/>
            <a:tailEnd type="none" w="med" len="med"/>
          </a:ln>
        </p:spPr>
      </p:cxnSp>
      <p:cxnSp>
        <p:nvCxnSpPr>
          <p:cNvPr id="33264" name="Google Shape;33264;p39"/>
          <p:cNvCxnSpPr>
            <a:stCxn id="33247" idx="6"/>
            <a:endCxn id="33255" idx="1"/>
          </p:cNvCxnSpPr>
          <p:nvPr/>
        </p:nvCxnSpPr>
        <p:spPr>
          <a:xfrm>
            <a:off x="2231100" y="4187025"/>
            <a:ext cx="672600" cy="0"/>
          </a:xfrm>
          <a:prstGeom prst="straightConnector1">
            <a:avLst/>
          </a:prstGeom>
          <a:noFill/>
          <a:ln w="9525" cap="flat" cmpd="sng">
            <a:solidFill>
              <a:schemeClr val="accent3"/>
            </a:solidFill>
            <a:prstDash val="solid"/>
            <a:round/>
            <a:headEnd type="none" w="med" len="med"/>
            <a:tailEnd type="none" w="med" len="med"/>
          </a:ln>
        </p:spPr>
      </p:cxnSp>
      <p:sp>
        <p:nvSpPr>
          <p:cNvPr id="33261" name="Google Shape;33261;p39"/>
          <p:cNvSpPr/>
          <p:nvPr/>
        </p:nvSpPr>
        <p:spPr>
          <a:xfrm>
            <a:off x="1558500" y="1334400"/>
            <a:ext cx="672600" cy="672600"/>
          </a:xfrm>
          <a:prstGeom prst="ellipse">
            <a:avLst/>
          </a:pr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5" name="Google Shape;33265;p39"/>
          <p:cNvSpPr txBox="1"/>
          <p:nvPr/>
        </p:nvSpPr>
        <p:spPr>
          <a:xfrm>
            <a:off x="1608600" y="1524850"/>
            <a:ext cx="572400" cy="34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Della Respira"/>
                <a:ea typeface="Della Respira"/>
                <a:cs typeface="Della Respira"/>
                <a:sym typeface="Della Respira"/>
              </a:rPr>
              <a:t>1</a:t>
            </a:r>
            <a:endParaRPr sz="2600" b="1">
              <a:solidFill>
                <a:schemeClr val="dk1"/>
              </a:solidFill>
              <a:latin typeface="Della Respira"/>
              <a:ea typeface="Della Respira"/>
              <a:cs typeface="Della Respira"/>
              <a:sym typeface="Della Respira"/>
            </a:endParaRPr>
          </a:p>
        </p:txBody>
      </p:sp>
      <p:sp>
        <p:nvSpPr>
          <p:cNvPr id="33266" name="Google Shape;33266;p39"/>
          <p:cNvSpPr txBox="1"/>
          <p:nvPr/>
        </p:nvSpPr>
        <p:spPr>
          <a:xfrm>
            <a:off x="1608600" y="2363625"/>
            <a:ext cx="572400" cy="34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Della Respira"/>
                <a:ea typeface="Della Respira"/>
                <a:cs typeface="Della Respira"/>
                <a:sym typeface="Della Respira"/>
              </a:rPr>
              <a:t>2</a:t>
            </a:r>
            <a:endParaRPr sz="2600" b="1">
              <a:solidFill>
                <a:schemeClr val="dk1"/>
              </a:solidFill>
              <a:latin typeface="Della Respira"/>
              <a:ea typeface="Della Respira"/>
              <a:cs typeface="Della Respira"/>
              <a:sym typeface="Della Respira"/>
            </a:endParaRPr>
          </a:p>
        </p:txBody>
      </p:sp>
      <p:sp>
        <p:nvSpPr>
          <p:cNvPr id="33267" name="Google Shape;33267;p39"/>
          <p:cNvSpPr txBox="1"/>
          <p:nvPr/>
        </p:nvSpPr>
        <p:spPr>
          <a:xfrm>
            <a:off x="1608600" y="3202400"/>
            <a:ext cx="572400" cy="34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Della Respira"/>
                <a:ea typeface="Della Respira"/>
                <a:cs typeface="Della Respira"/>
                <a:sym typeface="Della Respira"/>
              </a:rPr>
              <a:t>3</a:t>
            </a:r>
            <a:endParaRPr sz="2600" b="1">
              <a:solidFill>
                <a:schemeClr val="dk1"/>
              </a:solidFill>
              <a:latin typeface="Della Respira"/>
              <a:ea typeface="Della Respira"/>
              <a:cs typeface="Della Respira"/>
              <a:sym typeface="Della Respira"/>
            </a:endParaRPr>
          </a:p>
        </p:txBody>
      </p:sp>
      <p:sp>
        <p:nvSpPr>
          <p:cNvPr id="33268" name="Google Shape;33268;p39"/>
          <p:cNvSpPr txBox="1"/>
          <p:nvPr/>
        </p:nvSpPr>
        <p:spPr>
          <a:xfrm>
            <a:off x="1608600" y="4041175"/>
            <a:ext cx="572400" cy="34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dk1"/>
                </a:solidFill>
                <a:latin typeface="Della Respira"/>
                <a:ea typeface="Della Respira"/>
                <a:cs typeface="Della Respira"/>
                <a:sym typeface="Della Respira"/>
              </a:rPr>
              <a:t>4</a:t>
            </a:r>
            <a:endParaRPr sz="2600" b="1">
              <a:solidFill>
                <a:schemeClr val="dk1"/>
              </a:solidFill>
              <a:latin typeface="Della Respira"/>
              <a:ea typeface="Della Respira"/>
              <a:cs typeface="Della Respira"/>
              <a:sym typeface="Della Respira"/>
            </a:endParaRPr>
          </a:p>
        </p:txBody>
      </p:sp>
      <p:cxnSp>
        <p:nvCxnSpPr>
          <p:cNvPr id="33269" name="Google Shape;33269;p39"/>
          <p:cNvCxnSpPr/>
          <p:nvPr/>
        </p:nvCxnSpPr>
        <p:spPr>
          <a:xfrm>
            <a:off x="4918500" y="3423875"/>
            <a:ext cx="672600" cy="0"/>
          </a:xfrm>
          <a:prstGeom prst="straightConnector1">
            <a:avLst/>
          </a:prstGeom>
          <a:noFill/>
          <a:ln w="9525" cap="flat" cmpd="sng">
            <a:solidFill>
              <a:schemeClr val="accent3"/>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49"/>
                                        </p:tgtEl>
                                        <p:attrNameLst>
                                          <p:attrName>style.visibility</p:attrName>
                                        </p:attrNameLst>
                                      </p:cBhvr>
                                      <p:to>
                                        <p:strVal val="visible"/>
                                      </p:to>
                                    </p:set>
                                    <p:animEffect transition="in" filter="fade">
                                      <p:cBhvr>
                                        <p:cTn id="7" dur="1000"/>
                                        <p:tgtEl>
                                          <p:spTgt spid="33249"/>
                                        </p:tgtEl>
                                      </p:cBhvr>
                                    </p:animEffect>
                                  </p:childTnLst>
                                </p:cTn>
                              </p:par>
                              <p:par>
                                <p:cTn id="8" presetID="10" presetClass="entr" presetSubtype="0" fill="hold" nodeType="withEffect">
                                  <p:stCondLst>
                                    <p:cond delay="0"/>
                                  </p:stCondLst>
                                  <p:childTnLst>
                                    <p:set>
                                      <p:cBhvr>
                                        <p:cTn id="9" dur="1" fill="hold">
                                          <p:stCondLst>
                                            <p:cond delay="0"/>
                                          </p:stCondLst>
                                        </p:cTn>
                                        <p:tgtEl>
                                          <p:spTgt spid="33250"/>
                                        </p:tgtEl>
                                        <p:attrNameLst>
                                          <p:attrName>style.visibility</p:attrName>
                                        </p:attrNameLst>
                                      </p:cBhvr>
                                      <p:to>
                                        <p:strVal val="visible"/>
                                      </p:to>
                                    </p:set>
                                    <p:animEffect transition="in" filter="fade">
                                      <p:cBhvr>
                                        <p:cTn id="10" dur="1000"/>
                                        <p:tgtEl>
                                          <p:spTgt spid="33250"/>
                                        </p:tgtEl>
                                      </p:cBhvr>
                                    </p:animEffect>
                                  </p:childTnLst>
                                </p:cTn>
                              </p:par>
                              <p:par>
                                <p:cTn id="11" presetID="10" presetClass="entr" presetSubtype="0" fill="hold" nodeType="withEffect">
                                  <p:stCondLst>
                                    <p:cond delay="0"/>
                                  </p:stCondLst>
                                  <p:childTnLst>
                                    <p:set>
                                      <p:cBhvr>
                                        <p:cTn id="12" dur="1" fill="hold">
                                          <p:stCondLst>
                                            <p:cond delay="0"/>
                                          </p:stCondLst>
                                        </p:cTn>
                                        <p:tgtEl>
                                          <p:spTgt spid="33257"/>
                                        </p:tgtEl>
                                        <p:attrNameLst>
                                          <p:attrName>style.visibility</p:attrName>
                                        </p:attrNameLst>
                                      </p:cBhvr>
                                      <p:to>
                                        <p:strVal val="visible"/>
                                      </p:to>
                                    </p:set>
                                    <p:animEffect transition="in" filter="fade">
                                      <p:cBhvr>
                                        <p:cTn id="13" dur="1000"/>
                                        <p:tgtEl>
                                          <p:spTgt spid="33257"/>
                                        </p:tgtEl>
                                      </p:cBhvr>
                                    </p:animEffect>
                                  </p:childTnLst>
                                </p:cTn>
                              </p:par>
                              <p:par>
                                <p:cTn id="14" presetID="10" presetClass="entr" presetSubtype="0" fill="hold" nodeType="withEffect">
                                  <p:stCondLst>
                                    <p:cond delay="0"/>
                                  </p:stCondLst>
                                  <p:childTnLst>
                                    <p:set>
                                      <p:cBhvr>
                                        <p:cTn id="15" dur="1" fill="hold">
                                          <p:stCondLst>
                                            <p:cond delay="0"/>
                                          </p:stCondLst>
                                        </p:cTn>
                                        <p:tgtEl>
                                          <p:spTgt spid="33260"/>
                                        </p:tgtEl>
                                        <p:attrNameLst>
                                          <p:attrName>style.visibility</p:attrName>
                                        </p:attrNameLst>
                                      </p:cBhvr>
                                      <p:to>
                                        <p:strVal val="visible"/>
                                      </p:to>
                                    </p:set>
                                    <p:animEffect transition="in" filter="fade">
                                      <p:cBhvr>
                                        <p:cTn id="16" dur="1000"/>
                                        <p:tgtEl>
                                          <p:spTgt spid="33260"/>
                                        </p:tgtEl>
                                      </p:cBhvr>
                                    </p:animEffect>
                                  </p:childTnLst>
                                </p:cTn>
                              </p:par>
                              <p:par>
                                <p:cTn id="17" presetID="10" presetClass="entr" presetSubtype="0" fill="hold" nodeType="withEffect">
                                  <p:stCondLst>
                                    <p:cond delay="0"/>
                                  </p:stCondLst>
                                  <p:childTnLst>
                                    <p:set>
                                      <p:cBhvr>
                                        <p:cTn id="18" dur="1" fill="hold">
                                          <p:stCondLst>
                                            <p:cond delay="0"/>
                                          </p:stCondLst>
                                        </p:cTn>
                                        <p:tgtEl>
                                          <p:spTgt spid="33261"/>
                                        </p:tgtEl>
                                        <p:attrNameLst>
                                          <p:attrName>style.visibility</p:attrName>
                                        </p:attrNameLst>
                                      </p:cBhvr>
                                      <p:to>
                                        <p:strVal val="visible"/>
                                      </p:to>
                                    </p:set>
                                    <p:animEffect transition="in" filter="fade">
                                      <p:cBhvr>
                                        <p:cTn id="19" dur="1000"/>
                                        <p:tgtEl>
                                          <p:spTgt spid="33261"/>
                                        </p:tgtEl>
                                      </p:cBhvr>
                                    </p:animEffect>
                                  </p:childTnLst>
                                </p:cTn>
                              </p:par>
                              <p:par>
                                <p:cTn id="20" presetID="10" presetClass="entr" presetSubtype="0" fill="hold" nodeType="withEffect">
                                  <p:stCondLst>
                                    <p:cond delay="0"/>
                                  </p:stCondLst>
                                  <p:childTnLst>
                                    <p:set>
                                      <p:cBhvr>
                                        <p:cTn id="21" dur="1" fill="hold">
                                          <p:stCondLst>
                                            <p:cond delay="0"/>
                                          </p:stCondLst>
                                        </p:cTn>
                                        <p:tgtEl>
                                          <p:spTgt spid="33265"/>
                                        </p:tgtEl>
                                        <p:attrNameLst>
                                          <p:attrName>style.visibility</p:attrName>
                                        </p:attrNameLst>
                                      </p:cBhvr>
                                      <p:to>
                                        <p:strVal val="visible"/>
                                      </p:to>
                                    </p:set>
                                    <p:animEffect transition="in" filter="fade">
                                      <p:cBhvr>
                                        <p:cTn id="22" dur="1000"/>
                                        <p:tgtEl>
                                          <p:spTgt spid="332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245"/>
                                        </p:tgtEl>
                                        <p:attrNameLst>
                                          <p:attrName>style.visibility</p:attrName>
                                        </p:attrNameLst>
                                      </p:cBhvr>
                                      <p:to>
                                        <p:strVal val="visible"/>
                                      </p:to>
                                    </p:set>
                                    <p:animEffect transition="in" filter="fade">
                                      <p:cBhvr>
                                        <p:cTn id="27" dur="1000"/>
                                        <p:tgtEl>
                                          <p:spTgt spid="33245"/>
                                        </p:tgtEl>
                                      </p:cBhvr>
                                    </p:animEffect>
                                  </p:childTnLst>
                                </p:cTn>
                              </p:par>
                              <p:par>
                                <p:cTn id="28" presetID="10" presetClass="entr" presetSubtype="0" fill="hold" nodeType="withEffect">
                                  <p:stCondLst>
                                    <p:cond delay="0"/>
                                  </p:stCondLst>
                                  <p:childTnLst>
                                    <p:set>
                                      <p:cBhvr>
                                        <p:cTn id="29" dur="1" fill="hold">
                                          <p:stCondLst>
                                            <p:cond delay="0"/>
                                          </p:stCondLst>
                                        </p:cTn>
                                        <p:tgtEl>
                                          <p:spTgt spid="33251"/>
                                        </p:tgtEl>
                                        <p:attrNameLst>
                                          <p:attrName>style.visibility</p:attrName>
                                        </p:attrNameLst>
                                      </p:cBhvr>
                                      <p:to>
                                        <p:strVal val="visible"/>
                                      </p:to>
                                    </p:set>
                                    <p:animEffect transition="in" filter="fade">
                                      <p:cBhvr>
                                        <p:cTn id="30" dur="1000"/>
                                        <p:tgtEl>
                                          <p:spTgt spid="33251"/>
                                        </p:tgtEl>
                                      </p:cBhvr>
                                    </p:animEffect>
                                  </p:childTnLst>
                                </p:cTn>
                              </p:par>
                              <p:par>
                                <p:cTn id="31" presetID="10" presetClass="entr" presetSubtype="0" fill="hold" nodeType="withEffect">
                                  <p:stCondLst>
                                    <p:cond delay="0"/>
                                  </p:stCondLst>
                                  <p:childTnLst>
                                    <p:set>
                                      <p:cBhvr>
                                        <p:cTn id="32" dur="1" fill="hold">
                                          <p:stCondLst>
                                            <p:cond delay="0"/>
                                          </p:stCondLst>
                                        </p:cTn>
                                        <p:tgtEl>
                                          <p:spTgt spid="33252"/>
                                        </p:tgtEl>
                                        <p:attrNameLst>
                                          <p:attrName>style.visibility</p:attrName>
                                        </p:attrNameLst>
                                      </p:cBhvr>
                                      <p:to>
                                        <p:strVal val="visible"/>
                                      </p:to>
                                    </p:set>
                                    <p:animEffect transition="in" filter="fade">
                                      <p:cBhvr>
                                        <p:cTn id="33" dur="1000"/>
                                        <p:tgtEl>
                                          <p:spTgt spid="33252"/>
                                        </p:tgtEl>
                                      </p:cBhvr>
                                    </p:animEffect>
                                  </p:childTnLst>
                                </p:cTn>
                              </p:par>
                              <p:par>
                                <p:cTn id="34" presetID="10" presetClass="entr" presetSubtype="0" fill="hold" nodeType="withEffect">
                                  <p:stCondLst>
                                    <p:cond delay="0"/>
                                  </p:stCondLst>
                                  <p:childTnLst>
                                    <p:set>
                                      <p:cBhvr>
                                        <p:cTn id="35" dur="1" fill="hold">
                                          <p:stCondLst>
                                            <p:cond delay="0"/>
                                          </p:stCondLst>
                                        </p:cTn>
                                        <p:tgtEl>
                                          <p:spTgt spid="33258"/>
                                        </p:tgtEl>
                                        <p:attrNameLst>
                                          <p:attrName>style.visibility</p:attrName>
                                        </p:attrNameLst>
                                      </p:cBhvr>
                                      <p:to>
                                        <p:strVal val="visible"/>
                                      </p:to>
                                    </p:set>
                                    <p:animEffect transition="in" filter="fade">
                                      <p:cBhvr>
                                        <p:cTn id="36" dur="1000"/>
                                        <p:tgtEl>
                                          <p:spTgt spid="33258"/>
                                        </p:tgtEl>
                                      </p:cBhvr>
                                    </p:animEffect>
                                  </p:childTnLst>
                                </p:cTn>
                              </p:par>
                              <p:par>
                                <p:cTn id="37" presetID="10" presetClass="entr" presetSubtype="0" fill="hold" nodeType="withEffect">
                                  <p:stCondLst>
                                    <p:cond delay="0"/>
                                  </p:stCondLst>
                                  <p:childTnLst>
                                    <p:set>
                                      <p:cBhvr>
                                        <p:cTn id="38" dur="1" fill="hold">
                                          <p:stCondLst>
                                            <p:cond delay="0"/>
                                          </p:stCondLst>
                                        </p:cTn>
                                        <p:tgtEl>
                                          <p:spTgt spid="33262"/>
                                        </p:tgtEl>
                                        <p:attrNameLst>
                                          <p:attrName>style.visibility</p:attrName>
                                        </p:attrNameLst>
                                      </p:cBhvr>
                                      <p:to>
                                        <p:strVal val="visible"/>
                                      </p:to>
                                    </p:set>
                                    <p:animEffect transition="in" filter="fade">
                                      <p:cBhvr>
                                        <p:cTn id="39" dur="1000"/>
                                        <p:tgtEl>
                                          <p:spTgt spid="33262"/>
                                        </p:tgtEl>
                                      </p:cBhvr>
                                    </p:animEffect>
                                  </p:childTnLst>
                                </p:cTn>
                              </p:par>
                              <p:par>
                                <p:cTn id="40" presetID="10" presetClass="entr" presetSubtype="0" fill="hold" nodeType="withEffect">
                                  <p:stCondLst>
                                    <p:cond delay="0"/>
                                  </p:stCondLst>
                                  <p:childTnLst>
                                    <p:set>
                                      <p:cBhvr>
                                        <p:cTn id="41" dur="1" fill="hold">
                                          <p:stCondLst>
                                            <p:cond delay="0"/>
                                          </p:stCondLst>
                                        </p:cTn>
                                        <p:tgtEl>
                                          <p:spTgt spid="33266"/>
                                        </p:tgtEl>
                                        <p:attrNameLst>
                                          <p:attrName>style.visibility</p:attrName>
                                        </p:attrNameLst>
                                      </p:cBhvr>
                                      <p:to>
                                        <p:strVal val="visible"/>
                                      </p:to>
                                    </p:set>
                                    <p:animEffect transition="in" filter="fade">
                                      <p:cBhvr>
                                        <p:cTn id="42" dur="1000"/>
                                        <p:tgtEl>
                                          <p:spTgt spid="3326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246"/>
                                        </p:tgtEl>
                                        <p:attrNameLst>
                                          <p:attrName>style.visibility</p:attrName>
                                        </p:attrNameLst>
                                      </p:cBhvr>
                                      <p:to>
                                        <p:strVal val="visible"/>
                                      </p:to>
                                    </p:set>
                                    <p:animEffect transition="in" filter="fade">
                                      <p:cBhvr>
                                        <p:cTn id="47" dur="1000"/>
                                        <p:tgtEl>
                                          <p:spTgt spid="33246"/>
                                        </p:tgtEl>
                                      </p:cBhvr>
                                    </p:animEffect>
                                  </p:childTnLst>
                                </p:cTn>
                              </p:par>
                              <p:par>
                                <p:cTn id="48" presetID="10" presetClass="entr" presetSubtype="0" fill="hold" nodeType="withEffect">
                                  <p:stCondLst>
                                    <p:cond delay="0"/>
                                  </p:stCondLst>
                                  <p:childTnLst>
                                    <p:set>
                                      <p:cBhvr>
                                        <p:cTn id="49" dur="1" fill="hold">
                                          <p:stCondLst>
                                            <p:cond delay="0"/>
                                          </p:stCondLst>
                                        </p:cTn>
                                        <p:tgtEl>
                                          <p:spTgt spid="33253"/>
                                        </p:tgtEl>
                                        <p:attrNameLst>
                                          <p:attrName>style.visibility</p:attrName>
                                        </p:attrNameLst>
                                      </p:cBhvr>
                                      <p:to>
                                        <p:strVal val="visible"/>
                                      </p:to>
                                    </p:set>
                                    <p:animEffect transition="in" filter="fade">
                                      <p:cBhvr>
                                        <p:cTn id="50" dur="1000"/>
                                        <p:tgtEl>
                                          <p:spTgt spid="3325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3269"/>
                                        </p:tgtEl>
                                        <p:attrNameLst>
                                          <p:attrName>style.visibility</p:attrName>
                                        </p:attrNameLst>
                                      </p:cBhvr>
                                      <p:to>
                                        <p:strVal val="visible"/>
                                      </p:to>
                                    </p:set>
                                    <p:animEffect transition="in" filter="fade">
                                      <p:cBhvr>
                                        <p:cTn id="55" dur="1000"/>
                                        <p:tgtEl>
                                          <p:spTgt spid="33269"/>
                                        </p:tgtEl>
                                      </p:cBhvr>
                                    </p:animEffect>
                                  </p:childTnLst>
                                </p:cTn>
                              </p:par>
                              <p:par>
                                <p:cTn id="56" presetID="10" presetClass="entr" presetSubtype="0" fill="hold" nodeType="withEffect">
                                  <p:stCondLst>
                                    <p:cond delay="0"/>
                                  </p:stCondLst>
                                  <p:childTnLst>
                                    <p:set>
                                      <p:cBhvr>
                                        <p:cTn id="57" dur="1" fill="hold">
                                          <p:stCondLst>
                                            <p:cond delay="0"/>
                                          </p:stCondLst>
                                        </p:cTn>
                                        <p:tgtEl>
                                          <p:spTgt spid="33254"/>
                                        </p:tgtEl>
                                        <p:attrNameLst>
                                          <p:attrName>style.visibility</p:attrName>
                                        </p:attrNameLst>
                                      </p:cBhvr>
                                      <p:to>
                                        <p:strVal val="visible"/>
                                      </p:to>
                                    </p:set>
                                    <p:animEffect transition="in" filter="fade">
                                      <p:cBhvr>
                                        <p:cTn id="58" dur="1000"/>
                                        <p:tgtEl>
                                          <p:spTgt spid="33254"/>
                                        </p:tgtEl>
                                      </p:cBhvr>
                                    </p:animEffect>
                                  </p:childTnLst>
                                </p:cTn>
                              </p:par>
                              <p:par>
                                <p:cTn id="59" presetID="10" presetClass="entr" presetSubtype="0" fill="hold" nodeType="withEffect">
                                  <p:stCondLst>
                                    <p:cond delay="0"/>
                                  </p:stCondLst>
                                  <p:childTnLst>
                                    <p:set>
                                      <p:cBhvr>
                                        <p:cTn id="60" dur="1" fill="hold">
                                          <p:stCondLst>
                                            <p:cond delay="0"/>
                                          </p:stCondLst>
                                        </p:cTn>
                                        <p:tgtEl>
                                          <p:spTgt spid="33263"/>
                                        </p:tgtEl>
                                        <p:attrNameLst>
                                          <p:attrName>style.visibility</p:attrName>
                                        </p:attrNameLst>
                                      </p:cBhvr>
                                      <p:to>
                                        <p:strVal val="visible"/>
                                      </p:to>
                                    </p:set>
                                    <p:animEffect transition="in" filter="fade">
                                      <p:cBhvr>
                                        <p:cTn id="61" dur="1000"/>
                                        <p:tgtEl>
                                          <p:spTgt spid="33263"/>
                                        </p:tgtEl>
                                      </p:cBhvr>
                                    </p:animEffect>
                                  </p:childTnLst>
                                </p:cTn>
                              </p:par>
                              <p:par>
                                <p:cTn id="62" presetID="10" presetClass="entr" presetSubtype="0" fill="hold" nodeType="withEffect">
                                  <p:stCondLst>
                                    <p:cond delay="0"/>
                                  </p:stCondLst>
                                  <p:childTnLst>
                                    <p:set>
                                      <p:cBhvr>
                                        <p:cTn id="63" dur="1" fill="hold">
                                          <p:stCondLst>
                                            <p:cond delay="0"/>
                                          </p:stCondLst>
                                        </p:cTn>
                                        <p:tgtEl>
                                          <p:spTgt spid="33267"/>
                                        </p:tgtEl>
                                        <p:attrNameLst>
                                          <p:attrName>style.visibility</p:attrName>
                                        </p:attrNameLst>
                                      </p:cBhvr>
                                      <p:to>
                                        <p:strVal val="visible"/>
                                      </p:to>
                                    </p:set>
                                    <p:animEffect transition="in" filter="fade">
                                      <p:cBhvr>
                                        <p:cTn id="64" dur="1000"/>
                                        <p:tgtEl>
                                          <p:spTgt spid="3326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3247"/>
                                        </p:tgtEl>
                                        <p:attrNameLst>
                                          <p:attrName>style.visibility</p:attrName>
                                        </p:attrNameLst>
                                      </p:cBhvr>
                                      <p:to>
                                        <p:strVal val="visible"/>
                                      </p:to>
                                    </p:set>
                                    <p:animEffect transition="in" filter="fade">
                                      <p:cBhvr>
                                        <p:cTn id="69" dur="1000"/>
                                        <p:tgtEl>
                                          <p:spTgt spid="3324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3259"/>
                                        </p:tgtEl>
                                        <p:attrNameLst>
                                          <p:attrName>style.visibility</p:attrName>
                                        </p:attrNameLst>
                                      </p:cBhvr>
                                      <p:to>
                                        <p:strVal val="visible"/>
                                      </p:to>
                                    </p:set>
                                    <p:animEffect transition="in" filter="fade">
                                      <p:cBhvr>
                                        <p:cTn id="74" dur="1000"/>
                                        <p:tgtEl>
                                          <p:spTgt spid="33259"/>
                                        </p:tgtEl>
                                      </p:cBhvr>
                                    </p:animEffect>
                                  </p:childTnLst>
                                </p:cTn>
                              </p:par>
                              <p:par>
                                <p:cTn id="75" presetID="10" presetClass="entr" presetSubtype="0" fill="hold" nodeType="withEffect">
                                  <p:stCondLst>
                                    <p:cond delay="0"/>
                                  </p:stCondLst>
                                  <p:childTnLst>
                                    <p:set>
                                      <p:cBhvr>
                                        <p:cTn id="76" dur="1" fill="hold">
                                          <p:stCondLst>
                                            <p:cond delay="0"/>
                                          </p:stCondLst>
                                        </p:cTn>
                                        <p:tgtEl>
                                          <p:spTgt spid="33255"/>
                                        </p:tgtEl>
                                        <p:attrNameLst>
                                          <p:attrName>style.visibility</p:attrName>
                                        </p:attrNameLst>
                                      </p:cBhvr>
                                      <p:to>
                                        <p:strVal val="visible"/>
                                      </p:to>
                                    </p:set>
                                    <p:animEffect transition="in" filter="fade">
                                      <p:cBhvr>
                                        <p:cTn id="77" dur="1000"/>
                                        <p:tgtEl>
                                          <p:spTgt spid="33255"/>
                                        </p:tgtEl>
                                      </p:cBhvr>
                                    </p:animEffect>
                                  </p:childTnLst>
                                </p:cTn>
                              </p:par>
                              <p:par>
                                <p:cTn id="78" presetID="10" presetClass="entr" presetSubtype="0" fill="hold" nodeType="withEffect">
                                  <p:stCondLst>
                                    <p:cond delay="0"/>
                                  </p:stCondLst>
                                  <p:childTnLst>
                                    <p:set>
                                      <p:cBhvr>
                                        <p:cTn id="79" dur="1" fill="hold">
                                          <p:stCondLst>
                                            <p:cond delay="0"/>
                                          </p:stCondLst>
                                        </p:cTn>
                                        <p:tgtEl>
                                          <p:spTgt spid="33264"/>
                                        </p:tgtEl>
                                        <p:attrNameLst>
                                          <p:attrName>style.visibility</p:attrName>
                                        </p:attrNameLst>
                                      </p:cBhvr>
                                      <p:to>
                                        <p:strVal val="visible"/>
                                      </p:to>
                                    </p:set>
                                    <p:animEffect transition="in" filter="fade">
                                      <p:cBhvr>
                                        <p:cTn id="80" dur="1000"/>
                                        <p:tgtEl>
                                          <p:spTgt spid="33264"/>
                                        </p:tgtEl>
                                      </p:cBhvr>
                                    </p:animEffect>
                                  </p:childTnLst>
                                </p:cTn>
                              </p:par>
                              <p:par>
                                <p:cTn id="81" presetID="10" presetClass="entr" presetSubtype="0" fill="hold" nodeType="withEffect">
                                  <p:stCondLst>
                                    <p:cond delay="0"/>
                                  </p:stCondLst>
                                  <p:childTnLst>
                                    <p:set>
                                      <p:cBhvr>
                                        <p:cTn id="82" dur="1" fill="hold">
                                          <p:stCondLst>
                                            <p:cond delay="0"/>
                                          </p:stCondLst>
                                        </p:cTn>
                                        <p:tgtEl>
                                          <p:spTgt spid="33256"/>
                                        </p:tgtEl>
                                        <p:attrNameLst>
                                          <p:attrName>style.visibility</p:attrName>
                                        </p:attrNameLst>
                                      </p:cBhvr>
                                      <p:to>
                                        <p:strVal val="visible"/>
                                      </p:to>
                                    </p:set>
                                    <p:animEffect transition="in" filter="fade">
                                      <p:cBhvr>
                                        <p:cTn id="83" dur="1000"/>
                                        <p:tgtEl>
                                          <p:spTgt spid="33256"/>
                                        </p:tgtEl>
                                      </p:cBhvr>
                                    </p:animEffect>
                                  </p:childTnLst>
                                </p:cTn>
                              </p:par>
                              <p:par>
                                <p:cTn id="84" presetID="10" presetClass="entr" presetSubtype="0" fill="hold" nodeType="withEffect">
                                  <p:stCondLst>
                                    <p:cond delay="0"/>
                                  </p:stCondLst>
                                  <p:childTnLst>
                                    <p:set>
                                      <p:cBhvr>
                                        <p:cTn id="85" dur="1" fill="hold">
                                          <p:stCondLst>
                                            <p:cond delay="0"/>
                                          </p:stCondLst>
                                        </p:cTn>
                                        <p:tgtEl>
                                          <p:spTgt spid="33268"/>
                                        </p:tgtEl>
                                        <p:attrNameLst>
                                          <p:attrName>style.visibility</p:attrName>
                                        </p:attrNameLst>
                                      </p:cBhvr>
                                      <p:to>
                                        <p:strVal val="visible"/>
                                      </p:to>
                                    </p:set>
                                    <p:animEffect transition="in" filter="fade">
                                      <p:cBhvr>
                                        <p:cTn id="86" dur="1000"/>
                                        <p:tgtEl>
                                          <p:spTgt spid="33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73"/>
        <p:cNvGrpSpPr/>
        <p:nvPr/>
      </p:nvGrpSpPr>
      <p:grpSpPr>
        <a:xfrm>
          <a:off x="0" y="0"/>
          <a:ext cx="0" cy="0"/>
          <a:chOff x="0" y="0"/>
          <a:chExt cx="0" cy="0"/>
        </a:xfrm>
      </p:grpSpPr>
      <p:sp>
        <p:nvSpPr>
          <p:cNvPr id="33275" name="Google Shape;33275;p40"/>
          <p:cNvSpPr/>
          <p:nvPr/>
        </p:nvSpPr>
        <p:spPr>
          <a:xfrm>
            <a:off x="3924624" y="831288"/>
            <a:ext cx="385200" cy="330000"/>
          </a:xfrm>
          <a:prstGeom prst="downArrow">
            <a:avLst>
              <a:gd name="adj1" fmla="val 50000"/>
              <a:gd name="adj2" fmla="val 500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7" name="Google Shape;33277;p40"/>
          <p:cNvSpPr/>
          <p:nvPr/>
        </p:nvSpPr>
        <p:spPr>
          <a:xfrm>
            <a:off x="3908150" y="1885950"/>
            <a:ext cx="385200" cy="330000"/>
          </a:xfrm>
          <a:prstGeom prst="downArrow">
            <a:avLst>
              <a:gd name="adj1" fmla="val 50000"/>
              <a:gd name="adj2" fmla="val 500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278" name="Google Shape;33278;p40"/>
          <p:cNvCxnSpPr/>
          <p:nvPr/>
        </p:nvCxnSpPr>
        <p:spPr>
          <a:xfrm flipH="1">
            <a:off x="1402675" y="2672800"/>
            <a:ext cx="2365500" cy="705000"/>
          </a:xfrm>
          <a:prstGeom prst="bentConnector3">
            <a:avLst>
              <a:gd name="adj1" fmla="val 100041"/>
            </a:avLst>
          </a:prstGeom>
          <a:noFill/>
          <a:ln w="28575" cap="flat" cmpd="sng">
            <a:solidFill>
              <a:schemeClr val="dk2"/>
            </a:solidFill>
            <a:prstDash val="solid"/>
            <a:round/>
            <a:headEnd type="none" w="med" len="med"/>
            <a:tailEnd type="none" w="med" len="med"/>
          </a:ln>
        </p:spPr>
      </p:cxnSp>
      <p:cxnSp>
        <p:nvCxnSpPr>
          <p:cNvPr id="33279" name="Google Shape;33279;p40"/>
          <p:cNvCxnSpPr/>
          <p:nvPr/>
        </p:nvCxnSpPr>
        <p:spPr>
          <a:xfrm rot="-5400000" flipH="1">
            <a:off x="3689125" y="2976550"/>
            <a:ext cx="861000" cy="48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33280" name="Google Shape;33280;p40"/>
          <p:cNvCxnSpPr>
            <a:stCxn id="33281" idx="3"/>
          </p:cNvCxnSpPr>
          <p:nvPr/>
        </p:nvCxnSpPr>
        <p:spPr>
          <a:xfrm>
            <a:off x="5380675" y="2672800"/>
            <a:ext cx="1751400" cy="787500"/>
          </a:xfrm>
          <a:prstGeom prst="bentConnector3">
            <a:avLst>
              <a:gd name="adj1" fmla="val 99994"/>
            </a:avLst>
          </a:prstGeom>
          <a:noFill/>
          <a:ln w="28575" cap="flat" cmpd="sng">
            <a:solidFill>
              <a:schemeClr val="dk2"/>
            </a:solidFill>
            <a:prstDash val="solid"/>
            <a:round/>
            <a:headEnd type="none" w="med" len="med"/>
            <a:tailEnd type="none" w="med" len="med"/>
          </a:ln>
        </p:spPr>
      </p:cxnSp>
      <p:sp>
        <p:nvSpPr>
          <p:cNvPr id="33282" name="Google Shape;33282;p40"/>
          <p:cNvSpPr/>
          <p:nvPr/>
        </p:nvSpPr>
        <p:spPr>
          <a:xfrm>
            <a:off x="3006175" y="2416150"/>
            <a:ext cx="2374500" cy="5133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6" name="Google Shape;33286;p40"/>
          <p:cNvSpPr txBox="1"/>
          <p:nvPr/>
        </p:nvSpPr>
        <p:spPr>
          <a:xfrm>
            <a:off x="2962526" y="135217"/>
            <a:ext cx="2411400" cy="584745"/>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solidFill>
                <a:latin typeface="Cambay"/>
                <a:ea typeface="Cambay"/>
                <a:cs typeface="Cambay"/>
                <a:sym typeface="Cambay"/>
              </a:rPr>
              <a:t>Secondary amenorrhea</a:t>
            </a:r>
            <a:r>
              <a:rPr lang="en" dirty="0">
                <a:solidFill>
                  <a:schemeClr val="accent6"/>
                </a:solidFill>
                <a:latin typeface="Cambay"/>
                <a:ea typeface="Cambay"/>
                <a:cs typeface="Cambay"/>
                <a:sym typeface="Cambay"/>
              </a:rPr>
              <a:t/>
            </a:r>
            <a:br>
              <a:rPr lang="en" dirty="0">
                <a:solidFill>
                  <a:schemeClr val="accent6"/>
                </a:solidFill>
                <a:latin typeface="Cambay"/>
                <a:ea typeface="Cambay"/>
                <a:cs typeface="Cambay"/>
                <a:sym typeface="Cambay"/>
              </a:rPr>
            </a:br>
            <a:endParaRPr sz="1000" dirty="0">
              <a:solidFill>
                <a:srgbClr val="191919"/>
              </a:solidFill>
              <a:latin typeface="Cambay"/>
              <a:ea typeface="Cambay"/>
              <a:cs typeface="Cambay"/>
              <a:sym typeface="Cambay"/>
            </a:endParaRPr>
          </a:p>
        </p:txBody>
      </p:sp>
      <p:sp>
        <p:nvSpPr>
          <p:cNvPr id="33287" name="Google Shape;33287;p40"/>
          <p:cNvSpPr txBox="1"/>
          <p:nvPr/>
        </p:nvSpPr>
        <p:spPr>
          <a:xfrm>
            <a:off x="2975825" y="1187230"/>
            <a:ext cx="2478552" cy="615600"/>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tx1"/>
                </a:solidFill>
                <a:latin typeface="Cambay"/>
                <a:ea typeface="Cambay"/>
                <a:cs typeface="Cambay"/>
                <a:sym typeface="Cambay"/>
              </a:rPr>
              <a:t>Rule out pregnancy  </a:t>
            </a:r>
            <a:br>
              <a:rPr lang="en" b="1" dirty="0">
                <a:solidFill>
                  <a:schemeClr val="tx1"/>
                </a:solidFill>
                <a:latin typeface="Cambay"/>
                <a:ea typeface="Cambay"/>
                <a:cs typeface="Cambay"/>
                <a:sym typeface="Cambay"/>
              </a:rPr>
            </a:br>
            <a:r>
              <a:rPr lang="en" b="1" dirty="0">
                <a:solidFill>
                  <a:schemeClr val="tx1"/>
                </a:solidFill>
                <a:latin typeface="Cambay"/>
                <a:ea typeface="Cambay"/>
                <a:cs typeface="Cambay"/>
                <a:sym typeface="Cambay"/>
              </a:rPr>
              <a:t>urine test/USG</a:t>
            </a:r>
            <a:endParaRPr b="1" dirty="0">
              <a:solidFill>
                <a:schemeClr val="tx1"/>
              </a:solidFill>
              <a:latin typeface="Cambay"/>
              <a:ea typeface="Cambay"/>
              <a:cs typeface="Cambay"/>
              <a:sym typeface="Cambay"/>
            </a:endParaRPr>
          </a:p>
        </p:txBody>
      </p:sp>
      <p:sp>
        <p:nvSpPr>
          <p:cNvPr id="33288" name="Google Shape;33288;p40"/>
          <p:cNvSpPr txBox="1"/>
          <p:nvPr/>
        </p:nvSpPr>
        <p:spPr>
          <a:xfrm>
            <a:off x="2962526" y="2368750"/>
            <a:ext cx="2505150" cy="830966"/>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tx1"/>
                </a:solidFill>
                <a:latin typeface="Cambay"/>
                <a:ea typeface="Cambay"/>
                <a:cs typeface="Cambay"/>
                <a:sym typeface="Cambay"/>
              </a:rPr>
              <a:t> FSH, LH, </a:t>
            </a:r>
            <a:br>
              <a:rPr lang="en" b="1" dirty="0">
                <a:solidFill>
                  <a:schemeClr val="tx1"/>
                </a:solidFill>
                <a:latin typeface="Cambay"/>
                <a:ea typeface="Cambay"/>
                <a:cs typeface="Cambay"/>
                <a:sym typeface="Cambay"/>
              </a:rPr>
            </a:br>
            <a:r>
              <a:rPr lang="en" b="1" dirty="0">
                <a:solidFill>
                  <a:schemeClr val="tx1"/>
                </a:solidFill>
                <a:latin typeface="Cambay"/>
                <a:ea typeface="Cambay"/>
                <a:cs typeface="Cambay"/>
                <a:sym typeface="Cambay"/>
              </a:rPr>
              <a:t>Prolactin, TSH, Testosterone</a:t>
            </a:r>
            <a:endParaRPr b="1" dirty="0">
              <a:solidFill>
                <a:schemeClr val="tx1"/>
              </a:solidFill>
              <a:latin typeface="Cambay"/>
              <a:ea typeface="Cambay"/>
              <a:cs typeface="Cambay"/>
              <a:sym typeface="Cambay"/>
            </a:endParaRPr>
          </a:p>
        </p:txBody>
      </p:sp>
      <p:sp>
        <p:nvSpPr>
          <p:cNvPr id="33289" name="Google Shape;33289;p40"/>
          <p:cNvSpPr txBox="1"/>
          <p:nvPr/>
        </p:nvSpPr>
        <p:spPr>
          <a:xfrm>
            <a:off x="597025" y="3377800"/>
            <a:ext cx="1611300" cy="400200"/>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tx1"/>
                </a:solidFill>
                <a:latin typeface="Cambay"/>
                <a:ea typeface="Cambay"/>
                <a:cs typeface="Cambay"/>
                <a:sym typeface="Cambay"/>
              </a:rPr>
              <a:t>Raised FSH</a:t>
            </a:r>
            <a:endParaRPr b="1" dirty="0">
              <a:solidFill>
                <a:schemeClr val="tx1"/>
              </a:solidFill>
              <a:latin typeface="Cambay"/>
              <a:ea typeface="Cambay"/>
              <a:cs typeface="Cambay"/>
              <a:sym typeface="Cambay"/>
            </a:endParaRPr>
          </a:p>
        </p:txBody>
      </p:sp>
      <p:sp>
        <p:nvSpPr>
          <p:cNvPr id="33290" name="Google Shape;33290;p40"/>
          <p:cNvSpPr txBox="1"/>
          <p:nvPr/>
        </p:nvSpPr>
        <p:spPr>
          <a:xfrm>
            <a:off x="3190502" y="3377800"/>
            <a:ext cx="1553100" cy="400200"/>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tx1"/>
                </a:solidFill>
                <a:latin typeface="Cambay"/>
                <a:ea typeface="Cambay"/>
                <a:cs typeface="Cambay"/>
                <a:sym typeface="Cambay"/>
              </a:rPr>
              <a:t>Normal FSH/LH</a:t>
            </a:r>
            <a:endParaRPr b="1" dirty="0">
              <a:solidFill>
                <a:schemeClr val="tx1"/>
              </a:solidFill>
              <a:latin typeface="Cambay"/>
              <a:ea typeface="Cambay"/>
              <a:cs typeface="Cambay"/>
              <a:sym typeface="Cambay"/>
            </a:endParaRPr>
          </a:p>
        </p:txBody>
      </p:sp>
      <p:sp>
        <p:nvSpPr>
          <p:cNvPr id="33291" name="Google Shape;33291;p40"/>
          <p:cNvSpPr txBox="1"/>
          <p:nvPr/>
        </p:nvSpPr>
        <p:spPr>
          <a:xfrm>
            <a:off x="6101747" y="3409450"/>
            <a:ext cx="1667401" cy="400200"/>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tx1"/>
                </a:solidFill>
                <a:latin typeface="Cambay"/>
                <a:ea typeface="Cambay"/>
                <a:cs typeface="Cambay"/>
                <a:sym typeface="Cambay"/>
              </a:rPr>
              <a:t>Low FSH/LH</a:t>
            </a:r>
            <a:endParaRPr b="1" dirty="0">
              <a:solidFill>
                <a:schemeClr val="tx1"/>
              </a:solidFill>
              <a:latin typeface="Cambay"/>
              <a:ea typeface="Cambay"/>
              <a:cs typeface="Cambay"/>
              <a:sym typeface="Cambay"/>
            </a:endParaRPr>
          </a:p>
        </p:txBody>
      </p:sp>
      <p:sp>
        <p:nvSpPr>
          <p:cNvPr id="33292" name="Google Shape;33292;p40"/>
          <p:cNvSpPr txBox="1"/>
          <p:nvPr/>
        </p:nvSpPr>
        <p:spPr>
          <a:xfrm>
            <a:off x="457200" y="3790950"/>
            <a:ext cx="1397725" cy="1169521"/>
          </a:xfrm>
          <a:prstGeom prst="rect">
            <a:avLst/>
          </a:prstGeom>
          <a:noFill/>
          <a:ln>
            <a:noFill/>
          </a:ln>
        </p:spPr>
        <p:txBody>
          <a:bodyPr spcFirstLastPara="1" wrap="square" lIns="91425" tIns="91425" rIns="91425" bIns="91425" anchor="t" anchorCtr="0">
            <a:spAutoFit/>
          </a:bodyPr>
          <a:lstStyle/>
          <a:p>
            <a:pPr marL="127000" lvl="0" algn="l" rtl="0">
              <a:spcBef>
                <a:spcPts val="0"/>
              </a:spcBef>
              <a:spcAft>
                <a:spcPts val="0"/>
              </a:spcAft>
              <a:buClr>
                <a:srgbClr val="FFC800"/>
              </a:buClr>
              <a:buSzPts val="1600"/>
            </a:pPr>
            <a:r>
              <a:rPr lang="en" sz="1600" b="1" dirty="0">
                <a:solidFill>
                  <a:schemeClr val="tx1"/>
                </a:solidFill>
                <a:latin typeface="Cambay"/>
                <a:ea typeface="Cambay"/>
                <a:cs typeface="Cambay"/>
                <a:sym typeface="Cambay"/>
              </a:rPr>
              <a:t>Premature ovarian failure</a:t>
            </a:r>
            <a:r>
              <a:rPr lang="en" sz="1600" b="1" dirty="0">
                <a:solidFill>
                  <a:srgbClr val="FFC800"/>
                </a:solidFill>
                <a:latin typeface="Cambay"/>
                <a:ea typeface="Cambay"/>
                <a:cs typeface="Cambay"/>
                <a:sym typeface="Cambay"/>
              </a:rPr>
              <a:t> </a:t>
            </a:r>
            <a:endParaRPr sz="1600" b="1" dirty="0">
              <a:solidFill>
                <a:srgbClr val="FFC800"/>
              </a:solidFill>
              <a:latin typeface="Cambay"/>
              <a:ea typeface="Cambay"/>
              <a:cs typeface="Cambay"/>
              <a:sym typeface="Cambay"/>
            </a:endParaRPr>
          </a:p>
          <a:p>
            <a:pPr marL="0" lvl="0" indent="0" algn="l" rtl="0">
              <a:spcBef>
                <a:spcPts val="0"/>
              </a:spcBef>
              <a:spcAft>
                <a:spcPts val="0"/>
              </a:spcAft>
              <a:buNone/>
            </a:pPr>
            <a:endParaRPr sz="1600" b="1" dirty="0">
              <a:solidFill>
                <a:srgbClr val="FFC800"/>
              </a:solidFill>
              <a:latin typeface="Cambay"/>
              <a:ea typeface="Cambay"/>
              <a:cs typeface="Cambay"/>
              <a:sym typeface="Cambay"/>
            </a:endParaRPr>
          </a:p>
        </p:txBody>
      </p:sp>
      <p:sp>
        <p:nvSpPr>
          <p:cNvPr id="33293" name="Google Shape;33293;p40"/>
          <p:cNvSpPr txBox="1"/>
          <p:nvPr/>
        </p:nvSpPr>
        <p:spPr>
          <a:xfrm>
            <a:off x="2895600" y="3840629"/>
            <a:ext cx="2600425" cy="1169521"/>
          </a:xfrm>
          <a:prstGeom prst="rect">
            <a:avLst/>
          </a:prstGeom>
          <a:noFill/>
          <a:ln>
            <a:noFill/>
          </a:ln>
        </p:spPr>
        <p:txBody>
          <a:bodyPr spcFirstLastPara="1" wrap="square" lIns="91425" tIns="91425" rIns="91425" bIns="91425" anchor="t" anchorCtr="0">
            <a:spAutoFit/>
          </a:bodyPr>
          <a:lstStyle/>
          <a:p>
            <a:pPr marL="127000" lvl="0" algn="l" rtl="0">
              <a:spcBef>
                <a:spcPts val="0"/>
              </a:spcBef>
              <a:spcAft>
                <a:spcPts val="0"/>
              </a:spcAft>
              <a:buClr>
                <a:srgbClr val="FFC800"/>
              </a:buClr>
              <a:buSzPts val="1600"/>
            </a:pPr>
            <a:r>
              <a:rPr lang="en" sz="1600" b="1" dirty="0" smtClean="0">
                <a:solidFill>
                  <a:schemeClr val="tx1"/>
                </a:solidFill>
                <a:latin typeface="Cambay"/>
                <a:ea typeface="Cambay"/>
                <a:cs typeface="Cambay"/>
                <a:sym typeface="Cambay"/>
              </a:rPr>
              <a:t>Asherman’s </a:t>
            </a:r>
            <a:r>
              <a:rPr lang="en" sz="1600" b="1" dirty="0">
                <a:solidFill>
                  <a:schemeClr val="tx1"/>
                </a:solidFill>
                <a:latin typeface="Cambay"/>
                <a:ea typeface="Cambay"/>
                <a:cs typeface="Cambay"/>
                <a:sym typeface="Cambay"/>
              </a:rPr>
              <a:t>syndrome</a:t>
            </a:r>
            <a:endParaRPr sz="1600" b="1" dirty="0">
              <a:solidFill>
                <a:schemeClr val="tx1"/>
              </a:solidFill>
              <a:latin typeface="Cambay"/>
              <a:ea typeface="Cambay"/>
              <a:cs typeface="Cambay"/>
              <a:sym typeface="Cambay"/>
            </a:endParaRPr>
          </a:p>
          <a:p>
            <a:pPr marL="127000" lvl="0" algn="l" rtl="0">
              <a:spcBef>
                <a:spcPts val="0"/>
              </a:spcBef>
              <a:spcAft>
                <a:spcPts val="0"/>
              </a:spcAft>
              <a:buClr>
                <a:srgbClr val="FFC800"/>
              </a:buClr>
              <a:buSzPts val="1600"/>
            </a:pPr>
            <a:r>
              <a:rPr lang="en" sz="1600" b="1" dirty="0">
                <a:solidFill>
                  <a:schemeClr val="tx1"/>
                </a:solidFill>
                <a:latin typeface="Cambay"/>
                <a:ea typeface="Cambay"/>
                <a:cs typeface="Cambay"/>
                <a:sym typeface="Cambay"/>
              </a:rPr>
              <a:t>Hysterectomy</a:t>
            </a:r>
            <a:endParaRPr sz="1600" b="1" dirty="0">
              <a:solidFill>
                <a:schemeClr val="tx1"/>
              </a:solidFill>
              <a:latin typeface="Cambay"/>
              <a:ea typeface="Cambay"/>
              <a:cs typeface="Cambay"/>
              <a:sym typeface="Cambay"/>
            </a:endParaRPr>
          </a:p>
          <a:p>
            <a:pPr marL="127000" lvl="0" algn="l" rtl="0">
              <a:spcBef>
                <a:spcPts val="0"/>
              </a:spcBef>
              <a:spcAft>
                <a:spcPts val="0"/>
              </a:spcAft>
              <a:buClr>
                <a:srgbClr val="FFC800"/>
              </a:buClr>
              <a:buSzPts val="1600"/>
            </a:pPr>
            <a:r>
              <a:rPr lang="en" sz="1600" b="1" dirty="0">
                <a:solidFill>
                  <a:schemeClr val="tx1"/>
                </a:solidFill>
                <a:latin typeface="Cambay"/>
                <a:ea typeface="Cambay"/>
                <a:cs typeface="Cambay"/>
                <a:sym typeface="Cambay"/>
              </a:rPr>
              <a:t>Cervical stenosis</a:t>
            </a:r>
            <a:endParaRPr sz="1600" b="1" dirty="0">
              <a:solidFill>
                <a:schemeClr val="tx1"/>
              </a:solidFill>
              <a:latin typeface="Cambay"/>
              <a:ea typeface="Cambay"/>
              <a:cs typeface="Cambay"/>
              <a:sym typeface="Cambay"/>
            </a:endParaRPr>
          </a:p>
          <a:p>
            <a:pPr marL="0" lvl="0" indent="0" algn="l" rtl="0">
              <a:spcBef>
                <a:spcPts val="0"/>
              </a:spcBef>
              <a:spcAft>
                <a:spcPts val="0"/>
              </a:spcAft>
              <a:buNone/>
            </a:pPr>
            <a:endParaRPr sz="1600" b="1" dirty="0">
              <a:solidFill>
                <a:srgbClr val="FFC800"/>
              </a:solidFill>
              <a:latin typeface="Cambay"/>
              <a:ea typeface="Cambay"/>
              <a:cs typeface="Cambay"/>
              <a:sym typeface="Cambay"/>
            </a:endParaRPr>
          </a:p>
        </p:txBody>
      </p:sp>
      <p:sp>
        <p:nvSpPr>
          <p:cNvPr id="33294" name="Google Shape;33294;p40"/>
          <p:cNvSpPr txBox="1"/>
          <p:nvPr/>
        </p:nvSpPr>
        <p:spPr>
          <a:xfrm>
            <a:off x="5929200" y="3858251"/>
            <a:ext cx="2681400" cy="923299"/>
          </a:xfrm>
          <a:prstGeom prst="rect">
            <a:avLst/>
          </a:prstGeom>
          <a:noFill/>
          <a:ln>
            <a:noFill/>
          </a:ln>
        </p:spPr>
        <p:txBody>
          <a:bodyPr spcFirstLastPara="1" wrap="square" lIns="91425" tIns="91425" rIns="91425" bIns="91425" anchor="t" anchorCtr="0">
            <a:spAutoFit/>
          </a:bodyPr>
          <a:lstStyle/>
          <a:p>
            <a:pPr marL="127000" lvl="0" algn="l" rtl="0">
              <a:spcBef>
                <a:spcPts val="0"/>
              </a:spcBef>
              <a:spcAft>
                <a:spcPts val="0"/>
              </a:spcAft>
              <a:buClr>
                <a:srgbClr val="FFC800"/>
              </a:buClr>
              <a:buSzPts val="1600"/>
            </a:pPr>
            <a:r>
              <a:rPr lang="en" sz="1600" b="1" dirty="0">
                <a:solidFill>
                  <a:schemeClr val="tx1"/>
                </a:solidFill>
                <a:latin typeface="Cambay"/>
                <a:ea typeface="Cambay"/>
                <a:cs typeface="Cambay"/>
                <a:sym typeface="Cambay"/>
              </a:rPr>
              <a:t>Hypothalamic / pituitary </a:t>
            </a:r>
            <a:br>
              <a:rPr lang="en" sz="1600" b="1" dirty="0">
                <a:solidFill>
                  <a:schemeClr val="tx1"/>
                </a:solidFill>
                <a:latin typeface="Cambay"/>
                <a:ea typeface="Cambay"/>
                <a:cs typeface="Cambay"/>
                <a:sym typeface="Cambay"/>
              </a:rPr>
            </a:br>
            <a:r>
              <a:rPr lang="en" sz="1600" b="1" dirty="0">
                <a:solidFill>
                  <a:schemeClr val="tx1"/>
                </a:solidFill>
                <a:latin typeface="Cambay"/>
                <a:ea typeface="Cambay"/>
                <a:cs typeface="Cambay"/>
                <a:sym typeface="Cambay"/>
              </a:rPr>
              <a:t>Stress</a:t>
            </a:r>
            <a:br>
              <a:rPr lang="en" sz="1600" b="1" dirty="0">
                <a:solidFill>
                  <a:schemeClr val="tx1"/>
                </a:solidFill>
                <a:latin typeface="Cambay"/>
                <a:ea typeface="Cambay"/>
                <a:cs typeface="Cambay"/>
                <a:sym typeface="Cambay"/>
              </a:rPr>
            </a:br>
            <a:r>
              <a:rPr lang="en" sz="1600" b="1" dirty="0">
                <a:solidFill>
                  <a:schemeClr val="tx1"/>
                </a:solidFill>
                <a:latin typeface="Cambay"/>
                <a:ea typeface="Cambay"/>
                <a:cs typeface="Cambay"/>
                <a:sym typeface="Cambay"/>
              </a:rPr>
              <a:t>prolactinoma</a:t>
            </a:r>
            <a:endParaRPr sz="1600" b="1" dirty="0">
              <a:solidFill>
                <a:schemeClr val="tx1"/>
              </a:solidFill>
              <a:latin typeface="Cambay"/>
              <a:ea typeface="Cambay"/>
              <a:cs typeface="Cambay"/>
              <a:sym typeface="Camb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286"/>
                                        </p:tgtEl>
                                        <p:attrNameLst>
                                          <p:attrName>style.visibility</p:attrName>
                                        </p:attrNameLst>
                                      </p:cBhvr>
                                      <p:to>
                                        <p:strVal val="visible"/>
                                      </p:to>
                                    </p:set>
                                    <p:animEffect transition="in" filter="fade">
                                      <p:cBhvr>
                                        <p:cTn id="7" dur="1000"/>
                                        <p:tgtEl>
                                          <p:spTgt spid="332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75"/>
                                        </p:tgtEl>
                                        <p:attrNameLst>
                                          <p:attrName>style.visibility</p:attrName>
                                        </p:attrNameLst>
                                      </p:cBhvr>
                                      <p:to>
                                        <p:strVal val="visible"/>
                                      </p:to>
                                    </p:set>
                                    <p:animEffect transition="in" filter="fade">
                                      <p:cBhvr>
                                        <p:cTn id="12" dur="1000"/>
                                        <p:tgtEl>
                                          <p:spTgt spid="33275"/>
                                        </p:tgtEl>
                                      </p:cBhvr>
                                    </p:animEffect>
                                  </p:childTnLst>
                                </p:cTn>
                              </p:par>
                              <p:par>
                                <p:cTn id="13" presetID="10" presetClass="entr" presetSubtype="0" fill="hold" nodeType="withEffect">
                                  <p:stCondLst>
                                    <p:cond delay="0"/>
                                  </p:stCondLst>
                                  <p:childTnLst>
                                    <p:set>
                                      <p:cBhvr>
                                        <p:cTn id="14" dur="1" fill="hold">
                                          <p:stCondLst>
                                            <p:cond delay="0"/>
                                          </p:stCondLst>
                                        </p:cTn>
                                        <p:tgtEl>
                                          <p:spTgt spid="33287"/>
                                        </p:tgtEl>
                                        <p:attrNameLst>
                                          <p:attrName>style.visibility</p:attrName>
                                        </p:attrNameLst>
                                      </p:cBhvr>
                                      <p:to>
                                        <p:strVal val="visible"/>
                                      </p:to>
                                    </p:set>
                                    <p:animEffect transition="in" filter="fade">
                                      <p:cBhvr>
                                        <p:cTn id="15" dur="1000"/>
                                        <p:tgtEl>
                                          <p:spTgt spid="3328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277"/>
                                        </p:tgtEl>
                                        <p:attrNameLst>
                                          <p:attrName>style.visibility</p:attrName>
                                        </p:attrNameLst>
                                      </p:cBhvr>
                                      <p:to>
                                        <p:strVal val="visible"/>
                                      </p:to>
                                    </p:set>
                                    <p:animEffect transition="in" filter="fade">
                                      <p:cBhvr>
                                        <p:cTn id="20" dur="1000"/>
                                        <p:tgtEl>
                                          <p:spTgt spid="3327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278"/>
                                        </p:tgtEl>
                                        <p:attrNameLst>
                                          <p:attrName>style.visibility</p:attrName>
                                        </p:attrNameLst>
                                      </p:cBhvr>
                                      <p:to>
                                        <p:strVal val="visible"/>
                                      </p:to>
                                    </p:set>
                                    <p:animEffect transition="in" filter="fade">
                                      <p:cBhvr>
                                        <p:cTn id="25" dur="1000"/>
                                        <p:tgtEl>
                                          <p:spTgt spid="33278"/>
                                        </p:tgtEl>
                                      </p:cBhvr>
                                    </p:animEffect>
                                  </p:childTnLst>
                                </p:cTn>
                              </p:par>
                              <p:par>
                                <p:cTn id="26" presetID="10" presetClass="entr" presetSubtype="0" fill="hold" nodeType="withEffect">
                                  <p:stCondLst>
                                    <p:cond delay="0"/>
                                  </p:stCondLst>
                                  <p:childTnLst>
                                    <p:set>
                                      <p:cBhvr>
                                        <p:cTn id="27" dur="1" fill="hold">
                                          <p:stCondLst>
                                            <p:cond delay="0"/>
                                          </p:stCondLst>
                                        </p:cTn>
                                        <p:tgtEl>
                                          <p:spTgt spid="33279"/>
                                        </p:tgtEl>
                                        <p:attrNameLst>
                                          <p:attrName>style.visibility</p:attrName>
                                        </p:attrNameLst>
                                      </p:cBhvr>
                                      <p:to>
                                        <p:strVal val="visible"/>
                                      </p:to>
                                    </p:set>
                                    <p:animEffect transition="in" filter="fade">
                                      <p:cBhvr>
                                        <p:cTn id="28" dur="1000"/>
                                        <p:tgtEl>
                                          <p:spTgt spid="33279"/>
                                        </p:tgtEl>
                                      </p:cBhvr>
                                    </p:animEffect>
                                  </p:childTnLst>
                                </p:cTn>
                              </p:par>
                              <p:par>
                                <p:cTn id="29" presetID="10" presetClass="entr" presetSubtype="0" fill="hold" nodeType="withEffect">
                                  <p:stCondLst>
                                    <p:cond delay="0"/>
                                  </p:stCondLst>
                                  <p:childTnLst>
                                    <p:set>
                                      <p:cBhvr>
                                        <p:cTn id="30" dur="1" fill="hold">
                                          <p:stCondLst>
                                            <p:cond delay="0"/>
                                          </p:stCondLst>
                                        </p:cTn>
                                        <p:tgtEl>
                                          <p:spTgt spid="33280"/>
                                        </p:tgtEl>
                                        <p:attrNameLst>
                                          <p:attrName>style.visibility</p:attrName>
                                        </p:attrNameLst>
                                      </p:cBhvr>
                                      <p:to>
                                        <p:strVal val="visible"/>
                                      </p:to>
                                    </p:set>
                                    <p:animEffect transition="in" filter="fade">
                                      <p:cBhvr>
                                        <p:cTn id="31" dur="1000"/>
                                        <p:tgtEl>
                                          <p:spTgt spid="33280"/>
                                        </p:tgtEl>
                                      </p:cBhvr>
                                    </p:animEffect>
                                  </p:childTnLst>
                                </p:cTn>
                              </p:par>
                              <p:par>
                                <p:cTn id="32" presetID="10" presetClass="entr" presetSubtype="0" fill="hold" nodeType="withEffect">
                                  <p:stCondLst>
                                    <p:cond delay="0"/>
                                  </p:stCondLst>
                                  <p:childTnLst>
                                    <p:set>
                                      <p:cBhvr>
                                        <p:cTn id="33" dur="1" fill="hold">
                                          <p:stCondLst>
                                            <p:cond delay="0"/>
                                          </p:stCondLst>
                                        </p:cTn>
                                        <p:tgtEl>
                                          <p:spTgt spid="33282"/>
                                        </p:tgtEl>
                                        <p:attrNameLst>
                                          <p:attrName>style.visibility</p:attrName>
                                        </p:attrNameLst>
                                      </p:cBhvr>
                                      <p:to>
                                        <p:strVal val="visible"/>
                                      </p:to>
                                    </p:set>
                                    <p:animEffect transition="in" filter="fade">
                                      <p:cBhvr>
                                        <p:cTn id="34" dur="1000"/>
                                        <p:tgtEl>
                                          <p:spTgt spid="33282"/>
                                        </p:tgtEl>
                                      </p:cBhvr>
                                    </p:animEffect>
                                  </p:childTnLst>
                                </p:cTn>
                              </p:par>
                              <p:par>
                                <p:cTn id="35" presetID="10" presetClass="entr" presetSubtype="0" fill="hold" nodeType="withEffect">
                                  <p:stCondLst>
                                    <p:cond delay="0"/>
                                  </p:stCondLst>
                                  <p:childTnLst>
                                    <p:set>
                                      <p:cBhvr>
                                        <p:cTn id="36" dur="1" fill="hold">
                                          <p:stCondLst>
                                            <p:cond delay="0"/>
                                          </p:stCondLst>
                                        </p:cTn>
                                        <p:tgtEl>
                                          <p:spTgt spid="33288"/>
                                        </p:tgtEl>
                                        <p:attrNameLst>
                                          <p:attrName>style.visibility</p:attrName>
                                        </p:attrNameLst>
                                      </p:cBhvr>
                                      <p:to>
                                        <p:strVal val="visible"/>
                                      </p:to>
                                    </p:set>
                                    <p:animEffect transition="in" filter="fade">
                                      <p:cBhvr>
                                        <p:cTn id="37" dur="1000"/>
                                        <p:tgtEl>
                                          <p:spTgt spid="33288"/>
                                        </p:tgtEl>
                                      </p:cBhvr>
                                    </p:animEffect>
                                  </p:childTnLst>
                                </p:cTn>
                              </p:par>
                              <p:par>
                                <p:cTn id="38" presetID="10" presetClass="entr" presetSubtype="0" fill="hold" nodeType="withEffect">
                                  <p:stCondLst>
                                    <p:cond delay="0"/>
                                  </p:stCondLst>
                                  <p:childTnLst>
                                    <p:set>
                                      <p:cBhvr>
                                        <p:cTn id="39" dur="1" fill="hold">
                                          <p:stCondLst>
                                            <p:cond delay="0"/>
                                          </p:stCondLst>
                                        </p:cTn>
                                        <p:tgtEl>
                                          <p:spTgt spid="33289"/>
                                        </p:tgtEl>
                                        <p:attrNameLst>
                                          <p:attrName>style.visibility</p:attrName>
                                        </p:attrNameLst>
                                      </p:cBhvr>
                                      <p:to>
                                        <p:strVal val="visible"/>
                                      </p:to>
                                    </p:set>
                                    <p:animEffect transition="in" filter="fade">
                                      <p:cBhvr>
                                        <p:cTn id="40" dur="1000"/>
                                        <p:tgtEl>
                                          <p:spTgt spid="33289"/>
                                        </p:tgtEl>
                                      </p:cBhvr>
                                    </p:animEffect>
                                  </p:childTnLst>
                                </p:cTn>
                              </p:par>
                              <p:par>
                                <p:cTn id="41" presetID="10" presetClass="entr" presetSubtype="0" fill="hold" nodeType="withEffect">
                                  <p:stCondLst>
                                    <p:cond delay="0"/>
                                  </p:stCondLst>
                                  <p:childTnLst>
                                    <p:set>
                                      <p:cBhvr>
                                        <p:cTn id="42" dur="1" fill="hold">
                                          <p:stCondLst>
                                            <p:cond delay="0"/>
                                          </p:stCondLst>
                                        </p:cTn>
                                        <p:tgtEl>
                                          <p:spTgt spid="33292"/>
                                        </p:tgtEl>
                                        <p:attrNameLst>
                                          <p:attrName>style.visibility</p:attrName>
                                        </p:attrNameLst>
                                      </p:cBhvr>
                                      <p:to>
                                        <p:strVal val="visible"/>
                                      </p:to>
                                    </p:set>
                                    <p:animEffect transition="in" filter="fade">
                                      <p:cBhvr>
                                        <p:cTn id="43" dur="1000"/>
                                        <p:tgtEl>
                                          <p:spTgt spid="33292"/>
                                        </p:tgtEl>
                                      </p:cBhvr>
                                    </p:animEffect>
                                  </p:childTnLst>
                                </p:cTn>
                              </p:par>
                              <p:par>
                                <p:cTn id="44" presetID="10" presetClass="entr" presetSubtype="0" fill="hold" nodeType="withEffect">
                                  <p:stCondLst>
                                    <p:cond delay="0"/>
                                  </p:stCondLst>
                                  <p:childTnLst>
                                    <p:set>
                                      <p:cBhvr>
                                        <p:cTn id="45" dur="1" fill="hold">
                                          <p:stCondLst>
                                            <p:cond delay="0"/>
                                          </p:stCondLst>
                                        </p:cTn>
                                        <p:tgtEl>
                                          <p:spTgt spid="33290"/>
                                        </p:tgtEl>
                                        <p:attrNameLst>
                                          <p:attrName>style.visibility</p:attrName>
                                        </p:attrNameLst>
                                      </p:cBhvr>
                                      <p:to>
                                        <p:strVal val="visible"/>
                                      </p:to>
                                    </p:set>
                                    <p:animEffect transition="in" filter="fade">
                                      <p:cBhvr>
                                        <p:cTn id="46" dur="1000"/>
                                        <p:tgtEl>
                                          <p:spTgt spid="33290"/>
                                        </p:tgtEl>
                                      </p:cBhvr>
                                    </p:animEffect>
                                  </p:childTnLst>
                                </p:cTn>
                              </p:par>
                              <p:par>
                                <p:cTn id="47" presetID="10" presetClass="entr" presetSubtype="0" fill="hold" nodeType="withEffect">
                                  <p:stCondLst>
                                    <p:cond delay="0"/>
                                  </p:stCondLst>
                                  <p:childTnLst>
                                    <p:set>
                                      <p:cBhvr>
                                        <p:cTn id="48" dur="1" fill="hold">
                                          <p:stCondLst>
                                            <p:cond delay="0"/>
                                          </p:stCondLst>
                                        </p:cTn>
                                        <p:tgtEl>
                                          <p:spTgt spid="33293"/>
                                        </p:tgtEl>
                                        <p:attrNameLst>
                                          <p:attrName>style.visibility</p:attrName>
                                        </p:attrNameLst>
                                      </p:cBhvr>
                                      <p:to>
                                        <p:strVal val="visible"/>
                                      </p:to>
                                    </p:set>
                                    <p:animEffect transition="in" filter="fade">
                                      <p:cBhvr>
                                        <p:cTn id="49" dur="1000"/>
                                        <p:tgtEl>
                                          <p:spTgt spid="33293"/>
                                        </p:tgtEl>
                                      </p:cBhvr>
                                    </p:animEffect>
                                  </p:childTnLst>
                                </p:cTn>
                              </p:par>
                              <p:par>
                                <p:cTn id="50" presetID="10" presetClass="entr" presetSubtype="0" fill="hold" nodeType="withEffect">
                                  <p:stCondLst>
                                    <p:cond delay="0"/>
                                  </p:stCondLst>
                                  <p:childTnLst>
                                    <p:set>
                                      <p:cBhvr>
                                        <p:cTn id="51" dur="1" fill="hold">
                                          <p:stCondLst>
                                            <p:cond delay="0"/>
                                          </p:stCondLst>
                                        </p:cTn>
                                        <p:tgtEl>
                                          <p:spTgt spid="33291"/>
                                        </p:tgtEl>
                                        <p:attrNameLst>
                                          <p:attrName>style.visibility</p:attrName>
                                        </p:attrNameLst>
                                      </p:cBhvr>
                                      <p:to>
                                        <p:strVal val="visible"/>
                                      </p:to>
                                    </p:set>
                                    <p:animEffect transition="in" filter="fade">
                                      <p:cBhvr>
                                        <p:cTn id="52" dur="1000"/>
                                        <p:tgtEl>
                                          <p:spTgt spid="33291"/>
                                        </p:tgtEl>
                                      </p:cBhvr>
                                    </p:animEffect>
                                  </p:childTnLst>
                                </p:cTn>
                              </p:par>
                              <p:par>
                                <p:cTn id="53" presetID="10" presetClass="entr" presetSubtype="0" fill="hold" nodeType="withEffect">
                                  <p:stCondLst>
                                    <p:cond delay="0"/>
                                  </p:stCondLst>
                                  <p:childTnLst>
                                    <p:set>
                                      <p:cBhvr>
                                        <p:cTn id="54" dur="1" fill="hold">
                                          <p:stCondLst>
                                            <p:cond delay="0"/>
                                          </p:stCondLst>
                                        </p:cTn>
                                        <p:tgtEl>
                                          <p:spTgt spid="33294"/>
                                        </p:tgtEl>
                                        <p:attrNameLst>
                                          <p:attrName>style.visibility</p:attrName>
                                        </p:attrNameLst>
                                      </p:cBhvr>
                                      <p:to>
                                        <p:strVal val="visible"/>
                                      </p:to>
                                    </p:set>
                                    <p:animEffect transition="in" filter="fade">
                                      <p:cBhvr>
                                        <p:cTn id="55" dur="1000"/>
                                        <p:tgtEl>
                                          <p:spTgt spid="33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98"/>
        <p:cNvGrpSpPr/>
        <p:nvPr/>
      </p:nvGrpSpPr>
      <p:grpSpPr>
        <a:xfrm>
          <a:off x="0" y="0"/>
          <a:ext cx="0" cy="0"/>
          <a:chOff x="0" y="0"/>
          <a:chExt cx="0" cy="0"/>
        </a:xfrm>
      </p:grpSpPr>
      <p:sp>
        <p:nvSpPr>
          <p:cNvPr id="33299" name="Google Shape;33299;p41"/>
          <p:cNvSpPr txBox="1">
            <a:spLocks noGrp="1"/>
          </p:cNvSpPr>
          <p:nvPr>
            <p:ph type="title"/>
          </p:nvPr>
        </p:nvSpPr>
        <p:spPr>
          <a:xfrm>
            <a:off x="720000" y="3688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Summary of causes</a:t>
            </a:r>
            <a:endParaRPr dirty="0"/>
          </a:p>
        </p:txBody>
      </p:sp>
      <p:sp>
        <p:nvSpPr>
          <p:cNvPr id="33300" name="Google Shape;33300;p41"/>
          <p:cNvSpPr/>
          <p:nvPr/>
        </p:nvSpPr>
        <p:spPr>
          <a:xfrm>
            <a:off x="749749" y="1699453"/>
            <a:ext cx="2243352" cy="2767854"/>
          </a:xfrm>
          <a:prstGeom prst="roundRect">
            <a:avLst>
              <a:gd name="adj" fmla="val 16667"/>
            </a:avLst>
          </a:prstGeom>
          <a:solidFill>
            <a:schemeClr val="accent5">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1" name="Google Shape;33301;p41"/>
          <p:cNvSpPr/>
          <p:nvPr/>
        </p:nvSpPr>
        <p:spPr>
          <a:xfrm>
            <a:off x="3472284" y="1699452"/>
            <a:ext cx="2356200" cy="2929697"/>
          </a:xfrm>
          <a:prstGeom prst="roundRect">
            <a:avLst>
              <a:gd name="adj" fmla="val 16667"/>
            </a:avLst>
          </a:prstGeom>
          <a:solidFill>
            <a:schemeClr val="accent5">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2" name="Google Shape;33302;p41"/>
          <p:cNvSpPr/>
          <p:nvPr/>
        </p:nvSpPr>
        <p:spPr>
          <a:xfrm>
            <a:off x="6196800" y="1699453"/>
            <a:ext cx="2356200" cy="2683885"/>
          </a:xfrm>
          <a:prstGeom prst="roundRect">
            <a:avLst>
              <a:gd name="adj" fmla="val 16667"/>
            </a:avLst>
          </a:prstGeom>
          <a:solidFill>
            <a:schemeClr val="accent5">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4" name="Google Shape;33374;p41"/>
          <p:cNvSpPr txBox="1"/>
          <p:nvPr/>
        </p:nvSpPr>
        <p:spPr>
          <a:xfrm>
            <a:off x="855050" y="1141925"/>
            <a:ext cx="21912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solidFill>
                  <a:schemeClr val="dk2"/>
                </a:solidFill>
                <a:latin typeface="Times New Roman" panose="02020603050405020304" pitchFamily="18" charset="0"/>
                <a:ea typeface="Bebas Neue"/>
                <a:cs typeface="Times New Roman" panose="02020603050405020304" pitchFamily="18" charset="0"/>
                <a:sym typeface="Bebas Neue"/>
              </a:rPr>
              <a:t>MOST COMMON</a:t>
            </a:r>
            <a:endParaRPr sz="1600" b="1" dirty="0">
              <a:solidFill>
                <a:schemeClr val="dk2"/>
              </a:solidFill>
              <a:latin typeface="Times New Roman" panose="02020603050405020304" pitchFamily="18" charset="0"/>
              <a:ea typeface="Bebas Neue"/>
              <a:cs typeface="Times New Roman" panose="02020603050405020304" pitchFamily="18" charset="0"/>
              <a:sym typeface="Bebas Neue"/>
            </a:endParaRPr>
          </a:p>
        </p:txBody>
      </p:sp>
      <p:sp>
        <p:nvSpPr>
          <p:cNvPr id="33375" name="Google Shape;33375;p41"/>
          <p:cNvSpPr txBox="1"/>
          <p:nvPr/>
        </p:nvSpPr>
        <p:spPr>
          <a:xfrm>
            <a:off x="3655375" y="1158690"/>
            <a:ext cx="20736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solidFill>
                  <a:schemeClr val="dk2"/>
                </a:solidFill>
                <a:latin typeface="Times New Roman" panose="02020603050405020304" pitchFamily="18" charset="0"/>
                <a:ea typeface="Bebas Neue"/>
                <a:cs typeface="Times New Roman" panose="02020603050405020304" pitchFamily="18" charset="0"/>
                <a:sym typeface="Bebas Neue"/>
              </a:rPr>
              <a:t>LESS COMMON</a:t>
            </a:r>
            <a:endParaRPr sz="1600" b="1" dirty="0">
              <a:solidFill>
                <a:schemeClr val="dk2"/>
              </a:solidFill>
              <a:latin typeface="Times New Roman" panose="02020603050405020304" pitchFamily="18" charset="0"/>
              <a:ea typeface="Bebas Neue"/>
              <a:cs typeface="Times New Roman" panose="02020603050405020304" pitchFamily="18" charset="0"/>
              <a:sym typeface="Bebas Neue"/>
            </a:endParaRPr>
          </a:p>
        </p:txBody>
      </p:sp>
      <p:sp>
        <p:nvSpPr>
          <p:cNvPr id="33376" name="Google Shape;33376;p41"/>
          <p:cNvSpPr txBox="1"/>
          <p:nvPr/>
        </p:nvSpPr>
        <p:spPr>
          <a:xfrm>
            <a:off x="6338100" y="1153150"/>
            <a:ext cx="20736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solidFill>
                  <a:schemeClr val="dk2"/>
                </a:solidFill>
                <a:latin typeface="Times New Roman" panose="02020603050405020304" pitchFamily="18" charset="0"/>
                <a:ea typeface="Bebas Neue"/>
                <a:cs typeface="Times New Roman" panose="02020603050405020304" pitchFamily="18" charset="0"/>
                <a:sym typeface="Bebas Neue"/>
              </a:rPr>
              <a:t>RARE CAUSES</a:t>
            </a:r>
            <a:endParaRPr sz="1600" b="1" dirty="0">
              <a:solidFill>
                <a:schemeClr val="dk2"/>
              </a:solidFill>
              <a:latin typeface="Times New Roman" panose="02020603050405020304" pitchFamily="18" charset="0"/>
              <a:ea typeface="Bebas Neue"/>
              <a:cs typeface="Times New Roman" panose="02020603050405020304" pitchFamily="18" charset="0"/>
              <a:sym typeface="Bebas Neue"/>
            </a:endParaRPr>
          </a:p>
        </p:txBody>
      </p:sp>
      <p:sp>
        <p:nvSpPr>
          <p:cNvPr id="33377" name="Google Shape;33377;p41"/>
          <p:cNvSpPr txBox="1"/>
          <p:nvPr/>
        </p:nvSpPr>
        <p:spPr>
          <a:xfrm>
            <a:off x="635775" y="1906150"/>
            <a:ext cx="2514093" cy="235446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accent6"/>
              </a:buClr>
              <a:buSzPts val="1500"/>
              <a:buFont typeface="Cambay"/>
              <a:buAutoNum type="arabicPeriod"/>
            </a:pPr>
            <a:r>
              <a:rPr lang="en" sz="1500" dirty="0">
                <a:solidFill>
                  <a:schemeClr val="tx1"/>
                </a:solidFill>
                <a:latin typeface="Times New Roman" panose="02020603050405020304" pitchFamily="18" charset="0"/>
                <a:ea typeface="Cambay"/>
                <a:cs typeface="Times New Roman" panose="02020603050405020304" pitchFamily="18" charset="0"/>
                <a:sym typeface="Cambay"/>
              </a:rPr>
              <a:t>Pregnancy/lactation</a:t>
            </a:r>
            <a:endParaRPr sz="1500" dirty="0">
              <a:solidFill>
                <a:schemeClr val="tx1"/>
              </a:solidFill>
              <a:latin typeface="Times New Roman" panose="02020603050405020304" pitchFamily="18" charset="0"/>
              <a:ea typeface="Cambay"/>
              <a:cs typeface="Times New Roman" panose="02020603050405020304" pitchFamily="18" charset="0"/>
              <a:sym typeface="Cambay"/>
            </a:endParaRPr>
          </a:p>
          <a:p>
            <a:pPr marL="457200" lvl="0" indent="-323850" algn="l" rtl="0">
              <a:spcBef>
                <a:spcPts val="0"/>
              </a:spcBef>
              <a:spcAft>
                <a:spcPts val="0"/>
              </a:spcAft>
              <a:buClr>
                <a:schemeClr val="accent6"/>
              </a:buClr>
              <a:buSzPts val="1500"/>
              <a:buFont typeface="Cambay"/>
              <a:buAutoNum type="arabicPeriod"/>
            </a:pPr>
            <a:r>
              <a:rPr lang="en" sz="1700" dirty="0">
                <a:solidFill>
                  <a:schemeClr val="tx1"/>
                </a:solidFill>
                <a:latin typeface="Times New Roman" panose="02020603050405020304" pitchFamily="18" charset="0"/>
                <a:ea typeface="Cambay"/>
                <a:cs typeface="Times New Roman" panose="02020603050405020304" pitchFamily="18" charset="0"/>
                <a:sym typeface="Cambay"/>
              </a:rPr>
              <a:t>Hypothalamic</a:t>
            </a:r>
            <a:r>
              <a:rPr lang="en" sz="1700" b="1" dirty="0">
                <a:solidFill>
                  <a:schemeClr val="tx1"/>
                </a:solidFill>
                <a:latin typeface="Times New Roman" panose="02020603050405020304" pitchFamily="18" charset="0"/>
                <a:ea typeface="Cambay"/>
                <a:cs typeface="Times New Roman" panose="02020603050405020304" pitchFamily="18" charset="0"/>
                <a:sym typeface="Cambay"/>
              </a:rPr>
              <a:t> </a:t>
            </a:r>
            <a:r>
              <a:rPr lang="en" sz="1500" dirty="0">
                <a:solidFill>
                  <a:schemeClr val="tx1"/>
                </a:solidFill>
                <a:latin typeface="Times New Roman" panose="02020603050405020304" pitchFamily="18" charset="0"/>
                <a:ea typeface="Cambay"/>
                <a:cs typeface="Times New Roman" panose="02020603050405020304" pitchFamily="18" charset="0"/>
                <a:sym typeface="Cambay"/>
              </a:rPr>
              <a:t> (Stress, exercise)</a:t>
            </a:r>
            <a:endParaRPr sz="1500" dirty="0">
              <a:solidFill>
                <a:schemeClr val="tx1"/>
              </a:solidFill>
              <a:latin typeface="Times New Roman" panose="02020603050405020304" pitchFamily="18" charset="0"/>
              <a:ea typeface="Cambay"/>
              <a:cs typeface="Times New Roman" panose="02020603050405020304" pitchFamily="18" charset="0"/>
              <a:sym typeface="Cambay"/>
            </a:endParaRPr>
          </a:p>
          <a:p>
            <a:pPr marL="457200" lvl="0" indent="-323850" algn="l" rtl="0">
              <a:spcBef>
                <a:spcPts val="0"/>
              </a:spcBef>
              <a:spcAft>
                <a:spcPts val="0"/>
              </a:spcAft>
              <a:buClr>
                <a:schemeClr val="accent6"/>
              </a:buClr>
              <a:buSzPts val="1500"/>
              <a:buFont typeface="Cambay"/>
              <a:buAutoNum type="arabicPeriod"/>
            </a:pPr>
            <a:r>
              <a:rPr lang="en" sz="1700" dirty="0">
                <a:solidFill>
                  <a:schemeClr val="tx1"/>
                </a:solidFill>
                <a:latin typeface="Times New Roman" panose="02020603050405020304" pitchFamily="18" charset="0"/>
                <a:ea typeface="Cambay"/>
                <a:cs typeface="Times New Roman" panose="02020603050405020304" pitchFamily="18" charset="0"/>
                <a:sym typeface="Cambay"/>
              </a:rPr>
              <a:t>Pituitary </a:t>
            </a:r>
            <a:r>
              <a:rPr lang="en" sz="1500" b="1" dirty="0">
                <a:solidFill>
                  <a:schemeClr val="tx1"/>
                </a:solidFill>
                <a:latin typeface="Times New Roman" panose="02020603050405020304" pitchFamily="18" charset="0"/>
                <a:ea typeface="Cambay"/>
                <a:cs typeface="Times New Roman" panose="02020603050405020304" pitchFamily="18" charset="0"/>
                <a:sym typeface="Cambay"/>
              </a:rPr>
              <a:t> (</a:t>
            </a:r>
            <a:r>
              <a:rPr lang="en" sz="1500" dirty="0">
                <a:solidFill>
                  <a:schemeClr val="tx1"/>
                </a:solidFill>
                <a:latin typeface="Times New Roman" panose="02020603050405020304" pitchFamily="18" charset="0"/>
                <a:ea typeface="Cambay"/>
                <a:cs typeface="Times New Roman" panose="02020603050405020304" pitchFamily="18" charset="0"/>
                <a:sym typeface="Cambay"/>
              </a:rPr>
              <a:t>Prolactinomas)</a:t>
            </a:r>
            <a:endParaRPr sz="1500" dirty="0">
              <a:solidFill>
                <a:schemeClr val="tx1"/>
              </a:solidFill>
              <a:latin typeface="Times New Roman" panose="02020603050405020304" pitchFamily="18" charset="0"/>
              <a:ea typeface="Cambay"/>
              <a:cs typeface="Times New Roman" panose="02020603050405020304" pitchFamily="18" charset="0"/>
              <a:sym typeface="Cambay"/>
            </a:endParaRPr>
          </a:p>
          <a:p>
            <a:pPr marL="457200" lvl="0" indent="-323850" algn="l" rtl="0">
              <a:spcBef>
                <a:spcPts val="0"/>
              </a:spcBef>
              <a:spcAft>
                <a:spcPts val="0"/>
              </a:spcAft>
              <a:buClr>
                <a:schemeClr val="accent6"/>
              </a:buClr>
              <a:buSzPts val="1500"/>
              <a:buFont typeface="Cambay"/>
              <a:buAutoNum type="arabicPeriod"/>
            </a:pPr>
            <a:r>
              <a:rPr lang="en" sz="1500" dirty="0">
                <a:solidFill>
                  <a:schemeClr val="tx1"/>
                </a:solidFill>
                <a:latin typeface="Times New Roman" panose="02020603050405020304" pitchFamily="18" charset="0"/>
                <a:ea typeface="Cambay"/>
                <a:cs typeface="Times New Roman" panose="02020603050405020304" pitchFamily="18" charset="0"/>
                <a:sym typeface="Cambay"/>
              </a:rPr>
              <a:t>Androgen disorders  (</a:t>
            </a:r>
            <a:r>
              <a:rPr lang="en" sz="1700" dirty="0">
                <a:solidFill>
                  <a:schemeClr val="tx1"/>
                </a:solidFill>
                <a:latin typeface="Times New Roman" panose="02020603050405020304" pitchFamily="18" charset="0"/>
                <a:ea typeface="Cambay"/>
                <a:cs typeface="Times New Roman" panose="02020603050405020304" pitchFamily="18" charset="0"/>
                <a:sym typeface="Cambay"/>
              </a:rPr>
              <a:t>PCOS</a:t>
            </a:r>
            <a:r>
              <a:rPr lang="en" sz="1500" dirty="0">
                <a:solidFill>
                  <a:schemeClr val="tx1"/>
                </a:solidFill>
                <a:latin typeface="Times New Roman" panose="02020603050405020304" pitchFamily="18" charset="0"/>
                <a:ea typeface="Cambay"/>
                <a:cs typeface="Times New Roman" panose="02020603050405020304" pitchFamily="18" charset="0"/>
                <a:sym typeface="Cambay"/>
              </a:rPr>
              <a:t>) </a:t>
            </a:r>
          </a:p>
          <a:p>
            <a:pPr marL="457200" lvl="0" indent="-323850" algn="l" rtl="0">
              <a:spcBef>
                <a:spcPts val="0"/>
              </a:spcBef>
              <a:spcAft>
                <a:spcPts val="0"/>
              </a:spcAft>
              <a:buClr>
                <a:schemeClr val="accent6"/>
              </a:buClr>
              <a:buSzPts val="1500"/>
              <a:buFont typeface="Cambay"/>
              <a:buAutoNum type="arabicPeriod"/>
            </a:pPr>
            <a:r>
              <a:rPr lang="en" sz="1500" dirty="0">
                <a:solidFill>
                  <a:schemeClr val="tx1"/>
                </a:solidFill>
                <a:latin typeface="Times New Roman" panose="02020603050405020304" pitchFamily="18" charset="0"/>
                <a:ea typeface="Cambay"/>
                <a:cs typeface="Times New Roman" panose="02020603050405020304" pitchFamily="18" charset="0"/>
                <a:sym typeface="Cambay"/>
              </a:rPr>
              <a:t>Adult onset adrenal hyperplasia</a:t>
            </a:r>
            <a:endParaRPr sz="1500" dirty="0">
              <a:solidFill>
                <a:schemeClr val="tx1"/>
              </a:solidFill>
              <a:latin typeface="Times New Roman" panose="02020603050405020304" pitchFamily="18" charset="0"/>
              <a:ea typeface="Cambay"/>
              <a:cs typeface="Times New Roman" panose="02020603050405020304" pitchFamily="18" charset="0"/>
              <a:sym typeface="Cambay"/>
            </a:endParaRPr>
          </a:p>
        </p:txBody>
      </p:sp>
      <p:sp>
        <p:nvSpPr>
          <p:cNvPr id="33378" name="Google Shape;33378;p41"/>
          <p:cNvSpPr txBox="1"/>
          <p:nvPr/>
        </p:nvSpPr>
        <p:spPr>
          <a:xfrm>
            <a:off x="3517901" y="1885950"/>
            <a:ext cx="2267624" cy="2262127"/>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accent6"/>
              </a:buClr>
              <a:buSzPts val="1500"/>
              <a:buFont typeface="Cambay"/>
              <a:buAutoNum type="arabicPeriod"/>
            </a:pPr>
            <a:r>
              <a:rPr lang="en" sz="1500" dirty="0">
                <a:solidFill>
                  <a:sysClr val="windowText" lastClr="000000"/>
                </a:solidFill>
                <a:latin typeface="Cambay"/>
                <a:ea typeface="Cambay"/>
                <a:cs typeface="Cambay"/>
                <a:sym typeface="Cambay"/>
              </a:rPr>
              <a:t>Premature Ovarian failure</a:t>
            </a:r>
            <a:br>
              <a:rPr lang="en" sz="1500" dirty="0">
                <a:solidFill>
                  <a:sysClr val="windowText" lastClr="000000"/>
                </a:solidFill>
                <a:latin typeface="Cambay"/>
                <a:ea typeface="Cambay"/>
                <a:cs typeface="Cambay"/>
                <a:sym typeface="Cambay"/>
              </a:rPr>
            </a:br>
            <a:endParaRPr sz="1500" dirty="0">
              <a:solidFill>
                <a:sysClr val="windowText" lastClr="000000"/>
              </a:solidFill>
              <a:latin typeface="Cambay"/>
              <a:ea typeface="Cambay"/>
              <a:cs typeface="Cambay"/>
              <a:sym typeface="Cambay"/>
            </a:endParaRPr>
          </a:p>
          <a:p>
            <a:pPr marL="457200" lvl="0" indent="-323850" algn="l" rtl="0">
              <a:spcBef>
                <a:spcPts val="0"/>
              </a:spcBef>
              <a:spcAft>
                <a:spcPts val="0"/>
              </a:spcAft>
              <a:buClr>
                <a:schemeClr val="accent6"/>
              </a:buClr>
              <a:buSzPts val="1500"/>
              <a:buFont typeface="Cambay"/>
              <a:buAutoNum type="arabicPeriod"/>
            </a:pPr>
            <a:r>
              <a:rPr lang="en" sz="1500" dirty="0" err="1">
                <a:solidFill>
                  <a:sysClr val="windowText" lastClr="000000"/>
                </a:solidFill>
                <a:latin typeface="Cambay"/>
                <a:ea typeface="Cambay"/>
                <a:cs typeface="Cambay"/>
                <a:sym typeface="Cambay"/>
              </a:rPr>
              <a:t>Asherman</a:t>
            </a:r>
            <a:r>
              <a:rPr lang="en" sz="1500" dirty="0">
                <a:solidFill>
                  <a:sysClr val="windowText" lastClr="000000"/>
                </a:solidFill>
                <a:latin typeface="Cambay"/>
                <a:ea typeface="Cambay"/>
                <a:cs typeface="Cambay"/>
                <a:sym typeface="Cambay"/>
              </a:rPr>
              <a:t> syndrome</a:t>
            </a:r>
            <a:br>
              <a:rPr lang="en" sz="1500" dirty="0">
                <a:solidFill>
                  <a:sysClr val="windowText" lastClr="000000"/>
                </a:solidFill>
                <a:latin typeface="Cambay"/>
                <a:ea typeface="Cambay"/>
                <a:cs typeface="Cambay"/>
                <a:sym typeface="Cambay"/>
              </a:rPr>
            </a:br>
            <a:endParaRPr sz="1500" dirty="0">
              <a:solidFill>
                <a:sysClr val="windowText" lastClr="000000"/>
              </a:solidFill>
              <a:latin typeface="Cambay"/>
              <a:ea typeface="Cambay"/>
              <a:cs typeface="Cambay"/>
              <a:sym typeface="Cambay"/>
            </a:endParaRPr>
          </a:p>
          <a:p>
            <a:pPr marL="457200" lvl="0" indent="-323850" algn="l" rtl="0">
              <a:spcBef>
                <a:spcPts val="0"/>
              </a:spcBef>
              <a:spcAft>
                <a:spcPts val="0"/>
              </a:spcAft>
              <a:buClr>
                <a:schemeClr val="accent6"/>
              </a:buClr>
              <a:buSzPts val="1500"/>
              <a:buFont typeface="Cambay"/>
              <a:buAutoNum type="arabicPeriod"/>
            </a:pPr>
            <a:r>
              <a:rPr lang="en" sz="1500" dirty="0">
                <a:solidFill>
                  <a:sysClr val="windowText" lastClr="000000"/>
                </a:solidFill>
                <a:latin typeface="Cambay"/>
                <a:ea typeface="Cambay"/>
                <a:cs typeface="Cambay"/>
                <a:sym typeface="Cambay"/>
              </a:rPr>
              <a:t>Sheehan’s syndrome</a:t>
            </a:r>
            <a:br>
              <a:rPr lang="en" sz="1500" dirty="0">
                <a:solidFill>
                  <a:sysClr val="windowText" lastClr="000000"/>
                </a:solidFill>
                <a:latin typeface="Cambay"/>
                <a:ea typeface="Cambay"/>
                <a:cs typeface="Cambay"/>
                <a:sym typeface="Cambay"/>
              </a:rPr>
            </a:br>
            <a:endParaRPr sz="1500" dirty="0">
              <a:solidFill>
                <a:sysClr val="windowText" lastClr="000000"/>
              </a:solidFill>
              <a:latin typeface="Cambay"/>
              <a:ea typeface="Cambay"/>
              <a:cs typeface="Cambay"/>
              <a:sym typeface="Cambay"/>
            </a:endParaRPr>
          </a:p>
          <a:p>
            <a:pPr marL="457200" lvl="0" indent="-323850" algn="l" rtl="0">
              <a:spcBef>
                <a:spcPts val="0"/>
              </a:spcBef>
              <a:spcAft>
                <a:spcPts val="0"/>
              </a:spcAft>
              <a:buClr>
                <a:schemeClr val="accent6"/>
              </a:buClr>
              <a:buSzPts val="1500"/>
              <a:buFont typeface="Cambay"/>
              <a:buAutoNum type="arabicPeriod"/>
            </a:pPr>
            <a:r>
              <a:rPr lang="en" sz="1500" dirty="0">
                <a:solidFill>
                  <a:sysClr val="windowText" lastClr="000000"/>
                </a:solidFill>
                <a:latin typeface="Cambay"/>
                <a:ea typeface="Cambay"/>
                <a:cs typeface="Cambay"/>
                <a:sym typeface="Cambay"/>
              </a:rPr>
              <a:t>Drug induced amenorrhea</a:t>
            </a:r>
            <a:endParaRPr sz="1500" dirty="0">
              <a:solidFill>
                <a:sysClr val="windowText" lastClr="000000"/>
              </a:solidFill>
              <a:latin typeface="Cambay"/>
              <a:ea typeface="Cambay"/>
              <a:cs typeface="Cambay"/>
              <a:sym typeface="Cambay"/>
            </a:endParaRPr>
          </a:p>
        </p:txBody>
      </p:sp>
      <p:sp>
        <p:nvSpPr>
          <p:cNvPr id="33379" name="Google Shape;33379;p41"/>
          <p:cNvSpPr txBox="1"/>
          <p:nvPr/>
        </p:nvSpPr>
        <p:spPr>
          <a:xfrm>
            <a:off x="6152025" y="1906150"/>
            <a:ext cx="2356200" cy="2031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accent6"/>
              </a:buClr>
              <a:buSzPts val="1500"/>
              <a:buFont typeface="Cambay"/>
              <a:buAutoNum type="arabicPeriod"/>
            </a:pPr>
            <a:r>
              <a:rPr lang="en" sz="1500" dirty="0">
                <a:solidFill>
                  <a:sysClr val="windowText" lastClr="000000"/>
                </a:solidFill>
                <a:latin typeface="Cambay"/>
                <a:ea typeface="Cambay"/>
                <a:cs typeface="Cambay"/>
                <a:sym typeface="Cambay"/>
              </a:rPr>
              <a:t>Chronic illness e.g. diabetes, </a:t>
            </a:r>
            <a:r>
              <a:rPr lang="en" sz="1500" dirty="0" err="1">
                <a:solidFill>
                  <a:sysClr val="windowText" lastClr="000000"/>
                </a:solidFill>
                <a:latin typeface="Cambay"/>
                <a:ea typeface="Cambay"/>
                <a:cs typeface="Cambay"/>
                <a:sym typeface="Cambay"/>
              </a:rPr>
              <a:t>cushing</a:t>
            </a:r>
            <a:r>
              <a:rPr lang="en" sz="1500" dirty="0">
                <a:solidFill>
                  <a:sysClr val="windowText" lastClr="000000"/>
                </a:solidFill>
                <a:latin typeface="Cambay"/>
                <a:ea typeface="Cambay"/>
                <a:cs typeface="Cambay"/>
                <a:sym typeface="Cambay"/>
              </a:rPr>
              <a:t> disease, cirrhosis</a:t>
            </a:r>
            <a:endParaRPr sz="1500" dirty="0">
              <a:solidFill>
                <a:sysClr val="windowText" lastClr="000000"/>
              </a:solidFill>
              <a:latin typeface="Cambay"/>
              <a:ea typeface="Cambay"/>
              <a:cs typeface="Cambay"/>
              <a:sym typeface="Cambay"/>
            </a:endParaRPr>
          </a:p>
          <a:p>
            <a:pPr marL="457200" lvl="0" indent="-323850" algn="l" rtl="0">
              <a:spcBef>
                <a:spcPts val="0"/>
              </a:spcBef>
              <a:spcAft>
                <a:spcPts val="0"/>
              </a:spcAft>
              <a:buClr>
                <a:schemeClr val="accent6"/>
              </a:buClr>
              <a:buSzPts val="1500"/>
              <a:buFont typeface="Cambay"/>
              <a:buAutoNum type="arabicPeriod"/>
            </a:pPr>
            <a:r>
              <a:rPr lang="en" sz="1500" dirty="0">
                <a:solidFill>
                  <a:sysClr val="windowText" lastClr="000000"/>
                </a:solidFill>
                <a:latin typeface="Cambay"/>
                <a:ea typeface="Cambay"/>
                <a:cs typeface="Cambay"/>
                <a:sym typeface="Cambay"/>
              </a:rPr>
              <a:t>Infections (T.B)</a:t>
            </a:r>
            <a:endParaRPr sz="1500" dirty="0">
              <a:solidFill>
                <a:sysClr val="windowText" lastClr="000000"/>
              </a:solidFill>
              <a:latin typeface="Cambay"/>
              <a:ea typeface="Cambay"/>
              <a:cs typeface="Cambay"/>
              <a:sym typeface="Cambay"/>
            </a:endParaRPr>
          </a:p>
          <a:p>
            <a:pPr marL="457200" lvl="0" indent="-323850" algn="l" rtl="0">
              <a:spcBef>
                <a:spcPts val="0"/>
              </a:spcBef>
              <a:spcAft>
                <a:spcPts val="0"/>
              </a:spcAft>
              <a:buClr>
                <a:schemeClr val="accent6"/>
              </a:buClr>
              <a:buSzPts val="1500"/>
              <a:buFont typeface="Cambay"/>
              <a:buAutoNum type="arabicPeriod"/>
            </a:pPr>
            <a:r>
              <a:rPr lang="en" sz="1500" dirty="0">
                <a:solidFill>
                  <a:sysClr val="windowText" lastClr="000000"/>
                </a:solidFill>
                <a:latin typeface="Cambay"/>
                <a:ea typeface="Cambay"/>
                <a:cs typeface="Cambay"/>
                <a:sym typeface="Cambay"/>
              </a:rPr>
              <a:t>CKD</a:t>
            </a:r>
            <a:endParaRPr sz="1500" dirty="0">
              <a:solidFill>
                <a:sysClr val="windowText" lastClr="000000"/>
              </a:solidFill>
              <a:latin typeface="Cambay"/>
              <a:ea typeface="Cambay"/>
              <a:cs typeface="Cambay"/>
              <a:sym typeface="Cambay"/>
            </a:endParaRPr>
          </a:p>
          <a:p>
            <a:pPr marL="457200" lvl="0" indent="-323850" algn="l" rtl="0">
              <a:spcBef>
                <a:spcPts val="0"/>
              </a:spcBef>
              <a:spcAft>
                <a:spcPts val="0"/>
              </a:spcAft>
              <a:buClr>
                <a:schemeClr val="accent6"/>
              </a:buClr>
              <a:buSzPts val="1500"/>
              <a:buFont typeface="Cambay"/>
              <a:buAutoNum type="arabicPeriod"/>
            </a:pPr>
            <a:r>
              <a:rPr lang="en" sz="1500" dirty="0">
                <a:solidFill>
                  <a:sysClr val="windowText" lastClr="000000"/>
                </a:solidFill>
                <a:latin typeface="Cambay"/>
                <a:ea typeface="Cambay"/>
                <a:cs typeface="Cambay"/>
                <a:sym typeface="Cambay"/>
              </a:rPr>
              <a:t>Malnutrition </a:t>
            </a:r>
            <a:endParaRPr sz="1500" dirty="0">
              <a:solidFill>
                <a:sysClr val="windowText" lastClr="000000"/>
              </a:solidFill>
              <a:latin typeface="Cambay"/>
              <a:ea typeface="Cambay"/>
              <a:cs typeface="Cambay"/>
              <a:sym typeface="Cambay"/>
            </a:endParaRPr>
          </a:p>
          <a:p>
            <a:pPr marL="457200" lvl="0" indent="-323850" algn="l" rtl="0">
              <a:spcBef>
                <a:spcPts val="0"/>
              </a:spcBef>
              <a:spcAft>
                <a:spcPts val="0"/>
              </a:spcAft>
              <a:buClr>
                <a:schemeClr val="accent6"/>
              </a:buClr>
              <a:buSzPts val="1500"/>
              <a:buFont typeface="Cambay"/>
              <a:buAutoNum type="arabicPeriod"/>
            </a:pPr>
            <a:r>
              <a:rPr lang="en" sz="1500" dirty="0">
                <a:solidFill>
                  <a:sysClr val="windowText" lastClr="000000"/>
                </a:solidFill>
                <a:latin typeface="Cambay"/>
                <a:ea typeface="Cambay"/>
                <a:cs typeface="Cambay"/>
                <a:sym typeface="Cambay"/>
              </a:rPr>
              <a:t>Irradiation /chemotherapy</a:t>
            </a:r>
            <a:endParaRPr sz="1500" dirty="0">
              <a:solidFill>
                <a:sysClr val="windowText" lastClr="000000"/>
              </a:solidFill>
              <a:latin typeface="Cambay"/>
              <a:ea typeface="Cambay"/>
              <a:cs typeface="Cambay"/>
              <a:sym typeface="Camb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00"/>
                                        </p:tgtEl>
                                        <p:attrNameLst>
                                          <p:attrName>style.visibility</p:attrName>
                                        </p:attrNameLst>
                                      </p:cBhvr>
                                      <p:to>
                                        <p:strVal val="visible"/>
                                      </p:to>
                                    </p:set>
                                    <p:animEffect transition="in" filter="fade">
                                      <p:cBhvr>
                                        <p:cTn id="7" dur="1000"/>
                                        <p:tgtEl>
                                          <p:spTgt spid="33300"/>
                                        </p:tgtEl>
                                      </p:cBhvr>
                                    </p:animEffect>
                                  </p:childTnLst>
                                </p:cTn>
                              </p:par>
                              <p:par>
                                <p:cTn id="8" presetID="10" presetClass="entr" presetSubtype="0" fill="hold" nodeType="withEffect">
                                  <p:stCondLst>
                                    <p:cond delay="0"/>
                                  </p:stCondLst>
                                  <p:childTnLst>
                                    <p:set>
                                      <p:cBhvr>
                                        <p:cTn id="9" dur="1" fill="hold">
                                          <p:stCondLst>
                                            <p:cond delay="0"/>
                                          </p:stCondLst>
                                        </p:cTn>
                                        <p:tgtEl>
                                          <p:spTgt spid="33374"/>
                                        </p:tgtEl>
                                        <p:attrNameLst>
                                          <p:attrName>style.visibility</p:attrName>
                                        </p:attrNameLst>
                                      </p:cBhvr>
                                      <p:to>
                                        <p:strVal val="visible"/>
                                      </p:to>
                                    </p:set>
                                    <p:animEffect transition="in" filter="fade">
                                      <p:cBhvr>
                                        <p:cTn id="10" dur="1000"/>
                                        <p:tgtEl>
                                          <p:spTgt spid="33374"/>
                                        </p:tgtEl>
                                      </p:cBhvr>
                                    </p:animEffect>
                                  </p:childTnLst>
                                </p:cTn>
                              </p:par>
                              <p:par>
                                <p:cTn id="11" presetID="10" presetClass="entr" presetSubtype="0" fill="hold" nodeType="withEffect">
                                  <p:stCondLst>
                                    <p:cond delay="0"/>
                                  </p:stCondLst>
                                  <p:childTnLst>
                                    <p:set>
                                      <p:cBhvr>
                                        <p:cTn id="12" dur="1" fill="hold">
                                          <p:stCondLst>
                                            <p:cond delay="0"/>
                                          </p:stCondLst>
                                        </p:cTn>
                                        <p:tgtEl>
                                          <p:spTgt spid="33377"/>
                                        </p:tgtEl>
                                        <p:attrNameLst>
                                          <p:attrName>style.visibility</p:attrName>
                                        </p:attrNameLst>
                                      </p:cBhvr>
                                      <p:to>
                                        <p:strVal val="visible"/>
                                      </p:to>
                                    </p:set>
                                    <p:animEffect transition="in" filter="fade">
                                      <p:cBhvr>
                                        <p:cTn id="13" dur="1000"/>
                                        <p:tgtEl>
                                          <p:spTgt spid="3337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301"/>
                                        </p:tgtEl>
                                        <p:attrNameLst>
                                          <p:attrName>style.visibility</p:attrName>
                                        </p:attrNameLst>
                                      </p:cBhvr>
                                      <p:to>
                                        <p:strVal val="visible"/>
                                      </p:to>
                                    </p:set>
                                    <p:animEffect transition="in" filter="fade">
                                      <p:cBhvr>
                                        <p:cTn id="18" dur="1000"/>
                                        <p:tgtEl>
                                          <p:spTgt spid="33301"/>
                                        </p:tgtEl>
                                      </p:cBhvr>
                                    </p:animEffect>
                                  </p:childTnLst>
                                </p:cTn>
                              </p:par>
                              <p:par>
                                <p:cTn id="19" presetID="10" presetClass="entr" presetSubtype="0" fill="hold" nodeType="withEffect">
                                  <p:stCondLst>
                                    <p:cond delay="0"/>
                                  </p:stCondLst>
                                  <p:childTnLst>
                                    <p:set>
                                      <p:cBhvr>
                                        <p:cTn id="20" dur="1" fill="hold">
                                          <p:stCondLst>
                                            <p:cond delay="0"/>
                                          </p:stCondLst>
                                        </p:cTn>
                                        <p:tgtEl>
                                          <p:spTgt spid="33375"/>
                                        </p:tgtEl>
                                        <p:attrNameLst>
                                          <p:attrName>style.visibility</p:attrName>
                                        </p:attrNameLst>
                                      </p:cBhvr>
                                      <p:to>
                                        <p:strVal val="visible"/>
                                      </p:to>
                                    </p:set>
                                    <p:animEffect transition="in" filter="fade">
                                      <p:cBhvr>
                                        <p:cTn id="21" dur="1000"/>
                                        <p:tgtEl>
                                          <p:spTgt spid="33375"/>
                                        </p:tgtEl>
                                      </p:cBhvr>
                                    </p:animEffect>
                                  </p:childTnLst>
                                </p:cTn>
                              </p:par>
                              <p:par>
                                <p:cTn id="22" presetID="10" presetClass="entr" presetSubtype="0" fill="hold" nodeType="withEffect">
                                  <p:stCondLst>
                                    <p:cond delay="0"/>
                                  </p:stCondLst>
                                  <p:childTnLst>
                                    <p:set>
                                      <p:cBhvr>
                                        <p:cTn id="23" dur="1" fill="hold">
                                          <p:stCondLst>
                                            <p:cond delay="0"/>
                                          </p:stCondLst>
                                        </p:cTn>
                                        <p:tgtEl>
                                          <p:spTgt spid="33378"/>
                                        </p:tgtEl>
                                        <p:attrNameLst>
                                          <p:attrName>style.visibility</p:attrName>
                                        </p:attrNameLst>
                                      </p:cBhvr>
                                      <p:to>
                                        <p:strVal val="visible"/>
                                      </p:to>
                                    </p:set>
                                    <p:animEffect transition="in" filter="fade">
                                      <p:cBhvr>
                                        <p:cTn id="24" dur="1000"/>
                                        <p:tgtEl>
                                          <p:spTgt spid="3337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302"/>
                                        </p:tgtEl>
                                        <p:attrNameLst>
                                          <p:attrName>style.visibility</p:attrName>
                                        </p:attrNameLst>
                                      </p:cBhvr>
                                      <p:to>
                                        <p:strVal val="visible"/>
                                      </p:to>
                                    </p:set>
                                    <p:animEffect transition="in" filter="fade">
                                      <p:cBhvr>
                                        <p:cTn id="29" dur="1000"/>
                                        <p:tgtEl>
                                          <p:spTgt spid="33302"/>
                                        </p:tgtEl>
                                      </p:cBhvr>
                                    </p:animEffect>
                                  </p:childTnLst>
                                </p:cTn>
                              </p:par>
                              <p:par>
                                <p:cTn id="30" presetID="10" presetClass="entr" presetSubtype="0" fill="hold" nodeType="withEffect">
                                  <p:stCondLst>
                                    <p:cond delay="0"/>
                                  </p:stCondLst>
                                  <p:childTnLst>
                                    <p:set>
                                      <p:cBhvr>
                                        <p:cTn id="31" dur="1" fill="hold">
                                          <p:stCondLst>
                                            <p:cond delay="0"/>
                                          </p:stCondLst>
                                        </p:cTn>
                                        <p:tgtEl>
                                          <p:spTgt spid="33376"/>
                                        </p:tgtEl>
                                        <p:attrNameLst>
                                          <p:attrName>style.visibility</p:attrName>
                                        </p:attrNameLst>
                                      </p:cBhvr>
                                      <p:to>
                                        <p:strVal val="visible"/>
                                      </p:to>
                                    </p:set>
                                    <p:animEffect transition="in" filter="fade">
                                      <p:cBhvr>
                                        <p:cTn id="32" dur="1000"/>
                                        <p:tgtEl>
                                          <p:spTgt spid="33376"/>
                                        </p:tgtEl>
                                      </p:cBhvr>
                                    </p:animEffect>
                                  </p:childTnLst>
                                </p:cTn>
                              </p:par>
                              <p:par>
                                <p:cTn id="33" presetID="10" presetClass="entr" presetSubtype="0" fill="hold" nodeType="withEffect">
                                  <p:stCondLst>
                                    <p:cond delay="0"/>
                                  </p:stCondLst>
                                  <p:childTnLst>
                                    <p:set>
                                      <p:cBhvr>
                                        <p:cTn id="34" dur="1" fill="hold">
                                          <p:stCondLst>
                                            <p:cond delay="0"/>
                                          </p:stCondLst>
                                        </p:cTn>
                                        <p:tgtEl>
                                          <p:spTgt spid="33379"/>
                                        </p:tgtEl>
                                        <p:attrNameLst>
                                          <p:attrName>style.visibility</p:attrName>
                                        </p:attrNameLst>
                                      </p:cBhvr>
                                      <p:to>
                                        <p:strVal val="visible"/>
                                      </p:to>
                                    </p:set>
                                    <p:animEffect transition="in" filter="fade">
                                      <p:cBhvr>
                                        <p:cTn id="35" dur="1000"/>
                                        <p:tgtEl>
                                          <p:spTgt spid="33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CFEFC5DA-1D84-A349-B5E8-F3D0E3A0258D}"/>
              </a:ext>
            </a:extLst>
          </p:cNvPr>
          <p:cNvGraphicFramePr/>
          <p:nvPr>
            <p:extLst>
              <p:ext uri="{D42A27DB-BD31-4B8C-83A1-F6EECF244321}">
                <p14:modId xmlns:p14="http://schemas.microsoft.com/office/powerpoint/2010/main" xmlns="" val="4073863344"/>
              </p:ext>
            </p:extLst>
          </p:nvPr>
        </p:nvGraphicFramePr>
        <p:xfrm>
          <a:off x="631370" y="793573"/>
          <a:ext cx="7685315" cy="4474028"/>
        </p:xfrm>
        <a:graphic>
          <a:graphicData uri="http://schemas.openxmlformats.org/drawingml/2006/chart">
            <c:chart xmlns:c="http://schemas.openxmlformats.org/drawingml/2006/chart" xmlns:r="http://schemas.openxmlformats.org/officeDocument/2006/relationships" r:id="rId2"/>
          </a:graphicData>
        </a:graphic>
      </p:graphicFrame>
      <p:sp>
        <p:nvSpPr>
          <p:cNvPr id="4" name="Google Shape;33385;p42">
            <a:extLst>
              <a:ext uri="{FF2B5EF4-FFF2-40B4-BE49-F238E27FC236}">
                <a16:creationId xmlns:a16="http://schemas.microsoft.com/office/drawing/2014/main" xmlns="" id="{1BE259B0-5886-C248-830C-7C7ADFAF716F}"/>
              </a:ext>
            </a:extLst>
          </p:cNvPr>
          <p:cNvSpPr txBox="1"/>
          <p:nvPr/>
        </p:nvSpPr>
        <p:spPr>
          <a:xfrm>
            <a:off x="652325" y="119003"/>
            <a:ext cx="7641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dirty="0">
                <a:solidFill>
                  <a:schemeClr val="tx1"/>
                </a:solidFill>
                <a:latin typeface="Cambay"/>
                <a:ea typeface="Cambay"/>
                <a:cs typeface="Cambay"/>
                <a:sym typeface="Cambay"/>
              </a:rPr>
              <a:t>Most common causes presenting with secondary amenorrhea </a:t>
            </a:r>
            <a:endParaRPr sz="1900" b="1" dirty="0">
              <a:solidFill>
                <a:schemeClr val="tx1"/>
              </a:solidFill>
              <a:latin typeface="Cambay"/>
              <a:ea typeface="Cambay"/>
              <a:cs typeface="Cambay"/>
              <a:sym typeface="Cambay"/>
            </a:endParaRPr>
          </a:p>
        </p:txBody>
      </p:sp>
    </p:spTree>
    <p:extLst>
      <p:ext uri="{BB962C8B-B14F-4D97-AF65-F5344CB8AC3E}">
        <p14:creationId xmlns:p14="http://schemas.microsoft.com/office/powerpoint/2010/main" xmlns="" val="120993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6558A-5C00-C54A-922B-739AB5280F64}"/>
              </a:ext>
            </a:extLst>
          </p:cNvPr>
          <p:cNvSpPr>
            <a:spLocks noGrp="1"/>
          </p:cNvSpPr>
          <p:nvPr>
            <p:ph type="title"/>
          </p:nvPr>
        </p:nvSpPr>
        <p:spPr>
          <a:xfrm>
            <a:off x="629842" y="342901"/>
            <a:ext cx="2131895" cy="603170"/>
          </a:xfrm>
        </p:spPr>
        <p:txBody>
          <a:bodyPr/>
          <a:lstStyle/>
          <a:p>
            <a:r>
              <a:rPr lang="x-none" dirty="0"/>
              <a:t>     MOTTO</a:t>
            </a:r>
          </a:p>
        </p:txBody>
      </p:sp>
      <p:sp>
        <p:nvSpPr>
          <p:cNvPr id="3" name="Content Placeholder 2">
            <a:extLst>
              <a:ext uri="{FF2B5EF4-FFF2-40B4-BE49-F238E27FC236}">
                <a16:creationId xmlns:a16="http://schemas.microsoft.com/office/drawing/2014/main" xmlns="" id="{AD382476-63D6-EB47-B9EF-98D3199C9E93}"/>
              </a:ext>
            </a:extLst>
          </p:cNvPr>
          <p:cNvSpPr>
            <a:spLocks noGrp="1"/>
          </p:cNvSpPr>
          <p:nvPr>
            <p:ph idx="1"/>
          </p:nvPr>
        </p:nvSpPr>
        <p:spPr/>
        <p:txBody>
          <a:bodyPr>
            <a:normAutofit fontScale="92500"/>
          </a:bodyPr>
          <a:lstStyle/>
          <a:p>
            <a:pPr>
              <a:lnSpc>
                <a:spcPct val="115000"/>
              </a:lnSpc>
              <a:spcBef>
                <a:spcPts val="600"/>
              </a:spcBef>
            </a:pPr>
            <a:r>
              <a:rPr lang="en-GB" dirty="0">
                <a:solidFill>
                  <a:srgbClr val="000000"/>
                </a:solidFill>
                <a:latin typeface="Times New Roman" panose="02020603050405020304" pitchFamily="18" charset="0"/>
                <a:ea typeface="DM Sans"/>
                <a:cs typeface="Times New Roman" panose="02020603050405020304" pitchFamily="18" charset="0"/>
                <a:sym typeface="DM Sans"/>
              </a:rPr>
              <a:t>To impart evidence- based research oriented medical education</a:t>
            </a:r>
            <a:br>
              <a:rPr lang="en-GB" dirty="0">
                <a:solidFill>
                  <a:srgbClr val="000000"/>
                </a:solidFill>
                <a:latin typeface="Times New Roman" panose="02020603050405020304" pitchFamily="18" charset="0"/>
                <a:ea typeface="DM Sans"/>
                <a:cs typeface="Times New Roman" panose="02020603050405020304" pitchFamily="18" charset="0"/>
                <a:sym typeface="DM Sans"/>
              </a:rPr>
            </a:br>
            <a:endParaRPr lang="en-GB" dirty="0">
              <a:solidFill>
                <a:srgbClr val="000000"/>
              </a:solidFill>
              <a:latin typeface="Times New Roman" panose="02020603050405020304" pitchFamily="18" charset="0"/>
              <a:ea typeface="DM Sans"/>
              <a:cs typeface="Times New Roman" panose="02020603050405020304" pitchFamily="18" charset="0"/>
              <a:sym typeface="DM Sans"/>
            </a:endParaRPr>
          </a:p>
          <a:p>
            <a:pPr>
              <a:lnSpc>
                <a:spcPct val="115000"/>
              </a:lnSpc>
              <a:spcBef>
                <a:spcPts val="600"/>
              </a:spcBef>
            </a:pPr>
            <a:r>
              <a:rPr lang="en-GB" dirty="0">
                <a:solidFill>
                  <a:srgbClr val="000000"/>
                </a:solidFill>
                <a:latin typeface="Times New Roman" panose="02020603050405020304" pitchFamily="18" charset="0"/>
                <a:ea typeface="DM Sans"/>
                <a:cs typeface="Times New Roman" panose="02020603050405020304" pitchFamily="18" charset="0"/>
                <a:sym typeface="DM Sans"/>
              </a:rPr>
              <a:t>To provide best possible patient care</a:t>
            </a:r>
            <a:br>
              <a:rPr lang="en-GB" dirty="0">
                <a:solidFill>
                  <a:srgbClr val="000000"/>
                </a:solidFill>
                <a:latin typeface="Times New Roman" panose="02020603050405020304" pitchFamily="18" charset="0"/>
                <a:ea typeface="DM Sans"/>
                <a:cs typeface="Times New Roman" panose="02020603050405020304" pitchFamily="18" charset="0"/>
                <a:sym typeface="DM Sans"/>
              </a:rPr>
            </a:br>
            <a:endParaRPr lang="en-GB" dirty="0">
              <a:solidFill>
                <a:srgbClr val="000000"/>
              </a:solidFill>
              <a:latin typeface="Times New Roman" panose="02020603050405020304" pitchFamily="18" charset="0"/>
              <a:ea typeface="DM Sans"/>
              <a:cs typeface="Times New Roman" panose="02020603050405020304" pitchFamily="18" charset="0"/>
              <a:sym typeface="DM Sans"/>
            </a:endParaRPr>
          </a:p>
          <a:p>
            <a:pPr>
              <a:lnSpc>
                <a:spcPct val="115000"/>
              </a:lnSpc>
              <a:spcBef>
                <a:spcPts val="600"/>
              </a:spcBef>
            </a:pPr>
            <a:r>
              <a:rPr lang="en-GB" dirty="0">
                <a:solidFill>
                  <a:srgbClr val="000000"/>
                </a:solidFill>
                <a:latin typeface="Times New Roman" panose="02020603050405020304" pitchFamily="18" charset="0"/>
                <a:ea typeface="DM Sans"/>
                <a:cs typeface="Times New Roman" panose="02020603050405020304" pitchFamily="18" charset="0"/>
                <a:sym typeface="DM Sans"/>
              </a:rPr>
              <a:t>To inculcate the values of mutual respect and ethical practice of medicine</a:t>
            </a:r>
          </a:p>
          <a:p>
            <a:endParaRPr lang="x-none" dirty="0"/>
          </a:p>
        </p:txBody>
      </p:sp>
      <p:sp>
        <p:nvSpPr>
          <p:cNvPr id="4" name="Text Placeholder 3">
            <a:extLst>
              <a:ext uri="{FF2B5EF4-FFF2-40B4-BE49-F238E27FC236}">
                <a16:creationId xmlns:a16="http://schemas.microsoft.com/office/drawing/2014/main" xmlns="" id="{54643F2F-D92D-1943-80FC-4C80EFEE7979}"/>
              </a:ext>
            </a:extLst>
          </p:cNvPr>
          <p:cNvSpPr>
            <a:spLocks noGrp="1"/>
          </p:cNvSpPr>
          <p:nvPr>
            <p:ph type="body" sz="half" idx="2"/>
          </p:nvPr>
        </p:nvSpPr>
        <p:spPr/>
        <p:txBody>
          <a:bodyPr/>
          <a:lstStyle/>
          <a:p>
            <a:endParaRPr lang="x-none" dirty="0"/>
          </a:p>
        </p:txBody>
      </p:sp>
      <p:pic>
        <p:nvPicPr>
          <p:cNvPr id="5" name="Google Shape;147;p16">
            <a:extLst>
              <a:ext uri="{FF2B5EF4-FFF2-40B4-BE49-F238E27FC236}">
                <a16:creationId xmlns:a16="http://schemas.microsoft.com/office/drawing/2014/main" xmlns="" id="{EDA57E2A-EE11-6B4D-AA9A-12D96B6F85AF}"/>
              </a:ext>
            </a:extLst>
          </p:cNvPr>
          <p:cNvPicPr preferRelativeResize="0"/>
          <p:nvPr/>
        </p:nvPicPr>
        <p:blipFill>
          <a:blip r:embed="rId2">
            <a:alphaModFix/>
          </a:blip>
          <a:stretch>
            <a:fillRect/>
          </a:stretch>
        </p:blipFill>
        <p:spPr>
          <a:xfrm>
            <a:off x="148281" y="983624"/>
            <a:ext cx="3433119" cy="3655219"/>
          </a:xfrm>
          <a:prstGeom prst="rect">
            <a:avLst/>
          </a:prstGeom>
          <a:noFill/>
          <a:ln>
            <a:noFill/>
          </a:ln>
        </p:spPr>
      </p:pic>
    </p:spTree>
    <p:extLst>
      <p:ext uri="{BB962C8B-B14F-4D97-AF65-F5344CB8AC3E}">
        <p14:creationId xmlns:p14="http://schemas.microsoft.com/office/powerpoint/2010/main" xmlns="" val="1269331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89"/>
        <p:cNvGrpSpPr/>
        <p:nvPr/>
      </p:nvGrpSpPr>
      <p:grpSpPr>
        <a:xfrm>
          <a:off x="0" y="0"/>
          <a:ext cx="0" cy="0"/>
          <a:chOff x="0" y="0"/>
          <a:chExt cx="0" cy="0"/>
        </a:xfrm>
      </p:grpSpPr>
      <p:sp>
        <p:nvSpPr>
          <p:cNvPr id="33390" name="Google Shape;33390;p43"/>
          <p:cNvSpPr txBox="1">
            <a:spLocks noGrp="1"/>
          </p:cNvSpPr>
          <p:nvPr>
            <p:ph type="title"/>
          </p:nvPr>
        </p:nvSpPr>
        <p:spPr>
          <a:xfrm>
            <a:off x="-118200" y="673625"/>
            <a:ext cx="345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Diagnosis</a:t>
            </a:r>
            <a:endParaRPr/>
          </a:p>
        </p:txBody>
      </p:sp>
      <p:sp>
        <p:nvSpPr>
          <p:cNvPr id="33392" name="Google Shape;33392;p43"/>
          <p:cNvSpPr txBox="1"/>
          <p:nvPr/>
        </p:nvSpPr>
        <p:spPr>
          <a:xfrm>
            <a:off x="2875325" y="383367"/>
            <a:ext cx="3297900" cy="861744"/>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ysClr val="windowText" lastClr="000000"/>
                </a:solidFill>
                <a:latin typeface="Cambay"/>
                <a:ea typeface="Cambay"/>
                <a:cs typeface="Cambay"/>
                <a:sym typeface="Cambay"/>
              </a:rPr>
              <a:t>Progesterone Challenge test</a:t>
            </a:r>
            <a:r>
              <a:rPr lang="en" sz="1600" b="1" dirty="0">
                <a:solidFill>
                  <a:schemeClr val="accent6"/>
                </a:solidFill>
                <a:latin typeface="Cambay"/>
                <a:ea typeface="Cambay"/>
                <a:cs typeface="Cambay"/>
                <a:sym typeface="Cambay"/>
              </a:rPr>
              <a:t/>
            </a:r>
            <a:br>
              <a:rPr lang="en" sz="1600" b="1" dirty="0">
                <a:solidFill>
                  <a:schemeClr val="accent6"/>
                </a:solidFill>
                <a:latin typeface="Cambay"/>
                <a:ea typeface="Cambay"/>
                <a:cs typeface="Cambay"/>
                <a:sym typeface="Cambay"/>
              </a:rPr>
            </a:br>
            <a:r>
              <a:rPr lang="en" dirty="0">
                <a:solidFill>
                  <a:schemeClr val="accent1"/>
                </a:solidFill>
                <a:latin typeface="Cambay"/>
                <a:ea typeface="Cambay"/>
                <a:cs typeface="Cambay"/>
                <a:sym typeface="Cambay"/>
              </a:rPr>
              <a:t>B-</a:t>
            </a:r>
            <a:r>
              <a:rPr lang="en" dirty="0" err="1">
                <a:solidFill>
                  <a:schemeClr val="accent1"/>
                </a:solidFill>
                <a:latin typeface="Cambay"/>
                <a:ea typeface="Cambay"/>
                <a:cs typeface="Cambay"/>
                <a:sym typeface="Cambay"/>
              </a:rPr>
              <a:t>hCG</a:t>
            </a:r>
            <a:r>
              <a:rPr lang="en" dirty="0">
                <a:solidFill>
                  <a:schemeClr val="accent1"/>
                </a:solidFill>
                <a:latin typeface="Cambay"/>
                <a:ea typeface="Cambay"/>
                <a:cs typeface="Cambay"/>
                <a:sym typeface="Cambay"/>
              </a:rPr>
              <a:t> is negative,</a:t>
            </a:r>
          </a:p>
          <a:p>
            <a:pPr marL="0" lvl="0" indent="0" algn="ctr" rtl="0">
              <a:spcBef>
                <a:spcPts val="0"/>
              </a:spcBef>
              <a:spcAft>
                <a:spcPts val="0"/>
              </a:spcAft>
              <a:buNone/>
            </a:pPr>
            <a:r>
              <a:rPr lang="en" dirty="0">
                <a:solidFill>
                  <a:schemeClr val="accent1"/>
                </a:solidFill>
                <a:latin typeface="Cambay"/>
                <a:ea typeface="Cambay"/>
                <a:cs typeface="Cambay"/>
                <a:sym typeface="Cambay"/>
              </a:rPr>
              <a:t> </a:t>
            </a:r>
            <a:r>
              <a:rPr lang="en" dirty="0" err="1">
                <a:solidFill>
                  <a:schemeClr val="accent1"/>
                </a:solidFill>
                <a:latin typeface="Cambay"/>
                <a:ea typeface="Cambay"/>
                <a:cs typeface="Cambay"/>
                <a:sym typeface="Cambay"/>
              </a:rPr>
              <a:t>TSH+prolactin</a:t>
            </a:r>
            <a:r>
              <a:rPr lang="en" dirty="0">
                <a:solidFill>
                  <a:schemeClr val="accent1"/>
                </a:solidFill>
                <a:latin typeface="Cambay"/>
                <a:ea typeface="Cambay"/>
                <a:cs typeface="Cambay"/>
                <a:sym typeface="Cambay"/>
              </a:rPr>
              <a:t> normal</a:t>
            </a:r>
            <a:endParaRPr dirty="0">
              <a:solidFill>
                <a:schemeClr val="accent1"/>
              </a:solidFill>
              <a:latin typeface="Cambay"/>
              <a:ea typeface="Cambay"/>
              <a:cs typeface="Cambay"/>
              <a:sym typeface="Cambay"/>
            </a:endParaRPr>
          </a:p>
        </p:txBody>
      </p:sp>
      <p:cxnSp>
        <p:nvCxnSpPr>
          <p:cNvPr id="33393" name="Google Shape;33393;p43"/>
          <p:cNvCxnSpPr>
            <a:stCxn id="33392" idx="2"/>
          </p:cNvCxnSpPr>
          <p:nvPr/>
        </p:nvCxnSpPr>
        <p:spPr>
          <a:xfrm rot="5400000">
            <a:off x="2849897" y="-70911"/>
            <a:ext cx="358356" cy="2990400"/>
          </a:xfrm>
          <a:prstGeom prst="bentConnector2">
            <a:avLst/>
          </a:prstGeom>
          <a:noFill/>
          <a:ln w="9525" cap="flat" cmpd="sng">
            <a:solidFill>
              <a:schemeClr val="dk2"/>
            </a:solidFill>
            <a:prstDash val="solid"/>
            <a:round/>
            <a:headEnd type="none" w="med" len="med"/>
            <a:tailEnd type="none" w="med" len="med"/>
          </a:ln>
        </p:spPr>
      </p:cxnSp>
      <p:cxnSp>
        <p:nvCxnSpPr>
          <p:cNvPr id="33394" name="Google Shape;33394;p43"/>
          <p:cNvCxnSpPr>
            <a:stCxn id="33392" idx="2"/>
          </p:cNvCxnSpPr>
          <p:nvPr/>
        </p:nvCxnSpPr>
        <p:spPr>
          <a:xfrm rot="16200000" flipH="1">
            <a:off x="5646347" y="123039"/>
            <a:ext cx="358356" cy="2602500"/>
          </a:xfrm>
          <a:prstGeom prst="bentConnector2">
            <a:avLst/>
          </a:prstGeom>
          <a:noFill/>
          <a:ln w="9525" cap="flat" cmpd="sng">
            <a:solidFill>
              <a:schemeClr val="dk2"/>
            </a:solidFill>
            <a:prstDash val="solid"/>
            <a:round/>
            <a:headEnd type="none" w="med" len="med"/>
            <a:tailEnd type="none" w="med" len="med"/>
          </a:ln>
        </p:spPr>
      </p:cxnSp>
      <p:sp>
        <p:nvSpPr>
          <p:cNvPr id="33396" name="Google Shape;33396;p43"/>
          <p:cNvSpPr txBox="1"/>
          <p:nvPr/>
        </p:nvSpPr>
        <p:spPr>
          <a:xfrm>
            <a:off x="719577" y="1895012"/>
            <a:ext cx="2045100" cy="431100"/>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ysClr val="windowText" lastClr="000000"/>
                </a:solidFill>
                <a:latin typeface="Cambay"/>
                <a:ea typeface="Cambay"/>
                <a:cs typeface="Cambay"/>
                <a:sym typeface="Cambay"/>
              </a:rPr>
              <a:t>Positive PCT</a:t>
            </a:r>
            <a:endParaRPr dirty="0">
              <a:solidFill>
                <a:sysClr val="windowText" lastClr="000000"/>
              </a:solidFill>
              <a:latin typeface="Cambay"/>
              <a:ea typeface="Cambay"/>
              <a:cs typeface="Cambay"/>
              <a:sym typeface="Cambay"/>
            </a:endParaRPr>
          </a:p>
        </p:txBody>
      </p:sp>
      <p:sp>
        <p:nvSpPr>
          <p:cNvPr id="33398" name="Google Shape;33398;p43"/>
          <p:cNvSpPr txBox="1"/>
          <p:nvPr/>
        </p:nvSpPr>
        <p:spPr>
          <a:xfrm>
            <a:off x="6379323" y="1907471"/>
            <a:ext cx="2045100" cy="431100"/>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ysClr val="windowText" lastClr="000000"/>
                </a:solidFill>
                <a:latin typeface="Cambay"/>
                <a:ea typeface="Cambay"/>
                <a:cs typeface="Cambay"/>
                <a:sym typeface="Cambay"/>
              </a:rPr>
              <a:t>Negative PCT</a:t>
            </a:r>
            <a:endParaRPr dirty="0">
              <a:solidFill>
                <a:sysClr val="windowText" lastClr="000000"/>
              </a:solidFill>
              <a:latin typeface="Cambay"/>
              <a:ea typeface="Cambay"/>
              <a:cs typeface="Cambay"/>
              <a:sym typeface="Cambay"/>
            </a:endParaRPr>
          </a:p>
        </p:txBody>
      </p:sp>
      <p:sp>
        <p:nvSpPr>
          <p:cNvPr id="33399" name="Google Shape;33399;p43"/>
          <p:cNvSpPr txBox="1"/>
          <p:nvPr/>
        </p:nvSpPr>
        <p:spPr>
          <a:xfrm>
            <a:off x="703800" y="2489129"/>
            <a:ext cx="2875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ysClr val="windowText" lastClr="000000"/>
                </a:solidFill>
                <a:latin typeface="Cambay"/>
                <a:ea typeface="Cambay"/>
                <a:cs typeface="Cambay"/>
                <a:sym typeface="Cambay"/>
              </a:rPr>
              <a:t>Withdrawal bleed is diagnostic</a:t>
            </a:r>
            <a:br>
              <a:rPr lang="en" dirty="0">
                <a:solidFill>
                  <a:sysClr val="windowText" lastClr="000000"/>
                </a:solidFill>
                <a:latin typeface="Cambay"/>
                <a:ea typeface="Cambay"/>
                <a:cs typeface="Cambay"/>
                <a:sym typeface="Cambay"/>
              </a:rPr>
            </a:br>
            <a:r>
              <a:rPr lang="en" dirty="0">
                <a:solidFill>
                  <a:sysClr val="windowText" lastClr="000000"/>
                </a:solidFill>
                <a:latin typeface="Cambay"/>
                <a:ea typeface="Cambay"/>
                <a:cs typeface="Cambay"/>
                <a:sym typeface="Cambay"/>
              </a:rPr>
              <a:t>Of anovulation</a:t>
            </a:r>
            <a:r>
              <a:rPr lang="en" dirty="0">
                <a:solidFill>
                  <a:srgbClr val="FFC800"/>
                </a:solidFill>
                <a:latin typeface="Cambay"/>
                <a:ea typeface="Cambay"/>
                <a:cs typeface="Cambay"/>
                <a:sym typeface="Cambay"/>
              </a:rPr>
              <a:t>. </a:t>
            </a:r>
            <a:endParaRPr dirty="0">
              <a:solidFill>
                <a:srgbClr val="FFC800"/>
              </a:solidFill>
              <a:latin typeface="Cambay"/>
              <a:ea typeface="Cambay"/>
              <a:cs typeface="Cambay"/>
              <a:sym typeface="Cambay"/>
            </a:endParaRPr>
          </a:p>
        </p:txBody>
      </p:sp>
      <p:sp>
        <p:nvSpPr>
          <p:cNvPr id="33400" name="Google Shape;33400;p43"/>
          <p:cNvSpPr txBox="1"/>
          <p:nvPr/>
        </p:nvSpPr>
        <p:spPr>
          <a:xfrm>
            <a:off x="5755075" y="2501100"/>
            <a:ext cx="310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ysClr val="windowText" lastClr="000000"/>
                </a:solidFill>
                <a:latin typeface="Cambay"/>
                <a:ea typeface="Cambay"/>
                <a:cs typeface="Cambay"/>
                <a:sym typeface="Cambay"/>
              </a:rPr>
              <a:t>Absence of withdrawal = inadequate </a:t>
            </a:r>
            <a:br>
              <a:rPr lang="en" dirty="0">
                <a:solidFill>
                  <a:sysClr val="windowText" lastClr="000000"/>
                </a:solidFill>
                <a:latin typeface="Cambay"/>
                <a:ea typeface="Cambay"/>
                <a:cs typeface="Cambay"/>
                <a:sym typeface="Cambay"/>
              </a:rPr>
            </a:br>
            <a:r>
              <a:rPr lang="en" dirty="0">
                <a:solidFill>
                  <a:sysClr val="windowText" lastClr="000000"/>
                </a:solidFill>
                <a:latin typeface="Cambay"/>
                <a:ea typeface="Cambay"/>
                <a:cs typeface="Cambay"/>
                <a:sym typeface="Cambay"/>
              </a:rPr>
              <a:t>estrogen or outflow tract obstruction</a:t>
            </a:r>
            <a:endParaRPr dirty="0">
              <a:solidFill>
                <a:sysClr val="windowText" lastClr="000000"/>
              </a:solidFill>
              <a:latin typeface="Cambay"/>
              <a:ea typeface="Cambay"/>
              <a:cs typeface="Cambay"/>
              <a:sym typeface="Cambay"/>
            </a:endParaRPr>
          </a:p>
        </p:txBody>
      </p:sp>
      <p:sp>
        <p:nvSpPr>
          <p:cNvPr id="33401" name="Google Shape;33401;p43"/>
          <p:cNvSpPr/>
          <p:nvPr/>
        </p:nvSpPr>
        <p:spPr>
          <a:xfrm>
            <a:off x="7279600" y="3113000"/>
            <a:ext cx="394200" cy="275100"/>
          </a:xfrm>
          <a:prstGeom prst="downArrow">
            <a:avLst>
              <a:gd name="adj1" fmla="val 50000"/>
              <a:gd name="adj2" fmla="val 500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3" name="Google Shape;33403;p43"/>
          <p:cNvSpPr txBox="1"/>
          <p:nvPr/>
        </p:nvSpPr>
        <p:spPr>
          <a:xfrm>
            <a:off x="6454150" y="3454011"/>
            <a:ext cx="2045100" cy="431100"/>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tx1"/>
                </a:solidFill>
                <a:latin typeface="Cambay"/>
                <a:ea typeface="Cambay"/>
                <a:cs typeface="Cambay"/>
                <a:sym typeface="Cambay"/>
              </a:rPr>
              <a:t>EPCT</a:t>
            </a:r>
            <a:endParaRPr dirty="0">
              <a:solidFill>
                <a:schemeClr val="tx1"/>
              </a:solidFill>
              <a:latin typeface="Cambay"/>
              <a:ea typeface="Cambay"/>
              <a:cs typeface="Cambay"/>
              <a:sym typeface="Cambay"/>
            </a:endParaRPr>
          </a:p>
        </p:txBody>
      </p:sp>
      <p:sp>
        <p:nvSpPr>
          <p:cNvPr id="33404" name="Google Shape;33404;p43"/>
          <p:cNvSpPr txBox="1"/>
          <p:nvPr/>
        </p:nvSpPr>
        <p:spPr>
          <a:xfrm>
            <a:off x="6173225" y="4060800"/>
            <a:ext cx="5280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tx1"/>
                </a:solidFill>
                <a:latin typeface="Cambay"/>
                <a:ea typeface="Cambay"/>
                <a:cs typeface="Cambay"/>
                <a:sym typeface="Cambay"/>
              </a:rPr>
              <a:t>Give 21 days of oral estrogen </a:t>
            </a:r>
            <a:br>
              <a:rPr lang="en" b="1" dirty="0">
                <a:solidFill>
                  <a:schemeClr val="tx1"/>
                </a:solidFill>
                <a:latin typeface="Cambay"/>
                <a:ea typeface="Cambay"/>
                <a:cs typeface="Cambay"/>
                <a:sym typeface="Cambay"/>
              </a:rPr>
            </a:br>
            <a:r>
              <a:rPr lang="en" b="1" dirty="0">
                <a:solidFill>
                  <a:schemeClr val="tx1"/>
                </a:solidFill>
                <a:latin typeface="Cambay"/>
                <a:ea typeface="Cambay"/>
                <a:cs typeface="Cambay"/>
                <a:sym typeface="Cambay"/>
              </a:rPr>
              <a:t>followed by 7 days of MPA</a:t>
            </a:r>
            <a:br>
              <a:rPr lang="en" b="1" dirty="0">
                <a:solidFill>
                  <a:schemeClr val="tx1"/>
                </a:solidFill>
                <a:latin typeface="Cambay"/>
                <a:ea typeface="Cambay"/>
                <a:cs typeface="Cambay"/>
                <a:sym typeface="Cambay"/>
              </a:rPr>
            </a:br>
            <a:r>
              <a:rPr lang="en" b="1" dirty="0">
                <a:solidFill>
                  <a:schemeClr val="tx1"/>
                </a:solidFill>
                <a:latin typeface="Cambay"/>
                <a:ea typeface="Cambay"/>
                <a:cs typeface="Cambay"/>
                <a:sym typeface="Cambay"/>
              </a:rPr>
              <a:t> Withdrawal bleed present</a:t>
            </a:r>
            <a:endParaRPr b="1" dirty="0">
              <a:solidFill>
                <a:schemeClr val="tx1"/>
              </a:solidFill>
              <a:latin typeface="Cambay"/>
              <a:ea typeface="Cambay"/>
              <a:cs typeface="Cambay"/>
              <a:sym typeface="Cambay"/>
            </a:endParaRPr>
          </a:p>
          <a:p>
            <a:pPr marL="0" lvl="0" indent="0" algn="l" rtl="0">
              <a:spcBef>
                <a:spcPts val="0"/>
              </a:spcBef>
              <a:spcAft>
                <a:spcPts val="0"/>
              </a:spcAft>
              <a:buNone/>
            </a:pPr>
            <a:r>
              <a:rPr lang="en" b="1" dirty="0">
                <a:solidFill>
                  <a:schemeClr val="tx1"/>
                </a:solidFill>
                <a:latin typeface="Cambay"/>
                <a:ea typeface="Cambay"/>
                <a:cs typeface="Cambay"/>
                <a:sym typeface="Cambay"/>
              </a:rPr>
              <a:t>Absence of withdrawal–AS</a:t>
            </a:r>
            <a:endParaRPr b="1" dirty="0">
              <a:solidFill>
                <a:schemeClr val="tx1"/>
              </a:solidFill>
              <a:latin typeface="Cambay"/>
              <a:ea typeface="Cambay"/>
              <a:cs typeface="Cambay"/>
              <a:sym typeface="Cambay"/>
            </a:endParaRPr>
          </a:p>
        </p:txBody>
      </p:sp>
      <p:sp>
        <p:nvSpPr>
          <p:cNvPr id="33405" name="Google Shape;33405;p43"/>
          <p:cNvSpPr/>
          <p:nvPr/>
        </p:nvSpPr>
        <p:spPr>
          <a:xfrm rot="642393">
            <a:off x="5319836" y="3474015"/>
            <a:ext cx="972123" cy="164865"/>
          </a:xfrm>
          <a:prstGeom prst="leftArrow">
            <a:avLst>
              <a:gd name="adj1" fmla="val 50000"/>
              <a:gd name="adj2" fmla="val 500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6" name="Google Shape;33406;p43"/>
          <p:cNvSpPr/>
          <p:nvPr/>
        </p:nvSpPr>
        <p:spPr>
          <a:xfrm rot="-1209772">
            <a:off x="5303820" y="4178771"/>
            <a:ext cx="972178" cy="164961"/>
          </a:xfrm>
          <a:prstGeom prst="leftArrow">
            <a:avLst>
              <a:gd name="adj1" fmla="val 50000"/>
              <a:gd name="adj2" fmla="val 500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9" name="Google Shape;33409;p43"/>
          <p:cNvSpPr txBox="1"/>
          <p:nvPr/>
        </p:nvSpPr>
        <p:spPr>
          <a:xfrm>
            <a:off x="3372983" y="3160075"/>
            <a:ext cx="1940000" cy="523200"/>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dirty="0">
                <a:solidFill>
                  <a:schemeClr val="accent6"/>
                </a:solidFill>
                <a:latin typeface="Cambay"/>
                <a:ea typeface="Cambay"/>
                <a:cs typeface="Cambay"/>
                <a:sym typeface="Cambay"/>
              </a:rPr>
              <a:t>⬆ </a:t>
            </a:r>
            <a:r>
              <a:rPr lang="en" sz="1600" b="1" dirty="0">
                <a:solidFill>
                  <a:sysClr val="windowText" lastClr="000000"/>
                </a:solidFill>
                <a:latin typeface="Cambay"/>
                <a:ea typeface="Cambay"/>
                <a:cs typeface="Cambay"/>
                <a:sym typeface="Cambay"/>
              </a:rPr>
              <a:t>FSH</a:t>
            </a:r>
            <a:endParaRPr dirty="0">
              <a:solidFill>
                <a:sysClr val="windowText" lastClr="000000"/>
              </a:solidFill>
              <a:latin typeface="Cambay"/>
              <a:ea typeface="Cambay"/>
              <a:cs typeface="Cambay"/>
              <a:sym typeface="Cambay"/>
            </a:endParaRPr>
          </a:p>
        </p:txBody>
      </p:sp>
      <p:sp>
        <p:nvSpPr>
          <p:cNvPr id="33410" name="Google Shape;33410;p43"/>
          <p:cNvSpPr txBox="1"/>
          <p:nvPr/>
        </p:nvSpPr>
        <p:spPr>
          <a:xfrm>
            <a:off x="3356051" y="4206465"/>
            <a:ext cx="1925400" cy="507900"/>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dirty="0">
                <a:solidFill>
                  <a:schemeClr val="accent6"/>
                </a:solidFill>
                <a:latin typeface="Cambay"/>
                <a:ea typeface="Cambay"/>
                <a:cs typeface="Cambay"/>
                <a:sym typeface="Cambay"/>
              </a:rPr>
              <a:t>⬇</a:t>
            </a:r>
            <a:r>
              <a:rPr lang="en" sz="1600" b="1" dirty="0">
                <a:solidFill>
                  <a:schemeClr val="accent6"/>
                </a:solidFill>
                <a:latin typeface="Cambay"/>
                <a:ea typeface="Cambay"/>
                <a:cs typeface="Cambay"/>
                <a:sym typeface="Cambay"/>
              </a:rPr>
              <a:t> </a:t>
            </a:r>
            <a:r>
              <a:rPr lang="en" sz="1600" b="1" dirty="0">
                <a:solidFill>
                  <a:sysClr val="windowText" lastClr="000000"/>
                </a:solidFill>
                <a:latin typeface="Cambay"/>
                <a:ea typeface="Cambay"/>
                <a:cs typeface="Cambay"/>
                <a:sym typeface="Cambay"/>
              </a:rPr>
              <a:t>FSH</a:t>
            </a:r>
            <a:endParaRPr dirty="0">
              <a:solidFill>
                <a:sysClr val="windowText" lastClr="000000"/>
              </a:solidFill>
              <a:latin typeface="Cambay"/>
              <a:ea typeface="Cambay"/>
              <a:cs typeface="Cambay"/>
              <a:sym typeface="Cambay"/>
            </a:endParaRPr>
          </a:p>
        </p:txBody>
      </p:sp>
      <p:sp>
        <p:nvSpPr>
          <p:cNvPr id="33411" name="Google Shape;33411;p43"/>
          <p:cNvSpPr/>
          <p:nvPr/>
        </p:nvSpPr>
        <p:spPr>
          <a:xfrm>
            <a:off x="3089625" y="3351375"/>
            <a:ext cx="242700" cy="358200"/>
          </a:xfrm>
          <a:prstGeom prst="leftArrow">
            <a:avLst>
              <a:gd name="adj1" fmla="val 50000"/>
              <a:gd name="adj2" fmla="val 500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2" name="Google Shape;33412;p43"/>
          <p:cNvSpPr/>
          <p:nvPr/>
        </p:nvSpPr>
        <p:spPr>
          <a:xfrm>
            <a:off x="3089625" y="4341975"/>
            <a:ext cx="242700" cy="358200"/>
          </a:xfrm>
          <a:prstGeom prst="leftArrow">
            <a:avLst>
              <a:gd name="adj1" fmla="val 50000"/>
              <a:gd name="adj2" fmla="val 500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4" name="Google Shape;33414;p43"/>
          <p:cNvSpPr txBox="1"/>
          <p:nvPr/>
        </p:nvSpPr>
        <p:spPr>
          <a:xfrm>
            <a:off x="723310" y="3190825"/>
            <a:ext cx="1817027" cy="461700"/>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ysClr val="windowText" lastClr="000000"/>
                </a:solidFill>
                <a:latin typeface="Cambay"/>
                <a:ea typeface="Cambay"/>
                <a:cs typeface="Cambay"/>
                <a:sym typeface="Cambay"/>
              </a:rPr>
              <a:t>Ovarian Failure</a:t>
            </a:r>
            <a:endParaRPr sz="1800" b="1" dirty="0">
              <a:solidFill>
                <a:sysClr val="windowText" lastClr="000000"/>
              </a:solidFill>
              <a:latin typeface="Cambay"/>
              <a:ea typeface="Cambay"/>
              <a:cs typeface="Cambay"/>
              <a:sym typeface="Cambay"/>
            </a:endParaRPr>
          </a:p>
        </p:txBody>
      </p:sp>
      <p:sp>
        <p:nvSpPr>
          <p:cNvPr id="33416" name="Google Shape;33416;p43"/>
          <p:cNvSpPr txBox="1"/>
          <p:nvPr/>
        </p:nvSpPr>
        <p:spPr>
          <a:xfrm>
            <a:off x="703800" y="4229565"/>
            <a:ext cx="1925400" cy="461700"/>
          </a:xfrm>
          <a:prstGeom prst="rect">
            <a:avLst/>
          </a:prstGeom>
          <a:solidFill>
            <a:schemeClr val="accent5">
              <a:lumMod val="20000"/>
              <a:lumOff val="80000"/>
            </a:scheme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ysClr val="windowText" lastClr="000000"/>
                </a:solidFill>
                <a:latin typeface="Cambay"/>
                <a:ea typeface="Cambay"/>
                <a:cs typeface="Cambay"/>
                <a:sym typeface="Cambay"/>
              </a:rPr>
              <a:t>HP insufficiency</a:t>
            </a:r>
            <a:endParaRPr sz="1800" b="1" dirty="0">
              <a:solidFill>
                <a:sysClr val="windowText" lastClr="000000"/>
              </a:solidFill>
              <a:latin typeface="Cambay"/>
              <a:ea typeface="Cambay"/>
              <a:cs typeface="Cambay"/>
              <a:sym typeface="Camb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392"/>
                                        </p:tgtEl>
                                        <p:attrNameLst>
                                          <p:attrName>style.visibility</p:attrName>
                                        </p:attrNameLst>
                                      </p:cBhvr>
                                      <p:to>
                                        <p:strVal val="visible"/>
                                      </p:to>
                                    </p:set>
                                    <p:animEffect transition="in" filter="fade">
                                      <p:cBhvr>
                                        <p:cTn id="7" dur="1000"/>
                                        <p:tgtEl>
                                          <p:spTgt spid="33392"/>
                                        </p:tgtEl>
                                      </p:cBhvr>
                                    </p:animEffect>
                                  </p:childTnLst>
                                </p:cTn>
                              </p:par>
                              <p:par>
                                <p:cTn id="8" presetID="10" presetClass="entr" presetSubtype="0" fill="hold" nodeType="withEffect">
                                  <p:stCondLst>
                                    <p:cond delay="0"/>
                                  </p:stCondLst>
                                  <p:childTnLst>
                                    <p:set>
                                      <p:cBhvr>
                                        <p:cTn id="9" dur="1" fill="hold">
                                          <p:stCondLst>
                                            <p:cond delay="0"/>
                                          </p:stCondLst>
                                        </p:cTn>
                                        <p:tgtEl>
                                          <p:spTgt spid="33393"/>
                                        </p:tgtEl>
                                        <p:attrNameLst>
                                          <p:attrName>style.visibility</p:attrName>
                                        </p:attrNameLst>
                                      </p:cBhvr>
                                      <p:to>
                                        <p:strVal val="visible"/>
                                      </p:to>
                                    </p:set>
                                    <p:animEffect transition="in" filter="fade">
                                      <p:cBhvr>
                                        <p:cTn id="10" dur="1000"/>
                                        <p:tgtEl>
                                          <p:spTgt spid="33393"/>
                                        </p:tgtEl>
                                      </p:cBhvr>
                                    </p:animEffect>
                                  </p:childTnLst>
                                </p:cTn>
                              </p:par>
                              <p:par>
                                <p:cTn id="11" presetID="10" presetClass="entr" presetSubtype="0" fill="hold" nodeType="withEffect">
                                  <p:stCondLst>
                                    <p:cond delay="0"/>
                                  </p:stCondLst>
                                  <p:childTnLst>
                                    <p:set>
                                      <p:cBhvr>
                                        <p:cTn id="12" dur="1" fill="hold">
                                          <p:stCondLst>
                                            <p:cond delay="0"/>
                                          </p:stCondLst>
                                        </p:cTn>
                                        <p:tgtEl>
                                          <p:spTgt spid="33399"/>
                                        </p:tgtEl>
                                        <p:attrNameLst>
                                          <p:attrName>style.visibility</p:attrName>
                                        </p:attrNameLst>
                                      </p:cBhvr>
                                      <p:to>
                                        <p:strVal val="visible"/>
                                      </p:to>
                                    </p:set>
                                    <p:animEffect transition="in" filter="fade">
                                      <p:cBhvr>
                                        <p:cTn id="13" dur="1000"/>
                                        <p:tgtEl>
                                          <p:spTgt spid="33399"/>
                                        </p:tgtEl>
                                      </p:cBhvr>
                                    </p:animEffect>
                                  </p:childTnLst>
                                </p:cTn>
                              </p:par>
                              <p:par>
                                <p:cTn id="14" presetID="10" presetClass="entr" presetSubtype="0" fill="hold" nodeType="withEffect">
                                  <p:stCondLst>
                                    <p:cond delay="0"/>
                                  </p:stCondLst>
                                  <p:childTnLst>
                                    <p:set>
                                      <p:cBhvr>
                                        <p:cTn id="15" dur="1" fill="hold">
                                          <p:stCondLst>
                                            <p:cond delay="0"/>
                                          </p:stCondLst>
                                        </p:cTn>
                                        <p:tgtEl>
                                          <p:spTgt spid="33396"/>
                                        </p:tgtEl>
                                        <p:attrNameLst>
                                          <p:attrName>style.visibility</p:attrName>
                                        </p:attrNameLst>
                                      </p:cBhvr>
                                      <p:to>
                                        <p:strVal val="visible"/>
                                      </p:to>
                                    </p:set>
                                    <p:animEffect transition="in" filter="fade">
                                      <p:cBhvr>
                                        <p:cTn id="16" dur="1000"/>
                                        <p:tgtEl>
                                          <p:spTgt spid="3339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394"/>
                                        </p:tgtEl>
                                        <p:attrNameLst>
                                          <p:attrName>style.visibility</p:attrName>
                                        </p:attrNameLst>
                                      </p:cBhvr>
                                      <p:to>
                                        <p:strVal val="visible"/>
                                      </p:to>
                                    </p:set>
                                    <p:animEffect transition="in" filter="fade">
                                      <p:cBhvr>
                                        <p:cTn id="21" dur="1000"/>
                                        <p:tgtEl>
                                          <p:spTgt spid="33394"/>
                                        </p:tgtEl>
                                      </p:cBhvr>
                                    </p:animEffect>
                                  </p:childTnLst>
                                </p:cTn>
                              </p:par>
                              <p:par>
                                <p:cTn id="22" presetID="10" presetClass="entr" presetSubtype="0" fill="hold" nodeType="withEffect">
                                  <p:stCondLst>
                                    <p:cond delay="0"/>
                                  </p:stCondLst>
                                  <p:childTnLst>
                                    <p:set>
                                      <p:cBhvr>
                                        <p:cTn id="23" dur="1" fill="hold">
                                          <p:stCondLst>
                                            <p:cond delay="0"/>
                                          </p:stCondLst>
                                        </p:cTn>
                                        <p:tgtEl>
                                          <p:spTgt spid="33398"/>
                                        </p:tgtEl>
                                        <p:attrNameLst>
                                          <p:attrName>style.visibility</p:attrName>
                                        </p:attrNameLst>
                                      </p:cBhvr>
                                      <p:to>
                                        <p:strVal val="visible"/>
                                      </p:to>
                                    </p:set>
                                    <p:animEffect transition="in" filter="fade">
                                      <p:cBhvr>
                                        <p:cTn id="24" dur="1000"/>
                                        <p:tgtEl>
                                          <p:spTgt spid="33398"/>
                                        </p:tgtEl>
                                      </p:cBhvr>
                                    </p:animEffect>
                                  </p:childTnLst>
                                </p:cTn>
                              </p:par>
                              <p:par>
                                <p:cTn id="25" presetID="10" presetClass="entr" presetSubtype="0" fill="hold" nodeType="withEffect">
                                  <p:stCondLst>
                                    <p:cond delay="0"/>
                                  </p:stCondLst>
                                  <p:childTnLst>
                                    <p:set>
                                      <p:cBhvr>
                                        <p:cTn id="26" dur="1" fill="hold">
                                          <p:stCondLst>
                                            <p:cond delay="0"/>
                                          </p:stCondLst>
                                        </p:cTn>
                                        <p:tgtEl>
                                          <p:spTgt spid="33400"/>
                                        </p:tgtEl>
                                        <p:attrNameLst>
                                          <p:attrName>style.visibility</p:attrName>
                                        </p:attrNameLst>
                                      </p:cBhvr>
                                      <p:to>
                                        <p:strVal val="visible"/>
                                      </p:to>
                                    </p:set>
                                    <p:animEffect transition="in" filter="fade">
                                      <p:cBhvr>
                                        <p:cTn id="27" dur="1000"/>
                                        <p:tgtEl>
                                          <p:spTgt spid="334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401"/>
                                        </p:tgtEl>
                                        <p:attrNameLst>
                                          <p:attrName>style.visibility</p:attrName>
                                        </p:attrNameLst>
                                      </p:cBhvr>
                                      <p:to>
                                        <p:strVal val="visible"/>
                                      </p:to>
                                    </p:set>
                                    <p:animEffect transition="in" filter="fade">
                                      <p:cBhvr>
                                        <p:cTn id="32" dur="1000"/>
                                        <p:tgtEl>
                                          <p:spTgt spid="33401"/>
                                        </p:tgtEl>
                                      </p:cBhvr>
                                    </p:animEffect>
                                  </p:childTnLst>
                                </p:cTn>
                              </p:par>
                              <p:par>
                                <p:cTn id="33" presetID="10" presetClass="entr" presetSubtype="0" fill="hold" nodeType="withEffect">
                                  <p:stCondLst>
                                    <p:cond delay="0"/>
                                  </p:stCondLst>
                                  <p:childTnLst>
                                    <p:set>
                                      <p:cBhvr>
                                        <p:cTn id="34" dur="1" fill="hold">
                                          <p:stCondLst>
                                            <p:cond delay="0"/>
                                          </p:stCondLst>
                                        </p:cTn>
                                        <p:tgtEl>
                                          <p:spTgt spid="33403"/>
                                        </p:tgtEl>
                                        <p:attrNameLst>
                                          <p:attrName>style.visibility</p:attrName>
                                        </p:attrNameLst>
                                      </p:cBhvr>
                                      <p:to>
                                        <p:strVal val="visible"/>
                                      </p:to>
                                    </p:set>
                                    <p:animEffect transition="in" filter="fade">
                                      <p:cBhvr>
                                        <p:cTn id="35" dur="1000"/>
                                        <p:tgtEl>
                                          <p:spTgt spid="33403"/>
                                        </p:tgtEl>
                                      </p:cBhvr>
                                    </p:animEffect>
                                  </p:childTnLst>
                                </p:cTn>
                              </p:par>
                              <p:par>
                                <p:cTn id="36" presetID="10" presetClass="entr" presetSubtype="0" fill="hold" nodeType="withEffect">
                                  <p:stCondLst>
                                    <p:cond delay="0"/>
                                  </p:stCondLst>
                                  <p:childTnLst>
                                    <p:set>
                                      <p:cBhvr>
                                        <p:cTn id="37" dur="1" fill="hold">
                                          <p:stCondLst>
                                            <p:cond delay="0"/>
                                          </p:stCondLst>
                                        </p:cTn>
                                        <p:tgtEl>
                                          <p:spTgt spid="33404"/>
                                        </p:tgtEl>
                                        <p:attrNameLst>
                                          <p:attrName>style.visibility</p:attrName>
                                        </p:attrNameLst>
                                      </p:cBhvr>
                                      <p:to>
                                        <p:strVal val="visible"/>
                                      </p:to>
                                    </p:set>
                                    <p:animEffect transition="in" filter="fade">
                                      <p:cBhvr>
                                        <p:cTn id="38" dur="1000"/>
                                        <p:tgtEl>
                                          <p:spTgt spid="3340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405"/>
                                        </p:tgtEl>
                                        <p:attrNameLst>
                                          <p:attrName>style.visibility</p:attrName>
                                        </p:attrNameLst>
                                      </p:cBhvr>
                                      <p:to>
                                        <p:strVal val="visible"/>
                                      </p:to>
                                    </p:set>
                                    <p:animEffect transition="in" filter="fade">
                                      <p:cBhvr>
                                        <p:cTn id="43" dur="1000"/>
                                        <p:tgtEl>
                                          <p:spTgt spid="33405"/>
                                        </p:tgtEl>
                                      </p:cBhvr>
                                    </p:animEffect>
                                  </p:childTnLst>
                                </p:cTn>
                              </p:par>
                              <p:par>
                                <p:cTn id="44" presetID="10" presetClass="entr" presetSubtype="0" fill="hold" nodeType="withEffect">
                                  <p:stCondLst>
                                    <p:cond delay="0"/>
                                  </p:stCondLst>
                                  <p:childTnLst>
                                    <p:set>
                                      <p:cBhvr>
                                        <p:cTn id="45" dur="1" fill="hold">
                                          <p:stCondLst>
                                            <p:cond delay="0"/>
                                          </p:stCondLst>
                                        </p:cTn>
                                        <p:tgtEl>
                                          <p:spTgt spid="33409"/>
                                        </p:tgtEl>
                                        <p:attrNameLst>
                                          <p:attrName>style.visibility</p:attrName>
                                        </p:attrNameLst>
                                      </p:cBhvr>
                                      <p:to>
                                        <p:strVal val="visible"/>
                                      </p:to>
                                    </p:set>
                                    <p:animEffect transition="in" filter="fade">
                                      <p:cBhvr>
                                        <p:cTn id="46" dur="1000"/>
                                        <p:tgtEl>
                                          <p:spTgt spid="3340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3411"/>
                                        </p:tgtEl>
                                        <p:attrNameLst>
                                          <p:attrName>style.visibility</p:attrName>
                                        </p:attrNameLst>
                                      </p:cBhvr>
                                      <p:to>
                                        <p:strVal val="visible"/>
                                      </p:to>
                                    </p:set>
                                    <p:animEffect transition="in" filter="fade">
                                      <p:cBhvr>
                                        <p:cTn id="51" dur="1000"/>
                                        <p:tgtEl>
                                          <p:spTgt spid="33411"/>
                                        </p:tgtEl>
                                      </p:cBhvr>
                                    </p:animEffect>
                                  </p:childTnLst>
                                </p:cTn>
                              </p:par>
                              <p:par>
                                <p:cTn id="52" presetID="10" presetClass="entr" presetSubtype="0" fill="hold" nodeType="withEffect">
                                  <p:stCondLst>
                                    <p:cond delay="0"/>
                                  </p:stCondLst>
                                  <p:childTnLst>
                                    <p:set>
                                      <p:cBhvr>
                                        <p:cTn id="53" dur="1" fill="hold">
                                          <p:stCondLst>
                                            <p:cond delay="0"/>
                                          </p:stCondLst>
                                        </p:cTn>
                                        <p:tgtEl>
                                          <p:spTgt spid="33414"/>
                                        </p:tgtEl>
                                        <p:attrNameLst>
                                          <p:attrName>style.visibility</p:attrName>
                                        </p:attrNameLst>
                                      </p:cBhvr>
                                      <p:to>
                                        <p:strVal val="visible"/>
                                      </p:to>
                                    </p:set>
                                    <p:animEffect transition="in" filter="fade">
                                      <p:cBhvr>
                                        <p:cTn id="54" dur="1000"/>
                                        <p:tgtEl>
                                          <p:spTgt spid="334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3406"/>
                                        </p:tgtEl>
                                        <p:attrNameLst>
                                          <p:attrName>style.visibility</p:attrName>
                                        </p:attrNameLst>
                                      </p:cBhvr>
                                      <p:to>
                                        <p:strVal val="visible"/>
                                      </p:to>
                                    </p:set>
                                    <p:animEffect transition="in" filter="fade">
                                      <p:cBhvr>
                                        <p:cTn id="59" dur="1000"/>
                                        <p:tgtEl>
                                          <p:spTgt spid="33406"/>
                                        </p:tgtEl>
                                      </p:cBhvr>
                                    </p:animEffect>
                                  </p:childTnLst>
                                </p:cTn>
                              </p:par>
                              <p:par>
                                <p:cTn id="60" presetID="10" presetClass="entr" presetSubtype="0" fill="hold" nodeType="withEffect">
                                  <p:stCondLst>
                                    <p:cond delay="0"/>
                                  </p:stCondLst>
                                  <p:childTnLst>
                                    <p:set>
                                      <p:cBhvr>
                                        <p:cTn id="61" dur="1" fill="hold">
                                          <p:stCondLst>
                                            <p:cond delay="0"/>
                                          </p:stCondLst>
                                        </p:cTn>
                                        <p:tgtEl>
                                          <p:spTgt spid="33410"/>
                                        </p:tgtEl>
                                        <p:attrNameLst>
                                          <p:attrName>style.visibility</p:attrName>
                                        </p:attrNameLst>
                                      </p:cBhvr>
                                      <p:to>
                                        <p:strVal val="visible"/>
                                      </p:to>
                                    </p:set>
                                    <p:animEffect transition="in" filter="fade">
                                      <p:cBhvr>
                                        <p:cTn id="62" dur="1000"/>
                                        <p:tgtEl>
                                          <p:spTgt spid="334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3412"/>
                                        </p:tgtEl>
                                        <p:attrNameLst>
                                          <p:attrName>style.visibility</p:attrName>
                                        </p:attrNameLst>
                                      </p:cBhvr>
                                      <p:to>
                                        <p:strVal val="visible"/>
                                      </p:to>
                                    </p:set>
                                    <p:animEffect transition="in" filter="fade">
                                      <p:cBhvr>
                                        <p:cTn id="67" dur="1000"/>
                                        <p:tgtEl>
                                          <p:spTgt spid="33412"/>
                                        </p:tgtEl>
                                      </p:cBhvr>
                                    </p:animEffect>
                                  </p:childTnLst>
                                </p:cTn>
                              </p:par>
                              <p:par>
                                <p:cTn id="68" presetID="10" presetClass="entr" presetSubtype="0" fill="hold" nodeType="withEffect">
                                  <p:stCondLst>
                                    <p:cond delay="0"/>
                                  </p:stCondLst>
                                  <p:childTnLst>
                                    <p:set>
                                      <p:cBhvr>
                                        <p:cTn id="69" dur="1" fill="hold">
                                          <p:stCondLst>
                                            <p:cond delay="0"/>
                                          </p:stCondLst>
                                        </p:cTn>
                                        <p:tgtEl>
                                          <p:spTgt spid="33416"/>
                                        </p:tgtEl>
                                        <p:attrNameLst>
                                          <p:attrName>style.visibility</p:attrName>
                                        </p:attrNameLst>
                                      </p:cBhvr>
                                      <p:to>
                                        <p:strVal val="visible"/>
                                      </p:to>
                                    </p:set>
                                    <p:animEffect transition="in" filter="fade">
                                      <p:cBhvr>
                                        <p:cTn id="70" dur="1000"/>
                                        <p:tgtEl>
                                          <p:spTgt spid="33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F38A0B-F0CC-BD4A-BC3F-5521F32B2FD1}"/>
              </a:ext>
            </a:extLst>
          </p:cNvPr>
          <p:cNvSpPr>
            <a:spLocks noGrp="1"/>
          </p:cNvSpPr>
          <p:nvPr>
            <p:ph type="title"/>
          </p:nvPr>
        </p:nvSpPr>
        <p:spPr>
          <a:xfrm>
            <a:off x="720000" y="445024"/>
            <a:ext cx="7612470" cy="3075415"/>
          </a:xfrm>
        </p:spPr>
        <p:txBody>
          <a:bodyPr/>
          <a:lstStyle/>
          <a:p>
            <a:endParaRPr lang="x-none"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60A59733-8461-5A48-A8CA-B7DEA6D24A0A}"/>
              </a:ext>
            </a:extLst>
          </p:cNvPr>
          <p:cNvSpPr txBox="1"/>
          <p:nvPr/>
        </p:nvSpPr>
        <p:spPr>
          <a:xfrm>
            <a:off x="937260" y="1828842"/>
            <a:ext cx="6938010" cy="1077218"/>
          </a:xfrm>
          <a:prstGeom prst="rect">
            <a:avLst/>
          </a:prstGeom>
          <a:solidFill>
            <a:schemeClr val="accent1">
              <a:lumMod val="20000"/>
              <a:lumOff val="80000"/>
            </a:schemeClr>
          </a:solidFill>
        </p:spPr>
        <p:txBody>
          <a:bodyPr wrap="square" rtlCol="0">
            <a:spAutoFit/>
          </a:bodyPr>
          <a:lstStyle/>
          <a:p>
            <a:r>
              <a:rPr lang="x-none" sz="3200" dirty="0">
                <a:latin typeface="Times New Roman" panose="02020603050405020304" pitchFamily="18" charset="0"/>
                <a:cs typeface="Times New Roman" panose="02020603050405020304" pitchFamily="18" charset="0"/>
              </a:rPr>
              <a:t>OVARIAN CAUSES OF SECONDARY AMENORRHOEA</a:t>
            </a:r>
            <a:endParaRPr lang="x-none" sz="3200" dirty="0"/>
          </a:p>
        </p:txBody>
      </p:sp>
    </p:spTree>
    <p:extLst>
      <p:ext uri="{BB962C8B-B14F-4D97-AF65-F5344CB8AC3E}">
        <p14:creationId xmlns:p14="http://schemas.microsoft.com/office/powerpoint/2010/main" xmlns="" val="2467991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20"/>
        <p:cNvGrpSpPr/>
        <p:nvPr/>
      </p:nvGrpSpPr>
      <p:grpSpPr>
        <a:xfrm>
          <a:off x="0" y="0"/>
          <a:ext cx="0" cy="0"/>
          <a:chOff x="0" y="0"/>
          <a:chExt cx="0" cy="0"/>
        </a:xfrm>
      </p:grpSpPr>
      <p:sp>
        <p:nvSpPr>
          <p:cNvPr id="33421" name="Google Shape;33421;p4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Polycystic ovarian syndrome</a:t>
            </a:r>
            <a:endParaRPr sz="3200" dirty="0">
              <a:latin typeface="Times New Roman" panose="02020603050405020304" pitchFamily="18" charset="0"/>
              <a:cs typeface="Times New Roman" panose="02020603050405020304" pitchFamily="18" charset="0"/>
            </a:endParaRPr>
          </a:p>
        </p:txBody>
      </p:sp>
      <p:sp>
        <p:nvSpPr>
          <p:cNvPr id="33422" name="Google Shape;33422;p44"/>
          <p:cNvSpPr txBox="1"/>
          <p:nvPr/>
        </p:nvSpPr>
        <p:spPr>
          <a:xfrm>
            <a:off x="576475" y="1205125"/>
            <a:ext cx="7308300" cy="738633"/>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accent5"/>
              </a:buClr>
              <a:buSzPts val="1900"/>
              <a:buFont typeface="Cambay"/>
              <a:buChar char="●"/>
            </a:pPr>
            <a:r>
              <a:rPr lang="en" sz="1800" dirty="0">
                <a:solidFill>
                  <a:schemeClr val="tx1"/>
                </a:solidFill>
                <a:latin typeface="Times New Roman" panose="02020603050405020304" pitchFamily="18" charset="0"/>
                <a:ea typeface="Cambay"/>
                <a:cs typeface="Times New Roman" panose="02020603050405020304" pitchFamily="18" charset="0"/>
                <a:sym typeface="Cambay"/>
              </a:rPr>
              <a:t>Ovarian dysfunction with hyperandrogenism and polycystic ovarian morphology</a:t>
            </a:r>
            <a:endParaRPr sz="1800" dirty="0">
              <a:solidFill>
                <a:schemeClr val="tx1"/>
              </a:solidFill>
              <a:latin typeface="Times New Roman" panose="02020603050405020304" pitchFamily="18" charset="0"/>
              <a:ea typeface="Cambay"/>
              <a:cs typeface="Times New Roman" panose="02020603050405020304" pitchFamily="18" charset="0"/>
              <a:sym typeface="Cambay"/>
            </a:endParaRPr>
          </a:p>
        </p:txBody>
      </p:sp>
      <p:sp>
        <p:nvSpPr>
          <p:cNvPr id="33423" name="Google Shape;33423;p44"/>
          <p:cNvSpPr txBox="1"/>
          <p:nvPr/>
        </p:nvSpPr>
        <p:spPr>
          <a:xfrm>
            <a:off x="567125" y="1935225"/>
            <a:ext cx="7704000" cy="1938962"/>
          </a:xfrm>
          <a:prstGeom prst="rect">
            <a:avLst/>
          </a:prstGeom>
          <a:noFill/>
          <a:ln>
            <a:noFill/>
          </a:ln>
        </p:spPr>
        <p:txBody>
          <a:bodyPr spcFirstLastPara="1" wrap="square" lIns="91425" tIns="91425" rIns="91425" bIns="91425" anchor="t" anchorCtr="0">
            <a:spAutoFit/>
          </a:bodyPr>
          <a:lstStyle/>
          <a:p>
            <a:pPr marL="457200" indent="-349250">
              <a:buClr>
                <a:schemeClr val="accent5"/>
              </a:buClr>
              <a:buSzPts val="1900"/>
              <a:buFont typeface="Cambay"/>
              <a:buChar char="●"/>
            </a:pPr>
            <a:r>
              <a:rPr lang="en" sz="1800" dirty="0">
                <a:solidFill>
                  <a:schemeClr val="tx1"/>
                </a:solidFill>
                <a:latin typeface="Times New Roman" panose="02020603050405020304" pitchFamily="18" charset="0"/>
                <a:ea typeface="Cambay"/>
                <a:cs typeface="Times New Roman" panose="02020603050405020304" pitchFamily="18" charset="0"/>
                <a:sym typeface="Cambay"/>
              </a:rPr>
              <a:t>Prevalence : around 25%-30% of all women on ultrasound but not always associated with the full syndrome</a:t>
            </a:r>
          </a:p>
          <a:p>
            <a:pPr marL="457200" indent="-349250">
              <a:buClr>
                <a:schemeClr val="accent5"/>
              </a:buClr>
              <a:buSzPts val="1900"/>
              <a:buFont typeface="Cambay"/>
              <a:buChar char="●"/>
            </a:pPr>
            <a:endParaRPr lang="en" sz="1800" dirty="0">
              <a:solidFill>
                <a:schemeClr val="tx1"/>
              </a:solidFill>
              <a:latin typeface="Times New Roman" panose="02020603050405020304" pitchFamily="18" charset="0"/>
              <a:ea typeface="Cambay"/>
              <a:cs typeface="Times New Roman" panose="02020603050405020304" pitchFamily="18" charset="0"/>
              <a:sym typeface="Cambay"/>
            </a:endParaRPr>
          </a:p>
          <a:p>
            <a:pPr marL="457200" indent="-349250">
              <a:buClr>
                <a:schemeClr val="accent5"/>
              </a:buClr>
              <a:buSzPts val="1900"/>
              <a:buFont typeface="Cambay"/>
              <a:buChar char="●"/>
            </a:pPr>
            <a:r>
              <a:rPr lang="en-GB" sz="1800" dirty="0">
                <a:solidFill>
                  <a:schemeClr val="tx1"/>
                </a:solidFill>
                <a:latin typeface="Times New Roman" panose="02020603050405020304" pitchFamily="18" charset="0"/>
                <a:ea typeface="Cambay"/>
                <a:cs typeface="Times New Roman" panose="02020603050405020304" pitchFamily="18" charset="0"/>
                <a:sym typeface="Cambay"/>
              </a:rPr>
              <a:t>5–10% of women of reproductive age</a:t>
            </a:r>
          </a:p>
          <a:p>
            <a:pPr marL="457200" lvl="0" indent="-349250" algn="l" rtl="0">
              <a:spcBef>
                <a:spcPts val="0"/>
              </a:spcBef>
              <a:spcAft>
                <a:spcPts val="0"/>
              </a:spcAft>
              <a:buClr>
                <a:schemeClr val="accent5"/>
              </a:buClr>
              <a:buSzPts val="1900"/>
              <a:buFont typeface="Cambay"/>
              <a:buChar char="●"/>
            </a:pPr>
            <a:endParaRPr lang="en" sz="1900" dirty="0">
              <a:solidFill>
                <a:schemeClr val="tx1"/>
              </a:solidFill>
              <a:latin typeface="Cambay"/>
              <a:ea typeface="Cambay"/>
              <a:cs typeface="Cambay"/>
              <a:sym typeface="Cambay"/>
            </a:endParaRPr>
          </a:p>
          <a:p>
            <a:pPr marL="457200" lvl="0" indent="-349250" algn="l" rtl="0">
              <a:spcBef>
                <a:spcPts val="0"/>
              </a:spcBef>
              <a:spcAft>
                <a:spcPts val="0"/>
              </a:spcAft>
              <a:buClr>
                <a:schemeClr val="accent5"/>
              </a:buClr>
              <a:buSzPts val="1900"/>
              <a:buFont typeface="Cambay"/>
              <a:buChar char="●"/>
            </a:pPr>
            <a:endParaRPr sz="1900" dirty="0">
              <a:solidFill>
                <a:schemeClr val="tx1"/>
              </a:solidFill>
              <a:latin typeface="Cambay"/>
              <a:ea typeface="Cambay"/>
              <a:cs typeface="Cambay"/>
              <a:sym typeface="Cambay"/>
            </a:endParaRPr>
          </a:p>
        </p:txBody>
      </p:sp>
      <p:sp>
        <p:nvSpPr>
          <p:cNvPr id="33424" name="Google Shape;33424;p44"/>
          <p:cNvSpPr txBox="1"/>
          <p:nvPr/>
        </p:nvSpPr>
        <p:spPr>
          <a:xfrm>
            <a:off x="562425" y="2645725"/>
            <a:ext cx="7308300" cy="1354187"/>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accent5"/>
              </a:buClr>
              <a:buSzPts val="1900"/>
              <a:buFont typeface="Cambay"/>
              <a:buChar char="●"/>
            </a:pPr>
            <a:endParaRPr lang="en" sz="1900" dirty="0">
              <a:solidFill>
                <a:schemeClr val="tx1"/>
              </a:solidFill>
              <a:latin typeface="Cambay"/>
              <a:ea typeface="Cambay"/>
              <a:cs typeface="Cambay"/>
              <a:sym typeface="Cambay"/>
            </a:endParaRPr>
          </a:p>
          <a:p>
            <a:pPr marL="457200" lvl="0" indent="-349250" algn="l" rtl="0">
              <a:spcBef>
                <a:spcPts val="0"/>
              </a:spcBef>
              <a:spcAft>
                <a:spcPts val="0"/>
              </a:spcAft>
              <a:buClr>
                <a:schemeClr val="accent5"/>
              </a:buClr>
              <a:buSzPts val="1900"/>
              <a:buFont typeface="Cambay"/>
              <a:buChar char="●"/>
            </a:pPr>
            <a:endParaRPr lang="en" sz="1900" dirty="0">
              <a:solidFill>
                <a:schemeClr val="tx1"/>
              </a:solidFill>
              <a:latin typeface="Cambay"/>
              <a:ea typeface="Cambay"/>
              <a:cs typeface="Cambay"/>
              <a:sym typeface="Cambay"/>
            </a:endParaRPr>
          </a:p>
          <a:p>
            <a:pPr marL="457200" lvl="0" indent="-349250" algn="l" rtl="0">
              <a:spcBef>
                <a:spcPts val="0"/>
              </a:spcBef>
              <a:spcAft>
                <a:spcPts val="0"/>
              </a:spcAft>
              <a:buClr>
                <a:schemeClr val="accent5"/>
              </a:buClr>
              <a:buSzPts val="1900"/>
              <a:buFont typeface="Cambay"/>
              <a:buChar char="●"/>
            </a:pPr>
            <a:r>
              <a:rPr lang="en" sz="1800" dirty="0">
                <a:solidFill>
                  <a:schemeClr val="tx1"/>
                </a:solidFill>
                <a:latin typeface="Times New Roman" panose="02020603050405020304" pitchFamily="18" charset="0"/>
                <a:ea typeface="Cambay"/>
                <a:cs typeface="Times New Roman" panose="02020603050405020304" pitchFamily="18" charset="0"/>
                <a:sym typeface="Cambay"/>
              </a:rPr>
              <a:t>Associated with an increased risk of type 2 diabetes and cardiovascular events.</a:t>
            </a:r>
            <a:endParaRPr sz="1800" dirty="0">
              <a:solidFill>
                <a:schemeClr val="tx1"/>
              </a:solidFill>
              <a:latin typeface="Times New Roman" panose="02020603050405020304" pitchFamily="18" charset="0"/>
              <a:ea typeface="Cambay"/>
              <a:cs typeface="Times New Roman" panose="02020603050405020304" pitchFamily="18" charset="0"/>
              <a:sym typeface="Cambay"/>
            </a:endParaRPr>
          </a:p>
        </p:txBody>
      </p:sp>
      <p:sp>
        <p:nvSpPr>
          <p:cNvPr id="33426" name="Google Shape;33426;p44"/>
          <p:cNvSpPr txBox="1"/>
          <p:nvPr/>
        </p:nvSpPr>
        <p:spPr>
          <a:xfrm>
            <a:off x="567125" y="3923650"/>
            <a:ext cx="7754400" cy="7695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accent5"/>
              </a:buClr>
              <a:buSzPts val="1900"/>
              <a:buFont typeface="Cambay"/>
              <a:buChar char="●"/>
            </a:pPr>
            <a:r>
              <a:rPr lang="en" sz="1800" dirty="0">
                <a:solidFill>
                  <a:schemeClr val="tx1"/>
                </a:solidFill>
                <a:latin typeface="Times New Roman" panose="02020603050405020304" pitchFamily="18" charset="0"/>
                <a:ea typeface="Cambay"/>
                <a:cs typeface="Times New Roman" panose="02020603050405020304" pitchFamily="18" charset="0"/>
                <a:sym typeface="Cambay"/>
              </a:rPr>
              <a:t>Etiology : Not completely clear </a:t>
            </a:r>
          </a:p>
          <a:p>
            <a:pPr marL="107950" lvl="0" algn="l" rtl="0">
              <a:spcBef>
                <a:spcPts val="0"/>
              </a:spcBef>
              <a:spcAft>
                <a:spcPts val="0"/>
              </a:spcAft>
              <a:buClr>
                <a:schemeClr val="accent5"/>
              </a:buClr>
              <a:buSzPts val="1900"/>
            </a:pPr>
            <a:r>
              <a:rPr lang="en" sz="1800" dirty="0">
                <a:solidFill>
                  <a:schemeClr val="tx1"/>
                </a:solidFill>
                <a:latin typeface="Times New Roman" panose="02020603050405020304" pitchFamily="18" charset="0"/>
                <a:ea typeface="Cambay"/>
                <a:cs typeface="Times New Roman" panose="02020603050405020304" pitchFamily="18" charset="0"/>
                <a:sym typeface="Cambay"/>
              </a:rPr>
              <a:t>                           Frequent familial trend points to a genetic cause</a:t>
            </a:r>
            <a:r>
              <a:rPr lang="en" sz="1900" dirty="0">
                <a:solidFill>
                  <a:schemeClr val="tx1"/>
                </a:solidFill>
                <a:latin typeface="Times New Roman" panose="02020603050405020304" pitchFamily="18" charset="0"/>
                <a:ea typeface="Cambay"/>
                <a:cs typeface="Times New Roman" panose="02020603050405020304" pitchFamily="18" charset="0"/>
                <a:sym typeface="Cambay"/>
              </a:rPr>
              <a:t>.</a:t>
            </a:r>
            <a:endParaRPr sz="1900" dirty="0">
              <a:solidFill>
                <a:schemeClr val="tx1"/>
              </a:solidFill>
              <a:latin typeface="Times New Roman" panose="02020603050405020304" pitchFamily="18" charset="0"/>
              <a:ea typeface="Cambay"/>
              <a:cs typeface="Times New Roman" panose="02020603050405020304" pitchFamily="18" charset="0"/>
              <a:sym typeface="Camb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22"/>
                                        </p:tgtEl>
                                        <p:attrNameLst>
                                          <p:attrName>style.visibility</p:attrName>
                                        </p:attrNameLst>
                                      </p:cBhvr>
                                      <p:to>
                                        <p:strVal val="visible"/>
                                      </p:to>
                                    </p:set>
                                    <p:animEffect transition="in" filter="fade">
                                      <p:cBhvr>
                                        <p:cTn id="7" dur="1000"/>
                                        <p:tgtEl>
                                          <p:spTgt spid="334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23"/>
                                        </p:tgtEl>
                                        <p:attrNameLst>
                                          <p:attrName>style.visibility</p:attrName>
                                        </p:attrNameLst>
                                      </p:cBhvr>
                                      <p:to>
                                        <p:strVal val="visible"/>
                                      </p:to>
                                    </p:set>
                                    <p:animEffect transition="in" filter="fade">
                                      <p:cBhvr>
                                        <p:cTn id="12" dur="1000"/>
                                        <p:tgtEl>
                                          <p:spTgt spid="334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424"/>
                                        </p:tgtEl>
                                        <p:attrNameLst>
                                          <p:attrName>style.visibility</p:attrName>
                                        </p:attrNameLst>
                                      </p:cBhvr>
                                      <p:to>
                                        <p:strVal val="visible"/>
                                      </p:to>
                                    </p:set>
                                    <p:animEffect transition="in" filter="fade">
                                      <p:cBhvr>
                                        <p:cTn id="17" dur="1000"/>
                                        <p:tgtEl>
                                          <p:spTgt spid="334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426"/>
                                        </p:tgtEl>
                                        <p:attrNameLst>
                                          <p:attrName>style.visibility</p:attrName>
                                        </p:attrNameLst>
                                      </p:cBhvr>
                                      <p:to>
                                        <p:strVal val="visible"/>
                                      </p:to>
                                    </p:set>
                                    <p:animEffect transition="in" filter="fade">
                                      <p:cBhvr>
                                        <p:cTn id="22" dur="1000"/>
                                        <p:tgtEl>
                                          <p:spTgt spid="3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58"/>
        <p:cNvGrpSpPr/>
        <p:nvPr/>
      </p:nvGrpSpPr>
      <p:grpSpPr>
        <a:xfrm>
          <a:off x="0" y="0"/>
          <a:ext cx="0" cy="0"/>
          <a:chOff x="0" y="0"/>
          <a:chExt cx="0" cy="0"/>
        </a:xfrm>
      </p:grpSpPr>
      <p:sp>
        <p:nvSpPr>
          <p:cNvPr id="33459" name="Google Shape;33459;p4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Diagnostic criteria</a:t>
            </a:r>
          </a:p>
        </p:txBody>
      </p:sp>
      <p:sp>
        <p:nvSpPr>
          <p:cNvPr id="33460" name="Google Shape;33460;p48"/>
          <p:cNvSpPr txBox="1"/>
          <p:nvPr/>
        </p:nvSpPr>
        <p:spPr>
          <a:xfrm>
            <a:off x="814191" y="1170675"/>
            <a:ext cx="6601883"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chemeClr val="tx1"/>
                </a:solidFill>
                <a:latin typeface="Times New Roman" panose="02020603050405020304" pitchFamily="18" charset="0"/>
                <a:ea typeface="Cambay"/>
                <a:cs typeface="Times New Roman" panose="02020603050405020304" pitchFamily="18" charset="0"/>
                <a:sym typeface="Cambay"/>
              </a:rPr>
              <a:t>       Rotterdam criteria</a:t>
            </a:r>
            <a:r>
              <a:rPr lang="en-GB" sz="2400" b="1" dirty="0">
                <a:solidFill>
                  <a:schemeClr val="dk1"/>
                </a:solidFill>
                <a:latin typeface="Cambay"/>
                <a:ea typeface="Cambay"/>
                <a:cs typeface="Times New Roman" panose="02020603050405020304" pitchFamily="18" charset="0"/>
                <a:sym typeface="Cambay"/>
              </a:rPr>
              <a:t>: </a:t>
            </a:r>
            <a:r>
              <a:rPr lang="en-GB" sz="1600" b="1" dirty="0">
                <a:solidFill>
                  <a:schemeClr val="dk1"/>
                </a:solidFill>
                <a:latin typeface="Times New Roman" panose="02020603050405020304" pitchFamily="18" charset="0"/>
                <a:ea typeface="Cambay"/>
                <a:cs typeface="Times New Roman" panose="02020603050405020304" pitchFamily="18" charset="0"/>
                <a:sym typeface="Cambay"/>
              </a:rPr>
              <a:t>two out of the three</a:t>
            </a:r>
            <a:endParaRPr lang="en-GB" sz="1600" dirty="0">
              <a:solidFill>
                <a:schemeClr val="accent5"/>
              </a:solidFill>
              <a:latin typeface="Times New Roman" panose="02020603050405020304" pitchFamily="18" charset="0"/>
              <a:ea typeface="Cambay"/>
              <a:cs typeface="Times New Roman" panose="02020603050405020304" pitchFamily="18" charset="0"/>
              <a:sym typeface="Cambay"/>
            </a:endParaRPr>
          </a:p>
        </p:txBody>
      </p:sp>
      <p:graphicFrame>
        <p:nvGraphicFramePr>
          <p:cNvPr id="33462" name="Google Shape;33462;p48"/>
          <p:cNvGraphicFramePr/>
          <p:nvPr>
            <p:extLst>
              <p:ext uri="{D42A27DB-BD31-4B8C-83A1-F6EECF244321}">
                <p14:modId xmlns:p14="http://schemas.microsoft.com/office/powerpoint/2010/main" xmlns="" val="924971953"/>
              </p:ext>
            </p:extLst>
          </p:nvPr>
        </p:nvGraphicFramePr>
        <p:xfrm>
          <a:off x="1268964" y="2122300"/>
          <a:ext cx="4467958" cy="2514480"/>
        </p:xfrm>
        <a:graphic>
          <a:graphicData uri="http://schemas.openxmlformats.org/drawingml/2006/table">
            <a:tbl>
              <a:tblPr>
                <a:noFill/>
                <a:tableStyleId>{32408B53-4784-4C19-A874-F9B2BFD0779F}</a:tableStyleId>
              </a:tblPr>
              <a:tblGrid>
                <a:gridCol w="4467958">
                  <a:extLst>
                    <a:ext uri="{9D8B030D-6E8A-4147-A177-3AD203B41FA5}">
                      <a16:colId xmlns:a16="http://schemas.microsoft.com/office/drawing/2014/main" xmlns="" val="20000"/>
                    </a:ext>
                  </a:extLst>
                </a:gridCol>
              </a:tblGrid>
              <a:tr h="450549">
                <a:tc>
                  <a:txBody>
                    <a:bodyPr/>
                    <a:lstStyle/>
                    <a:p>
                      <a:pPr marL="0" lvl="0" indent="0" algn="l" rtl="0">
                        <a:spcBef>
                          <a:spcPts val="0"/>
                        </a:spcBef>
                        <a:spcAft>
                          <a:spcPts val="0"/>
                        </a:spcAft>
                        <a:buNone/>
                      </a:pPr>
                      <a:endParaRPr sz="2400" dirty="0">
                        <a:solidFill>
                          <a:srgbClr val="FFF3E6"/>
                        </a:solidFill>
                        <a:latin typeface="Times New Roman" panose="02020603050405020304" pitchFamily="18" charset="0"/>
                        <a:ea typeface="Della Respira"/>
                        <a:cs typeface="Times New Roman" panose="02020603050405020304" pitchFamily="18" charset="0"/>
                        <a:sym typeface="Della Respira"/>
                      </a:endParaRPr>
                    </a:p>
                  </a:txBody>
                  <a:tcPr marL="91425" marR="91425" marT="91425" marB="91425" anchor="ctr">
                    <a:lnL w="19050" cap="flat" cmpd="sng">
                      <a:solidFill>
                        <a:srgbClr val="CF9E39"/>
                      </a:solidFill>
                      <a:prstDash val="solid"/>
                      <a:round/>
                      <a:headEnd type="none" w="sm" len="sm"/>
                      <a:tailEnd type="none" w="sm" len="sm"/>
                    </a:lnL>
                    <a:lnR w="19050" cap="flat" cmpd="sng">
                      <a:solidFill>
                        <a:srgbClr val="CF9E39"/>
                      </a:solidFill>
                      <a:prstDash val="solid"/>
                      <a:round/>
                      <a:headEnd type="none" w="sm" len="sm"/>
                      <a:tailEnd type="none" w="sm" len="sm"/>
                    </a:lnR>
                    <a:lnT w="19050" cap="flat" cmpd="sng">
                      <a:solidFill>
                        <a:srgbClr val="CF9E39"/>
                      </a:solidFill>
                      <a:prstDash val="solid"/>
                      <a:round/>
                      <a:headEnd type="none" w="sm" len="sm"/>
                      <a:tailEnd type="none" w="sm" len="sm"/>
                    </a:lnT>
                    <a:lnB w="19050" cap="flat" cmpd="sng">
                      <a:solidFill>
                        <a:srgbClr val="CF9E39"/>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xmlns="" val="10000"/>
                  </a:ext>
                </a:extLst>
              </a:tr>
              <a:tr h="375453">
                <a:tc>
                  <a:txBody>
                    <a:bodyPr/>
                    <a:lstStyle/>
                    <a:p>
                      <a:pPr marL="0" lvl="0" indent="0" algn="l" rtl="0">
                        <a:spcBef>
                          <a:spcPts val="0"/>
                        </a:spcBef>
                        <a:spcAft>
                          <a:spcPts val="0"/>
                        </a:spcAft>
                        <a:buNone/>
                      </a:pPr>
                      <a:r>
                        <a:rPr lang="en" dirty="0">
                          <a:solidFill>
                            <a:schemeClr val="tx1"/>
                          </a:solidFill>
                          <a:latin typeface="Cambay"/>
                          <a:ea typeface="Cambay"/>
                          <a:cs typeface="Cambay"/>
                          <a:sym typeface="Cambay"/>
                        </a:rPr>
                        <a:t>1. </a:t>
                      </a:r>
                      <a:r>
                        <a:rPr lang="en" sz="1800" dirty="0">
                          <a:solidFill>
                            <a:schemeClr val="tx1"/>
                          </a:solidFill>
                          <a:latin typeface="Times New Roman" panose="02020603050405020304" pitchFamily="18" charset="0"/>
                          <a:ea typeface="Cambay"/>
                          <a:cs typeface="Times New Roman" panose="02020603050405020304" pitchFamily="18" charset="0"/>
                          <a:sym typeface="Cambay"/>
                        </a:rPr>
                        <a:t>Anovulation/Oligo-ovulation</a:t>
                      </a:r>
                      <a:endParaRPr sz="1800" dirty="0">
                        <a:solidFill>
                          <a:schemeClr val="tx1"/>
                        </a:solidFill>
                        <a:latin typeface="Times New Roman" panose="02020603050405020304" pitchFamily="18" charset="0"/>
                        <a:ea typeface="Cambay"/>
                        <a:cs typeface="Times New Roman" panose="02020603050405020304" pitchFamily="18" charset="0"/>
                        <a:sym typeface="Cambay"/>
                      </a:endParaRPr>
                    </a:p>
                  </a:txBody>
                  <a:tcPr marL="91425" marR="91425" marT="91425" marB="91425" anchor="ctr">
                    <a:lnL w="19050" cap="flat" cmpd="sng">
                      <a:solidFill>
                        <a:srgbClr val="CF9E39"/>
                      </a:solidFill>
                      <a:prstDash val="solid"/>
                      <a:round/>
                      <a:headEnd type="none" w="sm" len="sm"/>
                      <a:tailEnd type="none" w="sm" len="sm"/>
                    </a:lnL>
                    <a:lnR w="19050" cap="flat" cmpd="sng">
                      <a:solidFill>
                        <a:srgbClr val="CF9E39"/>
                      </a:solidFill>
                      <a:prstDash val="solid"/>
                      <a:round/>
                      <a:headEnd type="none" w="sm" len="sm"/>
                      <a:tailEnd type="none" w="sm" len="sm"/>
                    </a:lnR>
                    <a:lnT w="19050" cap="flat" cmpd="sng">
                      <a:solidFill>
                        <a:srgbClr val="CF9E39"/>
                      </a:solidFill>
                      <a:prstDash val="solid"/>
                      <a:round/>
                      <a:headEnd type="none" w="sm" len="sm"/>
                      <a:tailEnd type="none" w="sm" len="sm"/>
                    </a:lnT>
                    <a:lnB w="19050" cap="flat" cmpd="sng">
                      <a:solidFill>
                        <a:srgbClr val="CF9E39"/>
                      </a:solidFill>
                      <a:prstDash val="solid"/>
                      <a:round/>
                      <a:headEnd type="none" w="sm" len="sm"/>
                      <a:tailEnd type="none" w="sm" len="sm"/>
                    </a:lnB>
                  </a:tcPr>
                </a:tc>
                <a:extLst>
                  <a:ext uri="{0D108BD9-81ED-4DB2-BD59-A6C34878D82A}">
                    <a16:rowId xmlns:a16="http://schemas.microsoft.com/office/drawing/2014/main" xmlns="" val="10001"/>
                  </a:ext>
                </a:extLst>
              </a:tr>
              <a:tr h="244061">
                <a:tc>
                  <a:txBody>
                    <a:bodyPr/>
                    <a:lstStyle/>
                    <a:p>
                      <a:endParaRPr lang="en-US"/>
                    </a:p>
                  </a:txBody>
                  <a:tcPr>
                    <a:lnT w="19050" cap="flat" cmpd="sng" algn="ctr">
                      <a:solidFill>
                        <a:srgbClr val="CF9E39"/>
                      </a:solidFill>
                      <a:prstDash val="solid"/>
                      <a:round/>
                      <a:headEnd type="none" w="sm" len="sm"/>
                      <a:tailEnd type="none" w="sm" len="sm"/>
                    </a:lnT>
                  </a:tcPr>
                </a:tc>
                <a:extLst>
                  <a:ext uri="{0D108BD9-81ED-4DB2-BD59-A6C34878D82A}">
                    <a16:rowId xmlns:a16="http://schemas.microsoft.com/office/drawing/2014/main" xmlns="" val="10002"/>
                  </a:ext>
                </a:extLst>
              </a:tr>
              <a:tr h="375453">
                <a:tc>
                  <a:txBody>
                    <a:bodyPr/>
                    <a:lstStyle/>
                    <a:p>
                      <a:pPr marL="0" lvl="0" indent="0" algn="l" rtl="0">
                        <a:spcBef>
                          <a:spcPts val="0"/>
                        </a:spcBef>
                        <a:spcAft>
                          <a:spcPts val="0"/>
                        </a:spcAft>
                        <a:buNone/>
                      </a:pPr>
                      <a:r>
                        <a:rPr lang="en" dirty="0">
                          <a:solidFill>
                            <a:schemeClr val="tx1"/>
                          </a:solidFill>
                          <a:latin typeface="Cambay"/>
                          <a:ea typeface="Cambay"/>
                          <a:cs typeface="Cambay"/>
                          <a:sym typeface="Cambay"/>
                        </a:rPr>
                        <a:t>2. </a:t>
                      </a:r>
                      <a:r>
                        <a:rPr lang="en" sz="1800" dirty="0">
                          <a:solidFill>
                            <a:schemeClr val="tx1"/>
                          </a:solidFill>
                          <a:latin typeface="Times New Roman" panose="02020603050405020304" pitchFamily="18" charset="0"/>
                          <a:ea typeface="Cambay"/>
                          <a:cs typeface="Times New Roman" panose="02020603050405020304" pitchFamily="18" charset="0"/>
                          <a:sym typeface="Cambay"/>
                        </a:rPr>
                        <a:t>Clinical or biochemical hyperandrogenism </a:t>
                      </a:r>
                      <a:endParaRPr sz="1800" dirty="0">
                        <a:solidFill>
                          <a:schemeClr val="tx1"/>
                        </a:solidFill>
                        <a:latin typeface="Times New Roman" panose="02020603050405020304" pitchFamily="18" charset="0"/>
                        <a:ea typeface="Cambay"/>
                        <a:cs typeface="Times New Roman" panose="02020603050405020304" pitchFamily="18" charset="0"/>
                        <a:sym typeface="Cambay"/>
                      </a:endParaRPr>
                    </a:p>
                  </a:txBody>
                  <a:tcPr marL="91425" marR="91425" marT="91425" marB="91425" anchor="ctr">
                    <a:lnL w="19050" cap="flat" cmpd="sng">
                      <a:solidFill>
                        <a:srgbClr val="CF9E39"/>
                      </a:solidFill>
                      <a:prstDash val="solid"/>
                      <a:round/>
                      <a:headEnd type="none" w="sm" len="sm"/>
                      <a:tailEnd type="none" w="sm" len="sm"/>
                    </a:lnL>
                    <a:lnR w="19050" cap="flat" cmpd="sng">
                      <a:solidFill>
                        <a:srgbClr val="CF9E39"/>
                      </a:solidFill>
                      <a:prstDash val="solid"/>
                      <a:round/>
                      <a:headEnd type="none" w="sm" len="sm"/>
                      <a:tailEnd type="none" w="sm" len="sm"/>
                    </a:lnR>
                    <a:lnB w="19050" cap="flat" cmpd="sng">
                      <a:solidFill>
                        <a:srgbClr val="CF9E39"/>
                      </a:solidFill>
                      <a:prstDash val="solid"/>
                      <a:round/>
                      <a:headEnd type="none" w="sm" len="sm"/>
                      <a:tailEnd type="none" w="sm" len="sm"/>
                    </a:lnB>
                  </a:tcPr>
                </a:tc>
                <a:extLst>
                  <a:ext uri="{0D108BD9-81ED-4DB2-BD59-A6C34878D82A}">
                    <a16:rowId xmlns:a16="http://schemas.microsoft.com/office/drawing/2014/main" xmlns="" val="10003"/>
                  </a:ext>
                </a:extLst>
              </a:tr>
              <a:tr h="244061">
                <a:tc>
                  <a:txBody>
                    <a:bodyPr/>
                    <a:lstStyle/>
                    <a:p>
                      <a:endParaRPr lang="en-US" dirty="0"/>
                    </a:p>
                  </a:txBody>
                  <a:tcPr>
                    <a:lnT w="19050" cap="flat" cmpd="sng" algn="ctr">
                      <a:solidFill>
                        <a:srgbClr val="CF9E39"/>
                      </a:solidFill>
                      <a:prstDash val="solid"/>
                      <a:round/>
                      <a:headEnd type="none" w="sm" len="sm"/>
                      <a:tailEnd type="none" w="sm" len="sm"/>
                    </a:lnT>
                  </a:tcPr>
                </a:tc>
                <a:extLst>
                  <a:ext uri="{0D108BD9-81ED-4DB2-BD59-A6C34878D82A}">
                    <a16:rowId xmlns:a16="http://schemas.microsoft.com/office/drawing/2014/main" xmlns="" val="10004"/>
                  </a:ext>
                </a:extLst>
              </a:tr>
              <a:tr h="375453">
                <a:tc>
                  <a:txBody>
                    <a:bodyPr/>
                    <a:lstStyle/>
                    <a:p>
                      <a:pPr marL="0" lvl="0" indent="0" algn="l" rtl="0">
                        <a:spcBef>
                          <a:spcPts val="0"/>
                        </a:spcBef>
                        <a:spcAft>
                          <a:spcPts val="0"/>
                        </a:spcAft>
                        <a:buNone/>
                      </a:pPr>
                      <a:r>
                        <a:rPr lang="en" dirty="0">
                          <a:solidFill>
                            <a:schemeClr val="tx1"/>
                          </a:solidFill>
                          <a:latin typeface="Cambay"/>
                          <a:ea typeface="Cambay"/>
                          <a:cs typeface="Cambay"/>
                          <a:sym typeface="Cambay"/>
                        </a:rPr>
                        <a:t>3. </a:t>
                      </a:r>
                      <a:r>
                        <a:rPr lang="en" sz="1800" dirty="0">
                          <a:solidFill>
                            <a:schemeClr val="tx1"/>
                          </a:solidFill>
                          <a:latin typeface="Times New Roman" panose="02020603050405020304" pitchFamily="18" charset="0"/>
                          <a:ea typeface="Cambay"/>
                          <a:cs typeface="Times New Roman" panose="02020603050405020304" pitchFamily="18" charset="0"/>
                          <a:sym typeface="Cambay"/>
                        </a:rPr>
                        <a:t>Polycystic ovaries on USG</a:t>
                      </a:r>
                      <a:endParaRPr sz="1800" dirty="0">
                        <a:solidFill>
                          <a:schemeClr val="tx1"/>
                        </a:solidFill>
                        <a:latin typeface="Times New Roman" panose="02020603050405020304" pitchFamily="18" charset="0"/>
                        <a:ea typeface="Cambay"/>
                        <a:cs typeface="Times New Roman" panose="02020603050405020304" pitchFamily="18" charset="0"/>
                        <a:sym typeface="Cambay"/>
                      </a:endParaRPr>
                    </a:p>
                  </a:txBody>
                  <a:tcPr marL="91425" marR="91425" marT="91425" marB="91425" anchor="ctr">
                    <a:lnL w="19050" cap="flat" cmpd="sng">
                      <a:solidFill>
                        <a:srgbClr val="CF9E39"/>
                      </a:solidFill>
                      <a:prstDash val="solid"/>
                      <a:round/>
                      <a:headEnd type="none" w="sm" len="sm"/>
                      <a:tailEnd type="none" w="sm" len="sm"/>
                    </a:lnL>
                    <a:lnR w="19050" cap="flat" cmpd="sng">
                      <a:solidFill>
                        <a:srgbClr val="CF9E39"/>
                      </a:solidFill>
                      <a:prstDash val="solid"/>
                      <a:round/>
                      <a:headEnd type="none" w="sm" len="sm"/>
                      <a:tailEnd type="none" w="sm" len="sm"/>
                    </a:lnR>
                    <a:lnB w="19050" cap="flat" cmpd="sng">
                      <a:solidFill>
                        <a:srgbClr val="CF9E39"/>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pic>
        <p:nvPicPr>
          <p:cNvPr id="6" name="Google Shape;33469;p49">
            <a:extLst>
              <a:ext uri="{FF2B5EF4-FFF2-40B4-BE49-F238E27FC236}">
                <a16:creationId xmlns:a16="http://schemas.microsoft.com/office/drawing/2014/main" xmlns="" id="{1D834A6F-8117-664E-9C0A-B699CFB6C3C0}"/>
              </a:ext>
            </a:extLst>
          </p:cNvPr>
          <p:cNvPicPr preferRelativeResize="0"/>
          <p:nvPr/>
        </p:nvPicPr>
        <p:blipFill>
          <a:blip r:embed="rId3">
            <a:alphaModFix/>
          </a:blip>
          <a:stretch>
            <a:fillRect/>
          </a:stretch>
        </p:blipFill>
        <p:spPr>
          <a:xfrm>
            <a:off x="6075123" y="2122300"/>
            <a:ext cx="3043825" cy="2638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30"/>
        <p:cNvGrpSpPr/>
        <p:nvPr/>
      </p:nvGrpSpPr>
      <p:grpSpPr>
        <a:xfrm>
          <a:off x="0" y="0"/>
          <a:ext cx="0" cy="0"/>
          <a:chOff x="0" y="0"/>
          <a:chExt cx="0" cy="0"/>
        </a:xfrm>
      </p:grpSpPr>
      <p:pic>
        <p:nvPicPr>
          <p:cNvPr id="33431" name="Google Shape;33431;p45"/>
          <p:cNvPicPr preferRelativeResize="0"/>
          <p:nvPr/>
        </p:nvPicPr>
        <p:blipFill>
          <a:blip r:embed="rId3">
            <a:alphaModFix/>
          </a:blip>
          <a:stretch>
            <a:fillRect/>
          </a:stretch>
        </p:blipFill>
        <p:spPr>
          <a:xfrm>
            <a:off x="596563" y="1051450"/>
            <a:ext cx="7705725" cy="4019550"/>
          </a:xfrm>
          <a:prstGeom prst="rect">
            <a:avLst/>
          </a:prstGeom>
          <a:noFill/>
          <a:ln>
            <a:noFill/>
          </a:ln>
        </p:spPr>
      </p:pic>
      <p:sp>
        <p:nvSpPr>
          <p:cNvPr id="33432" name="Google Shape;33432;p45"/>
          <p:cNvSpPr txBox="1">
            <a:spLocks noGrp="1"/>
          </p:cNvSpPr>
          <p:nvPr>
            <p:ph type="title"/>
          </p:nvPr>
        </p:nvSpPr>
        <p:spPr>
          <a:xfrm>
            <a:off x="720000" y="2926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Pathophysiology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36"/>
        <p:cNvGrpSpPr/>
        <p:nvPr/>
      </p:nvGrpSpPr>
      <p:grpSpPr>
        <a:xfrm>
          <a:off x="0" y="0"/>
          <a:ext cx="0" cy="0"/>
          <a:chOff x="0" y="0"/>
          <a:chExt cx="0" cy="0"/>
        </a:xfrm>
      </p:grpSpPr>
      <p:sp>
        <p:nvSpPr>
          <p:cNvPr id="33437" name="Google Shape;33437;p4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Clinical Features</a:t>
            </a:r>
            <a:endParaRPr sz="3200" dirty="0">
              <a:latin typeface="Times New Roman" panose="02020603050405020304" pitchFamily="18" charset="0"/>
              <a:cs typeface="Times New Roman" panose="02020603050405020304" pitchFamily="18" charset="0"/>
            </a:endParaRPr>
          </a:p>
        </p:txBody>
      </p:sp>
      <p:sp>
        <p:nvSpPr>
          <p:cNvPr id="33438" name="Google Shape;33438;p46"/>
          <p:cNvSpPr txBox="1"/>
          <p:nvPr/>
        </p:nvSpPr>
        <p:spPr>
          <a:xfrm>
            <a:off x="576475" y="1205125"/>
            <a:ext cx="7308300" cy="553968"/>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accent5"/>
              </a:buClr>
              <a:buSzPts val="2100"/>
              <a:buFont typeface="Cambay"/>
              <a:buChar char="●"/>
            </a:pPr>
            <a:r>
              <a:rPr lang="en" sz="2400" dirty="0">
                <a:solidFill>
                  <a:schemeClr val="tx1"/>
                </a:solidFill>
                <a:latin typeface="Times New Roman" panose="02020603050405020304" pitchFamily="18" charset="0"/>
                <a:ea typeface="Cambay"/>
                <a:cs typeface="Times New Roman" panose="02020603050405020304" pitchFamily="18" charset="0"/>
                <a:sym typeface="Cambay"/>
              </a:rPr>
              <a:t>Oligomenorrhea/amenorrhea - 75%  </a:t>
            </a:r>
            <a:endParaRPr sz="2400" dirty="0">
              <a:solidFill>
                <a:schemeClr val="tx1"/>
              </a:solidFill>
              <a:latin typeface="Times New Roman" panose="02020603050405020304" pitchFamily="18" charset="0"/>
              <a:ea typeface="Cambay"/>
              <a:cs typeface="Times New Roman" panose="02020603050405020304" pitchFamily="18" charset="0"/>
              <a:sym typeface="Cambay"/>
            </a:endParaRPr>
          </a:p>
        </p:txBody>
      </p:sp>
      <p:sp>
        <p:nvSpPr>
          <p:cNvPr id="33439" name="Google Shape;33439;p46"/>
          <p:cNvSpPr txBox="1"/>
          <p:nvPr/>
        </p:nvSpPr>
        <p:spPr>
          <a:xfrm>
            <a:off x="567125" y="1782825"/>
            <a:ext cx="7704000" cy="553968"/>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accent5"/>
              </a:buClr>
              <a:buSzPts val="2100"/>
              <a:buFont typeface="Cambay"/>
              <a:buChar char="●"/>
            </a:pPr>
            <a:r>
              <a:rPr lang="en" sz="2400" dirty="0">
                <a:solidFill>
                  <a:schemeClr val="tx1"/>
                </a:solidFill>
                <a:latin typeface="Times New Roman" panose="02020603050405020304" pitchFamily="18" charset="0"/>
                <a:ea typeface="Cambay"/>
                <a:cs typeface="Times New Roman" panose="02020603050405020304" pitchFamily="18" charset="0"/>
                <a:sym typeface="Cambay"/>
              </a:rPr>
              <a:t>Hirsutism </a:t>
            </a:r>
            <a:endParaRPr sz="2400" dirty="0">
              <a:solidFill>
                <a:schemeClr val="tx1"/>
              </a:solidFill>
              <a:latin typeface="Times New Roman" panose="02020603050405020304" pitchFamily="18" charset="0"/>
              <a:ea typeface="Cambay"/>
              <a:cs typeface="Times New Roman" panose="02020603050405020304" pitchFamily="18" charset="0"/>
              <a:sym typeface="Cambay"/>
            </a:endParaRPr>
          </a:p>
        </p:txBody>
      </p:sp>
      <p:sp>
        <p:nvSpPr>
          <p:cNvPr id="33440" name="Google Shape;33440;p46"/>
          <p:cNvSpPr txBox="1"/>
          <p:nvPr/>
        </p:nvSpPr>
        <p:spPr>
          <a:xfrm>
            <a:off x="562425" y="2340925"/>
            <a:ext cx="7308300" cy="553968"/>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accent5"/>
              </a:buClr>
              <a:buSzPts val="2100"/>
              <a:buFont typeface="Cambay"/>
              <a:buChar char="●"/>
            </a:pPr>
            <a:r>
              <a:rPr lang="en" sz="2400" dirty="0">
                <a:solidFill>
                  <a:schemeClr val="tx1"/>
                </a:solidFill>
                <a:latin typeface="Times New Roman" panose="02020603050405020304" pitchFamily="18" charset="0"/>
                <a:ea typeface="Cambay"/>
                <a:cs typeface="Times New Roman" panose="02020603050405020304" pitchFamily="18" charset="0"/>
                <a:sym typeface="Cambay"/>
              </a:rPr>
              <a:t>Subfertility 75%</a:t>
            </a:r>
            <a:endParaRPr sz="2400" dirty="0">
              <a:solidFill>
                <a:schemeClr val="tx1"/>
              </a:solidFill>
              <a:latin typeface="Times New Roman" panose="02020603050405020304" pitchFamily="18" charset="0"/>
              <a:ea typeface="Cambay"/>
              <a:cs typeface="Times New Roman" panose="02020603050405020304" pitchFamily="18" charset="0"/>
              <a:sym typeface="Cambay"/>
            </a:endParaRPr>
          </a:p>
        </p:txBody>
      </p:sp>
      <p:sp>
        <p:nvSpPr>
          <p:cNvPr id="33441" name="Google Shape;33441;p46"/>
          <p:cNvSpPr txBox="1"/>
          <p:nvPr/>
        </p:nvSpPr>
        <p:spPr>
          <a:xfrm>
            <a:off x="556900" y="2924125"/>
            <a:ext cx="5884800" cy="553968"/>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accent5"/>
              </a:buClr>
              <a:buSzPts val="2100"/>
              <a:buFont typeface="Cambay"/>
              <a:buChar char="●"/>
            </a:pPr>
            <a:r>
              <a:rPr lang="en" sz="2400" dirty="0">
                <a:solidFill>
                  <a:schemeClr val="tx1"/>
                </a:solidFill>
                <a:latin typeface="Times New Roman" panose="02020603050405020304" pitchFamily="18" charset="0"/>
                <a:ea typeface="Cambay"/>
                <a:cs typeface="Times New Roman" panose="02020603050405020304" pitchFamily="18" charset="0"/>
                <a:sym typeface="Cambay"/>
              </a:rPr>
              <a:t>Obesity 45%</a:t>
            </a:r>
            <a:endParaRPr sz="2400" dirty="0">
              <a:solidFill>
                <a:schemeClr val="tx1"/>
              </a:solidFill>
              <a:latin typeface="Times New Roman" panose="02020603050405020304" pitchFamily="18" charset="0"/>
              <a:ea typeface="Cambay"/>
              <a:cs typeface="Times New Roman" panose="02020603050405020304" pitchFamily="18" charset="0"/>
              <a:sym typeface="Cambay"/>
            </a:endParaRPr>
          </a:p>
        </p:txBody>
      </p:sp>
      <p:sp>
        <p:nvSpPr>
          <p:cNvPr id="33442" name="Google Shape;33442;p46"/>
          <p:cNvSpPr txBox="1"/>
          <p:nvPr/>
        </p:nvSpPr>
        <p:spPr>
          <a:xfrm>
            <a:off x="567125" y="3542650"/>
            <a:ext cx="7754400" cy="553968"/>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accent5"/>
              </a:buClr>
              <a:buSzPts val="2100"/>
              <a:buFont typeface="Cambay"/>
              <a:buChar char="●"/>
            </a:pPr>
            <a:r>
              <a:rPr lang="en" sz="2400" dirty="0">
                <a:solidFill>
                  <a:schemeClr val="tx1"/>
                </a:solidFill>
                <a:latin typeface="Times New Roman" panose="02020603050405020304" pitchFamily="18" charset="0"/>
                <a:ea typeface="Cambay"/>
                <a:cs typeface="Times New Roman" panose="02020603050405020304" pitchFamily="18" charset="0"/>
                <a:sym typeface="Cambay"/>
              </a:rPr>
              <a:t>Acanthosis nigricans</a:t>
            </a:r>
            <a:endParaRPr sz="2400" dirty="0">
              <a:solidFill>
                <a:schemeClr val="tx1"/>
              </a:solidFill>
              <a:latin typeface="Times New Roman" panose="02020603050405020304" pitchFamily="18" charset="0"/>
              <a:ea typeface="Cambay"/>
              <a:cs typeface="Times New Roman" panose="02020603050405020304" pitchFamily="18" charset="0"/>
              <a:sym typeface="Cambay"/>
            </a:endParaRPr>
          </a:p>
        </p:txBody>
      </p:sp>
      <p:sp>
        <p:nvSpPr>
          <p:cNvPr id="33443" name="Google Shape;33443;p46"/>
          <p:cNvSpPr txBox="1"/>
          <p:nvPr/>
        </p:nvSpPr>
        <p:spPr>
          <a:xfrm>
            <a:off x="567125" y="4076050"/>
            <a:ext cx="7754400" cy="553968"/>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accent5"/>
              </a:buClr>
              <a:buSzPts val="2100"/>
              <a:buFont typeface="Cambay"/>
              <a:buChar char="●"/>
            </a:pPr>
            <a:r>
              <a:rPr lang="en" sz="2400" dirty="0">
                <a:solidFill>
                  <a:schemeClr val="tx1"/>
                </a:solidFill>
                <a:latin typeface="Times New Roman" panose="02020603050405020304" pitchFamily="18" charset="0"/>
                <a:ea typeface="Cambay"/>
                <a:cs typeface="Times New Roman" panose="02020603050405020304" pitchFamily="18" charset="0"/>
                <a:sym typeface="Cambay"/>
              </a:rPr>
              <a:t>Acne</a:t>
            </a:r>
            <a:r>
              <a:rPr lang="en" sz="2400" dirty="0">
                <a:solidFill>
                  <a:schemeClr val="accent5"/>
                </a:solidFill>
                <a:latin typeface="Times New Roman" panose="02020603050405020304" pitchFamily="18" charset="0"/>
                <a:ea typeface="Cambay"/>
                <a:cs typeface="Times New Roman" panose="02020603050405020304" pitchFamily="18" charset="0"/>
                <a:sym typeface="Cambay"/>
              </a:rPr>
              <a:t> </a:t>
            </a:r>
            <a:endParaRPr sz="2400" dirty="0">
              <a:solidFill>
                <a:schemeClr val="accent5"/>
              </a:solidFill>
              <a:latin typeface="Times New Roman" panose="02020603050405020304" pitchFamily="18" charset="0"/>
              <a:ea typeface="Cambay"/>
              <a:cs typeface="Times New Roman" panose="02020603050405020304" pitchFamily="18" charset="0"/>
              <a:sym typeface="Cambay"/>
            </a:endParaRPr>
          </a:p>
        </p:txBody>
      </p:sp>
      <p:pic>
        <p:nvPicPr>
          <p:cNvPr id="33444" name="Google Shape;33444;p46"/>
          <p:cNvPicPr preferRelativeResize="0"/>
          <p:nvPr/>
        </p:nvPicPr>
        <p:blipFill>
          <a:blip r:embed="rId3">
            <a:alphaModFix/>
          </a:blip>
          <a:stretch>
            <a:fillRect/>
          </a:stretch>
        </p:blipFill>
        <p:spPr>
          <a:xfrm>
            <a:off x="6441700" y="919980"/>
            <a:ext cx="1443900" cy="1251745"/>
          </a:xfrm>
          <a:prstGeom prst="rect">
            <a:avLst/>
          </a:prstGeom>
          <a:noFill/>
          <a:ln>
            <a:noFill/>
          </a:ln>
        </p:spPr>
      </p:pic>
      <p:pic>
        <p:nvPicPr>
          <p:cNvPr id="33445" name="Google Shape;33445;p46"/>
          <p:cNvPicPr preferRelativeResize="0"/>
          <p:nvPr/>
        </p:nvPicPr>
        <p:blipFill>
          <a:blip r:embed="rId4">
            <a:alphaModFix/>
          </a:blip>
          <a:stretch>
            <a:fillRect/>
          </a:stretch>
        </p:blipFill>
        <p:spPr>
          <a:xfrm>
            <a:off x="5223050" y="1618601"/>
            <a:ext cx="1331150" cy="1153972"/>
          </a:xfrm>
          <a:prstGeom prst="rect">
            <a:avLst/>
          </a:prstGeom>
          <a:noFill/>
          <a:ln>
            <a:noFill/>
          </a:ln>
        </p:spPr>
      </p:pic>
      <p:pic>
        <p:nvPicPr>
          <p:cNvPr id="33446" name="Google Shape;33446;p46"/>
          <p:cNvPicPr preferRelativeResize="0"/>
          <p:nvPr/>
        </p:nvPicPr>
        <p:blipFill>
          <a:blip r:embed="rId5">
            <a:alphaModFix/>
          </a:blip>
          <a:stretch>
            <a:fillRect/>
          </a:stretch>
        </p:blipFill>
        <p:spPr>
          <a:xfrm>
            <a:off x="6554200" y="2214722"/>
            <a:ext cx="1443912" cy="1251725"/>
          </a:xfrm>
          <a:prstGeom prst="rect">
            <a:avLst/>
          </a:prstGeom>
          <a:noFill/>
          <a:ln>
            <a:noFill/>
          </a:ln>
        </p:spPr>
      </p:pic>
      <p:pic>
        <p:nvPicPr>
          <p:cNvPr id="33447" name="Google Shape;33447;p46"/>
          <p:cNvPicPr preferRelativeResize="0"/>
          <p:nvPr/>
        </p:nvPicPr>
        <p:blipFill>
          <a:blip r:embed="rId6">
            <a:alphaModFix/>
          </a:blip>
          <a:stretch>
            <a:fillRect/>
          </a:stretch>
        </p:blipFill>
        <p:spPr>
          <a:xfrm>
            <a:off x="5289375" y="2865625"/>
            <a:ext cx="1331150" cy="1153972"/>
          </a:xfrm>
          <a:prstGeom prst="rect">
            <a:avLst/>
          </a:prstGeom>
          <a:noFill/>
          <a:ln>
            <a:noFill/>
          </a:ln>
        </p:spPr>
      </p:pic>
      <p:pic>
        <p:nvPicPr>
          <p:cNvPr id="33448" name="Google Shape;33448;p46"/>
          <p:cNvPicPr preferRelativeResize="0"/>
          <p:nvPr/>
        </p:nvPicPr>
        <p:blipFill>
          <a:blip r:embed="rId7">
            <a:alphaModFix/>
          </a:blip>
          <a:stretch>
            <a:fillRect/>
          </a:stretch>
        </p:blipFill>
        <p:spPr>
          <a:xfrm>
            <a:off x="6479500" y="3584425"/>
            <a:ext cx="1443900" cy="12517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38"/>
                                        </p:tgtEl>
                                        <p:attrNameLst>
                                          <p:attrName>style.visibility</p:attrName>
                                        </p:attrNameLst>
                                      </p:cBhvr>
                                      <p:to>
                                        <p:strVal val="visible"/>
                                      </p:to>
                                    </p:set>
                                    <p:animEffect transition="in" filter="fade">
                                      <p:cBhvr>
                                        <p:cTn id="7" dur="1000"/>
                                        <p:tgtEl>
                                          <p:spTgt spid="33438"/>
                                        </p:tgtEl>
                                      </p:cBhvr>
                                    </p:animEffect>
                                  </p:childTnLst>
                                </p:cTn>
                              </p:par>
                              <p:par>
                                <p:cTn id="8" presetID="10" presetClass="entr" presetSubtype="0" fill="hold" nodeType="withEffect">
                                  <p:stCondLst>
                                    <p:cond delay="0"/>
                                  </p:stCondLst>
                                  <p:childTnLst>
                                    <p:set>
                                      <p:cBhvr>
                                        <p:cTn id="9" dur="1" fill="hold">
                                          <p:stCondLst>
                                            <p:cond delay="0"/>
                                          </p:stCondLst>
                                        </p:cTn>
                                        <p:tgtEl>
                                          <p:spTgt spid="33444"/>
                                        </p:tgtEl>
                                        <p:attrNameLst>
                                          <p:attrName>style.visibility</p:attrName>
                                        </p:attrNameLst>
                                      </p:cBhvr>
                                      <p:to>
                                        <p:strVal val="visible"/>
                                      </p:to>
                                    </p:set>
                                    <p:animEffect transition="in" filter="fade">
                                      <p:cBhvr>
                                        <p:cTn id="10" dur="1000"/>
                                        <p:tgtEl>
                                          <p:spTgt spid="334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439"/>
                                        </p:tgtEl>
                                        <p:attrNameLst>
                                          <p:attrName>style.visibility</p:attrName>
                                        </p:attrNameLst>
                                      </p:cBhvr>
                                      <p:to>
                                        <p:strVal val="visible"/>
                                      </p:to>
                                    </p:set>
                                    <p:animEffect transition="in" filter="fade">
                                      <p:cBhvr>
                                        <p:cTn id="15" dur="1000"/>
                                        <p:tgtEl>
                                          <p:spTgt spid="33439"/>
                                        </p:tgtEl>
                                      </p:cBhvr>
                                    </p:animEffect>
                                  </p:childTnLst>
                                </p:cTn>
                              </p:par>
                              <p:par>
                                <p:cTn id="16" presetID="10" presetClass="entr" presetSubtype="0" fill="hold" nodeType="withEffect">
                                  <p:stCondLst>
                                    <p:cond delay="0"/>
                                  </p:stCondLst>
                                  <p:childTnLst>
                                    <p:set>
                                      <p:cBhvr>
                                        <p:cTn id="17" dur="1" fill="hold">
                                          <p:stCondLst>
                                            <p:cond delay="0"/>
                                          </p:stCondLst>
                                        </p:cTn>
                                        <p:tgtEl>
                                          <p:spTgt spid="33445"/>
                                        </p:tgtEl>
                                        <p:attrNameLst>
                                          <p:attrName>style.visibility</p:attrName>
                                        </p:attrNameLst>
                                      </p:cBhvr>
                                      <p:to>
                                        <p:strVal val="visible"/>
                                      </p:to>
                                    </p:set>
                                    <p:animEffect transition="in" filter="fade">
                                      <p:cBhvr>
                                        <p:cTn id="18" dur="1000"/>
                                        <p:tgtEl>
                                          <p:spTgt spid="334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440"/>
                                        </p:tgtEl>
                                        <p:attrNameLst>
                                          <p:attrName>style.visibility</p:attrName>
                                        </p:attrNameLst>
                                      </p:cBhvr>
                                      <p:to>
                                        <p:strVal val="visible"/>
                                      </p:to>
                                    </p:set>
                                    <p:animEffect transition="in" filter="fade">
                                      <p:cBhvr>
                                        <p:cTn id="23" dur="1000"/>
                                        <p:tgtEl>
                                          <p:spTgt spid="33440"/>
                                        </p:tgtEl>
                                      </p:cBhvr>
                                    </p:animEffect>
                                  </p:childTnLst>
                                </p:cTn>
                              </p:par>
                              <p:par>
                                <p:cTn id="24" presetID="10" presetClass="entr" presetSubtype="0" fill="hold" nodeType="withEffect">
                                  <p:stCondLst>
                                    <p:cond delay="0"/>
                                  </p:stCondLst>
                                  <p:childTnLst>
                                    <p:set>
                                      <p:cBhvr>
                                        <p:cTn id="25" dur="1" fill="hold">
                                          <p:stCondLst>
                                            <p:cond delay="0"/>
                                          </p:stCondLst>
                                        </p:cTn>
                                        <p:tgtEl>
                                          <p:spTgt spid="33446"/>
                                        </p:tgtEl>
                                        <p:attrNameLst>
                                          <p:attrName>style.visibility</p:attrName>
                                        </p:attrNameLst>
                                      </p:cBhvr>
                                      <p:to>
                                        <p:strVal val="visible"/>
                                      </p:to>
                                    </p:set>
                                    <p:animEffect transition="in" filter="fade">
                                      <p:cBhvr>
                                        <p:cTn id="26" dur="1000"/>
                                        <p:tgtEl>
                                          <p:spTgt spid="334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441"/>
                                        </p:tgtEl>
                                        <p:attrNameLst>
                                          <p:attrName>style.visibility</p:attrName>
                                        </p:attrNameLst>
                                      </p:cBhvr>
                                      <p:to>
                                        <p:strVal val="visible"/>
                                      </p:to>
                                    </p:set>
                                    <p:animEffect transition="in" filter="fade">
                                      <p:cBhvr>
                                        <p:cTn id="31" dur="1000"/>
                                        <p:tgtEl>
                                          <p:spTgt spid="33441"/>
                                        </p:tgtEl>
                                      </p:cBhvr>
                                    </p:animEffect>
                                  </p:childTnLst>
                                </p:cTn>
                              </p:par>
                              <p:par>
                                <p:cTn id="32" presetID="10" presetClass="entr" presetSubtype="0" fill="hold" nodeType="withEffect">
                                  <p:stCondLst>
                                    <p:cond delay="0"/>
                                  </p:stCondLst>
                                  <p:childTnLst>
                                    <p:set>
                                      <p:cBhvr>
                                        <p:cTn id="33" dur="1" fill="hold">
                                          <p:stCondLst>
                                            <p:cond delay="0"/>
                                          </p:stCondLst>
                                        </p:cTn>
                                        <p:tgtEl>
                                          <p:spTgt spid="33447"/>
                                        </p:tgtEl>
                                        <p:attrNameLst>
                                          <p:attrName>style.visibility</p:attrName>
                                        </p:attrNameLst>
                                      </p:cBhvr>
                                      <p:to>
                                        <p:strVal val="visible"/>
                                      </p:to>
                                    </p:set>
                                    <p:animEffect transition="in" filter="fade">
                                      <p:cBhvr>
                                        <p:cTn id="34" dur="1000"/>
                                        <p:tgtEl>
                                          <p:spTgt spid="334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442"/>
                                        </p:tgtEl>
                                        <p:attrNameLst>
                                          <p:attrName>style.visibility</p:attrName>
                                        </p:attrNameLst>
                                      </p:cBhvr>
                                      <p:to>
                                        <p:strVal val="visible"/>
                                      </p:to>
                                    </p:set>
                                    <p:animEffect transition="in" filter="fade">
                                      <p:cBhvr>
                                        <p:cTn id="39" dur="1000"/>
                                        <p:tgtEl>
                                          <p:spTgt spid="3344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443"/>
                                        </p:tgtEl>
                                        <p:attrNameLst>
                                          <p:attrName>style.visibility</p:attrName>
                                        </p:attrNameLst>
                                      </p:cBhvr>
                                      <p:to>
                                        <p:strVal val="visible"/>
                                      </p:to>
                                    </p:set>
                                    <p:animEffect transition="in" filter="fade">
                                      <p:cBhvr>
                                        <p:cTn id="44" dur="1000"/>
                                        <p:tgtEl>
                                          <p:spTgt spid="33443"/>
                                        </p:tgtEl>
                                      </p:cBhvr>
                                    </p:animEffect>
                                  </p:childTnLst>
                                </p:cTn>
                              </p:par>
                              <p:par>
                                <p:cTn id="45" presetID="10" presetClass="entr" presetSubtype="0" fill="hold" nodeType="withEffect">
                                  <p:stCondLst>
                                    <p:cond delay="0"/>
                                  </p:stCondLst>
                                  <p:childTnLst>
                                    <p:set>
                                      <p:cBhvr>
                                        <p:cTn id="46" dur="1" fill="hold">
                                          <p:stCondLst>
                                            <p:cond delay="0"/>
                                          </p:stCondLst>
                                        </p:cTn>
                                        <p:tgtEl>
                                          <p:spTgt spid="33448"/>
                                        </p:tgtEl>
                                        <p:attrNameLst>
                                          <p:attrName>style.visibility</p:attrName>
                                        </p:attrNameLst>
                                      </p:cBhvr>
                                      <p:to>
                                        <p:strVal val="visible"/>
                                      </p:to>
                                    </p:set>
                                    <p:animEffect transition="in" filter="fade">
                                      <p:cBhvr>
                                        <p:cTn id="47" dur="1000"/>
                                        <p:tgtEl>
                                          <p:spTgt spid="33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52"/>
        <p:cNvGrpSpPr/>
        <p:nvPr/>
      </p:nvGrpSpPr>
      <p:grpSpPr>
        <a:xfrm>
          <a:off x="0" y="0"/>
          <a:ext cx="0" cy="0"/>
          <a:chOff x="0" y="0"/>
          <a:chExt cx="0" cy="0"/>
        </a:xfrm>
      </p:grpSpPr>
      <p:sp>
        <p:nvSpPr>
          <p:cNvPr id="33453" name="Google Shape;33453;p4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Investigations</a:t>
            </a:r>
            <a:endParaRPr sz="3200" dirty="0">
              <a:latin typeface="Times New Roman" panose="02020603050405020304" pitchFamily="18" charset="0"/>
              <a:cs typeface="Times New Roman" panose="02020603050405020304" pitchFamily="18" charset="0"/>
            </a:endParaRPr>
          </a:p>
        </p:txBody>
      </p:sp>
      <p:sp>
        <p:nvSpPr>
          <p:cNvPr id="33454" name="Google Shape;33454;p47"/>
          <p:cNvSpPr txBox="1"/>
          <p:nvPr/>
        </p:nvSpPr>
        <p:spPr>
          <a:xfrm>
            <a:off x="988050" y="1081275"/>
            <a:ext cx="6822300" cy="4247286"/>
          </a:xfrm>
          <a:prstGeom prst="rect">
            <a:avLst/>
          </a:prstGeom>
          <a:noFill/>
          <a:ln>
            <a:noFill/>
          </a:ln>
        </p:spPr>
        <p:txBody>
          <a:bodyPr spcFirstLastPara="1" wrap="square" lIns="91425" tIns="91425" rIns="91425" bIns="91425" anchor="t" anchorCtr="0">
            <a:spAutoFit/>
          </a:bodyPr>
          <a:lstStyle/>
          <a:p>
            <a:pPr marL="450850" lvl="0" indent="-342900" algn="l" rtl="0">
              <a:spcBef>
                <a:spcPts val="0"/>
              </a:spcBef>
              <a:spcAft>
                <a:spcPts val="0"/>
              </a:spcAft>
              <a:buClr>
                <a:schemeClr val="accent5"/>
              </a:buClr>
              <a:buSzPts val="1900"/>
              <a:buFont typeface="Arial" panose="020B0604020202020204" pitchFamily="34" charset="0"/>
              <a:buChar char="•"/>
            </a:pPr>
            <a:r>
              <a:rPr lang="en" sz="2400" b="1" dirty="0">
                <a:solidFill>
                  <a:schemeClr val="tx1"/>
                </a:solidFill>
                <a:latin typeface="Times New Roman" panose="02020603050405020304" pitchFamily="18" charset="0"/>
                <a:cs typeface="Times New Roman" panose="02020603050405020304" pitchFamily="18" charset="0"/>
              </a:rPr>
              <a:t>↑ </a:t>
            </a:r>
            <a:r>
              <a:rPr lang="en" sz="2400" dirty="0">
                <a:solidFill>
                  <a:schemeClr val="tx1"/>
                </a:solidFill>
                <a:latin typeface="Times New Roman" panose="02020603050405020304" pitchFamily="18" charset="0"/>
                <a:cs typeface="Times New Roman" panose="02020603050405020304" pitchFamily="18" charset="0"/>
              </a:rPr>
              <a:t>Fasting insulin(OGTT) </a:t>
            </a:r>
            <a:br>
              <a:rPr lang="en" sz="2400" dirty="0">
                <a:solidFill>
                  <a:schemeClr val="tx1"/>
                </a:solidFill>
                <a:latin typeface="Times New Roman" panose="02020603050405020304" pitchFamily="18" charset="0"/>
                <a:cs typeface="Times New Roman" panose="02020603050405020304" pitchFamily="18" charset="0"/>
              </a:rPr>
            </a:br>
            <a:endParaRPr sz="2400" dirty="0">
              <a:solidFill>
                <a:schemeClr val="tx1"/>
              </a:solidFill>
              <a:latin typeface="Times New Roman" panose="02020603050405020304" pitchFamily="18" charset="0"/>
              <a:cs typeface="Times New Roman" panose="02020603050405020304" pitchFamily="18" charset="0"/>
            </a:endParaRPr>
          </a:p>
          <a:p>
            <a:pPr marL="450850" lvl="0" indent="-342900" algn="l" rtl="0">
              <a:spcBef>
                <a:spcPts val="0"/>
              </a:spcBef>
              <a:spcAft>
                <a:spcPts val="0"/>
              </a:spcAft>
              <a:buClr>
                <a:schemeClr val="accent5"/>
              </a:buClr>
              <a:buSzPts val="1900"/>
              <a:buFont typeface="Arial" panose="020B0604020202020204" pitchFamily="34" charset="0"/>
              <a:buChar char="•"/>
            </a:pPr>
            <a:r>
              <a:rPr lang="en" sz="2400" b="1" dirty="0">
                <a:solidFill>
                  <a:schemeClr val="tx1"/>
                </a:solidFill>
                <a:latin typeface="Times New Roman" panose="02020603050405020304" pitchFamily="18" charset="0"/>
                <a:cs typeface="Times New Roman" panose="02020603050405020304" pitchFamily="18" charset="0"/>
              </a:rPr>
              <a:t>↑</a:t>
            </a:r>
            <a:r>
              <a:rPr lang="en" sz="2400" dirty="0">
                <a:solidFill>
                  <a:schemeClr val="tx1"/>
                </a:solidFill>
                <a:latin typeface="Times New Roman" panose="02020603050405020304" pitchFamily="18" charset="0"/>
                <a:cs typeface="Times New Roman" panose="02020603050405020304" pitchFamily="18" charset="0"/>
              </a:rPr>
              <a:t> Androgens (testosterone and androstenedione)</a:t>
            </a:r>
            <a:br>
              <a:rPr lang="en" sz="2400" dirty="0">
                <a:solidFill>
                  <a:schemeClr val="tx1"/>
                </a:solidFill>
                <a:latin typeface="Times New Roman" panose="02020603050405020304" pitchFamily="18" charset="0"/>
                <a:cs typeface="Times New Roman" panose="02020603050405020304" pitchFamily="18" charset="0"/>
              </a:rPr>
            </a:br>
            <a:endParaRPr sz="2400" dirty="0">
              <a:solidFill>
                <a:schemeClr val="tx1"/>
              </a:solidFill>
              <a:latin typeface="Times New Roman" panose="02020603050405020304" pitchFamily="18" charset="0"/>
              <a:cs typeface="Times New Roman" panose="02020603050405020304" pitchFamily="18" charset="0"/>
            </a:endParaRPr>
          </a:p>
          <a:p>
            <a:pPr marL="450850" lvl="0" indent="-342900" algn="l" rtl="0">
              <a:spcBef>
                <a:spcPts val="0"/>
              </a:spcBef>
              <a:spcAft>
                <a:spcPts val="0"/>
              </a:spcAft>
              <a:buClr>
                <a:schemeClr val="accent5"/>
              </a:buClr>
              <a:buSzPts val="1900"/>
              <a:buFont typeface="Arial" panose="020B0604020202020204" pitchFamily="34" charset="0"/>
              <a:buChar char="•"/>
            </a:pPr>
            <a:r>
              <a:rPr lang="en" sz="2400" b="1" dirty="0">
                <a:solidFill>
                  <a:schemeClr val="tx1"/>
                </a:solidFill>
                <a:latin typeface="Times New Roman" panose="02020603050405020304" pitchFamily="18" charset="0"/>
                <a:cs typeface="Times New Roman" panose="02020603050405020304" pitchFamily="18" charset="0"/>
              </a:rPr>
              <a:t>↑</a:t>
            </a:r>
            <a:r>
              <a:rPr lang="en" sz="2400" dirty="0">
                <a:solidFill>
                  <a:schemeClr val="tx1"/>
                </a:solidFill>
                <a:latin typeface="Times New Roman" panose="02020603050405020304" pitchFamily="18" charset="0"/>
                <a:cs typeface="Times New Roman" panose="02020603050405020304" pitchFamily="18" charset="0"/>
              </a:rPr>
              <a:t> or normal LH, normal FSH (LH : FSH )</a:t>
            </a:r>
            <a:br>
              <a:rPr lang="en" sz="2400" dirty="0">
                <a:solidFill>
                  <a:schemeClr val="tx1"/>
                </a:solidFill>
                <a:latin typeface="Times New Roman" panose="02020603050405020304" pitchFamily="18" charset="0"/>
                <a:cs typeface="Times New Roman" panose="02020603050405020304" pitchFamily="18" charset="0"/>
              </a:rPr>
            </a:br>
            <a:endParaRPr sz="2400" dirty="0">
              <a:solidFill>
                <a:schemeClr val="tx1"/>
              </a:solidFill>
              <a:latin typeface="Times New Roman" panose="02020603050405020304" pitchFamily="18" charset="0"/>
              <a:cs typeface="Times New Roman" panose="02020603050405020304" pitchFamily="18" charset="0"/>
            </a:endParaRPr>
          </a:p>
          <a:p>
            <a:pPr marL="450850" lvl="0" indent="-342900" algn="l" rtl="0">
              <a:spcBef>
                <a:spcPts val="0"/>
              </a:spcBef>
              <a:spcAft>
                <a:spcPts val="0"/>
              </a:spcAft>
              <a:buClr>
                <a:schemeClr val="accent5"/>
              </a:buClr>
              <a:buSzPts val="1900"/>
              <a:buFont typeface="Arial" panose="020B0604020202020204" pitchFamily="34" charset="0"/>
              <a:buChar char="•"/>
            </a:pPr>
            <a:r>
              <a:rPr lang="en" sz="2400" b="1" dirty="0">
                <a:solidFill>
                  <a:schemeClr val="tx1"/>
                </a:solidFill>
                <a:latin typeface="Times New Roman" panose="02020603050405020304" pitchFamily="18" charset="0"/>
                <a:cs typeface="Times New Roman" panose="02020603050405020304" pitchFamily="18" charset="0"/>
              </a:rPr>
              <a:t>↓</a:t>
            </a:r>
            <a:r>
              <a:rPr lang="en" sz="2400" dirty="0">
                <a:solidFill>
                  <a:schemeClr val="tx1"/>
                </a:solidFill>
                <a:latin typeface="Times New Roman" panose="02020603050405020304" pitchFamily="18" charset="0"/>
                <a:cs typeface="Times New Roman" panose="02020603050405020304" pitchFamily="18" charset="0"/>
              </a:rPr>
              <a:t> SHBG, results in elevated free androgen index</a:t>
            </a:r>
            <a:endParaRPr sz="2400" dirty="0">
              <a:solidFill>
                <a:schemeClr val="tx1"/>
              </a:solidFill>
              <a:latin typeface="Times New Roman" panose="02020603050405020304" pitchFamily="18" charset="0"/>
              <a:cs typeface="Times New Roman" panose="02020603050405020304" pitchFamily="18" charset="0"/>
            </a:endParaRPr>
          </a:p>
          <a:p>
            <a:pPr marL="457200" lvl="0" indent="0" algn="l" rtl="0">
              <a:spcBef>
                <a:spcPts val="0"/>
              </a:spcBef>
              <a:spcAft>
                <a:spcPts val="0"/>
              </a:spcAft>
              <a:buNone/>
            </a:pPr>
            <a:endParaRPr sz="2400" dirty="0">
              <a:solidFill>
                <a:schemeClr val="tx1"/>
              </a:solidFill>
              <a:latin typeface="Times New Roman" panose="02020603050405020304" pitchFamily="18" charset="0"/>
              <a:cs typeface="Times New Roman" panose="02020603050405020304" pitchFamily="18" charset="0"/>
            </a:endParaRPr>
          </a:p>
          <a:p>
            <a:pPr marL="450850" lvl="0" indent="-342900" algn="l" rtl="0">
              <a:spcBef>
                <a:spcPts val="0"/>
              </a:spcBef>
              <a:spcAft>
                <a:spcPts val="0"/>
              </a:spcAft>
              <a:buClr>
                <a:schemeClr val="accent5"/>
              </a:buClr>
              <a:buSzPts val="1900"/>
              <a:buFont typeface="Arial" panose="020B0604020202020204" pitchFamily="34" charset="0"/>
              <a:buChar char="•"/>
            </a:pPr>
            <a:r>
              <a:rPr lang="en" sz="2400" b="1" dirty="0">
                <a:solidFill>
                  <a:schemeClr val="tx1"/>
                </a:solidFill>
                <a:latin typeface="Times New Roman" panose="02020603050405020304" pitchFamily="18" charset="0"/>
                <a:cs typeface="Times New Roman" panose="02020603050405020304" pitchFamily="18" charset="0"/>
              </a:rPr>
              <a:t>↑</a:t>
            </a:r>
            <a:r>
              <a:rPr lang="en" sz="2400" dirty="0">
                <a:solidFill>
                  <a:schemeClr val="tx1"/>
                </a:solidFill>
                <a:latin typeface="Times New Roman" panose="02020603050405020304" pitchFamily="18" charset="0"/>
                <a:cs typeface="Times New Roman" panose="02020603050405020304" pitchFamily="18" charset="0"/>
              </a:rPr>
              <a:t> Estradiol, estrone </a:t>
            </a:r>
            <a:br>
              <a:rPr lang="en" sz="2400" dirty="0">
                <a:solidFill>
                  <a:schemeClr val="tx1"/>
                </a:solidFill>
                <a:latin typeface="Times New Roman" panose="02020603050405020304" pitchFamily="18" charset="0"/>
                <a:cs typeface="Times New Roman" panose="02020603050405020304" pitchFamily="18" charset="0"/>
              </a:rPr>
            </a:br>
            <a:endParaRPr sz="2400" dirty="0">
              <a:solidFill>
                <a:schemeClr val="tx1"/>
              </a:solidFill>
              <a:latin typeface="Times New Roman" panose="02020603050405020304" pitchFamily="18" charset="0"/>
              <a:cs typeface="Times New Roman" panose="02020603050405020304" pitchFamily="18" charset="0"/>
            </a:endParaRPr>
          </a:p>
          <a:p>
            <a:pPr marL="450850" lvl="0" indent="-342900" algn="l" rtl="0">
              <a:spcBef>
                <a:spcPts val="0"/>
              </a:spcBef>
              <a:spcAft>
                <a:spcPts val="0"/>
              </a:spcAft>
              <a:buClr>
                <a:schemeClr val="accent5"/>
              </a:buClr>
              <a:buSzPts val="1900"/>
              <a:buFont typeface="Arial" panose="020B0604020202020204" pitchFamily="34" charset="0"/>
              <a:buChar char="•"/>
            </a:pPr>
            <a:r>
              <a:rPr lang="en" sz="2400" b="1" dirty="0">
                <a:solidFill>
                  <a:schemeClr val="tx1"/>
                </a:solidFill>
                <a:latin typeface="Times New Roman" panose="02020603050405020304" pitchFamily="18" charset="0"/>
                <a:cs typeface="Times New Roman" panose="02020603050405020304" pitchFamily="18" charset="0"/>
              </a:rPr>
              <a:t>↑ </a:t>
            </a:r>
            <a:r>
              <a:rPr lang="en" sz="2400" dirty="0">
                <a:solidFill>
                  <a:schemeClr val="tx1"/>
                </a:solidFill>
                <a:latin typeface="Times New Roman" panose="02020603050405020304" pitchFamily="18" charset="0"/>
                <a:cs typeface="Times New Roman" panose="02020603050405020304" pitchFamily="18" charset="0"/>
              </a:rPr>
              <a:t>Prolactin</a:t>
            </a:r>
            <a:endParaRPr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FAEB4-EF79-734A-BA30-2A269C61A963}"/>
              </a:ext>
            </a:extLst>
          </p:cNvPr>
          <p:cNvSpPr>
            <a:spLocks noGrp="1"/>
          </p:cNvSpPr>
          <p:nvPr>
            <p:ph type="title"/>
          </p:nvPr>
        </p:nvSpPr>
        <p:spPr>
          <a:xfrm>
            <a:off x="2248677" y="445025"/>
            <a:ext cx="3946849" cy="572700"/>
          </a:xfrm>
        </p:spPr>
        <p:txBody>
          <a:bodyPr/>
          <a:lstStyle/>
          <a:p>
            <a:r>
              <a:rPr lang="x-none" dirty="0"/>
              <a:t>Management</a:t>
            </a:r>
          </a:p>
        </p:txBody>
      </p:sp>
      <p:sp>
        <p:nvSpPr>
          <p:cNvPr id="3" name="TextBox 2">
            <a:extLst>
              <a:ext uri="{FF2B5EF4-FFF2-40B4-BE49-F238E27FC236}">
                <a16:creationId xmlns:a16="http://schemas.microsoft.com/office/drawing/2014/main" xmlns="" id="{384957BE-E907-A744-9E2D-4EBA45DB7853}"/>
              </a:ext>
            </a:extLst>
          </p:cNvPr>
          <p:cNvSpPr txBox="1"/>
          <p:nvPr/>
        </p:nvSpPr>
        <p:spPr>
          <a:xfrm>
            <a:off x="1287624" y="1209447"/>
            <a:ext cx="5810406" cy="615553"/>
          </a:xfrm>
          <a:prstGeom prst="rect">
            <a:avLst/>
          </a:prstGeom>
          <a:noFill/>
        </p:spPr>
        <p:txBody>
          <a:bodyPr wrap="square" rtlCol="0">
            <a:spAutoFit/>
          </a:bodyPr>
          <a:lstStyle/>
          <a:p>
            <a:r>
              <a:rPr lang="x-none" sz="2000" dirty="0">
                <a:latin typeface="Times New Roman" panose="02020603050405020304" pitchFamily="18" charset="0"/>
                <a:cs typeface="Times New Roman" panose="02020603050405020304" pitchFamily="18" charset="0"/>
              </a:rPr>
              <a:t> 1. Lifestyle Modifications (exercise, weight loss)</a:t>
            </a:r>
          </a:p>
          <a:p>
            <a:endParaRPr lang="x-none" dirty="0"/>
          </a:p>
        </p:txBody>
      </p:sp>
      <p:sp>
        <p:nvSpPr>
          <p:cNvPr id="5" name="TextBox 4">
            <a:extLst>
              <a:ext uri="{FF2B5EF4-FFF2-40B4-BE49-F238E27FC236}">
                <a16:creationId xmlns:a16="http://schemas.microsoft.com/office/drawing/2014/main" xmlns="" id="{34069478-A465-9848-A4AF-A5FED9969B3F}"/>
              </a:ext>
            </a:extLst>
          </p:cNvPr>
          <p:cNvSpPr txBox="1"/>
          <p:nvPr/>
        </p:nvSpPr>
        <p:spPr>
          <a:xfrm>
            <a:off x="1287623" y="1948112"/>
            <a:ext cx="3760366" cy="400110"/>
          </a:xfrm>
          <a:prstGeom prst="rect">
            <a:avLst/>
          </a:prstGeom>
          <a:noFill/>
        </p:spPr>
        <p:txBody>
          <a:bodyPr wrap="square" rtlCol="0">
            <a:spAutoFit/>
          </a:bodyPr>
          <a:lstStyle/>
          <a:p>
            <a:pPr marL="114300" lvl="0" algn="l" rtl="0">
              <a:spcBef>
                <a:spcPts val="0"/>
              </a:spcBef>
              <a:spcAft>
                <a:spcPts val="0"/>
              </a:spcAft>
              <a:buClr>
                <a:srgbClr val="FFC800"/>
              </a:buClr>
              <a:buSzPts val="1800"/>
            </a:pPr>
            <a:r>
              <a:rPr lang="en-GB" sz="2000" dirty="0">
                <a:solidFill>
                  <a:schemeClr val="tx1"/>
                </a:solidFill>
                <a:latin typeface="Times New Roman" panose="02020603050405020304" pitchFamily="18" charset="0"/>
                <a:ea typeface="Cambay"/>
                <a:cs typeface="Times New Roman" panose="02020603050405020304" pitchFamily="18" charset="0"/>
                <a:sym typeface="Cambay"/>
              </a:rPr>
              <a:t>2. Metformin (insulin resistance)</a:t>
            </a:r>
          </a:p>
        </p:txBody>
      </p:sp>
      <p:sp>
        <p:nvSpPr>
          <p:cNvPr id="9" name="TextBox 8">
            <a:extLst>
              <a:ext uri="{FF2B5EF4-FFF2-40B4-BE49-F238E27FC236}">
                <a16:creationId xmlns:a16="http://schemas.microsoft.com/office/drawing/2014/main" xmlns="" id="{C2451BA9-0584-634C-833E-14DB2BAB1D79}"/>
              </a:ext>
            </a:extLst>
          </p:cNvPr>
          <p:cNvSpPr txBox="1"/>
          <p:nvPr/>
        </p:nvSpPr>
        <p:spPr>
          <a:xfrm>
            <a:off x="1375307" y="2972244"/>
            <a:ext cx="2307326" cy="400110"/>
          </a:xfrm>
          <a:prstGeom prst="rect">
            <a:avLst/>
          </a:prstGeom>
          <a:solidFill>
            <a:schemeClr val="accent1">
              <a:lumMod val="20000"/>
              <a:lumOff val="80000"/>
            </a:schemeClr>
          </a:solidFill>
        </p:spPr>
        <p:txBody>
          <a:bodyPr wrap="square" rtlCol="0">
            <a:spAutoFit/>
          </a:bodyPr>
          <a:lstStyle/>
          <a:p>
            <a:r>
              <a:rPr lang="x-none" sz="2000" dirty="0">
                <a:latin typeface="Times New Roman" panose="02020603050405020304" pitchFamily="18" charset="0"/>
                <a:cs typeface="Times New Roman" panose="02020603050405020304" pitchFamily="18" charset="0"/>
              </a:rPr>
              <a:t>Fertility required</a:t>
            </a:r>
          </a:p>
        </p:txBody>
      </p:sp>
      <p:sp>
        <p:nvSpPr>
          <p:cNvPr id="10" name="TextBox 9">
            <a:extLst>
              <a:ext uri="{FF2B5EF4-FFF2-40B4-BE49-F238E27FC236}">
                <a16:creationId xmlns:a16="http://schemas.microsoft.com/office/drawing/2014/main" xmlns="" id="{16D00872-624C-454B-A734-E4585878C586}"/>
              </a:ext>
            </a:extLst>
          </p:cNvPr>
          <p:cNvSpPr txBox="1"/>
          <p:nvPr/>
        </p:nvSpPr>
        <p:spPr>
          <a:xfrm>
            <a:off x="5223354" y="3050253"/>
            <a:ext cx="2154477" cy="369332"/>
          </a:xfrm>
          <a:prstGeom prst="rect">
            <a:avLst/>
          </a:prstGeom>
          <a:solidFill>
            <a:schemeClr val="accent1">
              <a:lumMod val="20000"/>
              <a:lumOff val="80000"/>
            </a:schemeClr>
          </a:solidFill>
        </p:spPr>
        <p:txBody>
          <a:bodyPr wrap="square" rtlCol="0">
            <a:spAutoFit/>
          </a:bodyPr>
          <a:lstStyle/>
          <a:p>
            <a:r>
              <a:rPr lang="x-none" sz="1800" dirty="0">
                <a:latin typeface="Times New Roman" panose="02020603050405020304" pitchFamily="18" charset="0"/>
                <a:cs typeface="Times New Roman" panose="02020603050405020304" pitchFamily="18" charset="0"/>
              </a:rPr>
              <a:t>Fertility not required</a:t>
            </a:r>
          </a:p>
        </p:txBody>
      </p:sp>
      <p:cxnSp>
        <p:nvCxnSpPr>
          <p:cNvPr id="15" name="Straight Connector 14">
            <a:extLst>
              <a:ext uri="{FF2B5EF4-FFF2-40B4-BE49-F238E27FC236}">
                <a16:creationId xmlns:a16="http://schemas.microsoft.com/office/drawing/2014/main" xmlns="" id="{4167D055-0F41-6A48-B39F-2DA15D8E7D6B}"/>
              </a:ext>
            </a:extLst>
          </p:cNvPr>
          <p:cNvCxnSpPr/>
          <p:nvPr/>
        </p:nvCxnSpPr>
        <p:spPr>
          <a:xfrm>
            <a:off x="2248677" y="3482236"/>
            <a:ext cx="0" cy="613775"/>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xmlns="" id="{615E0181-3E1B-A24E-97EF-2D52CDF3704E}"/>
              </a:ext>
            </a:extLst>
          </p:cNvPr>
          <p:cNvCxnSpPr>
            <a:cxnSpLocks/>
            <a:stCxn id="10" idx="2"/>
          </p:cNvCxnSpPr>
          <p:nvPr/>
        </p:nvCxnSpPr>
        <p:spPr>
          <a:xfrm>
            <a:off x="6300593" y="3450361"/>
            <a:ext cx="0" cy="570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E9455DEA-E929-0648-A5B0-89C6EDFFFD4F}"/>
              </a:ext>
            </a:extLst>
          </p:cNvPr>
          <p:cNvSpPr txBox="1"/>
          <p:nvPr/>
        </p:nvSpPr>
        <p:spPr>
          <a:xfrm>
            <a:off x="1368153" y="4107441"/>
            <a:ext cx="2552333" cy="400110"/>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3. O</a:t>
            </a:r>
            <a:r>
              <a:rPr lang="x-none" sz="2000" dirty="0">
                <a:latin typeface="Times New Roman" panose="02020603050405020304" pitchFamily="18" charset="0"/>
                <a:cs typeface="Times New Roman" panose="02020603050405020304" pitchFamily="18" charset="0"/>
              </a:rPr>
              <a:t>vulation induction</a:t>
            </a:r>
          </a:p>
        </p:txBody>
      </p:sp>
      <p:sp>
        <p:nvSpPr>
          <p:cNvPr id="19" name="TextBox 18">
            <a:extLst>
              <a:ext uri="{FF2B5EF4-FFF2-40B4-BE49-F238E27FC236}">
                <a16:creationId xmlns:a16="http://schemas.microsoft.com/office/drawing/2014/main" xmlns="" id="{11DCEF08-8A3C-E34E-A0F2-577BEE842D0D}"/>
              </a:ext>
            </a:extLst>
          </p:cNvPr>
          <p:cNvSpPr txBox="1"/>
          <p:nvPr/>
        </p:nvSpPr>
        <p:spPr>
          <a:xfrm>
            <a:off x="5175753" y="4050291"/>
            <a:ext cx="3008125" cy="707886"/>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4.C</a:t>
            </a:r>
            <a:r>
              <a:rPr lang="x-none" sz="2000" dirty="0">
                <a:latin typeface="Times New Roman" panose="02020603050405020304" pitchFamily="18" charset="0"/>
                <a:cs typeface="Times New Roman" panose="02020603050405020304" pitchFamily="18" charset="0"/>
              </a:rPr>
              <a:t>yclical progestogens</a:t>
            </a:r>
          </a:p>
          <a:p>
            <a:r>
              <a:rPr lang="x-none" sz="2000" dirty="0">
                <a:latin typeface="Times New Roman" panose="02020603050405020304" pitchFamily="18" charset="0"/>
                <a:cs typeface="Times New Roman" panose="02020603050405020304" pitchFamily="18" charset="0"/>
              </a:rPr>
              <a:t>5.COCP</a:t>
            </a:r>
          </a:p>
        </p:txBody>
      </p:sp>
      <p:cxnSp>
        <p:nvCxnSpPr>
          <p:cNvPr id="21" name="Straight Connector 20">
            <a:extLst>
              <a:ext uri="{FF2B5EF4-FFF2-40B4-BE49-F238E27FC236}">
                <a16:creationId xmlns:a16="http://schemas.microsoft.com/office/drawing/2014/main" xmlns="" id="{C9FD175A-8602-9148-ADB9-D76A745251EF}"/>
              </a:ext>
            </a:extLst>
          </p:cNvPr>
          <p:cNvCxnSpPr/>
          <p:nvPr/>
        </p:nvCxnSpPr>
        <p:spPr>
          <a:xfrm>
            <a:off x="3269293" y="312504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F3DF7CA-A99A-E742-A2D4-8500639D805D}"/>
              </a:ext>
            </a:extLst>
          </p:cNvPr>
          <p:cNvCxnSpPr>
            <a:cxnSpLocks/>
            <a:endCxn id="10" idx="1"/>
          </p:cNvCxnSpPr>
          <p:nvPr/>
        </p:nvCxnSpPr>
        <p:spPr>
          <a:xfrm>
            <a:off x="3682633" y="3234919"/>
            <a:ext cx="1540721" cy="153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73398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88"/>
        <p:cNvGrpSpPr/>
        <p:nvPr/>
      </p:nvGrpSpPr>
      <p:grpSpPr>
        <a:xfrm>
          <a:off x="0" y="0"/>
          <a:ext cx="0" cy="0"/>
          <a:chOff x="0" y="0"/>
          <a:chExt cx="0" cy="0"/>
        </a:xfrm>
      </p:grpSpPr>
      <p:sp>
        <p:nvSpPr>
          <p:cNvPr id="33489" name="Google Shape;33489;p51"/>
          <p:cNvSpPr txBox="1">
            <a:spLocks noGrp="1"/>
          </p:cNvSpPr>
          <p:nvPr>
            <p:ph type="title"/>
          </p:nvPr>
        </p:nvSpPr>
        <p:spPr>
          <a:xfrm>
            <a:off x="567600" y="7498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Premature Ovarian Failure</a:t>
            </a:r>
            <a:endParaRPr sz="3200" dirty="0">
              <a:latin typeface="Times New Roman" panose="02020603050405020304" pitchFamily="18" charset="0"/>
              <a:cs typeface="Times New Roman" panose="02020603050405020304" pitchFamily="18" charset="0"/>
            </a:endParaRPr>
          </a:p>
        </p:txBody>
      </p:sp>
      <p:sp>
        <p:nvSpPr>
          <p:cNvPr id="33490" name="Google Shape;33490;p51"/>
          <p:cNvSpPr txBox="1"/>
          <p:nvPr/>
        </p:nvSpPr>
        <p:spPr>
          <a:xfrm>
            <a:off x="1015800" y="1776450"/>
            <a:ext cx="67737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 sz="2400" dirty="0">
              <a:solidFill>
                <a:schemeClr val="tx1"/>
              </a:solidFill>
              <a:latin typeface="Della Respira"/>
              <a:ea typeface="Della Respira"/>
              <a:cs typeface="Della Respira"/>
              <a:sym typeface="Della Respira"/>
            </a:endParaRPr>
          </a:p>
          <a:p>
            <a:pPr marL="0" lvl="0" indent="0" algn="l" rtl="0">
              <a:spcBef>
                <a:spcPts val="0"/>
              </a:spcBef>
              <a:spcAft>
                <a:spcPts val="0"/>
              </a:spcAft>
              <a:buNone/>
            </a:pPr>
            <a:r>
              <a:rPr lang="en" sz="2400" dirty="0">
                <a:solidFill>
                  <a:schemeClr val="tx1"/>
                </a:solidFill>
                <a:latin typeface="Della Respira"/>
                <a:ea typeface="Della Respira"/>
                <a:cs typeface="Della Respira"/>
                <a:sym typeface="Della Respira"/>
              </a:rPr>
              <a:t> </a:t>
            </a:r>
            <a:r>
              <a:rPr lang="en" sz="2400" dirty="0">
                <a:solidFill>
                  <a:schemeClr val="tx1"/>
                </a:solidFill>
                <a:latin typeface="Times New Roman" panose="02020603050405020304" pitchFamily="18" charset="0"/>
                <a:ea typeface="Della Respira"/>
                <a:cs typeface="Times New Roman" panose="02020603050405020304" pitchFamily="18" charset="0"/>
                <a:sym typeface="Della Respira"/>
              </a:rPr>
              <a:t>Secondary amenorrhea for at least 4 months with raised FSH level on 2 separate occasions, raised FSH/ LH ratio and low E2 Level before the age of 40 years</a:t>
            </a:r>
            <a:endParaRPr sz="2400" dirty="0">
              <a:solidFill>
                <a:schemeClr val="tx1"/>
              </a:solidFill>
              <a:latin typeface="Times New Roman" panose="02020603050405020304" pitchFamily="18" charset="0"/>
              <a:ea typeface="Della Respira"/>
              <a:cs typeface="Times New Roman" panose="02020603050405020304" pitchFamily="18" charset="0"/>
              <a:sym typeface="Della Respira"/>
            </a:endParaRPr>
          </a:p>
          <a:p>
            <a:pPr marL="0" lvl="0" indent="0" algn="l" rtl="0">
              <a:spcBef>
                <a:spcPts val="0"/>
              </a:spcBef>
              <a:spcAft>
                <a:spcPts val="0"/>
              </a:spcAft>
              <a:buNone/>
            </a:pPr>
            <a:endParaRPr sz="2400" dirty="0">
              <a:solidFill>
                <a:schemeClr val="tx1"/>
              </a:solidFill>
              <a:latin typeface="Della Respira"/>
              <a:ea typeface="Della Respira"/>
              <a:cs typeface="Della Respira"/>
              <a:sym typeface="Della Respira"/>
            </a:endParaRPr>
          </a:p>
        </p:txBody>
      </p:sp>
      <p:sp>
        <p:nvSpPr>
          <p:cNvPr id="2" name="TextBox 1">
            <a:extLst>
              <a:ext uri="{FF2B5EF4-FFF2-40B4-BE49-F238E27FC236}">
                <a16:creationId xmlns:a16="http://schemas.microsoft.com/office/drawing/2014/main" xmlns="" id="{FE6EDC64-63CF-DE43-AFE6-123DBBA53A63}"/>
              </a:ext>
            </a:extLst>
          </p:cNvPr>
          <p:cNvSpPr txBox="1"/>
          <p:nvPr/>
        </p:nvSpPr>
        <p:spPr>
          <a:xfrm>
            <a:off x="1057320" y="1615835"/>
            <a:ext cx="2778961" cy="584775"/>
          </a:xfrm>
          <a:prstGeom prst="rect">
            <a:avLst/>
          </a:prstGeom>
          <a:noFill/>
        </p:spPr>
        <p:txBody>
          <a:bodyPr wrap="square" rtlCol="0">
            <a:spAutoFit/>
          </a:bodyPr>
          <a:lstStyle/>
          <a:p>
            <a:r>
              <a:rPr lang="x-none" sz="3200" dirty="0">
                <a:latin typeface="Times New Roman" panose="02020603050405020304" pitchFamily="18" charset="0"/>
                <a:cs typeface="Times New Roman" panose="02020603050405020304" pitchFamily="18" charset="0"/>
              </a:rPr>
              <a:t>Definition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94"/>
        <p:cNvGrpSpPr/>
        <p:nvPr/>
      </p:nvGrpSpPr>
      <p:grpSpPr>
        <a:xfrm>
          <a:off x="0" y="0"/>
          <a:ext cx="0" cy="0"/>
          <a:chOff x="0" y="0"/>
          <a:chExt cx="0" cy="0"/>
        </a:xfrm>
      </p:grpSpPr>
      <p:sp>
        <p:nvSpPr>
          <p:cNvPr id="33495" name="Google Shape;33495;p52"/>
          <p:cNvSpPr txBox="1">
            <a:spLocks noGrp="1"/>
          </p:cNvSpPr>
          <p:nvPr>
            <p:ph type="title"/>
          </p:nvPr>
        </p:nvSpPr>
        <p:spPr>
          <a:xfrm>
            <a:off x="567600" y="7498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Clinical features</a:t>
            </a:r>
            <a:endParaRPr sz="3200" dirty="0">
              <a:latin typeface="Times New Roman" panose="02020603050405020304" pitchFamily="18" charset="0"/>
              <a:cs typeface="Times New Roman" panose="02020603050405020304" pitchFamily="18" charset="0"/>
            </a:endParaRPr>
          </a:p>
        </p:txBody>
      </p:sp>
      <p:sp>
        <p:nvSpPr>
          <p:cNvPr id="33496" name="Google Shape;33496;p52"/>
          <p:cNvSpPr txBox="1"/>
          <p:nvPr/>
        </p:nvSpPr>
        <p:spPr>
          <a:xfrm>
            <a:off x="939600" y="1547850"/>
            <a:ext cx="6773700" cy="2400627"/>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Hot flushes &amp; sweating 75%</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Reduced libido </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Vaginal dryness </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Urinary incontinence</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Mood swings </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Spectrum of menopausal </a:t>
            </a:r>
            <a:r>
              <a:rPr lang="en" sz="2400" dirty="0" err="1">
                <a:solidFill>
                  <a:schemeClr val="dk2"/>
                </a:solidFill>
                <a:latin typeface="Times New Roman" panose="02020603050405020304" pitchFamily="18" charset="0"/>
                <a:ea typeface="Cambay"/>
                <a:cs typeface="Times New Roman" panose="02020603050405020304" pitchFamily="18" charset="0"/>
                <a:sym typeface="Cambay"/>
              </a:rPr>
              <a:t>symtoms</a:t>
            </a:r>
            <a:r>
              <a:rPr lang="en" sz="2400" dirty="0">
                <a:solidFill>
                  <a:schemeClr val="dk2"/>
                </a:solidFill>
                <a:latin typeface="Times New Roman" panose="02020603050405020304" pitchFamily="18" charset="0"/>
                <a:ea typeface="Cambay"/>
                <a:cs typeface="Times New Roman" panose="02020603050405020304" pitchFamily="18" charset="0"/>
                <a:sym typeface="Cambay"/>
              </a:rPr>
              <a:t> </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771A93-18CF-1D4C-9EA6-ED73D3733715}"/>
              </a:ext>
            </a:extLst>
          </p:cNvPr>
          <p:cNvSpPr>
            <a:spLocks noGrp="1"/>
          </p:cNvSpPr>
          <p:nvPr>
            <p:ph type="title"/>
          </p:nvPr>
        </p:nvSpPr>
        <p:spPr/>
        <p:txBody>
          <a:bodyPr/>
          <a:lstStyle/>
          <a:p>
            <a:endParaRPr lang="x-none" dirty="0"/>
          </a:p>
        </p:txBody>
      </p:sp>
      <p:sp>
        <p:nvSpPr>
          <p:cNvPr id="4" name="Text Placeholder 3">
            <a:extLst>
              <a:ext uri="{FF2B5EF4-FFF2-40B4-BE49-F238E27FC236}">
                <a16:creationId xmlns:a16="http://schemas.microsoft.com/office/drawing/2014/main" xmlns="" id="{32262AAE-2631-C740-AB2B-436608463090}"/>
              </a:ext>
            </a:extLst>
          </p:cNvPr>
          <p:cNvSpPr>
            <a:spLocks noGrp="1"/>
          </p:cNvSpPr>
          <p:nvPr>
            <p:ph type="body" sz="half" idx="2"/>
          </p:nvPr>
        </p:nvSpPr>
        <p:spPr/>
        <p:txBody>
          <a:bodyPr/>
          <a:lstStyle/>
          <a:p>
            <a:endParaRPr lang="x-none" dirty="0"/>
          </a:p>
        </p:txBody>
      </p:sp>
      <p:pic>
        <p:nvPicPr>
          <p:cNvPr id="5" name="Picture 4">
            <a:extLst>
              <a:ext uri="{FF2B5EF4-FFF2-40B4-BE49-F238E27FC236}">
                <a16:creationId xmlns:a16="http://schemas.microsoft.com/office/drawing/2014/main" xmlns="" id="{ABB77E13-7DB4-CF4C-8D6F-661EA4DEFC96}"/>
              </a:ext>
            </a:extLst>
          </p:cNvPr>
          <p:cNvPicPr>
            <a:picLocks noChangeAspect="1"/>
          </p:cNvPicPr>
          <p:nvPr/>
        </p:nvPicPr>
        <p:blipFill>
          <a:blip r:embed="rId2"/>
          <a:stretch>
            <a:fillRect/>
          </a:stretch>
        </p:blipFill>
        <p:spPr>
          <a:xfrm>
            <a:off x="444117" y="657998"/>
            <a:ext cx="3513883" cy="3827973"/>
          </a:xfrm>
          <a:prstGeom prst="rect">
            <a:avLst/>
          </a:prstGeom>
        </p:spPr>
      </p:pic>
      <p:pic>
        <p:nvPicPr>
          <p:cNvPr id="6" name="Content Placeholder 5">
            <a:extLst>
              <a:ext uri="{FF2B5EF4-FFF2-40B4-BE49-F238E27FC236}">
                <a16:creationId xmlns:a16="http://schemas.microsoft.com/office/drawing/2014/main" xmlns="" id="{B62B7A2F-647E-9C43-A816-E177F731811A}"/>
              </a:ext>
            </a:extLst>
          </p:cNvPr>
          <p:cNvPicPr>
            <a:picLocks noGrp="1" noChangeAspect="1"/>
          </p:cNvPicPr>
          <p:nvPr>
            <p:ph idx="1"/>
          </p:nvPr>
        </p:nvPicPr>
        <p:blipFill>
          <a:blip r:embed="rId3"/>
          <a:stretch>
            <a:fillRect/>
          </a:stretch>
        </p:blipFill>
        <p:spPr>
          <a:xfrm>
            <a:off x="4572000" y="577692"/>
            <a:ext cx="3403600" cy="3956132"/>
          </a:xfrm>
          <a:prstGeom prst="rect">
            <a:avLst/>
          </a:prstGeom>
        </p:spPr>
      </p:pic>
      <p:pic>
        <p:nvPicPr>
          <p:cNvPr id="7" name="Picture 6">
            <a:extLst>
              <a:ext uri="{FF2B5EF4-FFF2-40B4-BE49-F238E27FC236}">
                <a16:creationId xmlns:a16="http://schemas.microsoft.com/office/drawing/2014/main" xmlns="" id="{2E2BDBD2-2B40-C24C-AA07-BECFF23F7A3D}"/>
              </a:ext>
            </a:extLst>
          </p:cNvPr>
          <p:cNvPicPr>
            <a:picLocks noChangeAspect="1"/>
          </p:cNvPicPr>
          <p:nvPr/>
        </p:nvPicPr>
        <p:blipFill>
          <a:blip r:embed="rId4"/>
          <a:stretch>
            <a:fillRect/>
          </a:stretch>
        </p:blipFill>
        <p:spPr>
          <a:xfrm>
            <a:off x="6654800" y="3178929"/>
            <a:ext cx="1320800" cy="1307042"/>
          </a:xfrm>
          <a:prstGeom prst="rect">
            <a:avLst/>
          </a:prstGeom>
        </p:spPr>
      </p:pic>
    </p:spTree>
    <p:extLst>
      <p:ext uri="{BB962C8B-B14F-4D97-AF65-F5344CB8AC3E}">
        <p14:creationId xmlns:p14="http://schemas.microsoft.com/office/powerpoint/2010/main" xmlns="" val="2047884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00"/>
        <p:cNvGrpSpPr/>
        <p:nvPr/>
      </p:nvGrpSpPr>
      <p:grpSpPr>
        <a:xfrm>
          <a:off x="0" y="0"/>
          <a:ext cx="0" cy="0"/>
          <a:chOff x="0" y="0"/>
          <a:chExt cx="0" cy="0"/>
        </a:xfrm>
      </p:grpSpPr>
      <p:sp>
        <p:nvSpPr>
          <p:cNvPr id="33501" name="Google Shape;33501;p53"/>
          <p:cNvSpPr txBox="1">
            <a:spLocks noGrp="1"/>
          </p:cNvSpPr>
          <p:nvPr>
            <p:ph type="title"/>
          </p:nvPr>
        </p:nvSpPr>
        <p:spPr>
          <a:xfrm>
            <a:off x="567600" y="7498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Investigations</a:t>
            </a:r>
            <a:endParaRPr sz="3200" dirty="0">
              <a:latin typeface="Times New Roman" panose="02020603050405020304" pitchFamily="18" charset="0"/>
              <a:cs typeface="Times New Roman" panose="02020603050405020304" pitchFamily="18" charset="0"/>
            </a:endParaRPr>
          </a:p>
        </p:txBody>
      </p:sp>
      <p:sp>
        <p:nvSpPr>
          <p:cNvPr id="33502" name="Google Shape;33502;p53"/>
          <p:cNvSpPr txBox="1"/>
          <p:nvPr/>
        </p:nvSpPr>
        <p:spPr>
          <a:xfrm>
            <a:off x="939600" y="1547850"/>
            <a:ext cx="6773700" cy="2031295"/>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Hormone profile ( FSH levels &gt;40mIU/L)</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Decreased E2 levels</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Thyroid profile</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Blood sugar </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USG </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06"/>
        <p:cNvGrpSpPr/>
        <p:nvPr/>
      </p:nvGrpSpPr>
      <p:grpSpPr>
        <a:xfrm>
          <a:off x="0" y="0"/>
          <a:ext cx="0" cy="0"/>
          <a:chOff x="0" y="0"/>
          <a:chExt cx="0" cy="0"/>
        </a:xfrm>
      </p:grpSpPr>
      <p:sp>
        <p:nvSpPr>
          <p:cNvPr id="33507" name="Google Shape;33507;p54"/>
          <p:cNvSpPr txBox="1">
            <a:spLocks noGrp="1"/>
          </p:cNvSpPr>
          <p:nvPr>
            <p:ph type="title"/>
          </p:nvPr>
        </p:nvSpPr>
        <p:spPr>
          <a:xfrm>
            <a:off x="567600" y="7498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Management</a:t>
            </a:r>
            <a:endParaRPr dirty="0">
              <a:latin typeface="Times New Roman" panose="02020603050405020304" pitchFamily="18" charset="0"/>
              <a:cs typeface="Times New Roman" panose="02020603050405020304" pitchFamily="18" charset="0"/>
            </a:endParaRPr>
          </a:p>
        </p:txBody>
      </p:sp>
      <p:sp>
        <p:nvSpPr>
          <p:cNvPr id="33508" name="Google Shape;33508;p54"/>
          <p:cNvSpPr txBox="1"/>
          <p:nvPr/>
        </p:nvSpPr>
        <p:spPr>
          <a:xfrm>
            <a:off x="939600" y="1547850"/>
            <a:ext cx="6773700" cy="1661963"/>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Manage any treatable cause</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Steroid therapy if autoimmune cause</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Menopausal Hormonal Therapy (MHT) </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a:p>
            <a:pPr marL="457200" lvl="0" indent="-393700" algn="l" rtl="0">
              <a:spcBef>
                <a:spcPts val="0"/>
              </a:spcBef>
              <a:spcAft>
                <a:spcPts val="0"/>
              </a:spcAft>
              <a:buClr>
                <a:schemeClr val="dk2"/>
              </a:buClr>
              <a:buSzPts val="2600"/>
              <a:buFont typeface="Cambay"/>
              <a:buAutoNum type="arabicPeriod"/>
            </a:pPr>
            <a:r>
              <a:rPr lang="en" sz="2400" dirty="0">
                <a:solidFill>
                  <a:schemeClr val="dk2"/>
                </a:solidFill>
                <a:latin typeface="Times New Roman" panose="02020603050405020304" pitchFamily="18" charset="0"/>
                <a:ea typeface="Cambay"/>
                <a:cs typeface="Times New Roman" panose="02020603050405020304" pitchFamily="18" charset="0"/>
                <a:sym typeface="Cambay"/>
              </a:rPr>
              <a:t>Counselling</a:t>
            </a:r>
            <a:endParaRPr sz="2400" dirty="0">
              <a:solidFill>
                <a:schemeClr val="dk2"/>
              </a:solidFill>
              <a:latin typeface="Times New Roman" panose="02020603050405020304" pitchFamily="18" charset="0"/>
              <a:ea typeface="Cambay"/>
              <a:cs typeface="Times New Roman" panose="02020603050405020304" pitchFamily="18" charset="0"/>
              <a:sym typeface="Camba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19E585A-23FD-A54D-B6CE-EBF6E1271BA0}"/>
              </a:ext>
            </a:extLst>
          </p:cNvPr>
          <p:cNvSpPr txBox="1"/>
          <p:nvPr/>
        </p:nvSpPr>
        <p:spPr>
          <a:xfrm>
            <a:off x="1303020" y="1578085"/>
            <a:ext cx="6332220" cy="1077218"/>
          </a:xfrm>
          <a:prstGeom prst="rect">
            <a:avLst/>
          </a:prstGeom>
          <a:solidFill>
            <a:schemeClr val="accent1">
              <a:lumMod val="20000"/>
              <a:lumOff val="80000"/>
            </a:schemeClr>
          </a:solidFill>
        </p:spPr>
        <p:txBody>
          <a:bodyPr wrap="square" rtlCol="0">
            <a:spAutoFit/>
          </a:bodyPr>
          <a:lstStyle/>
          <a:p>
            <a:r>
              <a:rPr lang="x-none" sz="3200" dirty="0">
                <a:latin typeface="Times New Roman" panose="02020603050405020304" pitchFamily="18" charset="0"/>
                <a:cs typeface="Times New Roman" panose="02020603050405020304" pitchFamily="18" charset="0"/>
              </a:rPr>
              <a:t>PITUITARY CAUSES OF SECONDARY AMENORRHOEA</a:t>
            </a:r>
            <a:endParaRPr lang="x-none" sz="3200" dirty="0"/>
          </a:p>
        </p:txBody>
      </p:sp>
    </p:spTree>
    <p:extLst>
      <p:ext uri="{BB962C8B-B14F-4D97-AF65-F5344CB8AC3E}">
        <p14:creationId xmlns:p14="http://schemas.microsoft.com/office/powerpoint/2010/main" xmlns="" val="1418077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12"/>
        <p:cNvGrpSpPr/>
        <p:nvPr/>
      </p:nvGrpSpPr>
      <p:grpSpPr>
        <a:xfrm>
          <a:off x="0" y="0"/>
          <a:ext cx="0" cy="0"/>
          <a:chOff x="0" y="0"/>
          <a:chExt cx="0" cy="0"/>
        </a:xfrm>
      </p:grpSpPr>
      <p:sp>
        <p:nvSpPr>
          <p:cNvPr id="33513" name="Google Shape;33513;p5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Times New Roman" panose="02020603050405020304" pitchFamily="18" charset="0"/>
                <a:cs typeface="Times New Roman" panose="02020603050405020304" pitchFamily="18" charset="0"/>
              </a:rPr>
              <a:t>Hyperprolactinemia</a:t>
            </a:r>
            <a:endParaRPr sz="3200" dirty="0">
              <a:latin typeface="Times New Roman" panose="02020603050405020304" pitchFamily="18" charset="0"/>
              <a:cs typeface="Times New Roman" panose="02020603050405020304" pitchFamily="18" charset="0"/>
            </a:endParaRPr>
          </a:p>
        </p:txBody>
      </p:sp>
      <p:graphicFrame>
        <p:nvGraphicFramePr>
          <p:cNvPr id="33514" name="Google Shape;33514;p55"/>
          <p:cNvGraphicFramePr/>
          <p:nvPr>
            <p:extLst>
              <p:ext uri="{D42A27DB-BD31-4B8C-83A1-F6EECF244321}">
                <p14:modId xmlns:p14="http://schemas.microsoft.com/office/powerpoint/2010/main" xmlns="" val="1659924298"/>
              </p:ext>
            </p:extLst>
          </p:nvPr>
        </p:nvGraphicFramePr>
        <p:xfrm>
          <a:off x="1477275" y="1366175"/>
          <a:ext cx="5732025" cy="3063120"/>
        </p:xfrm>
        <a:graphic>
          <a:graphicData uri="http://schemas.openxmlformats.org/drawingml/2006/table">
            <a:tbl>
              <a:tblPr>
                <a:noFill/>
                <a:tableStyleId>{32408B53-4784-4C19-A874-F9B2BFD0779F}</a:tableStyleId>
              </a:tblPr>
              <a:tblGrid>
                <a:gridCol w="5732025">
                  <a:extLst>
                    <a:ext uri="{9D8B030D-6E8A-4147-A177-3AD203B41FA5}">
                      <a16:colId xmlns:a16="http://schemas.microsoft.com/office/drawing/2014/main" xmlns="" val="20000"/>
                    </a:ext>
                  </a:extLst>
                </a:gridCol>
              </a:tblGrid>
              <a:tr h="352700">
                <a:tc>
                  <a:txBody>
                    <a:bodyPr/>
                    <a:lstStyle/>
                    <a:p>
                      <a:pPr marL="0" lvl="0" indent="0" algn="l" rtl="0">
                        <a:spcBef>
                          <a:spcPts val="0"/>
                        </a:spcBef>
                        <a:spcAft>
                          <a:spcPts val="0"/>
                        </a:spcAft>
                        <a:buNone/>
                      </a:pPr>
                      <a:r>
                        <a:rPr lang="en" sz="1900" dirty="0">
                          <a:solidFill>
                            <a:schemeClr val="tx1"/>
                          </a:solidFill>
                          <a:latin typeface="Della Respira"/>
                          <a:ea typeface="Della Respira"/>
                          <a:cs typeface="Della Respira"/>
                          <a:sym typeface="Della Respira"/>
                        </a:rPr>
                        <a:t>Causes</a:t>
                      </a:r>
                      <a:endParaRPr sz="1900" dirty="0">
                        <a:solidFill>
                          <a:schemeClr val="tx1"/>
                        </a:solidFill>
                        <a:latin typeface="Della Respira"/>
                        <a:ea typeface="Della Respira"/>
                        <a:cs typeface="Della Respira"/>
                        <a:sym typeface="Della Respira"/>
                      </a:endParaRPr>
                    </a:p>
                  </a:txBody>
                  <a:tcPr marL="91425" marR="91425" marT="91425" marB="91425" anchor="ctr">
                    <a:lnL w="19050" cap="flat" cmpd="sng">
                      <a:solidFill>
                        <a:srgbClr val="CF9E39"/>
                      </a:solidFill>
                      <a:prstDash val="solid"/>
                      <a:round/>
                      <a:headEnd type="none" w="sm" len="sm"/>
                      <a:tailEnd type="none" w="sm" len="sm"/>
                    </a:lnL>
                    <a:lnR w="19050" cap="flat" cmpd="sng">
                      <a:solidFill>
                        <a:srgbClr val="CF9E39"/>
                      </a:solidFill>
                      <a:prstDash val="solid"/>
                      <a:round/>
                      <a:headEnd type="none" w="sm" len="sm"/>
                      <a:tailEnd type="none" w="sm" len="sm"/>
                    </a:lnR>
                    <a:lnT w="19050" cap="flat" cmpd="sng">
                      <a:solidFill>
                        <a:srgbClr val="CF9E39"/>
                      </a:solidFill>
                      <a:prstDash val="solid"/>
                      <a:round/>
                      <a:headEnd type="none" w="sm" len="sm"/>
                      <a:tailEnd type="none" w="sm" len="sm"/>
                    </a:lnT>
                    <a:lnB w="19050" cap="flat" cmpd="sng">
                      <a:solidFill>
                        <a:srgbClr val="CF9E39"/>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xmlns="" val="10000"/>
                  </a:ext>
                </a:extLst>
              </a:tr>
              <a:tr h="255025">
                <a:tc>
                  <a:txBody>
                    <a:bodyPr/>
                    <a:lstStyle/>
                    <a:p>
                      <a:pPr marL="0" lvl="0" indent="0" algn="l" rtl="0">
                        <a:spcBef>
                          <a:spcPts val="0"/>
                        </a:spcBef>
                        <a:spcAft>
                          <a:spcPts val="0"/>
                        </a:spcAft>
                        <a:buNone/>
                      </a:pPr>
                      <a:r>
                        <a:rPr lang="en" sz="1900">
                          <a:solidFill>
                            <a:schemeClr val="dk2"/>
                          </a:solidFill>
                          <a:latin typeface="Cambay"/>
                          <a:ea typeface="Cambay"/>
                          <a:cs typeface="Cambay"/>
                          <a:sym typeface="Cambay"/>
                        </a:rPr>
                        <a:t>1. Medication  Antipsychotic/antidepressants</a:t>
                      </a:r>
                      <a:endParaRPr sz="1100">
                        <a:solidFill>
                          <a:srgbClr val="FADFC4"/>
                        </a:solidFill>
                        <a:latin typeface="Cambay"/>
                        <a:ea typeface="Cambay"/>
                        <a:cs typeface="Cambay"/>
                        <a:sym typeface="Cambay"/>
                      </a:endParaRPr>
                    </a:p>
                  </a:txBody>
                  <a:tcPr marL="91425" marR="91425" marT="91425" marB="91425" anchor="ctr">
                    <a:lnL w="19050" cap="flat" cmpd="sng">
                      <a:solidFill>
                        <a:srgbClr val="CF9E39"/>
                      </a:solidFill>
                      <a:prstDash val="solid"/>
                      <a:round/>
                      <a:headEnd type="none" w="sm" len="sm"/>
                      <a:tailEnd type="none" w="sm" len="sm"/>
                    </a:lnL>
                    <a:lnR w="19050" cap="flat" cmpd="sng">
                      <a:solidFill>
                        <a:srgbClr val="CF9E39"/>
                      </a:solidFill>
                      <a:prstDash val="solid"/>
                      <a:round/>
                      <a:headEnd type="none" w="sm" len="sm"/>
                      <a:tailEnd type="none" w="sm" len="sm"/>
                    </a:lnR>
                    <a:lnT w="19050" cap="flat" cmpd="sng">
                      <a:solidFill>
                        <a:srgbClr val="CF9E39"/>
                      </a:solidFill>
                      <a:prstDash val="solid"/>
                      <a:round/>
                      <a:headEnd type="none" w="sm" len="sm"/>
                      <a:tailEnd type="none" w="sm" len="sm"/>
                    </a:lnT>
                    <a:lnB w="19050" cap="flat" cmpd="sng">
                      <a:solidFill>
                        <a:srgbClr val="CF9E39"/>
                      </a:solidFill>
                      <a:prstDash val="solid"/>
                      <a:round/>
                      <a:headEnd type="none" w="sm" len="sm"/>
                      <a:tailEnd type="none" w="sm" len="sm"/>
                    </a:lnB>
                  </a:tcPr>
                </a:tc>
                <a:extLst>
                  <a:ext uri="{0D108BD9-81ED-4DB2-BD59-A6C34878D82A}">
                    <a16:rowId xmlns:a16="http://schemas.microsoft.com/office/drawing/2014/main" xmlns="" val="10001"/>
                  </a:ext>
                </a:extLst>
              </a:tr>
              <a:tr h="255025">
                <a:tc>
                  <a:txBody>
                    <a:bodyPr/>
                    <a:lstStyle/>
                    <a:p>
                      <a:endParaRPr lang="en-US"/>
                    </a:p>
                  </a:txBody>
                  <a:tcPr>
                    <a:lnT w="19050" cap="flat" cmpd="sng" algn="ctr">
                      <a:solidFill>
                        <a:srgbClr val="CF9E39"/>
                      </a:solidFill>
                      <a:prstDash val="solid"/>
                      <a:round/>
                      <a:headEnd type="none" w="sm" len="sm"/>
                      <a:tailEnd type="none" w="sm" len="sm"/>
                    </a:lnT>
                  </a:tcPr>
                </a:tc>
                <a:extLst>
                  <a:ext uri="{0D108BD9-81ED-4DB2-BD59-A6C34878D82A}">
                    <a16:rowId xmlns:a16="http://schemas.microsoft.com/office/drawing/2014/main" xmlns="" val="10002"/>
                  </a:ext>
                </a:extLst>
              </a:tr>
              <a:tr h="255025">
                <a:tc>
                  <a:txBody>
                    <a:bodyPr/>
                    <a:lstStyle/>
                    <a:p>
                      <a:pPr marL="0" lvl="0" indent="0" algn="l" rtl="0">
                        <a:spcBef>
                          <a:spcPts val="0"/>
                        </a:spcBef>
                        <a:spcAft>
                          <a:spcPts val="0"/>
                        </a:spcAft>
                        <a:buNone/>
                      </a:pPr>
                      <a:r>
                        <a:rPr lang="en" sz="1900">
                          <a:solidFill>
                            <a:schemeClr val="dk2"/>
                          </a:solidFill>
                          <a:latin typeface="Cambay"/>
                          <a:ea typeface="Cambay"/>
                          <a:cs typeface="Cambay"/>
                          <a:sym typeface="Cambay"/>
                        </a:rPr>
                        <a:t>2. Pituitary Adenomas</a:t>
                      </a:r>
                      <a:endParaRPr sz="1900">
                        <a:solidFill>
                          <a:srgbClr val="FADFC4"/>
                        </a:solidFill>
                        <a:latin typeface="Cambay"/>
                        <a:ea typeface="Cambay"/>
                        <a:cs typeface="Cambay"/>
                        <a:sym typeface="Cambay"/>
                      </a:endParaRPr>
                    </a:p>
                  </a:txBody>
                  <a:tcPr marL="91425" marR="91425" marT="91425" marB="91425" anchor="ctr">
                    <a:lnL w="19050" cap="flat" cmpd="sng">
                      <a:solidFill>
                        <a:srgbClr val="CF9E39"/>
                      </a:solidFill>
                      <a:prstDash val="solid"/>
                      <a:round/>
                      <a:headEnd type="none" w="sm" len="sm"/>
                      <a:tailEnd type="none" w="sm" len="sm"/>
                    </a:lnL>
                    <a:lnR w="19050" cap="flat" cmpd="sng">
                      <a:solidFill>
                        <a:srgbClr val="CF9E39"/>
                      </a:solidFill>
                      <a:prstDash val="solid"/>
                      <a:round/>
                      <a:headEnd type="none" w="sm" len="sm"/>
                      <a:tailEnd type="none" w="sm" len="sm"/>
                    </a:lnR>
                    <a:lnB w="19050" cap="flat" cmpd="sng">
                      <a:solidFill>
                        <a:srgbClr val="CF9E39"/>
                      </a:solidFill>
                      <a:prstDash val="solid"/>
                      <a:round/>
                      <a:headEnd type="none" w="sm" len="sm"/>
                      <a:tailEnd type="none" w="sm" len="sm"/>
                    </a:lnB>
                  </a:tcPr>
                </a:tc>
                <a:extLst>
                  <a:ext uri="{0D108BD9-81ED-4DB2-BD59-A6C34878D82A}">
                    <a16:rowId xmlns:a16="http://schemas.microsoft.com/office/drawing/2014/main" xmlns="" val="10003"/>
                  </a:ext>
                </a:extLst>
              </a:tr>
              <a:tr h="255025">
                <a:tc>
                  <a:txBody>
                    <a:bodyPr/>
                    <a:lstStyle/>
                    <a:p>
                      <a:endParaRPr lang="en-US"/>
                    </a:p>
                  </a:txBody>
                  <a:tcPr>
                    <a:lnT w="19050" cap="flat" cmpd="sng" algn="ctr">
                      <a:solidFill>
                        <a:srgbClr val="CF9E39"/>
                      </a:solidFill>
                      <a:prstDash val="solid"/>
                      <a:round/>
                      <a:headEnd type="none" w="sm" len="sm"/>
                      <a:tailEnd type="none" w="sm" len="sm"/>
                    </a:lnT>
                  </a:tcPr>
                </a:tc>
                <a:extLst>
                  <a:ext uri="{0D108BD9-81ED-4DB2-BD59-A6C34878D82A}">
                    <a16:rowId xmlns:a16="http://schemas.microsoft.com/office/drawing/2014/main" xmlns="" val="10004"/>
                  </a:ext>
                </a:extLst>
              </a:tr>
              <a:tr h="295800">
                <a:tc>
                  <a:txBody>
                    <a:bodyPr/>
                    <a:lstStyle/>
                    <a:p>
                      <a:pPr marL="0" lvl="0" indent="0" algn="l" rtl="0">
                        <a:spcBef>
                          <a:spcPts val="0"/>
                        </a:spcBef>
                        <a:spcAft>
                          <a:spcPts val="0"/>
                        </a:spcAft>
                        <a:buNone/>
                      </a:pPr>
                      <a:r>
                        <a:rPr lang="en" sz="1900" dirty="0">
                          <a:solidFill>
                            <a:schemeClr val="dk2"/>
                          </a:solidFill>
                          <a:latin typeface="Cambay"/>
                          <a:ea typeface="Cambay"/>
                          <a:cs typeface="Cambay"/>
                          <a:sym typeface="Cambay"/>
                        </a:rPr>
                        <a:t>3. Hypothyroidism - Increased Thyrotropin level leads to increased Prolactin levels</a:t>
                      </a:r>
                      <a:endParaRPr sz="1900" dirty="0">
                        <a:solidFill>
                          <a:schemeClr val="dk2"/>
                        </a:solidFill>
                        <a:latin typeface="Cambay"/>
                        <a:ea typeface="Cambay"/>
                        <a:cs typeface="Cambay"/>
                        <a:sym typeface="Cambay"/>
                      </a:endParaRPr>
                    </a:p>
                    <a:p>
                      <a:pPr marL="0" lvl="0" indent="0" algn="l" rtl="0">
                        <a:spcBef>
                          <a:spcPts val="0"/>
                        </a:spcBef>
                        <a:spcAft>
                          <a:spcPts val="0"/>
                        </a:spcAft>
                        <a:buNone/>
                      </a:pPr>
                      <a:endParaRPr sz="1900" dirty="0">
                        <a:solidFill>
                          <a:srgbClr val="FADFC4"/>
                        </a:solidFill>
                        <a:latin typeface="Cambay"/>
                        <a:ea typeface="Cambay"/>
                        <a:cs typeface="Cambay"/>
                        <a:sym typeface="Cambay"/>
                      </a:endParaRPr>
                    </a:p>
                  </a:txBody>
                  <a:tcPr marL="91425" marR="91425" marT="91425" marB="91425" anchor="ctr">
                    <a:lnL w="19050" cap="flat" cmpd="sng">
                      <a:solidFill>
                        <a:srgbClr val="CF9E39"/>
                      </a:solidFill>
                      <a:prstDash val="solid"/>
                      <a:round/>
                      <a:headEnd type="none" w="sm" len="sm"/>
                      <a:tailEnd type="none" w="sm" len="sm"/>
                    </a:lnL>
                    <a:lnR w="19050" cap="flat" cmpd="sng">
                      <a:solidFill>
                        <a:srgbClr val="CF9E39"/>
                      </a:solidFill>
                      <a:prstDash val="solid"/>
                      <a:round/>
                      <a:headEnd type="none" w="sm" len="sm"/>
                      <a:tailEnd type="none" w="sm" len="sm"/>
                    </a:lnR>
                    <a:lnB w="19050" cap="flat" cmpd="sng">
                      <a:solidFill>
                        <a:srgbClr val="CF9E39"/>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518"/>
        <p:cNvGrpSpPr/>
        <p:nvPr/>
      </p:nvGrpSpPr>
      <p:grpSpPr>
        <a:xfrm>
          <a:off x="0" y="0"/>
          <a:ext cx="0" cy="0"/>
          <a:chOff x="0" y="0"/>
          <a:chExt cx="0" cy="0"/>
        </a:xfrm>
      </p:grpSpPr>
      <p:sp>
        <p:nvSpPr>
          <p:cNvPr id="33519" name="Google Shape;33519;p5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Treatment of Hyperprolactinemia</a:t>
            </a:r>
            <a:endParaRPr/>
          </a:p>
        </p:txBody>
      </p:sp>
      <p:sp>
        <p:nvSpPr>
          <p:cNvPr id="33520" name="Google Shape;33520;p56"/>
          <p:cNvSpPr txBox="1"/>
          <p:nvPr/>
        </p:nvSpPr>
        <p:spPr>
          <a:xfrm>
            <a:off x="612425" y="1430775"/>
            <a:ext cx="7907100" cy="1662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FFC800"/>
              </a:buClr>
              <a:buSzPts val="2400"/>
              <a:buFont typeface="Cambay"/>
              <a:buChar char="●"/>
            </a:pPr>
            <a:r>
              <a:rPr lang="en" sz="2400" dirty="0">
                <a:solidFill>
                  <a:srgbClr val="FFC800"/>
                </a:solidFill>
                <a:latin typeface="Cambay"/>
                <a:ea typeface="Cambay"/>
                <a:cs typeface="Cambay"/>
                <a:sym typeface="Cambay"/>
              </a:rPr>
              <a:t> </a:t>
            </a:r>
            <a:r>
              <a:rPr lang="en" sz="2400" dirty="0">
                <a:solidFill>
                  <a:schemeClr val="tx1"/>
                </a:solidFill>
                <a:latin typeface="Cambay"/>
                <a:ea typeface="Cambay"/>
                <a:cs typeface="Cambay"/>
                <a:sym typeface="Cambay"/>
              </a:rPr>
              <a:t>Medical management</a:t>
            </a:r>
            <a:endParaRPr sz="2400" dirty="0">
              <a:solidFill>
                <a:schemeClr val="tx1"/>
              </a:solidFill>
              <a:latin typeface="Cambay"/>
              <a:ea typeface="Cambay"/>
              <a:cs typeface="Cambay"/>
              <a:sym typeface="Cambay"/>
            </a:endParaRPr>
          </a:p>
          <a:p>
            <a:pPr marL="457200" lvl="0" indent="-342900" algn="l" rtl="0">
              <a:spcBef>
                <a:spcPts val="0"/>
              </a:spcBef>
              <a:spcAft>
                <a:spcPts val="0"/>
              </a:spcAft>
              <a:buClr>
                <a:schemeClr val="dk2"/>
              </a:buClr>
              <a:buSzPts val="1800"/>
              <a:buFont typeface="Cambay"/>
              <a:buAutoNum type="arabicPeriod"/>
            </a:pPr>
            <a:r>
              <a:rPr lang="en" sz="1800" dirty="0">
                <a:solidFill>
                  <a:schemeClr val="dk2"/>
                </a:solidFill>
                <a:latin typeface="Cambay"/>
                <a:ea typeface="Cambay"/>
                <a:cs typeface="Cambay"/>
                <a:sym typeface="Cambay"/>
              </a:rPr>
              <a:t>Bromocriptine  2.5 mg - 20mg/ day</a:t>
            </a:r>
            <a:endParaRPr sz="1800" dirty="0">
              <a:solidFill>
                <a:schemeClr val="dk2"/>
              </a:solidFill>
              <a:latin typeface="Cambay"/>
              <a:ea typeface="Cambay"/>
              <a:cs typeface="Cambay"/>
              <a:sym typeface="Cambay"/>
            </a:endParaRPr>
          </a:p>
          <a:p>
            <a:pPr marL="457200" lvl="0" indent="-342900" algn="l" rtl="0">
              <a:spcBef>
                <a:spcPts val="0"/>
              </a:spcBef>
              <a:spcAft>
                <a:spcPts val="0"/>
              </a:spcAft>
              <a:buClr>
                <a:schemeClr val="dk2"/>
              </a:buClr>
              <a:buSzPts val="1800"/>
              <a:buFont typeface="Cambay"/>
              <a:buAutoNum type="arabicPeriod"/>
            </a:pPr>
            <a:r>
              <a:rPr lang="en" sz="1800" dirty="0">
                <a:solidFill>
                  <a:schemeClr val="dk2"/>
                </a:solidFill>
                <a:latin typeface="Cambay"/>
                <a:ea typeface="Cambay"/>
                <a:cs typeface="Cambay"/>
                <a:sym typeface="Cambay"/>
              </a:rPr>
              <a:t>Cabergoline     0.25-1mg twice weekly</a:t>
            </a:r>
            <a:endParaRPr sz="1800" dirty="0">
              <a:solidFill>
                <a:schemeClr val="dk2"/>
              </a:solidFill>
              <a:latin typeface="Cambay"/>
              <a:ea typeface="Cambay"/>
              <a:cs typeface="Cambay"/>
              <a:sym typeface="Cambay"/>
            </a:endParaRPr>
          </a:p>
          <a:p>
            <a:pPr marL="457200" lvl="0" indent="-342900" algn="l" rtl="0">
              <a:spcBef>
                <a:spcPts val="0"/>
              </a:spcBef>
              <a:spcAft>
                <a:spcPts val="0"/>
              </a:spcAft>
              <a:buClr>
                <a:schemeClr val="dk2"/>
              </a:buClr>
              <a:buSzPts val="1800"/>
              <a:buFont typeface="Cambay"/>
              <a:buAutoNum type="arabicPeriod"/>
            </a:pPr>
            <a:r>
              <a:rPr lang="en" sz="1800" dirty="0">
                <a:solidFill>
                  <a:schemeClr val="dk2"/>
                </a:solidFill>
                <a:latin typeface="Cambay"/>
                <a:ea typeface="Cambay"/>
                <a:cs typeface="Cambay"/>
                <a:sym typeface="Cambay"/>
              </a:rPr>
              <a:t>In case of pituitary </a:t>
            </a:r>
            <a:r>
              <a:rPr lang="en" sz="1800" dirty="0" err="1">
                <a:solidFill>
                  <a:schemeClr val="dk2"/>
                </a:solidFill>
                <a:latin typeface="Cambay"/>
                <a:ea typeface="Cambay"/>
                <a:cs typeface="Cambay"/>
                <a:sym typeface="Cambay"/>
              </a:rPr>
              <a:t>tumour</a:t>
            </a:r>
            <a:r>
              <a:rPr lang="en" sz="1800" dirty="0">
                <a:solidFill>
                  <a:schemeClr val="dk2"/>
                </a:solidFill>
                <a:latin typeface="Cambay"/>
                <a:ea typeface="Cambay"/>
                <a:cs typeface="Cambay"/>
                <a:sym typeface="Cambay"/>
              </a:rPr>
              <a:t> &lt;1cm medical treatment with bromocriptine</a:t>
            </a:r>
            <a:br>
              <a:rPr lang="en" sz="1800" dirty="0">
                <a:solidFill>
                  <a:schemeClr val="dk2"/>
                </a:solidFill>
                <a:latin typeface="Cambay"/>
                <a:ea typeface="Cambay"/>
                <a:cs typeface="Cambay"/>
                <a:sym typeface="Cambay"/>
              </a:rPr>
            </a:br>
            <a:endParaRPr sz="1800" dirty="0">
              <a:solidFill>
                <a:schemeClr val="dk2"/>
              </a:solidFill>
              <a:latin typeface="Cambay"/>
              <a:ea typeface="Cambay"/>
              <a:cs typeface="Cambay"/>
              <a:sym typeface="Cambay"/>
            </a:endParaRPr>
          </a:p>
        </p:txBody>
      </p:sp>
      <p:sp>
        <p:nvSpPr>
          <p:cNvPr id="33521" name="Google Shape;33521;p56"/>
          <p:cNvSpPr txBox="1"/>
          <p:nvPr/>
        </p:nvSpPr>
        <p:spPr>
          <a:xfrm>
            <a:off x="635025" y="2888425"/>
            <a:ext cx="7490700" cy="18777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FFC800"/>
              </a:buClr>
              <a:buSzPts val="2400"/>
              <a:buFont typeface="Cambay"/>
              <a:buChar char="●"/>
            </a:pPr>
            <a:r>
              <a:rPr lang="en" sz="2400" dirty="0">
                <a:solidFill>
                  <a:schemeClr val="tx1"/>
                </a:solidFill>
                <a:latin typeface="Cambay"/>
                <a:ea typeface="Cambay"/>
                <a:cs typeface="Cambay"/>
                <a:sym typeface="Cambay"/>
              </a:rPr>
              <a:t>Surgical management</a:t>
            </a:r>
            <a:endParaRPr sz="2400" dirty="0">
              <a:solidFill>
                <a:schemeClr val="tx1"/>
              </a:solidFill>
              <a:latin typeface="Cambay"/>
              <a:ea typeface="Cambay"/>
              <a:cs typeface="Cambay"/>
              <a:sym typeface="Cambay"/>
            </a:endParaRPr>
          </a:p>
          <a:p>
            <a:pPr marL="457200" lvl="0" indent="-342900" algn="l" rtl="0">
              <a:spcBef>
                <a:spcPts val="0"/>
              </a:spcBef>
              <a:spcAft>
                <a:spcPts val="0"/>
              </a:spcAft>
              <a:buClr>
                <a:schemeClr val="dk2"/>
              </a:buClr>
              <a:buSzPts val="1800"/>
              <a:buFont typeface="Cambay"/>
              <a:buAutoNum type="arabicPeriod"/>
            </a:pPr>
            <a:r>
              <a:rPr lang="en" sz="1800" dirty="0">
                <a:solidFill>
                  <a:schemeClr val="dk2"/>
                </a:solidFill>
                <a:latin typeface="Cambay"/>
                <a:ea typeface="Cambay"/>
                <a:cs typeface="Cambay"/>
                <a:sym typeface="Cambay"/>
              </a:rPr>
              <a:t>&gt; 1cm </a:t>
            </a:r>
            <a:r>
              <a:rPr lang="en" sz="1800" dirty="0" err="1">
                <a:solidFill>
                  <a:schemeClr val="dk2"/>
                </a:solidFill>
                <a:latin typeface="Cambay"/>
                <a:ea typeface="Cambay"/>
                <a:cs typeface="Cambay"/>
                <a:sym typeface="Cambay"/>
              </a:rPr>
              <a:t>tumour</a:t>
            </a:r>
            <a:r>
              <a:rPr lang="en" sz="1800" dirty="0">
                <a:solidFill>
                  <a:schemeClr val="dk2"/>
                </a:solidFill>
                <a:latin typeface="Cambay"/>
                <a:ea typeface="Cambay"/>
                <a:cs typeface="Cambay"/>
                <a:sym typeface="Cambay"/>
              </a:rPr>
              <a:t> surgical treatment by Trans-sphenoidal adenectomy</a:t>
            </a:r>
            <a:br>
              <a:rPr lang="en" sz="1800" dirty="0">
                <a:solidFill>
                  <a:schemeClr val="dk2"/>
                </a:solidFill>
                <a:latin typeface="Cambay"/>
                <a:ea typeface="Cambay"/>
                <a:cs typeface="Cambay"/>
                <a:sym typeface="Cambay"/>
              </a:rPr>
            </a:br>
            <a:endParaRPr sz="1800" dirty="0">
              <a:solidFill>
                <a:schemeClr val="dk2"/>
              </a:solidFill>
              <a:latin typeface="Cambay"/>
              <a:ea typeface="Cambay"/>
              <a:cs typeface="Cambay"/>
              <a:sym typeface="Cambay"/>
            </a:endParaRPr>
          </a:p>
          <a:p>
            <a:pPr marL="0" lvl="0" indent="0" algn="l" rtl="0">
              <a:spcBef>
                <a:spcPts val="0"/>
              </a:spcBef>
              <a:spcAft>
                <a:spcPts val="0"/>
              </a:spcAft>
              <a:buNone/>
            </a:pPr>
            <a:r>
              <a:rPr lang="en" sz="1800" dirty="0">
                <a:solidFill>
                  <a:schemeClr val="dk2"/>
                </a:solidFill>
                <a:latin typeface="Cambay"/>
                <a:ea typeface="Cambay"/>
                <a:cs typeface="Cambay"/>
                <a:sym typeface="Cambay"/>
              </a:rPr>
              <a:t> </a:t>
            </a:r>
            <a:endParaRPr sz="1800" dirty="0">
              <a:solidFill>
                <a:schemeClr val="dk2"/>
              </a:solidFill>
              <a:latin typeface="Cambay"/>
              <a:ea typeface="Cambay"/>
              <a:cs typeface="Cambay"/>
              <a:sym typeface="Cambay"/>
            </a:endParaRPr>
          </a:p>
          <a:p>
            <a:pPr marL="0" lvl="0" indent="0" algn="l" rtl="0">
              <a:spcBef>
                <a:spcPts val="0"/>
              </a:spcBef>
              <a:spcAft>
                <a:spcPts val="0"/>
              </a:spcAft>
              <a:buNone/>
            </a:pPr>
            <a:endParaRPr sz="1800" dirty="0">
              <a:solidFill>
                <a:schemeClr val="dk2"/>
              </a:solidFill>
              <a:latin typeface="Cambay"/>
              <a:ea typeface="Cambay"/>
              <a:cs typeface="Cambay"/>
              <a:sym typeface="Cambay"/>
            </a:endParaRPr>
          </a:p>
          <a:p>
            <a:pPr marL="0" lvl="0" indent="0" algn="l" rtl="0">
              <a:spcBef>
                <a:spcPts val="0"/>
              </a:spcBef>
              <a:spcAft>
                <a:spcPts val="0"/>
              </a:spcAft>
              <a:buNone/>
            </a:pPr>
            <a:endParaRPr dirty="0">
              <a:latin typeface="Cambay"/>
              <a:ea typeface="Cambay"/>
              <a:cs typeface="Cambay"/>
              <a:sym typeface="Camb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20"/>
                                        </p:tgtEl>
                                        <p:attrNameLst>
                                          <p:attrName>style.visibility</p:attrName>
                                        </p:attrNameLst>
                                      </p:cBhvr>
                                      <p:to>
                                        <p:strVal val="visible"/>
                                      </p:to>
                                    </p:set>
                                    <p:animEffect transition="in" filter="fade">
                                      <p:cBhvr>
                                        <p:cTn id="7" dur="1000"/>
                                        <p:tgtEl>
                                          <p:spTgt spid="335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521"/>
                                        </p:tgtEl>
                                        <p:attrNameLst>
                                          <p:attrName>style.visibility</p:attrName>
                                        </p:attrNameLst>
                                      </p:cBhvr>
                                      <p:to>
                                        <p:strVal val="visible"/>
                                      </p:to>
                                    </p:set>
                                    <p:animEffect transition="in" filter="fade">
                                      <p:cBhvr>
                                        <p:cTn id="12" dur="1000"/>
                                        <p:tgtEl>
                                          <p:spTgt spid="33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23D35-3AE8-D148-B678-DECE043267D8}"/>
              </a:ext>
            </a:extLst>
          </p:cNvPr>
          <p:cNvSpPr>
            <a:spLocks noGrp="1"/>
          </p:cNvSpPr>
          <p:nvPr>
            <p:ph type="title"/>
          </p:nvPr>
        </p:nvSpPr>
        <p:spPr>
          <a:xfrm>
            <a:off x="720000" y="445025"/>
            <a:ext cx="7623900" cy="869426"/>
          </a:xfrm>
        </p:spPr>
        <p:txBody>
          <a:bodyPr/>
          <a:lstStyle/>
          <a:p>
            <a:endParaRPr lang="x-none"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811CEC41-5104-F942-ABAA-B373D3EAA258}"/>
              </a:ext>
            </a:extLst>
          </p:cNvPr>
          <p:cNvSpPr txBox="1"/>
          <p:nvPr/>
        </p:nvSpPr>
        <p:spPr>
          <a:xfrm flipH="1">
            <a:off x="1640204" y="1793764"/>
            <a:ext cx="6246496" cy="1077218"/>
          </a:xfrm>
          <a:prstGeom prst="rect">
            <a:avLst/>
          </a:prstGeom>
          <a:solidFill>
            <a:schemeClr val="accent1">
              <a:lumMod val="20000"/>
              <a:lumOff val="80000"/>
            </a:schemeClr>
          </a:solidFill>
        </p:spPr>
        <p:txBody>
          <a:bodyPr wrap="square" rtlCol="0">
            <a:spAutoFit/>
          </a:bodyPr>
          <a:lstStyle/>
          <a:p>
            <a:r>
              <a:rPr lang="x-none" sz="3200" dirty="0">
                <a:latin typeface="Times New Roman" panose="02020603050405020304" pitchFamily="18" charset="0"/>
                <a:cs typeface="Times New Roman" panose="02020603050405020304" pitchFamily="18" charset="0"/>
              </a:rPr>
              <a:t>HYPOTHALAMIC CAUSES OF SECONDARY AMENORRHOEA</a:t>
            </a:r>
            <a:endParaRPr lang="x-none" sz="3200" dirty="0"/>
          </a:p>
        </p:txBody>
      </p:sp>
    </p:spTree>
    <p:extLst>
      <p:ext uri="{BB962C8B-B14F-4D97-AF65-F5344CB8AC3E}">
        <p14:creationId xmlns:p14="http://schemas.microsoft.com/office/powerpoint/2010/main" xmlns="" val="566867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3D588A-87A6-6C4B-A196-07BC1586D4D9}"/>
              </a:ext>
            </a:extLst>
          </p:cNvPr>
          <p:cNvSpPr>
            <a:spLocks noGrp="1"/>
          </p:cNvSpPr>
          <p:nvPr>
            <p:ph type="title"/>
          </p:nvPr>
        </p:nvSpPr>
        <p:spPr/>
        <p:txBody>
          <a:bodyPr/>
          <a:lstStyle/>
          <a:p>
            <a:r>
              <a:rPr lang="x-none" dirty="0"/>
              <a:t>            </a:t>
            </a:r>
            <a:r>
              <a:rPr lang="x-none" sz="3600" dirty="0">
                <a:latin typeface="Times New Roman" panose="02020603050405020304" pitchFamily="18" charset="0"/>
                <a:cs typeface="Times New Roman" panose="02020603050405020304" pitchFamily="18" charset="0"/>
              </a:rPr>
              <a:t>Hypothalamic causes   </a:t>
            </a:r>
            <a:endParaRPr lang="x-none" dirty="0"/>
          </a:p>
        </p:txBody>
      </p:sp>
      <p:sp>
        <p:nvSpPr>
          <p:cNvPr id="3" name="Text Placeholder 2">
            <a:extLst>
              <a:ext uri="{FF2B5EF4-FFF2-40B4-BE49-F238E27FC236}">
                <a16:creationId xmlns:a16="http://schemas.microsoft.com/office/drawing/2014/main" xmlns="" id="{FAFDCCA6-B466-0848-8832-DD5D5E8F8961}"/>
              </a:ext>
            </a:extLst>
          </p:cNvPr>
          <p:cNvSpPr>
            <a:spLocks noGrp="1"/>
          </p:cNvSpPr>
          <p:nvPr>
            <p:ph type="body" idx="1"/>
          </p:nvPr>
        </p:nvSpPr>
        <p:spPr>
          <a:xfrm>
            <a:off x="468630" y="1143000"/>
            <a:ext cx="4029552" cy="392966"/>
          </a:xfrm>
          <a:solidFill>
            <a:schemeClr val="accent1">
              <a:lumMod val="20000"/>
              <a:lumOff val="80000"/>
            </a:schemeClr>
          </a:solidFill>
        </p:spPr>
        <p:txBody>
          <a:bodyPr>
            <a:noAutofit/>
          </a:bodyPr>
          <a:lstStyle/>
          <a:p>
            <a:r>
              <a:rPr lang="x-none" sz="2000" dirty="0">
                <a:latin typeface="Times New Roman" panose="02020603050405020304" pitchFamily="18" charset="0"/>
                <a:cs typeface="Times New Roman" panose="02020603050405020304" pitchFamily="18" charset="0"/>
              </a:rPr>
              <a:t>Primary Hypothalamic Leisions</a:t>
            </a:r>
          </a:p>
        </p:txBody>
      </p:sp>
      <p:sp>
        <p:nvSpPr>
          <p:cNvPr id="4" name="Content Placeholder 3">
            <a:extLst>
              <a:ext uri="{FF2B5EF4-FFF2-40B4-BE49-F238E27FC236}">
                <a16:creationId xmlns:a16="http://schemas.microsoft.com/office/drawing/2014/main" xmlns="" id="{2350A9D8-99F1-984C-B246-8131180E483A}"/>
              </a:ext>
            </a:extLst>
          </p:cNvPr>
          <p:cNvSpPr>
            <a:spLocks noGrp="1"/>
          </p:cNvSpPr>
          <p:nvPr>
            <p:ph sz="half" idx="2"/>
          </p:nvPr>
        </p:nvSpPr>
        <p:spPr/>
        <p:txBody>
          <a:bodyPr>
            <a:normAutofit/>
          </a:bodyPr>
          <a:lstStyle/>
          <a:p>
            <a:r>
              <a:rPr lang="x-none" sz="2400" dirty="0">
                <a:latin typeface="Times New Roman" panose="02020603050405020304" pitchFamily="18" charset="0"/>
                <a:cs typeface="Times New Roman" panose="02020603050405020304" pitchFamily="18" charset="0"/>
              </a:rPr>
              <a:t>  Craniopharyngiomas</a:t>
            </a:r>
          </a:p>
          <a:p>
            <a:r>
              <a:rPr lang="x-none" sz="2400" dirty="0">
                <a:latin typeface="Times New Roman" panose="02020603050405020304" pitchFamily="18" charset="0"/>
                <a:cs typeface="Times New Roman" panose="02020603050405020304" pitchFamily="18" charset="0"/>
              </a:rPr>
              <a:t>  Germinomas</a:t>
            </a:r>
          </a:p>
          <a:p>
            <a:r>
              <a:rPr lang="x-none" sz="2400" dirty="0">
                <a:latin typeface="Times New Roman" panose="02020603050405020304" pitchFamily="18" charset="0"/>
                <a:cs typeface="Times New Roman" panose="02020603050405020304" pitchFamily="18" charset="0"/>
              </a:rPr>
              <a:t>  Gliomas</a:t>
            </a:r>
          </a:p>
          <a:p>
            <a:r>
              <a:rPr lang="x-none" sz="2400" dirty="0">
                <a:latin typeface="Times New Roman" panose="02020603050405020304" pitchFamily="18" charset="0"/>
                <a:cs typeface="Times New Roman" panose="02020603050405020304" pitchFamily="18" charset="0"/>
              </a:rPr>
              <a:t>  Dermoid cysts</a:t>
            </a:r>
          </a:p>
        </p:txBody>
      </p:sp>
      <p:sp>
        <p:nvSpPr>
          <p:cNvPr id="5" name="Text Placeholder 4">
            <a:extLst>
              <a:ext uri="{FF2B5EF4-FFF2-40B4-BE49-F238E27FC236}">
                <a16:creationId xmlns:a16="http://schemas.microsoft.com/office/drawing/2014/main" xmlns="" id="{28139DC9-CEB6-6B47-A39F-08DC21094543}"/>
              </a:ext>
            </a:extLst>
          </p:cNvPr>
          <p:cNvSpPr>
            <a:spLocks noGrp="1"/>
          </p:cNvSpPr>
          <p:nvPr>
            <p:ph type="body" sz="quarter" idx="3"/>
          </p:nvPr>
        </p:nvSpPr>
        <p:spPr>
          <a:xfrm>
            <a:off x="4160520" y="4630341"/>
            <a:ext cx="3784521" cy="273844"/>
          </a:xfrm>
        </p:spPr>
        <p:txBody>
          <a:bodyPr>
            <a:normAutofit fontScale="85000" lnSpcReduction="20000"/>
          </a:bodyPr>
          <a:lstStyle/>
          <a:p>
            <a:endParaRPr lang="x-none" sz="20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8B1C34AA-30D9-8E47-A31A-06DAF69BBDBD}"/>
              </a:ext>
            </a:extLst>
          </p:cNvPr>
          <p:cNvSpPr>
            <a:spLocks noGrp="1"/>
          </p:cNvSpPr>
          <p:nvPr>
            <p:ph sz="quarter" idx="4"/>
          </p:nvPr>
        </p:nvSpPr>
        <p:spPr/>
        <p:txBody>
          <a:bodyPr>
            <a:normAutofit/>
          </a:bodyPr>
          <a:lstStyle/>
          <a:p>
            <a:r>
              <a:rPr lang="x-none" sz="2400" dirty="0">
                <a:latin typeface="Times New Roman" panose="02020603050405020304" pitchFamily="18" charset="0"/>
                <a:cs typeface="Times New Roman" panose="02020603050405020304" pitchFamily="18" charset="0"/>
              </a:rPr>
              <a:t>   Sarcoidosis</a:t>
            </a:r>
          </a:p>
          <a:p>
            <a:r>
              <a:rPr lang="x-none" sz="2400" dirty="0">
                <a:latin typeface="Times New Roman" panose="02020603050405020304" pitchFamily="18" charset="0"/>
                <a:cs typeface="Times New Roman" panose="02020603050405020304" pitchFamily="18" charset="0"/>
              </a:rPr>
              <a:t>   Tuberculosis</a:t>
            </a:r>
          </a:p>
          <a:p>
            <a:r>
              <a:rPr lang="en-GB" sz="2400" dirty="0">
                <a:latin typeface="Times New Roman" panose="02020603050405020304" pitchFamily="18" charset="0"/>
                <a:cs typeface="Times New Roman" panose="02020603050405020304" pitchFamily="18" charset="0"/>
              </a:rPr>
              <a:t>    H</a:t>
            </a:r>
            <a:r>
              <a:rPr lang="x-none" sz="2400" dirty="0">
                <a:latin typeface="Times New Roman" panose="02020603050405020304" pitchFamily="18" charset="0"/>
                <a:cs typeface="Times New Roman" panose="02020603050405020304" pitchFamily="18" charset="0"/>
              </a:rPr>
              <a:t>ead injury</a:t>
            </a:r>
          </a:p>
          <a:p>
            <a:r>
              <a:rPr lang="en-GB" sz="2400" dirty="0">
                <a:latin typeface="Times New Roman" panose="02020603050405020304" pitchFamily="18" charset="0"/>
                <a:cs typeface="Times New Roman" panose="02020603050405020304" pitchFamily="18" charset="0"/>
              </a:rPr>
              <a:t>    C</a:t>
            </a:r>
            <a:r>
              <a:rPr lang="x-none" sz="2400" dirty="0">
                <a:latin typeface="Times New Roman" panose="02020603050405020304" pitchFamily="18" charset="0"/>
                <a:cs typeface="Times New Roman" panose="02020603050405020304" pitchFamily="18" charset="0"/>
              </a:rPr>
              <a:t>ranial irradiation</a:t>
            </a:r>
          </a:p>
          <a:p>
            <a:r>
              <a:rPr lang="en-GB" sz="2400" dirty="0">
                <a:latin typeface="Times New Roman" panose="02020603050405020304" pitchFamily="18" charset="0"/>
                <a:cs typeface="Times New Roman" panose="02020603050405020304" pitchFamily="18" charset="0"/>
              </a:rPr>
              <a:t>    S</a:t>
            </a:r>
            <a:r>
              <a:rPr lang="x-none" sz="2400" dirty="0">
                <a:latin typeface="Times New Roman" panose="02020603050405020304" pitchFamily="18" charset="0"/>
                <a:cs typeface="Times New Roman" panose="02020603050405020304" pitchFamily="18" charset="0"/>
              </a:rPr>
              <a:t>heehans syndrome</a:t>
            </a:r>
          </a:p>
        </p:txBody>
      </p:sp>
      <p:sp>
        <p:nvSpPr>
          <p:cNvPr id="7" name="Slide Number Placeholder 6">
            <a:extLst>
              <a:ext uri="{FF2B5EF4-FFF2-40B4-BE49-F238E27FC236}">
                <a16:creationId xmlns:a16="http://schemas.microsoft.com/office/drawing/2014/main" xmlns="" id="{754F0834-748B-7246-943C-9FA138E247BE}"/>
              </a:ext>
            </a:extLst>
          </p:cNvPr>
          <p:cNvSpPr>
            <a:spLocks noGrp="1"/>
          </p:cNvSpPr>
          <p:nvPr>
            <p:ph type="sldNum" sz="quarter" idx="12"/>
          </p:nvPr>
        </p:nvSpPr>
        <p:spPr/>
        <p:txBody>
          <a:bodyPr/>
          <a:lstStyle/>
          <a:p>
            <a:fld id="{7EC0208F-87C2-4645-95D2-BA6226BB4D43}" type="slidenum">
              <a:rPr lang="en-US" smtClean="0"/>
              <a:pPr/>
              <a:t>36</a:t>
            </a:fld>
            <a:endParaRPr lang="en-US"/>
          </a:p>
        </p:txBody>
      </p:sp>
      <p:sp>
        <p:nvSpPr>
          <p:cNvPr id="9" name="TextBox 8">
            <a:extLst>
              <a:ext uri="{FF2B5EF4-FFF2-40B4-BE49-F238E27FC236}">
                <a16:creationId xmlns:a16="http://schemas.microsoft.com/office/drawing/2014/main" xmlns="" id="{50DF97B9-BA36-234D-B98C-33409A2B1502}"/>
              </a:ext>
            </a:extLst>
          </p:cNvPr>
          <p:cNvSpPr txBox="1"/>
          <p:nvPr/>
        </p:nvSpPr>
        <p:spPr>
          <a:xfrm>
            <a:off x="4610099" y="1135856"/>
            <a:ext cx="3887391" cy="400110"/>
          </a:xfrm>
          <a:prstGeom prst="rect">
            <a:avLst/>
          </a:prstGeom>
          <a:solidFill>
            <a:schemeClr val="accent1">
              <a:lumMod val="20000"/>
              <a:lumOff val="80000"/>
            </a:schemeClr>
          </a:solidFill>
        </p:spPr>
        <p:txBody>
          <a:bodyPr wrap="square" rtlCol="0">
            <a:spAutoFit/>
          </a:bodyPr>
          <a:lstStyle/>
          <a:p>
            <a:r>
              <a:rPr lang="x-none" sz="2000" b="1" dirty="0">
                <a:latin typeface="Times New Roman" panose="02020603050405020304" pitchFamily="18" charset="0"/>
                <a:cs typeface="Times New Roman" panose="02020603050405020304" pitchFamily="18" charset="0"/>
              </a:rPr>
              <a:t>Secondary Hypothalamic Leisions</a:t>
            </a:r>
          </a:p>
        </p:txBody>
      </p:sp>
    </p:spTree>
    <p:extLst>
      <p:ext uri="{BB962C8B-B14F-4D97-AF65-F5344CB8AC3E}">
        <p14:creationId xmlns:p14="http://schemas.microsoft.com/office/powerpoint/2010/main" xmlns="" val="2820181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2BCC9-9079-B440-9EBD-444D0191AF32}"/>
              </a:ext>
            </a:extLst>
          </p:cNvPr>
          <p:cNvSpPr>
            <a:spLocks noGrp="1"/>
          </p:cNvSpPr>
          <p:nvPr>
            <p:ph type="title"/>
          </p:nvPr>
        </p:nvSpPr>
        <p:spPr/>
        <p:txBody>
          <a:bodyPr>
            <a:normAutofit/>
          </a:bodyPr>
          <a:lstStyle/>
          <a:p>
            <a:r>
              <a:rPr lang="x-none" sz="3200" dirty="0">
                <a:latin typeface="Times New Roman" panose="02020603050405020304" pitchFamily="18" charset="0"/>
                <a:cs typeface="Times New Roman" panose="02020603050405020304" pitchFamily="18" charset="0"/>
              </a:rPr>
              <a:t>                 Sheehans Syndrome</a:t>
            </a:r>
          </a:p>
        </p:txBody>
      </p:sp>
      <p:sp>
        <p:nvSpPr>
          <p:cNvPr id="3" name="Content Placeholder 2">
            <a:extLst>
              <a:ext uri="{FF2B5EF4-FFF2-40B4-BE49-F238E27FC236}">
                <a16:creationId xmlns:a16="http://schemas.microsoft.com/office/drawing/2014/main" xmlns="" id="{D1BDC37F-CF75-334B-A00E-E7FA8149BA9B}"/>
              </a:ext>
            </a:extLst>
          </p:cNvPr>
          <p:cNvSpPr>
            <a:spLocks noGrp="1"/>
          </p:cNvSpPr>
          <p:nvPr>
            <p:ph idx="1"/>
          </p:nvPr>
        </p:nvSpPr>
        <p:spPr/>
        <p:txBody>
          <a:bodyPr/>
          <a:lstStyle/>
          <a:p>
            <a:pPr marL="0" indent="0">
              <a:buNone/>
            </a:pPr>
            <a:r>
              <a:rPr lang="x-none" sz="2400" dirty="0">
                <a:latin typeface="Times New Roman" panose="02020603050405020304" pitchFamily="18" charset="0"/>
                <a:cs typeface="Times New Roman" panose="02020603050405020304" pitchFamily="18" charset="0"/>
              </a:rPr>
              <a:t>   </a:t>
            </a:r>
          </a:p>
          <a:p>
            <a:pPr marL="0" indent="0">
              <a:buNone/>
            </a:pPr>
            <a:r>
              <a:rPr lang="x-none" sz="2400" dirty="0">
                <a:latin typeface="Times New Roman" panose="02020603050405020304" pitchFamily="18" charset="0"/>
                <a:cs typeface="Times New Roman" panose="02020603050405020304" pitchFamily="18" charset="0"/>
              </a:rPr>
              <a:t> Definition</a:t>
            </a:r>
          </a:p>
          <a:p>
            <a:pPr marL="0" indent="0">
              <a:buNone/>
            </a:pPr>
            <a:r>
              <a:rPr lang="x-none" dirty="0"/>
              <a:t> It is the result of profound and prolonged hypotension on the sensitive pituitary gland enlarged by pregnancy</a:t>
            </a:r>
          </a:p>
          <a:p>
            <a:endParaRPr lang="x-none" dirty="0"/>
          </a:p>
          <a:p>
            <a:pPr marL="0" indent="0">
              <a:buNone/>
            </a:pPr>
            <a:r>
              <a:rPr lang="x-none" dirty="0"/>
              <a:t>  </a:t>
            </a:r>
            <a:r>
              <a:rPr lang="x-none" sz="2400" dirty="0">
                <a:latin typeface="Times New Roman" panose="02020603050405020304" pitchFamily="18" charset="0"/>
                <a:cs typeface="Times New Roman" panose="02020603050405020304" pitchFamily="18" charset="0"/>
              </a:rPr>
              <a:t>Cause</a:t>
            </a:r>
          </a:p>
          <a:p>
            <a:pPr marL="0" indent="0">
              <a:buNone/>
            </a:pPr>
            <a:r>
              <a:rPr lang="x-none" dirty="0"/>
              <a:t> Postpartum haemorrhage</a:t>
            </a:r>
          </a:p>
        </p:txBody>
      </p:sp>
      <p:sp>
        <p:nvSpPr>
          <p:cNvPr id="4" name="Slide Number Placeholder 3">
            <a:extLst>
              <a:ext uri="{FF2B5EF4-FFF2-40B4-BE49-F238E27FC236}">
                <a16:creationId xmlns:a16="http://schemas.microsoft.com/office/drawing/2014/main" xmlns="" id="{A8D83ABF-E9BC-B34E-8C1A-B471EFB1B1D5}"/>
              </a:ext>
            </a:extLst>
          </p:cNvPr>
          <p:cNvSpPr>
            <a:spLocks noGrp="1"/>
          </p:cNvSpPr>
          <p:nvPr>
            <p:ph type="sldNum" sz="quarter" idx="12"/>
          </p:nvPr>
        </p:nvSpPr>
        <p:spPr/>
        <p:txBody>
          <a:bodyPr/>
          <a:lstStyle/>
          <a:p>
            <a:fld id="{7EC0208F-87C2-4645-95D2-BA6226BB4D43}" type="slidenum">
              <a:rPr lang="en-US" smtClean="0"/>
              <a:pPr/>
              <a:t>37</a:t>
            </a:fld>
            <a:endParaRPr lang="en-US"/>
          </a:p>
        </p:txBody>
      </p:sp>
    </p:spTree>
    <p:extLst>
      <p:ext uri="{BB962C8B-B14F-4D97-AF65-F5344CB8AC3E}">
        <p14:creationId xmlns:p14="http://schemas.microsoft.com/office/powerpoint/2010/main" xmlns="" val="4160267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D853C2-77DD-EB48-B44D-383D299F768C}"/>
              </a:ext>
            </a:extLst>
          </p:cNvPr>
          <p:cNvSpPr>
            <a:spLocks noGrp="1"/>
          </p:cNvSpPr>
          <p:nvPr>
            <p:ph type="title"/>
          </p:nvPr>
        </p:nvSpPr>
        <p:spPr/>
        <p:txBody>
          <a:bodyPr/>
          <a:lstStyle/>
          <a:p>
            <a:r>
              <a:rPr lang="x-none" sz="3600" dirty="0">
                <a:latin typeface="Times New Roman" panose="02020603050405020304" pitchFamily="18" charset="0"/>
                <a:cs typeface="Times New Roman" panose="02020603050405020304" pitchFamily="18" charset="0"/>
              </a:rPr>
              <a:t>               Sheehans Syndrome</a:t>
            </a:r>
            <a:endParaRPr lang="x-none" dirty="0"/>
          </a:p>
        </p:txBody>
      </p:sp>
      <p:sp>
        <p:nvSpPr>
          <p:cNvPr id="3" name="Content Placeholder 2">
            <a:extLst>
              <a:ext uri="{FF2B5EF4-FFF2-40B4-BE49-F238E27FC236}">
                <a16:creationId xmlns:a16="http://schemas.microsoft.com/office/drawing/2014/main" xmlns="" id="{672999DA-B718-FD4D-B6F1-47488D4F5AF3}"/>
              </a:ext>
            </a:extLst>
          </p:cNvPr>
          <p:cNvSpPr>
            <a:spLocks noGrp="1"/>
          </p:cNvSpPr>
          <p:nvPr>
            <p:ph idx="1"/>
          </p:nvPr>
        </p:nvSpPr>
        <p:spPr/>
        <p:txBody>
          <a:bodyPr/>
          <a:lstStyle/>
          <a:p>
            <a:pPr marL="0" indent="0">
              <a:buNone/>
            </a:pPr>
            <a:endParaRPr lang="x-none" dirty="0"/>
          </a:p>
          <a:p>
            <a:pPr marL="0" indent="0">
              <a:buNone/>
            </a:pPr>
            <a:r>
              <a:rPr lang="x-none" dirty="0"/>
              <a:t> </a:t>
            </a:r>
            <a:r>
              <a:rPr lang="x-none" sz="2400" dirty="0">
                <a:latin typeface="Times New Roman" panose="02020603050405020304" pitchFamily="18" charset="0"/>
                <a:cs typeface="Times New Roman" panose="02020603050405020304" pitchFamily="18" charset="0"/>
              </a:rPr>
              <a:t>Investigations</a:t>
            </a:r>
          </a:p>
          <a:p>
            <a:pPr marL="0" indent="0">
              <a:buNone/>
            </a:pPr>
            <a:r>
              <a:rPr lang="en-GB" dirty="0"/>
              <a:t>  A</a:t>
            </a:r>
            <a:r>
              <a:rPr lang="x-none" dirty="0"/>
              <a:t>ssess pituitary function</a:t>
            </a:r>
          </a:p>
          <a:p>
            <a:endParaRPr lang="x-none" dirty="0"/>
          </a:p>
          <a:p>
            <a:pPr marL="0" indent="0">
              <a:buNone/>
            </a:pPr>
            <a:r>
              <a:rPr lang="x-none" dirty="0"/>
              <a:t> </a:t>
            </a:r>
            <a:r>
              <a:rPr lang="x-none" sz="2400" dirty="0">
                <a:latin typeface="Times New Roman" panose="02020603050405020304" pitchFamily="18" charset="0"/>
                <a:cs typeface="Times New Roman" panose="02020603050405020304" pitchFamily="18" charset="0"/>
              </a:rPr>
              <a:t>Treatment </a:t>
            </a:r>
          </a:p>
          <a:p>
            <a:pPr marL="0" indent="0">
              <a:buNone/>
            </a:pPr>
            <a:r>
              <a:rPr lang="x-none" dirty="0"/>
              <a:t>Hormonal Replacement Therapy</a:t>
            </a:r>
          </a:p>
        </p:txBody>
      </p:sp>
      <p:sp>
        <p:nvSpPr>
          <p:cNvPr id="4" name="Slide Number Placeholder 3">
            <a:extLst>
              <a:ext uri="{FF2B5EF4-FFF2-40B4-BE49-F238E27FC236}">
                <a16:creationId xmlns:a16="http://schemas.microsoft.com/office/drawing/2014/main" xmlns="" id="{7F018DA7-32AB-4B46-8B56-A59ECDE01FFA}"/>
              </a:ext>
            </a:extLst>
          </p:cNvPr>
          <p:cNvSpPr>
            <a:spLocks noGrp="1"/>
          </p:cNvSpPr>
          <p:nvPr>
            <p:ph type="sldNum" sz="quarter" idx="12"/>
          </p:nvPr>
        </p:nvSpPr>
        <p:spPr/>
        <p:txBody>
          <a:bodyPr/>
          <a:lstStyle/>
          <a:p>
            <a:fld id="{7EC0208F-87C2-4645-95D2-BA6226BB4D43}" type="slidenum">
              <a:rPr lang="en-US" smtClean="0"/>
              <a:pPr/>
              <a:t>38</a:t>
            </a:fld>
            <a:endParaRPr lang="en-US"/>
          </a:p>
        </p:txBody>
      </p:sp>
    </p:spTree>
    <p:extLst>
      <p:ext uri="{BB962C8B-B14F-4D97-AF65-F5344CB8AC3E}">
        <p14:creationId xmlns:p14="http://schemas.microsoft.com/office/powerpoint/2010/main" xmlns="" val="2405495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7637B-EE6D-6046-B69A-C43BEBF882CC}"/>
              </a:ext>
            </a:extLst>
          </p:cNvPr>
          <p:cNvSpPr>
            <a:spLocks noGrp="1"/>
          </p:cNvSpPr>
          <p:nvPr>
            <p:ph type="title"/>
          </p:nvPr>
        </p:nvSpPr>
        <p:spPr>
          <a:xfrm>
            <a:off x="628650" y="273844"/>
            <a:ext cx="7886700" cy="697230"/>
          </a:xfrm>
        </p:spPr>
        <p:txBody>
          <a:bodyPr>
            <a:normAutofit/>
          </a:bodyPr>
          <a:lstStyle/>
          <a:p>
            <a:endParaRPr lang="x-none"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12A9FA1-F91B-4941-AE58-B1C2507EE402}"/>
              </a:ext>
            </a:extLst>
          </p:cNvPr>
          <p:cNvSpPr>
            <a:spLocks noGrp="1"/>
          </p:cNvSpPr>
          <p:nvPr>
            <p:ph idx="1"/>
          </p:nvPr>
        </p:nvSpPr>
        <p:spPr>
          <a:xfrm flipV="1">
            <a:off x="1451610" y="3795236"/>
            <a:ext cx="7063740" cy="273844"/>
          </a:xfrm>
        </p:spPr>
        <p:txBody>
          <a:bodyPr>
            <a:normAutofit fontScale="77500" lnSpcReduction="20000"/>
          </a:bodyPr>
          <a:lstStyle/>
          <a:p>
            <a:pPr marL="0" indent="0">
              <a:buNone/>
            </a:pPr>
            <a:endParaRPr lang="x-none" dirty="0"/>
          </a:p>
        </p:txBody>
      </p:sp>
      <p:sp>
        <p:nvSpPr>
          <p:cNvPr id="4" name="Slide Number Placeholder 3">
            <a:extLst>
              <a:ext uri="{FF2B5EF4-FFF2-40B4-BE49-F238E27FC236}">
                <a16:creationId xmlns:a16="http://schemas.microsoft.com/office/drawing/2014/main" xmlns="" id="{C290D62D-A390-2A43-913F-0920E01D1EF5}"/>
              </a:ext>
            </a:extLst>
          </p:cNvPr>
          <p:cNvSpPr>
            <a:spLocks noGrp="1"/>
          </p:cNvSpPr>
          <p:nvPr>
            <p:ph type="sldNum" sz="quarter" idx="12"/>
          </p:nvPr>
        </p:nvSpPr>
        <p:spPr/>
        <p:txBody>
          <a:bodyPr/>
          <a:lstStyle/>
          <a:p>
            <a:fld id="{7EC0208F-87C2-4645-95D2-BA6226BB4D43}" type="slidenum">
              <a:rPr lang="en-US" smtClean="0"/>
              <a:pPr/>
              <a:t>39</a:t>
            </a:fld>
            <a:endParaRPr lang="en-US"/>
          </a:p>
        </p:txBody>
      </p:sp>
      <p:sp>
        <p:nvSpPr>
          <p:cNvPr id="5" name="TextBox 4">
            <a:extLst>
              <a:ext uri="{FF2B5EF4-FFF2-40B4-BE49-F238E27FC236}">
                <a16:creationId xmlns:a16="http://schemas.microsoft.com/office/drawing/2014/main" xmlns="" id="{4F62F7A2-8CDE-7B4F-B905-2F91238AE035}"/>
              </a:ext>
            </a:extLst>
          </p:cNvPr>
          <p:cNvSpPr txBox="1"/>
          <p:nvPr/>
        </p:nvSpPr>
        <p:spPr>
          <a:xfrm>
            <a:off x="982980" y="1505992"/>
            <a:ext cx="7338060" cy="584775"/>
          </a:xfrm>
          <a:prstGeom prst="rect">
            <a:avLst/>
          </a:prstGeom>
          <a:solidFill>
            <a:schemeClr val="accent1">
              <a:lumMod val="20000"/>
              <a:lumOff val="80000"/>
            </a:schemeClr>
          </a:solidFill>
        </p:spPr>
        <p:txBody>
          <a:bodyPr wrap="square" rtlCol="0">
            <a:spAutoFit/>
          </a:bodyPr>
          <a:lstStyle/>
          <a:p>
            <a:r>
              <a:rPr lang="x-none" sz="3200" dirty="0">
                <a:latin typeface="Times New Roman" panose="02020603050405020304" pitchFamily="18" charset="0"/>
                <a:cs typeface="Times New Roman" panose="02020603050405020304" pitchFamily="18" charset="0"/>
              </a:rPr>
              <a:t>GENITAL TRACT ABNORMALITIES</a:t>
            </a:r>
            <a:endParaRPr lang="x-none" sz="3200" dirty="0"/>
          </a:p>
        </p:txBody>
      </p:sp>
    </p:spTree>
    <p:extLst>
      <p:ext uri="{BB962C8B-B14F-4D97-AF65-F5344CB8AC3E}">
        <p14:creationId xmlns:p14="http://schemas.microsoft.com/office/powerpoint/2010/main" xmlns="" val="373478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BFBDBA-B33B-0748-87AA-4883A82D0477}"/>
              </a:ext>
            </a:extLst>
          </p:cNvPr>
          <p:cNvSpPr>
            <a:spLocks noGrp="1"/>
          </p:cNvSpPr>
          <p:nvPr>
            <p:ph type="title"/>
          </p:nvPr>
        </p:nvSpPr>
        <p:spPr/>
        <p:txBody>
          <a:bodyPr/>
          <a:lstStyle/>
          <a:p>
            <a:r>
              <a:rPr lang="x-none" dirty="0"/>
              <a:t>          Multiple Choice Questions</a:t>
            </a:r>
          </a:p>
        </p:txBody>
      </p:sp>
      <p:sp>
        <p:nvSpPr>
          <p:cNvPr id="3" name="Content Placeholder 2">
            <a:extLst>
              <a:ext uri="{FF2B5EF4-FFF2-40B4-BE49-F238E27FC236}">
                <a16:creationId xmlns:a16="http://schemas.microsoft.com/office/drawing/2014/main" xmlns="" id="{A7DDA11E-D41D-2142-8762-7EADC71C2601}"/>
              </a:ext>
            </a:extLst>
          </p:cNvPr>
          <p:cNvSpPr>
            <a:spLocks noGrp="1"/>
          </p:cNvSpPr>
          <p:nvPr>
            <p:ph idx="1"/>
          </p:nvPr>
        </p:nvSpPr>
        <p:spPr/>
        <p:txBody>
          <a:bodyPr>
            <a:normAutofit/>
          </a:bodyPr>
          <a:lstStyle/>
          <a:p>
            <a:pPr marL="0" indent="0">
              <a:buNone/>
            </a:pPr>
            <a:endParaRPr lang="en-GB" b="1" dirty="0"/>
          </a:p>
          <a:p>
            <a:pPr marL="0" indent="0">
              <a:buNone/>
            </a:pPr>
            <a:r>
              <a:rPr lang="en-GB" b="1" dirty="0"/>
              <a:t>Q1.  What is the minimum duration of absent menstruation to be diagnosed as a case of secondary amenorrhea?</a:t>
            </a:r>
          </a:p>
          <a:p>
            <a:pPr marL="0" indent="0">
              <a:buNone/>
            </a:pPr>
            <a:r>
              <a:rPr lang="en-GB" dirty="0"/>
              <a:t/>
            </a:r>
            <a:br>
              <a:rPr lang="en-GB" dirty="0"/>
            </a:br>
            <a:r>
              <a:rPr lang="en-GB" dirty="0"/>
              <a:t>a) 1 month</a:t>
            </a:r>
            <a:br>
              <a:rPr lang="en-GB" dirty="0"/>
            </a:br>
            <a:r>
              <a:rPr lang="en-GB" dirty="0"/>
              <a:t>b) 2 months</a:t>
            </a:r>
            <a:br>
              <a:rPr lang="en-GB" dirty="0"/>
            </a:br>
            <a:r>
              <a:rPr lang="en-GB" dirty="0"/>
              <a:t>c) 3 months</a:t>
            </a:r>
            <a:br>
              <a:rPr lang="en-GB" dirty="0"/>
            </a:br>
            <a:r>
              <a:rPr lang="en-GB" dirty="0"/>
              <a:t>d) 6 </a:t>
            </a:r>
            <a:r>
              <a:rPr lang="en-GB" dirty="0" smtClean="0"/>
              <a:t>months</a:t>
            </a:r>
          </a:p>
          <a:p>
            <a:pPr marL="0" indent="0">
              <a:buNone/>
            </a:pPr>
            <a:r>
              <a:rPr lang="en-GB" dirty="0" smtClean="0"/>
              <a:t>e)12 months</a:t>
            </a:r>
          </a:p>
          <a:p>
            <a:pPr marL="0" indent="0">
              <a:buNone/>
            </a:pPr>
            <a:endParaRPr lang="x-none" dirty="0"/>
          </a:p>
        </p:txBody>
      </p:sp>
      <p:sp>
        <p:nvSpPr>
          <p:cNvPr id="4" name="Slide Number Placeholder 3">
            <a:extLst>
              <a:ext uri="{FF2B5EF4-FFF2-40B4-BE49-F238E27FC236}">
                <a16:creationId xmlns:a16="http://schemas.microsoft.com/office/drawing/2014/main" xmlns="" id="{1C99ACCB-E772-C242-ABE8-D3CFFAAABA6B}"/>
              </a:ext>
            </a:extLst>
          </p:cNvPr>
          <p:cNvSpPr>
            <a:spLocks noGrp="1"/>
          </p:cNvSpPr>
          <p:nvPr>
            <p:ph type="sldNum" sz="quarter" idx="12"/>
          </p:nvPr>
        </p:nvSpPr>
        <p:spPr/>
        <p:txBody>
          <a:bodyPr/>
          <a:lstStyle/>
          <a:p>
            <a:fld id="{7EC0208F-87C2-4645-95D2-BA6226BB4D43}" type="slidenum">
              <a:rPr lang="en-US" smtClean="0"/>
              <a:pPr/>
              <a:t>4</a:t>
            </a:fld>
            <a:endParaRPr lang="en-US"/>
          </a:p>
        </p:txBody>
      </p:sp>
      <p:sp>
        <p:nvSpPr>
          <p:cNvPr id="7" name="TextBox 6">
            <a:extLst>
              <a:ext uri="{FF2B5EF4-FFF2-40B4-BE49-F238E27FC236}">
                <a16:creationId xmlns:a16="http://schemas.microsoft.com/office/drawing/2014/main" xmlns="" id="{BFDB1DB8-79B1-034B-AFE7-A3D51AD35B1F}"/>
              </a:ext>
            </a:extLst>
          </p:cNvPr>
          <p:cNvSpPr txBox="1"/>
          <p:nvPr/>
        </p:nvSpPr>
        <p:spPr>
          <a:xfrm>
            <a:off x="1931670" y="3440430"/>
            <a:ext cx="492443" cy="584775"/>
          </a:xfrm>
          <a:prstGeom prst="rect">
            <a:avLst/>
          </a:prstGeom>
          <a:noFill/>
        </p:spPr>
        <p:txBody>
          <a:bodyPr wrap="none" rtlCol="0">
            <a:spAutoFit/>
          </a:bodyPr>
          <a:lstStyle/>
          <a:p>
            <a:r>
              <a:rPr lang="x-none" sz="3200" dirty="0">
                <a:ln w="0"/>
                <a:solidFill>
                  <a:schemeClr val="accent6"/>
                </a:solidFill>
                <a:effectLst>
                  <a:outerShdw blurRad="38100" dist="19050" dir="2700000" algn="tl" rotWithShape="0">
                    <a:schemeClr val="dk1">
                      <a:alpha val="40000"/>
                    </a:schemeClr>
                  </a:outerShdw>
                </a:effectLst>
              </a:rPr>
              <a:t>✓</a:t>
            </a:r>
            <a:endParaRPr lang="x-none" dirty="0">
              <a:solidFill>
                <a:schemeClr val="accent6"/>
              </a:solidFill>
            </a:endParaRPr>
          </a:p>
        </p:txBody>
      </p:sp>
    </p:spTree>
    <p:extLst>
      <p:ext uri="{BB962C8B-B14F-4D97-AF65-F5344CB8AC3E}">
        <p14:creationId xmlns:p14="http://schemas.microsoft.com/office/powerpoint/2010/main" xmlns="" val="36435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28534-6F01-A143-BDC8-9FE6C0AAEAFD}"/>
              </a:ext>
            </a:extLst>
          </p:cNvPr>
          <p:cNvSpPr>
            <a:spLocks noGrp="1"/>
          </p:cNvSpPr>
          <p:nvPr>
            <p:ph type="title"/>
          </p:nvPr>
        </p:nvSpPr>
        <p:spPr/>
        <p:txBody>
          <a:bodyPr anchor="ctr">
            <a:normAutofit/>
          </a:bodyPr>
          <a:lstStyle/>
          <a:p>
            <a:r>
              <a:rPr lang="x-none" dirty="0"/>
              <a:t>  </a:t>
            </a:r>
            <a:r>
              <a:rPr lang="en-GB" b="0" i="0" u="none" strike="noStrike" dirty="0">
                <a:effectLst/>
              </a:rPr>
              <a:t>       </a:t>
            </a:r>
            <a:r>
              <a:rPr lang="en-GB" b="0" i="0" u="none" strike="noStrike" dirty="0" err="1">
                <a:effectLst/>
                <a:latin typeface="Times New Roman" panose="02020603050405020304" pitchFamily="18" charset="0"/>
                <a:cs typeface="Times New Roman" panose="02020603050405020304" pitchFamily="18" charset="0"/>
              </a:rPr>
              <a:t>Asherman</a:t>
            </a:r>
            <a:r>
              <a:rPr lang="en-GB" b="0" i="0" u="none" strike="noStrike" dirty="0">
                <a:effectLst/>
                <a:latin typeface="Times New Roman" panose="02020603050405020304" pitchFamily="18" charset="0"/>
                <a:cs typeface="Times New Roman" panose="02020603050405020304" pitchFamily="18" charset="0"/>
              </a:rPr>
              <a:t> Syndrome</a:t>
            </a:r>
            <a:endParaRPr lang="x-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66916F0A-FF64-2440-8BAD-7C2719BAA1F2}"/>
              </a:ext>
            </a:extLst>
          </p:cNvPr>
          <p:cNvSpPr>
            <a:spLocks noGrp="1"/>
          </p:cNvSpPr>
          <p:nvPr>
            <p:ph idx="1"/>
          </p:nvPr>
        </p:nvSpPr>
        <p:spPr/>
        <p:txBody>
          <a:bodyPr>
            <a:normAutofit/>
          </a:bodyPr>
          <a:lstStyle/>
          <a:p>
            <a:endParaRPr lang="en-GB" b="0" i="0" u="none" strike="noStrike" dirty="0">
              <a:effectLst/>
            </a:endParaRPr>
          </a:p>
          <a:p>
            <a:pPr marL="0" indent="0">
              <a:buNone/>
            </a:pPr>
            <a:r>
              <a:rPr lang="en-GB" dirty="0">
                <a:latin typeface="Times New Roman" panose="02020603050405020304" pitchFamily="18" charset="0"/>
                <a:cs typeface="Times New Roman" panose="02020603050405020304" pitchFamily="18" charset="0"/>
              </a:rPr>
              <a:t> It </a:t>
            </a:r>
            <a:r>
              <a:rPr lang="en-GB" b="0" i="0" u="none" strike="noStrike" dirty="0">
                <a:effectLst/>
                <a:latin typeface="Times New Roman" panose="02020603050405020304" pitchFamily="18" charset="0"/>
                <a:cs typeface="Times New Roman" panose="02020603050405020304" pitchFamily="18" charset="0"/>
              </a:rPr>
              <a:t>is a condition characterized by the formation of scar tissue (adhesions) within the uterine cavity, which can lead to partial or complete obliteration of the uterine cavity.</a:t>
            </a:r>
            <a:endParaRPr lang="x-none"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xmlns="" id="{AB0D55AF-A0FB-881C-57E5-632B320B02A4}"/>
              </a:ext>
            </a:extLst>
          </p:cNvPr>
          <p:cNvSpPr>
            <a:spLocks noGrp="1"/>
          </p:cNvSpPr>
          <p:nvPr>
            <p:ph type="ftr" sz="quarter" idx="11"/>
          </p:nvPr>
        </p:nvSpPr>
        <p:spPr/>
        <p:txBody>
          <a:bodyPr/>
          <a:lstStyle/>
          <a:p>
            <a:pPr>
              <a:spcAft>
                <a:spcPts val="450"/>
              </a:spcAft>
            </a:pPr>
            <a:r>
              <a:rPr lang="en-US"/>
              <a:t>Presentation title</a:t>
            </a:r>
          </a:p>
        </p:txBody>
      </p:sp>
      <p:sp>
        <p:nvSpPr>
          <p:cNvPr id="10" name="Slide Number Placeholder 4">
            <a:extLst>
              <a:ext uri="{FF2B5EF4-FFF2-40B4-BE49-F238E27FC236}">
                <a16:creationId xmlns:a16="http://schemas.microsoft.com/office/drawing/2014/main" xmlns="" id="{40849A7B-73E4-C241-93D1-31F6F1D476DF}"/>
              </a:ext>
            </a:extLst>
          </p:cNvPr>
          <p:cNvSpPr>
            <a:spLocks noGrp="1"/>
          </p:cNvSpPr>
          <p:nvPr>
            <p:ph type="sldNum" sz="quarter" idx="12"/>
          </p:nvPr>
        </p:nvSpPr>
        <p:spPr/>
        <p:txBody>
          <a:bodyPr/>
          <a:lstStyle/>
          <a:p>
            <a:pPr>
              <a:spcAft>
                <a:spcPts val="450"/>
              </a:spcAft>
            </a:pPr>
            <a:fld id="{294A09A9-5501-47C1-A89A-A340965A2BE2}" type="slidenum">
              <a:rPr lang="en-US" smtClean="0"/>
              <a:pPr>
                <a:spcAft>
                  <a:spcPts val="450"/>
                </a:spcAft>
              </a:pPr>
              <a:t>40</a:t>
            </a:fld>
            <a:endParaRPr lang="en-US"/>
          </a:p>
        </p:txBody>
      </p:sp>
    </p:spTree>
    <p:extLst>
      <p:ext uri="{BB962C8B-B14F-4D97-AF65-F5344CB8AC3E}">
        <p14:creationId xmlns:p14="http://schemas.microsoft.com/office/powerpoint/2010/main" xmlns="" val="3392604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B4F3A-FAB4-574E-9360-2F172B8E989D}"/>
              </a:ext>
            </a:extLst>
          </p:cNvPr>
          <p:cNvSpPr>
            <a:spLocks noGrp="1"/>
          </p:cNvSpPr>
          <p:nvPr>
            <p:ph type="title"/>
          </p:nvPr>
        </p:nvSpPr>
        <p:spPr/>
        <p:txBody>
          <a:bodyPr anchor="ctr">
            <a:normAutofit/>
          </a:bodyPr>
          <a:lstStyle/>
          <a:p>
            <a:r>
              <a:rPr lang="x-none"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Aetiology</a:t>
            </a:r>
            <a:r>
              <a:rPr lang="en-GB" b="0" i="0" u="none" strike="noStrike" dirty="0">
                <a:effectLst/>
                <a:latin typeface="Times New Roman" panose="02020603050405020304" pitchFamily="18" charset="0"/>
                <a:cs typeface="Times New Roman" panose="02020603050405020304" pitchFamily="18" charset="0"/>
              </a:rPr>
              <a:t> and Pathogenesis</a:t>
            </a:r>
            <a:endParaRPr lang="x-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9D57C38F-81E5-9942-996D-3D6D334229E4}"/>
              </a:ext>
            </a:extLst>
          </p:cNvPr>
          <p:cNvSpPr>
            <a:spLocks noGrp="1"/>
          </p:cNvSpPr>
          <p:nvPr>
            <p:ph idx="1"/>
          </p:nvPr>
        </p:nvSpPr>
        <p:spPr/>
        <p:txBody>
          <a:bodyPr>
            <a:normAutofit/>
          </a:bodyPr>
          <a:lstStyle/>
          <a:p>
            <a:endParaRPr lang="en-GB" b="0" i="0" u="none" strike="noStrike" dirty="0">
              <a:effectLst/>
            </a:endParaRPr>
          </a:p>
          <a:p>
            <a:r>
              <a:rPr lang="en-GB" b="1" i="0" u="none" strike="noStrike" dirty="0">
                <a:effectLst/>
                <a:latin typeface="Times New Roman" panose="02020603050405020304" pitchFamily="18" charset="0"/>
                <a:cs typeface="Times New Roman" panose="02020603050405020304" pitchFamily="18" charset="0"/>
              </a:rPr>
              <a:t>Post-Surgical Scarring</a:t>
            </a:r>
          </a:p>
          <a:p>
            <a:pPr marL="0" indent="0">
              <a:buNone/>
            </a:pPr>
            <a:r>
              <a:rPr lang="en-GB" b="0" i="0" u="none" strike="noStrike" dirty="0">
                <a:effectLst/>
                <a:latin typeface="Times New Roman" panose="02020603050405020304" pitchFamily="18" charset="0"/>
                <a:cs typeface="Times New Roman" panose="02020603050405020304" pitchFamily="18" charset="0"/>
              </a:rPr>
              <a:t> Most commonly occurs after uterine surgery, particularly after dilation and curettage (D&amp;C) following miscarriage, abortion, or postpartum haemorrhage.</a:t>
            </a:r>
            <a:endParaRPr lang="x-none"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xmlns="" id="{8857C3F7-FB8E-A68B-08BB-7650CABD5105}"/>
              </a:ext>
            </a:extLst>
          </p:cNvPr>
          <p:cNvSpPr>
            <a:spLocks noGrp="1"/>
          </p:cNvSpPr>
          <p:nvPr>
            <p:ph type="ftr" sz="quarter" idx="11"/>
          </p:nvPr>
        </p:nvSpPr>
        <p:spPr/>
        <p:txBody>
          <a:bodyPr/>
          <a:lstStyle/>
          <a:p>
            <a:pPr>
              <a:spcAft>
                <a:spcPts val="450"/>
              </a:spcAft>
            </a:pPr>
            <a:r>
              <a:rPr lang="en-US"/>
              <a:t>Presentation title</a:t>
            </a:r>
          </a:p>
        </p:txBody>
      </p:sp>
      <p:sp>
        <p:nvSpPr>
          <p:cNvPr id="10" name="Slide Number Placeholder 4">
            <a:extLst>
              <a:ext uri="{FF2B5EF4-FFF2-40B4-BE49-F238E27FC236}">
                <a16:creationId xmlns:a16="http://schemas.microsoft.com/office/drawing/2014/main" xmlns="" id="{CE85638A-58B0-4BF9-1A18-6C231B3D00D3}"/>
              </a:ext>
            </a:extLst>
          </p:cNvPr>
          <p:cNvSpPr>
            <a:spLocks noGrp="1"/>
          </p:cNvSpPr>
          <p:nvPr>
            <p:ph type="sldNum" sz="quarter" idx="12"/>
          </p:nvPr>
        </p:nvSpPr>
        <p:spPr/>
        <p:txBody>
          <a:bodyPr/>
          <a:lstStyle/>
          <a:p>
            <a:pPr>
              <a:spcAft>
                <a:spcPts val="450"/>
              </a:spcAft>
            </a:pPr>
            <a:fld id="{294A09A9-5501-47C1-A89A-A340965A2BE2}" type="slidenum">
              <a:rPr lang="en-US" smtClean="0"/>
              <a:pPr>
                <a:spcAft>
                  <a:spcPts val="450"/>
                </a:spcAft>
              </a:pPr>
              <a:t>41</a:t>
            </a:fld>
            <a:endParaRPr lang="en-US"/>
          </a:p>
        </p:txBody>
      </p:sp>
    </p:spTree>
    <p:extLst>
      <p:ext uri="{BB962C8B-B14F-4D97-AF65-F5344CB8AC3E}">
        <p14:creationId xmlns:p14="http://schemas.microsoft.com/office/powerpoint/2010/main" xmlns="" val="3671583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66730-513E-B643-8A29-CD116C78061D}"/>
              </a:ext>
            </a:extLst>
          </p:cNvPr>
          <p:cNvSpPr>
            <a:spLocks noGrp="1"/>
          </p:cNvSpPr>
          <p:nvPr>
            <p:ph type="title"/>
          </p:nvPr>
        </p:nvSpPr>
        <p:spPr/>
        <p:txBody>
          <a:bodyPr anchor="ctr">
            <a:normAutofit/>
          </a:bodyPr>
          <a:lstStyle/>
          <a:p>
            <a:r>
              <a:rPr lang="x-none" dirty="0">
                <a:latin typeface="Times New Roman" panose="02020603050405020304" pitchFamily="18" charset="0"/>
                <a:cs typeface="Times New Roman" panose="02020603050405020304" pitchFamily="18" charset="0"/>
              </a:rPr>
              <a:t>               </a:t>
            </a:r>
            <a:r>
              <a:rPr lang="en-GB" b="0" i="0" u="none" strike="noStrike" dirty="0">
                <a:effectLst/>
                <a:latin typeface="Times New Roman" panose="02020603050405020304" pitchFamily="18" charset="0"/>
                <a:cs typeface="Times New Roman" panose="02020603050405020304" pitchFamily="18" charset="0"/>
              </a:rPr>
              <a:t>Clinical Features</a:t>
            </a:r>
            <a:endParaRPr lang="x-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9AF2E46-A85E-7840-8046-B8A4C9F377EA}"/>
              </a:ext>
            </a:extLst>
          </p:cNvPr>
          <p:cNvSpPr>
            <a:spLocks noGrp="1"/>
          </p:cNvSpPr>
          <p:nvPr>
            <p:ph idx="1"/>
          </p:nvPr>
        </p:nvSpPr>
        <p:spPr/>
        <p:txBody>
          <a:bodyPr>
            <a:normAutofit/>
          </a:bodyPr>
          <a:lstStyle/>
          <a:p>
            <a:endParaRPr lang="en-GB" b="0" i="0" u="none" strike="noStrike" dirty="0">
              <a:effectLst/>
            </a:endParaRPr>
          </a:p>
          <a:p>
            <a:r>
              <a:rPr lang="en-GB" b="1" i="0" u="none" strike="noStrike" dirty="0">
                <a:effectLst/>
                <a:latin typeface="Times New Roman" panose="02020603050405020304" pitchFamily="18" charset="0"/>
                <a:cs typeface="Times New Roman" panose="02020603050405020304" pitchFamily="18" charset="0"/>
              </a:rPr>
              <a:t>Hypomenorrhea or Amenorrhea: </a:t>
            </a:r>
          </a:p>
          <a:p>
            <a:pPr marL="0" indent="0">
              <a:buNone/>
            </a:pPr>
            <a:r>
              <a:rPr lang="en-GB" b="0" i="0" u="none" strike="noStrike" dirty="0">
                <a:effectLst/>
                <a:latin typeface="Times New Roman" panose="02020603050405020304" pitchFamily="18" charset="0"/>
                <a:cs typeface="Times New Roman" panose="02020603050405020304" pitchFamily="18" charset="0"/>
              </a:rPr>
              <a:t>Decreased menstrual flow or complete absence of menstruation is common due to the reduced surface area of the endometrium</a:t>
            </a:r>
            <a:r>
              <a:rPr lang="en-GB" b="0" i="0" u="none" strike="noStrike" dirty="0">
                <a:effectLst/>
              </a:rPr>
              <a:t>.</a:t>
            </a:r>
            <a:endParaRPr lang="x-none" dirty="0"/>
          </a:p>
        </p:txBody>
      </p:sp>
      <p:sp>
        <p:nvSpPr>
          <p:cNvPr id="8" name="Footer Placeholder 3">
            <a:extLst>
              <a:ext uri="{FF2B5EF4-FFF2-40B4-BE49-F238E27FC236}">
                <a16:creationId xmlns:a16="http://schemas.microsoft.com/office/drawing/2014/main" xmlns="" id="{6DE09062-1DBB-2EF3-9BE8-34F81C97FE10}"/>
              </a:ext>
            </a:extLst>
          </p:cNvPr>
          <p:cNvSpPr>
            <a:spLocks noGrp="1"/>
          </p:cNvSpPr>
          <p:nvPr>
            <p:ph type="ftr" sz="quarter" idx="11"/>
          </p:nvPr>
        </p:nvSpPr>
        <p:spPr/>
        <p:txBody>
          <a:bodyPr/>
          <a:lstStyle/>
          <a:p>
            <a:pPr>
              <a:spcAft>
                <a:spcPts val="450"/>
              </a:spcAft>
            </a:pPr>
            <a:r>
              <a:rPr lang="en-US"/>
              <a:t>Presentation title</a:t>
            </a:r>
          </a:p>
        </p:txBody>
      </p:sp>
      <p:sp>
        <p:nvSpPr>
          <p:cNvPr id="10" name="Slide Number Placeholder 4">
            <a:extLst>
              <a:ext uri="{FF2B5EF4-FFF2-40B4-BE49-F238E27FC236}">
                <a16:creationId xmlns:a16="http://schemas.microsoft.com/office/drawing/2014/main" xmlns="" id="{DCF0EA35-332D-19C0-F4CF-6E3583F7ECBE}"/>
              </a:ext>
            </a:extLst>
          </p:cNvPr>
          <p:cNvSpPr>
            <a:spLocks noGrp="1"/>
          </p:cNvSpPr>
          <p:nvPr>
            <p:ph type="sldNum" sz="quarter" idx="12"/>
          </p:nvPr>
        </p:nvSpPr>
        <p:spPr/>
        <p:txBody>
          <a:bodyPr/>
          <a:lstStyle/>
          <a:p>
            <a:pPr>
              <a:spcAft>
                <a:spcPts val="450"/>
              </a:spcAft>
            </a:pPr>
            <a:fld id="{294A09A9-5501-47C1-A89A-A340965A2BE2}" type="slidenum">
              <a:rPr lang="en-US" smtClean="0"/>
              <a:pPr>
                <a:spcAft>
                  <a:spcPts val="450"/>
                </a:spcAft>
              </a:pPr>
              <a:t>42</a:t>
            </a:fld>
            <a:endParaRPr lang="en-US"/>
          </a:p>
        </p:txBody>
      </p:sp>
    </p:spTree>
    <p:extLst>
      <p:ext uri="{BB962C8B-B14F-4D97-AF65-F5344CB8AC3E}">
        <p14:creationId xmlns:p14="http://schemas.microsoft.com/office/powerpoint/2010/main" xmlns="" val="342604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D232F4D1-32BF-6AF9-018A-B7380A711C10}"/>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Aetiology</a:t>
            </a:r>
            <a:r>
              <a:rPr lang="en-GB" b="0" i="0" u="none" strike="noStrike" dirty="0">
                <a:effectLst/>
                <a:latin typeface="Times New Roman" panose="02020603050405020304" pitchFamily="18" charset="0"/>
                <a:cs typeface="Times New Roman" panose="02020603050405020304" pitchFamily="18" charset="0"/>
              </a:rPr>
              <a:t> and Pathogenesis</a:t>
            </a:r>
            <a:endParaRPr lang="en-US" dirty="0"/>
          </a:p>
        </p:txBody>
      </p:sp>
      <p:sp>
        <p:nvSpPr>
          <p:cNvPr id="3" name="Content Placeholder 2">
            <a:extLst>
              <a:ext uri="{FF2B5EF4-FFF2-40B4-BE49-F238E27FC236}">
                <a16:creationId xmlns:a16="http://schemas.microsoft.com/office/drawing/2014/main" xmlns="" id="{9F92B7F7-27EE-9F44-9986-3C90CA875CB1}"/>
              </a:ext>
            </a:extLst>
          </p:cNvPr>
          <p:cNvSpPr>
            <a:spLocks noGrp="1"/>
          </p:cNvSpPr>
          <p:nvPr>
            <p:ph idx="1"/>
          </p:nvPr>
        </p:nvSpPr>
        <p:spPr/>
        <p:txBody>
          <a:bodyPr>
            <a:normAutofit/>
          </a:bodyPr>
          <a:lstStyle/>
          <a:p>
            <a:endParaRPr lang="en-GB" b="0" i="0" u="none" strike="noStrike" dirty="0">
              <a:effectLst/>
            </a:endParaRPr>
          </a:p>
          <a:p>
            <a:r>
              <a:rPr lang="en-GB" b="1" i="0" u="none" strike="noStrike" dirty="0">
                <a:effectLst/>
                <a:latin typeface="Times New Roman" panose="02020603050405020304" pitchFamily="18" charset="0"/>
                <a:cs typeface="Times New Roman" panose="02020603050405020304" pitchFamily="18" charset="0"/>
              </a:rPr>
              <a:t>Infection</a:t>
            </a:r>
            <a:r>
              <a:rPr lang="en-GB" b="0" i="0" u="none" strike="noStrike" dirty="0">
                <a:effectLst/>
                <a:latin typeface="Times New Roman" panose="02020603050405020304" pitchFamily="18" charset="0"/>
                <a:cs typeface="Times New Roman" panose="02020603050405020304" pitchFamily="18" charset="0"/>
              </a:rPr>
              <a:t>: Pelvic infections like tuberculosis or severe pelvic inflammatory disease (PID) can also lead to adhesions.</a:t>
            </a:r>
          </a:p>
          <a:p>
            <a:endParaRPr lang="en-GB" dirty="0">
              <a:latin typeface="Times New Roman" panose="02020603050405020304" pitchFamily="18" charset="0"/>
              <a:cs typeface="Times New Roman" panose="02020603050405020304" pitchFamily="18" charset="0"/>
            </a:endParaRPr>
          </a:p>
          <a:p>
            <a:r>
              <a:rPr lang="en-GB" b="1" i="0" u="none" strike="noStrike" dirty="0">
                <a:effectLst/>
                <a:latin typeface="Times New Roman" panose="02020603050405020304" pitchFamily="18" charset="0"/>
                <a:cs typeface="Times New Roman" panose="02020603050405020304" pitchFamily="18" charset="0"/>
              </a:rPr>
              <a:t>Trauma</a:t>
            </a:r>
            <a:r>
              <a:rPr lang="en-GB" b="0" i="0" u="none" strike="noStrike" dirty="0">
                <a:effectLst/>
                <a:latin typeface="Times New Roman" panose="02020603050405020304" pitchFamily="18" charset="0"/>
                <a:cs typeface="Times New Roman" panose="02020603050405020304" pitchFamily="18" charset="0"/>
              </a:rPr>
              <a:t>: Other uterine surgeries, such as myomectomy or caesarean sections, can also contribute to the development of adhesions.</a:t>
            </a:r>
            <a:endParaRPr lang="x-none" dirty="0">
              <a:latin typeface="Times New Roman" panose="02020603050405020304" pitchFamily="18" charset="0"/>
              <a:cs typeface="Times New Roman" panose="02020603050405020304" pitchFamily="18" charset="0"/>
            </a:endParaRPr>
          </a:p>
        </p:txBody>
      </p:sp>
      <p:sp>
        <p:nvSpPr>
          <p:cNvPr id="10" name="Footer Placeholder 3">
            <a:extLst>
              <a:ext uri="{FF2B5EF4-FFF2-40B4-BE49-F238E27FC236}">
                <a16:creationId xmlns:a16="http://schemas.microsoft.com/office/drawing/2014/main" xmlns="" id="{583181A3-5132-4F63-8FD9-359E4FE7BA90}"/>
              </a:ext>
            </a:extLst>
          </p:cNvPr>
          <p:cNvSpPr>
            <a:spLocks noGrp="1"/>
          </p:cNvSpPr>
          <p:nvPr>
            <p:ph type="ftr" sz="quarter" idx="11"/>
          </p:nvPr>
        </p:nvSpPr>
        <p:spPr/>
        <p:txBody>
          <a:bodyPr/>
          <a:lstStyle/>
          <a:p>
            <a:pPr>
              <a:spcAft>
                <a:spcPts val="450"/>
              </a:spcAft>
            </a:pPr>
            <a:r>
              <a:rPr lang="en-US"/>
              <a:t>Presentation title</a:t>
            </a:r>
          </a:p>
        </p:txBody>
      </p:sp>
      <p:sp>
        <p:nvSpPr>
          <p:cNvPr id="12" name="Slide Number Placeholder 4">
            <a:extLst>
              <a:ext uri="{FF2B5EF4-FFF2-40B4-BE49-F238E27FC236}">
                <a16:creationId xmlns:a16="http://schemas.microsoft.com/office/drawing/2014/main" xmlns="" id="{3F5A7E7A-3E0C-F602-9FFE-C0F321427DEB}"/>
              </a:ext>
            </a:extLst>
          </p:cNvPr>
          <p:cNvSpPr>
            <a:spLocks noGrp="1"/>
          </p:cNvSpPr>
          <p:nvPr>
            <p:ph type="sldNum" sz="quarter" idx="12"/>
          </p:nvPr>
        </p:nvSpPr>
        <p:spPr/>
        <p:txBody>
          <a:bodyPr/>
          <a:lstStyle/>
          <a:p>
            <a:pPr>
              <a:spcAft>
                <a:spcPts val="450"/>
              </a:spcAft>
            </a:pPr>
            <a:fld id="{294A09A9-5501-47C1-A89A-A340965A2BE2}" type="slidenum">
              <a:rPr lang="en-US" smtClean="0"/>
              <a:pPr>
                <a:spcAft>
                  <a:spcPts val="450"/>
                </a:spcAft>
              </a:pPr>
              <a:t>43</a:t>
            </a:fld>
            <a:endParaRPr lang="en-US"/>
          </a:p>
        </p:txBody>
      </p:sp>
    </p:spTree>
    <p:extLst>
      <p:ext uri="{BB962C8B-B14F-4D97-AF65-F5344CB8AC3E}">
        <p14:creationId xmlns:p14="http://schemas.microsoft.com/office/powerpoint/2010/main" xmlns="" val="1433037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FB5597-C461-D246-BC73-54DF103589F9}"/>
              </a:ext>
            </a:extLst>
          </p:cNvPr>
          <p:cNvSpPr>
            <a:spLocks noGrp="1"/>
          </p:cNvSpPr>
          <p:nvPr>
            <p:ph type="title"/>
          </p:nvPr>
        </p:nvSpPr>
        <p:spPr/>
        <p:txBody>
          <a:bodyPr anchor="ctr">
            <a:normAutofit/>
          </a:bodyPr>
          <a:lstStyle/>
          <a:p>
            <a:r>
              <a:rPr lang="x-none" dirty="0"/>
              <a:t>         </a:t>
            </a:r>
            <a:r>
              <a:rPr lang="en-GB" b="0" i="0" u="none" strike="noStrike" dirty="0">
                <a:effectLst/>
                <a:latin typeface="Times New Roman" panose="02020603050405020304" pitchFamily="18" charset="0"/>
                <a:cs typeface="Times New Roman" panose="02020603050405020304" pitchFamily="18" charset="0"/>
              </a:rPr>
              <a:t>Clinical Features</a:t>
            </a:r>
            <a:endParaRPr lang="x-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1FC93508-54EE-EA4E-9704-AE503ECFD414}"/>
              </a:ext>
            </a:extLst>
          </p:cNvPr>
          <p:cNvSpPr>
            <a:spLocks noGrp="1"/>
          </p:cNvSpPr>
          <p:nvPr>
            <p:ph idx="1"/>
          </p:nvPr>
        </p:nvSpPr>
        <p:spPr/>
        <p:txBody>
          <a:bodyPr>
            <a:normAutofit/>
          </a:bodyPr>
          <a:lstStyle/>
          <a:p>
            <a:endParaRPr lang="en-GB" b="0" i="0" u="none" strike="noStrike" dirty="0">
              <a:effectLst/>
            </a:endParaRPr>
          </a:p>
          <a:p>
            <a:r>
              <a:rPr lang="en-GB" b="1" i="0" u="none" strike="noStrike" dirty="0">
                <a:effectLst/>
                <a:latin typeface="Times New Roman" panose="02020603050405020304" pitchFamily="18" charset="0"/>
                <a:cs typeface="Times New Roman" panose="02020603050405020304" pitchFamily="18" charset="0"/>
              </a:rPr>
              <a:t>Infertility</a:t>
            </a:r>
            <a:r>
              <a:rPr lang="en-GB" b="0" i="0" u="none" strike="noStrike" dirty="0">
                <a:effectLst/>
                <a:latin typeface="Times New Roman" panose="02020603050405020304" pitchFamily="18" charset="0"/>
                <a:cs typeface="Times New Roman" panose="02020603050405020304" pitchFamily="18" charset="0"/>
              </a:rPr>
              <a:t>: Adhesions can prevent implantation or disrupt the normal functioning of the endometrium, leading to infertility.</a:t>
            </a:r>
          </a:p>
          <a:p>
            <a:r>
              <a:rPr lang="en-GB" b="1" i="0" u="none" strike="noStrike" dirty="0">
                <a:effectLst/>
                <a:latin typeface="Times New Roman" panose="02020603050405020304" pitchFamily="18" charset="0"/>
                <a:cs typeface="Times New Roman" panose="02020603050405020304" pitchFamily="18" charset="0"/>
              </a:rPr>
              <a:t>Recurrent Pregnancy Loss</a:t>
            </a:r>
            <a:r>
              <a:rPr lang="en-GB" b="0" i="0" u="none" strike="noStrike" dirty="0">
                <a:effectLst/>
                <a:latin typeface="Times New Roman" panose="02020603050405020304" pitchFamily="18" charset="0"/>
                <a:cs typeface="Times New Roman" panose="02020603050405020304" pitchFamily="18" charset="0"/>
              </a:rPr>
              <a:t>: Difficulty in maintaining a pregnancy due to an inadequate endometrial environment.</a:t>
            </a:r>
          </a:p>
          <a:p>
            <a:pPr marL="0" indent="0">
              <a:buNone/>
            </a:pP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endParaRPr lang="x-none"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xmlns="" id="{3E3D47C1-10B1-5B3A-EF70-F487C5E18177}"/>
              </a:ext>
            </a:extLst>
          </p:cNvPr>
          <p:cNvSpPr>
            <a:spLocks noGrp="1"/>
          </p:cNvSpPr>
          <p:nvPr>
            <p:ph type="ftr" sz="quarter" idx="11"/>
          </p:nvPr>
        </p:nvSpPr>
        <p:spPr/>
        <p:txBody>
          <a:bodyPr/>
          <a:lstStyle/>
          <a:p>
            <a:pPr>
              <a:spcAft>
                <a:spcPts val="450"/>
              </a:spcAft>
            </a:pPr>
            <a:r>
              <a:rPr lang="en-US"/>
              <a:t>Presentation title</a:t>
            </a:r>
          </a:p>
        </p:txBody>
      </p:sp>
      <p:sp>
        <p:nvSpPr>
          <p:cNvPr id="10" name="Slide Number Placeholder 4">
            <a:extLst>
              <a:ext uri="{FF2B5EF4-FFF2-40B4-BE49-F238E27FC236}">
                <a16:creationId xmlns:a16="http://schemas.microsoft.com/office/drawing/2014/main" xmlns="" id="{7D66E99F-F891-A3D1-3A92-32C1F50B9A6E}"/>
              </a:ext>
            </a:extLst>
          </p:cNvPr>
          <p:cNvSpPr>
            <a:spLocks noGrp="1"/>
          </p:cNvSpPr>
          <p:nvPr>
            <p:ph type="sldNum" sz="quarter" idx="12"/>
          </p:nvPr>
        </p:nvSpPr>
        <p:spPr/>
        <p:txBody>
          <a:bodyPr/>
          <a:lstStyle/>
          <a:p>
            <a:pPr>
              <a:spcAft>
                <a:spcPts val="450"/>
              </a:spcAft>
            </a:pPr>
            <a:fld id="{294A09A9-5501-47C1-A89A-A340965A2BE2}" type="slidenum">
              <a:rPr lang="en-US" smtClean="0"/>
              <a:pPr>
                <a:spcAft>
                  <a:spcPts val="450"/>
                </a:spcAft>
              </a:pPr>
              <a:t>44</a:t>
            </a:fld>
            <a:endParaRPr lang="en-US"/>
          </a:p>
        </p:txBody>
      </p:sp>
    </p:spTree>
    <p:extLst>
      <p:ext uri="{BB962C8B-B14F-4D97-AF65-F5344CB8AC3E}">
        <p14:creationId xmlns:p14="http://schemas.microsoft.com/office/powerpoint/2010/main" xmlns="" val="2560577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2265FB-6257-BE4B-8103-D8BE77399B75}"/>
              </a:ext>
            </a:extLst>
          </p:cNvPr>
          <p:cNvSpPr>
            <a:spLocks noGrp="1"/>
          </p:cNvSpPr>
          <p:nvPr>
            <p:ph type="title"/>
          </p:nvPr>
        </p:nvSpPr>
        <p:spPr/>
        <p:txBody>
          <a:bodyPr anchor="ctr">
            <a:normAutofit/>
          </a:bodyPr>
          <a:lstStyle/>
          <a:p>
            <a:r>
              <a:rPr lang="x-none" dirty="0">
                <a:latin typeface="Times New Roman" panose="02020603050405020304" pitchFamily="18" charset="0"/>
                <a:cs typeface="Times New Roman" panose="02020603050405020304" pitchFamily="18" charset="0"/>
              </a:rPr>
              <a:t> </a:t>
            </a:r>
            <a:r>
              <a:rPr lang="en-GB" b="0" i="0" u="none" strike="noStrike" dirty="0">
                <a:effectLst/>
                <a:latin typeface="Times New Roman" panose="02020603050405020304" pitchFamily="18" charset="0"/>
                <a:cs typeface="Times New Roman" panose="02020603050405020304" pitchFamily="18" charset="0"/>
              </a:rPr>
              <a:t>Diagnosis</a:t>
            </a:r>
            <a:endParaRPr lang="x-none"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FBCB7510-54CD-A242-864C-485C4AB7E8C4}"/>
              </a:ext>
            </a:extLst>
          </p:cNvPr>
          <p:cNvSpPr>
            <a:spLocks noGrp="1"/>
          </p:cNvSpPr>
          <p:nvPr>
            <p:ph idx="1"/>
          </p:nvPr>
        </p:nvSpPr>
        <p:spPr/>
        <p:txBody>
          <a:bodyPr>
            <a:normAutofit/>
          </a:bodyPr>
          <a:lstStyle/>
          <a:p>
            <a:endParaRPr lang="en-GB" b="0" i="0" u="none" strike="noStrike" dirty="0">
              <a:effectLst/>
            </a:endParaRPr>
          </a:p>
          <a:p>
            <a:r>
              <a:rPr lang="en-GB" b="1" i="0" u="none" strike="noStrike" dirty="0">
                <a:effectLst/>
                <a:latin typeface="Times New Roman" panose="02020603050405020304" pitchFamily="18" charset="0"/>
                <a:cs typeface="Times New Roman" panose="02020603050405020304" pitchFamily="18" charset="0"/>
              </a:rPr>
              <a:t>Hysterosalpingography (HSG)</a:t>
            </a:r>
            <a:r>
              <a:rPr lang="en-GB" b="0" i="0" u="none" strike="noStrike" dirty="0">
                <a:effectLst/>
                <a:latin typeface="Times New Roman" panose="02020603050405020304" pitchFamily="18" charset="0"/>
                <a:cs typeface="Times New Roman" panose="02020603050405020304" pitchFamily="18" charset="0"/>
              </a:rPr>
              <a:t>: X-ray imaging with contrast that can reveal the extent and location of adhesions within the uterine cavity.</a:t>
            </a:r>
          </a:p>
          <a:p>
            <a:r>
              <a:rPr lang="en-GB" b="1" i="0" u="none" strike="noStrike" dirty="0">
                <a:effectLst/>
                <a:latin typeface="Times New Roman" panose="02020603050405020304" pitchFamily="18" charset="0"/>
                <a:cs typeface="Times New Roman" panose="02020603050405020304" pitchFamily="18" charset="0"/>
              </a:rPr>
              <a:t>Hysteroscopy</a:t>
            </a:r>
            <a:r>
              <a:rPr lang="en-GB" b="0" i="0" u="none" strike="noStrike" dirty="0">
                <a:effectLst/>
                <a:latin typeface="Times New Roman" panose="02020603050405020304" pitchFamily="18" charset="0"/>
                <a:cs typeface="Times New Roman" panose="02020603050405020304" pitchFamily="18" charset="0"/>
              </a:rPr>
              <a:t>: The most definitive diagnostic tool, allowing direct visualization of adhesions and assessment of their severity.</a:t>
            </a:r>
          </a:p>
          <a:p>
            <a:r>
              <a:rPr lang="en-GB" b="1" i="0" u="none" strike="noStrike" dirty="0">
                <a:effectLst/>
                <a:latin typeface="Times New Roman" panose="02020603050405020304" pitchFamily="18" charset="0"/>
                <a:cs typeface="Times New Roman" panose="02020603050405020304" pitchFamily="18" charset="0"/>
              </a:rPr>
              <a:t>Ultrasound</a:t>
            </a:r>
            <a:r>
              <a:rPr lang="en-GB" b="0" i="0" u="none" strike="noStrike" dirty="0">
                <a:effectLst/>
                <a:latin typeface="Times New Roman" panose="02020603050405020304" pitchFamily="18" charset="0"/>
                <a:cs typeface="Times New Roman" panose="02020603050405020304" pitchFamily="18" charset="0"/>
              </a:rPr>
              <a:t>: May show a distorted uterine cavity or absent endometrial echo, but it is less sensitive than hysteroscopy.</a:t>
            </a:r>
          </a:p>
          <a:p>
            <a:endParaRPr lang="x-none" dirty="0"/>
          </a:p>
        </p:txBody>
      </p:sp>
      <p:sp>
        <p:nvSpPr>
          <p:cNvPr id="8" name="Footer Placeholder 3">
            <a:extLst>
              <a:ext uri="{FF2B5EF4-FFF2-40B4-BE49-F238E27FC236}">
                <a16:creationId xmlns:a16="http://schemas.microsoft.com/office/drawing/2014/main" xmlns="" id="{2AA8336E-7196-6D8F-41BD-09A24F2B06DB}"/>
              </a:ext>
            </a:extLst>
          </p:cNvPr>
          <p:cNvSpPr>
            <a:spLocks noGrp="1"/>
          </p:cNvSpPr>
          <p:nvPr>
            <p:ph type="ftr" sz="quarter" idx="11"/>
          </p:nvPr>
        </p:nvSpPr>
        <p:spPr/>
        <p:txBody>
          <a:bodyPr/>
          <a:lstStyle/>
          <a:p>
            <a:pPr>
              <a:spcAft>
                <a:spcPts val="450"/>
              </a:spcAft>
            </a:pPr>
            <a:r>
              <a:rPr lang="en-US"/>
              <a:t>Presentation title</a:t>
            </a:r>
          </a:p>
        </p:txBody>
      </p:sp>
      <p:sp>
        <p:nvSpPr>
          <p:cNvPr id="10" name="Slide Number Placeholder 4">
            <a:extLst>
              <a:ext uri="{FF2B5EF4-FFF2-40B4-BE49-F238E27FC236}">
                <a16:creationId xmlns:a16="http://schemas.microsoft.com/office/drawing/2014/main" xmlns="" id="{E01F0E14-C2FC-3701-9481-7013BF021F9B}"/>
              </a:ext>
            </a:extLst>
          </p:cNvPr>
          <p:cNvSpPr>
            <a:spLocks noGrp="1"/>
          </p:cNvSpPr>
          <p:nvPr>
            <p:ph type="sldNum" sz="quarter" idx="12"/>
          </p:nvPr>
        </p:nvSpPr>
        <p:spPr/>
        <p:txBody>
          <a:bodyPr/>
          <a:lstStyle/>
          <a:p>
            <a:pPr>
              <a:spcAft>
                <a:spcPts val="450"/>
              </a:spcAft>
            </a:pPr>
            <a:fld id="{294A09A9-5501-47C1-A89A-A340965A2BE2}" type="slidenum">
              <a:rPr lang="en-US" smtClean="0"/>
              <a:pPr>
                <a:spcAft>
                  <a:spcPts val="450"/>
                </a:spcAft>
              </a:pPr>
              <a:t>45</a:t>
            </a:fld>
            <a:endParaRPr lang="en-US"/>
          </a:p>
        </p:txBody>
      </p:sp>
    </p:spTree>
    <p:extLst>
      <p:ext uri="{BB962C8B-B14F-4D97-AF65-F5344CB8AC3E}">
        <p14:creationId xmlns:p14="http://schemas.microsoft.com/office/powerpoint/2010/main" xmlns="" val="153521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45B69D-356C-924E-9FF7-302C53C1E6D1}"/>
              </a:ext>
            </a:extLst>
          </p:cNvPr>
          <p:cNvPicPr>
            <a:picLocks noChangeAspect="1"/>
          </p:cNvPicPr>
          <p:nvPr/>
        </p:nvPicPr>
        <p:blipFill>
          <a:blip r:embed="rId2"/>
          <a:srcRect l="7715" r="12600" b="-1"/>
          <a:stretch/>
        </p:blipFill>
        <p:spPr>
          <a:xfrm>
            <a:off x="482600" y="482600"/>
            <a:ext cx="3908424" cy="4178300"/>
          </a:xfrm>
          <a:prstGeom prst="rect">
            <a:avLst/>
          </a:prstGeom>
        </p:spPr>
      </p:pic>
      <p:pic>
        <p:nvPicPr>
          <p:cNvPr id="5" name="Picture 4">
            <a:extLst>
              <a:ext uri="{FF2B5EF4-FFF2-40B4-BE49-F238E27FC236}">
                <a16:creationId xmlns:a16="http://schemas.microsoft.com/office/drawing/2014/main" xmlns="" id="{16F11014-A42B-DA49-9E40-13C5129D296C}"/>
              </a:ext>
            </a:extLst>
          </p:cNvPr>
          <p:cNvPicPr>
            <a:picLocks noChangeAspect="1"/>
          </p:cNvPicPr>
          <p:nvPr/>
        </p:nvPicPr>
        <p:blipFill>
          <a:blip r:embed="rId3"/>
          <a:srcRect l="17872" r="13142"/>
          <a:stretch/>
        </p:blipFill>
        <p:spPr>
          <a:xfrm>
            <a:off x="4743450" y="466030"/>
            <a:ext cx="3922140" cy="4192963"/>
          </a:xfrm>
          <a:prstGeom prst="rect">
            <a:avLst/>
          </a:prstGeom>
        </p:spPr>
      </p:pic>
      <p:sp>
        <p:nvSpPr>
          <p:cNvPr id="6" name="TextBox 5">
            <a:extLst>
              <a:ext uri="{FF2B5EF4-FFF2-40B4-BE49-F238E27FC236}">
                <a16:creationId xmlns:a16="http://schemas.microsoft.com/office/drawing/2014/main" xmlns="" id="{7751FF6F-30AD-2E47-A692-3F1F5DAFC2E8}"/>
              </a:ext>
            </a:extLst>
          </p:cNvPr>
          <p:cNvSpPr txBox="1"/>
          <p:nvPr/>
        </p:nvSpPr>
        <p:spPr>
          <a:xfrm>
            <a:off x="418084" y="-32373"/>
            <a:ext cx="4033265" cy="415498"/>
          </a:xfrm>
          <a:prstGeom prst="rect">
            <a:avLst/>
          </a:prstGeom>
          <a:noFill/>
        </p:spPr>
        <p:txBody>
          <a:bodyPr wrap="square" rtlCol="0">
            <a:spAutoFit/>
          </a:bodyPr>
          <a:lstStyle/>
          <a:p>
            <a:r>
              <a:rPr lang="x-none" sz="2100" dirty="0">
                <a:latin typeface="Times New Roman" panose="02020603050405020304" pitchFamily="18" charset="0"/>
                <a:cs typeface="Times New Roman" panose="02020603050405020304" pitchFamily="18" charset="0"/>
              </a:rPr>
              <a:t>HSG in Asherman  syndrome</a:t>
            </a:r>
          </a:p>
        </p:txBody>
      </p:sp>
      <p:sp>
        <p:nvSpPr>
          <p:cNvPr id="7" name="TextBox 6">
            <a:extLst>
              <a:ext uri="{FF2B5EF4-FFF2-40B4-BE49-F238E27FC236}">
                <a16:creationId xmlns:a16="http://schemas.microsoft.com/office/drawing/2014/main" xmlns="" id="{01149930-59E0-ED4E-9421-B6AC61562270}"/>
              </a:ext>
            </a:extLst>
          </p:cNvPr>
          <p:cNvSpPr txBox="1"/>
          <p:nvPr/>
        </p:nvSpPr>
        <p:spPr>
          <a:xfrm>
            <a:off x="4632325" y="-16186"/>
            <a:ext cx="3371850" cy="415498"/>
          </a:xfrm>
          <a:prstGeom prst="rect">
            <a:avLst/>
          </a:prstGeom>
          <a:noFill/>
        </p:spPr>
        <p:txBody>
          <a:bodyPr wrap="square" rtlCol="0">
            <a:spAutoFit/>
          </a:bodyPr>
          <a:lstStyle/>
          <a:p>
            <a:r>
              <a:rPr lang="x-none" sz="2100" dirty="0">
                <a:latin typeface="Times New Roman" panose="02020603050405020304" pitchFamily="18" charset="0"/>
                <a:cs typeface="Times New Roman" panose="02020603050405020304" pitchFamily="18" charset="0"/>
              </a:rPr>
              <a:t>HSG of normal uterus</a:t>
            </a:r>
          </a:p>
        </p:txBody>
      </p:sp>
    </p:spTree>
    <p:extLst>
      <p:ext uri="{BB962C8B-B14F-4D97-AF65-F5344CB8AC3E}">
        <p14:creationId xmlns:p14="http://schemas.microsoft.com/office/powerpoint/2010/main" xmlns="" val="615604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4164F-D71C-D340-81A2-8AF86A4614C7}"/>
              </a:ext>
            </a:extLst>
          </p:cNvPr>
          <p:cNvSpPr>
            <a:spLocks noGrp="1"/>
          </p:cNvSpPr>
          <p:nvPr>
            <p:ph type="title"/>
          </p:nvPr>
        </p:nvSpPr>
        <p:spPr/>
        <p:txBody>
          <a:bodyPr anchor="ctr">
            <a:normAutofit/>
          </a:bodyPr>
          <a:lstStyle/>
          <a:p>
            <a:r>
              <a:rPr lang="en-GB" b="0" i="0" u="none" strike="noStrike" dirty="0">
                <a:effectLst/>
                <a:latin typeface="Times New Roman" panose="02020603050405020304" pitchFamily="18" charset="0"/>
                <a:cs typeface="Times New Roman" panose="02020603050405020304" pitchFamily="18" charset="0"/>
              </a:rPr>
              <a:t>Management</a:t>
            </a:r>
            <a:endParaRPr lang="x-none" dirty="0"/>
          </a:p>
        </p:txBody>
      </p:sp>
      <p:sp>
        <p:nvSpPr>
          <p:cNvPr id="3" name="Content Placeholder 2">
            <a:extLst>
              <a:ext uri="{FF2B5EF4-FFF2-40B4-BE49-F238E27FC236}">
                <a16:creationId xmlns:a16="http://schemas.microsoft.com/office/drawing/2014/main" xmlns="" id="{C2C96F52-089F-3C4D-90BD-11B34AA31A7E}"/>
              </a:ext>
            </a:extLst>
          </p:cNvPr>
          <p:cNvSpPr>
            <a:spLocks noGrp="1"/>
          </p:cNvSpPr>
          <p:nvPr>
            <p:ph idx="1"/>
          </p:nvPr>
        </p:nvSpPr>
        <p:spPr/>
        <p:txBody>
          <a:bodyPr>
            <a:normAutofit/>
          </a:bodyPr>
          <a:lstStyle/>
          <a:p>
            <a:endParaRPr lang="en-GB" b="0" i="0" u="none" strike="noStrike" dirty="0">
              <a:effectLst/>
            </a:endParaRPr>
          </a:p>
          <a:p>
            <a:r>
              <a:rPr lang="en-GB" b="1" i="0" u="none" strike="noStrike" dirty="0">
                <a:effectLst/>
                <a:latin typeface="Times New Roman" panose="02020603050405020304" pitchFamily="18" charset="0"/>
                <a:cs typeface="Times New Roman" panose="02020603050405020304" pitchFamily="18" charset="0"/>
              </a:rPr>
              <a:t>Hysteroscopic </a:t>
            </a:r>
            <a:r>
              <a:rPr lang="en-GB" b="1" dirty="0" err="1">
                <a:latin typeface="Times New Roman" panose="02020603050405020304" pitchFamily="18" charset="0"/>
                <a:cs typeface="Times New Roman" panose="02020603050405020304" pitchFamily="18" charset="0"/>
              </a:rPr>
              <a:t>a</a:t>
            </a:r>
            <a:r>
              <a:rPr lang="en-GB" b="1" i="0" u="none" strike="noStrike" dirty="0" err="1">
                <a:effectLst/>
                <a:latin typeface="Times New Roman" panose="02020603050405020304" pitchFamily="18" charset="0"/>
                <a:cs typeface="Times New Roman" panose="02020603050405020304" pitchFamily="18" charset="0"/>
              </a:rPr>
              <a:t>dhesiolysis</a:t>
            </a:r>
            <a:r>
              <a:rPr lang="en-GB" b="0" i="0" u="none" strike="noStrike" dirty="0">
                <a:effectLst/>
                <a:latin typeface="Times New Roman" panose="02020603050405020304" pitchFamily="18" charset="0"/>
                <a:cs typeface="Times New Roman" panose="02020603050405020304" pitchFamily="18" charset="0"/>
              </a:rPr>
              <a:t>:</a:t>
            </a:r>
          </a:p>
          <a:p>
            <a:pPr marL="0" indent="0">
              <a:buNone/>
            </a:pPr>
            <a:r>
              <a:rPr lang="en-GB" b="0" i="0" u="none" strike="noStrike" dirty="0">
                <a:effectLst/>
                <a:latin typeface="Times New Roman" panose="02020603050405020304" pitchFamily="18" charset="0"/>
                <a:cs typeface="Times New Roman" panose="02020603050405020304" pitchFamily="18" charset="0"/>
              </a:rPr>
              <a:t>The treatment of choice, involving the cutting and removal of adhesions using a hysteroscope. It’s often followed by hormonal therapy to promote healing and prevent reformation of adhesions.</a:t>
            </a:r>
            <a:endParaRPr lang="x-none"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xmlns="" id="{B2AC5396-5814-767C-E333-D06EC8EF6858}"/>
              </a:ext>
            </a:extLst>
          </p:cNvPr>
          <p:cNvSpPr>
            <a:spLocks noGrp="1"/>
          </p:cNvSpPr>
          <p:nvPr>
            <p:ph type="ftr" sz="quarter" idx="11"/>
          </p:nvPr>
        </p:nvSpPr>
        <p:spPr/>
        <p:txBody>
          <a:bodyPr/>
          <a:lstStyle/>
          <a:p>
            <a:pPr>
              <a:spcAft>
                <a:spcPts val="450"/>
              </a:spcAft>
            </a:pPr>
            <a:r>
              <a:rPr lang="en-US"/>
              <a:t>Presentation title</a:t>
            </a:r>
          </a:p>
        </p:txBody>
      </p:sp>
      <p:sp>
        <p:nvSpPr>
          <p:cNvPr id="10" name="Slide Number Placeholder 4">
            <a:extLst>
              <a:ext uri="{FF2B5EF4-FFF2-40B4-BE49-F238E27FC236}">
                <a16:creationId xmlns:a16="http://schemas.microsoft.com/office/drawing/2014/main" xmlns="" id="{2BEF2E1A-66E6-684B-A417-F95E2406FAC7}"/>
              </a:ext>
            </a:extLst>
          </p:cNvPr>
          <p:cNvSpPr>
            <a:spLocks noGrp="1"/>
          </p:cNvSpPr>
          <p:nvPr>
            <p:ph type="sldNum" sz="quarter" idx="12"/>
          </p:nvPr>
        </p:nvSpPr>
        <p:spPr/>
        <p:txBody>
          <a:bodyPr/>
          <a:lstStyle/>
          <a:p>
            <a:pPr>
              <a:spcAft>
                <a:spcPts val="450"/>
              </a:spcAft>
            </a:pPr>
            <a:fld id="{294A09A9-5501-47C1-A89A-A340965A2BE2}" type="slidenum">
              <a:rPr lang="en-US" smtClean="0"/>
              <a:pPr>
                <a:spcAft>
                  <a:spcPts val="450"/>
                </a:spcAft>
              </a:pPr>
              <a:t>47</a:t>
            </a:fld>
            <a:endParaRPr lang="en-US"/>
          </a:p>
        </p:txBody>
      </p:sp>
    </p:spTree>
    <p:extLst>
      <p:ext uri="{BB962C8B-B14F-4D97-AF65-F5344CB8AC3E}">
        <p14:creationId xmlns:p14="http://schemas.microsoft.com/office/powerpoint/2010/main" xmlns="" val="956081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531"/>
        <p:cNvGrpSpPr/>
        <p:nvPr/>
      </p:nvGrpSpPr>
      <p:grpSpPr>
        <a:xfrm>
          <a:off x="0" y="0"/>
          <a:ext cx="0" cy="0"/>
          <a:chOff x="0" y="0"/>
          <a:chExt cx="0" cy="0"/>
        </a:xfrm>
      </p:grpSpPr>
      <p:sp>
        <p:nvSpPr>
          <p:cNvPr id="33532" name="Google Shape;33532;p58"/>
          <p:cNvSpPr txBox="1">
            <a:spLocks noGrp="1"/>
          </p:cNvSpPr>
          <p:nvPr>
            <p:ph type="title"/>
          </p:nvPr>
        </p:nvSpPr>
        <p:spPr>
          <a:prstGeom prst="rect">
            <a:avLst/>
          </a:prstGeom>
          <a:solidFill>
            <a:schemeClr val="accent1">
              <a:lumMod val="20000"/>
              <a:lumOff val="80000"/>
            </a:schemeClr>
          </a:solidFill>
        </p:spPr>
        <p:txBody>
          <a:bodyPr spcFirstLastPara="1" wrap="square" lIns="91425" tIns="274300" rIns="91425" bIns="91425" anchor="ctr" anchorCtr="0">
            <a:noAutofit/>
          </a:bodyPr>
          <a:lstStyle/>
          <a:p>
            <a:pPr marL="0" lvl="0" indent="0" algn="ctr" rtl="0">
              <a:lnSpc>
                <a:spcPct val="100000"/>
              </a:lnSpc>
              <a:spcBef>
                <a:spcPts val="0"/>
              </a:spcBef>
              <a:spcAft>
                <a:spcPts val="0"/>
              </a:spcAft>
              <a:buNone/>
            </a:pPr>
            <a:r>
              <a:rPr lang="en" sz="6900"/>
              <a:t>Thank you</a:t>
            </a:r>
            <a:endParaRPr sz="1900" b="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C8E865-8304-0C48-BE47-AC7DFEFF2CE5}"/>
              </a:ext>
            </a:extLst>
          </p:cNvPr>
          <p:cNvSpPr>
            <a:spLocks noGrp="1"/>
          </p:cNvSpPr>
          <p:nvPr>
            <p:ph type="title"/>
          </p:nvPr>
        </p:nvSpPr>
        <p:spPr/>
        <p:txBody>
          <a:bodyPr/>
          <a:lstStyle/>
          <a:p>
            <a:r>
              <a:rPr lang="x-none" dirty="0"/>
              <a:t>            Multiple Choice Questions</a:t>
            </a:r>
          </a:p>
        </p:txBody>
      </p:sp>
      <p:sp>
        <p:nvSpPr>
          <p:cNvPr id="3" name="Content Placeholder 2">
            <a:extLst>
              <a:ext uri="{FF2B5EF4-FFF2-40B4-BE49-F238E27FC236}">
                <a16:creationId xmlns:a16="http://schemas.microsoft.com/office/drawing/2014/main" xmlns="" id="{655A8B70-0505-4E49-901C-FFFFEEBB8625}"/>
              </a:ext>
            </a:extLst>
          </p:cNvPr>
          <p:cNvSpPr>
            <a:spLocks noGrp="1"/>
          </p:cNvSpPr>
          <p:nvPr>
            <p:ph idx="1"/>
          </p:nvPr>
        </p:nvSpPr>
        <p:spPr/>
        <p:txBody>
          <a:bodyPr/>
          <a:lstStyle/>
          <a:p>
            <a:pPr marL="0" indent="0">
              <a:buNone/>
            </a:pPr>
            <a:endParaRPr lang="en-GB" b="1" dirty="0"/>
          </a:p>
          <a:p>
            <a:pPr marL="0" indent="0">
              <a:buNone/>
            </a:pPr>
            <a:r>
              <a:rPr lang="en-GB" b="1" dirty="0"/>
              <a:t>Q2.Which of the following is a common hormonal cause of secondary amenorrhea?</a:t>
            </a:r>
          </a:p>
          <a:p>
            <a:pPr marL="0" indent="0">
              <a:buNone/>
            </a:pPr>
            <a:r>
              <a:rPr lang="en-GB" dirty="0"/>
              <a:t/>
            </a:r>
            <a:br>
              <a:rPr lang="en-GB" dirty="0"/>
            </a:br>
            <a:r>
              <a:rPr lang="en-GB" dirty="0"/>
              <a:t>a) Hyperprolactinemia</a:t>
            </a:r>
            <a:br>
              <a:rPr lang="en-GB" dirty="0"/>
            </a:br>
            <a:r>
              <a:rPr lang="en-GB" dirty="0"/>
              <a:t>b) Endometriosis</a:t>
            </a:r>
            <a:br>
              <a:rPr lang="en-GB" dirty="0"/>
            </a:br>
            <a:r>
              <a:rPr lang="en-GB" dirty="0"/>
              <a:t>c) Polycystic Ovary Syndrome (PCOS)</a:t>
            </a:r>
            <a:br>
              <a:rPr lang="en-GB" dirty="0"/>
            </a:br>
            <a:r>
              <a:rPr lang="en-GB" dirty="0"/>
              <a:t>d) </a:t>
            </a:r>
            <a:r>
              <a:rPr lang="en-GB" dirty="0" err="1" smtClean="0"/>
              <a:t>Hyperprolctinemia</a:t>
            </a:r>
            <a:r>
              <a:rPr lang="en-GB" dirty="0" smtClean="0"/>
              <a:t> </a:t>
            </a:r>
            <a:r>
              <a:rPr lang="en-GB" dirty="0"/>
              <a:t>and </a:t>
            </a:r>
            <a:r>
              <a:rPr lang="en-GB" dirty="0" smtClean="0"/>
              <a:t>PCOS</a:t>
            </a:r>
          </a:p>
          <a:p>
            <a:pPr marL="0" indent="0">
              <a:buNone/>
            </a:pPr>
            <a:r>
              <a:rPr lang="en-GB" dirty="0" smtClean="0"/>
              <a:t>e)Hyperthyroidism</a:t>
            </a:r>
            <a:endParaRPr lang="x-none" dirty="0"/>
          </a:p>
        </p:txBody>
      </p:sp>
      <p:sp>
        <p:nvSpPr>
          <p:cNvPr id="4" name="Slide Number Placeholder 3">
            <a:extLst>
              <a:ext uri="{FF2B5EF4-FFF2-40B4-BE49-F238E27FC236}">
                <a16:creationId xmlns:a16="http://schemas.microsoft.com/office/drawing/2014/main" xmlns="" id="{ADFED63F-89E5-874A-97CC-0C6171D84528}"/>
              </a:ext>
            </a:extLst>
          </p:cNvPr>
          <p:cNvSpPr>
            <a:spLocks noGrp="1"/>
          </p:cNvSpPr>
          <p:nvPr>
            <p:ph type="sldNum" sz="quarter" idx="12"/>
          </p:nvPr>
        </p:nvSpPr>
        <p:spPr/>
        <p:txBody>
          <a:bodyPr/>
          <a:lstStyle/>
          <a:p>
            <a:fld id="{7EC0208F-87C2-4645-95D2-BA6226BB4D43}" type="slidenum">
              <a:rPr lang="en-US" smtClean="0"/>
              <a:pPr/>
              <a:t>5</a:t>
            </a:fld>
            <a:endParaRPr lang="en-US"/>
          </a:p>
        </p:txBody>
      </p:sp>
      <p:sp>
        <p:nvSpPr>
          <p:cNvPr id="5" name="TextBox 4">
            <a:extLst>
              <a:ext uri="{FF2B5EF4-FFF2-40B4-BE49-F238E27FC236}">
                <a16:creationId xmlns:a16="http://schemas.microsoft.com/office/drawing/2014/main" xmlns="" id="{D3F13612-1352-E749-9092-FEA6F6F2657E}"/>
              </a:ext>
            </a:extLst>
          </p:cNvPr>
          <p:cNvSpPr txBox="1"/>
          <p:nvPr/>
        </p:nvSpPr>
        <p:spPr>
          <a:xfrm>
            <a:off x="2217420" y="3463290"/>
            <a:ext cx="492443" cy="584775"/>
          </a:xfrm>
          <a:prstGeom prst="rect">
            <a:avLst/>
          </a:prstGeom>
          <a:noFill/>
        </p:spPr>
        <p:txBody>
          <a:bodyPr wrap="none" rtlCol="0">
            <a:spAutoFit/>
          </a:bodyPr>
          <a:lstStyle/>
          <a:p>
            <a:r>
              <a:rPr lang="x-none" sz="3200" dirty="0">
                <a:ln w="0"/>
                <a:solidFill>
                  <a:schemeClr val="accent6"/>
                </a:solidFill>
                <a:effectLst>
                  <a:outerShdw blurRad="38100" dist="19050" dir="2700000" algn="tl" rotWithShape="0">
                    <a:schemeClr val="dk1">
                      <a:alpha val="40000"/>
                    </a:schemeClr>
                  </a:outerShdw>
                </a:effectLst>
              </a:rPr>
              <a:t>✓</a:t>
            </a:r>
            <a:endParaRPr lang="x-none" dirty="0">
              <a:solidFill>
                <a:schemeClr val="accent6"/>
              </a:solidFill>
            </a:endParaRPr>
          </a:p>
        </p:txBody>
      </p:sp>
    </p:spTree>
    <p:extLst>
      <p:ext uri="{BB962C8B-B14F-4D97-AF65-F5344CB8AC3E}">
        <p14:creationId xmlns:p14="http://schemas.microsoft.com/office/powerpoint/2010/main" xmlns="" val="62188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CA1CA-EF6E-4C45-A562-EE624571344D}"/>
              </a:ext>
            </a:extLst>
          </p:cNvPr>
          <p:cNvSpPr>
            <a:spLocks noGrp="1"/>
          </p:cNvSpPr>
          <p:nvPr>
            <p:ph type="title"/>
          </p:nvPr>
        </p:nvSpPr>
        <p:spPr/>
        <p:txBody>
          <a:bodyPr/>
          <a:lstStyle/>
          <a:p>
            <a:r>
              <a:rPr lang="x-none" dirty="0"/>
              <a:t>               Multiple Choice Questions</a:t>
            </a:r>
          </a:p>
        </p:txBody>
      </p:sp>
      <p:sp>
        <p:nvSpPr>
          <p:cNvPr id="3" name="Content Placeholder 2">
            <a:extLst>
              <a:ext uri="{FF2B5EF4-FFF2-40B4-BE49-F238E27FC236}">
                <a16:creationId xmlns:a16="http://schemas.microsoft.com/office/drawing/2014/main" xmlns="" id="{EC74D36D-8B3A-4B49-A737-675A9F4EFC83}"/>
              </a:ext>
            </a:extLst>
          </p:cNvPr>
          <p:cNvSpPr>
            <a:spLocks noGrp="1"/>
          </p:cNvSpPr>
          <p:nvPr>
            <p:ph idx="1"/>
          </p:nvPr>
        </p:nvSpPr>
        <p:spPr/>
        <p:txBody>
          <a:bodyPr/>
          <a:lstStyle/>
          <a:p>
            <a:pPr marL="0" indent="0">
              <a:buNone/>
            </a:pPr>
            <a:endParaRPr lang="en-GB" b="1" dirty="0"/>
          </a:p>
          <a:p>
            <a:pPr marL="0" indent="0">
              <a:buNone/>
            </a:pPr>
            <a:r>
              <a:rPr lang="en-GB" b="1" dirty="0"/>
              <a:t>Q3.Which of the following treatments is used to induce menstruation in women with secondary amenorrhea?</a:t>
            </a:r>
          </a:p>
          <a:p>
            <a:pPr marL="0" indent="0">
              <a:buNone/>
            </a:pPr>
            <a:r>
              <a:rPr lang="en-GB" dirty="0"/>
              <a:t/>
            </a:r>
            <a:br>
              <a:rPr lang="en-GB" dirty="0"/>
            </a:br>
            <a:r>
              <a:rPr lang="en-GB" dirty="0"/>
              <a:t>a) Metformin</a:t>
            </a:r>
            <a:br>
              <a:rPr lang="en-GB" dirty="0"/>
            </a:br>
            <a:r>
              <a:rPr lang="en-GB" dirty="0"/>
              <a:t>b) Clomiphene Citrate</a:t>
            </a:r>
            <a:br>
              <a:rPr lang="en-GB" dirty="0"/>
            </a:br>
            <a:r>
              <a:rPr lang="en-GB" dirty="0"/>
              <a:t>c) Progesterone therapy</a:t>
            </a:r>
            <a:br>
              <a:rPr lang="en-GB" dirty="0"/>
            </a:br>
            <a:r>
              <a:rPr lang="en-GB" dirty="0"/>
              <a:t>d) </a:t>
            </a:r>
            <a:r>
              <a:rPr lang="en-GB" dirty="0" err="1" smtClean="0"/>
              <a:t>Letrazole</a:t>
            </a:r>
            <a:endParaRPr lang="en-GB" dirty="0" smtClean="0"/>
          </a:p>
          <a:p>
            <a:pPr marL="0" indent="0">
              <a:buNone/>
            </a:pPr>
            <a:r>
              <a:rPr lang="en-GB" dirty="0" smtClean="0"/>
              <a:t>e)SERMS</a:t>
            </a:r>
            <a:endParaRPr lang="x-none" dirty="0"/>
          </a:p>
        </p:txBody>
      </p:sp>
      <p:sp>
        <p:nvSpPr>
          <p:cNvPr id="4" name="Slide Number Placeholder 3">
            <a:extLst>
              <a:ext uri="{FF2B5EF4-FFF2-40B4-BE49-F238E27FC236}">
                <a16:creationId xmlns:a16="http://schemas.microsoft.com/office/drawing/2014/main" xmlns="" id="{5682AFB1-69C6-CA49-90E6-437170F2413B}"/>
              </a:ext>
            </a:extLst>
          </p:cNvPr>
          <p:cNvSpPr>
            <a:spLocks noGrp="1"/>
          </p:cNvSpPr>
          <p:nvPr>
            <p:ph type="sldNum" sz="quarter" idx="12"/>
          </p:nvPr>
        </p:nvSpPr>
        <p:spPr/>
        <p:txBody>
          <a:bodyPr/>
          <a:lstStyle/>
          <a:p>
            <a:fld id="{7EC0208F-87C2-4645-95D2-BA6226BB4D43}" type="slidenum">
              <a:rPr lang="en-US" smtClean="0"/>
              <a:pPr/>
              <a:t>6</a:t>
            </a:fld>
            <a:endParaRPr lang="en-US"/>
          </a:p>
        </p:txBody>
      </p:sp>
      <p:sp>
        <p:nvSpPr>
          <p:cNvPr id="5" name="TextBox 4">
            <a:extLst>
              <a:ext uri="{FF2B5EF4-FFF2-40B4-BE49-F238E27FC236}">
                <a16:creationId xmlns:a16="http://schemas.microsoft.com/office/drawing/2014/main" xmlns="" id="{F716E141-66AA-774D-B603-383099A661DE}"/>
              </a:ext>
            </a:extLst>
          </p:cNvPr>
          <p:cNvSpPr txBox="1"/>
          <p:nvPr/>
        </p:nvSpPr>
        <p:spPr>
          <a:xfrm>
            <a:off x="3223260" y="3188970"/>
            <a:ext cx="492443" cy="584775"/>
          </a:xfrm>
          <a:prstGeom prst="rect">
            <a:avLst/>
          </a:prstGeom>
          <a:noFill/>
        </p:spPr>
        <p:txBody>
          <a:bodyPr wrap="none" rtlCol="0">
            <a:spAutoFit/>
          </a:bodyPr>
          <a:lstStyle/>
          <a:p>
            <a:r>
              <a:rPr lang="x-none" sz="3200" dirty="0">
                <a:ln w="0"/>
                <a:solidFill>
                  <a:schemeClr val="accent6"/>
                </a:solidFill>
                <a:effectLst>
                  <a:outerShdw blurRad="38100" dist="19050" dir="2700000" algn="tl" rotWithShape="0">
                    <a:schemeClr val="dk1">
                      <a:alpha val="40000"/>
                    </a:schemeClr>
                  </a:outerShdw>
                </a:effectLst>
              </a:rPr>
              <a:t>✓</a:t>
            </a:r>
            <a:endParaRPr lang="x-none" dirty="0">
              <a:solidFill>
                <a:schemeClr val="accent6"/>
              </a:solidFill>
            </a:endParaRPr>
          </a:p>
        </p:txBody>
      </p:sp>
    </p:spTree>
    <p:extLst>
      <p:ext uri="{BB962C8B-B14F-4D97-AF65-F5344CB8AC3E}">
        <p14:creationId xmlns:p14="http://schemas.microsoft.com/office/powerpoint/2010/main" xmlns="" val="92428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74B816-B641-EE42-8030-D0F5439EDC27}"/>
              </a:ext>
            </a:extLst>
          </p:cNvPr>
          <p:cNvSpPr>
            <a:spLocks noGrp="1"/>
          </p:cNvSpPr>
          <p:nvPr>
            <p:ph type="title"/>
          </p:nvPr>
        </p:nvSpPr>
        <p:spPr/>
        <p:txBody>
          <a:bodyPr/>
          <a:lstStyle/>
          <a:p>
            <a:r>
              <a:rPr lang="x-none" dirty="0"/>
              <a:t>            Multiple Choice Questions</a:t>
            </a:r>
          </a:p>
        </p:txBody>
      </p:sp>
      <p:sp>
        <p:nvSpPr>
          <p:cNvPr id="3" name="Content Placeholder 2">
            <a:extLst>
              <a:ext uri="{FF2B5EF4-FFF2-40B4-BE49-F238E27FC236}">
                <a16:creationId xmlns:a16="http://schemas.microsoft.com/office/drawing/2014/main" xmlns="" id="{F39ED611-C280-8444-8A2D-3A6FE11B4F6F}"/>
              </a:ext>
            </a:extLst>
          </p:cNvPr>
          <p:cNvSpPr>
            <a:spLocks noGrp="1"/>
          </p:cNvSpPr>
          <p:nvPr>
            <p:ph idx="1"/>
          </p:nvPr>
        </p:nvSpPr>
        <p:spPr/>
        <p:txBody>
          <a:bodyPr/>
          <a:lstStyle/>
          <a:p>
            <a:pPr marL="0" indent="0">
              <a:buNone/>
            </a:pPr>
            <a:endParaRPr lang="en-GB" b="1" dirty="0"/>
          </a:p>
          <a:p>
            <a:pPr marL="0" indent="0">
              <a:buNone/>
            </a:pPr>
            <a:r>
              <a:rPr lang="en-GB" b="1" dirty="0"/>
              <a:t>Q4.Which lifestyle change can help manage or prevent secondary amenorrhea?</a:t>
            </a:r>
          </a:p>
          <a:p>
            <a:pPr marL="0" indent="0">
              <a:buNone/>
            </a:pPr>
            <a:r>
              <a:rPr lang="en-GB" dirty="0"/>
              <a:t/>
            </a:r>
            <a:br>
              <a:rPr lang="en-GB" dirty="0"/>
            </a:br>
            <a:r>
              <a:rPr lang="en-GB" dirty="0"/>
              <a:t>a) Increased caffeine intake</a:t>
            </a:r>
            <a:br>
              <a:rPr lang="en-GB" dirty="0"/>
            </a:br>
            <a:r>
              <a:rPr lang="en-GB" dirty="0"/>
              <a:t>b) Extreme weight loss</a:t>
            </a:r>
            <a:br>
              <a:rPr lang="en-GB" dirty="0"/>
            </a:br>
            <a:r>
              <a:rPr lang="en-GB" dirty="0"/>
              <a:t>c) Stress management</a:t>
            </a:r>
            <a:br>
              <a:rPr lang="en-GB" dirty="0"/>
            </a:br>
            <a:r>
              <a:rPr lang="en-GB" dirty="0"/>
              <a:t>d) Sedentary </a:t>
            </a:r>
            <a:r>
              <a:rPr lang="en-GB" dirty="0" smtClean="0"/>
              <a:t>lifestyle</a:t>
            </a:r>
          </a:p>
          <a:p>
            <a:pPr marL="0" indent="0">
              <a:buNone/>
            </a:pPr>
            <a:r>
              <a:rPr lang="en-GB" dirty="0" smtClean="0"/>
              <a:t>e)Reduce smoking</a:t>
            </a:r>
            <a:endParaRPr lang="x-none" dirty="0"/>
          </a:p>
        </p:txBody>
      </p:sp>
      <p:sp>
        <p:nvSpPr>
          <p:cNvPr id="4" name="Slide Number Placeholder 3">
            <a:extLst>
              <a:ext uri="{FF2B5EF4-FFF2-40B4-BE49-F238E27FC236}">
                <a16:creationId xmlns:a16="http://schemas.microsoft.com/office/drawing/2014/main" xmlns="" id="{ED841007-F7DA-6743-BE41-DFDABD3F4976}"/>
              </a:ext>
            </a:extLst>
          </p:cNvPr>
          <p:cNvSpPr>
            <a:spLocks noGrp="1"/>
          </p:cNvSpPr>
          <p:nvPr>
            <p:ph type="sldNum" sz="quarter" idx="12"/>
          </p:nvPr>
        </p:nvSpPr>
        <p:spPr/>
        <p:txBody>
          <a:bodyPr/>
          <a:lstStyle/>
          <a:p>
            <a:fld id="{7EC0208F-87C2-4645-95D2-BA6226BB4D43}" type="slidenum">
              <a:rPr lang="en-US" smtClean="0"/>
              <a:pPr/>
              <a:t>7</a:t>
            </a:fld>
            <a:endParaRPr lang="en-US"/>
          </a:p>
        </p:txBody>
      </p:sp>
      <p:sp>
        <p:nvSpPr>
          <p:cNvPr id="5" name="TextBox 4">
            <a:extLst>
              <a:ext uri="{FF2B5EF4-FFF2-40B4-BE49-F238E27FC236}">
                <a16:creationId xmlns:a16="http://schemas.microsoft.com/office/drawing/2014/main" xmlns="" id="{AB62D836-88E7-314D-9DA2-4F95410525B1}"/>
              </a:ext>
            </a:extLst>
          </p:cNvPr>
          <p:cNvSpPr txBox="1"/>
          <p:nvPr/>
        </p:nvSpPr>
        <p:spPr>
          <a:xfrm>
            <a:off x="2994660" y="3143250"/>
            <a:ext cx="492443" cy="584775"/>
          </a:xfrm>
          <a:prstGeom prst="rect">
            <a:avLst/>
          </a:prstGeom>
          <a:noFill/>
        </p:spPr>
        <p:txBody>
          <a:bodyPr wrap="none" rtlCol="0">
            <a:spAutoFit/>
          </a:bodyPr>
          <a:lstStyle/>
          <a:p>
            <a:r>
              <a:rPr lang="x-none" sz="3200" dirty="0">
                <a:ln w="0"/>
                <a:solidFill>
                  <a:schemeClr val="accent6"/>
                </a:solidFill>
                <a:effectLst>
                  <a:outerShdw blurRad="38100" dist="19050" dir="2700000" algn="tl" rotWithShape="0">
                    <a:schemeClr val="dk1">
                      <a:alpha val="40000"/>
                    </a:schemeClr>
                  </a:outerShdw>
                </a:effectLst>
              </a:rPr>
              <a:t>✓</a:t>
            </a:r>
            <a:endParaRPr lang="x-none" dirty="0">
              <a:solidFill>
                <a:schemeClr val="accent6"/>
              </a:solidFill>
            </a:endParaRPr>
          </a:p>
        </p:txBody>
      </p:sp>
    </p:spTree>
    <p:extLst>
      <p:ext uri="{BB962C8B-B14F-4D97-AF65-F5344CB8AC3E}">
        <p14:creationId xmlns:p14="http://schemas.microsoft.com/office/powerpoint/2010/main" xmlns="" val="302445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AA8F9-BDA5-0F41-9F5D-F8ECE67B8235}"/>
              </a:ext>
            </a:extLst>
          </p:cNvPr>
          <p:cNvSpPr>
            <a:spLocks noGrp="1"/>
          </p:cNvSpPr>
          <p:nvPr>
            <p:ph type="title"/>
          </p:nvPr>
        </p:nvSpPr>
        <p:spPr/>
        <p:txBody>
          <a:bodyPr/>
          <a:lstStyle/>
          <a:p>
            <a:r>
              <a:rPr lang="x-none" dirty="0"/>
              <a:t>            Multiple Choice Questions</a:t>
            </a:r>
          </a:p>
        </p:txBody>
      </p:sp>
      <p:sp>
        <p:nvSpPr>
          <p:cNvPr id="3" name="Content Placeholder 2">
            <a:extLst>
              <a:ext uri="{FF2B5EF4-FFF2-40B4-BE49-F238E27FC236}">
                <a16:creationId xmlns:a16="http://schemas.microsoft.com/office/drawing/2014/main" xmlns="" id="{1BBBB89B-4595-614A-8CF8-4A0116D64811}"/>
              </a:ext>
            </a:extLst>
          </p:cNvPr>
          <p:cNvSpPr>
            <a:spLocks noGrp="1"/>
          </p:cNvSpPr>
          <p:nvPr>
            <p:ph idx="1"/>
          </p:nvPr>
        </p:nvSpPr>
        <p:spPr/>
        <p:txBody>
          <a:bodyPr/>
          <a:lstStyle/>
          <a:p>
            <a:pPr marL="0" indent="0">
              <a:buNone/>
            </a:pPr>
            <a:endParaRPr lang="en-GB" b="1" dirty="0"/>
          </a:p>
          <a:p>
            <a:pPr marL="0" indent="0">
              <a:buNone/>
            </a:pPr>
            <a:r>
              <a:rPr lang="en-GB" b="1" dirty="0"/>
              <a:t>Q5.Which of the following is the most common cause of secondary amenorrhea in women of reproductive age?</a:t>
            </a:r>
          </a:p>
          <a:p>
            <a:pPr marL="0" indent="0">
              <a:buNone/>
            </a:pPr>
            <a:r>
              <a:rPr lang="en-GB" dirty="0"/>
              <a:t/>
            </a:r>
            <a:br>
              <a:rPr lang="en-GB" dirty="0"/>
            </a:br>
            <a:r>
              <a:rPr lang="en-GB" dirty="0"/>
              <a:t>a) Menopause</a:t>
            </a:r>
            <a:br>
              <a:rPr lang="en-GB" dirty="0"/>
            </a:br>
            <a:r>
              <a:rPr lang="en-GB" dirty="0"/>
              <a:t>b) Pregnancy</a:t>
            </a:r>
            <a:br>
              <a:rPr lang="en-GB" dirty="0"/>
            </a:br>
            <a:r>
              <a:rPr lang="en-GB" dirty="0"/>
              <a:t>c) Hypothalamic Dysfunction</a:t>
            </a:r>
            <a:br>
              <a:rPr lang="en-GB" dirty="0"/>
            </a:br>
            <a:r>
              <a:rPr lang="en-GB" dirty="0"/>
              <a:t>d) Thyroid </a:t>
            </a:r>
            <a:r>
              <a:rPr lang="en-GB" dirty="0" smtClean="0"/>
              <a:t>Disorders</a:t>
            </a:r>
          </a:p>
          <a:p>
            <a:pPr marL="0" indent="0">
              <a:buNone/>
            </a:pPr>
            <a:r>
              <a:rPr lang="en-GB" dirty="0" smtClean="0"/>
              <a:t>e)</a:t>
            </a:r>
            <a:r>
              <a:rPr lang="en-GB" dirty="0" err="1" smtClean="0"/>
              <a:t>Hypogonadotrophic</a:t>
            </a:r>
            <a:r>
              <a:rPr lang="en-GB" dirty="0" smtClean="0"/>
              <a:t> </a:t>
            </a:r>
            <a:r>
              <a:rPr lang="en-GB" dirty="0" err="1" smtClean="0"/>
              <a:t>Hypogonadism</a:t>
            </a:r>
            <a:endParaRPr lang="x-none" dirty="0"/>
          </a:p>
        </p:txBody>
      </p:sp>
      <p:sp>
        <p:nvSpPr>
          <p:cNvPr id="4" name="Slide Number Placeholder 3">
            <a:extLst>
              <a:ext uri="{FF2B5EF4-FFF2-40B4-BE49-F238E27FC236}">
                <a16:creationId xmlns:a16="http://schemas.microsoft.com/office/drawing/2014/main" xmlns="" id="{FE372EB9-F4E8-B742-9CC1-D640920473D7}"/>
              </a:ext>
            </a:extLst>
          </p:cNvPr>
          <p:cNvSpPr>
            <a:spLocks noGrp="1"/>
          </p:cNvSpPr>
          <p:nvPr>
            <p:ph type="sldNum" sz="quarter" idx="12"/>
          </p:nvPr>
        </p:nvSpPr>
        <p:spPr/>
        <p:txBody>
          <a:bodyPr/>
          <a:lstStyle/>
          <a:p>
            <a:fld id="{7EC0208F-87C2-4645-95D2-BA6226BB4D43}" type="slidenum">
              <a:rPr lang="en-US" smtClean="0"/>
              <a:pPr/>
              <a:t>8</a:t>
            </a:fld>
            <a:endParaRPr lang="en-US"/>
          </a:p>
        </p:txBody>
      </p:sp>
      <p:sp>
        <p:nvSpPr>
          <p:cNvPr id="5" name="TextBox 4">
            <a:extLst>
              <a:ext uri="{FF2B5EF4-FFF2-40B4-BE49-F238E27FC236}">
                <a16:creationId xmlns:a16="http://schemas.microsoft.com/office/drawing/2014/main" xmlns="" id="{3D0275E4-D137-ED4E-A513-5DE767531B4B}"/>
              </a:ext>
            </a:extLst>
          </p:cNvPr>
          <p:cNvSpPr txBox="1"/>
          <p:nvPr/>
        </p:nvSpPr>
        <p:spPr>
          <a:xfrm>
            <a:off x="2023110" y="2880360"/>
            <a:ext cx="492443" cy="584775"/>
          </a:xfrm>
          <a:prstGeom prst="rect">
            <a:avLst/>
          </a:prstGeom>
          <a:noFill/>
        </p:spPr>
        <p:txBody>
          <a:bodyPr wrap="none" rtlCol="0">
            <a:spAutoFit/>
          </a:bodyPr>
          <a:lstStyle/>
          <a:p>
            <a:r>
              <a:rPr lang="x-none" sz="3200" dirty="0">
                <a:ln w="0"/>
                <a:solidFill>
                  <a:schemeClr val="accent6"/>
                </a:solidFill>
                <a:effectLst>
                  <a:outerShdw blurRad="38100" dist="19050" dir="2700000" algn="tl" rotWithShape="0">
                    <a:schemeClr val="dk1">
                      <a:alpha val="40000"/>
                    </a:schemeClr>
                  </a:outerShdw>
                </a:effectLst>
              </a:rPr>
              <a:t>✓</a:t>
            </a:r>
            <a:endParaRPr lang="x-none" dirty="0">
              <a:solidFill>
                <a:schemeClr val="accent6"/>
              </a:solidFill>
            </a:endParaRPr>
          </a:p>
        </p:txBody>
      </p:sp>
    </p:spTree>
    <p:extLst>
      <p:ext uri="{BB962C8B-B14F-4D97-AF65-F5344CB8AC3E}">
        <p14:creationId xmlns:p14="http://schemas.microsoft.com/office/powerpoint/2010/main" xmlns="" val="258202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AA8F9-BDA5-0F41-9F5D-F8ECE67B8235}"/>
              </a:ext>
            </a:extLst>
          </p:cNvPr>
          <p:cNvSpPr>
            <a:spLocks noGrp="1"/>
          </p:cNvSpPr>
          <p:nvPr>
            <p:ph type="title"/>
          </p:nvPr>
        </p:nvSpPr>
        <p:spPr/>
        <p:txBody>
          <a:bodyPr/>
          <a:lstStyle/>
          <a:p>
            <a:r>
              <a:rPr lang="x-none" dirty="0"/>
              <a:t>            Multiple Choice Questions</a:t>
            </a:r>
          </a:p>
        </p:txBody>
      </p:sp>
      <p:sp>
        <p:nvSpPr>
          <p:cNvPr id="3" name="Content Placeholder 2">
            <a:extLst>
              <a:ext uri="{FF2B5EF4-FFF2-40B4-BE49-F238E27FC236}">
                <a16:creationId xmlns:a16="http://schemas.microsoft.com/office/drawing/2014/main" xmlns="" id="{1BBBB89B-4595-614A-8CF8-4A0116D64811}"/>
              </a:ext>
            </a:extLst>
          </p:cNvPr>
          <p:cNvSpPr>
            <a:spLocks noGrp="1"/>
          </p:cNvSpPr>
          <p:nvPr>
            <p:ph idx="1"/>
          </p:nvPr>
        </p:nvSpPr>
        <p:spPr/>
        <p:txBody>
          <a:bodyPr>
            <a:normAutofit lnSpcReduction="10000"/>
          </a:bodyPr>
          <a:lstStyle/>
          <a:p>
            <a:pPr marL="0" indent="0">
              <a:buNone/>
            </a:pPr>
            <a:endParaRPr lang="en-GB" b="1" dirty="0"/>
          </a:p>
          <a:p>
            <a:pPr marL="0" indent="0">
              <a:buNone/>
            </a:pPr>
            <a:r>
              <a:rPr lang="en-GB" b="1" dirty="0" smtClean="0"/>
              <a:t>Q6 An 18-year-old national gymnastic player, has long periods of amenorrhea with only two-three periods per year. Her BMI is 16kg/m2 and </a:t>
            </a:r>
            <a:r>
              <a:rPr lang="en-GB" b="1" dirty="0" err="1" smtClean="0"/>
              <a:t>shes</a:t>
            </a:r>
            <a:r>
              <a:rPr lang="en-GB" b="1" dirty="0" smtClean="0"/>
              <a:t> preparing for Olympics. What will you offer her? </a:t>
            </a:r>
            <a:endParaRPr lang="en-GB" b="1" dirty="0"/>
          </a:p>
          <a:p>
            <a:pPr marL="0" indent="0">
              <a:buNone/>
            </a:pPr>
            <a:r>
              <a:rPr lang="en-GB" dirty="0"/>
              <a:t/>
            </a:r>
            <a:br>
              <a:rPr lang="en-GB" dirty="0"/>
            </a:br>
            <a:r>
              <a:rPr lang="en-GB" dirty="0" smtClean="0"/>
              <a:t>a</a:t>
            </a:r>
            <a:r>
              <a:rPr lang="en-GB" dirty="0" smtClean="0"/>
              <a:t>. COCP</a:t>
            </a:r>
          </a:p>
          <a:p>
            <a:pPr marL="0" indent="0">
              <a:buNone/>
            </a:pPr>
            <a:r>
              <a:rPr lang="en-GB" dirty="0" smtClean="0"/>
              <a:t>b. Withdrawal bleed with progesterone</a:t>
            </a:r>
          </a:p>
          <a:p>
            <a:pPr marL="0" indent="0">
              <a:buNone/>
            </a:pPr>
            <a:r>
              <a:rPr lang="en-GB" dirty="0" smtClean="0"/>
              <a:t>c. </a:t>
            </a:r>
            <a:r>
              <a:rPr lang="en-GB" dirty="0" err="1" smtClean="0"/>
              <a:t>GnRH</a:t>
            </a:r>
            <a:r>
              <a:rPr lang="en-GB" dirty="0" smtClean="0"/>
              <a:t> analogue</a:t>
            </a:r>
          </a:p>
          <a:p>
            <a:pPr marL="0" indent="0">
              <a:buNone/>
            </a:pPr>
            <a:r>
              <a:rPr lang="en-GB" dirty="0" smtClean="0"/>
              <a:t>d. Reassure her and review </a:t>
            </a:r>
          </a:p>
          <a:p>
            <a:pPr marL="0" indent="0">
              <a:buNone/>
            </a:pPr>
            <a:r>
              <a:rPr lang="en-GB" dirty="0" smtClean="0"/>
              <a:t>e. </a:t>
            </a:r>
            <a:r>
              <a:rPr lang="en-GB" dirty="0" err="1" smtClean="0"/>
              <a:t>Metformin</a:t>
            </a:r>
            <a:endParaRPr lang="en-GB" dirty="0" smtClean="0"/>
          </a:p>
        </p:txBody>
      </p:sp>
      <p:sp>
        <p:nvSpPr>
          <p:cNvPr id="4" name="Slide Number Placeholder 3">
            <a:extLst>
              <a:ext uri="{FF2B5EF4-FFF2-40B4-BE49-F238E27FC236}">
                <a16:creationId xmlns:a16="http://schemas.microsoft.com/office/drawing/2014/main" xmlns="" id="{FE372EB9-F4E8-B742-9CC1-D640920473D7}"/>
              </a:ext>
            </a:extLst>
          </p:cNvPr>
          <p:cNvSpPr>
            <a:spLocks noGrp="1"/>
          </p:cNvSpPr>
          <p:nvPr>
            <p:ph type="sldNum" sz="quarter" idx="12"/>
          </p:nvPr>
        </p:nvSpPr>
        <p:spPr/>
        <p:txBody>
          <a:bodyPr/>
          <a:lstStyle/>
          <a:p>
            <a:fld id="{7EC0208F-87C2-4645-95D2-BA6226BB4D43}" type="slidenum">
              <a:rPr lang="en-US" smtClean="0"/>
              <a:pPr/>
              <a:t>9</a:t>
            </a:fld>
            <a:endParaRPr lang="en-US"/>
          </a:p>
        </p:txBody>
      </p:sp>
      <p:sp>
        <p:nvSpPr>
          <p:cNvPr id="5" name="TextBox 4">
            <a:extLst>
              <a:ext uri="{FF2B5EF4-FFF2-40B4-BE49-F238E27FC236}">
                <a16:creationId xmlns:a16="http://schemas.microsoft.com/office/drawing/2014/main" xmlns="" id="{3D0275E4-D137-ED4E-A513-5DE767531B4B}"/>
              </a:ext>
            </a:extLst>
          </p:cNvPr>
          <p:cNvSpPr txBox="1"/>
          <p:nvPr/>
        </p:nvSpPr>
        <p:spPr>
          <a:xfrm>
            <a:off x="2555557" y="3333750"/>
            <a:ext cx="492443" cy="584775"/>
          </a:xfrm>
          <a:prstGeom prst="rect">
            <a:avLst/>
          </a:prstGeom>
          <a:noFill/>
        </p:spPr>
        <p:txBody>
          <a:bodyPr wrap="none" rtlCol="0">
            <a:spAutoFit/>
          </a:bodyPr>
          <a:lstStyle/>
          <a:p>
            <a:r>
              <a:rPr lang="x-none" sz="3200" dirty="0">
                <a:ln w="0"/>
                <a:solidFill>
                  <a:schemeClr val="accent6"/>
                </a:solidFill>
                <a:effectLst>
                  <a:outerShdw blurRad="38100" dist="19050" dir="2700000" algn="tl" rotWithShape="0">
                    <a:schemeClr val="dk1">
                      <a:alpha val="40000"/>
                    </a:schemeClr>
                  </a:outerShdw>
                </a:effectLst>
              </a:rPr>
              <a:t>✓</a:t>
            </a:r>
            <a:endParaRPr lang="x-none" dirty="0">
              <a:solidFill>
                <a:schemeClr val="accent6"/>
              </a:solidFill>
            </a:endParaRPr>
          </a:p>
        </p:txBody>
      </p:sp>
    </p:spTree>
    <p:extLst>
      <p:ext uri="{BB962C8B-B14F-4D97-AF65-F5344CB8AC3E}">
        <p14:creationId xmlns:p14="http://schemas.microsoft.com/office/powerpoint/2010/main" xmlns="" val="258202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1345</Words>
  <PresentationFormat>On-screen Show (16:9)</PresentationFormat>
  <Paragraphs>317</Paragraphs>
  <Slides>48</Slides>
  <Notes>18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Secondary Amenorrhea</vt:lpstr>
      <vt:lpstr>     MOTTO</vt:lpstr>
      <vt:lpstr>Slide 3</vt:lpstr>
      <vt:lpstr>          Multiple Choice Questions</vt:lpstr>
      <vt:lpstr>            Multiple Choice Questions</vt:lpstr>
      <vt:lpstr>               Multiple Choice Questions</vt:lpstr>
      <vt:lpstr>            Multiple Choice Questions</vt:lpstr>
      <vt:lpstr>            Multiple Choice Questions</vt:lpstr>
      <vt:lpstr>            Multiple Choice Questions</vt:lpstr>
      <vt:lpstr>            Multiple Choice Questions</vt:lpstr>
      <vt:lpstr>            Multiple Choice Questions</vt:lpstr>
      <vt:lpstr>            Multiple Choice Questions</vt:lpstr>
      <vt:lpstr>            Multiple Choice Questions</vt:lpstr>
      <vt:lpstr>                  Learning Objectives </vt:lpstr>
      <vt:lpstr>Definition</vt:lpstr>
      <vt:lpstr>Causes of Secondary Amenorrhea</vt:lpstr>
      <vt:lpstr>Slide 17</vt:lpstr>
      <vt:lpstr>Summary of causes</vt:lpstr>
      <vt:lpstr>Slide 19</vt:lpstr>
      <vt:lpstr>Diagnosis</vt:lpstr>
      <vt:lpstr>Slide 21</vt:lpstr>
      <vt:lpstr>Polycystic ovarian syndrome</vt:lpstr>
      <vt:lpstr>Diagnostic criteria</vt:lpstr>
      <vt:lpstr>Pathophysiology</vt:lpstr>
      <vt:lpstr>Clinical Features</vt:lpstr>
      <vt:lpstr>Investigations</vt:lpstr>
      <vt:lpstr>Management</vt:lpstr>
      <vt:lpstr>Premature Ovarian Failure</vt:lpstr>
      <vt:lpstr>Clinical features</vt:lpstr>
      <vt:lpstr>Investigations</vt:lpstr>
      <vt:lpstr>Management</vt:lpstr>
      <vt:lpstr>Slide 32</vt:lpstr>
      <vt:lpstr>Hyperprolactinemia</vt:lpstr>
      <vt:lpstr>Treatment of Hyperprolactinemia</vt:lpstr>
      <vt:lpstr>Slide 35</vt:lpstr>
      <vt:lpstr>            Hypothalamic causes   </vt:lpstr>
      <vt:lpstr>                 Sheehans Syndrome</vt:lpstr>
      <vt:lpstr>               Sheehans Syndrome</vt:lpstr>
      <vt:lpstr>Slide 39</vt:lpstr>
      <vt:lpstr>         Asherman Syndrome</vt:lpstr>
      <vt:lpstr>        Aetiology and Pathogenesis</vt:lpstr>
      <vt:lpstr>               Clinical Features</vt:lpstr>
      <vt:lpstr>Aetiology and Pathogenesis</vt:lpstr>
      <vt:lpstr>         Clinical Features</vt:lpstr>
      <vt:lpstr> Diagnosis</vt:lpstr>
      <vt:lpstr>Slide 46</vt:lpstr>
      <vt:lpstr>Management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Amenorrhea</dc:title>
  <dc:creator>shahzaib laptop</dc:creator>
  <cp:lastModifiedBy>Windows User</cp:lastModifiedBy>
  <cp:revision>5</cp:revision>
  <dcterms:modified xsi:type="dcterms:W3CDTF">2025-03-18T06:17:41Z</dcterms:modified>
</cp:coreProperties>
</file>