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4"/>
  </p:notesMasterIdLst>
  <p:sldIdLst>
    <p:sldId id="279" r:id="rId2"/>
    <p:sldId id="256" r:id="rId3"/>
    <p:sldId id="275" r:id="rId4"/>
    <p:sldId id="276" r:id="rId5"/>
    <p:sldId id="280" r:id="rId6"/>
    <p:sldId id="261" r:id="rId7"/>
    <p:sldId id="281" r:id="rId8"/>
    <p:sldId id="258" r:id="rId9"/>
    <p:sldId id="259" r:id="rId10"/>
    <p:sldId id="262" r:id="rId11"/>
    <p:sldId id="265" r:id="rId12"/>
    <p:sldId id="266" r:id="rId13"/>
    <p:sldId id="282" r:id="rId14"/>
    <p:sldId id="267" r:id="rId15"/>
    <p:sldId id="270" r:id="rId16"/>
    <p:sldId id="271" r:id="rId17"/>
    <p:sldId id="272" r:id="rId18"/>
    <p:sldId id="273" r:id="rId19"/>
    <p:sldId id="283" r:id="rId20"/>
    <p:sldId id="278" r:id="rId21"/>
    <p:sldId id="284" r:id="rId22"/>
    <p:sldId id="285" r:id="rId23"/>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4995" autoAdjust="0"/>
    <p:restoredTop sz="94660"/>
  </p:normalViewPr>
  <p:slideViewPr>
    <p:cSldViewPr snapToGrid="0">
      <p:cViewPr varScale="1">
        <p:scale>
          <a:sx n="110" d="100"/>
          <a:sy n="110" d="100"/>
        </p:scale>
        <p:origin x="-1320" y="-90"/>
      </p:cViewPr>
      <p:guideLst>
        <p:guide orient="horz" pos="2160"/>
        <p:guide pos="312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16FB85-69FB-44C9-8D25-E3E6EF21CB69}" type="datetimeFigureOut">
              <a:rPr lang="en-US" smtClean="0"/>
              <a:pPr/>
              <a:t>5/6/2025</a:t>
            </a:fld>
            <a:endParaRPr lang="en-US"/>
          </a:p>
        </p:txBody>
      </p:sp>
      <p:sp>
        <p:nvSpPr>
          <p:cNvPr id="4" name="Slide Image Placeholder 3"/>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CFF56B3-F9AD-4B32-AE0F-F2ECE22C587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8B270D-091D-4ED2-8C85-0898DD7D9F21}" type="slidenum">
              <a:rPr lang="en-US" smtClean="0"/>
              <a:pPr/>
              <a:t>1</a:t>
            </a:fld>
            <a:endParaRPr lang="en-US" dirty="0"/>
          </a:p>
        </p:txBody>
      </p:sp>
    </p:spTree>
    <p:extLst>
      <p:ext uri="{BB962C8B-B14F-4D97-AF65-F5344CB8AC3E}">
        <p14:creationId xmlns:p14="http://schemas.microsoft.com/office/powerpoint/2010/main" xmlns="" val="38990988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CFF56B3-F9AD-4B32-AE0F-F2ECE22C587E}" type="slidenum">
              <a:rPr lang="en-US" smtClean="0"/>
              <a:pPr/>
              <a:t>21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8B270D-091D-4ED2-8C85-0898DD7D9F21}" type="slidenum">
              <a:rPr lang="en-US" smtClean="0"/>
              <a:pPr/>
              <a:t>22</a:t>
            </a:fld>
            <a:endParaRPr lang="en-US" dirty="0"/>
          </a:p>
        </p:txBody>
      </p:sp>
    </p:spTree>
    <p:extLst>
      <p:ext uri="{BB962C8B-B14F-4D97-AF65-F5344CB8AC3E}">
        <p14:creationId xmlns:p14="http://schemas.microsoft.com/office/powerpoint/2010/main" xmlns="" val="37573320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91368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742950" y="1752603"/>
            <a:ext cx="84201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742950" y="3611607"/>
            <a:ext cx="84201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4078" y="4953000"/>
            <a:ext cx="9910079"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237BDCF2-D016-4990-97A4-174F1F681D02}" type="datetimeFigureOut">
              <a:rPr lang="x-none" smtClean="0"/>
              <a:pPr/>
              <a:t>5/6/2025</a:t>
            </a:fld>
            <a:endParaRPr lang="x-none"/>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x-none"/>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3555AEC-8429-4A08-88EC-50D69ED89113}" type="slidenum">
              <a:rPr lang="x-none" smtClean="0"/>
              <a:pPr/>
              <a:t>‹#›</a:t>
            </a:fld>
            <a:endParaRPr lang="x-non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95300" y="1481331"/>
            <a:ext cx="89154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37BDCF2-D016-4990-97A4-174F1F681D02}" type="datetimeFigureOut">
              <a:rPr lang="x-none" smtClean="0"/>
              <a:pPr/>
              <a:t>5/6/2025</a:t>
            </a:fld>
            <a:endParaRPr lang="x-none"/>
          </a:p>
        </p:txBody>
      </p:sp>
      <p:sp>
        <p:nvSpPr>
          <p:cNvPr id="5" name="Footer Placeholder 4"/>
          <p:cNvSpPr>
            <a:spLocks noGrp="1"/>
          </p:cNvSpPr>
          <p:nvPr>
            <p:ph type="ftr" sz="quarter" idx="11"/>
          </p:nvPr>
        </p:nvSpPr>
        <p:spPr/>
        <p:txBody>
          <a:bodyPr/>
          <a:lstStyle>
            <a:extLst/>
          </a:lstStyle>
          <a:p>
            <a:endParaRPr lang="x-none"/>
          </a:p>
        </p:txBody>
      </p:sp>
      <p:sp>
        <p:nvSpPr>
          <p:cNvPr id="6" name="Slide Number Placeholder 5"/>
          <p:cNvSpPr>
            <a:spLocks noGrp="1"/>
          </p:cNvSpPr>
          <p:nvPr>
            <p:ph type="sldNum" sz="quarter" idx="12"/>
          </p:nvPr>
        </p:nvSpPr>
        <p:spPr/>
        <p:txBody>
          <a:bodyPr/>
          <a:lstStyle>
            <a:extLst/>
          </a:lstStyle>
          <a:p>
            <a:fld id="{B3555AEC-8429-4A08-88EC-50D69ED89113}" type="slidenum">
              <a:rPr lang="x-none" smtClean="0"/>
              <a:pPr/>
              <a:t>‹#›</a:t>
            </a:fld>
            <a:endParaRPr lang="x-non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14347" y="274642"/>
            <a:ext cx="1925593"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95300" y="274641"/>
            <a:ext cx="685165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37BDCF2-D016-4990-97A4-174F1F681D02}" type="datetimeFigureOut">
              <a:rPr lang="x-none" smtClean="0"/>
              <a:pPr/>
              <a:t>5/6/2025</a:t>
            </a:fld>
            <a:endParaRPr lang="x-none"/>
          </a:p>
        </p:txBody>
      </p:sp>
      <p:sp>
        <p:nvSpPr>
          <p:cNvPr id="5" name="Footer Placeholder 4"/>
          <p:cNvSpPr>
            <a:spLocks noGrp="1"/>
          </p:cNvSpPr>
          <p:nvPr>
            <p:ph type="ftr" sz="quarter" idx="11"/>
          </p:nvPr>
        </p:nvSpPr>
        <p:spPr/>
        <p:txBody>
          <a:bodyPr/>
          <a:lstStyle>
            <a:extLst/>
          </a:lstStyle>
          <a:p>
            <a:endParaRPr lang="x-none"/>
          </a:p>
        </p:txBody>
      </p:sp>
      <p:sp>
        <p:nvSpPr>
          <p:cNvPr id="6" name="Slide Number Placeholder 5"/>
          <p:cNvSpPr>
            <a:spLocks noGrp="1"/>
          </p:cNvSpPr>
          <p:nvPr>
            <p:ph type="sldNum" sz="quarter" idx="12"/>
          </p:nvPr>
        </p:nvSpPr>
        <p:spPr/>
        <p:txBody>
          <a:bodyPr/>
          <a:lstStyle>
            <a:extLst/>
          </a:lstStyle>
          <a:p>
            <a:fld id="{B3555AEC-8429-4A08-88EC-50D69ED89113}" type="slidenum">
              <a:rPr lang="x-none" smtClean="0"/>
              <a:pPr/>
              <a:t>‹#›</a:t>
            </a:fld>
            <a:endParaRPr lang="x-non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1">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xmlns="" id="{77D905AD-2C09-A80F-FBF0-4F45A7A148CC}"/>
              </a:ext>
            </a:extLst>
          </p:cNvPr>
          <p:cNvSpPr>
            <a:spLocks noGrp="1"/>
          </p:cNvSpPr>
          <p:nvPr>
            <p:ph type="title" hasCustomPrompt="1"/>
          </p:nvPr>
        </p:nvSpPr>
        <p:spPr>
          <a:xfrm>
            <a:off x="461634" y="400052"/>
            <a:ext cx="7026273" cy="1185045"/>
          </a:xfrm>
        </p:spPr>
        <p:txBody>
          <a:bodyPr lIns="0">
            <a:normAutofit/>
          </a:bodyPr>
          <a:lstStyle>
            <a:lvl1pPr>
              <a:defRPr sz="3600"/>
            </a:lvl1pPr>
          </a:lstStyle>
          <a:p>
            <a:r>
              <a:rPr lang="en-US" dirty="0"/>
              <a:t>Click to add title</a:t>
            </a:r>
          </a:p>
        </p:txBody>
      </p:sp>
      <p:sp>
        <p:nvSpPr>
          <p:cNvPr id="10" name="Content Placeholder 2">
            <a:extLst>
              <a:ext uri="{FF2B5EF4-FFF2-40B4-BE49-F238E27FC236}">
                <a16:creationId xmlns:a16="http://schemas.microsoft.com/office/drawing/2014/main" xmlns="" id="{76F87AC4-493F-1EB8-D127-C21530FA824E}"/>
              </a:ext>
            </a:extLst>
          </p:cNvPr>
          <p:cNvSpPr>
            <a:spLocks noGrp="1"/>
          </p:cNvSpPr>
          <p:nvPr>
            <p:ph idx="10" hasCustomPrompt="1"/>
          </p:nvPr>
        </p:nvSpPr>
        <p:spPr>
          <a:xfrm>
            <a:off x="461634" y="1997132"/>
            <a:ext cx="7030394" cy="4232218"/>
          </a:xfrm>
        </p:spPr>
        <p:txBody>
          <a:bodyPr lIns="0">
            <a:normAutofit/>
          </a:bodyPr>
          <a:lstStyle>
            <a:lvl1pPr marL="285750" indent="-285750">
              <a:lnSpc>
                <a:spcPct val="130000"/>
              </a:lnSpc>
              <a:buFont typeface="Arial" panose="020B0604020202020204" pitchFamily="34" charset="0"/>
              <a:buChar char="•"/>
              <a:defRPr sz="1800"/>
            </a:lvl1pPr>
            <a:lvl2pPr marL="645750" indent="-285750">
              <a:lnSpc>
                <a:spcPct val="130000"/>
              </a:lnSpc>
              <a:buFont typeface="Arial" panose="020B0604020202020204" pitchFamily="34" charset="0"/>
              <a:buChar char="•"/>
              <a:defRPr sz="1800"/>
            </a:lvl2pPr>
            <a:lvl3pPr marL="1005750" indent="-285750">
              <a:lnSpc>
                <a:spcPct val="130000"/>
              </a:lnSpc>
              <a:buFont typeface="Arial" panose="020B0604020202020204" pitchFamily="34" charset="0"/>
              <a:buChar char="•"/>
              <a:defRPr sz="1800"/>
            </a:lvl3pPr>
            <a:lvl4pPr marL="1365750" indent="-285750">
              <a:lnSpc>
                <a:spcPct val="130000"/>
              </a:lnSpc>
              <a:buFont typeface="Arial" panose="020B0604020202020204" pitchFamily="34" charset="0"/>
              <a:buChar char="•"/>
              <a:defRPr sz="1800"/>
            </a:lvl4pPr>
            <a:lvl5pPr marL="1725750" indent="-285750">
              <a:lnSpc>
                <a:spcPct val="130000"/>
              </a:lnSpc>
              <a:buFont typeface="Arial" panose="020B0604020202020204" pitchFamily="34" charset="0"/>
              <a:buChar char="•"/>
              <a:defRPr sz="1800"/>
            </a:lvl5pPr>
          </a:lstStyle>
          <a:p>
            <a:r>
              <a:rPr lang="en-US" dirty="0">
                <a:cs typeface="Calibri"/>
              </a:rPr>
              <a:t>Click to add text</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 name="Group 4">
            <a:extLst>
              <a:ext uri="{FF2B5EF4-FFF2-40B4-BE49-F238E27FC236}">
                <a16:creationId xmlns:a16="http://schemas.microsoft.com/office/drawing/2014/main" xmlns="" id="{CBBE6897-C551-2BCB-F552-C4B761D2C774}"/>
              </a:ext>
              <a:ext uri="{C183D7F6-B498-43B3-948B-1728B52AA6E4}">
                <adec:decorative xmlns:adec="http://schemas.microsoft.com/office/drawing/2017/decorative" xmlns="" val="1"/>
              </a:ext>
            </a:extLst>
          </p:cNvPr>
          <p:cNvGrpSpPr>
            <a:grpSpLocks noChangeAspect="1"/>
          </p:cNvGrpSpPr>
          <p:nvPr>
            <p:extLst>
              <p:ext uri="{386F3935-93C4-4BCD-93E2-E3B085C9AB24}">
                <p16:designElem xmlns:p16="http://schemas.microsoft.com/office/powerpoint/2015/main" xmlns="" val="1"/>
              </p:ext>
            </p:extLst>
          </p:nvPr>
        </p:nvGrpSpPr>
        <p:grpSpPr>
          <a:xfrm>
            <a:off x="7927614" y="457967"/>
            <a:ext cx="1796624" cy="2707415"/>
            <a:chOff x="9728105" y="457964"/>
            <a:chExt cx="2211229" cy="2707415"/>
          </a:xfrm>
        </p:grpSpPr>
        <p:grpSp>
          <p:nvGrpSpPr>
            <p:cNvPr id="3" name="Group 49">
              <a:extLst>
                <a:ext uri="{FF2B5EF4-FFF2-40B4-BE49-F238E27FC236}">
                  <a16:creationId xmlns:a16="http://schemas.microsoft.com/office/drawing/2014/main" xmlns="" id="{C8215B7C-A98D-6F6C-9039-6F2AAEEFDDDA}"/>
                </a:ext>
                <a:ext uri="{C183D7F6-B498-43B3-948B-1728B52AA6E4}">
                  <adec:decorative xmlns:adec="http://schemas.microsoft.com/office/drawing/2017/decorative" xmlns="" val="1"/>
                </a:ext>
              </a:extLst>
            </p:cNvPr>
            <p:cNvGrpSpPr>
              <a:grpSpLocks noChangeAspect="1"/>
            </p:cNvGrpSpPr>
            <p:nvPr>
              <p:extLst>
                <p:ext uri="{386F3935-93C4-4BCD-93E2-E3B085C9AB24}">
                  <p16:designElem xmlns:p16="http://schemas.microsoft.com/office/powerpoint/2015/main" xmlns="" val="1"/>
                </p:ext>
              </p:extLst>
            </p:nvPr>
          </p:nvGrpSpPr>
          <p:grpSpPr>
            <a:xfrm rot="2700000">
              <a:off x="9940728" y="245341"/>
              <a:ext cx="1785984" cy="2211229"/>
              <a:chOff x="3125006" y="3171595"/>
              <a:chExt cx="1785984" cy="2211229"/>
            </a:xfrm>
          </p:grpSpPr>
          <p:grpSp>
            <p:nvGrpSpPr>
              <p:cNvPr id="4" name="Group 55">
                <a:extLst>
                  <a:ext uri="{FF2B5EF4-FFF2-40B4-BE49-F238E27FC236}">
                    <a16:creationId xmlns:a16="http://schemas.microsoft.com/office/drawing/2014/main" xmlns="" id="{184D4E7B-7775-1603-2C3F-5C265357728F}"/>
                  </a:ext>
                  <a:ext uri="{C183D7F6-B498-43B3-948B-1728B52AA6E4}">
                    <adec:decorative xmlns:adec="http://schemas.microsoft.com/office/drawing/2017/decorative" xmlns="" val="1"/>
                  </a:ext>
                </a:extLst>
              </p:cNvPr>
              <p:cNvGrpSpPr>
                <a:grpSpLocks noChangeAspect="1"/>
              </p:cNvGrpSpPr>
              <p:nvPr>
                <p:extLst>
                  <p:ext uri="{386F3935-93C4-4BCD-93E2-E3B085C9AB24}">
                    <p16:designElem xmlns:p16="http://schemas.microsoft.com/office/powerpoint/2015/main" xmlns="" val="1"/>
                  </p:ext>
                </p:extLst>
              </p:nvPr>
            </p:nvGrpSpPr>
            <p:grpSpPr>
              <a:xfrm>
                <a:off x="3136819" y="3174345"/>
                <a:ext cx="1760933" cy="2208479"/>
                <a:chOff x="4749017" y="2998646"/>
                <a:chExt cx="1760933" cy="2208479"/>
              </a:xfrm>
            </p:grpSpPr>
            <p:cxnSp>
              <p:nvCxnSpPr>
                <p:cNvPr id="60" name="Straight Connector 59">
                  <a:extLst>
                    <a:ext uri="{FF2B5EF4-FFF2-40B4-BE49-F238E27FC236}">
                      <a16:creationId xmlns:a16="http://schemas.microsoft.com/office/drawing/2014/main" xmlns="" id="{6F97B093-B348-8A25-789A-743A43E90385}"/>
                    </a:ext>
                    <a:ext uri="{C183D7F6-B498-43B3-948B-1728B52AA6E4}">
                      <adec:decorative xmlns:adec="http://schemas.microsoft.com/office/drawing/2017/decorative" xmlns="" val="1"/>
                    </a:ext>
                  </a:extLst>
                </p:cNvPr>
                <p:cNvCxnSpPr>
                  <a:cxnSpLocks noChangeAspect="1"/>
                </p:cNvCxnSpPr>
                <p:nvPr>
                  <p:extLst>
                    <p:ext uri="{386F3935-93C4-4BCD-93E2-E3B085C9AB24}">
                      <p16:designElem xmlns:p16="http://schemas.microsoft.com/office/powerpoint/2015/main" xmlns=""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xmlns="" id="{0732DEA9-6233-9CDE-64C6-744FC6CD6E48}"/>
                    </a:ext>
                    <a:ext uri="{C183D7F6-B498-43B3-948B-1728B52AA6E4}">
                      <adec:decorative xmlns:adec="http://schemas.microsoft.com/office/drawing/2017/decorative" xmlns="" val="1"/>
                    </a:ext>
                  </a:extLst>
                </p:cNvPr>
                <p:cNvCxnSpPr>
                  <a:cxnSpLocks noChangeAspect="1"/>
                </p:cNvCxnSpPr>
                <p:nvPr>
                  <p:extLst>
                    <p:ext uri="{386F3935-93C4-4BCD-93E2-E3B085C9AB24}">
                      <p16:designElem xmlns:p16="http://schemas.microsoft.com/office/powerpoint/2015/main" xmlns=""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62" name="Rectangle 30">
                  <a:extLst>
                    <a:ext uri="{FF2B5EF4-FFF2-40B4-BE49-F238E27FC236}">
                      <a16:creationId xmlns:a16="http://schemas.microsoft.com/office/drawing/2014/main" xmlns="" id="{9274C521-E533-D3E5-CE64-E3A3AEC0FE78}"/>
                    </a:ext>
                    <a:ext uri="{C183D7F6-B498-43B3-948B-1728B52AA6E4}">
                      <adec:decorative xmlns:adec="http://schemas.microsoft.com/office/drawing/2017/decorative" xmlns="" val="1"/>
                    </a:ext>
                  </a:extLst>
                </p:cNvPr>
                <p:cNvSpPr>
                  <a:spLocks noChangeAspect="1"/>
                </p:cNvSpPr>
                <p:nvPr>
                  <p:extLst>
                    <p:ext uri="{386F3935-93C4-4BCD-93E2-E3B085C9AB24}">
                      <p16:designElem xmlns:p16="http://schemas.microsoft.com/office/powerpoint/2015/main" xmlns=""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Rectangle 30">
                  <a:extLst>
                    <a:ext uri="{FF2B5EF4-FFF2-40B4-BE49-F238E27FC236}">
                      <a16:creationId xmlns:a16="http://schemas.microsoft.com/office/drawing/2014/main" xmlns="" id="{2C69CF99-91AA-9E24-24AE-5A89748B46EA}"/>
                    </a:ext>
                    <a:ext uri="{C183D7F6-B498-43B3-948B-1728B52AA6E4}">
                      <adec:decorative xmlns:adec="http://schemas.microsoft.com/office/drawing/2017/decorative" xmlns="" val="1"/>
                    </a:ext>
                  </a:extLst>
                </p:cNvPr>
                <p:cNvSpPr>
                  <a:spLocks noChangeAspect="1"/>
                </p:cNvSpPr>
                <p:nvPr>
                  <p:extLst>
                    <p:ext uri="{386F3935-93C4-4BCD-93E2-E3B085C9AB24}">
                      <p16:designElem xmlns:p16="http://schemas.microsoft.com/office/powerpoint/2015/main" xmlns=""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 name="Group 56">
                <a:extLst>
                  <a:ext uri="{FF2B5EF4-FFF2-40B4-BE49-F238E27FC236}">
                    <a16:creationId xmlns:a16="http://schemas.microsoft.com/office/drawing/2014/main" xmlns="" id="{A35D6C12-B227-D277-0499-FA2765DB20A6}"/>
                  </a:ext>
                  <a:ext uri="{C183D7F6-B498-43B3-948B-1728B52AA6E4}">
                    <adec:decorative xmlns:adec="http://schemas.microsoft.com/office/drawing/2017/decorative" xmlns="" val="1"/>
                  </a:ext>
                </a:extLst>
              </p:cNvPr>
              <p:cNvGrpSpPr>
                <a:grpSpLocks noChangeAspect="1"/>
              </p:cNvGrpSpPr>
              <p:nvPr>
                <p:extLst>
                  <p:ext uri="{386F3935-93C4-4BCD-93E2-E3B085C9AB24}">
                    <p16:designElem xmlns:p16="http://schemas.microsoft.com/office/powerpoint/2015/main" xmlns="" val="1"/>
                  </p:ext>
                </p:extLst>
              </p:nvPr>
            </p:nvGrpSpPr>
            <p:grpSpPr>
              <a:xfrm>
                <a:off x="3125006" y="3171595"/>
                <a:ext cx="1785984" cy="1799739"/>
                <a:chOff x="6879836" y="3516901"/>
                <a:chExt cx="1785984" cy="1799739"/>
              </a:xfrm>
            </p:grpSpPr>
            <p:sp>
              <p:nvSpPr>
                <p:cNvPr id="58" name="Freeform: Shape 57">
                  <a:extLst>
                    <a:ext uri="{FF2B5EF4-FFF2-40B4-BE49-F238E27FC236}">
                      <a16:creationId xmlns:a16="http://schemas.microsoft.com/office/drawing/2014/main" xmlns="" id="{01FCD87F-4621-47F3-CC5C-A1A8F6733249}"/>
                    </a:ext>
                    <a:ext uri="{C183D7F6-B498-43B3-948B-1728B52AA6E4}">
                      <adec:decorative xmlns:adec="http://schemas.microsoft.com/office/drawing/2017/decorative" xmlns="" val="1"/>
                    </a:ext>
                  </a:extLst>
                </p:cNvPr>
                <p:cNvSpPr>
                  <a:spLocks noChangeAspect="1"/>
                </p:cNvSpPr>
                <p:nvPr>
                  <p:extLst>
                    <p:ext uri="{386F3935-93C4-4BCD-93E2-E3B085C9AB24}">
                      <p16:designElem xmlns:p16="http://schemas.microsoft.com/office/powerpoint/2015/main" xmlns=""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59" name="Freeform: Shape 58">
                  <a:extLst>
                    <a:ext uri="{FF2B5EF4-FFF2-40B4-BE49-F238E27FC236}">
                      <a16:creationId xmlns:a16="http://schemas.microsoft.com/office/drawing/2014/main" xmlns="" id="{CA7C3364-8305-C08F-4132-18DA2D39BFA8}"/>
                    </a:ext>
                    <a:ext uri="{C183D7F6-B498-43B3-948B-1728B52AA6E4}">
                      <adec:decorative xmlns:adec="http://schemas.microsoft.com/office/drawing/2017/decorative" xmlns="" val="1"/>
                    </a:ext>
                  </a:extLst>
                </p:cNvPr>
                <p:cNvSpPr>
                  <a:spLocks noChangeAspect="1"/>
                </p:cNvSpPr>
                <p:nvPr>
                  <p:extLst>
                    <p:ext uri="{386F3935-93C4-4BCD-93E2-E3B085C9AB24}">
                      <p16:designElem xmlns:p16="http://schemas.microsoft.com/office/powerpoint/2015/main" xmlns=""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grpSp>
        <p:grpSp>
          <p:nvGrpSpPr>
            <p:cNvPr id="9" name="Group 50">
              <a:extLst>
                <a:ext uri="{FF2B5EF4-FFF2-40B4-BE49-F238E27FC236}">
                  <a16:creationId xmlns:a16="http://schemas.microsoft.com/office/drawing/2014/main" xmlns="" id="{18093390-6F0E-5ED5-5DAF-40FF11548946}"/>
                </a:ext>
                <a:ext uri="{C183D7F6-B498-43B3-948B-1728B52AA6E4}">
                  <adec:decorative xmlns:adec="http://schemas.microsoft.com/office/drawing/2017/decorative" xmlns="" val="1"/>
                </a:ext>
              </a:extLst>
            </p:cNvPr>
            <p:cNvGrpSpPr>
              <a:grpSpLocks noChangeAspect="1"/>
            </p:cNvGrpSpPr>
            <p:nvPr userDrawn="1">
              <p:extLst>
                <p:ext uri="{386F3935-93C4-4BCD-93E2-E3B085C9AB24}">
                  <p16:designElem xmlns:p16="http://schemas.microsoft.com/office/powerpoint/2015/main" xmlns="" val="1"/>
                </p:ext>
              </p:extLst>
            </p:nvPr>
          </p:nvGrpSpPr>
          <p:grpSpPr>
            <a:xfrm rot="5400000">
              <a:off x="10400269" y="1917604"/>
              <a:ext cx="633413" cy="1862138"/>
              <a:chOff x="5959193" y="333389"/>
              <a:chExt cx="633413" cy="1862138"/>
            </a:xfrm>
          </p:grpSpPr>
          <p:grpSp>
            <p:nvGrpSpPr>
              <p:cNvPr id="12" name="Group 51">
                <a:extLst>
                  <a:ext uri="{FF2B5EF4-FFF2-40B4-BE49-F238E27FC236}">
                    <a16:creationId xmlns:a16="http://schemas.microsoft.com/office/drawing/2014/main" xmlns="" id="{CEAA9FA7-0165-F161-72DC-F2E001FCF3AC}"/>
                  </a:ext>
                  <a:ext uri="{C183D7F6-B498-43B3-948B-1728B52AA6E4}">
                    <adec:decorative xmlns:adec="http://schemas.microsoft.com/office/drawing/2017/decorative" xmlns="" val="1"/>
                  </a:ext>
                </a:extLst>
              </p:cNvPr>
              <p:cNvGrpSpPr>
                <a:grpSpLocks noChangeAspect="1"/>
              </p:cNvGrpSpPr>
              <p:nvPr>
                <p:extLst>
                  <p:ext uri="{386F3935-93C4-4BCD-93E2-E3B085C9AB24}">
                    <p16:designElem xmlns:p16="http://schemas.microsoft.com/office/powerpoint/2015/main" xmlns="" val="1"/>
                  </p:ext>
                </p:extLst>
              </p:nvPr>
            </p:nvGrpSpPr>
            <p:grpSpPr>
              <a:xfrm>
                <a:off x="5959192" y="333389"/>
                <a:ext cx="633413" cy="1419225"/>
                <a:chOff x="5959192" y="333389"/>
                <a:chExt cx="633413" cy="1419225"/>
              </a:xfrm>
            </p:grpSpPr>
            <p:sp>
              <p:nvSpPr>
                <p:cNvPr id="54" name="Freeform 68">
                  <a:extLst>
                    <a:ext uri="{FF2B5EF4-FFF2-40B4-BE49-F238E27FC236}">
                      <a16:creationId xmlns:a16="http://schemas.microsoft.com/office/drawing/2014/main" xmlns="" id="{9F185D91-004D-5474-3DD0-9153A2AEA296}"/>
                    </a:ext>
                    <a:ext uri="{C183D7F6-B498-43B3-948B-1728B52AA6E4}">
                      <adec:decorative xmlns:adec="http://schemas.microsoft.com/office/drawing/2017/decorative" xmlns="" val="1"/>
                    </a:ext>
                  </a:extLst>
                </p:cNvPr>
                <p:cNvSpPr>
                  <a:spLocks noChangeAspect="1"/>
                </p:cNvSpPr>
                <p:nvPr>
                  <p:extLst>
                    <p:ext uri="{386F3935-93C4-4BCD-93E2-E3B085C9AB24}">
                      <p16:designElem xmlns:p16="http://schemas.microsoft.com/office/powerpoint/2015/main" xmlns=""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55" name="Freeform 69">
                  <a:extLst>
                    <a:ext uri="{FF2B5EF4-FFF2-40B4-BE49-F238E27FC236}">
                      <a16:creationId xmlns:a16="http://schemas.microsoft.com/office/drawing/2014/main" xmlns="" id="{D995CD54-9374-D2B3-957D-6925B750A693}"/>
                    </a:ext>
                    <a:ext uri="{C183D7F6-B498-43B3-948B-1728B52AA6E4}">
                      <adec:decorative xmlns:adec="http://schemas.microsoft.com/office/drawing/2017/decorative" xmlns="" val="1"/>
                    </a:ext>
                  </a:extLst>
                </p:cNvPr>
                <p:cNvSpPr>
                  <a:spLocks noChangeAspect="1"/>
                </p:cNvSpPr>
                <p:nvPr>
                  <p:extLst>
                    <p:ext uri="{386F3935-93C4-4BCD-93E2-E3B085C9AB24}">
                      <p16:designElem xmlns:p16="http://schemas.microsoft.com/office/powerpoint/2015/main" xmlns=""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53" name="Line 70">
                <a:extLst>
                  <a:ext uri="{FF2B5EF4-FFF2-40B4-BE49-F238E27FC236}">
                    <a16:creationId xmlns:a16="http://schemas.microsoft.com/office/drawing/2014/main" xmlns="" id="{EDCD4830-6A47-A59E-6569-B352E6D6617F}"/>
                  </a:ext>
                  <a:ext uri="{C183D7F6-B498-43B3-948B-1728B52AA6E4}">
                    <adec:decorative xmlns:adec="http://schemas.microsoft.com/office/drawing/2017/decorative" xmlns="" val="1"/>
                  </a:ext>
                </a:extLst>
              </p:cNvPr>
              <p:cNvSpPr>
                <a:spLocks noChangeAspect="1"/>
              </p:cNvSpPr>
              <p:nvPr userDrawn="1">
                <p:extLst>
                  <p:ext uri="{386F3935-93C4-4BCD-93E2-E3B085C9AB24}">
                    <p16:designElem xmlns:p16="http://schemas.microsoft.com/office/powerpoint/2015/main" xmlns="" val="1"/>
                  </p:ext>
                </p:extLst>
              </p:nvPr>
            </p:nvSpPr>
            <p:spPr bwMode="auto">
              <a:xfrm flipV="1">
                <a:off x="6278281"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cxnSp>
        <p:nvCxnSpPr>
          <p:cNvPr id="89" name="Straight Connector 88">
            <a:extLst>
              <a:ext uri="{FF2B5EF4-FFF2-40B4-BE49-F238E27FC236}">
                <a16:creationId xmlns:a16="http://schemas.microsoft.com/office/drawing/2014/main" xmlns="" id="{000E8D63-E827-790A-519A-B36BFBDEB4B5}"/>
              </a:ext>
              <a:ext uri="{C183D7F6-B498-43B3-948B-1728B52AA6E4}">
                <adec:decorative xmlns:adec="http://schemas.microsoft.com/office/drawing/2017/decorative" xmlns="" val="1"/>
              </a:ext>
            </a:extLst>
          </p:cNvPr>
          <p:cNvCxnSpPr>
            <a:cxnSpLocks/>
          </p:cNvCxnSpPr>
          <p:nvPr userDrawn="1">
            <p:extLst>
              <p:ext uri="{386F3935-93C4-4BCD-93E2-E3B085C9AB24}">
                <p16:designElem xmlns:p16="http://schemas.microsoft.com/office/powerpoint/2015/main" xmlns="" val="1"/>
              </p:ext>
            </p:extLst>
          </p:nvPr>
        </p:nvCxnSpPr>
        <p:spPr>
          <a:xfrm>
            <a:off x="461632" y="1799498"/>
            <a:ext cx="43875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grpSp>
        <p:nvGrpSpPr>
          <p:cNvPr id="13" name="Group 132">
            <a:extLst>
              <a:ext uri="{FF2B5EF4-FFF2-40B4-BE49-F238E27FC236}">
                <a16:creationId xmlns:a16="http://schemas.microsoft.com/office/drawing/2014/main" xmlns="" id="{A908D1ED-4589-9577-8D42-858F2E0054C9}"/>
              </a:ext>
              <a:ext uri="{C183D7F6-B498-43B3-948B-1728B52AA6E4}">
                <adec:decorative xmlns:adec="http://schemas.microsoft.com/office/drawing/2017/decorative" xmlns="" val="1"/>
              </a:ext>
            </a:extLst>
          </p:cNvPr>
          <p:cNvGrpSpPr>
            <a:grpSpLocks noChangeAspect="1"/>
          </p:cNvGrpSpPr>
          <p:nvPr userDrawn="1">
            <p:extLst>
              <p:ext uri="{386F3935-93C4-4BCD-93E2-E3B085C9AB24}">
                <p16:designElem xmlns:p16="http://schemas.microsoft.com/office/powerpoint/2015/main" xmlns="" val="1"/>
              </p:ext>
            </p:extLst>
          </p:nvPr>
        </p:nvGrpSpPr>
        <p:grpSpPr>
          <a:xfrm flipV="1">
            <a:off x="7914089" y="3721103"/>
            <a:ext cx="1796624" cy="2707415"/>
            <a:chOff x="9728105" y="457964"/>
            <a:chExt cx="2211229" cy="2707415"/>
          </a:xfrm>
        </p:grpSpPr>
        <p:grpSp>
          <p:nvGrpSpPr>
            <p:cNvPr id="14" name="Group 133">
              <a:extLst>
                <a:ext uri="{FF2B5EF4-FFF2-40B4-BE49-F238E27FC236}">
                  <a16:creationId xmlns:a16="http://schemas.microsoft.com/office/drawing/2014/main" xmlns="" id="{2657C24A-988F-290D-0D82-858C3E574A36}"/>
                </a:ext>
                <a:ext uri="{C183D7F6-B498-43B3-948B-1728B52AA6E4}">
                  <adec:decorative xmlns:adec="http://schemas.microsoft.com/office/drawing/2017/decorative" xmlns="" val="1"/>
                </a:ext>
              </a:extLst>
            </p:cNvPr>
            <p:cNvGrpSpPr>
              <a:grpSpLocks noChangeAspect="1"/>
            </p:cNvGrpSpPr>
            <p:nvPr>
              <p:extLst>
                <p:ext uri="{386F3935-93C4-4BCD-93E2-E3B085C9AB24}">
                  <p16:designElem xmlns:p16="http://schemas.microsoft.com/office/powerpoint/2015/main" xmlns="" val="1"/>
                </p:ext>
              </p:extLst>
            </p:nvPr>
          </p:nvGrpSpPr>
          <p:grpSpPr>
            <a:xfrm rot="2700000">
              <a:off x="9940728" y="245341"/>
              <a:ext cx="1785984" cy="2211229"/>
              <a:chOff x="3125006" y="3171595"/>
              <a:chExt cx="1785984" cy="2211229"/>
            </a:xfrm>
          </p:grpSpPr>
          <p:grpSp>
            <p:nvGrpSpPr>
              <p:cNvPr id="15" name="Group 139">
                <a:extLst>
                  <a:ext uri="{FF2B5EF4-FFF2-40B4-BE49-F238E27FC236}">
                    <a16:creationId xmlns:a16="http://schemas.microsoft.com/office/drawing/2014/main" xmlns="" id="{3AB3F4C6-5635-3075-CCEA-4675932DD472}"/>
                  </a:ext>
                  <a:ext uri="{C183D7F6-B498-43B3-948B-1728B52AA6E4}">
                    <adec:decorative xmlns:adec="http://schemas.microsoft.com/office/drawing/2017/decorative" xmlns="" val="1"/>
                  </a:ext>
                </a:extLst>
              </p:cNvPr>
              <p:cNvGrpSpPr>
                <a:grpSpLocks noChangeAspect="1"/>
              </p:cNvGrpSpPr>
              <p:nvPr>
                <p:extLst>
                  <p:ext uri="{386F3935-93C4-4BCD-93E2-E3B085C9AB24}">
                    <p16:designElem xmlns:p16="http://schemas.microsoft.com/office/powerpoint/2015/main" xmlns="" val="1"/>
                  </p:ext>
                </p:extLst>
              </p:nvPr>
            </p:nvGrpSpPr>
            <p:grpSpPr>
              <a:xfrm>
                <a:off x="3136819" y="3174345"/>
                <a:ext cx="1760933" cy="2208479"/>
                <a:chOff x="4749017" y="2998646"/>
                <a:chExt cx="1760933" cy="2208479"/>
              </a:xfrm>
            </p:grpSpPr>
            <p:cxnSp>
              <p:nvCxnSpPr>
                <p:cNvPr id="144" name="Straight Connector 143">
                  <a:extLst>
                    <a:ext uri="{FF2B5EF4-FFF2-40B4-BE49-F238E27FC236}">
                      <a16:creationId xmlns:a16="http://schemas.microsoft.com/office/drawing/2014/main" xmlns="" id="{02F5D12D-62A1-0F12-12B0-572BA5657EFA}"/>
                    </a:ext>
                    <a:ext uri="{C183D7F6-B498-43B3-948B-1728B52AA6E4}">
                      <adec:decorative xmlns:adec="http://schemas.microsoft.com/office/drawing/2017/decorative" xmlns="" val="1"/>
                    </a:ext>
                  </a:extLst>
                </p:cNvPr>
                <p:cNvCxnSpPr>
                  <a:cxnSpLocks noChangeAspect="1"/>
                </p:cNvCxnSpPr>
                <p:nvPr>
                  <p:extLst>
                    <p:ext uri="{386F3935-93C4-4BCD-93E2-E3B085C9AB24}">
                      <p16:designElem xmlns:p16="http://schemas.microsoft.com/office/powerpoint/2015/main" xmlns=""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xmlns="" id="{E47EADA3-585F-FC49-7481-AF5B4DA09397}"/>
                    </a:ext>
                    <a:ext uri="{C183D7F6-B498-43B3-948B-1728B52AA6E4}">
                      <adec:decorative xmlns:adec="http://schemas.microsoft.com/office/drawing/2017/decorative" xmlns="" val="1"/>
                    </a:ext>
                  </a:extLst>
                </p:cNvPr>
                <p:cNvCxnSpPr>
                  <a:cxnSpLocks noChangeAspect="1"/>
                </p:cNvCxnSpPr>
                <p:nvPr>
                  <p:extLst>
                    <p:ext uri="{386F3935-93C4-4BCD-93E2-E3B085C9AB24}">
                      <p16:designElem xmlns:p16="http://schemas.microsoft.com/office/powerpoint/2015/main" xmlns=""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146" name="Rectangle 30">
                  <a:extLst>
                    <a:ext uri="{FF2B5EF4-FFF2-40B4-BE49-F238E27FC236}">
                      <a16:creationId xmlns:a16="http://schemas.microsoft.com/office/drawing/2014/main" xmlns="" id="{DFB52899-BBD4-527C-5990-88BF84565D57}"/>
                    </a:ext>
                    <a:ext uri="{C183D7F6-B498-43B3-948B-1728B52AA6E4}">
                      <adec:decorative xmlns:adec="http://schemas.microsoft.com/office/drawing/2017/decorative" xmlns="" val="1"/>
                    </a:ext>
                  </a:extLst>
                </p:cNvPr>
                <p:cNvSpPr>
                  <a:spLocks noChangeAspect="1"/>
                </p:cNvSpPr>
                <p:nvPr>
                  <p:extLst>
                    <p:ext uri="{386F3935-93C4-4BCD-93E2-E3B085C9AB24}">
                      <p16:designElem xmlns:p16="http://schemas.microsoft.com/office/powerpoint/2015/main" xmlns=""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7" name="Rectangle 30">
                  <a:extLst>
                    <a:ext uri="{FF2B5EF4-FFF2-40B4-BE49-F238E27FC236}">
                      <a16:creationId xmlns:a16="http://schemas.microsoft.com/office/drawing/2014/main" xmlns="" id="{653A3527-A6E3-89A6-71ED-9A7D8EBA4C32}"/>
                    </a:ext>
                    <a:ext uri="{C183D7F6-B498-43B3-948B-1728B52AA6E4}">
                      <adec:decorative xmlns:adec="http://schemas.microsoft.com/office/drawing/2017/decorative" xmlns="" val="1"/>
                    </a:ext>
                  </a:extLst>
                </p:cNvPr>
                <p:cNvSpPr>
                  <a:spLocks noChangeAspect="1"/>
                </p:cNvSpPr>
                <p:nvPr>
                  <p:extLst>
                    <p:ext uri="{386F3935-93C4-4BCD-93E2-E3B085C9AB24}">
                      <p16:designElem xmlns:p16="http://schemas.microsoft.com/office/powerpoint/2015/main" xmlns=""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40">
                <a:extLst>
                  <a:ext uri="{FF2B5EF4-FFF2-40B4-BE49-F238E27FC236}">
                    <a16:creationId xmlns:a16="http://schemas.microsoft.com/office/drawing/2014/main" xmlns="" id="{CD03B7A9-CD70-40B9-650E-43C78D4F16F7}"/>
                  </a:ext>
                  <a:ext uri="{C183D7F6-B498-43B3-948B-1728B52AA6E4}">
                    <adec:decorative xmlns:adec="http://schemas.microsoft.com/office/drawing/2017/decorative" xmlns="" val="1"/>
                  </a:ext>
                </a:extLst>
              </p:cNvPr>
              <p:cNvGrpSpPr>
                <a:grpSpLocks noChangeAspect="1"/>
              </p:cNvGrpSpPr>
              <p:nvPr>
                <p:extLst>
                  <p:ext uri="{386F3935-93C4-4BCD-93E2-E3B085C9AB24}">
                    <p16:designElem xmlns:p16="http://schemas.microsoft.com/office/powerpoint/2015/main" xmlns="" val="1"/>
                  </p:ext>
                </p:extLst>
              </p:nvPr>
            </p:nvGrpSpPr>
            <p:grpSpPr>
              <a:xfrm>
                <a:off x="3125006" y="3171595"/>
                <a:ext cx="1785984" cy="1799739"/>
                <a:chOff x="6879836" y="3516901"/>
                <a:chExt cx="1785984" cy="1799739"/>
              </a:xfrm>
            </p:grpSpPr>
            <p:sp>
              <p:nvSpPr>
                <p:cNvPr id="142" name="Freeform: Shape 141">
                  <a:extLst>
                    <a:ext uri="{FF2B5EF4-FFF2-40B4-BE49-F238E27FC236}">
                      <a16:creationId xmlns:a16="http://schemas.microsoft.com/office/drawing/2014/main" xmlns="" id="{451CBB11-40F3-F130-BA91-6311C58CB1BF}"/>
                    </a:ext>
                    <a:ext uri="{C183D7F6-B498-43B3-948B-1728B52AA6E4}">
                      <adec:decorative xmlns:adec="http://schemas.microsoft.com/office/drawing/2017/decorative" xmlns="" val="1"/>
                    </a:ext>
                  </a:extLst>
                </p:cNvPr>
                <p:cNvSpPr>
                  <a:spLocks noChangeAspect="1"/>
                </p:cNvSpPr>
                <p:nvPr>
                  <p:extLst>
                    <p:ext uri="{386F3935-93C4-4BCD-93E2-E3B085C9AB24}">
                      <p16:designElem xmlns:p16="http://schemas.microsoft.com/office/powerpoint/2015/main" xmlns=""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43" name="Freeform: Shape 142">
                  <a:extLst>
                    <a:ext uri="{FF2B5EF4-FFF2-40B4-BE49-F238E27FC236}">
                      <a16:creationId xmlns:a16="http://schemas.microsoft.com/office/drawing/2014/main" xmlns="" id="{2CCB9535-280C-59F1-2408-AFAD8D1BE2E2}"/>
                    </a:ext>
                    <a:ext uri="{C183D7F6-B498-43B3-948B-1728B52AA6E4}">
                      <adec:decorative xmlns:adec="http://schemas.microsoft.com/office/drawing/2017/decorative" xmlns="" val="1"/>
                    </a:ext>
                  </a:extLst>
                </p:cNvPr>
                <p:cNvSpPr>
                  <a:spLocks noChangeAspect="1"/>
                </p:cNvSpPr>
                <p:nvPr>
                  <p:extLst>
                    <p:ext uri="{386F3935-93C4-4BCD-93E2-E3B085C9AB24}">
                      <p16:designElem xmlns:p16="http://schemas.microsoft.com/office/powerpoint/2015/main" xmlns=""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grpSp>
        <p:grpSp>
          <p:nvGrpSpPr>
            <p:cNvPr id="17" name="Group 134">
              <a:extLst>
                <a:ext uri="{FF2B5EF4-FFF2-40B4-BE49-F238E27FC236}">
                  <a16:creationId xmlns:a16="http://schemas.microsoft.com/office/drawing/2014/main" xmlns="" id="{44493786-0B0A-24D5-26A9-8E820E6AB8F3}"/>
                </a:ext>
                <a:ext uri="{C183D7F6-B498-43B3-948B-1728B52AA6E4}">
                  <adec:decorative xmlns:adec="http://schemas.microsoft.com/office/drawing/2017/decorative" xmlns="" val="1"/>
                </a:ext>
              </a:extLst>
            </p:cNvPr>
            <p:cNvGrpSpPr>
              <a:grpSpLocks noChangeAspect="1"/>
            </p:cNvGrpSpPr>
            <p:nvPr userDrawn="1">
              <p:extLst>
                <p:ext uri="{386F3935-93C4-4BCD-93E2-E3B085C9AB24}">
                  <p16:designElem xmlns:p16="http://schemas.microsoft.com/office/powerpoint/2015/main" xmlns="" val="1"/>
                </p:ext>
              </p:extLst>
            </p:nvPr>
          </p:nvGrpSpPr>
          <p:grpSpPr>
            <a:xfrm rot="5400000">
              <a:off x="10400269" y="1917604"/>
              <a:ext cx="633413" cy="1862138"/>
              <a:chOff x="5959193" y="333389"/>
              <a:chExt cx="633413" cy="1862138"/>
            </a:xfrm>
          </p:grpSpPr>
          <p:grpSp>
            <p:nvGrpSpPr>
              <p:cNvPr id="18" name="Group 135">
                <a:extLst>
                  <a:ext uri="{FF2B5EF4-FFF2-40B4-BE49-F238E27FC236}">
                    <a16:creationId xmlns:a16="http://schemas.microsoft.com/office/drawing/2014/main" xmlns="" id="{F66FA07F-4726-2875-B812-6BCC5ABCC25B}"/>
                  </a:ext>
                  <a:ext uri="{C183D7F6-B498-43B3-948B-1728B52AA6E4}">
                    <adec:decorative xmlns:adec="http://schemas.microsoft.com/office/drawing/2017/decorative" xmlns="" val="1"/>
                  </a:ext>
                </a:extLst>
              </p:cNvPr>
              <p:cNvGrpSpPr>
                <a:grpSpLocks noChangeAspect="1"/>
              </p:cNvGrpSpPr>
              <p:nvPr>
                <p:extLst>
                  <p:ext uri="{386F3935-93C4-4BCD-93E2-E3B085C9AB24}">
                    <p16:designElem xmlns:p16="http://schemas.microsoft.com/office/powerpoint/2015/main" xmlns="" val="1"/>
                  </p:ext>
                </p:extLst>
              </p:nvPr>
            </p:nvGrpSpPr>
            <p:grpSpPr>
              <a:xfrm>
                <a:off x="5959192" y="333389"/>
                <a:ext cx="633413" cy="1419225"/>
                <a:chOff x="5959192" y="333389"/>
                <a:chExt cx="633413" cy="1419225"/>
              </a:xfrm>
            </p:grpSpPr>
            <p:sp>
              <p:nvSpPr>
                <p:cNvPr id="138" name="Freeform 68">
                  <a:extLst>
                    <a:ext uri="{FF2B5EF4-FFF2-40B4-BE49-F238E27FC236}">
                      <a16:creationId xmlns:a16="http://schemas.microsoft.com/office/drawing/2014/main" xmlns="" id="{A3457F2F-D92C-2F19-7ECB-5110F6A2BB30}"/>
                    </a:ext>
                    <a:ext uri="{C183D7F6-B498-43B3-948B-1728B52AA6E4}">
                      <adec:decorative xmlns:adec="http://schemas.microsoft.com/office/drawing/2017/decorative" xmlns="" val="1"/>
                    </a:ext>
                  </a:extLst>
                </p:cNvPr>
                <p:cNvSpPr>
                  <a:spLocks noChangeAspect="1"/>
                </p:cNvSpPr>
                <p:nvPr>
                  <p:extLst>
                    <p:ext uri="{386F3935-93C4-4BCD-93E2-E3B085C9AB24}">
                      <p16:designElem xmlns:p16="http://schemas.microsoft.com/office/powerpoint/2015/main" xmlns=""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39" name="Freeform 69">
                  <a:extLst>
                    <a:ext uri="{FF2B5EF4-FFF2-40B4-BE49-F238E27FC236}">
                      <a16:creationId xmlns:a16="http://schemas.microsoft.com/office/drawing/2014/main" xmlns="" id="{6ABA0333-6EC3-6BEF-E476-C0072364AAE2}"/>
                    </a:ext>
                    <a:ext uri="{C183D7F6-B498-43B3-948B-1728B52AA6E4}">
                      <adec:decorative xmlns:adec="http://schemas.microsoft.com/office/drawing/2017/decorative" xmlns="" val="1"/>
                    </a:ext>
                  </a:extLst>
                </p:cNvPr>
                <p:cNvSpPr>
                  <a:spLocks noChangeAspect="1"/>
                </p:cNvSpPr>
                <p:nvPr>
                  <p:extLst>
                    <p:ext uri="{386F3935-93C4-4BCD-93E2-E3B085C9AB24}">
                      <p16:designElem xmlns:p16="http://schemas.microsoft.com/office/powerpoint/2015/main" xmlns=""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137" name="Line 70">
                <a:extLst>
                  <a:ext uri="{FF2B5EF4-FFF2-40B4-BE49-F238E27FC236}">
                    <a16:creationId xmlns:a16="http://schemas.microsoft.com/office/drawing/2014/main" xmlns="" id="{D9E689F1-3CC0-2CE6-27B1-34AA1949B9CB}"/>
                  </a:ext>
                  <a:ext uri="{C183D7F6-B498-43B3-948B-1728B52AA6E4}">
                    <adec:decorative xmlns:adec="http://schemas.microsoft.com/office/drawing/2017/decorative" xmlns="" val="1"/>
                  </a:ext>
                </a:extLst>
              </p:cNvPr>
              <p:cNvSpPr>
                <a:spLocks noChangeAspect="1"/>
              </p:cNvSpPr>
              <p:nvPr userDrawn="1">
                <p:extLst>
                  <p:ext uri="{386F3935-93C4-4BCD-93E2-E3B085C9AB24}">
                    <p16:designElem xmlns:p16="http://schemas.microsoft.com/office/powerpoint/2015/main" xmlns="" val="1"/>
                  </p:ext>
                </p:extLst>
              </p:nvPr>
            </p:nvSpPr>
            <p:spPr bwMode="auto">
              <a:xfrm flipV="1">
                <a:off x="6278281"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sp>
        <p:nvSpPr>
          <p:cNvPr id="6" name="Date Placeholder 3">
            <a:extLst>
              <a:ext uri="{FF2B5EF4-FFF2-40B4-BE49-F238E27FC236}">
                <a16:creationId xmlns:a16="http://schemas.microsoft.com/office/drawing/2014/main" xmlns="" id="{6811096D-7051-CD8E-3C9B-63077216B6FE}"/>
              </a:ext>
            </a:extLst>
          </p:cNvPr>
          <p:cNvSpPr>
            <a:spLocks noGrp="1"/>
          </p:cNvSpPr>
          <p:nvPr>
            <p:ph type="dt" sz="half" idx="2"/>
          </p:nvPr>
        </p:nvSpPr>
        <p:spPr>
          <a:xfrm>
            <a:off x="461633" y="6357171"/>
            <a:ext cx="1334114" cy="461665"/>
          </a:xfrm>
          <a:prstGeom prst="rect">
            <a:avLst/>
          </a:prstGeom>
        </p:spPr>
        <p:txBody>
          <a:bodyPr vert="horz" lIns="91440" tIns="45720" rIns="91440" bIns="45720" rtlCol="0" anchor="ctr">
            <a:normAutofit/>
          </a:bodyPr>
          <a:lstStyle>
            <a:lvl1pPr algn="l">
              <a:defRPr sz="1000" cap="all" spc="200" baseline="0">
                <a:solidFill>
                  <a:schemeClr val="tx1">
                    <a:alpha val="60000"/>
                  </a:schemeClr>
                </a:solidFill>
                <a:latin typeface="+mn-lt"/>
              </a:defRPr>
            </a:lvl1pPr>
          </a:lstStyle>
          <a:p>
            <a:r>
              <a:rPr lang="en-US"/>
              <a:t>20XX</a:t>
            </a:r>
            <a:endParaRPr lang="en-US" dirty="0"/>
          </a:p>
        </p:txBody>
      </p:sp>
      <p:sp>
        <p:nvSpPr>
          <p:cNvPr id="7" name="Footer Placeholder 6">
            <a:extLst>
              <a:ext uri="{FF2B5EF4-FFF2-40B4-BE49-F238E27FC236}">
                <a16:creationId xmlns:a16="http://schemas.microsoft.com/office/drawing/2014/main" xmlns="" id="{83375748-D6D7-A497-C19F-581BC093452B}"/>
              </a:ext>
            </a:extLst>
          </p:cNvPr>
          <p:cNvSpPr>
            <a:spLocks noGrp="1"/>
          </p:cNvSpPr>
          <p:nvPr>
            <p:ph type="ftr" sz="quarter" idx="3"/>
          </p:nvPr>
        </p:nvSpPr>
        <p:spPr>
          <a:xfrm>
            <a:off x="3281363" y="6356353"/>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8" name="Slide Number Placeholder 5">
            <a:extLst>
              <a:ext uri="{FF2B5EF4-FFF2-40B4-BE49-F238E27FC236}">
                <a16:creationId xmlns:a16="http://schemas.microsoft.com/office/drawing/2014/main" xmlns="" id="{31AC1AD6-D101-6CA6-45FC-DC48C0F32DC9}"/>
              </a:ext>
            </a:extLst>
          </p:cNvPr>
          <p:cNvSpPr>
            <a:spLocks noGrp="1"/>
          </p:cNvSpPr>
          <p:nvPr>
            <p:ph type="sldNum" sz="quarter" idx="4"/>
          </p:nvPr>
        </p:nvSpPr>
        <p:spPr>
          <a:xfrm>
            <a:off x="8111025" y="6357600"/>
            <a:ext cx="1333342" cy="460800"/>
          </a:xfrm>
          <a:prstGeom prst="rect">
            <a:avLst/>
          </a:prstGeom>
        </p:spPr>
        <p:txBody>
          <a:bodyPr vert="horz" lIns="91440" tIns="45720" rIns="91440" bIns="45720" rtlCol="0" anchor="ctr"/>
          <a:lstStyle>
            <a:lvl1pPr algn="r">
              <a:defRPr sz="1000" cap="all" spc="200" baseline="0">
                <a:solidFill>
                  <a:schemeClr val="tx1">
                    <a:alpha val="60000"/>
                  </a:schemeClr>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xmlns="" val="3575004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37BDCF2-D016-4990-97A4-174F1F681D02}" type="datetimeFigureOut">
              <a:rPr lang="x-none" smtClean="0"/>
              <a:pPr/>
              <a:t>5/6/2025</a:t>
            </a:fld>
            <a:endParaRPr lang="x-none"/>
          </a:p>
        </p:txBody>
      </p:sp>
      <p:sp>
        <p:nvSpPr>
          <p:cNvPr id="5" name="Footer Placeholder 4"/>
          <p:cNvSpPr>
            <a:spLocks noGrp="1"/>
          </p:cNvSpPr>
          <p:nvPr>
            <p:ph type="ftr" sz="quarter" idx="11"/>
          </p:nvPr>
        </p:nvSpPr>
        <p:spPr/>
        <p:txBody>
          <a:bodyPr/>
          <a:lstStyle>
            <a:extLst/>
          </a:lstStyle>
          <a:p>
            <a:endParaRPr lang="x-none"/>
          </a:p>
        </p:txBody>
      </p:sp>
      <p:sp>
        <p:nvSpPr>
          <p:cNvPr id="6" name="Slide Number Placeholder 5"/>
          <p:cNvSpPr>
            <a:spLocks noGrp="1"/>
          </p:cNvSpPr>
          <p:nvPr>
            <p:ph type="sldNum" sz="quarter" idx="12"/>
          </p:nvPr>
        </p:nvSpPr>
        <p:spPr/>
        <p:txBody>
          <a:bodyPr/>
          <a:lstStyle>
            <a:extLst/>
          </a:lstStyle>
          <a:p>
            <a:fld id="{B3555AEC-8429-4A08-88EC-50D69ED89113}" type="slidenum">
              <a:rPr lang="x-none" smtClean="0"/>
              <a:pPr/>
              <a:t>‹#›</a:t>
            </a:fld>
            <a:endParaRPr lang="x-none"/>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82574" y="1059712"/>
            <a:ext cx="84201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249606" y="2931712"/>
            <a:ext cx="4953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237BDCF2-D016-4990-97A4-174F1F681D02}" type="datetimeFigureOut">
              <a:rPr lang="x-none" smtClean="0"/>
              <a:pPr/>
              <a:t>5/6/2025</a:t>
            </a:fld>
            <a:endParaRPr lang="x-none"/>
          </a:p>
        </p:txBody>
      </p:sp>
      <p:sp>
        <p:nvSpPr>
          <p:cNvPr id="5" name="Footer Placeholder 4"/>
          <p:cNvSpPr>
            <a:spLocks noGrp="1"/>
          </p:cNvSpPr>
          <p:nvPr>
            <p:ph type="ftr" sz="quarter" idx="11"/>
          </p:nvPr>
        </p:nvSpPr>
        <p:spPr/>
        <p:txBody>
          <a:bodyPr/>
          <a:lstStyle>
            <a:extLst/>
          </a:lstStyle>
          <a:p>
            <a:endParaRPr lang="x-none"/>
          </a:p>
        </p:txBody>
      </p:sp>
      <p:sp>
        <p:nvSpPr>
          <p:cNvPr id="6" name="Slide Number Placeholder 5"/>
          <p:cNvSpPr>
            <a:spLocks noGrp="1"/>
          </p:cNvSpPr>
          <p:nvPr>
            <p:ph type="sldNum" sz="quarter" idx="12"/>
          </p:nvPr>
        </p:nvSpPr>
        <p:spPr/>
        <p:txBody>
          <a:bodyPr/>
          <a:lstStyle>
            <a:extLst/>
          </a:lstStyle>
          <a:p>
            <a:fld id="{B3555AEC-8429-4A08-88EC-50D69ED89113}" type="slidenum">
              <a:rPr lang="x-none" smtClean="0"/>
              <a:pPr/>
              <a:t>‹#›</a:t>
            </a:fld>
            <a:endParaRPr lang="x-none"/>
          </a:p>
        </p:txBody>
      </p:sp>
      <p:sp>
        <p:nvSpPr>
          <p:cNvPr id="7" name="Chevron 6"/>
          <p:cNvSpPr/>
          <p:nvPr/>
        </p:nvSpPr>
        <p:spPr>
          <a:xfrm>
            <a:off x="3939737" y="3005472"/>
            <a:ext cx="19812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737786" y="3005472"/>
            <a:ext cx="19812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95300" y="1481330"/>
            <a:ext cx="437515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035550" y="1481330"/>
            <a:ext cx="437515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37BDCF2-D016-4990-97A4-174F1F681D02}" type="datetimeFigureOut">
              <a:rPr lang="x-none" smtClean="0"/>
              <a:pPr/>
              <a:t>5/6/2025</a:t>
            </a:fld>
            <a:endParaRPr lang="x-none"/>
          </a:p>
        </p:txBody>
      </p:sp>
      <p:sp>
        <p:nvSpPr>
          <p:cNvPr id="6" name="Footer Placeholder 5"/>
          <p:cNvSpPr>
            <a:spLocks noGrp="1"/>
          </p:cNvSpPr>
          <p:nvPr>
            <p:ph type="ftr" sz="quarter" idx="11"/>
          </p:nvPr>
        </p:nvSpPr>
        <p:spPr/>
        <p:txBody>
          <a:bodyPr/>
          <a:lstStyle>
            <a:extLst/>
          </a:lstStyle>
          <a:p>
            <a:endParaRPr lang="x-none"/>
          </a:p>
        </p:txBody>
      </p:sp>
      <p:sp>
        <p:nvSpPr>
          <p:cNvPr id="7" name="Slide Number Placeholder 6"/>
          <p:cNvSpPr>
            <a:spLocks noGrp="1"/>
          </p:cNvSpPr>
          <p:nvPr>
            <p:ph type="sldNum" sz="quarter" idx="12"/>
          </p:nvPr>
        </p:nvSpPr>
        <p:spPr/>
        <p:txBody>
          <a:bodyPr/>
          <a:lstStyle>
            <a:extLst/>
          </a:lstStyle>
          <a:p>
            <a:fld id="{B3555AEC-8429-4A08-88EC-50D69ED89113}" type="slidenum">
              <a:rPr lang="x-none" smtClean="0"/>
              <a:pPr/>
              <a:t>‹#›</a:t>
            </a:fld>
            <a:endParaRPr lang="x-none"/>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89154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95300" y="5410200"/>
            <a:ext cx="4376870"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5032113" y="5410200"/>
            <a:ext cx="4378589"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95300" y="1444296"/>
            <a:ext cx="4376870"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5032112" y="1444296"/>
            <a:ext cx="4378589"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237BDCF2-D016-4990-97A4-174F1F681D02}" type="datetimeFigureOut">
              <a:rPr lang="x-none" smtClean="0"/>
              <a:pPr/>
              <a:t>5/6/2025</a:t>
            </a:fld>
            <a:endParaRPr lang="x-none"/>
          </a:p>
        </p:txBody>
      </p:sp>
      <p:sp>
        <p:nvSpPr>
          <p:cNvPr id="8" name="Footer Placeholder 7"/>
          <p:cNvSpPr>
            <a:spLocks noGrp="1"/>
          </p:cNvSpPr>
          <p:nvPr>
            <p:ph type="ftr" sz="quarter" idx="11"/>
          </p:nvPr>
        </p:nvSpPr>
        <p:spPr/>
        <p:txBody>
          <a:bodyPr/>
          <a:lstStyle>
            <a:extLst/>
          </a:lstStyle>
          <a:p>
            <a:endParaRPr lang="x-none"/>
          </a:p>
        </p:txBody>
      </p:sp>
      <p:sp>
        <p:nvSpPr>
          <p:cNvPr id="9" name="Slide Number Placeholder 8"/>
          <p:cNvSpPr>
            <a:spLocks noGrp="1"/>
          </p:cNvSpPr>
          <p:nvPr>
            <p:ph type="sldNum" sz="quarter" idx="12"/>
          </p:nvPr>
        </p:nvSpPr>
        <p:spPr/>
        <p:txBody>
          <a:bodyPr/>
          <a:lstStyle>
            <a:extLst/>
          </a:lstStyle>
          <a:p>
            <a:fld id="{B3555AEC-8429-4A08-88EC-50D69ED89113}" type="slidenum">
              <a:rPr lang="x-none" smtClean="0"/>
              <a:pPr/>
              <a:t>‹#›</a:t>
            </a:fld>
            <a:endParaRPr lang="x-none"/>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237BDCF2-D016-4990-97A4-174F1F681D02}" type="datetimeFigureOut">
              <a:rPr lang="x-none" smtClean="0"/>
              <a:pPr/>
              <a:t>5/6/2025</a:t>
            </a:fld>
            <a:endParaRPr lang="x-none"/>
          </a:p>
        </p:txBody>
      </p:sp>
      <p:sp>
        <p:nvSpPr>
          <p:cNvPr id="4" name="Footer Placeholder 3"/>
          <p:cNvSpPr>
            <a:spLocks noGrp="1"/>
          </p:cNvSpPr>
          <p:nvPr>
            <p:ph type="ftr" sz="quarter" idx="11"/>
          </p:nvPr>
        </p:nvSpPr>
        <p:spPr/>
        <p:txBody>
          <a:bodyPr/>
          <a:lstStyle>
            <a:extLst/>
          </a:lstStyle>
          <a:p>
            <a:endParaRPr lang="x-none"/>
          </a:p>
        </p:txBody>
      </p:sp>
      <p:sp>
        <p:nvSpPr>
          <p:cNvPr id="5" name="Slide Number Placeholder 4"/>
          <p:cNvSpPr>
            <a:spLocks noGrp="1"/>
          </p:cNvSpPr>
          <p:nvPr>
            <p:ph type="sldNum" sz="quarter" idx="12"/>
          </p:nvPr>
        </p:nvSpPr>
        <p:spPr/>
        <p:txBody>
          <a:bodyPr/>
          <a:lstStyle>
            <a:extLst/>
          </a:lstStyle>
          <a:p>
            <a:fld id="{B3555AEC-8429-4A08-88EC-50D69ED89113}" type="slidenum">
              <a:rPr lang="x-none" smtClean="0"/>
              <a:pPr/>
              <a:t>‹#›</a:t>
            </a:fld>
            <a:endParaRPr lang="x-none"/>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237BDCF2-D016-4990-97A4-174F1F681D02}" type="datetimeFigureOut">
              <a:rPr lang="x-none" smtClean="0"/>
              <a:pPr/>
              <a:t>5/6/2025</a:t>
            </a:fld>
            <a:endParaRPr lang="x-none"/>
          </a:p>
        </p:txBody>
      </p:sp>
      <p:sp>
        <p:nvSpPr>
          <p:cNvPr id="3" name="Footer Placeholder 2"/>
          <p:cNvSpPr>
            <a:spLocks noGrp="1"/>
          </p:cNvSpPr>
          <p:nvPr>
            <p:ph type="ftr" sz="quarter" idx="11"/>
          </p:nvPr>
        </p:nvSpPr>
        <p:spPr/>
        <p:txBody>
          <a:bodyPr/>
          <a:lstStyle>
            <a:extLst/>
          </a:lstStyle>
          <a:p>
            <a:endParaRPr lang="x-none"/>
          </a:p>
        </p:txBody>
      </p:sp>
      <p:sp>
        <p:nvSpPr>
          <p:cNvPr id="4" name="Slide Number Placeholder 3"/>
          <p:cNvSpPr>
            <a:spLocks noGrp="1"/>
          </p:cNvSpPr>
          <p:nvPr>
            <p:ph type="sldNum" sz="quarter" idx="12"/>
          </p:nvPr>
        </p:nvSpPr>
        <p:spPr/>
        <p:txBody>
          <a:bodyPr/>
          <a:lstStyle>
            <a:extLst/>
          </a:lstStyle>
          <a:p>
            <a:fld id="{B3555AEC-8429-4A08-88EC-50D69ED89113}" type="slidenum">
              <a:rPr lang="x-none" smtClean="0"/>
              <a:pPr/>
              <a:t>‹#›</a:t>
            </a:fld>
            <a:endParaRPr lang="x-non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90600" y="4876800"/>
            <a:ext cx="8105257"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787900" y="5355102"/>
            <a:ext cx="4305808"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90600" y="274320"/>
            <a:ext cx="8103108"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7287618" y="6407944"/>
            <a:ext cx="2080260" cy="365760"/>
          </a:xfrm>
        </p:spPr>
        <p:txBody>
          <a:bodyPr/>
          <a:lstStyle>
            <a:extLst/>
          </a:lstStyle>
          <a:p>
            <a:fld id="{237BDCF2-D016-4990-97A4-174F1F681D02}" type="datetimeFigureOut">
              <a:rPr lang="x-none" smtClean="0"/>
              <a:pPr/>
              <a:t>5/6/2025</a:t>
            </a:fld>
            <a:endParaRPr lang="x-none"/>
          </a:p>
        </p:txBody>
      </p:sp>
      <p:sp>
        <p:nvSpPr>
          <p:cNvPr id="6" name="Footer Placeholder 5"/>
          <p:cNvSpPr>
            <a:spLocks noGrp="1"/>
          </p:cNvSpPr>
          <p:nvPr>
            <p:ph type="ftr" sz="quarter" idx="11"/>
          </p:nvPr>
        </p:nvSpPr>
        <p:spPr/>
        <p:txBody>
          <a:bodyPr/>
          <a:lstStyle>
            <a:extLst/>
          </a:lstStyle>
          <a:p>
            <a:endParaRPr lang="x-none"/>
          </a:p>
        </p:txBody>
      </p:sp>
      <p:sp>
        <p:nvSpPr>
          <p:cNvPr id="7" name="Slide Number Placeholder 6"/>
          <p:cNvSpPr>
            <a:spLocks noGrp="1"/>
          </p:cNvSpPr>
          <p:nvPr>
            <p:ph type="sldNum" sz="quarter" idx="12"/>
          </p:nvPr>
        </p:nvSpPr>
        <p:spPr/>
        <p:txBody>
          <a:bodyPr/>
          <a:lstStyle>
            <a:extLst/>
          </a:lstStyle>
          <a:p>
            <a:fld id="{B3555AEC-8429-4A08-88EC-50D69ED89113}" type="slidenum">
              <a:rPr lang="x-none" smtClean="0"/>
              <a:pPr/>
              <a:t>‹#›</a:t>
            </a:fld>
            <a:endParaRPr lang="x-none"/>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236335" y="5443402"/>
            <a:ext cx="77597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47650" y="189968"/>
            <a:ext cx="94107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237BDCF2-D016-4990-97A4-174F1F681D02}" type="datetimeFigureOut">
              <a:rPr lang="x-none" smtClean="0"/>
              <a:pPr/>
              <a:t>5/6/2025</a:t>
            </a:fld>
            <a:endParaRPr lang="x-none"/>
          </a:p>
        </p:txBody>
      </p:sp>
      <p:sp>
        <p:nvSpPr>
          <p:cNvPr id="6" name="Footer Placeholder 5"/>
          <p:cNvSpPr>
            <a:spLocks noGrp="1"/>
          </p:cNvSpPr>
          <p:nvPr>
            <p:ph type="ftr" sz="quarter" idx="11"/>
          </p:nvPr>
        </p:nvSpPr>
        <p:spPr>
          <a:xfrm>
            <a:off x="4745079" y="6407946"/>
            <a:ext cx="2546571" cy="365125"/>
          </a:xfrm>
        </p:spPr>
        <p:txBody>
          <a:bodyPr/>
          <a:lstStyle>
            <a:lvl1pPr>
              <a:defRPr>
                <a:solidFill>
                  <a:schemeClr val="tx1"/>
                </a:solidFill>
              </a:defRPr>
            </a:lvl1pPr>
            <a:extLst/>
          </a:lstStyle>
          <a:p>
            <a:endParaRPr lang="x-none"/>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3555AEC-8429-4A08-88EC-50D69ED89113}" type="slidenum">
              <a:rPr lang="x-none" smtClean="0"/>
              <a:pPr/>
              <a:t>‹#›</a:t>
            </a:fld>
            <a:endParaRPr lang="x-none"/>
          </a:p>
        </p:txBody>
      </p:sp>
      <p:sp>
        <p:nvSpPr>
          <p:cNvPr id="2" name="Title 1"/>
          <p:cNvSpPr>
            <a:spLocks noGrp="1"/>
          </p:cNvSpPr>
          <p:nvPr>
            <p:ph type="title"/>
          </p:nvPr>
        </p:nvSpPr>
        <p:spPr>
          <a:xfrm>
            <a:off x="247650" y="4865122"/>
            <a:ext cx="8748385"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540879" y="5944936"/>
            <a:ext cx="5352343"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26194" y="5939011"/>
            <a:ext cx="399798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545" y="5791253"/>
            <a:ext cx="3685840"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10007" y="5787740"/>
            <a:ext cx="3689302"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9386121" y="4988440"/>
            <a:ext cx="19812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9184171" y="4988440"/>
            <a:ext cx="19812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40879" y="5944936"/>
            <a:ext cx="5352343"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26194" y="5939011"/>
            <a:ext cx="399798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545" y="5791253"/>
            <a:ext cx="3685840" cy="1080868"/>
          </a:xfrm>
          <a:prstGeom prst="rtTriangle">
            <a:avLst/>
          </a:prstGeom>
          <a:blipFill>
            <a:blip r:embed="rId1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10007" y="5787740"/>
            <a:ext cx="3689302"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95300" y="274638"/>
            <a:ext cx="89154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95300" y="1481330"/>
            <a:ext cx="89154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7287618" y="6407944"/>
            <a:ext cx="2080260" cy="365760"/>
          </a:xfrm>
          <a:prstGeom prst="rect">
            <a:avLst/>
          </a:prstGeom>
        </p:spPr>
        <p:txBody>
          <a:bodyPr vert="horz" anchor="b"/>
          <a:lstStyle>
            <a:lvl1pPr algn="l" eaLnBrk="1" latinLnBrk="0" hangingPunct="1">
              <a:defRPr kumimoji="0" sz="1000">
                <a:solidFill>
                  <a:schemeClr val="tx1"/>
                </a:solidFill>
              </a:defRPr>
            </a:lvl1pPr>
            <a:extLst/>
          </a:lstStyle>
          <a:p>
            <a:fld id="{237BDCF2-D016-4990-97A4-174F1F681D02}" type="datetimeFigureOut">
              <a:rPr lang="x-none" smtClean="0"/>
              <a:pPr/>
              <a:t>5/6/2025</a:t>
            </a:fld>
            <a:endParaRPr lang="x-none"/>
          </a:p>
        </p:txBody>
      </p:sp>
      <p:sp>
        <p:nvSpPr>
          <p:cNvPr id="22" name="Footer Placeholder 21"/>
          <p:cNvSpPr>
            <a:spLocks noGrp="1"/>
          </p:cNvSpPr>
          <p:nvPr>
            <p:ph type="ftr" sz="quarter" idx="3"/>
          </p:nvPr>
        </p:nvSpPr>
        <p:spPr>
          <a:xfrm>
            <a:off x="4745079" y="6407946"/>
            <a:ext cx="2546571" cy="365125"/>
          </a:xfrm>
          <a:prstGeom prst="rect">
            <a:avLst/>
          </a:prstGeom>
        </p:spPr>
        <p:txBody>
          <a:bodyPr vert="horz" anchor="b"/>
          <a:lstStyle>
            <a:lvl1pPr algn="r" eaLnBrk="1" latinLnBrk="0" hangingPunct="1">
              <a:defRPr kumimoji="0" sz="1000">
                <a:solidFill>
                  <a:schemeClr val="tx1"/>
                </a:solidFill>
              </a:defRPr>
            </a:lvl1pPr>
            <a:extLst/>
          </a:lstStyle>
          <a:p>
            <a:endParaRPr lang="x-none"/>
          </a:p>
        </p:txBody>
      </p:sp>
      <p:sp>
        <p:nvSpPr>
          <p:cNvPr id="18" name="Slide Number Placeholder 17"/>
          <p:cNvSpPr>
            <a:spLocks noGrp="1"/>
          </p:cNvSpPr>
          <p:nvPr>
            <p:ph type="sldNum" sz="quarter" idx="4"/>
          </p:nvPr>
        </p:nvSpPr>
        <p:spPr>
          <a:xfrm>
            <a:off x="9367878" y="6407946"/>
            <a:ext cx="396240" cy="365125"/>
          </a:xfrm>
          <a:prstGeom prst="rect">
            <a:avLst/>
          </a:prstGeom>
        </p:spPr>
        <p:txBody>
          <a:bodyPr vert="horz" anchor="b"/>
          <a:lstStyle>
            <a:lvl1pPr algn="r" eaLnBrk="1" latinLnBrk="0" hangingPunct="1">
              <a:defRPr kumimoji="0" sz="1000" b="0">
                <a:solidFill>
                  <a:schemeClr val="tx1"/>
                </a:solidFill>
              </a:defRPr>
            </a:lvl1pPr>
            <a:extLst/>
          </a:lstStyle>
          <a:p>
            <a:fld id="{B3555AEC-8429-4A08-88EC-50D69ED89113}" type="slidenum">
              <a:rPr lang="x-none" smtClean="0"/>
              <a:pPr/>
              <a:t>‹#›</a:t>
            </a:fld>
            <a:endParaRPr lang="x-none"/>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F3D291F2-4F3B-9988-830C-3A03B6B27807}"/>
              </a:ext>
            </a:extLst>
          </p:cNvPr>
          <p:cNvSpPr>
            <a:spLocks noGrp="1"/>
          </p:cNvSpPr>
          <p:nvPr>
            <p:ph type="title"/>
          </p:nvPr>
        </p:nvSpPr>
        <p:spPr>
          <a:xfrm>
            <a:off x="0" y="140645"/>
            <a:ext cx="9906000" cy="790848"/>
          </a:xfrm>
        </p:spPr>
        <p:txBody>
          <a:bodyPr anchor="ctr">
            <a:normAutofit/>
          </a:bodyPr>
          <a:lstStyle/>
          <a:p>
            <a:pPr algn="ctr"/>
            <a:r>
              <a:rPr lang="en-US" sz="2400" dirty="0" smtClean="0">
                <a:solidFill>
                  <a:schemeClr val="tx1"/>
                </a:solidFill>
                <a:effectLst/>
                <a:latin typeface="Century Gothic" pitchFamily="34" charset="0"/>
              </a:rPr>
              <a:t>CASE VIGNETTE</a:t>
            </a:r>
            <a:endParaRPr lang="en-US" sz="2400" dirty="0">
              <a:solidFill>
                <a:schemeClr val="tx1"/>
              </a:solidFill>
              <a:effectLst/>
              <a:latin typeface="Century Gothic" pitchFamily="34" charset="0"/>
            </a:endParaRPr>
          </a:p>
        </p:txBody>
      </p:sp>
      <p:sp>
        <p:nvSpPr>
          <p:cNvPr id="2" name="Content Placeholder 1">
            <a:extLst>
              <a:ext uri="{FF2B5EF4-FFF2-40B4-BE49-F238E27FC236}">
                <a16:creationId xmlns:a16="http://schemas.microsoft.com/office/drawing/2014/main" xmlns="" id="{C3957EAB-1A32-A2FE-6656-37F9DA322CC7}"/>
              </a:ext>
            </a:extLst>
          </p:cNvPr>
          <p:cNvSpPr>
            <a:spLocks noGrp="1"/>
          </p:cNvSpPr>
          <p:nvPr>
            <p:ph idx="10"/>
          </p:nvPr>
        </p:nvSpPr>
        <p:spPr>
          <a:xfrm>
            <a:off x="923188" y="1341177"/>
            <a:ext cx="7939044" cy="3524121"/>
          </a:xfrm>
        </p:spPr>
        <p:txBody>
          <a:bodyPr>
            <a:noAutofit/>
          </a:bodyPr>
          <a:lstStyle/>
          <a:p>
            <a:pPr algn="just">
              <a:lnSpc>
                <a:spcPct val="150000"/>
              </a:lnSpc>
              <a:buClrTx/>
            </a:pPr>
            <a:r>
              <a:rPr lang="en-US" sz="1600" dirty="0" smtClean="0">
                <a:latin typeface="Century Gothic" pitchFamily="34" charset="0"/>
              </a:rPr>
              <a:t>A 37-year-old female presented to the emergency room reporting of palpitations, shortness of breath and headache. While all symptoms were sudden in onset, the patient had never experienced palpitations or any difficulty breathing in the past. She was being managed in an outpatient setting for </a:t>
            </a:r>
            <a:r>
              <a:rPr lang="en-US" sz="1600" dirty="0" err="1" smtClean="0">
                <a:solidFill>
                  <a:srgbClr val="FF0000"/>
                </a:solidFill>
                <a:latin typeface="Century Gothic" pitchFamily="34" charset="0"/>
              </a:rPr>
              <a:t>hypokalemia</a:t>
            </a:r>
            <a:r>
              <a:rPr lang="en-US" sz="1600" dirty="0" smtClean="0">
                <a:solidFill>
                  <a:srgbClr val="FF0000"/>
                </a:solidFill>
                <a:latin typeface="Century Gothic" pitchFamily="34" charset="0"/>
              </a:rPr>
              <a:t> and hypertension since 2009.</a:t>
            </a:r>
          </a:p>
          <a:p>
            <a:pPr algn="just">
              <a:lnSpc>
                <a:spcPct val="150000"/>
              </a:lnSpc>
              <a:buClrTx/>
            </a:pPr>
            <a:r>
              <a:rPr lang="en-US" sz="1600" dirty="0" smtClean="0">
                <a:latin typeface="Century Gothic" pitchFamily="34" charset="0"/>
              </a:rPr>
              <a:t>On physical examination, her heart rate was 110 </a:t>
            </a:r>
            <a:r>
              <a:rPr lang="en-US" sz="1600" dirty="0" err="1" smtClean="0">
                <a:latin typeface="Century Gothic" pitchFamily="34" charset="0"/>
              </a:rPr>
              <a:t>bpm</a:t>
            </a:r>
            <a:r>
              <a:rPr lang="en-US" sz="1600" dirty="0" smtClean="0">
                <a:latin typeface="Century Gothic" pitchFamily="34" charset="0"/>
              </a:rPr>
              <a:t> while the blood pressure was </a:t>
            </a:r>
            <a:r>
              <a:rPr lang="en-US" sz="1600" dirty="0" smtClean="0">
                <a:solidFill>
                  <a:srgbClr val="FF0000"/>
                </a:solidFill>
                <a:latin typeface="Century Gothic" pitchFamily="34" charset="0"/>
              </a:rPr>
              <a:t>170/110 mm Hg</a:t>
            </a:r>
            <a:r>
              <a:rPr lang="en-US" sz="1600" dirty="0" smtClean="0">
                <a:latin typeface="Century Gothic" pitchFamily="34" charset="0"/>
              </a:rPr>
              <a:t>. Cardiac, abdominal, neurological and musculoskeletal examinations were unimpressive with no signs of clubbing or </a:t>
            </a:r>
            <a:r>
              <a:rPr lang="en-US" sz="1600" dirty="0" err="1" smtClean="0">
                <a:latin typeface="Century Gothic" pitchFamily="34" charset="0"/>
              </a:rPr>
              <a:t>oedema</a:t>
            </a:r>
            <a:r>
              <a:rPr lang="en-US" sz="1600" dirty="0" smtClean="0">
                <a:latin typeface="Century Gothic" pitchFamily="34" charset="0"/>
              </a:rPr>
              <a:t>. Initial investigations revealed normal hematological and renal parameters but showed sodium 135 </a:t>
            </a:r>
            <a:r>
              <a:rPr lang="en-US" sz="1600" dirty="0" err="1" smtClean="0">
                <a:latin typeface="Century Gothic" pitchFamily="34" charset="0"/>
              </a:rPr>
              <a:t>mmol</a:t>
            </a:r>
            <a:r>
              <a:rPr lang="en-US" sz="1600" dirty="0" smtClean="0">
                <a:latin typeface="Century Gothic" pitchFamily="34" charset="0"/>
              </a:rPr>
              <a:t>/L and </a:t>
            </a:r>
            <a:r>
              <a:rPr lang="en-US" sz="1600" dirty="0" smtClean="0">
                <a:solidFill>
                  <a:srgbClr val="FF0000"/>
                </a:solidFill>
                <a:latin typeface="Century Gothic" pitchFamily="34" charset="0"/>
              </a:rPr>
              <a:t>potassium 2.5 </a:t>
            </a:r>
            <a:r>
              <a:rPr lang="en-US" sz="1600" dirty="0" err="1" smtClean="0">
                <a:solidFill>
                  <a:srgbClr val="FF0000"/>
                </a:solidFill>
                <a:latin typeface="Century Gothic" pitchFamily="34" charset="0"/>
              </a:rPr>
              <a:t>mmol</a:t>
            </a:r>
            <a:r>
              <a:rPr lang="en-US" sz="1600" dirty="0" smtClean="0">
                <a:solidFill>
                  <a:srgbClr val="FF0000"/>
                </a:solidFill>
                <a:latin typeface="Century Gothic" pitchFamily="34" charset="0"/>
              </a:rPr>
              <a:t>/L. </a:t>
            </a:r>
            <a:endParaRPr lang="x-none" sz="1600" dirty="0">
              <a:solidFill>
                <a:srgbClr val="FF0000"/>
              </a:solidFill>
              <a:latin typeface="Century Gothic" pitchFamily="34" charset="0"/>
            </a:endParaRPr>
          </a:p>
        </p:txBody>
      </p:sp>
      <p:pic>
        <p:nvPicPr>
          <p:cNvPr id="4" name="Google Shape;56;p13">
            <a:extLst>
              <a:ext uri="{FF2B5EF4-FFF2-40B4-BE49-F238E27FC236}">
                <a16:creationId xmlns:a16="http://schemas.microsoft.com/office/drawing/2014/main" xmlns="" id="{BD4B6AA8-7949-D277-68C1-612FC3D651AB}"/>
              </a:ext>
            </a:extLst>
          </p:cNvPr>
          <p:cNvPicPr preferRelativeResize="0">
            <a:picLocks/>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0398" y="148282"/>
            <a:ext cx="806911"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Google Shape;57;p13">
            <a:extLst>
              <a:ext uri="{FF2B5EF4-FFF2-40B4-BE49-F238E27FC236}">
                <a16:creationId xmlns:a16="http://schemas.microsoft.com/office/drawing/2014/main" xmlns="" id="{D12B0C99-7CD5-D756-391B-DD8BD52653D2}"/>
              </a:ext>
            </a:extLst>
          </p:cNvPr>
          <p:cNvPicPr preferRelativeResize="0">
            <a:picLocks/>
          </p:cNvPicPr>
          <p:nvPr/>
        </p:nvPicPr>
        <p:blipFill>
          <a:blip r:embed="rId4" cstate="print">
            <a:extLst>
              <a:ext uri="{28A0092B-C50C-407E-A947-70E740481C1C}">
                <a14:useLocalDpi xmlns:a14="http://schemas.microsoft.com/office/drawing/2010/main" xmlns="" val="0"/>
              </a:ext>
            </a:extLst>
          </a:blip>
          <a:srcRect t="18652"/>
          <a:stretch>
            <a:fillRect/>
          </a:stretch>
        </p:blipFill>
        <p:spPr bwMode="auto">
          <a:xfrm>
            <a:off x="8891809" y="144020"/>
            <a:ext cx="816214" cy="761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9448675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FC5A13D-3625-8652-CC5B-4D2E1F187A79}"/>
              </a:ext>
            </a:extLst>
          </p:cNvPr>
          <p:cNvSpPr>
            <a:spLocks noGrp="1"/>
          </p:cNvSpPr>
          <p:nvPr>
            <p:ph type="title"/>
          </p:nvPr>
        </p:nvSpPr>
        <p:spPr>
          <a:xfrm>
            <a:off x="495300" y="274638"/>
            <a:ext cx="8915400" cy="613883"/>
          </a:xfrm>
        </p:spPr>
        <p:txBody>
          <a:bodyPr>
            <a:noAutofit/>
          </a:bodyPr>
          <a:lstStyle/>
          <a:p>
            <a:pPr algn="ctr"/>
            <a:r>
              <a:rPr lang="en-US" sz="2400" b="1" dirty="0" smtClean="0">
                <a:solidFill>
                  <a:schemeClr val="tx1"/>
                </a:solidFill>
                <a:effectLst/>
                <a:latin typeface="Century Gothic" pitchFamily="34" charset="0"/>
              </a:rPr>
              <a:t>ETIOLOGY OF </a:t>
            </a:r>
            <a:br>
              <a:rPr lang="en-US" sz="2400" b="1" dirty="0" smtClean="0">
                <a:solidFill>
                  <a:schemeClr val="tx1"/>
                </a:solidFill>
                <a:effectLst/>
                <a:latin typeface="Century Gothic" pitchFamily="34" charset="0"/>
              </a:rPr>
            </a:br>
            <a:r>
              <a:rPr lang="en-US" sz="2400" b="1" dirty="0" smtClean="0">
                <a:solidFill>
                  <a:schemeClr val="tx1"/>
                </a:solidFill>
                <a:effectLst/>
                <a:latin typeface="Century Gothic" pitchFamily="34" charset="0"/>
              </a:rPr>
              <a:t>PRIMARY HYPERALDOSTERONISM</a:t>
            </a:r>
            <a:endParaRPr lang="x-none" sz="2400" b="1" dirty="0">
              <a:solidFill>
                <a:schemeClr val="tx1"/>
              </a:solidFill>
              <a:effectLst/>
              <a:latin typeface="Century Gothic" pitchFamily="34" charset="0"/>
            </a:endParaRPr>
          </a:p>
        </p:txBody>
      </p:sp>
      <p:pic>
        <p:nvPicPr>
          <p:cNvPr id="4" name="Google Shape;56;p13">
            <a:extLst>
              <a:ext uri="{FF2B5EF4-FFF2-40B4-BE49-F238E27FC236}">
                <a16:creationId xmlns:a16="http://schemas.microsoft.com/office/drawing/2014/main" xmlns="" id="{BD4B6AA8-7949-D277-68C1-612FC3D651AB}"/>
              </a:ext>
            </a:extLst>
          </p:cNvPr>
          <p:cNvPicPr preferRelativeResize="0">
            <a:picLocks/>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0398" y="148282"/>
            <a:ext cx="806911"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Google Shape;57;p13">
            <a:extLst>
              <a:ext uri="{FF2B5EF4-FFF2-40B4-BE49-F238E27FC236}">
                <a16:creationId xmlns:a16="http://schemas.microsoft.com/office/drawing/2014/main" xmlns="" id="{D12B0C99-7CD5-D756-391B-DD8BD52653D2}"/>
              </a:ext>
            </a:extLst>
          </p:cNvPr>
          <p:cNvPicPr preferRelativeResize="0">
            <a:picLocks/>
          </p:cNvPicPr>
          <p:nvPr/>
        </p:nvPicPr>
        <p:blipFill>
          <a:blip r:embed="rId3" cstate="print">
            <a:extLst>
              <a:ext uri="{28A0092B-C50C-407E-A947-70E740481C1C}">
                <a14:useLocalDpi xmlns:a14="http://schemas.microsoft.com/office/drawing/2010/main" xmlns="" val="0"/>
              </a:ext>
            </a:extLst>
          </a:blip>
          <a:srcRect t="18652"/>
          <a:stretch>
            <a:fillRect/>
          </a:stretch>
        </p:blipFill>
        <p:spPr bwMode="auto">
          <a:xfrm>
            <a:off x="8891809" y="144020"/>
            <a:ext cx="816214" cy="761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6">
            <a:extLst>
              <a:ext uri="{FF2B5EF4-FFF2-40B4-BE49-F238E27FC236}">
                <a16:creationId xmlns="" xmlns:a16="http://schemas.microsoft.com/office/drawing/2014/main" id="{9291A147-2E1B-A7D4-FB29-29155D5F463B}"/>
              </a:ext>
            </a:extLst>
          </p:cNvPr>
          <p:cNvSpPr txBox="1"/>
          <p:nvPr/>
        </p:nvSpPr>
        <p:spPr>
          <a:xfrm>
            <a:off x="1010335" y="1452830"/>
            <a:ext cx="7866247" cy="3831818"/>
          </a:xfrm>
          <a:prstGeom prst="rect">
            <a:avLst/>
          </a:prstGeom>
          <a:noFill/>
        </p:spPr>
        <p:txBody>
          <a:bodyPr wrap="square">
            <a:spAutoFit/>
          </a:bodyPr>
          <a:lstStyle/>
          <a:p>
            <a:pPr algn="just">
              <a:lnSpc>
                <a:spcPct val="150000"/>
              </a:lnSpc>
            </a:pPr>
            <a:r>
              <a:rPr lang="en-US" dirty="0" smtClean="0">
                <a:latin typeface="Century Gothic" pitchFamily="34" charset="0"/>
              </a:rPr>
              <a:t>Causes of Primary hyperaldosteronism 				Frequency (%)</a:t>
            </a:r>
          </a:p>
          <a:p>
            <a:pPr algn="just">
              <a:lnSpc>
                <a:spcPct val="150000"/>
              </a:lnSpc>
            </a:pPr>
            <a:r>
              <a:rPr lang="en-US" dirty="0" smtClean="0">
                <a:latin typeface="Century Gothic" pitchFamily="34" charset="0"/>
              </a:rPr>
              <a:t>Idiopathic hyperaldosteronism 						65</a:t>
            </a:r>
          </a:p>
          <a:p>
            <a:pPr algn="just">
              <a:lnSpc>
                <a:spcPct val="150000"/>
              </a:lnSpc>
            </a:pPr>
            <a:r>
              <a:rPr lang="en-US" dirty="0" smtClean="0">
                <a:latin typeface="Century Gothic" pitchFamily="34" charset="0"/>
              </a:rPr>
              <a:t>Aldosterone-producing adenoma 					30	</a:t>
            </a:r>
          </a:p>
          <a:p>
            <a:pPr algn="just">
              <a:lnSpc>
                <a:spcPct val="150000"/>
              </a:lnSpc>
            </a:pPr>
            <a:r>
              <a:rPr lang="en-US" dirty="0" smtClean="0">
                <a:latin typeface="Century Gothic" pitchFamily="34" charset="0"/>
              </a:rPr>
              <a:t>Primary unilateral adrenal hyperplasia 				3</a:t>
            </a:r>
          </a:p>
          <a:p>
            <a:pPr algn="just">
              <a:lnSpc>
                <a:spcPct val="150000"/>
              </a:lnSpc>
            </a:pPr>
            <a:r>
              <a:rPr lang="en-US" dirty="0" smtClean="0">
                <a:latin typeface="Century Gothic" pitchFamily="34" charset="0"/>
              </a:rPr>
              <a:t>Aldosterone-producing adrenocortical carcinoma 	&lt;I</a:t>
            </a:r>
          </a:p>
          <a:p>
            <a:pPr algn="just">
              <a:lnSpc>
                <a:spcPct val="150000"/>
              </a:lnSpc>
            </a:pPr>
            <a:r>
              <a:rPr lang="en-US" dirty="0" smtClean="0">
                <a:latin typeface="Century Gothic" pitchFamily="34" charset="0"/>
              </a:rPr>
              <a:t>Aldosterone-producing ovarian tumor				 &lt;I </a:t>
            </a:r>
          </a:p>
          <a:p>
            <a:pPr algn="just">
              <a:lnSpc>
                <a:spcPct val="150000"/>
              </a:lnSpc>
            </a:pPr>
            <a:r>
              <a:rPr lang="en-US" dirty="0" smtClean="0">
                <a:latin typeface="Century Gothic" pitchFamily="34" charset="0"/>
              </a:rPr>
              <a:t>Familiar hyperaldosteronism  							 &lt;I</a:t>
            </a:r>
          </a:p>
          <a:p>
            <a:pPr algn="just">
              <a:lnSpc>
                <a:spcPct val="150000"/>
              </a:lnSpc>
            </a:pPr>
            <a:endParaRPr lang="en-US" dirty="0" smtClean="0">
              <a:solidFill>
                <a:srgbClr val="FF0000"/>
              </a:solidFill>
              <a:latin typeface="Century Gothic" pitchFamily="34" charset="0"/>
            </a:endParaRPr>
          </a:p>
          <a:p>
            <a:pPr algn="just">
              <a:lnSpc>
                <a:spcPct val="150000"/>
              </a:lnSpc>
            </a:pPr>
            <a:endParaRPr lang="x-none" dirty="0">
              <a:solidFill>
                <a:srgbClr val="FF0000"/>
              </a:solidFill>
              <a:latin typeface="Century Gothic" pitchFamily="34" charset="0"/>
            </a:endParaRPr>
          </a:p>
        </p:txBody>
      </p:sp>
      <p:cxnSp>
        <p:nvCxnSpPr>
          <p:cNvPr id="9" name="Straight Connector 8"/>
          <p:cNvCxnSpPr/>
          <p:nvPr/>
        </p:nvCxnSpPr>
        <p:spPr>
          <a:xfrm flipV="1">
            <a:off x="1112807" y="1889187"/>
            <a:ext cx="7599871" cy="17253"/>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 xmlns:p14="http://schemas.microsoft.com/office/powerpoint/2010/main" val="41456246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 xmlns:a16="http://schemas.microsoft.com/office/drawing/2014/main" id="{0B7C8385-2CA1-13C3-79A0-4C8B8563B16A}"/>
              </a:ext>
            </a:extLst>
          </p:cNvPr>
          <p:cNvPicPr>
            <a:picLocks noGrp="1" noChangeAspect="1"/>
          </p:cNvPicPr>
          <p:nvPr>
            <p:ph idx="1"/>
          </p:nvPr>
        </p:nvPicPr>
        <p:blipFill>
          <a:blip r:embed="rId2" cstate="print"/>
          <a:stretch>
            <a:fillRect/>
          </a:stretch>
        </p:blipFill>
        <p:spPr>
          <a:xfrm>
            <a:off x="842809" y="1224552"/>
            <a:ext cx="8543925" cy="4537893"/>
          </a:xfrm>
        </p:spPr>
      </p:pic>
      <p:sp>
        <p:nvSpPr>
          <p:cNvPr id="2" name="Title 1">
            <a:extLst>
              <a:ext uri="{FF2B5EF4-FFF2-40B4-BE49-F238E27FC236}">
                <a16:creationId xmlns="" xmlns:a16="http://schemas.microsoft.com/office/drawing/2014/main" id="{1DE8AF61-118E-0DBE-AB5E-7DC51A066EC2}"/>
              </a:ext>
            </a:extLst>
          </p:cNvPr>
          <p:cNvSpPr>
            <a:spLocks noGrp="1"/>
          </p:cNvSpPr>
          <p:nvPr>
            <p:ph type="title"/>
          </p:nvPr>
        </p:nvSpPr>
        <p:spPr>
          <a:xfrm>
            <a:off x="495300" y="369528"/>
            <a:ext cx="8915400" cy="544871"/>
          </a:xfrm>
        </p:spPr>
        <p:txBody>
          <a:bodyPr anchor="t">
            <a:normAutofit/>
          </a:bodyPr>
          <a:lstStyle/>
          <a:p>
            <a:pPr algn="ctr"/>
            <a:r>
              <a:rPr lang="en-US" sz="2400" b="1" dirty="0" smtClean="0">
                <a:solidFill>
                  <a:schemeClr val="tx1"/>
                </a:solidFill>
                <a:effectLst/>
                <a:latin typeface="Century Gothic" pitchFamily="34" charset="0"/>
              </a:rPr>
              <a:t>EPIDEMIOLOGY OF HYPERALDOSTERONISM</a:t>
            </a:r>
            <a:endParaRPr lang="x-none" sz="2400" b="1" dirty="0">
              <a:solidFill>
                <a:schemeClr val="tx1"/>
              </a:solidFill>
              <a:effectLst/>
              <a:latin typeface="Century Gothic" pitchFamily="34" charset="0"/>
            </a:endParaRPr>
          </a:p>
        </p:txBody>
      </p:sp>
      <p:sp>
        <p:nvSpPr>
          <p:cNvPr id="3" name="Rectangle 2">
            <a:extLst>
              <a:ext uri="{FF2B5EF4-FFF2-40B4-BE49-F238E27FC236}">
                <a16:creationId xmlns="" xmlns:a16="http://schemas.microsoft.com/office/drawing/2014/main" id="{78C531FC-B72F-F6B0-0326-5BB9393DB30F}"/>
              </a:ext>
            </a:extLst>
          </p:cNvPr>
          <p:cNvSpPr/>
          <p:nvPr/>
        </p:nvSpPr>
        <p:spPr>
          <a:xfrm>
            <a:off x="5903657" y="5830530"/>
            <a:ext cx="383458" cy="47194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x-none"/>
          </a:p>
        </p:txBody>
      </p:sp>
      <p:pic>
        <p:nvPicPr>
          <p:cNvPr id="6" name="Google Shape;56;p13">
            <a:extLst>
              <a:ext uri="{FF2B5EF4-FFF2-40B4-BE49-F238E27FC236}">
                <a16:creationId xmlns:a16="http://schemas.microsoft.com/office/drawing/2014/main" xmlns="" id="{BD4B6AA8-7949-D277-68C1-612FC3D651AB}"/>
              </a:ext>
            </a:extLst>
          </p:cNvPr>
          <p:cNvPicPr preferRelativeResize="0">
            <a:picLocks/>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0398" y="148282"/>
            <a:ext cx="806911"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Google Shape;57;p13">
            <a:extLst>
              <a:ext uri="{FF2B5EF4-FFF2-40B4-BE49-F238E27FC236}">
                <a16:creationId xmlns:a16="http://schemas.microsoft.com/office/drawing/2014/main" xmlns="" id="{D12B0C99-7CD5-D756-391B-DD8BD52653D2}"/>
              </a:ext>
            </a:extLst>
          </p:cNvPr>
          <p:cNvPicPr preferRelativeResize="0">
            <a:picLocks/>
          </p:cNvPicPr>
          <p:nvPr/>
        </p:nvPicPr>
        <p:blipFill>
          <a:blip r:embed="rId4" cstate="print">
            <a:extLst>
              <a:ext uri="{28A0092B-C50C-407E-A947-70E740481C1C}">
                <a14:useLocalDpi xmlns:a14="http://schemas.microsoft.com/office/drawing/2010/main" xmlns="" val="0"/>
              </a:ext>
            </a:extLst>
          </a:blip>
          <a:srcRect t="18652"/>
          <a:stretch>
            <a:fillRect/>
          </a:stretch>
        </p:blipFill>
        <p:spPr bwMode="auto">
          <a:xfrm>
            <a:off x="8891809" y="144020"/>
            <a:ext cx="816214" cy="761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 xmlns:p14="http://schemas.microsoft.com/office/powerpoint/2010/main" val="1223080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1799C05A-2B86-9E5F-175B-669D645247F2}"/>
              </a:ext>
            </a:extLst>
          </p:cNvPr>
          <p:cNvPicPr>
            <a:picLocks noChangeAspect="1"/>
          </p:cNvPicPr>
          <p:nvPr/>
        </p:nvPicPr>
        <p:blipFill>
          <a:blip r:embed="rId2" cstate="print"/>
          <a:stretch>
            <a:fillRect/>
          </a:stretch>
        </p:blipFill>
        <p:spPr>
          <a:xfrm>
            <a:off x="879895" y="1041849"/>
            <a:ext cx="7988060" cy="2251587"/>
          </a:xfrm>
          <a:prstGeom prst="rect">
            <a:avLst/>
          </a:prstGeom>
        </p:spPr>
      </p:pic>
      <p:sp>
        <p:nvSpPr>
          <p:cNvPr id="6" name="TextBox 5">
            <a:extLst>
              <a:ext uri="{FF2B5EF4-FFF2-40B4-BE49-F238E27FC236}">
                <a16:creationId xmlns="" xmlns:a16="http://schemas.microsoft.com/office/drawing/2014/main" id="{9291A147-2E1B-A7D4-FB29-29155D5F463B}"/>
              </a:ext>
            </a:extLst>
          </p:cNvPr>
          <p:cNvSpPr txBox="1"/>
          <p:nvPr/>
        </p:nvSpPr>
        <p:spPr>
          <a:xfrm>
            <a:off x="1053466" y="3307510"/>
            <a:ext cx="7616081" cy="1522853"/>
          </a:xfrm>
          <a:prstGeom prst="rect">
            <a:avLst/>
          </a:prstGeom>
          <a:noFill/>
        </p:spPr>
        <p:txBody>
          <a:bodyPr wrap="square">
            <a:spAutoFit/>
          </a:bodyPr>
          <a:lstStyle/>
          <a:p>
            <a:pPr algn="just">
              <a:lnSpc>
                <a:spcPct val="150000"/>
              </a:lnSpc>
            </a:pPr>
            <a:r>
              <a:rPr lang="en-US" sz="1600" dirty="0">
                <a:latin typeface="Century Gothic" pitchFamily="34" charset="0"/>
              </a:rPr>
              <a:t>A total of</a:t>
            </a:r>
            <a:r>
              <a:rPr lang="en-US" sz="1600" dirty="0">
                <a:solidFill>
                  <a:srgbClr val="FF0000"/>
                </a:solidFill>
                <a:latin typeface="Century Gothic" pitchFamily="34" charset="0"/>
              </a:rPr>
              <a:t> 1,672 primary care patients with hypertension </a:t>
            </a:r>
            <a:r>
              <a:rPr lang="en-US" sz="1600" dirty="0">
                <a:latin typeface="Century Gothic" pitchFamily="34" charset="0"/>
              </a:rPr>
              <a:t>(569 newly diagnosed and 1,103 patients already diagnosed with arterial hypertension) were included in the study. </a:t>
            </a:r>
            <a:r>
              <a:rPr lang="en-US" sz="1600" dirty="0">
                <a:solidFill>
                  <a:srgbClr val="FF0000"/>
                </a:solidFill>
                <a:latin typeface="Century Gothic" pitchFamily="34" charset="0"/>
              </a:rPr>
              <a:t>A total of 99 patients (5.9%) were diagnosed with PA </a:t>
            </a:r>
            <a:endParaRPr lang="x-none" sz="1600" dirty="0">
              <a:solidFill>
                <a:srgbClr val="FF0000"/>
              </a:solidFill>
              <a:latin typeface="Century Gothic" pitchFamily="34" charset="0"/>
            </a:endParaRPr>
          </a:p>
        </p:txBody>
      </p:sp>
      <p:pic>
        <p:nvPicPr>
          <p:cNvPr id="5" name="Google Shape;56;p13">
            <a:extLst>
              <a:ext uri="{FF2B5EF4-FFF2-40B4-BE49-F238E27FC236}">
                <a16:creationId xmlns:a16="http://schemas.microsoft.com/office/drawing/2014/main" xmlns="" id="{BD4B6AA8-7949-D277-68C1-612FC3D651AB}"/>
              </a:ext>
            </a:extLst>
          </p:cNvPr>
          <p:cNvPicPr preferRelativeResize="0">
            <a:picLocks/>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0398" y="148282"/>
            <a:ext cx="806911"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Google Shape;57;p13">
            <a:extLst>
              <a:ext uri="{FF2B5EF4-FFF2-40B4-BE49-F238E27FC236}">
                <a16:creationId xmlns:a16="http://schemas.microsoft.com/office/drawing/2014/main" xmlns="" id="{D12B0C99-7CD5-D756-391B-DD8BD52653D2}"/>
              </a:ext>
            </a:extLst>
          </p:cNvPr>
          <p:cNvPicPr preferRelativeResize="0">
            <a:picLocks/>
          </p:cNvPicPr>
          <p:nvPr/>
        </p:nvPicPr>
        <p:blipFill>
          <a:blip r:embed="rId4" cstate="print">
            <a:extLst>
              <a:ext uri="{28A0092B-C50C-407E-A947-70E740481C1C}">
                <a14:useLocalDpi xmlns:a14="http://schemas.microsoft.com/office/drawing/2010/main" xmlns="" val="0"/>
              </a:ext>
            </a:extLst>
          </a:blip>
          <a:srcRect t="18652"/>
          <a:stretch>
            <a:fillRect/>
          </a:stretch>
        </p:blipFill>
        <p:spPr bwMode="auto">
          <a:xfrm>
            <a:off x="8891809" y="144020"/>
            <a:ext cx="816214" cy="761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 xmlns:p14="http://schemas.microsoft.com/office/powerpoint/2010/main" val="35853422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FC5A13D-3625-8652-CC5B-4D2E1F187A79}"/>
              </a:ext>
            </a:extLst>
          </p:cNvPr>
          <p:cNvSpPr>
            <a:spLocks noGrp="1"/>
          </p:cNvSpPr>
          <p:nvPr>
            <p:ph type="title"/>
          </p:nvPr>
        </p:nvSpPr>
        <p:spPr>
          <a:xfrm>
            <a:off x="495300" y="274638"/>
            <a:ext cx="8915400" cy="682894"/>
          </a:xfrm>
        </p:spPr>
        <p:txBody>
          <a:bodyPr>
            <a:noAutofit/>
          </a:bodyPr>
          <a:lstStyle/>
          <a:p>
            <a:pPr algn="ctr">
              <a:lnSpc>
                <a:spcPct val="90000"/>
              </a:lnSpc>
              <a:spcAft>
                <a:spcPts val="600"/>
              </a:spcAft>
            </a:pPr>
            <a:r>
              <a:rPr lang="en-US" sz="2400" dirty="0" smtClean="0">
                <a:solidFill>
                  <a:schemeClr val="tx1"/>
                </a:solidFill>
                <a:effectLst/>
                <a:latin typeface="Century Gothic" pitchFamily="34" charset="0"/>
              </a:rPr>
              <a:t>PATHOPHYSIOLOGY </a:t>
            </a:r>
            <a:br>
              <a:rPr lang="en-US" sz="2400" dirty="0" smtClean="0">
                <a:solidFill>
                  <a:schemeClr val="tx1"/>
                </a:solidFill>
                <a:effectLst/>
                <a:latin typeface="Century Gothic" pitchFamily="34" charset="0"/>
              </a:rPr>
            </a:br>
            <a:r>
              <a:rPr lang="en-US" sz="2400" dirty="0" smtClean="0">
                <a:solidFill>
                  <a:schemeClr val="tx1"/>
                </a:solidFill>
                <a:effectLst/>
                <a:latin typeface="Century Gothic" pitchFamily="34" charset="0"/>
              </a:rPr>
              <a:t>OF HYPERALDOSTERONISM</a:t>
            </a:r>
            <a:endParaRPr lang="en-US" sz="2400" dirty="0">
              <a:solidFill>
                <a:schemeClr val="tx1"/>
              </a:solidFill>
              <a:effectLst/>
              <a:latin typeface="Century Gothic" pitchFamily="34" charset="0"/>
            </a:endParaRPr>
          </a:p>
        </p:txBody>
      </p:sp>
      <p:pic>
        <p:nvPicPr>
          <p:cNvPr id="4" name="Picture 3">
            <a:extLst>
              <a:ext uri="{FF2B5EF4-FFF2-40B4-BE49-F238E27FC236}">
                <a16:creationId xmlns="" xmlns:a16="http://schemas.microsoft.com/office/drawing/2014/main" id="{055B9BF0-DD60-82C1-19A3-883337AB8FBB}"/>
              </a:ext>
            </a:extLst>
          </p:cNvPr>
          <p:cNvPicPr>
            <a:picLocks noChangeAspect="1"/>
          </p:cNvPicPr>
          <p:nvPr/>
        </p:nvPicPr>
        <p:blipFill>
          <a:blip r:embed="rId2" cstate="print">
            <a:alphaModFix/>
            <a:extLst>
              <a:ext uri="{BEBA8EAE-BF5A-486C-A8C5-ECC9F3942E4B}">
                <a14:imgProps xmlns="" xmlns:a14="http://schemas.microsoft.com/office/drawing/2010/main">
                  <a14:imgLayer r:embed="rId3">
                    <a14:imgEffect>
                      <a14:sharpenSoften amount="50000"/>
                    </a14:imgEffect>
                  </a14:imgLayer>
                </a14:imgProps>
              </a:ext>
            </a:extLst>
          </a:blip>
          <a:stretch>
            <a:fillRect/>
          </a:stretch>
        </p:blipFill>
        <p:spPr>
          <a:xfrm>
            <a:off x="1863929" y="1203130"/>
            <a:ext cx="5870920" cy="5003829"/>
          </a:xfrm>
          <a:prstGeom prst="rect">
            <a:avLst/>
          </a:prstGeom>
        </p:spPr>
      </p:pic>
      <p:pic>
        <p:nvPicPr>
          <p:cNvPr id="6" name="Google Shape;56;p13">
            <a:extLst>
              <a:ext uri="{FF2B5EF4-FFF2-40B4-BE49-F238E27FC236}">
                <a16:creationId xmlns:a16="http://schemas.microsoft.com/office/drawing/2014/main" xmlns="" id="{BD4B6AA8-7949-D277-68C1-612FC3D651AB}"/>
              </a:ext>
            </a:extLst>
          </p:cNvPr>
          <p:cNvPicPr preferRelativeResize="0">
            <a:picLocks/>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90398" y="148282"/>
            <a:ext cx="806911"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Google Shape;57;p13">
            <a:extLst>
              <a:ext uri="{FF2B5EF4-FFF2-40B4-BE49-F238E27FC236}">
                <a16:creationId xmlns:a16="http://schemas.microsoft.com/office/drawing/2014/main" xmlns="" id="{D12B0C99-7CD5-D756-391B-DD8BD52653D2}"/>
              </a:ext>
            </a:extLst>
          </p:cNvPr>
          <p:cNvPicPr preferRelativeResize="0">
            <a:picLocks/>
          </p:cNvPicPr>
          <p:nvPr/>
        </p:nvPicPr>
        <p:blipFill>
          <a:blip r:embed="rId5" cstate="print">
            <a:extLst>
              <a:ext uri="{28A0092B-C50C-407E-A947-70E740481C1C}">
                <a14:useLocalDpi xmlns:a14="http://schemas.microsoft.com/office/drawing/2010/main" xmlns="" val="0"/>
              </a:ext>
            </a:extLst>
          </a:blip>
          <a:srcRect t="18652"/>
          <a:stretch>
            <a:fillRect/>
          </a:stretch>
        </p:blipFill>
        <p:spPr bwMode="auto">
          <a:xfrm>
            <a:off x="8891809" y="144020"/>
            <a:ext cx="816214" cy="761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 xmlns:p14="http://schemas.microsoft.com/office/powerpoint/2010/main" val="41456246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45DF9588-C58D-C895-6A19-3D1C58515AA0}"/>
              </a:ext>
            </a:extLst>
          </p:cNvPr>
          <p:cNvSpPr>
            <a:spLocks noGrp="1"/>
          </p:cNvSpPr>
          <p:nvPr>
            <p:ph idx="1"/>
          </p:nvPr>
        </p:nvSpPr>
        <p:spPr>
          <a:xfrm>
            <a:off x="1026542" y="1481330"/>
            <a:ext cx="7927677" cy="4525963"/>
          </a:xfrm>
        </p:spPr>
        <p:txBody>
          <a:bodyPr>
            <a:normAutofit/>
          </a:bodyPr>
          <a:lstStyle/>
          <a:p>
            <a:pPr>
              <a:lnSpc>
                <a:spcPct val="150000"/>
              </a:lnSpc>
              <a:buClrTx/>
            </a:pPr>
            <a:r>
              <a:rPr lang="en-US" sz="1600" b="1" dirty="0">
                <a:solidFill>
                  <a:srgbClr val="FF0000"/>
                </a:solidFill>
                <a:latin typeface="Century Gothic" pitchFamily="34" charset="0"/>
              </a:rPr>
              <a:t>Uncontrolled hypertension</a:t>
            </a:r>
          </a:p>
          <a:p>
            <a:pPr>
              <a:lnSpc>
                <a:spcPct val="150000"/>
              </a:lnSpc>
              <a:buClrTx/>
            </a:pPr>
            <a:r>
              <a:rPr lang="en-US" sz="1600" dirty="0">
                <a:latin typeface="Century Gothic" pitchFamily="34" charset="0"/>
              </a:rPr>
              <a:t>Severe muscle weakness</a:t>
            </a:r>
          </a:p>
          <a:p>
            <a:pPr>
              <a:lnSpc>
                <a:spcPct val="150000"/>
              </a:lnSpc>
              <a:buClrTx/>
            </a:pPr>
            <a:r>
              <a:rPr lang="en-US" sz="1600" dirty="0">
                <a:latin typeface="Century Gothic" pitchFamily="34" charset="0"/>
              </a:rPr>
              <a:t>Palpitations</a:t>
            </a:r>
          </a:p>
          <a:p>
            <a:pPr>
              <a:lnSpc>
                <a:spcPct val="150000"/>
              </a:lnSpc>
              <a:buClrTx/>
            </a:pPr>
            <a:r>
              <a:rPr lang="en-US" sz="1600" dirty="0">
                <a:latin typeface="Century Gothic" pitchFamily="34" charset="0"/>
              </a:rPr>
              <a:t>Fatigue		</a:t>
            </a:r>
            <a:r>
              <a:rPr lang="en-US" sz="1600" dirty="0" smtClean="0">
                <a:latin typeface="Century Gothic" pitchFamily="34" charset="0"/>
              </a:rPr>
              <a:t>           </a:t>
            </a:r>
            <a:r>
              <a:rPr lang="en-US" sz="1600" b="1" dirty="0" smtClean="0">
                <a:solidFill>
                  <a:srgbClr val="0070C0"/>
                </a:solidFill>
                <a:latin typeface="Century Gothic" pitchFamily="34" charset="0"/>
              </a:rPr>
              <a:t>HYPOKALEMIA</a:t>
            </a:r>
            <a:endParaRPr lang="en-US" sz="1600" b="1" dirty="0">
              <a:solidFill>
                <a:srgbClr val="0070C0"/>
              </a:solidFill>
              <a:latin typeface="Century Gothic" pitchFamily="34" charset="0"/>
            </a:endParaRPr>
          </a:p>
          <a:p>
            <a:pPr>
              <a:lnSpc>
                <a:spcPct val="150000"/>
              </a:lnSpc>
              <a:buClrTx/>
            </a:pPr>
            <a:r>
              <a:rPr lang="en-US" sz="1600" dirty="0">
                <a:latin typeface="Century Gothic" pitchFamily="34" charset="0"/>
              </a:rPr>
              <a:t>Muscle cramps</a:t>
            </a:r>
          </a:p>
          <a:p>
            <a:pPr>
              <a:lnSpc>
                <a:spcPct val="150000"/>
              </a:lnSpc>
              <a:buClrTx/>
            </a:pPr>
            <a:r>
              <a:rPr lang="en-US" sz="1600" dirty="0">
                <a:latin typeface="Century Gothic" pitchFamily="34" charset="0"/>
              </a:rPr>
              <a:t>Polyuria and polydipsia</a:t>
            </a:r>
          </a:p>
          <a:p>
            <a:pPr>
              <a:buClrTx/>
            </a:pPr>
            <a:endParaRPr lang="x-none" sz="2400" dirty="0"/>
          </a:p>
        </p:txBody>
      </p:sp>
      <p:sp>
        <p:nvSpPr>
          <p:cNvPr id="2" name="Title 1">
            <a:extLst>
              <a:ext uri="{FF2B5EF4-FFF2-40B4-BE49-F238E27FC236}">
                <a16:creationId xmlns="" xmlns:a16="http://schemas.microsoft.com/office/drawing/2014/main" id="{5E0C732B-16A3-1338-4482-E617B137780C}"/>
              </a:ext>
            </a:extLst>
          </p:cNvPr>
          <p:cNvSpPr>
            <a:spLocks noGrp="1"/>
          </p:cNvSpPr>
          <p:nvPr>
            <p:ph type="title"/>
          </p:nvPr>
        </p:nvSpPr>
        <p:spPr>
          <a:xfrm>
            <a:off x="495300" y="274638"/>
            <a:ext cx="8915400" cy="639762"/>
          </a:xfrm>
        </p:spPr>
        <p:txBody>
          <a:bodyPr>
            <a:normAutofit/>
          </a:bodyPr>
          <a:lstStyle/>
          <a:p>
            <a:pPr algn="ctr"/>
            <a:r>
              <a:rPr lang="en-US" sz="2400" b="1" dirty="0" smtClean="0">
                <a:solidFill>
                  <a:schemeClr val="tx1"/>
                </a:solidFill>
                <a:effectLst/>
                <a:latin typeface="Century Gothic" pitchFamily="34" charset="0"/>
              </a:rPr>
              <a:t>CLINICAL FEATURES</a:t>
            </a:r>
            <a:endParaRPr lang="x-none" sz="2400" b="1" dirty="0">
              <a:solidFill>
                <a:schemeClr val="tx1"/>
              </a:solidFill>
              <a:effectLst/>
              <a:latin typeface="Century Gothic" pitchFamily="34" charset="0"/>
            </a:endParaRPr>
          </a:p>
        </p:txBody>
      </p:sp>
      <p:sp>
        <p:nvSpPr>
          <p:cNvPr id="4" name="Right Brace 3">
            <a:extLst>
              <a:ext uri="{FF2B5EF4-FFF2-40B4-BE49-F238E27FC236}">
                <a16:creationId xmlns="" xmlns:a16="http://schemas.microsoft.com/office/drawing/2014/main" id="{F36864A9-B8A9-1183-37B5-96986C0BEAF0}"/>
              </a:ext>
            </a:extLst>
          </p:cNvPr>
          <p:cNvSpPr/>
          <p:nvPr/>
        </p:nvSpPr>
        <p:spPr>
          <a:xfrm>
            <a:off x="3648975" y="1958197"/>
            <a:ext cx="664234" cy="2078966"/>
          </a:xfrm>
          <a:prstGeom prst="rightBrace">
            <a:avLst/>
          </a:prstGeom>
          <a:ln>
            <a:headEnd type="none" w="med" len="med"/>
            <a:tailEnd type="arrow" w="med" len="med"/>
          </a:ln>
        </p:spPr>
        <p:style>
          <a:lnRef idx="3">
            <a:schemeClr val="dk1"/>
          </a:lnRef>
          <a:fillRef idx="0">
            <a:schemeClr val="dk1"/>
          </a:fillRef>
          <a:effectRef idx="2">
            <a:schemeClr val="dk1"/>
          </a:effectRef>
          <a:fontRef idx="minor">
            <a:schemeClr val="tx1"/>
          </a:fontRef>
        </p:style>
        <p:txBody>
          <a:bodyPr rtlCol="0" anchor="ctr"/>
          <a:lstStyle/>
          <a:p>
            <a:pPr algn="ctr"/>
            <a:endParaRPr lang="x-none"/>
          </a:p>
        </p:txBody>
      </p:sp>
      <p:pic>
        <p:nvPicPr>
          <p:cNvPr id="5" name="Google Shape;56;p13">
            <a:extLst>
              <a:ext uri="{FF2B5EF4-FFF2-40B4-BE49-F238E27FC236}">
                <a16:creationId xmlns:a16="http://schemas.microsoft.com/office/drawing/2014/main" xmlns="" id="{BD4B6AA8-7949-D277-68C1-612FC3D651AB}"/>
              </a:ext>
            </a:extLst>
          </p:cNvPr>
          <p:cNvPicPr preferRelativeResize="0">
            <a:picLocks/>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0398" y="148282"/>
            <a:ext cx="806911"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Google Shape;57;p13">
            <a:extLst>
              <a:ext uri="{FF2B5EF4-FFF2-40B4-BE49-F238E27FC236}">
                <a16:creationId xmlns:a16="http://schemas.microsoft.com/office/drawing/2014/main" xmlns="" id="{D12B0C99-7CD5-D756-391B-DD8BD52653D2}"/>
              </a:ext>
            </a:extLst>
          </p:cNvPr>
          <p:cNvPicPr preferRelativeResize="0">
            <a:picLocks/>
          </p:cNvPicPr>
          <p:nvPr/>
        </p:nvPicPr>
        <p:blipFill>
          <a:blip r:embed="rId3" cstate="print">
            <a:extLst>
              <a:ext uri="{28A0092B-C50C-407E-A947-70E740481C1C}">
                <a14:useLocalDpi xmlns:a14="http://schemas.microsoft.com/office/drawing/2010/main" xmlns="" val="0"/>
              </a:ext>
            </a:extLst>
          </a:blip>
          <a:srcRect t="18652"/>
          <a:stretch>
            <a:fillRect/>
          </a:stretch>
        </p:blipFill>
        <p:spPr bwMode="auto">
          <a:xfrm>
            <a:off x="8891809" y="144020"/>
            <a:ext cx="816214" cy="761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 xmlns:p14="http://schemas.microsoft.com/office/powerpoint/2010/main" val="12364496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27ABCA62-F81C-913D-80AD-38A160AA1D40}"/>
              </a:ext>
            </a:extLst>
          </p:cNvPr>
          <p:cNvSpPr>
            <a:spLocks noGrp="1"/>
          </p:cNvSpPr>
          <p:nvPr>
            <p:ph idx="1"/>
          </p:nvPr>
        </p:nvSpPr>
        <p:spPr>
          <a:xfrm>
            <a:off x="974785" y="1481330"/>
            <a:ext cx="7962182" cy="4525963"/>
          </a:xfrm>
        </p:spPr>
        <p:txBody>
          <a:bodyPr>
            <a:normAutofit/>
          </a:bodyPr>
          <a:lstStyle/>
          <a:p>
            <a:pPr>
              <a:lnSpc>
                <a:spcPct val="150000"/>
              </a:lnSpc>
              <a:buClrTx/>
              <a:buFont typeface="Wingdings" panose="05000000000000000000" pitchFamily="2" charset="2"/>
              <a:buChar char="Ø"/>
            </a:pPr>
            <a:r>
              <a:rPr lang="en-US" sz="1600" dirty="0" smtClean="0"/>
              <a:t> </a:t>
            </a:r>
            <a:r>
              <a:rPr lang="en-US" sz="1600" dirty="0" smtClean="0">
                <a:latin typeface="Century Gothic" pitchFamily="34" charset="0"/>
              </a:rPr>
              <a:t>Resistant </a:t>
            </a:r>
            <a:r>
              <a:rPr lang="en-US" sz="1600" dirty="0">
                <a:latin typeface="Century Gothic" pitchFamily="34" charset="0"/>
              </a:rPr>
              <a:t>Hypertension</a:t>
            </a:r>
          </a:p>
          <a:p>
            <a:pPr>
              <a:lnSpc>
                <a:spcPct val="150000"/>
              </a:lnSpc>
              <a:buClrTx/>
              <a:buFont typeface="Wingdings" panose="05000000000000000000" pitchFamily="2" charset="2"/>
              <a:buChar char="Ø"/>
            </a:pPr>
            <a:r>
              <a:rPr lang="en-US" sz="1600" dirty="0">
                <a:latin typeface="Century Gothic" pitchFamily="34" charset="0"/>
              </a:rPr>
              <a:t> Hypertension associated with hypokalemia.</a:t>
            </a:r>
          </a:p>
          <a:p>
            <a:pPr>
              <a:lnSpc>
                <a:spcPct val="150000"/>
              </a:lnSpc>
              <a:buClrTx/>
              <a:buFont typeface="Wingdings" panose="05000000000000000000" pitchFamily="2" charset="2"/>
              <a:buChar char="Ø"/>
            </a:pPr>
            <a:r>
              <a:rPr lang="en-US" sz="1600" dirty="0">
                <a:latin typeface="Century Gothic" pitchFamily="34" charset="0"/>
              </a:rPr>
              <a:t> Hypertension before the age of 40.</a:t>
            </a:r>
          </a:p>
          <a:p>
            <a:pPr>
              <a:lnSpc>
                <a:spcPct val="150000"/>
              </a:lnSpc>
              <a:buClrTx/>
              <a:buFont typeface="Wingdings" panose="05000000000000000000" pitchFamily="2" charset="2"/>
              <a:buChar char="Ø"/>
            </a:pPr>
            <a:r>
              <a:rPr lang="en-US" sz="1600" dirty="0">
                <a:latin typeface="Century Gothic" pitchFamily="34" charset="0"/>
              </a:rPr>
              <a:t> Adrenal incidentaloma</a:t>
            </a:r>
            <a:endParaRPr lang="x-none" sz="1600" dirty="0">
              <a:latin typeface="Century Gothic" pitchFamily="34" charset="0"/>
            </a:endParaRPr>
          </a:p>
        </p:txBody>
      </p:sp>
      <p:sp>
        <p:nvSpPr>
          <p:cNvPr id="2" name="Title 1">
            <a:extLst>
              <a:ext uri="{FF2B5EF4-FFF2-40B4-BE49-F238E27FC236}">
                <a16:creationId xmlns="" xmlns:a16="http://schemas.microsoft.com/office/drawing/2014/main" id="{9DA9D7DF-4D29-C370-DF61-9C825E4A855C}"/>
              </a:ext>
            </a:extLst>
          </p:cNvPr>
          <p:cNvSpPr>
            <a:spLocks noGrp="1"/>
          </p:cNvSpPr>
          <p:nvPr>
            <p:ph type="title"/>
          </p:nvPr>
        </p:nvSpPr>
        <p:spPr>
          <a:xfrm>
            <a:off x="469421" y="179748"/>
            <a:ext cx="8915400" cy="1143000"/>
          </a:xfrm>
        </p:spPr>
        <p:txBody>
          <a:bodyPr>
            <a:noAutofit/>
          </a:bodyPr>
          <a:lstStyle/>
          <a:p>
            <a:pPr algn="ctr"/>
            <a:r>
              <a:rPr lang="en-US" sz="2400" b="1" dirty="0" smtClean="0">
                <a:solidFill>
                  <a:schemeClr val="tx1"/>
                </a:solidFill>
                <a:effectLst/>
                <a:latin typeface="Century Gothic" pitchFamily="34" charset="0"/>
              </a:rPr>
              <a:t>SCREENING CRITERIA FOR </a:t>
            </a:r>
            <a:br>
              <a:rPr lang="en-US" sz="2400" b="1" dirty="0" smtClean="0">
                <a:solidFill>
                  <a:schemeClr val="tx1"/>
                </a:solidFill>
                <a:effectLst/>
                <a:latin typeface="Century Gothic" pitchFamily="34" charset="0"/>
              </a:rPr>
            </a:br>
            <a:r>
              <a:rPr lang="en-US" sz="2400" b="1" dirty="0" smtClean="0">
                <a:solidFill>
                  <a:schemeClr val="tx1"/>
                </a:solidFill>
                <a:effectLst/>
                <a:latin typeface="Century Gothic" pitchFamily="34" charset="0"/>
              </a:rPr>
              <a:t>PRIMARY HYPERALDOSTERONISM</a:t>
            </a:r>
            <a:endParaRPr lang="x-none" sz="2400" b="1" dirty="0">
              <a:solidFill>
                <a:schemeClr val="tx1"/>
              </a:solidFill>
              <a:effectLst/>
              <a:latin typeface="Century Gothic" pitchFamily="34" charset="0"/>
            </a:endParaRPr>
          </a:p>
        </p:txBody>
      </p:sp>
      <p:pic>
        <p:nvPicPr>
          <p:cNvPr id="4" name="Google Shape;56;p13">
            <a:extLst>
              <a:ext uri="{FF2B5EF4-FFF2-40B4-BE49-F238E27FC236}">
                <a16:creationId xmlns:a16="http://schemas.microsoft.com/office/drawing/2014/main" xmlns="" id="{BD4B6AA8-7949-D277-68C1-612FC3D651AB}"/>
              </a:ext>
            </a:extLst>
          </p:cNvPr>
          <p:cNvPicPr preferRelativeResize="0">
            <a:picLocks/>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0398" y="148282"/>
            <a:ext cx="806911"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Google Shape;57;p13">
            <a:extLst>
              <a:ext uri="{FF2B5EF4-FFF2-40B4-BE49-F238E27FC236}">
                <a16:creationId xmlns:a16="http://schemas.microsoft.com/office/drawing/2014/main" xmlns="" id="{D12B0C99-7CD5-D756-391B-DD8BD52653D2}"/>
              </a:ext>
            </a:extLst>
          </p:cNvPr>
          <p:cNvPicPr preferRelativeResize="0">
            <a:picLocks/>
          </p:cNvPicPr>
          <p:nvPr/>
        </p:nvPicPr>
        <p:blipFill>
          <a:blip r:embed="rId3" cstate="print">
            <a:extLst>
              <a:ext uri="{28A0092B-C50C-407E-A947-70E740481C1C}">
                <a14:useLocalDpi xmlns:a14="http://schemas.microsoft.com/office/drawing/2010/main" xmlns="" val="0"/>
              </a:ext>
            </a:extLst>
          </a:blip>
          <a:srcRect t="18652"/>
          <a:stretch>
            <a:fillRect/>
          </a:stretch>
        </p:blipFill>
        <p:spPr bwMode="auto">
          <a:xfrm>
            <a:off x="8891809" y="144020"/>
            <a:ext cx="816214" cy="761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 xmlns:p14="http://schemas.microsoft.com/office/powerpoint/2010/main" val="35453694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C4E5740C-2180-51DA-5700-2144DB099493}"/>
              </a:ext>
            </a:extLst>
          </p:cNvPr>
          <p:cNvSpPr>
            <a:spLocks noGrp="1"/>
          </p:cNvSpPr>
          <p:nvPr>
            <p:ph idx="1"/>
          </p:nvPr>
        </p:nvSpPr>
        <p:spPr>
          <a:xfrm>
            <a:off x="862193" y="1437551"/>
            <a:ext cx="8543925" cy="4584137"/>
          </a:xfrm>
        </p:spPr>
        <p:txBody>
          <a:bodyPr>
            <a:normAutofit/>
          </a:bodyPr>
          <a:lstStyle/>
          <a:p>
            <a:pPr>
              <a:lnSpc>
                <a:spcPct val="150000"/>
              </a:lnSpc>
              <a:buClrTx/>
              <a:buFont typeface="Wingdings" panose="05000000000000000000" pitchFamily="2" charset="2"/>
              <a:buChar char="Ø"/>
            </a:pPr>
            <a:r>
              <a:rPr lang="en-US" sz="1600" dirty="0">
                <a:latin typeface="Century Gothic" pitchFamily="34" charset="0"/>
              </a:rPr>
              <a:t> </a:t>
            </a:r>
            <a:r>
              <a:rPr lang="en-US" sz="1600" b="1" u="sng" dirty="0">
                <a:solidFill>
                  <a:schemeClr val="accent6">
                    <a:lumMod val="75000"/>
                  </a:schemeClr>
                </a:solidFill>
                <a:latin typeface="Century Gothic" pitchFamily="34" charset="0"/>
              </a:rPr>
              <a:t>Screening test</a:t>
            </a:r>
            <a:r>
              <a:rPr lang="en-US" sz="1600" dirty="0">
                <a:latin typeface="Century Gothic" pitchFamily="34" charset="0"/>
              </a:rPr>
              <a:t>: </a:t>
            </a:r>
            <a:r>
              <a:rPr lang="en-US" sz="1600" dirty="0" smtClean="0">
                <a:latin typeface="Century Gothic" pitchFamily="34" charset="0"/>
              </a:rPr>
              <a:t>Aldosterone/plasma </a:t>
            </a:r>
            <a:r>
              <a:rPr lang="en-US" sz="1600" dirty="0">
                <a:latin typeface="Century Gothic" pitchFamily="34" charset="0"/>
              </a:rPr>
              <a:t>renin activity.</a:t>
            </a:r>
          </a:p>
          <a:p>
            <a:pPr>
              <a:lnSpc>
                <a:spcPct val="150000"/>
              </a:lnSpc>
              <a:buClrTx/>
              <a:buFont typeface="Wingdings" panose="05000000000000000000" pitchFamily="2" charset="2"/>
              <a:buChar char="Ø"/>
            </a:pPr>
            <a:r>
              <a:rPr lang="en-US" sz="1600" dirty="0">
                <a:latin typeface="Century Gothic" pitchFamily="34" charset="0"/>
              </a:rPr>
              <a:t> </a:t>
            </a:r>
            <a:r>
              <a:rPr lang="en-US" sz="1600" b="1" u="sng" dirty="0">
                <a:solidFill>
                  <a:srgbClr val="0070C0"/>
                </a:solidFill>
                <a:latin typeface="Century Gothic" pitchFamily="34" charset="0"/>
              </a:rPr>
              <a:t>Confirmation of diagnosis: </a:t>
            </a:r>
            <a:r>
              <a:rPr lang="en-US" sz="1600" dirty="0">
                <a:latin typeface="Century Gothic" pitchFamily="34" charset="0"/>
              </a:rPr>
              <a:t>Failure to suppress </a:t>
            </a:r>
            <a:r>
              <a:rPr lang="en-US" sz="1600" dirty="0" err="1">
                <a:latin typeface="Century Gothic" pitchFamily="34" charset="0"/>
              </a:rPr>
              <a:t>aldosterone</a:t>
            </a:r>
            <a:r>
              <a:rPr lang="en-US" sz="1600" dirty="0">
                <a:latin typeface="Century Gothic" pitchFamily="34" charset="0"/>
              </a:rPr>
              <a:t> in face of sodium/volume loading.</a:t>
            </a:r>
          </a:p>
          <a:p>
            <a:pPr marL="514350" indent="-514350">
              <a:lnSpc>
                <a:spcPct val="150000"/>
              </a:lnSpc>
              <a:buClrTx/>
              <a:buAutoNum type="arabicParenR"/>
            </a:pPr>
            <a:r>
              <a:rPr lang="en-US" sz="1600" dirty="0">
                <a:latin typeface="Century Gothic" pitchFamily="34" charset="0"/>
              </a:rPr>
              <a:t>Saline Infusion test</a:t>
            </a:r>
          </a:p>
          <a:p>
            <a:pPr marL="514350" indent="-514350">
              <a:lnSpc>
                <a:spcPct val="150000"/>
              </a:lnSpc>
              <a:buClrTx/>
              <a:buAutoNum type="arabicParenR"/>
            </a:pPr>
            <a:r>
              <a:rPr lang="en-US" sz="1600" dirty="0">
                <a:latin typeface="Century Gothic" pitchFamily="34" charset="0"/>
              </a:rPr>
              <a:t>Fludrocortisone suppression test</a:t>
            </a:r>
          </a:p>
          <a:p>
            <a:pPr marL="514350" indent="-514350">
              <a:lnSpc>
                <a:spcPct val="150000"/>
              </a:lnSpc>
              <a:buClrTx/>
              <a:buAutoNum type="arabicParenR"/>
            </a:pPr>
            <a:r>
              <a:rPr lang="en-US" sz="1600" dirty="0">
                <a:latin typeface="Century Gothic" pitchFamily="34" charset="0"/>
              </a:rPr>
              <a:t>Dietary Sodium loading test</a:t>
            </a:r>
          </a:p>
          <a:p>
            <a:pPr marL="0" indent="0">
              <a:buClrTx/>
              <a:buNone/>
            </a:pPr>
            <a:endParaRPr lang="x-none" sz="1600" u="sng" dirty="0">
              <a:latin typeface="Century Gothic" pitchFamily="34" charset="0"/>
            </a:endParaRPr>
          </a:p>
        </p:txBody>
      </p:sp>
      <p:sp>
        <p:nvSpPr>
          <p:cNvPr id="2" name="Title 1">
            <a:extLst>
              <a:ext uri="{FF2B5EF4-FFF2-40B4-BE49-F238E27FC236}">
                <a16:creationId xmlns="" xmlns:a16="http://schemas.microsoft.com/office/drawing/2014/main" id="{70168CB3-9AF1-D1FE-E2C1-4E9CAE36FEF7}"/>
              </a:ext>
            </a:extLst>
          </p:cNvPr>
          <p:cNvSpPr>
            <a:spLocks noGrp="1"/>
          </p:cNvSpPr>
          <p:nvPr>
            <p:ph type="title"/>
          </p:nvPr>
        </p:nvSpPr>
        <p:spPr>
          <a:xfrm>
            <a:off x="478048" y="145242"/>
            <a:ext cx="8915400" cy="915807"/>
          </a:xfrm>
        </p:spPr>
        <p:txBody>
          <a:bodyPr>
            <a:normAutofit/>
          </a:bodyPr>
          <a:lstStyle/>
          <a:p>
            <a:pPr algn="ctr"/>
            <a:r>
              <a:rPr lang="en-US" sz="2400" b="1" dirty="0" smtClean="0">
                <a:solidFill>
                  <a:schemeClr val="tx1"/>
                </a:solidFill>
                <a:effectLst/>
                <a:latin typeface="Century Gothic" pitchFamily="34" charset="0"/>
              </a:rPr>
              <a:t>LABORATORY INVESTIGATION FOR DIAGNOSIS</a:t>
            </a:r>
            <a:endParaRPr lang="x-none" sz="2400" b="1" dirty="0">
              <a:solidFill>
                <a:schemeClr val="tx1"/>
              </a:solidFill>
              <a:effectLst/>
              <a:latin typeface="Century Gothic" pitchFamily="34" charset="0"/>
            </a:endParaRPr>
          </a:p>
        </p:txBody>
      </p:sp>
      <p:pic>
        <p:nvPicPr>
          <p:cNvPr id="6" name="Google Shape;56;p13">
            <a:extLst>
              <a:ext uri="{FF2B5EF4-FFF2-40B4-BE49-F238E27FC236}">
                <a16:creationId xmlns:a16="http://schemas.microsoft.com/office/drawing/2014/main" xmlns="" id="{BD4B6AA8-7949-D277-68C1-612FC3D651AB}"/>
              </a:ext>
            </a:extLst>
          </p:cNvPr>
          <p:cNvPicPr preferRelativeResize="0">
            <a:picLocks/>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0398" y="148282"/>
            <a:ext cx="806911"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Google Shape;57;p13">
            <a:extLst>
              <a:ext uri="{FF2B5EF4-FFF2-40B4-BE49-F238E27FC236}">
                <a16:creationId xmlns:a16="http://schemas.microsoft.com/office/drawing/2014/main" xmlns="" id="{D12B0C99-7CD5-D756-391B-DD8BD52653D2}"/>
              </a:ext>
            </a:extLst>
          </p:cNvPr>
          <p:cNvPicPr preferRelativeResize="0">
            <a:picLocks/>
          </p:cNvPicPr>
          <p:nvPr/>
        </p:nvPicPr>
        <p:blipFill>
          <a:blip r:embed="rId3" cstate="print">
            <a:extLst>
              <a:ext uri="{28A0092B-C50C-407E-A947-70E740481C1C}">
                <a14:useLocalDpi xmlns:a14="http://schemas.microsoft.com/office/drawing/2010/main" xmlns="" val="0"/>
              </a:ext>
            </a:extLst>
          </a:blip>
          <a:srcRect t="18652"/>
          <a:stretch>
            <a:fillRect/>
          </a:stretch>
        </p:blipFill>
        <p:spPr bwMode="auto">
          <a:xfrm>
            <a:off x="8891809" y="144020"/>
            <a:ext cx="816214" cy="761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 xmlns:p14="http://schemas.microsoft.com/office/powerpoint/2010/main" val="38343452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a:extLst>
              <a:ext uri="{FF2B5EF4-FFF2-40B4-BE49-F238E27FC236}">
                <a16:creationId xmlns="" xmlns:a16="http://schemas.microsoft.com/office/drawing/2014/main" id="{79794882-9024-A4C5-5BF3-FE9F483B6D13}"/>
              </a:ext>
            </a:extLst>
          </p:cNvPr>
          <p:cNvPicPr>
            <a:picLocks noGrp="1" noChangeAspect="1"/>
          </p:cNvPicPr>
          <p:nvPr>
            <p:ph idx="1"/>
          </p:nvPr>
        </p:nvPicPr>
        <p:blipFill>
          <a:blip r:embed="rId2" cstate="print"/>
          <a:stretch>
            <a:fillRect/>
          </a:stretch>
        </p:blipFill>
        <p:spPr>
          <a:xfrm>
            <a:off x="1112358" y="1679843"/>
            <a:ext cx="3080147" cy="2987048"/>
          </a:xfrm>
        </p:spPr>
      </p:pic>
      <p:sp>
        <p:nvSpPr>
          <p:cNvPr id="2" name="Title 1">
            <a:extLst>
              <a:ext uri="{FF2B5EF4-FFF2-40B4-BE49-F238E27FC236}">
                <a16:creationId xmlns="" xmlns:a16="http://schemas.microsoft.com/office/drawing/2014/main" id="{13B44CF5-E93D-457A-0F95-9986F947FC7D}"/>
              </a:ext>
            </a:extLst>
          </p:cNvPr>
          <p:cNvSpPr>
            <a:spLocks noGrp="1"/>
          </p:cNvSpPr>
          <p:nvPr>
            <p:ph type="title"/>
          </p:nvPr>
        </p:nvSpPr>
        <p:spPr>
          <a:xfrm>
            <a:off x="495300" y="145241"/>
            <a:ext cx="8915400" cy="820917"/>
          </a:xfrm>
        </p:spPr>
        <p:txBody>
          <a:bodyPr>
            <a:noAutofit/>
          </a:bodyPr>
          <a:lstStyle/>
          <a:p>
            <a:pPr algn="ctr"/>
            <a:r>
              <a:rPr lang="en-US" sz="2400" b="1" dirty="0" smtClean="0">
                <a:solidFill>
                  <a:schemeClr val="tx1"/>
                </a:solidFill>
                <a:effectLst/>
                <a:latin typeface="Century Gothic" pitchFamily="34" charset="0"/>
              </a:rPr>
              <a:t>IMAGING FOR FINDING THE UNDERLYING CAUSE</a:t>
            </a:r>
            <a:endParaRPr lang="x-none" sz="2400" b="1" dirty="0">
              <a:solidFill>
                <a:schemeClr val="tx1"/>
              </a:solidFill>
              <a:effectLst/>
              <a:latin typeface="Century Gothic" pitchFamily="34" charset="0"/>
            </a:endParaRPr>
          </a:p>
        </p:txBody>
      </p:sp>
      <p:pic>
        <p:nvPicPr>
          <p:cNvPr id="13" name="Picture 12">
            <a:extLst>
              <a:ext uri="{FF2B5EF4-FFF2-40B4-BE49-F238E27FC236}">
                <a16:creationId xmlns="" xmlns:a16="http://schemas.microsoft.com/office/drawing/2014/main" id="{3FF97E21-F5C1-4F32-35D9-38DF1D5EF96E}"/>
              </a:ext>
            </a:extLst>
          </p:cNvPr>
          <p:cNvPicPr>
            <a:picLocks noChangeAspect="1"/>
          </p:cNvPicPr>
          <p:nvPr/>
        </p:nvPicPr>
        <p:blipFill>
          <a:blip r:embed="rId3" cstate="print"/>
          <a:stretch>
            <a:fillRect/>
          </a:stretch>
        </p:blipFill>
        <p:spPr>
          <a:xfrm>
            <a:off x="4813540" y="1682151"/>
            <a:ext cx="3048661" cy="2958859"/>
          </a:xfrm>
          <a:prstGeom prst="rect">
            <a:avLst/>
          </a:prstGeom>
        </p:spPr>
      </p:pic>
      <p:sp>
        <p:nvSpPr>
          <p:cNvPr id="14" name="TextBox 13">
            <a:extLst>
              <a:ext uri="{FF2B5EF4-FFF2-40B4-BE49-F238E27FC236}">
                <a16:creationId xmlns="" xmlns:a16="http://schemas.microsoft.com/office/drawing/2014/main" id="{63B11B84-5E79-B14F-C759-555406E84CB8}"/>
              </a:ext>
            </a:extLst>
          </p:cNvPr>
          <p:cNvSpPr txBox="1"/>
          <p:nvPr/>
        </p:nvSpPr>
        <p:spPr>
          <a:xfrm>
            <a:off x="1112358" y="4673385"/>
            <a:ext cx="3080147" cy="338554"/>
          </a:xfrm>
          <a:prstGeom prst="rect">
            <a:avLst/>
          </a:prstGeom>
          <a:noFill/>
        </p:spPr>
        <p:txBody>
          <a:bodyPr wrap="square" rtlCol="0">
            <a:spAutoFit/>
          </a:bodyPr>
          <a:lstStyle/>
          <a:p>
            <a:pPr algn="ctr"/>
            <a:r>
              <a:rPr lang="en-US" sz="1600" dirty="0">
                <a:latin typeface="Century Gothic" pitchFamily="34" charset="0"/>
              </a:rPr>
              <a:t>Adrenal Adenoma</a:t>
            </a:r>
            <a:endParaRPr lang="x-none" sz="1600" dirty="0">
              <a:latin typeface="Century Gothic" pitchFamily="34" charset="0"/>
            </a:endParaRPr>
          </a:p>
        </p:txBody>
      </p:sp>
      <p:cxnSp>
        <p:nvCxnSpPr>
          <p:cNvPr id="20" name="Straight Arrow Connector 19">
            <a:extLst>
              <a:ext uri="{FF2B5EF4-FFF2-40B4-BE49-F238E27FC236}">
                <a16:creationId xmlns="" xmlns:a16="http://schemas.microsoft.com/office/drawing/2014/main" id="{25403782-7976-D122-0708-5ECABE5B89CF}"/>
              </a:ext>
            </a:extLst>
          </p:cNvPr>
          <p:cNvCxnSpPr/>
          <p:nvPr/>
        </p:nvCxnSpPr>
        <p:spPr>
          <a:xfrm flipV="1">
            <a:off x="2516444" y="3195484"/>
            <a:ext cx="183740" cy="39329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2" name="TextBox 21">
            <a:extLst>
              <a:ext uri="{FF2B5EF4-FFF2-40B4-BE49-F238E27FC236}">
                <a16:creationId xmlns="" xmlns:a16="http://schemas.microsoft.com/office/drawing/2014/main" id="{84830E6C-E704-E4AF-B7E6-445BC8CCBB1A}"/>
              </a:ext>
            </a:extLst>
          </p:cNvPr>
          <p:cNvSpPr txBox="1"/>
          <p:nvPr/>
        </p:nvSpPr>
        <p:spPr>
          <a:xfrm>
            <a:off x="4646020" y="4660770"/>
            <a:ext cx="3419678" cy="338554"/>
          </a:xfrm>
          <a:prstGeom prst="rect">
            <a:avLst/>
          </a:prstGeom>
          <a:noFill/>
        </p:spPr>
        <p:txBody>
          <a:bodyPr wrap="square" rtlCol="0">
            <a:spAutoFit/>
          </a:bodyPr>
          <a:lstStyle/>
          <a:p>
            <a:pPr algn="ctr"/>
            <a:r>
              <a:rPr lang="en-US" sz="1600" dirty="0">
                <a:latin typeface="Century Gothic" pitchFamily="34" charset="0"/>
              </a:rPr>
              <a:t>Bilateral Adrenal Hyperplasia</a:t>
            </a:r>
            <a:endParaRPr lang="x-none" sz="1600" dirty="0">
              <a:latin typeface="Century Gothic" pitchFamily="34" charset="0"/>
            </a:endParaRPr>
          </a:p>
        </p:txBody>
      </p:sp>
      <p:pic>
        <p:nvPicPr>
          <p:cNvPr id="8" name="Google Shape;56;p13">
            <a:extLst>
              <a:ext uri="{FF2B5EF4-FFF2-40B4-BE49-F238E27FC236}">
                <a16:creationId xmlns:a16="http://schemas.microsoft.com/office/drawing/2014/main" xmlns="" id="{BD4B6AA8-7949-D277-68C1-612FC3D651AB}"/>
              </a:ext>
            </a:extLst>
          </p:cNvPr>
          <p:cNvPicPr preferRelativeResize="0">
            <a:picLocks/>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90398" y="148282"/>
            <a:ext cx="806911"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Google Shape;57;p13">
            <a:extLst>
              <a:ext uri="{FF2B5EF4-FFF2-40B4-BE49-F238E27FC236}">
                <a16:creationId xmlns:a16="http://schemas.microsoft.com/office/drawing/2014/main" xmlns="" id="{D12B0C99-7CD5-D756-391B-DD8BD52653D2}"/>
              </a:ext>
            </a:extLst>
          </p:cNvPr>
          <p:cNvPicPr preferRelativeResize="0">
            <a:picLocks/>
          </p:cNvPicPr>
          <p:nvPr/>
        </p:nvPicPr>
        <p:blipFill>
          <a:blip r:embed="rId5" cstate="print">
            <a:extLst>
              <a:ext uri="{28A0092B-C50C-407E-A947-70E740481C1C}">
                <a14:useLocalDpi xmlns:a14="http://schemas.microsoft.com/office/drawing/2010/main" xmlns="" val="0"/>
              </a:ext>
            </a:extLst>
          </a:blip>
          <a:srcRect t="18652"/>
          <a:stretch>
            <a:fillRect/>
          </a:stretch>
        </p:blipFill>
        <p:spPr bwMode="auto">
          <a:xfrm>
            <a:off x="8891809" y="144020"/>
            <a:ext cx="816214" cy="761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 xmlns:p14="http://schemas.microsoft.com/office/powerpoint/2010/main" val="35102891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F5E9C6B7-C622-4F9B-0A14-259E6C6DF3E7}"/>
              </a:ext>
            </a:extLst>
          </p:cNvPr>
          <p:cNvSpPr>
            <a:spLocks noGrp="1"/>
          </p:cNvSpPr>
          <p:nvPr>
            <p:ph idx="1"/>
          </p:nvPr>
        </p:nvSpPr>
        <p:spPr>
          <a:xfrm>
            <a:off x="897147" y="1300176"/>
            <a:ext cx="8048446" cy="4525963"/>
          </a:xfrm>
        </p:spPr>
        <p:txBody>
          <a:bodyPr>
            <a:normAutofit/>
          </a:bodyPr>
          <a:lstStyle/>
          <a:p>
            <a:pPr>
              <a:lnSpc>
                <a:spcPct val="150000"/>
              </a:lnSpc>
              <a:buClrTx/>
            </a:pPr>
            <a:r>
              <a:rPr lang="en-US" sz="1800" u="sng" dirty="0">
                <a:solidFill>
                  <a:schemeClr val="accent1"/>
                </a:solidFill>
                <a:latin typeface="Century Gothic" pitchFamily="34" charset="0"/>
              </a:rPr>
              <a:t>Surgical Intervention:</a:t>
            </a:r>
            <a:r>
              <a:rPr lang="en-US" sz="1800" dirty="0">
                <a:latin typeface="Century Gothic" pitchFamily="34" charset="0"/>
              </a:rPr>
              <a:t> Adrenalectomy	</a:t>
            </a:r>
            <a:r>
              <a:rPr lang="en-US" sz="1800" dirty="0" smtClean="0">
                <a:latin typeface="Century Gothic" pitchFamily="34" charset="0"/>
              </a:rPr>
              <a:t>      Adrenal </a:t>
            </a:r>
            <a:r>
              <a:rPr lang="en-US" sz="1800" dirty="0">
                <a:latin typeface="Century Gothic" pitchFamily="34" charset="0"/>
              </a:rPr>
              <a:t>Adenoma</a:t>
            </a:r>
          </a:p>
          <a:p>
            <a:pPr>
              <a:lnSpc>
                <a:spcPct val="150000"/>
              </a:lnSpc>
              <a:buClrTx/>
            </a:pPr>
            <a:r>
              <a:rPr lang="en-US" sz="1800" u="sng" dirty="0">
                <a:solidFill>
                  <a:schemeClr val="accent1"/>
                </a:solidFill>
                <a:latin typeface="Century Gothic" pitchFamily="34" charset="0"/>
              </a:rPr>
              <a:t>Medical treatment: </a:t>
            </a:r>
            <a:r>
              <a:rPr lang="en-US" sz="1800" dirty="0">
                <a:latin typeface="Century Gothic" pitchFamily="34" charset="0"/>
              </a:rPr>
              <a:t>Bilateral Adrenal Hyperplasia</a:t>
            </a:r>
          </a:p>
          <a:p>
            <a:pPr>
              <a:lnSpc>
                <a:spcPct val="150000"/>
              </a:lnSpc>
              <a:buClrTx/>
              <a:buFont typeface="Wingdings" panose="05000000000000000000" pitchFamily="2" charset="2"/>
              <a:buChar char="v"/>
            </a:pPr>
            <a:r>
              <a:rPr lang="en-US" sz="1800" dirty="0">
                <a:latin typeface="Century Gothic" pitchFamily="34" charset="0"/>
              </a:rPr>
              <a:t> Mineralocorticoid receptor antagonist, e.g., Spironolactone.</a:t>
            </a:r>
          </a:p>
        </p:txBody>
      </p:sp>
      <p:sp>
        <p:nvSpPr>
          <p:cNvPr id="2" name="Title 1">
            <a:extLst>
              <a:ext uri="{FF2B5EF4-FFF2-40B4-BE49-F238E27FC236}">
                <a16:creationId xmlns="" xmlns:a16="http://schemas.microsoft.com/office/drawing/2014/main" id="{A688B130-EA95-3E71-2295-1847619F8B7D}"/>
              </a:ext>
            </a:extLst>
          </p:cNvPr>
          <p:cNvSpPr>
            <a:spLocks noGrp="1"/>
          </p:cNvSpPr>
          <p:nvPr>
            <p:ph type="title"/>
          </p:nvPr>
        </p:nvSpPr>
        <p:spPr>
          <a:xfrm>
            <a:off x="495300" y="222880"/>
            <a:ext cx="8915400" cy="657015"/>
          </a:xfrm>
        </p:spPr>
        <p:txBody>
          <a:bodyPr>
            <a:normAutofit/>
          </a:bodyPr>
          <a:lstStyle/>
          <a:p>
            <a:pPr algn="ctr"/>
            <a:r>
              <a:rPr lang="en-US" sz="2400" b="1" dirty="0" smtClean="0">
                <a:solidFill>
                  <a:schemeClr val="tx1"/>
                </a:solidFill>
                <a:effectLst/>
                <a:latin typeface="Century Gothic" pitchFamily="34" charset="0"/>
              </a:rPr>
              <a:t>MANAGEMENT</a:t>
            </a:r>
            <a:endParaRPr lang="x-none" sz="2400" b="1" dirty="0">
              <a:solidFill>
                <a:schemeClr val="tx1"/>
              </a:solidFill>
              <a:effectLst/>
              <a:latin typeface="Century Gothic" pitchFamily="34" charset="0"/>
            </a:endParaRPr>
          </a:p>
        </p:txBody>
      </p:sp>
      <p:cxnSp>
        <p:nvCxnSpPr>
          <p:cNvPr id="5" name="Straight Arrow Connector 4">
            <a:extLst>
              <a:ext uri="{FF2B5EF4-FFF2-40B4-BE49-F238E27FC236}">
                <a16:creationId xmlns="" xmlns:a16="http://schemas.microsoft.com/office/drawing/2014/main" id="{5A56D9E1-E7AE-0AEA-1F5A-6DB0B01D9441}"/>
              </a:ext>
            </a:extLst>
          </p:cNvPr>
          <p:cNvCxnSpPr>
            <a:cxnSpLocks/>
          </p:cNvCxnSpPr>
          <p:nvPr/>
        </p:nvCxnSpPr>
        <p:spPr>
          <a:xfrm>
            <a:off x="5477774" y="1587260"/>
            <a:ext cx="450487" cy="1113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pic>
        <p:nvPicPr>
          <p:cNvPr id="6" name="Google Shape;56;p13">
            <a:extLst>
              <a:ext uri="{FF2B5EF4-FFF2-40B4-BE49-F238E27FC236}">
                <a16:creationId xmlns:a16="http://schemas.microsoft.com/office/drawing/2014/main" xmlns="" id="{BD4B6AA8-7949-D277-68C1-612FC3D651AB}"/>
              </a:ext>
            </a:extLst>
          </p:cNvPr>
          <p:cNvPicPr preferRelativeResize="0">
            <a:picLocks/>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0398" y="148282"/>
            <a:ext cx="806911"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Google Shape;57;p13">
            <a:extLst>
              <a:ext uri="{FF2B5EF4-FFF2-40B4-BE49-F238E27FC236}">
                <a16:creationId xmlns:a16="http://schemas.microsoft.com/office/drawing/2014/main" xmlns="" id="{D12B0C99-7CD5-D756-391B-DD8BD52653D2}"/>
              </a:ext>
            </a:extLst>
          </p:cNvPr>
          <p:cNvPicPr preferRelativeResize="0">
            <a:picLocks/>
          </p:cNvPicPr>
          <p:nvPr/>
        </p:nvPicPr>
        <p:blipFill>
          <a:blip r:embed="rId3" cstate="print">
            <a:extLst>
              <a:ext uri="{28A0092B-C50C-407E-A947-70E740481C1C}">
                <a14:useLocalDpi xmlns:a14="http://schemas.microsoft.com/office/drawing/2010/main" xmlns="" val="0"/>
              </a:ext>
            </a:extLst>
          </a:blip>
          <a:srcRect t="18652"/>
          <a:stretch>
            <a:fillRect/>
          </a:stretch>
        </p:blipFill>
        <p:spPr bwMode="auto">
          <a:xfrm>
            <a:off x="8891809" y="144020"/>
            <a:ext cx="816214" cy="761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 xmlns:p14="http://schemas.microsoft.com/office/powerpoint/2010/main" val="36520861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diagram of a patient&#10;&#10;Description automatically generated">
            <a:extLst>
              <a:ext uri="{FF2B5EF4-FFF2-40B4-BE49-F238E27FC236}">
                <a16:creationId xmlns="" xmlns:a16="http://schemas.microsoft.com/office/drawing/2014/main" id="{428EDAA1-E0C6-F13D-1B24-A8E852B4F8AC}"/>
              </a:ext>
            </a:extLst>
          </p:cNvPr>
          <p:cNvPicPr>
            <a:picLocks noChangeAspect="1"/>
          </p:cNvPicPr>
          <p:nvPr/>
        </p:nvPicPr>
        <p:blipFill>
          <a:blip r:embed="rId2" cstate="print"/>
          <a:stretch>
            <a:fillRect/>
          </a:stretch>
        </p:blipFill>
        <p:spPr>
          <a:xfrm>
            <a:off x="1733550" y="879894"/>
            <a:ext cx="6438900" cy="5046453"/>
          </a:xfrm>
          <a:prstGeom prst="rect">
            <a:avLst/>
          </a:prstGeom>
        </p:spPr>
      </p:pic>
      <p:pic>
        <p:nvPicPr>
          <p:cNvPr id="9" name="Google Shape;56;p13">
            <a:extLst>
              <a:ext uri="{FF2B5EF4-FFF2-40B4-BE49-F238E27FC236}">
                <a16:creationId xmlns:a16="http://schemas.microsoft.com/office/drawing/2014/main" xmlns="" id="{BD4B6AA8-7949-D277-68C1-612FC3D651AB}"/>
              </a:ext>
            </a:extLst>
          </p:cNvPr>
          <p:cNvPicPr preferRelativeResize="0">
            <a:picLocks/>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0398" y="148282"/>
            <a:ext cx="806911"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Google Shape;57;p13">
            <a:extLst>
              <a:ext uri="{FF2B5EF4-FFF2-40B4-BE49-F238E27FC236}">
                <a16:creationId xmlns:a16="http://schemas.microsoft.com/office/drawing/2014/main" xmlns="" id="{D12B0C99-7CD5-D756-391B-DD8BD52653D2}"/>
              </a:ext>
            </a:extLst>
          </p:cNvPr>
          <p:cNvPicPr preferRelativeResize="0">
            <a:picLocks/>
          </p:cNvPicPr>
          <p:nvPr/>
        </p:nvPicPr>
        <p:blipFill>
          <a:blip r:embed="rId4" cstate="print">
            <a:extLst>
              <a:ext uri="{28A0092B-C50C-407E-A947-70E740481C1C}">
                <a14:useLocalDpi xmlns:a14="http://schemas.microsoft.com/office/drawing/2010/main" xmlns="" val="0"/>
              </a:ext>
            </a:extLst>
          </a:blip>
          <a:srcRect t="18652"/>
          <a:stretch>
            <a:fillRect/>
          </a:stretch>
        </p:blipFill>
        <p:spPr bwMode="auto">
          <a:xfrm>
            <a:off x="8891809" y="144020"/>
            <a:ext cx="816214" cy="761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 xmlns:p14="http://schemas.microsoft.com/office/powerpoint/2010/main" val="36520861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70727CF-C669-E1E4-FBCC-5495D4992396}"/>
              </a:ext>
            </a:extLst>
          </p:cNvPr>
          <p:cNvSpPr>
            <a:spLocks noGrp="1"/>
          </p:cNvSpPr>
          <p:nvPr>
            <p:ph type="ctrTitle"/>
          </p:nvPr>
        </p:nvSpPr>
        <p:spPr>
          <a:xfrm>
            <a:off x="734323" y="1511063"/>
            <a:ext cx="8420100" cy="1829761"/>
          </a:xfrm>
        </p:spPr>
        <p:txBody>
          <a:bodyPr>
            <a:normAutofit/>
          </a:bodyPr>
          <a:lstStyle/>
          <a:p>
            <a:pPr algn="ctr"/>
            <a:r>
              <a:rPr lang="en-US" sz="4400" b="1" dirty="0" smtClean="0">
                <a:solidFill>
                  <a:schemeClr val="tx1"/>
                </a:solidFill>
                <a:effectLst/>
                <a:latin typeface="Century Gothic" pitchFamily="34" charset="0"/>
              </a:rPr>
              <a:t>PRIMARY HYPERALDOSTERONISM</a:t>
            </a:r>
            <a:endParaRPr lang="x-none" sz="4400" b="1" dirty="0">
              <a:solidFill>
                <a:schemeClr val="tx1"/>
              </a:solidFill>
              <a:effectLst/>
              <a:latin typeface="Century Gothic" pitchFamily="34" charset="0"/>
            </a:endParaRPr>
          </a:p>
        </p:txBody>
      </p:sp>
      <p:sp>
        <p:nvSpPr>
          <p:cNvPr id="3" name="Subtitle 2">
            <a:extLst>
              <a:ext uri="{FF2B5EF4-FFF2-40B4-BE49-F238E27FC236}">
                <a16:creationId xmlns="" xmlns:a16="http://schemas.microsoft.com/office/drawing/2014/main" id="{3DE90764-AEEF-82D3-FC95-800FD474F75B}"/>
              </a:ext>
            </a:extLst>
          </p:cNvPr>
          <p:cNvSpPr>
            <a:spLocks noGrp="1"/>
          </p:cNvSpPr>
          <p:nvPr>
            <p:ph type="subTitle" idx="1"/>
          </p:nvPr>
        </p:nvSpPr>
        <p:spPr>
          <a:xfrm>
            <a:off x="6469810" y="3611607"/>
            <a:ext cx="2693239" cy="1199704"/>
          </a:xfrm>
        </p:spPr>
        <p:txBody>
          <a:bodyPr>
            <a:normAutofit fontScale="32500" lnSpcReduction="20000"/>
          </a:bodyPr>
          <a:lstStyle/>
          <a:p>
            <a:pPr marL="342900" indent="-342900" algn="ctr">
              <a:lnSpc>
                <a:spcPct val="110000"/>
              </a:lnSpc>
              <a:spcBef>
                <a:spcPct val="20000"/>
              </a:spcBef>
              <a:defRPr/>
            </a:pPr>
            <a:r>
              <a:rPr lang="en-US" sz="2800" dirty="0" smtClean="0">
                <a:latin typeface="Century Gothic" pitchFamily="34" charset="0"/>
              </a:rPr>
              <a:t>Dr. Muhammad Mujeeb Khan</a:t>
            </a:r>
          </a:p>
          <a:p>
            <a:pPr marL="342900" indent="-342900" algn="ctr">
              <a:lnSpc>
                <a:spcPct val="110000"/>
              </a:lnSpc>
              <a:spcBef>
                <a:spcPct val="20000"/>
              </a:spcBef>
              <a:defRPr/>
            </a:pPr>
            <a:r>
              <a:rPr lang="en-US" sz="2800" dirty="0" smtClean="0">
                <a:latin typeface="Century Gothic" pitchFamily="34" charset="0"/>
              </a:rPr>
              <a:t>FCPS (Medicine) </a:t>
            </a:r>
          </a:p>
          <a:p>
            <a:pPr marL="342900" indent="-342900" algn="ctr">
              <a:lnSpc>
                <a:spcPct val="110000"/>
              </a:lnSpc>
              <a:spcBef>
                <a:spcPct val="20000"/>
              </a:spcBef>
              <a:defRPr/>
            </a:pPr>
            <a:r>
              <a:rPr lang="en-US" sz="2800" dirty="0" smtClean="0">
                <a:latin typeface="Century Gothic" pitchFamily="34" charset="0"/>
              </a:rPr>
              <a:t>Dip. DM (UK), Dip. Nutrition (Pak), </a:t>
            </a:r>
          </a:p>
          <a:p>
            <a:pPr marL="342900" indent="-342900" algn="ctr">
              <a:lnSpc>
                <a:spcPct val="110000"/>
              </a:lnSpc>
              <a:spcBef>
                <a:spcPct val="20000"/>
              </a:spcBef>
              <a:defRPr/>
            </a:pPr>
            <a:r>
              <a:rPr lang="en-US" sz="2800" dirty="0" err="1" smtClean="0">
                <a:latin typeface="Century Gothic" pitchFamily="34" charset="0"/>
              </a:rPr>
              <a:t>MSc</a:t>
            </a:r>
            <a:r>
              <a:rPr lang="en-US" sz="2800" dirty="0" smtClean="0">
                <a:latin typeface="Century Gothic" pitchFamily="34" charset="0"/>
              </a:rPr>
              <a:t>. Infectious Diseases (UK)</a:t>
            </a:r>
          </a:p>
          <a:p>
            <a:pPr marL="342900" indent="-342900" algn="ctr">
              <a:lnSpc>
                <a:spcPct val="110000"/>
              </a:lnSpc>
              <a:spcBef>
                <a:spcPct val="20000"/>
              </a:spcBef>
              <a:defRPr/>
            </a:pPr>
            <a:r>
              <a:rPr lang="en-US" sz="2800" dirty="0" smtClean="0">
                <a:latin typeface="Century Gothic" pitchFamily="34" charset="0"/>
              </a:rPr>
              <a:t>Associate Professor</a:t>
            </a:r>
          </a:p>
          <a:p>
            <a:pPr marL="342900" indent="-342900" algn="ctr">
              <a:lnSpc>
                <a:spcPct val="110000"/>
              </a:lnSpc>
              <a:spcBef>
                <a:spcPct val="20000"/>
              </a:spcBef>
              <a:defRPr/>
            </a:pPr>
            <a:r>
              <a:rPr lang="en-US" sz="2800" dirty="0" smtClean="0">
                <a:latin typeface="Century Gothic" pitchFamily="34" charset="0"/>
              </a:rPr>
              <a:t>Rawalpindi Medical University,  Rawalpindi</a:t>
            </a:r>
          </a:p>
          <a:p>
            <a:endParaRPr lang="x-none" dirty="0"/>
          </a:p>
        </p:txBody>
      </p:sp>
      <p:pic>
        <p:nvPicPr>
          <p:cNvPr id="4" name="Google Shape;56;p13">
            <a:extLst>
              <a:ext uri="{FF2B5EF4-FFF2-40B4-BE49-F238E27FC236}">
                <a16:creationId xmlns:a16="http://schemas.microsoft.com/office/drawing/2014/main" xmlns="" id="{BD4B6AA8-7949-D277-68C1-612FC3D651AB}"/>
              </a:ext>
            </a:extLst>
          </p:cNvPr>
          <p:cNvPicPr preferRelativeResize="0">
            <a:picLocks/>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0398" y="148282"/>
            <a:ext cx="806911"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Google Shape;57;p13">
            <a:extLst>
              <a:ext uri="{FF2B5EF4-FFF2-40B4-BE49-F238E27FC236}">
                <a16:creationId xmlns:a16="http://schemas.microsoft.com/office/drawing/2014/main" xmlns="" id="{D12B0C99-7CD5-D756-391B-DD8BD52653D2}"/>
              </a:ext>
            </a:extLst>
          </p:cNvPr>
          <p:cNvPicPr preferRelativeResize="0">
            <a:picLocks/>
          </p:cNvPicPr>
          <p:nvPr/>
        </p:nvPicPr>
        <p:blipFill>
          <a:blip r:embed="rId3" cstate="print">
            <a:extLst>
              <a:ext uri="{28A0092B-C50C-407E-A947-70E740481C1C}">
                <a14:useLocalDpi xmlns:a14="http://schemas.microsoft.com/office/drawing/2010/main" xmlns="" val="0"/>
              </a:ext>
            </a:extLst>
          </a:blip>
          <a:srcRect t="18652"/>
          <a:stretch>
            <a:fillRect/>
          </a:stretch>
        </p:blipFill>
        <p:spPr bwMode="auto">
          <a:xfrm>
            <a:off x="8891809" y="144020"/>
            <a:ext cx="816214" cy="761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 xmlns:p14="http://schemas.microsoft.com/office/powerpoint/2010/main" val="26086801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 xmlns:a16="http://schemas.microsoft.com/office/drawing/2014/main" id="{5A8B6621-5C0B-9691-5BF6-107ECB07E638}"/>
              </a:ext>
            </a:extLst>
          </p:cNvPr>
          <p:cNvPicPr>
            <a:picLocks noGrp="1" noChangeAspect="1"/>
          </p:cNvPicPr>
          <p:nvPr>
            <p:ph idx="1"/>
          </p:nvPr>
        </p:nvPicPr>
        <p:blipFill>
          <a:blip r:embed="rId2" cstate="print"/>
          <a:stretch>
            <a:fillRect/>
          </a:stretch>
        </p:blipFill>
        <p:spPr>
          <a:xfrm>
            <a:off x="1293654" y="1416970"/>
            <a:ext cx="7318692" cy="3025402"/>
          </a:xfrm>
        </p:spPr>
      </p:pic>
      <p:sp>
        <p:nvSpPr>
          <p:cNvPr id="2" name="Title 1">
            <a:extLst>
              <a:ext uri="{FF2B5EF4-FFF2-40B4-BE49-F238E27FC236}">
                <a16:creationId xmlns="" xmlns:a16="http://schemas.microsoft.com/office/drawing/2014/main" id="{9556B21D-18B1-0C8C-6CCF-F9E3F2BA625B}"/>
              </a:ext>
            </a:extLst>
          </p:cNvPr>
          <p:cNvSpPr>
            <a:spLocks noGrp="1"/>
          </p:cNvSpPr>
          <p:nvPr>
            <p:ph type="title"/>
          </p:nvPr>
        </p:nvSpPr>
        <p:spPr>
          <a:xfrm>
            <a:off x="495300" y="274638"/>
            <a:ext cx="8915400" cy="613883"/>
          </a:xfrm>
        </p:spPr>
        <p:txBody>
          <a:bodyPr>
            <a:normAutofit/>
          </a:bodyPr>
          <a:lstStyle/>
          <a:p>
            <a:pPr algn="ctr"/>
            <a:r>
              <a:rPr lang="en-US" sz="2800" b="1" dirty="0" smtClean="0">
                <a:solidFill>
                  <a:schemeClr val="tx1"/>
                </a:solidFill>
                <a:effectLst/>
                <a:latin typeface="Century Gothic" pitchFamily="34" charset="0"/>
              </a:rPr>
              <a:t>RECENT ADVANCES </a:t>
            </a:r>
            <a:endParaRPr lang="x-none" sz="2800" b="1" dirty="0">
              <a:solidFill>
                <a:schemeClr val="tx1"/>
              </a:solidFill>
              <a:effectLst/>
              <a:latin typeface="Century Gothic" pitchFamily="34" charset="0"/>
            </a:endParaRPr>
          </a:p>
        </p:txBody>
      </p:sp>
      <p:pic>
        <p:nvPicPr>
          <p:cNvPr id="4" name="Google Shape;56;p13">
            <a:extLst>
              <a:ext uri="{FF2B5EF4-FFF2-40B4-BE49-F238E27FC236}">
                <a16:creationId xmlns:a16="http://schemas.microsoft.com/office/drawing/2014/main" xmlns="" id="{BD4B6AA8-7949-D277-68C1-612FC3D651AB}"/>
              </a:ext>
            </a:extLst>
          </p:cNvPr>
          <p:cNvPicPr preferRelativeResize="0">
            <a:picLocks/>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0398" y="148282"/>
            <a:ext cx="806911"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Google Shape;57;p13">
            <a:extLst>
              <a:ext uri="{FF2B5EF4-FFF2-40B4-BE49-F238E27FC236}">
                <a16:creationId xmlns:a16="http://schemas.microsoft.com/office/drawing/2014/main" xmlns="" id="{D12B0C99-7CD5-D756-391B-DD8BD52653D2}"/>
              </a:ext>
            </a:extLst>
          </p:cNvPr>
          <p:cNvPicPr preferRelativeResize="0">
            <a:picLocks/>
          </p:cNvPicPr>
          <p:nvPr/>
        </p:nvPicPr>
        <p:blipFill>
          <a:blip r:embed="rId4" cstate="print">
            <a:extLst>
              <a:ext uri="{28A0092B-C50C-407E-A947-70E740481C1C}">
                <a14:useLocalDpi xmlns:a14="http://schemas.microsoft.com/office/drawing/2010/main" xmlns="" val="0"/>
              </a:ext>
            </a:extLst>
          </a:blip>
          <a:srcRect t="18652"/>
          <a:stretch>
            <a:fillRect/>
          </a:stretch>
        </p:blipFill>
        <p:spPr bwMode="auto">
          <a:xfrm>
            <a:off x="8891809" y="144020"/>
            <a:ext cx="816214" cy="761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 xmlns:p14="http://schemas.microsoft.com/office/powerpoint/2010/main" val="5279824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97B9C13-01D2-7BFB-9FED-E993502A3C50}"/>
              </a:ext>
            </a:extLst>
          </p:cNvPr>
          <p:cNvSpPr>
            <a:spLocks noGrp="1"/>
          </p:cNvSpPr>
          <p:nvPr>
            <p:ph type="title"/>
          </p:nvPr>
        </p:nvSpPr>
        <p:spPr>
          <a:xfrm>
            <a:off x="272721" y="164902"/>
            <a:ext cx="9108877" cy="744836"/>
          </a:xfrm>
        </p:spPr>
        <p:txBody>
          <a:bodyPr vert="horz" lIns="91440" tIns="45720" rIns="91440" bIns="45720" rtlCol="0" anchor="ctr">
            <a:normAutofit/>
          </a:bodyPr>
          <a:lstStyle/>
          <a:p>
            <a:pPr algn="ctr"/>
            <a:r>
              <a:rPr lang="en-US" sz="2400" b="1" kern="1200" dirty="0">
                <a:solidFill>
                  <a:schemeClr val="tx1"/>
                </a:solidFill>
                <a:effectLst/>
                <a:latin typeface="Century Gothic" pitchFamily="34" charset="0"/>
              </a:rPr>
              <a:t>ETHICAL ISSUES</a:t>
            </a:r>
          </a:p>
        </p:txBody>
      </p:sp>
      <p:pic>
        <p:nvPicPr>
          <p:cNvPr id="6" name="Google Shape;56;p13">
            <a:extLst>
              <a:ext uri="{FF2B5EF4-FFF2-40B4-BE49-F238E27FC236}">
                <a16:creationId xmlns:a16="http://schemas.microsoft.com/office/drawing/2014/main" xmlns="" id="{BD4B6AA8-7949-D277-68C1-612FC3D651AB}"/>
              </a:ext>
            </a:extLst>
          </p:cNvPr>
          <p:cNvPicPr preferRelativeResize="0">
            <a:picLocks/>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0397" y="148282"/>
            <a:ext cx="806911"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Google Shape;57;p13">
            <a:extLst>
              <a:ext uri="{FF2B5EF4-FFF2-40B4-BE49-F238E27FC236}">
                <a16:creationId xmlns:a16="http://schemas.microsoft.com/office/drawing/2014/main" xmlns="" id="{D12B0C99-7CD5-D756-391B-DD8BD52653D2}"/>
              </a:ext>
            </a:extLst>
          </p:cNvPr>
          <p:cNvPicPr preferRelativeResize="0">
            <a:picLocks/>
          </p:cNvPicPr>
          <p:nvPr/>
        </p:nvPicPr>
        <p:blipFill>
          <a:blip r:embed="rId4" cstate="print">
            <a:extLst>
              <a:ext uri="{28A0092B-C50C-407E-A947-70E740481C1C}">
                <a14:useLocalDpi xmlns:a14="http://schemas.microsoft.com/office/drawing/2010/main" xmlns="" val="0"/>
              </a:ext>
            </a:extLst>
          </a:blip>
          <a:srcRect t="18652"/>
          <a:stretch>
            <a:fillRect/>
          </a:stretch>
        </p:blipFill>
        <p:spPr bwMode="auto">
          <a:xfrm>
            <a:off x="8891808" y="144018"/>
            <a:ext cx="816214" cy="761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0" name="Content Placeholder 3">
            <a:extLst>
              <a:ext uri="{FF2B5EF4-FFF2-40B4-BE49-F238E27FC236}">
                <a16:creationId xmlns="" xmlns:a16="http://schemas.microsoft.com/office/drawing/2014/main" id="{CE6FB07D-F0F5-1E53-EDEB-09D600E1E3BB}"/>
              </a:ext>
            </a:extLst>
          </p:cNvPr>
          <p:cNvGraphicFramePr>
            <a:graphicFrameLocks/>
          </p:cNvGraphicFramePr>
          <p:nvPr>
            <p:extLst>
              <p:ext uri="{D42A27DB-BD31-4B8C-83A1-F6EECF244321}">
                <p14:modId xmlns="" xmlns:p14="http://schemas.microsoft.com/office/powerpoint/2010/main" val="4204467246"/>
              </p:ext>
            </p:extLst>
          </p:nvPr>
        </p:nvGraphicFramePr>
        <p:xfrm>
          <a:off x="1140348" y="1217776"/>
          <a:ext cx="7572332" cy="3949447"/>
        </p:xfrm>
        <a:graphic>
          <a:graphicData uri="http://schemas.openxmlformats.org/drawingml/2006/table">
            <a:tbl>
              <a:tblPr firstRow="1" bandRow="1">
                <a:tableStyleId>{5C22544A-7EE6-4342-B048-85BDC9FD1C3A}</a:tableStyleId>
              </a:tblPr>
              <a:tblGrid>
                <a:gridCol w="2155362">
                  <a:extLst>
                    <a:ext uri="{9D8B030D-6E8A-4147-A177-3AD203B41FA5}">
                      <a16:colId xmlns="" xmlns:a16="http://schemas.microsoft.com/office/drawing/2014/main" val="3081093821"/>
                    </a:ext>
                  </a:extLst>
                </a:gridCol>
                <a:gridCol w="5416970">
                  <a:extLst>
                    <a:ext uri="{9D8B030D-6E8A-4147-A177-3AD203B41FA5}">
                      <a16:colId xmlns="" xmlns:a16="http://schemas.microsoft.com/office/drawing/2014/main" val="3854132594"/>
                    </a:ext>
                  </a:extLst>
                </a:gridCol>
              </a:tblGrid>
              <a:tr h="433941">
                <a:tc>
                  <a:txBody>
                    <a:bodyPr/>
                    <a:lstStyle/>
                    <a:p>
                      <a:pPr algn="ctr"/>
                      <a:r>
                        <a:rPr lang="en-US" sz="1800" dirty="0" smtClean="0">
                          <a:latin typeface="Century Gothic" pitchFamily="34" charset="0"/>
                        </a:rPr>
                        <a:t>Ethical Issue</a:t>
                      </a:r>
                      <a:endParaRPr lang="x-none" sz="1800" dirty="0">
                        <a:latin typeface="Century Gothic" pitchFamily="34" charset="0"/>
                      </a:endParaRPr>
                    </a:p>
                  </a:txBody>
                  <a:tcPr marL="74295" marR="74295" anchor="ctr"/>
                </a:tc>
                <a:tc>
                  <a:txBody>
                    <a:bodyPr/>
                    <a:lstStyle/>
                    <a:p>
                      <a:pPr algn="ctr"/>
                      <a:r>
                        <a:rPr lang="en-US" sz="1800" dirty="0" smtClean="0">
                          <a:latin typeface="Century Gothic" pitchFamily="34" charset="0"/>
                        </a:rPr>
                        <a:t>Key Concerns</a:t>
                      </a:r>
                      <a:r>
                        <a:rPr lang="en-US" sz="1800" baseline="0" dirty="0" smtClean="0">
                          <a:latin typeface="Century Gothic" pitchFamily="34" charset="0"/>
                        </a:rPr>
                        <a:t> </a:t>
                      </a:r>
                      <a:endParaRPr lang="x-none" sz="1800" dirty="0">
                        <a:latin typeface="Century Gothic" pitchFamily="34" charset="0"/>
                      </a:endParaRPr>
                    </a:p>
                  </a:txBody>
                  <a:tcPr marL="74295" marR="74295" anchor="ctr"/>
                </a:tc>
                <a:extLst>
                  <a:ext uri="{0D108BD9-81ED-4DB2-BD59-A6C34878D82A}">
                    <a16:rowId xmlns="" xmlns:a16="http://schemas.microsoft.com/office/drawing/2014/main" val="852792692"/>
                  </a:ext>
                </a:extLst>
              </a:tr>
              <a:tr h="1222925">
                <a:tc>
                  <a:txBody>
                    <a:bodyPr/>
                    <a:lstStyle/>
                    <a:p>
                      <a:pPr algn="l"/>
                      <a:r>
                        <a:rPr lang="en-US" sz="1400" dirty="0" smtClean="0">
                          <a:latin typeface="Century Gothic" pitchFamily="34" charset="0"/>
                        </a:rPr>
                        <a:t>Informed Consent and Patient Education</a:t>
                      </a:r>
                      <a:r>
                        <a:rPr lang="en-US" sz="1400" baseline="0" dirty="0" smtClean="0">
                          <a:latin typeface="Century Gothic" pitchFamily="34" charset="0"/>
                        </a:rPr>
                        <a:t> </a:t>
                      </a:r>
                      <a:endParaRPr lang="x-none" sz="1400" dirty="0">
                        <a:latin typeface="Century Gothic" pitchFamily="34" charset="0"/>
                      </a:endParaRPr>
                    </a:p>
                  </a:txBody>
                  <a:tcPr marL="74295" marR="74295" anchor="ctr"/>
                </a:tc>
                <a:tc>
                  <a:txBody>
                    <a:bodyPr/>
                    <a:lstStyle/>
                    <a:p>
                      <a:pPr algn="just"/>
                      <a:r>
                        <a:rPr lang="en-US" sz="1400" dirty="0" smtClean="0">
                          <a:latin typeface="Century Gothic" pitchFamily="34" charset="0"/>
                        </a:rPr>
                        <a:t>Educating patients understand the chronic</a:t>
                      </a:r>
                      <a:r>
                        <a:rPr lang="en-US" sz="1400" baseline="0" dirty="0" smtClean="0">
                          <a:latin typeface="Century Gothic" pitchFamily="34" charset="0"/>
                        </a:rPr>
                        <a:t> nature of PHA, available treatments (e.g., adrenalectomy, mineralocorticoid receptor antagonists), and potential complications </a:t>
                      </a:r>
                      <a:endParaRPr lang="x-none" sz="1400" dirty="0">
                        <a:latin typeface="Century Gothic" pitchFamily="34" charset="0"/>
                      </a:endParaRPr>
                    </a:p>
                  </a:txBody>
                  <a:tcPr marL="74295" marR="74295" anchor="ctr"/>
                </a:tc>
                <a:extLst>
                  <a:ext uri="{0D108BD9-81ED-4DB2-BD59-A6C34878D82A}">
                    <a16:rowId xmlns="" xmlns:a16="http://schemas.microsoft.com/office/drawing/2014/main" val="1289566866"/>
                  </a:ext>
                </a:extLst>
              </a:tr>
              <a:tr h="670637">
                <a:tc>
                  <a:txBody>
                    <a:bodyPr/>
                    <a:lstStyle/>
                    <a:p>
                      <a:pPr algn="l"/>
                      <a:r>
                        <a:rPr lang="en-US" sz="1400" dirty="0" smtClean="0">
                          <a:latin typeface="Century Gothic" pitchFamily="34" charset="0"/>
                        </a:rPr>
                        <a:t>Diagnostic Uncertainty and Misdiagnosis </a:t>
                      </a:r>
                      <a:endParaRPr lang="x-none" sz="1400" dirty="0">
                        <a:latin typeface="Century Gothic" pitchFamily="34" charset="0"/>
                      </a:endParaRPr>
                    </a:p>
                  </a:txBody>
                  <a:tcPr marL="74295" marR="74295" anchor="ctr"/>
                </a:tc>
                <a:tc>
                  <a:txBody>
                    <a:bodyPr/>
                    <a:lstStyle/>
                    <a:p>
                      <a:pPr algn="just"/>
                      <a:r>
                        <a:rPr lang="en-US" sz="1400" dirty="0" smtClean="0">
                          <a:latin typeface="Century Gothic" pitchFamily="34" charset="0"/>
                        </a:rPr>
                        <a:t>Ethical challenges in differentiating PHA from</a:t>
                      </a:r>
                      <a:r>
                        <a:rPr lang="en-US" sz="1400" baseline="0" dirty="0" smtClean="0">
                          <a:latin typeface="Century Gothic" pitchFamily="34" charset="0"/>
                        </a:rPr>
                        <a:t> essential hypertension; risks of delayed or incorrect diagnosis. </a:t>
                      </a:r>
                      <a:endParaRPr lang="x-none" sz="1400" dirty="0">
                        <a:latin typeface="Century Gothic" pitchFamily="34" charset="0"/>
                      </a:endParaRPr>
                    </a:p>
                  </a:txBody>
                  <a:tcPr marL="74295" marR="74295" anchor="ctr"/>
                </a:tc>
              </a:tr>
              <a:tr h="946781">
                <a:tc>
                  <a:txBody>
                    <a:bodyPr/>
                    <a:lstStyle/>
                    <a:p>
                      <a:pPr algn="l"/>
                      <a:r>
                        <a:rPr lang="en-US" sz="1400" dirty="0" smtClean="0">
                          <a:latin typeface="Century Gothic" pitchFamily="34" charset="0"/>
                        </a:rPr>
                        <a:t>Equity in Access to</a:t>
                      </a:r>
                      <a:r>
                        <a:rPr lang="en-US" sz="1400" baseline="0" dirty="0" smtClean="0">
                          <a:latin typeface="Century Gothic" pitchFamily="34" charset="0"/>
                        </a:rPr>
                        <a:t> Care </a:t>
                      </a:r>
                      <a:endParaRPr lang="x-none" sz="1400" dirty="0">
                        <a:latin typeface="Century Gothic" pitchFamily="34" charset="0"/>
                      </a:endParaRPr>
                    </a:p>
                  </a:txBody>
                  <a:tcPr marL="74295" marR="74295" anchor="ctr"/>
                </a:tc>
                <a:tc>
                  <a:txBody>
                    <a:bodyPr/>
                    <a:lstStyle/>
                    <a:p>
                      <a:pPr algn="just"/>
                      <a:r>
                        <a:rPr lang="en-US" sz="1400" dirty="0" smtClean="0">
                          <a:latin typeface="Century Gothic" pitchFamily="34" charset="0"/>
                        </a:rPr>
                        <a:t>Ensuring availability</a:t>
                      </a:r>
                      <a:r>
                        <a:rPr lang="en-US" sz="1400" baseline="0" dirty="0" smtClean="0">
                          <a:latin typeface="Century Gothic" pitchFamily="34" charset="0"/>
                        </a:rPr>
                        <a:t> of diagnostic tests (e.g., aldosterone-renin ratio, adrenal vein sampling) and treatment options across all populations. </a:t>
                      </a:r>
                      <a:endParaRPr lang="x-none" sz="1400" dirty="0">
                        <a:latin typeface="Century Gothic" pitchFamily="34" charset="0"/>
                      </a:endParaRPr>
                    </a:p>
                  </a:txBody>
                  <a:tcPr marL="74295" marR="74295" anchor="ctr"/>
                </a:tc>
              </a:tr>
              <a:tr h="675163">
                <a:tc>
                  <a:txBody>
                    <a:bodyPr/>
                    <a:lstStyle/>
                    <a:p>
                      <a:pPr algn="l"/>
                      <a:r>
                        <a:rPr lang="en-US" sz="1400" dirty="0" smtClean="0">
                          <a:latin typeface="Century Gothic" pitchFamily="34" charset="0"/>
                        </a:rPr>
                        <a:t>Overtreatment</a:t>
                      </a:r>
                      <a:r>
                        <a:rPr lang="en-US" sz="1400" baseline="0" dirty="0" smtClean="0">
                          <a:latin typeface="Century Gothic" pitchFamily="34" charset="0"/>
                        </a:rPr>
                        <a:t> and Harm Prevention </a:t>
                      </a:r>
                      <a:endParaRPr lang="x-none" sz="1400" dirty="0">
                        <a:latin typeface="Century Gothic" pitchFamily="34" charset="0"/>
                      </a:endParaRPr>
                    </a:p>
                  </a:txBody>
                  <a:tcPr marL="74295" marR="74295" anchor="ctr"/>
                </a:tc>
                <a:tc>
                  <a:txBody>
                    <a:bodyPr/>
                    <a:lstStyle/>
                    <a:p>
                      <a:pPr algn="just"/>
                      <a:r>
                        <a:rPr lang="en-US" sz="1400" dirty="0" smtClean="0">
                          <a:latin typeface="Century Gothic" pitchFamily="34" charset="0"/>
                        </a:rPr>
                        <a:t>Avoiding unnecessary interventions</a:t>
                      </a:r>
                      <a:r>
                        <a:rPr lang="en-US" sz="1400" baseline="0" dirty="0" smtClean="0">
                          <a:latin typeface="Century Gothic" pitchFamily="34" charset="0"/>
                        </a:rPr>
                        <a:t> or long-term medication use in patients with borderline or subclinical cases.</a:t>
                      </a:r>
                      <a:endParaRPr lang="x-none" sz="1400" dirty="0">
                        <a:latin typeface="Century Gothic" pitchFamily="34" charset="0"/>
                      </a:endParaRPr>
                    </a:p>
                  </a:txBody>
                  <a:tcPr marL="74295" marR="74295" anchor="ctr"/>
                </a:tc>
              </a:tr>
            </a:tbl>
          </a:graphicData>
        </a:graphic>
      </p:graphicFrame>
    </p:spTree>
    <p:extLst>
      <p:ext uri="{BB962C8B-B14F-4D97-AF65-F5344CB8AC3E}">
        <p14:creationId xmlns:p14="http://schemas.microsoft.com/office/powerpoint/2010/main" xmlns="" val="30419135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9FAE308-3076-43DB-B834-DA0B0AE19AF9}"/>
              </a:ext>
            </a:extLst>
          </p:cNvPr>
          <p:cNvSpPr>
            <a:spLocks noGrp="1"/>
          </p:cNvSpPr>
          <p:nvPr>
            <p:ph type="title" idx="4294967295"/>
          </p:nvPr>
        </p:nvSpPr>
        <p:spPr>
          <a:xfrm>
            <a:off x="3207032" y="1798801"/>
            <a:ext cx="3357562" cy="2212975"/>
          </a:xfrm>
        </p:spPr>
        <p:txBody>
          <a:bodyPr wrap="square" anchor="b">
            <a:normAutofit/>
          </a:bodyPr>
          <a:lstStyle/>
          <a:p>
            <a:pPr algn="ctr"/>
            <a:r>
              <a:rPr lang="en-US" dirty="0">
                <a:solidFill>
                  <a:schemeClr val="tx1"/>
                </a:solidFill>
                <a:effectLst/>
                <a:latin typeface="Century Gothic" pitchFamily="34" charset="0"/>
              </a:rPr>
              <a:t>Thank you</a:t>
            </a:r>
          </a:p>
        </p:txBody>
      </p:sp>
      <p:pic>
        <p:nvPicPr>
          <p:cNvPr id="3" name="Google Shape;56;p13">
            <a:extLst>
              <a:ext uri="{FF2B5EF4-FFF2-40B4-BE49-F238E27FC236}">
                <a16:creationId xmlns:a16="http://schemas.microsoft.com/office/drawing/2014/main" xmlns="" id="{BD4B6AA8-7949-D277-68C1-612FC3D651AB}"/>
              </a:ext>
            </a:extLst>
          </p:cNvPr>
          <p:cNvPicPr preferRelativeResize="0">
            <a:picLocks/>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0397" y="148282"/>
            <a:ext cx="806911"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Google Shape;57;p13">
            <a:extLst>
              <a:ext uri="{FF2B5EF4-FFF2-40B4-BE49-F238E27FC236}">
                <a16:creationId xmlns:a16="http://schemas.microsoft.com/office/drawing/2014/main" xmlns="" id="{D12B0C99-7CD5-D756-391B-DD8BD52653D2}"/>
              </a:ext>
            </a:extLst>
          </p:cNvPr>
          <p:cNvPicPr preferRelativeResize="0">
            <a:picLocks/>
          </p:cNvPicPr>
          <p:nvPr/>
        </p:nvPicPr>
        <p:blipFill>
          <a:blip r:embed="rId4" cstate="print">
            <a:extLst>
              <a:ext uri="{28A0092B-C50C-407E-A947-70E740481C1C}">
                <a14:useLocalDpi xmlns:a14="http://schemas.microsoft.com/office/drawing/2010/main" xmlns="" val="0"/>
              </a:ext>
            </a:extLst>
          </a:blip>
          <a:srcRect t="18652"/>
          <a:stretch>
            <a:fillRect/>
          </a:stretch>
        </p:blipFill>
        <p:spPr bwMode="auto">
          <a:xfrm>
            <a:off x="8891808" y="144018"/>
            <a:ext cx="816214" cy="761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1036836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A84634B8-9551-79C4-7F36-E30A6E5A912E}"/>
              </a:ext>
            </a:extLst>
          </p:cNvPr>
          <p:cNvPicPr>
            <a:picLocks noChangeAspect="1"/>
          </p:cNvPicPr>
          <p:nvPr/>
        </p:nvPicPr>
        <p:blipFill>
          <a:blip r:embed="rId2" cstate="print"/>
          <a:stretch>
            <a:fillRect/>
          </a:stretch>
        </p:blipFill>
        <p:spPr>
          <a:xfrm>
            <a:off x="2476150" y="1414732"/>
            <a:ext cx="5068213" cy="4251476"/>
          </a:xfrm>
          <a:prstGeom prst="rect">
            <a:avLst/>
          </a:prstGeom>
          <a:ln w="88900" cap="sq" cmpd="thickThin">
            <a:solidFill>
              <a:srgbClr val="000000"/>
            </a:solidFill>
            <a:prstDash val="solid"/>
            <a:miter lim="800000"/>
          </a:ln>
          <a:effectLst>
            <a:innerShdw blurRad="76200">
              <a:srgbClr val="000000"/>
            </a:innerShdw>
          </a:effectLst>
        </p:spPr>
      </p:pic>
      <p:pic>
        <p:nvPicPr>
          <p:cNvPr id="4" name="Google Shape;56;p13">
            <a:extLst>
              <a:ext uri="{FF2B5EF4-FFF2-40B4-BE49-F238E27FC236}">
                <a16:creationId xmlns:a16="http://schemas.microsoft.com/office/drawing/2014/main" xmlns="" id="{BD4B6AA8-7949-D277-68C1-612FC3D651AB}"/>
              </a:ext>
            </a:extLst>
          </p:cNvPr>
          <p:cNvPicPr preferRelativeResize="0">
            <a:picLocks/>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0398" y="148282"/>
            <a:ext cx="806911"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Google Shape;57;p13">
            <a:extLst>
              <a:ext uri="{FF2B5EF4-FFF2-40B4-BE49-F238E27FC236}">
                <a16:creationId xmlns:a16="http://schemas.microsoft.com/office/drawing/2014/main" xmlns="" id="{D12B0C99-7CD5-D756-391B-DD8BD52653D2}"/>
              </a:ext>
            </a:extLst>
          </p:cNvPr>
          <p:cNvPicPr preferRelativeResize="0">
            <a:picLocks/>
          </p:cNvPicPr>
          <p:nvPr/>
        </p:nvPicPr>
        <p:blipFill>
          <a:blip r:embed="rId4" cstate="print">
            <a:extLst>
              <a:ext uri="{28A0092B-C50C-407E-A947-70E740481C1C}">
                <a14:useLocalDpi xmlns:a14="http://schemas.microsoft.com/office/drawing/2010/main" xmlns="" val="0"/>
              </a:ext>
            </a:extLst>
          </a:blip>
          <a:srcRect t="18652"/>
          <a:stretch>
            <a:fillRect/>
          </a:stretch>
        </p:blipFill>
        <p:spPr bwMode="auto">
          <a:xfrm>
            <a:off x="8891809" y="144020"/>
            <a:ext cx="816214" cy="761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 xmlns:p14="http://schemas.microsoft.com/office/powerpoint/2010/main" val="22842751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 xmlns:a16="http://schemas.microsoft.com/office/drawing/2014/main" id="{160B6376-6203-7754-E4D9-B3A4CAEF1628}"/>
              </a:ext>
            </a:extLst>
          </p:cNvPr>
          <p:cNvGraphicFramePr>
            <a:graphicFrameLocks noGrp="1"/>
          </p:cNvGraphicFramePr>
          <p:nvPr>
            <p:extLst>
              <p:ext uri="{D42A27DB-BD31-4B8C-83A1-F6EECF244321}">
                <p14:modId xmlns="" xmlns:p14="http://schemas.microsoft.com/office/powerpoint/2010/main" val="1188737442"/>
              </p:ext>
            </p:extLst>
          </p:nvPr>
        </p:nvGraphicFramePr>
        <p:xfrm>
          <a:off x="1237611" y="1351804"/>
          <a:ext cx="7088650" cy="3340965"/>
        </p:xfrm>
        <a:graphic>
          <a:graphicData uri="http://schemas.openxmlformats.org/drawingml/2006/table">
            <a:tbl>
              <a:tblPr firstRow="1" bandRow="1">
                <a:tableStyleId>{5C22544A-7EE6-4342-B048-85BDC9FD1C3A}</a:tableStyleId>
              </a:tblPr>
              <a:tblGrid>
                <a:gridCol w="3544325">
                  <a:extLst>
                    <a:ext uri="{9D8B030D-6E8A-4147-A177-3AD203B41FA5}">
                      <a16:colId xmlns="" xmlns:a16="http://schemas.microsoft.com/office/drawing/2014/main" val="1596700930"/>
                    </a:ext>
                  </a:extLst>
                </a:gridCol>
                <a:gridCol w="3544325">
                  <a:extLst>
                    <a:ext uri="{9D8B030D-6E8A-4147-A177-3AD203B41FA5}">
                      <a16:colId xmlns="" xmlns:a16="http://schemas.microsoft.com/office/drawing/2014/main" val="2969146058"/>
                    </a:ext>
                  </a:extLst>
                </a:gridCol>
              </a:tblGrid>
              <a:tr h="668193">
                <a:tc gridSpan="2">
                  <a:txBody>
                    <a:bodyPr/>
                    <a:lstStyle/>
                    <a:p>
                      <a:pPr algn="ctr"/>
                      <a:r>
                        <a:rPr lang="en-US" sz="1600" dirty="0">
                          <a:latin typeface="Century Gothic" pitchFamily="34" charset="0"/>
                        </a:rPr>
                        <a:t>LECTURE CONTENT ANALYSIS</a:t>
                      </a:r>
                      <a:endParaRPr lang="x-none" sz="1600" dirty="0">
                        <a:latin typeface="Century Gothic" pitchFamily="34" charset="0"/>
                      </a:endParaRPr>
                    </a:p>
                  </a:txBody>
                  <a:tcPr marL="74295" marR="74295" anchor="ctr"/>
                </a:tc>
                <a:tc hMerge="1">
                  <a:txBody>
                    <a:bodyPr/>
                    <a:lstStyle/>
                    <a:p>
                      <a:endParaRPr lang="x-none" dirty="0"/>
                    </a:p>
                  </a:txBody>
                  <a:tcPr/>
                </a:tc>
                <a:extLst>
                  <a:ext uri="{0D108BD9-81ED-4DB2-BD59-A6C34878D82A}">
                    <a16:rowId xmlns="" xmlns:a16="http://schemas.microsoft.com/office/drawing/2014/main" val="3701373167"/>
                  </a:ext>
                </a:extLst>
              </a:tr>
              <a:tr h="668193">
                <a:tc>
                  <a:txBody>
                    <a:bodyPr/>
                    <a:lstStyle/>
                    <a:p>
                      <a:pPr algn="l"/>
                      <a:r>
                        <a:rPr lang="en-US" sz="1600" dirty="0">
                          <a:latin typeface="Century Gothic" pitchFamily="34" charset="0"/>
                        </a:rPr>
                        <a:t>CORE CONTENT</a:t>
                      </a:r>
                      <a:endParaRPr lang="x-none" sz="1600" dirty="0">
                        <a:latin typeface="Century Gothic" pitchFamily="34" charset="0"/>
                      </a:endParaRPr>
                    </a:p>
                  </a:txBody>
                  <a:tcPr marL="74295" marR="74295" anchor="ctr"/>
                </a:tc>
                <a:tc>
                  <a:txBody>
                    <a:bodyPr/>
                    <a:lstStyle/>
                    <a:p>
                      <a:pPr algn="ctr"/>
                      <a:r>
                        <a:rPr lang="en-US" sz="1600" dirty="0">
                          <a:latin typeface="Century Gothic" pitchFamily="34" charset="0"/>
                        </a:rPr>
                        <a:t>60%</a:t>
                      </a:r>
                      <a:endParaRPr lang="x-none" sz="1600" dirty="0">
                        <a:latin typeface="Century Gothic" pitchFamily="34" charset="0"/>
                      </a:endParaRPr>
                    </a:p>
                  </a:txBody>
                  <a:tcPr marL="74295" marR="74295" anchor="ctr"/>
                </a:tc>
                <a:extLst>
                  <a:ext uri="{0D108BD9-81ED-4DB2-BD59-A6C34878D82A}">
                    <a16:rowId xmlns="" xmlns:a16="http://schemas.microsoft.com/office/drawing/2014/main" val="4118694940"/>
                  </a:ext>
                </a:extLst>
              </a:tr>
              <a:tr h="668193">
                <a:tc>
                  <a:txBody>
                    <a:bodyPr/>
                    <a:lstStyle/>
                    <a:p>
                      <a:pPr algn="l"/>
                      <a:r>
                        <a:rPr lang="en-US" sz="1600" dirty="0">
                          <a:latin typeface="Century Gothic" pitchFamily="34" charset="0"/>
                        </a:rPr>
                        <a:t>HORIZONTAL INTEGRATION</a:t>
                      </a:r>
                      <a:endParaRPr lang="x-none" sz="1600" dirty="0">
                        <a:latin typeface="Century Gothic" pitchFamily="34" charset="0"/>
                      </a:endParaRPr>
                    </a:p>
                  </a:txBody>
                  <a:tcPr marL="74295" marR="74295" anchor="ctr"/>
                </a:tc>
                <a:tc>
                  <a:txBody>
                    <a:bodyPr/>
                    <a:lstStyle/>
                    <a:p>
                      <a:pPr algn="ctr"/>
                      <a:r>
                        <a:rPr lang="en-US" sz="1600" dirty="0">
                          <a:latin typeface="Century Gothic" pitchFamily="34" charset="0"/>
                        </a:rPr>
                        <a:t>20%</a:t>
                      </a:r>
                      <a:endParaRPr lang="x-none" sz="1600" dirty="0">
                        <a:latin typeface="Century Gothic" pitchFamily="34" charset="0"/>
                      </a:endParaRPr>
                    </a:p>
                  </a:txBody>
                  <a:tcPr marL="74295" marR="74295" anchor="ctr"/>
                </a:tc>
                <a:extLst>
                  <a:ext uri="{0D108BD9-81ED-4DB2-BD59-A6C34878D82A}">
                    <a16:rowId xmlns="" xmlns:a16="http://schemas.microsoft.com/office/drawing/2014/main" val="3856012300"/>
                  </a:ext>
                </a:extLst>
              </a:tr>
              <a:tr h="668193">
                <a:tc>
                  <a:txBody>
                    <a:bodyPr/>
                    <a:lstStyle/>
                    <a:p>
                      <a:pPr algn="l"/>
                      <a:r>
                        <a:rPr lang="en-US" sz="1600" dirty="0">
                          <a:latin typeface="Century Gothic" pitchFamily="34" charset="0"/>
                        </a:rPr>
                        <a:t>VERTICAL INTEGRATION</a:t>
                      </a:r>
                      <a:endParaRPr lang="x-none" sz="1600" dirty="0">
                        <a:latin typeface="Century Gothic" pitchFamily="34" charset="0"/>
                      </a:endParaRPr>
                    </a:p>
                  </a:txBody>
                  <a:tcPr marL="74295" marR="74295" anchor="ctr"/>
                </a:tc>
                <a:tc>
                  <a:txBody>
                    <a:bodyPr/>
                    <a:lstStyle/>
                    <a:p>
                      <a:pPr algn="ctr"/>
                      <a:r>
                        <a:rPr lang="en-US" sz="1600" dirty="0">
                          <a:latin typeface="Century Gothic" pitchFamily="34" charset="0"/>
                        </a:rPr>
                        <a:t>15%</a:t>
                      </a:r>
                      <a:endParaRPr lang="x-none" sz="1600" dirty="0">
                        <a:latin typeface="Century Gothic" pitchFamily="34" charset="0"/>
                      </a:endParaRPr>
                    </a:p>
                  </a:txBody>
                  <a:tcPr marL="74295" marR="74295" anchor="ctr"/>
                </a:tc>
                <a:extLst>
                  <a:ext uri="{0D108BD9-81ED-4DB2-BD59-A6C34878D82A}">
                    <a16:rowId xmlns="" xmlns:a16="http://schemas.microsoft.com/office/drawing/2014/main" val="145525279"/>
                  </a:ext>
                </a:extLst>
              </a:tr>
              <a:tr h="668193">
                <a:tc>
                  <a:txBody>
                    <a:bodyPr/>
                    <a:lstStyle/>
                    <a:p>
                      <a:pPr algn="l"/>
                      <a:r>
                        <a:rPr lang="en-US" sz="1600" dirty="0">
                          <a:latin typeface="Century Gothic" pitchFamily="34" charset="0"/>
                        </a:rPr>
                        <a:t>RESEARCH &amp; ETHICS</a:t>
                      </a:r>
                      <a:endParaRPr lang="x-none" sz="1600" dirty="0">
                        <a:latin typeface="Century Gothic" pitchFamily="34" charset="0"/>
                      </a:endParaRPr>
                    </a:p>
                  </a:txBody>
                  <a:tcPr marL="74295" marR="74295" anchor="ctr"/>
                </a:tc>
                <a:tc>
                  <a:txBody>
                    <a:bodyPr/>
                    <a:lstStyle/>
                    <a:p>
                      <a:pPr algn="ctr"/>
                      <a:r>
                        <a:rPr lang="en-US" sz="1600" dirty="0">
                          <a:latin typeface="Century Gothic" pitchFamily="34" charset="0"/>
                        </a:rPr>
                        <a:t>5%</a:t>
                      </a:r>
                      <a:endParaRPr lang="x-none" sz="1600" dirty="0">
                        <a:latin typeface="Century Gothic" pitchFamily="34" charset="0"/>
                      </a:endParaRPr>
                    </a:p>
                  </a:txBody>
                  <a:tcPr marL="74295" marR="74295" anchor="ctr"/>
                </a:tc>
                <a:extLst>
                  <a:ext uri="{0D108BD9-81ED-4DB2-BD59-A6C34878D82A}">
                    <a16:rowId xmlns="" xmlns:a16="http://schemas.microsoft.com/office/drawing/2014/main" val="1198700609"/>
                  </a:ext>
                </a:extLst>
              </a:tr>
            </a:tbl>
          </a:graphicData>
        </a:graphic>
      </p:graphicFrame>
      <p:pic>
        <p:nvPicPr>
          <p:cNvPr id="3" name="Google Shape;56;p13">
            <a:extLst>
              <a:ext uri="{FF2B5EF4-FFF2-40B4-BE49-F238E27FC236}">
                <a16:creationId xmlns:a16="http://schemas.microsoft.com/office/drawing/2014/main" xmlns="" id="{BD4B6AA8-7949-D277-68C1-612FC3D651AB}"/>
              </a:ext>
            </a:extLst>
          </p:cNvPr>
          <p:cNvPicPr preferRelativeResize="0">
            <a:picLocks/>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0398" y="148282"/>
            <a:ext cx="806911"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Google Shape;57;p13">
            <a:extLst>
              <a:ext uri="{FF2B5EF4-FFF2-40B4-BE49-F238E27FC236}">
                <a16:creationId xmlns:a16="http://schemas.microsoft.com/office/drawing/2014/main" xmlns="" id="{D12B0C99-7CD5-D756-391B-DD8BD52653D2}"/>
              </a:ext>
            </a:extLst>
          </p:cNvPr>
          <p:cNvPicPr preferRelativeResize="0">
            <a:picLocks/>
          </p:cNvPicPr>
          <p:nvPr/>
        </p:nvPicPr>
        <p:blipFill>
          <a:blip r:embed="rId3" cstate="print">
            <a:extLst>
              <a:ext uri="{28A0092B-C50C-407E-A947-70E740481C1C}">
                <a14:useLocalDpi xmlns:a14="http://schemas.microsoft.com/office/drawing/2010/main" xmlns="" val="0"/>
              </a:ext>
            </a:extLst>
          </a:blip>
          <a:srcRect t="18652"/>
          <a:stretch>
            <a:fillRect/>
          </a:stretch>
        </p:blipFill>
        <p:spPr bwMode="auto">
          <a:xfrm>
            <a:off x="8891809" y="144020"/>
            <a:ext cx="816214" cy="761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 xmlns:p14="http://schemas.microsoft.com/office/powerpoint/2010/main" val="35631824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 xmlns:a16="http://schemas.microsoft.com/office/drawing/2014/main" id="{E6E506C6-6DF9-A1C8-121B-8DF33E95C5DD}"/>
              </a:ext>
            </a:extLst>
          </p:cNvPr>
          <p:cNvSpPr txBox="1">
            <a:spLocks/>
          </p:cNvSpPr>
          <p:nvPr/>
        </p:nvSpPr>
        <p:spPr>
          <a:xfrm>
            <a:off x="495938" y="175345"/>
            <a:ext cx="8737651" cy="814746"/>
          </a:xfrm>
          <a:prstGeom prst="rect">
            <a:avLst/>
          </a:prstGeom>
        </p:spPr>
        <p:txBody>
          <a:bodyPr anchor="ct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uLnTx/>
                <a:uFillTx/>
                <a:latin typeface="Century Gothic" pitchFamily="34" charset="0"/>
                <a:ea typeface="+mj-ea"/>
                <a:cs typeface="+mj-cs"/>
              </a:rPr>
              <a:t>LEARNING OBJECTIVES</a:t>
            </a:r>
            <a:endParaRPr kumimoji="0" lang="x-none" sz="2400" b="1" i="0" u="none" strike="noStrike" kern="1200" cap="none" spc="0" normalizeH="0" baseline="0" noProof="0" dirty="0">
              <a:ln>
                <a:noFill/>
              </a:ln>
              <a:uLnTx/>
              <a:uFillTx/>
              <a:latin typeface="Century Gothic" pitchFamily="34" charset="0"/>
              <a:ea typeface="+mj-ea"/>
              <a:cs typeface="+mj-cs"/>
            </a:endParaRPr>
          </a:p>
        </p:txBody>
      </p:sp>
      <p:sp>
        <p:nvSpPr>
          <p:cNvPr id="4" name="TextBox 3">
            <a:extLst>
              <a:ext uri="{FF2B5EF4-FFF2-40B4-BE49-F238E27FC236}">
                <a16:creationId xmlns="" xmlns:a16="http://schemas.microsoft.com/office/drawing/2014/main" id="{60029183-2251-1DE9-144E-4F7160C3B733}"/>
              </a:ext>
            </a:extLst>
          </p:cNvPr>
          <p:cNvSpPr txBox="1"/>
          <p:nvPr/>
        </p:nvSpPr>
        <p:spPr>
          <a:xfrm>
            <a:off x="854014" y="1352399"/>
            <a:ext cx="8100205" cy="2908489"/>
          </a:xfrm>
          <a:prstGeom prst="rect">
            <a:avLst/>
          </a:prstGeom>
          <a:noFill/>
        </p:spPr>
        <p:txBody>
          <a:bodyPr wrap="square" rtlCol="0">
            <a:spAutoFit/>
          </a:bodyPr>
          <a:lstStyle/>
          <a:p>
            <a:pPr marL="342900" indent="-342900">
              <a:lnSpc>
                <a:spcPct val="150000"/>
              </a:lnSpc>
            </a:pPr>
            <a:r>
              <a:rPr lang="en-US" sz="1600" dirty="0">
                <a:latin typeface="Century Gothic" pitchFamily="34" charset="0"/>
              </a:rPr>
              <a:t>At the end of this lecture students should be able to:</a:t>
            </a:r>
          </a:p>
          <a:p>
            <a:pPr marL="342900" indent="-342900">
              <a:lnSpc>
                <a:spcPct val="150000"/>
              </a:lnSpc>
              <a:buFont typeface="+mj-lt"/>
              <a:buAutoNum type="arabicPeriod"/>
            </a:pPr>
            <a:r>
              <a:rPr lang="en-US" sz="1600" dirty="0" smtClean="0">
                <a:latin typeface="Century Gothic" pitchFamily="34" charset="0"/>
              </a:rPr>
              <a:t>Define </a:t>
            </a:r>
            <a:r>
              <a:rPr lang="en-US" sz="1600" dirty="0">
                <a:latin typeface="Century Gothic" pitchFamily="34" charset="0"/>
              </a:rPr>
              <a:t>Primary and Secondary Hyperaldosteronism.</a:t>
            </a:r>
          </a:p>
          <a:p>
            <a:pPr marL="342900" indent="-342900">
              <a:lnSpc>
                <a:spcPct val="150000"/>
              </a:lnSpc>
              <a:buFont typeface="+mj-lt"/>
              <a:buAutoNum type="arabicPeriod"/>
            </a:pPr>
            <a:r>
              <a:rPr lang="en-US" sz="1600" dirty="0" smtClean="0">
                <a:latin typeface="Century Gothic" pitchFamily="34" charset="0"/>
              </a:rPr>
              <a:t>Describe </a:t>
            </a:r>
            <a:r>
              <a:rPr lang="en-US" sz="1600" dirty="0">
                <a:latin typeface="Century Gothic" pitchFamily="34" charset="0"/>
              </a:rPr>
              <a:t>the pathophysiology and Etiology of Hyperaldosteronism.</a:t>
            </a:r>
          </a:p>
          <a:p>
            <a:pPr marL="342900" indent="-342900">
              <a:lnSpc>
                <a:spcPct val="150000"/>
              </a:lnSpc>
              <a:buFont typeface="+mj-lt"/>
              <a:buAutoNum type="arabicPeriod"/>
            </a:pPr>
            <a:r>
              <a:rPr lang="en-US" sz="1600" dirty="0" smtClean="0">
                <a:latin typeface="Century Gothic" pitchFamily="34" charset="0"/>
              </a:rPr>
              <a:t>Describe </a:t>
            </a:r>
            <a:r>
              <a:rPr lang="en-US" sz="1600" dirty="0">
                <a:latin typeface="Century Gothic" pitchFamily="34" charset="0"/>
              </a:rPr>
              <a:t>the clinical features of Hyperaldosteronism.</a:t>
            </a:r>
          </a:p>
          <a:p>
            <a:pPr marL="342900" indent="-342900" algn="just">
              <a:lnSpc>
                <a:spcPct val="150000"/>
              </a:lnSpc>
              <a:buFont typeface="+mj-lt"/>
              <a:buAutoNum type="arabicPeriod"/>
            </a:pPr>
            <a:r>
              <a:rPr lang="en-US" sz="1600" dirty="0" smtClean="0">
                <a:latin typeface="Century Gothic" pitchFamily="34" charset="0"/>
              </a:rPr>
              <a:t>Numerate </a:t>
            </a:r>
            <a:r>
              <a:rPr lang="en-US" sz="1600" dirty="0">
                <a:latin typeface="Century Gothic" pitchFamily="34" charset="0"/>
              </a:rPr>
              <a:t>the Laboratory investigations for the diagnosis of Hyperaldosteronism.</a:t>
            </a:r>
          </a:p>
          <a:p>
            <a:pPr marL="342900" indent="-342900">
              <a:lnSpc>
                <a:spcPct val="150000"/>
              </a:lnSpc>
              <a:buFont typeface="+mj-lt"/>
              <a:buAutoNum type="arabicPeriod"/>
            </a:pPr>
            <a:r>
              <a:rPr lang="en-US" sz="1600" dirty="0" smtClean="0">
                <a:latin typeface="Century Gothic" pitchFamily="34" charset="0"/>
              </a:rPr>
              <a:t>Describe </a:t>
            </a:r>
            <a:r>
              <a:rPr lang="en-US" sz="1600" dirty="0">
                <a:latin typeface="Century Gothic" pitchFamily="34" charset="0"/>
              </a:rPr>
              <a:t>the management plan.</a:t>
            </a:r>
          </a:p>
          <a:p>
            <a:pPr marL="228600" indent="-228600">
              <a:buFont typeface="+mj-lt"/>
              <a:buAutoNum type="arabicPeriod"/>
            </a:pPr>
            <a:endParaRPr lang="x-none" sz="1100" dirty="0">
              <a:latin typeface="Century Gothic" pitchFamily="34" charset="0"/>
            </a:endParaRPr>
          </a:p>
        </p:txBody>
      </p:sp>
      <p:pic>
        <p:nvPicPr>
          <p:cNvPr id="5" name="Google Shape;56;p13">
            <a:extLst>
              <a:ext uri="{FF2B5EF4-FFF2-40B4-BE49-F238E27FC236}">
                <a16:creationId xmlns:a16="http://schemas.microsoft.com/office/drawing/2014/main" xmlns="" id="{BD4B6AA8-7949-D277-68C1-612FC3D651AB}"/>
              </a:ext>
            </a:extLst>
          </p:cNvPr>
          <p:cNvPicPr preferRelativeResize="0">
            <a:picLocks/>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0398" y="148282"/>
            <a:ext cx="806911"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Google Shape;57;p13">
            <a:extLst>
              <a:ext uri="{FF2B5EF4-FFF2-40B4-BE49-F238E27FC236}">
                <a16:creationId xmlns:a16="http://schemas.microsoft.com/office/drawing/2014/main" xmlns="" id="{D12B0C99-7CD5-D756-391B-DD8BD52653D2}"/>
              </a:ext>
            </a:extLst>
          </p:cNvPr>
          <p:cNvPicPr preferRelativeResize="0">
            <a:picLocks/>
          </p:cNvPicPr>
          <p:nvPr/>
        </p:nvPicPr>
        <p:blipFill>
          <a:blip r:embed="rId3" cstate="print">
            <a:extLst>
              <a:ext uri="{28A0092B-C50C-407E-A947-70E740481C1C}">
                <a14:useLocalDpi xmlns:a14="http://schemas.microsoft.com/office/drawing/2010/main" xmlns="" val="0"/>
              </a:ext>
            </a:extLst>
          </a:blip>
          <a:srcRect t="18652"/>
          <a:stretch>
            <a:fillRect/>
          </a:stretch>
        </p:blipFill>
        <p:spPr bwMode="auto">
          <a:xfrm>
            <a:off x="8891809" y="144020"/>
            <a:ext cx="816214" cy="761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 xmlns:p14="http://schemas.microsoft.com/office/powerpoint/2010/main" val="35631824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9CCD7864-FF88-0A51-C17D-940BDBA6BC2E}"/>
              </a:ext>
            </a:extLst>
          </p:cNvPr>
          <p:cNvSpPr>
            <a:spLocks noGrp="1"/>
          </p:cNvSpPr>
          <p:nvPr>
            <p:ph idx="1"/>
          </p:nvPr>
        </p:nvSpPr>
        <p:spPr>
          <a:xfrm>
            <a:off x="948905" y="1500997"/>
            <a:ext cx="7867291" cy="2941608"/>
          </a:xfrm>
        </p:spPr>
        <p:txBody>
          <a:bodyPr anchor="t">
            <a:normAutofit/>
          </a:bodyPr>
          <a:lstStyle/>
          <a:p>
            <a:pPr marL="0" indent="0" algn="just">
              <a:lnSpc>
                <a:spcPct val="150000"/>
              </a:lnSpc>
              <a:buNone/>
            </a:pPr>
            <a:r>
              <a:rPr lang="en-US" sz="1600" b="1" dirty="0">
                <a:latin typeface="Century Gothic" pitchFamily="34" charset="0"/>
              </a:rPr>
              <a:t>Primary Aldosteronism (PA) </a:t>
            </a:r>
            <a:r>
              <a:rPr lang="en-US" sz="1600" dirty="0">
                <a:latin typeface="Century Gothic" pitchFamily="34" charset="0"/>
              </a:rPr>
              <a:t>is caused by excessive secretion of </a:t>
            </a:r>
            <a:r>
              <a:rPr lang="en-US" sz="1600" dirty="0" err="1">
                <a:latin typeface="Century Gothic" pitchFamily="34" charset="0"/>
              </a:rPr>
              <a:t>aldosterone</a:t>
            </a:r>
            <a:r>
              <a:rPr lang="en-US" sz="1600" dirty="0">
                <a:latin typeface="Century Gothic" pitchFamily="34" charset="0"/>
              </a:rPr>
              <a:t> from the adrenal glands.</a:t>
            </a:r>
          </a:p>
          <a:p>
            <a:pPr marL="0" indent="0" algn="just">
              <a:lnSpc>
                <a:spcPct val="150000"/>
              </a:lnSpc>
              <a:buNone/>
            </a:pPr>
            <a:endParaRPr lang="en-US" sz="1600" dirty="0">
              <a:latin typeface="Century Gothic" pitchFamily="34" charset="0"/>
            </a:endParaRPr>
          </a:p>
          <a:p>
            <a:pPr marL="0" indent="0" algn="just">
              <a:lnSpc>
                <a:spcPct val="150000"/>
              </a:lnSpc>
              <a:buNone/>
            </a:pPr>
            <a:r>
              <a:rPr lang="en-US" sz="1600" b="1" dirty="0">
                <a:latin typeface="Century Gothic" pitchFamily="34" charset="0"/>
              </a:rPr>
              <a:t>Secondary Aldosteronism </a:t>
            </a:r>
            <a:r>
              <a:rPr lang="en-US" sz="1600" dirty="0">
                <a:latin typeface="Century Gothic" pitchFamily="34" charset="0"/>
              </a:rPr>
              <a:t>is increased adrenal production of </a:t>
            </a:r>
            <a:r>
              <a:rPr lang="en-US" sz="1600" dirty="0" err="1">
                <a:latin typeface="Century Gothic" pitchFamily="34" charset="0"/>
              </a:rPr>
              <a:t>aldosterone</a:t>
            </a:r>
            <a:r>
              <a:rPr lang="en-US" sz="1600" dirty="0">
                <a:latin typeface="Century Gothic" pitchFamily="34" charset="0"/>
              </a:rPr>
              <a:t> in response to nonpituitary, extra-adrenal stimuli such as renal hypoperfusion.</a:t>
            </a:r>
            <a:endParaRPr lang="x-none" sz="1600" dirty="0">
              <a:latin typeface="Century Gothic" pitchFamily="34" charset="0"/>
            </a:endParaRPr>
          </a:p>
        </p:txBody>
      </p:sp>
      <p:sp>
        <p:nvSpPr>
          <p:cNvPr id="2" name="Title 1">
            <a:extLst>
              <a:ext uri="{FF2B5EF4-FFF2-40B4-BE49-F238E27FC236}">
                <a16:creationId xmlns="" xmlns:a16="http://schemas.microsoft.com/office/drawing/2014/main" id="{10505677-A5C5-24C0-33C4-E31AE69A7C8D}"/>
              </a:ext>
            </a:extLst>
          </p:cNvPr>
          <p:cNvSpPr>
            <a:spLocks noGrp="1"/>
          </p:cNvSpPr>
          <p:nvPr>
            <p:ph type="title"/>
          </p:nvPr>
        </p:nvSpPr>
        <p:spPr>
          <a:xfrm>
            <a:off x="681038" y="250166"/>
            <a:ext cx="8543925" cy="724619"/>
          </a:xfrm>
        </p:spPr>
        <p:txBody>
          <a:bodyPr anchor="ctr">
            <a:normAutofit/>
          </a:bodyPr>
          <a:lstStyle/>
          <a:p>
            <a:pPr algn="ctr"/>
            <a:r>
              <a:rPr lang="en-US" sz="2400" b="1" dirty="0" smtClean="0">
                <a:solidFill>
                  <a:schemeClr val="tx1"/>
                </a:solidFill>
                <a:effectLst/>
                <a:latin typeface="Century Gothic" pitchFamily="34" charset="0"/>
              </a:rPr>
              <a:t>DEFINITION</a:t>
            </a:r>
            <a:endParaRPr lang="x-none" sz="2400" b="1" dirty="0">
              <a:solidFill>
                <a:schemeClr val="tx1"/>
              </a:solidFill>
              <a:effectLst/>
              <a:latin typeface="Century Gothic" pitchFamily="34" charset="0"/>
            </a:endParaRPr>
          </a:p>
        </p:txBody>
      </p:sp>
      <p:pic>
        <p:nvPicPr>
          <p:cNvPr id="4" name="Google Shape;56;p13">
            <a:extLst>
              <a:ext uri="{FF2B5EF4-FFF2-40B4-BE49-F238E27FC236}">
                <a16:creationId xmlns:a16="http://schemas.microsoft.com/office/drawing/2014/main" xmlns="" id="{BD4B6AA8-7949-D277-68C1-612FC3D651AB}"/>
              </a:ext>
            </a:extLst>
          </p:cNvPr>
          <p:cNvPicPr preferRelativeResize="0">
            <a:picLocks/>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0398" y="148282"/>
            <a:ext cx="806911"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Google Shape;57;p13">
            <a:extLst>
              <a:ext uri="{FF2B5EF4-FFF2-40B4-BE49-F238E27FC236}">
                <a16:creationId xmlns:a16="http://schemas.microsoft.com/office/drawing/2014/main" xmlns="" id="{D12B0C99-7CD5-D756-391B-DD8BD52653D2}"/>
              </a:ext>
            </a:extLst>
          </p:cNvPr>
          <p:cNvPicPr preferRelativeResize="0">
            <a:picLocks/>
          </p:cNvPicPr>
          <p:nvPr/>
        </p:nvPicPr>
        <p:blipFill>
          <a:blip r:embed="rId3" cstate="print">
            <a:extLst>
              <a:ext uri="{28A0092B-C50C-407E-A947-70E740481C1C}">
                <a14:useLocalDpi xmlns:a14="http://schemas.microsoft.com/office/drawing/2010/main" xmlns="" val="0"/>
              </a:ext>
            </a:extLst>
          </a:blip>
          <a:srcRect t="18652"/>
          <a:stretch>
            <a:fillRect/>
          </a:stretch>
        </p:blipFill>
        <p:spPr bwMode="auto">
          <a:xfrm>
            <a:off x="8891809" y="144020"/>
            <a:ext cx="816214" cy="761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 xmlns:p14="http://schemas.microsoft.com/office/powerpoint/2010/main" val="19921517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diagram of a list of hyperalcosterosis&#10;&#10;Description automatically generated with medium confidence">
            <a:extLst>
              <a:ext uri="{FF2B5EF4-FFF2-40B4-BE49-F238E27FC236}">
                <a16:creationId xmlns="" xmlns:a16="http://schemas.microsoft.com/office/drawing/2014/main" id="{C716E257-3720-146E-DC0C-48F6088C74A8}"/>
              </a:ext>
            </a:extLst>
          </p:cNvPr>
          <p:cNvPicPr>
            <a:picLocks noChangeAspect="1"/>
          </p:cNvPicPr>
          <p:nvPr/>
        </p:nvPicPr>
        <p:blipFill>
          <a:blip r:embed="rId2" cstate="print"/>
          <a:stretch>
            <a:fillRect/>
          </a:stretch>
        </p:blipFill>
        <p:spPr>
          <a:xfrm>
            <a:off x="2381504" y="241539"/>
            <a:ext cx="5056728" cy="5943600"/>
          </a:xfrm>
          <a:prstGeom prst="rect">
            <a:avLst/>
          </a:prstGeom>
        </p:spPr>
      </p:pic>
      <p:pic>
        <p:nvPicPr>
          <p:cNvPr id="7" name="Google Shape;56;p13">
            <a:extLst>
              <a:ext uri="{FF2B5EF4-FFF2-40B4-BE49-F238E27FC236}">
                <a16:creationId xmlns:a16="http://schemas.microsoft.com/office/drawing/2014/main" xmlns="" id="{BD4B6AA8-7949-D277-68C1-612FC3D651AB}"/>
              </a:ext>
            </a:extLst>
          </p:cNvPr>
          <p:cNvPicPr preferRelativeResize="0">
            <a:picLocks/>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0398" y="148282"/>
            <a:ext cx="806911"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Google Shape;57;p13">
            <a:extLst>
              <a:ext uri="{FF2B5EF4-FFF2-40B4-BE49-F238E27FC236}">
                <a16:creationId xmlns:a16="http://schemas.microsoft.com/office/drawing/2014/main" xmlns="" id="{D12B0C99-7CD5-D756-391B-DD8BD52653D2}"/>
              </a:ext>
            </a:extLst>
          </p:cNvPr>
          <p:cNvPicPr preferRelativeResize="0">
            <a:picLocks/>
          </p:cNvPicPr>
          <p:nvPr/>
        </p:nvPicPr>
        <p:blipFill>
          <a:blip r:embed="rId4" cstate="print">
            <a:extLst>
              <a:ext uri="{28A0092B-C50C-407E-A947-70E740481C1C}">
                <a14:useLocalDpi xmlns:a14="http://schemas.microsoft.com/office/drawing/2010/main" xmlns="" val="0"/>
              </a:ext>
            </a:extLst>
          </a:blip>
          <a:srcRect t="18652"/>
          <a:stretch>
            <a:fillRect/>
          </a:stretch>
        </p:blipFill>
        <p:spPr bwMode="auto">
          <a:xfrm>
            <a:off x="8891809" y="144020"/>
            <a:ext cx="816214" cy="761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 xmlns:p14="http://schemas.microsoft.com/office/powerpoint/2010/main" val="19921517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 xmlns:a16="http://schemas.microsoft.com/office/drawing/2014/main" id="{99ED5833-B85B-4103-8A3B-CAB0308E6C1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99035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 xmlns:a16="http://schemas.microsoft.com/office/drawing/2014/main" id="{67CB3970-A119-5C1D-4923-55A1369775AB}"/>
              </a:ext>
            </a:extLst>
          </p:cNvPr>
          <p:cNvPicPr>
            <a:picLocks noGrp="1" noChangeAspect="1"/>
          </p:cNvPicPr>
          <p:nvPr>
            <p:ph idx="1"/>
          </p:nvPr>
        </p:nvPicPr>
        <p:blipFill rotWithShape="1">
          <a:blip r:embed="rId2" cstate="print"/>
          <a:srcRect t="11371"/>
          <a:stretch/>
        </p:blipFill>
        <p:spPr>
          <a:xfrm>
            <a:off x="1006550" y="1388852"/>
            <a:ext cx="3677593" cy="3912787"/>
          </a:xfrm>
          <a:prstGeom prst="rect">
            <a:avLst/>
          </a:prstGeom>
        </p:spPr>
      </p:pic>
      <p:sp>
        <p:nvSpPr>
          <p:cNvPr id="2" name="Title 1">
            <a:extLst>
              <a:ext uri="{FF2B5EF4-FFF2-40B4-BE49-F238E27FC236}">
                <a16:creationId xmlns="" xmlns:a16="http://schemas.microsoft.com/office/drawing/2014/main" id="{946E833B-76D1-9537-E1E0-8104230BBB82}"/>
              </a:ext>
            </a:extLst>
          </p:cNvPr>
          <p:cNvSpPr>
            <a:spLocks noGrp="1"/>
          </p:cNvSpPr>
          <p:nvPr>
            <p:ph type="title"/>
          </p:nvPr>
        </p:nvSpPr>
        <p:spPr>
          <a:xfrm>
            <a:off x="681038" y="201224"/>
            <a:ext cx="8543925" cy="764935"/>
          </a:xfrm>
        </p:spPr>
        <p:txBody>
          <a:bodyPr vert="horz" lIns="91440" tIns="45720" rIns="91440" bIns="45720" rtlCol="0" anchor="ctr">
            <a:normAutofit/>
          </a:bodyPr>
          <a:lstStyle/>
          <a:p>
            <a:pPr algn="ctr"/>
            <a:r>
              <a:rPr lang="en-US" sz="2400" b="1" kern="1200" dirty="0" smtClean="0">
                <a:solidFill>
                  <a:schemeClr val="tx1"/>
                </a:solidFill>
                <a:effectLst/>
                <a:latin typeface="Century Gothic" pitchFamily="34" charset="0"/>
              </a:rPr>
              <a:t>STRUCTURE OF ADRENAL GLAND</a:t>
            </a:r>
            <a:endParaRPr lang="en-US" sz="2400" b="1" kern="1200" dirty="0">
              <a:solidFill>
                <a:schemeClr val="tx1"/>
              </a:solidFill>
              <a:effectLst/>
              <a:latin typeface="Century Gothic" pitchFamily="34" charset="0"/>
            </a:endParaRPr>
          </a:p>
        </p:txBody>
      </p:sp>
      <p:pic>
        <p:nvPicPr>
          <p:cNvPr id="5" name="Picture 4">
            <a:extLst>
              <a:ext uri="{FF2B5EF4-FFF2-40B4-BE49-F238E27FC236}">
                <a16:creationId xmlns="" xmlns:a16="http://schemas.microsoft.com/office/drawing/2014/main" id="{0242BA17-5F98-4C90-F133-AB1C6A927FFF}"/>
              </a:ext>
            </a:extLst>
          </p:cNvPr>
          <p:cNvPicPr>
            <a:picLocks noChangeAspect="1"/>
          </p:cNvPicPr>
          <p:nvPr/>
        </p:nvPicPr>
        <p:blipFill>
          <a:blip r:embed="rId3" cstate="print"/>
          <a:stretch>
            <a:fillRect/>
          </a:stretch>
        </p:blipFill>
        <p:spPr>
          <a:xfrm>
            <a:off x="4833558" y="1354346"/>
            <a:ext cx="3775605" cy="4008952"/>
          </a:xfrm>
          <a:prstGeom prst="rect">
            <a:avLst/>
          </a:prstGeom>
        </p:spPr>
      </p:pic>
      <p:pic>
        <p:nvPicPr>
          <p:cNvPr id="6" name="Google Shape;56;p13">
            <a:extLst>
              <a:ext uri="{FF2B5EF4-FFF2-40B4-BE49-F238E27FC236}">
                <a16:creationId xmlns:a16="http://schemas.microsoft.com/office/drawing/2014/main" xmlns="" id="{BD4B6AA8-7949-D277-68C1-612FC3D651AB}"/>
              </a:ext>
            </a:extLst>
          </p:cNvPr>
          <p:cNvPicPr preferRelativeResize="0">
            <a:picLocks/>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90398" y="148282"/>
            <a:ext cx="806911"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Google Shape;57;p13">
            <a:extLst>
              <a:ext uri="{FF2B5EF4-FFF2-40B4-BE49-F238E27FC236}">
                <a16:creationId xmlns:a16="http://schemas.microsoft.com/office/drawing/2014/main" xmlns="" id="{D12B0C99-7CD5-D756-391B-DD8BD52653D2}"/>
              </a:ext>
            </a:extLst>
          </p:cNvPr>
          <p:cNvPicPr preferRelativeResize="0">
            <a:picLocks/>
          </p:cNvPicPr>
          <p:nvPr/>
        </p:nvPicPr>
        <p:blipFill>
          <a:blip r:embed="rId5" cstate="print">
            <a:extLst>
              <a:ext uri="{28A0092B-C50C-407E-A947-70E740481C1C}">
                <a14:useLocalDpi xmlns:a14="http://schemas.microsoft.com/office/drawing/2010/main" xmlns="" val="0"/>
              </a:ext>
            </a:extLst>
          </a:blip>
          <a:srcRect t="18652"/>
          <a:stretch>
            <a:fillRect/>
          </a:stretch>
        </p:blipFill>
        <p:spPr bwMode="auto">
          <a:xfrm>
            <a:off x="8891809" y="144020"/>
            <a:ext cx="816214" cy="761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 xmlns:p14="http://schemas.microsoft.com/office/powerpoint/2010/main" val="7691300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descr="A diagram of the internal organs&#10;&#10;Description automatically generated">
            <a:extLst>
              <a:ext uri="{FF2B5EF4-FFF2-40B4-BE49-F238E27FC236}">
                <a16:creationId xmlns="" xmlns:a16="http://schemas.microsoft.com/office/drawing/2014/main" id="{FD2D4C94-BB30-8AD2-AB7F-F54F5167C5D2}"/>
              </a:ext>
            </a:extLst>
          </p:cNvPr>
          <p:cNvPicPr>
            <a:picLocks noGrp="1" noChangeAspect="1"/>
          </p:cNvPicPr>
          <p:nvPr>
            <p:ph idx="1"/>
          </p:nvPr>
        </p:nvPicPr>
        <p:blipFill>
          <a:blip r:embed="rId2" cstate="print"/>
          <a:stretch>
            <a:fillRect/>
          </a:stretch>
        </p:blipFill>
        <p:spPr>
          <a:xfrm>
            <a:off x="2631793" y="1207698"/>
            <a:ext cx="4230501" cy="4599066"/>
          </a:xfrm>
          <a:prstGeom prst="rect">
            <a:avLst/>
          </a:prstGeom>
        </p:spPr>
      </p:pic>
      <p:sp>
        <p:nvSpPr>
          <p:cNvPr id="5" name="Rectangle 4"/>
          <p:cNvSpPr/>
          <p:nvPr/>
        </p:nvSpPr>
        <p:spPr>
          <a:xfrm>
            <a:off x="0" y="294100"/>
            <a:ext cx="9570537" cy="461665"/>
          </a:xfrm>
          <a:prstGeom prst="rect">
            <a:avLst/>
          </a:prstGeom>
        </p:spPr>
        <p:txBody>
          <a:bodyPr wrap="square">
            <a:spAutoFit/>
          </a:bodyPr>
          <a:lstStyle/>
          <a:p>
            <a:pPr algn="ctr"/>
            <a:r>
              <a:rPr lang="en-US" sz="2400" b="1" dirty="0" smtClean="0">
                <a:latin typeface="Century Gothic" pitchFamily="34" charset="0"/>
              </a:rPr>
              <a:t>NORMAL FUNCTION OF ALDOSTERONE </a:t>
            </a:r>
            <a:endParaRPr lang="en-US" sz="2400" b="1" dirty="0">
              <a:latin typeface="Century Gothic" pitchFamily="34" charset="0"/>
            </a:endParaRPr>
          </a:p>
        </p:txBody>
      </p:sp>
      <p:pic>
        <p:nvPicPr>
          <p:cNvPr id="6" name="Google Shape;56;p13">
            <a:extLst>
              <a:ext uri="{FF2B5EF4-FFF2-40B4-BE49-F238E27FC236}">
                <a16:creationId xmlns:a16="http://schemas.microsoft.com/office/drawing/2014/main" xmlns="" id="{BD4B6AA8-7949-D277-68C1-612FC3D651AB}"/>
              </a:ext>
            </a:extLst>
          </p:cNvPr>
          <p:cNvPicPr preferRelativeResize="0">
            <a:picLocks/>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0398" y="148282"/>
            <a:ext cx="806911"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Google Shape;57;p13">
            <a:extLst>
              <a:ext uri="{FF2B5EF4-FFF2-40B4-BE49-F238E27FC236}">
                <a16:creationId xmlns:a16="http://schemas.microsoft.com/office/drawing/2014/main" xmlns="" id="{D12B0C99-7CD5-D756-391B-DD8BD52653D2}"/>
              </a:ext>
            </a:extLst>
          </p:cNvPr>
          <p:cNvPicPr preferRelativeResize="0">
            <a:picLocks/>
          </p:cNvPicPr>
          <p:nvPr/>
        </p:nvPicPr>
        <p:blipFill>
          <a:blip r:embed="rId4" cstate="print">
            <a:extLst>
              <a:ext uri="{28A0092B-C50C-407E-A947-70E740481C1C}">
                <a14:useLocalDpi xmlns:a14="http://schemas.microsoft.com/office/drawing/2010/main" xmlns="" val="0"/>
              </a:ext>
            </a:extLst>
          </a:blip>
          <a:srcRect t="18652"/>
          <a:stretch>
            <a:fillRect/>
          </a:stretch>
        </p:blipFill>
        <p:spPr bwMode="auto">
          <a:xfrm>
            <a:off x="8891809" y="144020"/>
            <a:ext cx="816214" cy="761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 xmlns:p14="http://schemas.microsoft.com/office/powerpoint/2010/main" val="225345730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1424</TotalTime>
  <Words>461</Words>
  <Application>Microsoft Office PowerPoint</Application>
  <PresentationFormat>A4 Paper (210x297 mm)</PresentationFormat>
  <Paragraphs>84</Paragraphs>
  <Slides>22</Slides>
  <Notes>3</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Concourse</vt:lpstr>
      <vt:lpstr>CASE VIGNETTE</vt:lpstr>
      <vt:lpstr>PRIMARY HYPERALDOSTERONISM</vt:lpstr>
      <vt:lpstr>Slide 3</vt:lpstr>
      <vt:lpstr>Slide 4</vt:lpstr>
      <vt:lpstr>Slide 5</vt:lpstr>
      <vt:lpstr>DEFINITION</vt:lpstr>
      <vt:lpstr>Slide 7</vt:lpstr>
      <vt:lpstr>STRUCTURE OF ADRENAL GLAND</vt:lpstr>
      <vt:lpstr>Slide 9</vt:lpstr>
      <vt:lpstr>ETIOLOGY OF  PRIMARY HYPERALDOSTERONISM</vt:lpstr>
      <vt:lpstr>EPIDEMIOLOGY OF HYPERALDOSTERONISM</vt:lpstr>
      <vt:lpstr>Slide 12</vt:lpstr>
      <vt:lpstr>PATHOPHYSIOLOGY  OF HYPERALDOSTERONISM</vt:lpstr>
      <vt:lpstr>CLINICAL FEATURES</vt:lpstr>
      <vt:lpstr>SCREENING CRITERIA FOR  PRIMARY HYPERALDOSTERONISM</vt:lpstr>
      <vt:lpstr>LABORATORY INVESTIGATION FOR DIAGNOSIS</vt:lpstr>
      <vt:lpstr>IMAGING FOR FINDING THE UNDERLYING CAUSE</vt:lpstr>
      <vt:lpstr>MANAGEMENT</vt:lpstr>
      <vt:lpstr>Slide 19</vt:lpstr>
      <vt:lpstr>RECENT ADVANCES </vt:lpstr>
      <vt:lpstr>ETHICAL ISSUES</vt:lpstr>
      <vt:lpstr>Thank you</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Primary Hyperaldosteronism</dc:title>
  <dc:creator>Nida Anjum</dc:creator>
  <cp:lastModifiedBy>DID</cp:lastModifiedBy>
  <cp:revision>19</cp:revision>
  <dcterms:created xsi:type="dcterms:W3CDTF">2024-05-06T15:16:16Z</dcterms:created>
  <dcterms:modified xsi:type="dcterms:W3CDTF">2025-05-06T06:09:27Z</dcterms:modified>
</cp:coreProperties>
</file>