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7" r:id="rId2"/>
    <p:sldId id="256" r:id="rId3"/>
    <p:sldId id="280" r:id="rId4"/>
    <p:sldId id="281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76" r:id="rId15"/>
    <p:sldId id="269" r:id="rId16"/>
    <p:sldId id="270" r:id="rId17"/>
    <p:sldId id="272" r:id="rId18"/>
    <p:sldId id="271" r:id="rId19"/>
    <p:sldId id="277" r:id="rId20"/>
    <p:sldId id="284" r:id="rId21"/>
    <p:sldId id="274" r:id="rId22"/>
    <p:sldId id="273" r:id="rId23"/>
    <p:sldId id="282" r:id="rId24"/>
    <p:sldId id="285" r:id="rId25"/>
    <p:sldId id="288" r:id="rId26"/>
    <p:sldId id="283" r:id="rId27"/>
    <p:sldId id="279" r:id="rId2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713" autoAdjust="0"/>
  </p:normalViewPr>
  <p:slideViewPr>
    <p:cSldViewPr snapToGrid="0">
      <p:cViewPr varScale="1">
        <p:scale>
          <a:sx n="110" d="100"/>
          <a:sy n="110" d="100"/>
        </p:scale>
        <p:origin x="-1392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92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D68C1-7D58-491B-A7D7-7D44AB8DE5F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823413EC-FCB2-4F3A-95E8-315CDBFA15D3}">
      <dgm:prSet phldrT="[Text]"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  <a:latin typeface="Century Gothic" pitchFamily="34" charset="0"/>
            </a:rPr>
            <a:t>Antibodies:</a:t>
          </a:r>
          <a:r>
            <a:rPr lang="en-US" sz="1600" dirty="0">
              <a:solidFill>
                <a:schemeClr val="bg1"/>
              </a:solidFill>
              <a:latin typeface="Century Gothic" pitchFamily="34" charset="0"/>
            </a:rPr>
            <a:t> TPO, TG, TSH receptor antibodies </a:t>
          </a:r>
          <a:endParaRPr lang="x-none" sz="1600" dirty="0">
            <a:solidFill>
              <a:schemeClr val="bg1"/>
            </a:solidFill>
            <a:latin typeface="Century Gothic" pitchFamily="34" charset="0"/>
          </a:endParaRPr>
        </a:p>
      </dgm:t>
    </dgm:pt>
    <dgm:pt modelId="{CD787283-489D-469B-A0AD-2A234DDB8ECE}" type="parTrans" cxnId="{6C586538-1183-4077-AEC9-41301B799D4B}">
      <dgm:prSet/>
      <dgm:spPr/>
      <dgm:t>
        <a:bodyPr/>
        <a:lstStyle/>
        <a:p>
          <a:endParaRPr lang="x-none"/>
        </a:p>
      </dgm:t>
    </dgm:pt>
    <dgm:pt modelId="{91E90833-E0CD-42DD-A44F-A362BCF20D97}" type="sibTrans" cxnId="{6C586538-1183-4077-AEC9-41301B799D4B}">
      <dgm:prSet/>
      <dgm:spPr/>
      <dgm:t>
        <a:bodyPr/>
        <a:lstStyle/>
        <a:p>
          <a:endParaRPr lang="x-none"/>
        </a:p>
      </dgm:t>
    </dgm:pt>
    <dgm:pt modelId="{D2AC8425-1E29-49A1-AF57-A46150B88B24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Century Gothic" pitchFamily="34" charset="0"/>
            </a:rPr>
            <a:t>Anemia, Hyponatremia, Hypoglycemia  </a:t>
          </a:r>
          <a:endParaRPr lang="x-none" sz="1600" dirty="0">
            <a:solidFill>
              <a:schemeClr val="bg1"/>
            </a:solidFill>
            <a:latin typeface="Century Gothic" pitchFamily="34" charset="0"/>
          </a:endParaRPr>
        </a:p>
      </dgm:t>
    </dgm:pt>
    <dgm:pt modelId="{141790AB-F888-4FBC-8C81-9C5D78D231B6}" type="parTrans" cxnId="{1820F05D-2787-4514-8E14-C287F9491A68}">
      <dgm:prSet/>
      <dgm:spPr/>
      <dgm:t>
        <a:bodyPr/>
        <a:lstStyle/>
        <a:p>
          <a:endParaRPr lang="x-none"/>
        </a:p>
      </dgm:t>
    </dgm:pt>
    <dgm:pt modelId="{5679CA69-44A9-42BD-8A3C-4072485EA516}" type="sibTrans" cxnId="{1820F05D-2787-4514-8E14-C287F9491A68}">
      <dgm:prSet/>
      <dgm:spPr/>
      <dgm:t>
        <a:bodyPr/>
        <a:lstStyle/>
        <a:p>
          <a:endParaRPr lang="x-none"/>
        </a:p>
      </dgm:t>
    </dgm:pt>
    <dgm:pt modelId="{FC8BB979-1EA8-4DC9-A55A-703ACEF9E554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Century Gothic" pitchFamily="34" charset="0"/>
            </a:rPr>
            <a:t>Increased TG levels, Increased CK level</a:t>
          </a:r>
          <a:endParaRPr lang="x-none" sz="1600" dirty="0">
            <a:solidFill>
              <a:schemeClr val="bg1"/>
            </a:solidFill>
            <a:latin typeface="Century Gothic" pitchFamily="34" charset="0"/>
          </a:endParaRPr>
        </a:p>
      </dgm:t>
    </dgm:pt>
    <dgm:pt modelId="{D811C190-2A15-4368-AF24-5EBCD80780EE}" type="parTrans" cxnId="{97323EE4-29C5-4076-B411-0229A5BF28EC}">
      <dgm:prSet/>
      <dgm:spPr/>
      <dgm:t>
        <a:bodyPr/>
        <a:lstStyle/>
        <a:p>
          <a:endParaRPr lang="x-none"/>
        </a:p>
      </dgm:t>
    </dgm:pt>
    <dgm:pt modelId="{0E469142-699E-4B17-9928-4BD87EEAB9E6}" type="sibTrans" cxnId="{97323EE4-29C5-4076-B411-0229A5BF28EC}">
      <dgm:prSet/>
      <dgm:spPr/>
      <dgm:t>
        <a:bodyPr/>
        <a:lstStyle/>
        <a:p>
          <a:endParaRPr lang="x-none"/>
        </a:p>
      </dgm:t>
    </dgm:pt>
    <dgm:pt modelId="{2F6402E1-3026-478B-B7A7-0E3E820C7405}" type="pres">
      <dgm:prSet presAssocID="{3DAD68C1-7D58-491B-A7D7-7D44AB8DE5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F4DAC1-9DC0-4DAE-BBE7-D73E6CC91139}" type="pres">
      <dgm:prSet presAssocID="{823413EC-FCB2-4F3A-95E8-315CDBFA15D3}" presName="parentLin" presStyleCnt="0"/>
      <dgm:spPr/>
    </dgm:pt>
    <dgm:pt modelId="{DABB0D3D-664B-4893-99EA-8490600686DF}" type="pres">
      <dgm:prSet presAssocID="{823413EC-FCB2-4F3A-95E8-315CDBFA15D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0F89F49-8A6D-474A-86A2-A3279C036622}" type="pres">
      <dgm:prSet presAssocID="{823413EC-FCB2-4F3A-95E8-315CDBFA15D3}" presName="parentText" presStyleLbl="node1" presStyleIdx="0" presStyleCnt="3" custScaleX="117749" custLinFactNeighborX="-14516" custLinFactNeighborY="-28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96B2F-929B-4849-82BC-736585660028}" type="pres">
      <dgm:prSet presAssocID="{823413EC-FCB2-4F3A-95E8-315CDBFA15D3}" presName="negativeSpace" presStyleCnt="0"/>
      <dgm:spPr/>
    </dgm:pt>
    <dgm:pt modelId="{31D92CCD-B6B2-4FEF-95B6-53FFB825DB81}" type="pres">
      <dgm:prSet presAssocID="{823413EC-FCB2-4F3A-95E8-315CDBFA15D3}" presName="childText" presStyleLbl="conFgAcc1" presStyleIdx="0" presStyleCnt="3" custLinFactNeighborX="242" custLinFactNeighborY="-10405">
        <dgm:presLayoutVars>
          <dgm:bulletEnabled val="1"/>
        </dgm:presLayoutVars>
      </dgm:prSet>
      <dgm:spPr/>
    </dgm:pt>
    <dgm:pt modelId="{AA67195E-CA92-4E25-BAEA-336448858A3A}" type="pres">
      <dgm:prSet presAssocID="{91E90833-E0CD-42DD-A44F-A362BCF20D97}" presName="spaceBetweenRectangles" presStyleCnt="0"/>
      <dgm:spPr/>
    </dgm:pt>
    <dgm:pt modelId="{E12E8942-E1DB-4891-AB23-0AD6AF4F0225}" type="pres">
      <dgm:prSet presAssocID="{D2AC8425-1E29-49A1-AF57-A46150B88B24}" presName="parentLin" presStyleCnt="0"/>
      <dgm:spPr/>
    </dgm:pt>
    <dgm:pt modelId="{C667CB25-5566-4DEA-AD7A-C73047429548}" type="pres">
      <dgm:prSet presAssocID="{D2AC8425-1E29-49A1-AF57-A46150B88B2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76E6C11-C558-4465-93F6-D4838FC985B1}" type="pres">
      <dgm:prSet presAssocID="{D2AC8425-1E29-49A1-AF57-A46150B88B24}" presName="parentText" presStyleLbl="node1" presStyleIdx="1" presStyleCnt="3" custScaleX="1168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0CDFD-BC35-4C8D-A2E2-61C7BC5C9F7D}" type="pres">
      <dgm:prSet presAssocID="{D2AC8425-1E29-49A1-AF57-A46150B88B24}" presName="negativeSpace" presStyleCnt="0"/>
      <dgm:spPr/>
    </dgm:pt>
    <dgm:pt modelId="{4E454207-B054-493F-9D8D-FDD0699CBBB5}" type="pres">
      <dgm:prSet presAssocID="{D2AC8425-1E29-49A1-AF57-A46150B88B24}" presName="childText" presStyleLbl="conFgAcc1" presStyleIdx="1" presStyleCnt="3">
        <dgm:presLayoutVars>
          <dgm:bulletEnabled val="1"/>
        </dgm:presLayoutVars>
      </dgm:prSet>
      <dgm:spPr/>
    </dgm:pt>
    <dgm:pt modelId="{0BDCDD13-96A9-4462-9063-953DAD07BA7E}" type="pres">
      <dgm:prSet presAssocID="{5679CA69-44A9-42BD-8A3C-4072485EA516}" presName="spaceBetweenRectangles" presStyleCnt="0"/>
      <dgm:spPr/>
    </dgm:pt>
    <dgm:pt modelId="{B98CFF5E-4AD0-4BE6-B501-0DF626268E59}" type="pres">
      <dgm:prSet presAssocID="{FC8BB979-1EA8-4DC9-A55A-703ACEF9E554}" presName="parentLin" presStyleCnt="0"/>
      <dgm:spPr/>
    </dgm:pt>
    <dgm:pt modelId="{3480BD66-7DA4-483F-B742-F1629B851C43}" type="pres">
      <dgm:prSet presAssocID="{FC8BB979-1EA8-4DC9-A55A-703ACEF9E55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8F87DFF-244C-4C4D-A4EF-84FDB4E7C6BE}" type="pres">
      <dgm:prSet presAssocID="{FC8BB979-1EA8-4DC9-A55A-703ACEF9E554}" presName="parentText" presStyleLbl="node1" presStyleIdx="2" presStyleCnt="3" custScaleX="1166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B78CF-7182-4BD5-9E9C-11937B09BDD9}" type="pres">
      <dgm:prSet presAssocID="{FC8BB979-1EA8-4DC9-A55A-703ACEF9E554}" presName="negativeSpace" presStyleCnt="0"/>
      <dgm:spPr/>
    </dgm:pt>
    <dgm:pt modelId="{483F9E33-5987-42D2-8A2C-7C80881DF284}" type="pres">
      <dgm:prSet presAssocID="{FC8BB979-1EA8-4DC9-A55A-703ACEF9E55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BBA89A-8865-4A5B-9160-ABA226543584}" type="presOf" srcId="{823413EC-FCB2-4F3A-95E8-315CDBFA15D3}" destId="{C0F89F49-8A6D-474A-86A2-A3279C036622}" srcOrd="1" destOrd="0" presId="urn:microsoft.com/office/officeart/2005/8/layout/list1"/>
    <dgm:cxn modelId="{4CCA1B59-0ACE-48D2-8315-776CEF7EB15B}" type="presOf" srcId="{FC8BB979-1EA8-4DC9-A55A-703ACEF9E554}" destId="{3480BD66-7DA4-483F-B742-F1629B851C43}" srcOrd="0" destOrd="0" presId="urn:microsoft.com/office/officeart/2005/8/layout/list1"/>
    <dgm:cxn modelId="{E2E8145B-FC2B-4152-92EF-6A88FEBD7B4F}" type="presOf" srcId="{D2AC8425-1E29-49A1-AF57-A46150B88B24}" destId="{A76E6C11-C558-4465-93F6-D4838FC985B1}" srcOrd="1" destOrd="0" presId="urn:microsoft.com/office/officeart/2005/8/layout/list1"/>
    <dgm:cxn modelId="{1820F05D-2787-4514-8E14-C287F9491A68}" srcId="{3DAD68C1-7D58-491B-A7D7-7D44AB8DE5F9}" destId="{D2AC8425-1E29-49A1-AF57-A46150B88B24}" srcOrd="1" destOrd="0" parTransId="{141790AB-F888-4FBC-8C81-9C5D78D231B6}" sibTransId="{5679CA69-44A9-42BD-8A3C-4072485EA516}"/>
    <dgm:cxn modelId="{2969DA79-AAA0-4AF1-859B-A3525BA03564}" type="presOf" srcId="{823413EC-FCB2-4F3A-95E8-315CDBFA15D3}" destId="{DABB0D3D-664B-4893-99EA-8490600686DF}" srcOrd="0" destOrd="0" presId="urn:microsoft.com/office/officeart/2005/8/layout/list1"/>
    <dgm:cxn modelId="{3F115C00-9779-4A64-9FA6-A3557D1D8F73}" type="presOf" srcId="{FC8BB979-1EA8-4DC9-A55A-703ACEF9E554}" destId="{28F87DFF-244C-4C4D-A4EF-84FDB4E7C6BE}" srcOrd="1" destOrd="0" presId="urn:microsoft.com/office/officeart/2005/8/layout/list1"/>
    <dgm:cxn modelId="{B3272B7C-7B5E-4FEB-8AD2-69FE9EE312C2}" type="presOf" srcId="{3DAD68C1-7D58-491B-A7D7-7D44AB8DE5F9}" destId="{2F6402E1-3026-478B-B7A7-0E3E820C7405}" srcOrd="0" destOrd="0" presId="urn:microsoft.com/office/officeart/2005/8/layout/list1"/>
    <dgm:cxn modelId="{97323EE4-29C5-4076-B411-0229A5BF28EC}" srcId="{3DAD68C1-7D58-491B-A7D7-7D44AB8DE5F9}" destId="{FC8BB979-1EA8-4DC9-A55A-703ACEF9E554}" srcOrd="2" destOrd="0" parTransId="{D811C190-2A15-4368-AF24-5EBCD80780EE}" sibTransId="{0E469142-699E-4B17-9928-4BD87EEAB9E6}"/>
    <dgm:cxn modelId="{DE5EAAD7-95E7-47FB-90C1-592FEABB62AE}" type="presOf" srcId="{D2AC8425-1E29-49A1-AF57-A46150B88B24}" destId="{C667CB25-5566-4DEA-AD7A-C73047429548}" srcOrd="0" destOrd="0" presId="urn:microsoft.com/office/officeart/2005/8/layout/list1"/>
    <dgm:cxn modelId="{6C586538-1183-4077-AEC9-41301B799D4B}" srcId="{3DAD68C1-7D58-491B-A7D7-7D44AB8DE5F9}" destId="{823413EC-FCB2-4F3A-95E8-315CDBFA15D3}" srcOrd="0" destOrd="0" parTransId="{CD787283-489D-469B-A0AD-2A234DDB8ECE}" sibTransId="{91E90833-E0CD-42DD-A44F-A362BCF20D97}"/>
    <dgm:cxn modelId="{EDDAB427-7D0E-4B18-A8C4-10F65E4C82D3}" type="presParOf" srcId="{2F6402E1-3026-478B-B7A7-0E3E820C7405}" destId="{EEF4DAC1-9DC0-4DAE-BBE7-D73E6CC91139}" srcOrd="0" destOrd="0" presId="urn:microsoft.com/office/officeart/2005/8/layout/list1"/>
    <dgm:cxn modelId="{59ADDEA0-58EF-44B5-9BC2-AEBE617D99C8}" type="presParOf" srcId="{EEF4DAC1-9DC0-4DAE-BBE7-D73E6CC91139}" destId="{DABB0D3D-664B-4893-99EA-8490600686DF}" srcOrd="0" destOrd="0" presId="urn:microsoft.com/office/officeart/2005/8/layout/list1"/>
    <dgm:cxn modelId="{2B48D581-5988-47E8-A938-811E96D5C33B}" type="presParOf" srcId="{EEF4DAC1-9DC0-4DAE-BBE7-D73E6CC91139}" destId="{C0F89F49-8A6D-474A-86A2-A3279C036622}" srcOrd="1" destOrd="0" presId="urn:microsoft.com/office/officeart/2005/8/layout/list1"/>
    <dgm:cxn modelId="{F5C7BC72-567D-4247-9064-51CF52871A52}" type="presParOf" srcId="{2F6402E1-3026-478B-B7A7-0E3E820C7405}" destId="{1C196B2F-929B-4849-82BC-736585660028}" srcOrd="1" destOrd="0" presId="urn:microsoft.com/office/officeart/2005/8/layout/list1"/>
    <dgm:cxn modelId="{214073EB-AC69-45B4-B295-95808B3D7B2A}" type="presParOf" srcId="{2F6402E1-3026-478B-B7A7-0E3E820C7405}" destId="{31D92CCD-B6B2-4FEF-95B6-53FFB825DB81}" srcOrd="2" destOrd="0" presId="urn:microsoft.com/office/officeart/2005/8/layout/list1"/>
    <dgm:cxn modelId="{FDA8E778-4232-4FD3-9704-E41EE8D5EAE0}" type="presParOf" srcId="{2F6402E1-3026-478B-B7A7-0E3E820C7405}" destId="{AA67195E-CA92-4E25-BAEA-336448858A3A}" srcOrd="3" destOrd="0" presId="urn:microsoft.com/office/officeart/2005/8/layout/list1"/>
    <dgm:cxn modelId="{F321500C-7EB6-4255-8910-B3E3CC970C3A}" type="presParOf" srcId="{2F6402E1-3026-478B-B7A7-0E3E820C7405}" destId="{E12E8942-E1DB-4891-AB23-0AD6AF4F0225}" srcOrd="4" destOrd="0" presId="urn:microsoft.com/office/officeart/2005/8/layout/list1"/>
    <dgm:cxn modelId="{55399F6E-A601-4716-8A8E-5017258202AA}" type="presParOf" srcId="{E12E8942-E1DB-4891-AB23-0AD6AF4F0225}" destId="{C667CB25-5566-4DEA-AD7A-C73047429548}" srcOrd="0" destOrd="0" presId="urn:microsoft.com/office/officeart/2005/8/layout/list1"/>
    <dgm:cxn modelId="{B2131EE4-7508-4E50-BEA2-6F2A9D40B49A}" type="presParOf" srcId="{E12E8942-E1DB-4891-AB23-0AD6AF4F0225}" destId="{A76E6C11-C558-4465-93F6-D4838FC985B1}" srcOrd="1" destOrd="0" presId="urn:microsoft.com/office/officeart/2005/8/layout/list1"/>
    <dgm:cxn modelId="{661FFB3A-2047-4917-8386-418C7C02181C}" type="presParOf" srcId="{2F6402E1-3026-478B-B7A7-0E3E820C7405}" destId="{0E10CDFD-BC35-4C8D-A2E2-61C7BC5C9F7D}" srcOrd="5" destOrd="0" presId="urn:microsoft.com/office/officeart/2005/8/layout/list1"/>
    <dgm:cxn modelId="{48A21B6A-C578-4931-9F28-D6542CDCA007}" type="presParOf" srcId="{2F6402E1-3026-478B-B7A7-0E3E820C7405}" destId="{4E454207-B054-493F-9D8D-FDD0699CBBB5}" srcOrd="6" destOrd="0" presId="urn:microsoft.com/office/officeart/2005/8/layout/list1"/>
    <dgm:cxn modelId="{56735839-0604-415D-93C6-DB55F79E65C9}" type="presParOf" srcId="{2F6402E1-3026-478B-B7A7-0E3E820C7405}" destId="{0BDCDD13-96A9-4462-9063-953DAD07BA7E}" srcOrd="7" destOrd="0" presId="urn:microsoft.com/office/officeart/2005/8/layout/list1"/>
    <dgm:cxn modelId="{8657B8D2-9902-4A12-9650-12C54AD07EDE}" type="presParOf" srcId="{2F6402E1-3026-478B-B7A7-0E3E820C7405}" destId="{B98CFF5E-4AD0-4BE6-B501-0DF626268E59}" srcOrd="8" destOrd="0" presId="urn:microsoft.com/office/officeart/2005/8/layout/list1"/>
    <dgm:cxn modelId="{F39C7389-276E-4820-A750-C7A5619FCB70}" type="presParOf" srcId="{B98CFF5E-4AD0-4BE6-B501-0DF626268E59}" destId="{3480BD66-7DA4-483F-B742-F1629B851C43}" srcOrd="0" destOrd="0" presId="urn:microsoft.com/office/officeart/2005/8/layout/list1"/>
    <dgm:cxn modelId="{88849614-0D20-41C8-A51F-73A881C228BB}" type="presParOf" srcId="{B98CFF5E-4AD0-4BE6-B501-0DF626268E59}" destId="{28F87DFF-244C-4C4D-A4EF-84FDB4E7C6BE}" srcOrd="1" destOrd="0" presId="urn:microsoft.com/office/officeart/2005/8/layout/list1"/>
    <dgm:cxn modelId="{83487DCA-17BF-4A20-AA3D-B8D681838056}" type="presParOf" srcId="{2F6402E1-3026-478B-B7A7-0E3E820C7405}" destId="{B1CB78CF-7182-4BD5-9E9C-11937B09BDD9}" srcOrd="9" destOrd="0" presId="urn:microsoft.com/office/officeart/2005/8/layout/list1"/>
    <dgm:cxn modelId="{7AFB20F0-B47F-4566-A8BE-CB437B381C90}" type="presParOf" srcId="{2F6402E1-3026-478B-B7A7-0E3E820C7405}" destId="{483F9E33-5987-42D2-8A2C-7C80881DF2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D92CCD-B6B2-4FEF-95B6-53FFB825DB81}">
      <dsp:nvSpPr>
        <dsp:cNvPr id="0" name=""/>
        <dsp:cNvSpPr/>
      </dsp:nvSpPr>
      <dsp:spPr>
        <a:xfrm>
          <a:off x="0" y="555028"/>
          <a:ext cx="759844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89F49-8A6D-474A-86A2-A3279C036622}">
      <dsp:nvSpPr>
        <dsp:cNvPr id="0" name=""/>
        <dsp:cNvSpPr/>
      </dsp:nvSpPr>
      <dsp:spPr>
        <a:xfrm>
          <a:off x="324772" y="28595"/>
          <a:ext cx="6262964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42" tIns="0" rIns="2010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  <a:latin typeface="Century Gothic" pitchFamily="34" charset="0"/>
            </a:rPr>
            <a:t>Antibodies:</a:t>
          </a:r>
          <a:r>
            <a:rPr lang="en-US" sz="1600" kern="1200" dirty="0">
              <a:solidFill>
                <a:schemeClr val="bg1"/>
              </a:solidFill>
              <a:latin typeface="Century Gothic" pitchFamily="34" charset="0"/>
            </a:rPr>
            <a:t> TPO, TG, TSH receptor antibodies </a:t>
          </a:r>
          <a:endParaRPr lang="x-none" sz="16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324772" y="28595"/>
        <a:ext cx="6262964" cy="1033200"/>
      </dsp:txXfrm>
    </dsp:sp>
    <dsp:sp modelId="{4E454207-B054-493F-9D8D-FDD0699CBBB5}">
      <dsp:nvSpPr>
        <dsp:cNvPr id="0" name=""/>
        <dsp:cNvSpPr/>
      </dsp:nvSpPr>
      <dsp:spPr>
        <a:xfrm>
          <a:off x="0" y="2162293"/>
          <a:ext cx="759844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E6C11-C558-4465-93F6-D4838FC985B1}">
      <dsp:nvSpPr>
        <dsp:cNvPr id="0" name=""/>
        <dsp:cNvSpPr/>
      </dsp:nvSpPr>
      <dsp:spPr>
        <a:xfrm>
          <a:off x="379922" y="1645693"/>
          <a:ext cx="6213285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42" tIns="0" rIns="2010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bg1"/>
              </a:solidFill>
              <a:latin typeface="Century Gothic" pitchFamily="34" charset="0"/>
            </a:rPr>
            <a:t>Anemia, Hyponatremia, Hypoglycemia  </a:t>
          </a:r>
          <a:endParaRPr lang="x-none" sz="16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379922" y="1645693"/>
        <a:ext cx="6213285" cy="1033200"/>
      </dsp:txXfrm>
    </dsp:sp>
    <dsp:sp modelId="{483F9E33-5987-42D2-8A2C-7C80881DF284}">
      <dsp:nvSpPr>
        <dsp:cNvPr id="0" name=""/>
        <dsp:cNvSpPr/>
      </dsp:nvSpPr>
      <dsp:spPr>
        <a:xfrm>
          <a:off x="0" y="3749893"/>
          <a:ext cx="759844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87DFF-244C-4C4D-A4EF-84FDB4E7C6BE}">
      <dsp:nvSpPr>
        <dsp:cNvPr id="0" name=""/>
        <dsp:cNvSpPr/>
      </dsp:nvSpPr>
      <dsp:spPr>
        <a:xfrm>
          <a:off x="379922" y="3233293"/>
          <a:ext cx="6203552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42" tIns="0" rIns="2010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bg1"/>
              </a:solidFill>
              <a:latin typeface="Century Gothic" pitchFamily="34" charset="0"/>
            </a:rPr>
            <a:t>Increased TG levels, Increased CK level</a:t>
          </a:r>
          <a:endParaRPr lang="x-none" sz="16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379922" y="3233293"/>
        <a:ext cx="6203552" cy="103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CD8B9-5961-4650-8BF0-4EBFC57A44A0}" type="datetimeFigureOut">
              <a:rPr lang="x-none" smtClean="0"/>
              <a:pPr/>
              <a:t>5/6/2025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49E33-7D31-4385-B12D-EB35A74EB78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4812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49E33-7D31-4385-B12D-EB35A74EB78E}" type="slidenum">
              <a:rPr lang="x-none" smtClean="0"/>
              <a:pPr/>
              <a:t>19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27119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49E33-7D31-4385-B12D-EB35A74EB78E}" type="slidenum">
              <a:rPr lang="x-none" smtClean="0"/>
              <a:pPr/>
              <a:t>20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27119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91368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42950" y="1752603"/>
            <a:ext cx="84201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42950" y="3611607"/>
            <a:ext cx="84201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078" y="4953000"/>
            <a:ext cx="9910079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3CA4ED-49A5-431E-8360-8BF346CE557D}" type="datetimeFigureOut">
              <a:rPr lang="x-none" smtClean="0"/>
              <a:pPr/>
              <a:t>5/6/2025</a:t>
            </a:fld>
            <a:endParaRPr lang="x-non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x-non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028A76-E003-4F77-B31D-BE3D024F37D9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81331"/>
            <a:ext cx="89154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CA4ED-49A5-431E-8360-8BF346CE557D}" type="datetimeFigureOut">
              <a:rPr lang="x-none" smtClean="0"/>
              <a:pPr/>
              <a:t>5/6/2025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28A76-E003-4F77-B31D-BE3D024F37D9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4347" y="274642"/>
            <a:ext cx="1925593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85165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CA4ED-49A5-431E-8360-8BF346CE557D}" type="datetimeFigureOut">
              <a:rPr lang="x-none" smtClean="0"/>
              <a:pPr/>
              <a:t>5/6/2025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28A76-E003-4F77-B31D-BE3D024F37D9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CA4ED-49A5-431E-8360-8BF346CE557D}" type="datetimeFigureOut">
              <a:rPr lang="x-none" smtClean="0"/>
              <a:pPr/>
              <a:t>5/6/2025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28A76-E003-4F77-B31D-BE3D024F37D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74" y="1059712"/>
            <a:ext cx="84201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9606" y="2931712"/>
            <a:ext cx="4953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CA4ED-49A5-431E-8360-8BF346CE557D}" type="datetimeFigureOut">
              <a:rPr lang="x-none" smtClean="0"/>
              <a:pPr/>
              <a:t>5/6/2025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28A76-E003-4F77-B31D-BE3D024F37D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Chevron 6"/>
          <p:cNvSpPr/>
          <p:nvPr/>
        </p:nvSpPr>
        <p:spPr>
          <a:xfrm>
            <a:off x="3939737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737786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8133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8133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CA4ED-49A5-431E-8360-8BF346CE557D}" type="datetimeFigureOut">
              <a:rPr lang="x-none" smtClean="0"/>
              <a:pPr/>
              <a:t>5/6/2025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28A76-E003-4F77-B31D-BE3D024F37D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5410200"/>
            <a:ext cx="437687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3" y="5410200"/>
            <a:ext cx="4378589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1444296"/>
            <a:ext cx="437687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1444296"/>
            <a:ext cx="4378589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CA4ED-49A5-431E-8360-8BF346CE557D}" type="datetimeFigureOut">
              <a:rPr lang="x-none" smtClean="0"/>
              <a:pPr/>
              <a:t>5/6/2025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28A76-E003-4F77-B31D-BE3D024F37D9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CA4ED-49A5-431E-8360-8BF346CE557D}" type="datetimeFigureOut">
              <a:rPr lang="x-none" smtClean="0"/>
              <a:pPr/>
              <a:t>5/6/2025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28A76-E003-4F77-B31D-BE3D024F37D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CA4ED-49A5-431E-8360-8BF346CE557D}" type="datetimeFigureOut">
              <a:rPr lang="x-none" smtClean="0"/>
              <a:pPr/>
              <a:t>5/6/2025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28A76-E003-4F77-B31D-BE3D024F37D9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76800"/>
            <a:ext cx="8105257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87900" y="5355102"/>
            <a:ext cx="4305808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274320"/>
            <a:ext cx="810310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87618" y="6407944"/>
            <a:ext cx="2080260" cy="365760"/>
          </a:xfrm>
        </p:spPr>
        <p:txBody>
          <a:bodyPr/>
          <a:lstStyle>
            <a:extLst/>
          </a:lstStyle>
          <a:p>
            <a:fld id="{333CA4ED-49A5-431E-8360-8BF346CE557D}" type="datetimeFigureOut">
              <a:rPr lang="x-none" smtClean="0"/>
              <a:pPr/>
              <a:t>5/6/2025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028A76-E003-4F77-B31D-BE3D024F37D9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6335" y="5443402"/>
            <a:ext cx="77597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7650" y="189968"/>
            <a:ext cx="94107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3CA4ED-49A5-431E-8360-8BF346CE557D}" type="datetimeFigureOut">
              <a:rPr lang="x-none" smtClean="0"/>
              <a:pPr/>
              <a:t>5/6/2025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5079" y="6407946"/>
            <a:ext cx="25465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028A76-E003-4F77-B31D-BE3D024F37D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4865122"/>
            <a:ext cx="874838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26194" y="5939011"/>
            <a:ext cx="399798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0007" y="5787740"/>
            <a:ext cx="3689302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938612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918417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26194" y="5939011"/>
            <a:ext cx="399798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007" y="5787740"/>
            <a:ext cx="3689302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481330"/>
            <a:ext cx="89154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287618" y="6407944"/>
            <a:ext cx="208026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3CA4ED-49A5-431E-8360-8BF346CE557D}" type="datetimeFigureOut">
              <a:rPr lang="x-none" smtClean="0"/>
              <a:pPr/>
              <a:t>5/6/2025</a:t>
            </a:fld>
            <a:endParaRPr lang="x-non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745079" y="6407946"/>
            <a:ext cx="254657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x-non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367878" y="6407946"/>
            <a:ext cx="39624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028A76-E003-4F77-B31D-BE3D024F37D9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4"/><Relationship Id="rId6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9BEF07-6B30-80B8-D8C1-56ABA90C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441" y="1185251"/>
            <a:ext cx="7794502" cy="3749058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 smtClean="0">
                <a:latin typeface="Google Sans"/>
              </a:rPr>
              <a:t>A 50-year-old housewife complains of progressive weight gain of 10 </a:t>
            </a:r>
            <a:r>
              <a:rPr lang="en-US" sz="1600" dirty="0" err="1" smtClean="0">
                <a:latin typeface="Google Sans"/>
              </a:rPr>
              <a:t>Kgs</a:t>
            </a:r>
            <a:r>
              <a:rPr lang="en-US" sz="1600" dirty="0" smtClean="0">
                <a:latin typeface="Google Sans"/>
              </a:rPr>
              <a:t> in 1 year, fatigue, slight memory loss, slow speech, dry skin, constipation, and cold intolerance. Vital signs include a temperature 96.8 F, pulse 58/minute and regular, BP 140/100. She is moderately obese and speaks slowly and has a puffy face, with pale, cool, dry, and thick skin. The thyroid gland is slightly enlarged, firm, not nodular, mobile, and not tender. The deep tendon reflex time is delayed.</a:t>
            </a:r>
            <a:endParaRPr lang="x-none" sz="16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0F925-F20D-7860-0C25-82D0ECA8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61" y="155879"/>
            <a:ext cx="8596757" cy="80165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CASE VIGNETTE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706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0F925-F20D-7860-0C25-82D0ECA8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40" y="150964"/>
            <a:ext cx="9154322" cy="936523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DEFINITION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56658" y="1638152"/>
            <a:ext cx="7487010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Century Gothic" pitchFamily="34" charset="0"/>
              </a:rPr>
              <a:t>Hypothyroidism is a common endocrine disorder resulting from deficiency of thyroid hormone.</a:t>
            </a:r>
            <a:endParaRPr lang="en-US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58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40241" y="2467955"/>
            <a:ext cx="6713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Century Gothic" pitchFamily="34" charset="0"/>
              </a:rPr>
              <a:t>ETIOLOGIES OF HYPOTHYROIDISM</a:t>
            </a:r>
            <a:endParaRPr lang="en-US" sz="3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46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0F925-F20D-7860-0C25-82D0ECA8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96" y="150963"/>
            <a:ext cx="8140204" cy="936523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ETIOLOGIES OF HYPOTHYROIDISM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1767" y="1414580"/>
            <a:ext cx="76509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Century Gothic" pitchFamily="34" charset="0"/>
              </a:rPr>
              <a:t>Primary hypothyroidism </a:t>
            </a:r>
            <a:r>
              <a:rPr lang="en-US" sz="1600" dirty="0" smtClean="0">
                <a:latin typeface="Century Gothic" pitchFamily="34" charset="0"/>
              </a:rPr>
              <a:t>is defined as low levels of blood thyroid hormone due to destruction of the thyroid gland.</a:t>
            </a:r>
          </a:p>
          <a:p>
            <a:pPr algn="just">
              <a:lnSpc>
                <a:spcPct val="150000"/>
              </a:lnSpc>
            </a:pPr>
            <a:endParaRPr lang="en-US" sz="1600" dirty="0" smtClean="0">
              <a:latin typeface="Century Gothic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Century Gothic" pitchFamily="34" charset="0"/>
              </a:rPr>
              <a:t>Secondary hypothyroidism</a:t>
            </a:r>
            <a:r>
              <a:rPr lang="en-US" sz="1600" dirty="0" smtClean="0">
                <a:latin typeface="Century Gothic" pitchFamily="34" charset="0"/>
              </a:rPr>
              <a:t>, also known as central hypothyroidism is caused by a defect in the hypothalamic-pituitary axis.</a:t>
            </a:r>
            <a:endParaRPr lang="x-none" sz="1600" smtClean="0">
              <a:latin typeface="Century Gothic" pitchFamily="34" charset="0"/>
            </a:endParaRPr>
          </a:p>
          <a:p>
            <a:pPr algn="just">
              <a:lnSpc>
                <a:spcPct val="150000"/>
              </a:lnSpc>
            </a:pPr>
            <a:endParaRPr lang="x-none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214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0F925-F20D-7860-0C25-82D0ECA8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412" y="147252"/>
            <a:ext cx="8140204" cy="93652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ETIOLOGIES OF HYPOTHYROIDISM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49E2CF1-D916-54B6-5CE5-F54FE82C4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7922938"/>
              </p:ext>
            </p:extLst>
          </p:nvPr>
        </p:nvGraphicFramePr>
        <p:xfrm>
          <a:off x="1242026" y="1521770"/>
          <a:ext cx="7343191" cy="3147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3191">
                  <a:extLst>
                    <a:ext uri="{9D8B030D-6E8A-4147-A177-3AD203B41FA5}">
                      <a16:colId xmlns:a16="http://schemas.microsoft.com/office/drawing/2014/main" xmlns="" val="3130149041"/>
                    </a:ext>
                  </a:extLst>
                </a:gridCol>
              </a:tblGrid>
              <a:tr h="4961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entury Gothic" pitchFamily="34" charset="0"/>
                        </a:rPr>
                        <a:t>PRIMARY HYPOTHYROIDISM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9645434"/>
                  </a:ext>
                </a:extLst>
              </a:tr>
              <a:tr h="261442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Chronic autoimmune thyroiditis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 Iodine deficiency 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 Thyroidectomy 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Therapy with radioactive iodine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 External radiotherapy.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 Drugs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Thyroid agenesis or </a:t>
                      </a:r>
                      <a:r>
                        <a:rPr lang="en-US" sz="1600" dirty="0" smtClean="0">
                          <a:latin typeface="Century Gothic" pitchFamily="34" charset="0"/>
                        </a:rPr>
                        <a:t>dysgenesis</a:t>
                      </a:r>
                      <a:r>
                        <a:rPr lang="en-US" sz="1600" dirty="0">
                          <a:latin typeface="Century Gothic" pitchFamily="34" charset="0"/>
                        </a:rPr>
                        <a:t>.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7597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99904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1353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ETIOLOGIES OF HYPOTHYROIDISM</a:t>
            </a:r>
            <a:endParaRPr lang="en-US" sz="2400" b="1" dirty="0">
              <a:latin typeface="Century Gothic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49E2CF1-D916-54B6-5CE5-F54FE82C4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2824166"/>
              </p:ext>
            </p:extLst>
          </p:nvPr>
        </p:nvGraphicFramePr>
        <p:xfrm>
          <a:off x="1242028" y="1262424"/>
          <a:ext cx="7380514" cy="2933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0514">
                  <a:extLst>
                    <a:ext uri="{9D8B030D-6E8A-4147-A177-3AD203B41FA5}">
                      <a16:colId xmlns:a16="http://schemas.microsoft.com/office/drawing/2014/main" xmlns="" val="804047592"/>
                    </a:ext>
                  </a:extLst>
                </a:gridCol>
              </a:tblGrid>
              <a:tr h="6476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entury Gothic" pitchFamily="34" charset="0"/>
                        </a:rPr>
                        <a:t>SECONDARY HYPOTHYROIDISM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69645434"/>
                  </a:ext>
                </a:extLst>
              </a:tr>
              <a:tr h="2282337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Pituitary adenomas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History of pituitary surgery or radiotherapy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History of head trauma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History of pituitary apoplexy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 Hypothalamic or suprasellar tumors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History of hypothalamic surgery or radiotherapy 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7597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605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32163-A2B8-BDC0-E6C6-B7E7B0E41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CLINICAL SYMPTOMS AND SIGNS</a:t>
            </a:r>
            <a:endParaRPr lang="x-none" sz="32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37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8AF1F9F-3400-2E27-8AFD-AB0C76BD0B76}"/>
              </a:ext>
            </a:extLst>
          </p:cNvPr>
          <p:cNvSpPr txBox="1"/>
          <p:nvPr/>
        </p:nvSpPr>
        <p:spPr>
          <a:xfrm>
            <a:off x="943953" y="292039"/>
            <a:ext cx="82949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CLINICAL FEATURES</a:t>
            </a:r>
            <a:endParaRPr lang="x-none" sz="2400" b="1" dirty="0">
              <a:latin typeface="Century Gothic" pitchFamily="34" charset="0"/>
            </a:endParaRPr>
          </a:p>
        </p:txBody>
      </p:sp>
      <p:pic>
        <p:nvPicPr>
          <p:cNvPr id="1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F70BD87D-F7DA-961B-4024-A354DC87D168}"/>
              </a:ext>
            </a:extLst>
          </p:cNvPr>
          <p:cNvSpPr txBox="1">
            <a:spLocks/>
          </p:cNvSpPr>
          <p:nvPr/>
        </p:nvSpPr>
        <p:spPr>
          <a:xfrm>
            <a:off x="741872" y="999197"/>
            <a:ext cx="2950234" cy="5179077"/>
          </a:xfrm>
          <a:prstGeom prst="rect">
            <a:avLst/>
          </a:prstGeom>
        </p:spPr>
        <p:txBody>
          <a:bodyPr numCol="3" anchor="t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Ø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Ø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Ø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41938" y="1136114"/>
            <a:ext cx="6064371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Century Gothic" pitchFamily="34" charset="0"/>
              </a:rPr>
              <a:t>Dull expression less face, sparse hair, </a:t>
            </a:r>
            <a:r>
              <a:rPr lang="en-US" sz="1600" dirty="0" err="1" smtClean="0">
                <a:latin typeface="Century Gothic" pitchFamily="34" charset="0"/>
              </a:rPr>
              <a:t>periorbital</a:t>
            </a:r>
            <a:r>
              <a:rPr lang="en-US" sz="1600" dirty="0" smtClean="0">
                <a:latin typeface="Century Gothic" pitchFamily="34" charset="0"/>
              </a:rPr>
              <a:t> puffiness </a:t>
            </a:r>
          </a:p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Century Gothic" pitchFamily="34" charset="0"/>
              </a:rPr>
              <a:t>Depression, Psychosis</a:t>
            </a:r>
          </a:p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600" dirty="0" err="1" smtClean="0">
                <a:latin typeface="Century Gothic" pitchFamily="34" charset="0"/>
              </a:rPr>
              <a:t>Menorrhagia</a:t>
            </a:r>
            <a:endParaRPr lang="en-US" sz="1600" dirty="0" smtClean="0">
              <a:latin typeface="Century Gothic" pitchFamily="34" charset="0"/>
            </a:endParaRPr>
          </a:p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600" dirty="0" err="1" smtClean="0">
                <a:latin typeface="Century Gothic" pitchFamily="34" charset="0"/>
              </a:rPr>
              <a:t>Macroglossia</a:t>
            </a:r>
            <a:endParaRPr lang="en-US" sz="1600" dirty="0" smtClean="0">
              <a:latin typeface="Century Gothic" pitchFamily="34" charset="0"/>
            </a:endParaRPr>
          </a:p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600" dirty="0" err="1" smtClean="0">
                <a:latin typeface="Century Gothic" pitchFamily="34" charset="0"/>
              </a:rPr>
              <a:t>Bradycardia</a:t>
            </a:r>
            <a:endParaRPr lang="en-US" sz="1600" dirty="0" smtClean="0">
              <a:latin typeface="Century Gothic" pitchFamily="34" charset="0"/>
            </a:endParaRPr>
          </a:p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Century Gothic" pitchFamily="34" charset="0"/>
              </a:rPr>
              <a:t>Delayed relaxation of tendon reflexes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794348" y="1130061"/>
            <a:ext cx="4953000" cy="420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Century Gothic" pitchFamily="34" charset="0"/>
              </a:rPr>
              <a:t>Fatigue</a:t>
            </a:r>
          </a:p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Century Gothic" pitchFamily="34" charset="0"/>
              </a:rPr>
              <a:t>Lethargy</a:t>
            </a:r>
          </a:p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Century Gothic" pitchFamily="34" charset="0"/>
              </a:rPr>
              <a:t>Constipation</a:t>
            </a:r>
          </a:p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Century Gothic" pitchFamily="34" charset="0"/>
              </a:rPr>
              <a:t>Cold intolerance</a:t>
            </a:r>
          </a:p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Century Gothic" pitchFamily="34" charset="0"/>
              </a:rPr>
              <a:t>Somnolence</a:t>
            </a:r>
          </a:p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Century Gothic" pitchFamily="34" charset="0"/>
              </a:rPr>
              <a:t>Weight gain                        </a:t>
            </a:r>
          </a:p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Century Gothic" pitchFamily="34" charset="0"/>
              </a:rPr>
              <a:t>Dry skin</a:t>
            </a:r>
          </a:p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Century Gothic" pitchFamily="34" charset="0"/>
              </a:rPr>
              <a:t>Hair loss</a:t>
            </a:r>
          </a:p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Century Gothic" pitchFamily="34" charset="0"/>
              </a:rPr>
              <a:t>Deep hoarse voice</a:t>
            </a:r>
          </a:p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Century Gothic" pitchFamily="34" charset="0"/>
              </a:rPr>
              <a:t>OSA</a:t>
            </a:r>
          </a:p>
        </p:txBody>
      </p:sp>
    </p:spTree>
    <p:extLst>
      <p:ext uri="{BB962C8B-B14F-4D97-AF65-F5344CB8AC3E}">
        <p14:creationId xmlns="" xmlns:p14="http://schemas.microsoft.com/office/powerpoint/2010/main" val="282321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C07BC73-816E-8782-6ABA-F9FB991030AD}"/>
              </a:ext>
            </a:extLst>
          </p:cNvPr>
          <p:cNvSpPr txBox="1"/>
          <p:nvPr/>
        </p:nvSpPr>
        <p:spPr>
          <a:xfrm>
            <a:off x="0" y="220948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CLINICAL FEATURES</a:t>
            </a:r>
            <a:endParaRPr lang="x-none" sz="2400" b="1" dirty="0"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20FCFC-CDF1-F46D-7B9B-CB6958B4F77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7009" y="1472878"/>
            <a:ext cx="4051174" cy="3635405"/>
          </a:xfrm>
          <a:prstGeom prst="rect">
            <a:avLst/>
          </a:prstGeom>
        </p:spPr>
      </p:pic>
      <p:pic>
        <p:nvPicPr>
          <p:cNvPr id="7" name="y2mate.is - Woltman sign-ev-v_OI4tbQ-360p-1714708625">
            <a:hlinkClick r:id="" action="ppaction://media"/>
            <a:extLst>
              <a:ext uri="{FF2B5EF4-FFF2-40B4-BE49-F238E27FC236}">
                <a16:creationId xmlns:a16="http://schemas.microsoft.com/office/drawing/2014/main" xmlns="" id="{637A38FE-4D1D-1AF4-AFF9-AE2C4A05097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168743" y="1472710"/>
            <a:ext cx="3543936" cy="3635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441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78D0AF-AF54-9E3E-F8A3-AD7082CD7191}"/>
              </a:ext>
            </a:extLst>
          </p:cNvPr>
          <p:cNvSpPr txBox="1"/>
          <p:nvPr/>
        </p:nvSpPr>
        <p:spPr>
          <a:xfrm>
            <a:off x="1683618" y="2466639"/>
            <a:ext cx="6023569" cy="898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b="1" dirty="0" smtClean="0">
                <a:latin typeface="Century Gothic" pitchFamily="34" charset="0"/>
              </a:rPr>
              <a:t>LABORATORY INVESTIGATIONS</a:t>
            </a:r>
            <a:endParaRPr lang="en-US" sz="3200" b="1" dirty="0">
              <a:ln w="3175" cmpd="sng">
                <a:noFill/>
              </a:ln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2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51539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1353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DIAGNOSTIC TEST FOR HYPOTHYROIDISM</a:t>
            </a:r>
            <a:endParaRPr lang="en-US" sz="2400" b="1" dirty="0">
              <a:latin typeface="Century Gothic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49E2CF1-D916-54B6-5CE5-F54FE82C4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3655504"/>
              </p:ext>
            </p:extLst>
          </p:nvPr>
        </p:nvGraphicFramePr>
        <p:xfrm>
          <a:off x="1173015" y="1331436"/>
          <a:ext cx="7479278" cy="288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287">
                  <a:extLst>
                    <a:ext uri="{9D8B030D-6E8A-4147-A177-3AD203B41FA5}">
                      <a16:colId xmlns:a16="http://schemas.microsoft.com/office/drawing/2014/main" xmlns="" val="3130149041"/>
                    </a:ext>
                  </a:extLst>
                </a:gridCol>
                <a:gridCol w="2649564">
                  <a:extLst>
                    <a:ext uri="{9D8B030D-6E8A-4147-A177-3AD203B41FA5}">
                      <a16:colId xmlns:a16="http://schemas.microsoft.com/office/drawing/2014/main" xmlns="" val="804047592"/>
                    </a:ext>
                  </a:extLst>
                </a:gridCol>
                <a:gridCol w="2638427">
                  <a:extLst>
                    <a:ext uri="{9D8B030D-6E8A-4147-A177-3AD203B41FA5}">
                      <a16:colId xmlns:a16="http://schemas.microsoft.com/office/drawing/2014/main" xmlns="" val="3027713895"/>
                    </a:ext>
                  </a:extLst>
                </a:gridCol>
              </a:tblGrid>
              <a:tr h="13341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entury Gothic" pitchFamily="34" charset="0"/>
                        </a:rPr>
                        <a:t>PRIMARY HYPOTHYROIDISM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entury Gothic" pitchFamily="34" charset="0"/>
                        </a:rPr>
                        <a:t>SECONDARY HYPOTHYROIDISM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entury Gothic" pitchFamily="34" charset="0"/>
                        </a:rPr>
                        <a:t>SUBCLINICAL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entury Gothic" pitchFamily="34" charset="0"/>
                        </a:rPr>
                        <a:t>HYPOTHYROIDISM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9645434"/>
                  </a:ext>
                </a:extLst>
              </a:tr>
              <a:tr h="1430280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TSH 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T3      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T4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TSH   normal or 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T3      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TSH     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T3       normal   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T4       normal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75970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029C797D-8B64-BDDF-314A-89F6C7AAB093}"/>
              </a:ext>
            </a:extLst>
          </p:cNvPr>
          <p:cNvCxnSpPr>
            <a:cxnSpLocks/>
          </p:cNvCxnSpPr>
          <p:nvPr/>
        </p:nvCxnSpPr>
        <p:spPr>
          <a:xfrm flipV="1">
            <a:off x="2161149" y="2142041"/>
            <a:ext cx="0" cy="43261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BDF56F11-AC91-6C05-B8C7-8DC8DE2C793D}"/>
              </a:ext>
            </a:extLst>
          </p:cNvPr>
          <p:cNvCxnSpPr/>
          <p:nvPr/>
        </p:nvCxnSpPr>
        <p:spPr>
          <a:xfrm>
            <a:off x="1729828" y="2755073"/>
            <a:ext cx="0" cy="422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DF56F11-AC91-6C05-B8C7-8DC8DE2C793D}"/>
              </a:ext>
            </a:extLst>
          </p:cNvPr>
          <p:cNvCxnSpPr/>
          <p:nvPr/>
        </p:nvCxnSpPr>
        <p:spPr>
          <a:xfrm>
            <a:off x="1726952" y="3304288"/>
            <a:ext cx="0" cy="422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BDF56F11-AC91-6C05-B8C7-8DC8DE2C793D}"/>
              </a:ext>
            </a:extLst>
          </p:cNvPr>
          <p:cNvCxnSpPr/>
          <p:nvPr/>
        </p:nvCxnSpPr>
        <p:spPr>
          <a:xfrm>
            <a:off x="4668560" y="2191481"/>
            <a:ext cx="0" cy="422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BDF56F11-AC91-6C05-B8C7-8DC8DE2C793D}"/>
              </a:ext>
            </a:extLst>
          </p:cNvPr>
          <p:cNvCxnSpPr/>
          <p:nvPr/>
        </p:nvCxnSpPr>
        <p:spPr>
          <a:xfrm>
            <a:off x="3874931" y="2743572"/>
            <a:ext cx="0" cy="422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BDF56F11-AC91-6C05-B8C7-8DC8DE2C793D}"/>
              </a:ext>
            </a:extLst>
          </p:cNvPr>
          <p:cNvCxnSpPr/>
          <p:nvPr/>
        </p:nvCxnSpPr>
        <p:spPr>
          <a:xfrm>
            <a:off x="3866304" y="3269783"/>
            <a:ext cx="0" cy="422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029C797D-8B64-BDDF-314A-89F6C7AAB093}"/>
              </a:ext>
            </a:extLst>
          </p:cNvPr>
          <p:cNvCxnSpPr>
            <a:cxnSpLocks/>
          </p:cNvCxnSpPr>
          <p:nvPr/>
        </p:nvCxnSpPr>
        <p:spPr>
          <a:xfrm flipV="1">
            <a:off x="7342749" y="2182298"/>
            <a:ext cx="0" cy="43261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3176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81322E-2D8B-7BA8-8EBD-D3CA790CF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52603"/>
            <a:ext cx="9906000" cy="1829761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  <a:latin typeface="Google Sans"/>
              </a:rPr>
              <a:t>HYPOTHYROIDISM</a:t>
            </a:r>
            <a:endParaRPr lang="x-none" sz="4000" dirty="0">
              <a:solidFill>
                <a:schemeClr val="tx1"/>
              </a:solidFill>
              <a:effectLst/>
              <a:latin typeface="Century Gothic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09669" y="3702170"/>
            <a:ext cx="2476500" cy="1498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smtClean="0">
                <a:latin typeface="Century Gothic" pitchFamily="34" charset="0"/>
              </a:rPr>
              <a:t>Dr. Muhammad Mujeeb Khan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smtClean="0">
                <a:latin typeface="Century Gothic" pitchFamily="34" charset="0"/>
              </a:rPr>
              <a:t>FCPS (Medicine) 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smtClean="0">
                <a:latin typeface="Century Gothic" pitchFamily="34" charset="0"/>
              </a:rPr>
              <a:t>Dip. DM (UK), Dip. Nutrition (Pak), 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err="1" smtClean="0">
                <a:latin typeface="Century Gothic" pitchFamily="34" charset="0"/>
              </a:rPr>
              <a:t>MSc</a:t>
            </a:r>
            <a:r>
              <a:rPr lang="en-US" sz="1050" dirty="0" smtClean="0">
                <a:latin typeface="Century Gothic" pitchFamily="34" charset="0"/>
              </a:rPr>
              <a:t>. Infectious Diseases (UK)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smtClean="0">
                <a:latin typeface="Century Gothic" pitchFamily="34" charset="0"/>
              </a:rPr>
              <a:t>Associate Professor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smtClean="0">
                <a:latin typeface="Century Gothic" pitchFamily="34" charset="0"/>
              </a:rPr>
              <a:t>Rawalpindi Medical University,  Rawalpindi</a:t>
            </a:r>
            <a:endParaRPr lang="en-US" sz="105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8926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47452"/>
            <a:ext cx="990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ABNORMAL LAB INVESTIGATIONS </a:t>
            </a:r>
          </a:p>
          <a:p>
            <a:pPr algn="ctr"/>
            <a:r>
              <a:rPr lang="en-US" sz="2400" b="1" dirty="0" smtClean="0">
                <a:latin typeface="Century Gothic" pitchFamily="34" charset="0"/>
              </a:rPr>
              <a:t>IN HYPOTHYROIDISM</a:t>
            </a:r>
            <a:endParaRPr lang="en-US" sz="2400" b="1" dirty="0">
              <a:latin typeface="Century Gothic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44755978-7FC1-6D0A-6953-BBF98C38D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94307595"/>
              </p:ext>
            </p:extLst>
          </p:nvPr>
        </p:nvGraphicFramePr>
        <p:xfrm>
          <a:off x="1157367" y="1426884"/>
          <a:ext cx="7598444" cy="468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731765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85474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ABNORMAL IMAGING IN HYPOTHYROIDISM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7" name="Picture 6" descr="A close-up of a medical scan&#10;&#10;Description automatically generated">
            <a:extLst>
              <a:ext uri="{FF2B5EF4-FFF2-40B4-BE49-F238E27FC236}">
                <a16:creationId xmlns:a16="http://schemas.microsoft.com/office/drawing/2014/main" xmlns="" id="{B2A59172-B897-6F25-D01F-C87B24308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4768" y="1982656"/>
            <a:ext cx="2341675" cy="2867640"/>
          </a:xfrm>
          <a:prstGeom prst="rect">
            <a:avLst/>
          </a:prstGeom>
        </p:spPr>
      </p:pic>
      <p:pic>
        <p:nvPicPr>
          <p:cNvPr id="8" name="Picture 7" descr="A close-up of a scan of a human body&#10;&#10;Description automatically generated">
            <a:extLst>
              <a:ext uri="{FF2B5EF4-FFF2-40B4-BE49-F238E27FC236}">
                <a16:creationId xmlns:a16="http://schemas.microsoft.com/office/drawing/2014/main" xmlns="" id="{4D0BD3C4-20FE-5C6C-849D-DB89C3575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4540" y="1901216"/>
            <a:ext cx="2054941" cy="27889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2F83862-AC59-96AE-2074-98256E157770}"/>
              </a:ext>
            </a:extLst>
          </p:cNvPr>
          <p:cNvSpPr/>
          <p:nvPr/>
        </p:nvSpPr>
        <p:spPr>
          <a:xfrm>
            <a:off x="6123919" y="1442105"/>
            <a:ext cx="2122934" cy="374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HYPOTHYROID</a:t>
            </a:r>
            <a:endParaRPr lang="x-none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024568-641A-5C28-DFCC-D160E3EA0BAA}"/>
              </a:ext>
            </a:extLst>
          </p:cNvPr>
          <p:cNvSpPr/>
          <p:nvPr/>
        </p:nvSpPr>
        <p:spPr>
          <a:xfrm>
            <a:off x="3335954" y="1469276"/>
            <a:ext cx="2012423" cy="374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B050"/>
                </a:solidFill>
                <a:latin typeface="Google Sans"/>
              </a:rPr>
              <a:t>NORMAL</a:t>
            </a:r>
            <a:endParaRPr lang="x-none" b="1" dirty="0">
              <a:solidFill>
                <a:srgbClr val="00B050"/>
              </a:solidFill>
              <a:latin typeface="Google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4130" y="2631858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THYROID SCAN</a:t>
            </a:r>
            <a:endParaRPr lang="x-none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20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32163-A2B8-BDC0-E6C6-B7E7B0E41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907878"/>
            <a:ext cx="8420100" cy="106823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COMPLICATIONS</a:t>
            </a:r>
            <a:endParaRPr lang="x-none" sz="32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84857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941C03-C0DD-C8E6-70C3-8A74F849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462"/>
            <a:ext cx="9906000" cy="77493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COMPLICATIONS OF HYPOTHYROIDISM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CAE675-9C00-567A-F442-A5C75D80B394}"/>
              </a:ext>
            </a:extLst>
          </p:cNvPr>
          <p:cNvSpPr txBox="1"/>
          <p:nvPr/>
        </p:nvSpPr>
        <p:spPr>
          <a:xfrm>
            <a:off x="1023374" y="1303645"/>
            <a:ext cx="3452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Myxedema Coma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Cardiomyopathy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Pericardial effusion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Infertility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Depression and Psychosis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Congenital </a:t>
            </a:r>
            <a:r>
              <a:rPr lang="en-US" sz="1600" dirty="0" smtClean="0">
                <a:latin typeface="Century Gothic" pitchFamily="34" charset="0"/>
              </a:rPr>
              <a:t>hypothyroidism</a:t>
            </a:r>
            <a:endParaRPr lang="x-none" sz="1600" dirty="0">
              <a:latin typeface="Century Gothic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A38421-CAC8-E12C-D819-EA4A4B7B86B7}"/>
              </a:ext>
            </a:extLst>
          </p:cNvPr>
          <p:cNvSpPr/>
          <p:nvPr/>
        </p:nvSpPr>
        <p:spPr>
          <a:xfrm>
            <a:off x="4476580" y="1295018"/>
            <a:ext cx="3382084" cy="31217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</a:rPr>
              <a:t>Altered mental status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</a:rPr>
              <a:t>Hypothermia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</a:rPr>
              <a:t>Hypotension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</a:rPr>
              <a:t>Hyponatremia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</a:rPr>
              <a:t>Hypoglycemia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</a:rPr>
              <a:t>Hypoventilation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</a:rPr>
              <a:t>Bradycardia</a:t>
            </a:r>
            <a:endParaRPr lang="x-none" sz="1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30ECBC51-3D7A-C07B-FA29-84DE741ED399}"/>
              </a:ext>
            </a:extLst>
          </p:cNvPr>
          <p:cNvCxnSpPr/>
          <p:nvPr/>
        </p:nvCxnSpPr>
        <p:spPr>
          <a:xfrm>
            <a:off x="3572744" y="1578282"/>
            <a:ext cx="774441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3780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32163-A2B8-BDC0-E6C6-B7E7B0E41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907878"/>
            <a:ext cx="8420100" cy="106823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MANAGEMENT</a:t>
            </a:r>
            <a:endParaRPr lang="x-none" sz="32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84857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0F925-F20D-7860-0C25-82D0ECA8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96" y="150963"/>
            <a:ext cx="8140204" cy="936523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MANAGEMENT OF HYPOTHYROIDISM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1767" y="1664746"/>
            <a:ext cx="765091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 smtClean="0">
                <a:latin typeface="Century Gothic" pitchFamily="34" charset="0"/>
              </a:rPr>
              <a:t>Levothyroxine</a:t>
            </a:r>
            <a:r>
              <a:rPr lang="en-US" sz="1600" dirty="0" smtClean="0">
                <a:latin typeface="Century Gothic" pitchFamily="34" charset="0"/>
              </a:rPr>
              <a:t> (oral T4 hormone)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Dose 1.6 to 1.8 </a:t>
            </a:r>
            <a:r>
              <a:rPr lang="en-US" sz="1600" dirty="0" err="1" smtClean="0">
                <a:latin typeface="Century Gothic" pitchFamily="34" charset="0"/>
              </a:rPr>
              <a:t>ug</a:t>
            </a:r>
            <a:r>
              <a:rPr lang="en-US" sz="1600" dirty="0" smtClean="0">
                <a:latin typeface="Century Gothic" pitchFamily="34" charset="0"/>
              </a:rPr>
              <a:t>/kg/day.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TSH levels are monitored to assess the response to the therapy.</a:t>
            </a:r>
            <a:endParaRPr lang="en-US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214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5D3614-58F9-8395-5143-428D5E7A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117"/>
            <a:ext cx="9906000" cy="70815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ETHICAL ISSUES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3">
            <a:extLst>
              <a:ext uri="{FF2B5EF4-FFF2-40B4-BE49-F238E27FC236}">
                <a16:creationId xmlns="" xmlns:a16="http://schemas.microsoft.com/office/drawing/2014/main" id="{CE6FB07D-F0F5-1E53-EDEB-09D600E1E3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04467246"/>
              </p:ext>
            </p:extLst>
          </p:nvPr>
        </p:nvGraphicFramePr>
        <p:xfrm>
          <a:off x="976445" y="1174642"/>
          <a:ext cx="771035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648">
                  <a:extLst>
                    <a:ext uri="{9D8B030D-6E8A-4147-A177-3AD203B41FA5}">
                      <a16:colId xmlns="" xmlns:a16="http://schemas.microsoft.com/office/drawing/2014/main" val="3081093821"/>
                    </a:ext>
                  </a:extLst>
                </a:gridCol>
                <a:gridCol w="5515707">
                  <a:extLst>
                    <a:ext uri="{9D8B030D-6E8A-4147-A177-3AD203B41FA5}">
                      <a16:colId xmlns="" xmlns:a16="http://schemas.microsoft.com/office/drawing/2014/main" val="3854132594"/>
                    </a:ext>
                  </a:extLst>
                </a:gridCol>
              </a:tblGrid>
              <a:tr h="2389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itchFamily="34" charset="0"/>
                        </a:rPr>
                        <a:t>Ethical Issue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itchFamily="34" charset="0"/>
                        </a:rPr>
                        <a:t>Key Concerns</a:t>
                      </a:r>
                      <a:r>
                        <a:rPr lang="en-US" sz="1600" baseline="0" dirty="0" smtClean="0">
                          <a:latin typeface="Century Gothic" pitchFamily="34" charset="0"/>
                        </a:rPr>
                        <a:t> 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="" xmlns:a16="http://schemas.microsoft.com/office/drawing/2014/main" val="852792692"/>
                  </a:ext>
                </a:extLst>
              </a:tr>
              <a:tr h="36931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itchFamily="34" charset="0"/>
                        </a:rPr>
                        <a:t>Informed Consent and Patient Education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Educating patients about lifelong </a:t>
                      </a:r>
                      <a:r>
                        <a:rPr lang="en-US" sz="1400" dirty="0" err="1" smtClean="0">
                          <a:latin typeface="Century Gothic" pitchFamily="34" charset="0"/>
                        </a:rPr>
                        <a:t>levothyroxine</a:t>
                      </a:r>
                      <a:r>
                        <a:rPr lang="en-US" sz="1400" dirty="0" smtClean="0">
                          <a:latin typeface="Century Gothic" pitchFamily="34" charset="0"/>
                        </a:rPr>
                        <a:t> therapy, potential side effects, and the need for regular monitoring.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="" xmlns:a16="http://schemas.microsoft.com/office/drawing/2014/main" val="1289566866"/>
                  </a:ext>
                </a:extLst>
              </a:tr>
              <a:tr h="36931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itchFamily="34" charset="0"/>
                        </a:rPr>
                        <a:t>Patient Autonomy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Respecting patient decisions regarding treatment, particularly in subclinical hypothyroidism or alternative therapies.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</a:tr>
              <a:tr h="36931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itchFamily="34" charset="0"/>
                        </a:rPr>
                        <a:t>Equity in Access to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Care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Ensuring access to thyroid function tests, medications, and follow-up care for patients from low-resource settings.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</a:tr>
              <a:tr h="52138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itchFamily="34" charset="0"/>
                        </a:rPr>
                        <a:t>Overtreatment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and Harm Prevention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Preventing excessive thyroid hormone replacement, which can cause osteoporosis, atrial fibrillation, and cardiovascular issues.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</a:tr>
              <a:tr h="52138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itchFamily="34" charset="0"/>
                        </a:rPr>
                        <a:t>Special Populations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(Pregnancy, Elderly, Pediatrics)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Ethical considerations in managing hypothyroidism in vulnerable populations with distinct therapeutic requirements.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</a:tr>
              <a:tr h="369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entury Gothic" pitchFamily="34" charset="0"/>
                        </a:rPr>
                        <a:t>Research and Innovation </a:t>
                      </a:r>
                      <a:endParaRPr lang="x-none" sz="1400" smtClean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Adhering to ethical standards in research involving new formulations or personalized therapies for hypothyroidism.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</a:tr>
              <a:tr h="369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entury Gothic" pitchFamily="34" charset="0"/>
                        </a:rPr>
                        <a:t>Healthcare Provider Responsibility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</a:t>
                      </a:r>
                      <a:endParaRPr lang="x-none" sz="1400" smtClean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Ensuring accurate diagnosis and avoiding mislabeling patients with non-specific symptoms as hypothyroid.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7832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32163-A2B8-BDC0-E6C6-B7E7B0E41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THANK YOU</a:t>
            </a:r>
            <a:endParaRPr lang="x-none" sz="40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367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AB21C99-0814-FA7F-0792-76675661A1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7993" y="1354347"/>
            <a:ext cx="5722430" cy="4122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8363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AB9CE533-A33F-3503-5014-A2D145C3E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052244"/>
              </p:ext>
            </p:extLst>
          </p:nvPr>
        </p:nvGraphicFramePr>
        <p:xfrm>
          <a:off x="1452290" y="1393642"/>
          <a:ext cx="6848988" cy="297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494">
                  <a:extLst>
                    <a:ext uri="{9D8B030D-6E8A-4147-A177-3AD203B41FA5}">
                      <a16:colId xmlns="" xmlns:a16="http://schemas.microsoft.com/office/drawing/2014/main" val="2736144924"/>
                    </a:ext>
                  </a:extLst>
                </a:gridCol>
                <a:gridCol w="3424494">
                  <a:extLst>
                    <a:ext uri="{9D8B030D-6E8A-4147-A177-3AD203B41FA5}">
                      <a16:colId xmlns="" xmlns:a16="http://schemas.microsoft.com/office/drawing/2014/main" val="1207438824"/>
                    </a:ext>
                  </a:extLst>
                </a:gridCol>
              </a:tblGrid>
              <a:tr h="5942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LECTURE CONTENT ANALYSIS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203342"/>
                  </a:ext>
                </a:extLst>
              </a:tr>
              <a:tr h="59426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itchFamily="34" charset="0"/>
                        </a:rPr>
                        <a:t>CORE CONTENT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60%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51030569"/>
                  </a:ext>
                </a:extLst>
              </a:tr>
              <a:tr h="59426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itchFamily="34" charset="0"/>
                        </a:rPr>
                        <a:t>HORIZONTAL INTEGRATION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20%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84949497"/>
                  </a:ext>
                </a:extLst>
              </a:tr>
              <a:tr h="59426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itchFamily="34" charset="0"/>
                        </a:rPr>
                        <a:t>VERTICAL INTEGRATION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15%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33328994"/>
                  </a:ext>
                </a:extLst>
              </a:tr>
              <a:tr h="59426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itchFamily="34" charset="0"/>
                        </a:rPr>
                        <a:t>RESEARCH AND ETHICS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5%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82875357"/>
                  </a:ext>
                </a:extLst>
              </a:tr>
            </a:tbl>
          </a:graphicData>
        </a:graphic>
      </p:graphicFrame>
      <p:pic>
        <p:nvPicPr>
          <p:cNvPr id="3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9873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9BEF07-6B30-80B8-D8C1-56ABA90C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647" y="1319842"/>
            <a:ext cx="7519130" cy="4791835"/>
          </a:xfrm>
        </p:spPr>
        <p:txBody>
          <a:bodyPr anchor="t">
            <a:normAutofit/>
          </a:bodyPr>
          <a:lstStyle/>
          <a:p>
            <a:pPr marL="342900" indent="-342900" algn="just">
              <a:lnSpc>
                <a:spcPct val="150000"/>
              </a:lnSpc>
              <a:buNone/>
            </a:pPr>
            <a:r>
              <a:rPr lang="en-US" sz="1600" b="1" dirty="0" smtClean="0">
                <a:latin typeface="Century Gothic" pitchFamily="34" charset="0"/>
              </a:rPr>
              <a:t>At the end of this lecture, students should be able to:</a:t>
            </a:r>
          </a:p>
          <a:p>
            <a:pPr marL="342900" indent="-342900" algn="just">
              <a:lnSpc>
                <a:spcPct val="150000"/>
              </a:lnSpc>
              <a:buClrTx/>
              <a:buSzPct val="80000"/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Define hypothyroidism and describe its etiology.</a:t>
            </a:r>
          </a:p>
          <a:p>
            <a:pPr marL="342900" indent="-342900" algn="just">
              <a:lnSpc>
                <a:spcPct val="150000"/>
              </a:lnSpc>
              <a:buClrTx/>
              <a:buSzPct val="80000"/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Explain the pathophysiology of hypothyroidism.</a:t>
            </a:r>
          </a:p>
          <a:p>
            <a:pPr marL="342900" indent="-342900" algn="just">
              <a:lnSpc>
                <a:spcPct val="150000"/>
              </a:lnSpc>
              <a:buClrTx/>
              <a:buSzPct val="80000"/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Describe the clinical features and signs of hypothyroidism.</a:t>
            </a:r>
          </a:p>
          <a:p>
            <a:pPr marL="342900" indent="-342900" algn="just">
              <a:lnSpc>
                <a:spcPct val="150000"/>
              </a:lnSpc>
              <a:buClrTx/>
              <a:buSzPct val="80000"/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Describe the laboratory investigations used in the diagnosis of hypothyroidism.</a:t>
            </a:r>
          </a:p>
          <a:p>
            <a:pPr marL="342900" indent="-342900" algn="just">
              <a:lnSpc>
                <a:spcPct val="150000"/>
              </a:lnSpc>
              <a:buClrTx/>
              <a:buSzPct val="80000"/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Differentiate between primary, secondary, and subclinical hypothyroidism based on laboratory findings.</a:t>
            </a:r>
          </a:p>
          <a:p>
            <a:pPr marL="342900" indent="-342900" algn="just">
              <a:lnSpc>
                <a:spcPct val="150000"/>
              </a:lnSpc>
              <a:buClrTx/>
              <a:buSzPct val="80000"/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Recognize the potential complications of untreated hypothyroidism.</a:t>
            </a:r>
          </a:p>
          <a:p>
            <a:pPr marL="342900" indent="-342900" algn="just">
              <a:lnSpc>
                <a:spcPct val="150000"/>
              </a:lnSpc>
              <a:buClrTx/>
              <a:buSzPct val="80000"/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Outline the management of hypothyroidism.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sz="1600" dirty="0" smtClean="0">
              <a:latin typeface="Century Gothic" pitchFamily="34" charset="0"/>
            </a:endParaRPr>
          </a:p>
          <a:p>
            <a:pPr marL="457200" indent="-457200" algn="just">
              <a:lnSpc>
                <a:spcPct val="150000"/>
              </a:lnSpc>
              <a:buClrTx/>
              <a:buFont typeface="+mj-lt"/>
              <a:buAutoNum type="arabicPeriod"/>
            </a:pPr>
            <a:endParaRPr lang="en-US" sz="16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0F925-F20D-7860-0C25-82D0ECA8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03" y="142245"/>
            <a:ext cx="9153649" cy="76353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LEARNING OBJECTIVES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1479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0F925-F20D-7860-0C25-82D0ECA8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04" y="199915"/>
            <a:ext cx="8140204" cy="93652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STRUCTURE OF THYROID GLAND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6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0AEDA5F6-5A6B-BA51-D7DD-8BD6A3357489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2341957" y="1594590"/>
            <a:ext cx="5050276" cy="3699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094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0F925-F20D-7860-0C25-82D0ECA8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73" y="142337"/>
            <a:ext cx="8140204" cy="7720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PHYSIOLOGY OF THYROID HORMONE PRODUCTION</a:t>
            </a:r>
            <a:endParaRPr lang="x-none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xmlns="" id="{2A945057-C615-A192-B9E8-8FEA29FD0563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720002" y="1144497"/>
            <a:ext cx="6615404" cy="4914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699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7F2DC34-C295-54CE-607E-8BBAF0B9F036}"/>
              </a:ext>
            </a:extLst>
          </p:cNvPr>
          <p:cNvSpPr txBox="1"/>
          <p:nvPr/>
        </p:nvSpPr>
        <p:spPr>
          <a:xfrm>
            <a:off x="920383" y="259442"/>
            <a:ext cx="801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SYNTHESIS AND SECRETION OF THYROID HORMONES</a:t>
            </a:r>
            <a:endParaRPr lang="x-none" sz="2400" b="1" dirty="0">
              <a:latin typeface="Century Gothic" pitchFamily="34" charset="0"/>
            </a:endParaRPr>
          </a:p>
        </p:txBody>
      </p:sp>
      <p:pic>
        <p:nvPicPr>
          <p:cNvPr id="7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651A89B7-B693-4751-934E-FA46B61CA9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1102"/>
          <a:stretch>
            <a:fillRect/>
          </a:stretch>
        </p:blipFill>
        <p:spPr>
          <a:xfrm>
            <a:off x="1655392" y="1318786"/>
            <a:ext cx="6367174" cy="43771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646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7F2DC34-C295-54CE-607E-8BBAF0B9F036}"/>
              </a:ext>
            </a:extLst>
          </p:cNvPr>
          <p:cNvSpPr txBox="1"/>
          <p:nvPr/>
        </p:nvSpPr>
        <p:spPr>
          <a:xfrm>
            <a:off x="853353" y="311201"/>
            <a:ext cx="819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FUNCTIONS OF THYROID HORMONE</a:t>
            </a:r>
            <a:endParaRPr lang="x-none" sz="2400" b="1" dirty="0">
              <a:latin typeface="Century Gothic" pitchFamily="34" charset="0"/>
            </a:endParaRPr>
          </a:p>
        </p:txBody>
      </p:sp>
      <p:pic>
        <p:nvPicPr>
          <p:cNvPr id="7" name="Google Shape;56;p13">
            <a:extLst>
              <a:ext uri="{FF2B5EF4-FFF2-40B4-BE49-F238E27FC236}">
                <a16:creationId xmlns:a16="http://schemas.microsoft.com/office/drawing/2014/main" xmlns="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8" y="148282"/>
            <a:ext cx="811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>
            <a:extLst>
              <a:ext uri="{FF2B5EF4-FFF2-40B4-BE49-F238E27FC236}">
                <a16:creationId xmlns:a16="http://schemas.microsoft.com/office/drawing/2014/main" xmlns="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850701" y="169654"/>
            <a:ext cx="8117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1767" y="1228181"/>
            <a:ext cx="76077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Cardiac output, and resting heart rate increase through positive  chronotropic and inotropic effects.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Increase in BMR, thermogenesis.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Resting respiratory rate and minute ventilation.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Promote fetal growth, skeletal maturation.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T3 stimulates the nervous system resulting in increased wakefulness, alertness, and responsiveness to external stimuli.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Increase gut motility.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Century Gothic" pitchFamily="34" charset="0"/>
              </a:rPr>
              <a:t>Increase serum glucose, promote growth hormone, catecholamine synthesis, and inhibit </a:t>
            </a:r>
            <a:r>
              <a:rPr lang="en-US" sz="1600" dirty="0" err="1" smtClean="0">
                <a:latin typeface="Century Gothic" pitchFamily="34" charset="0"/>
              </a:rPr>
              <a:t>prolactin</a:t>
            </a:r>
            <a:r>
              <a:rPr lang="en-US" sz="1600" dirty="0" smtClean="0">
                <a:latin typeface="Century Gothic" pitchFamily="34" charset="0"/>
              </a:rPr>
              <a:t> synthesis.</a:t>
            </a:r>
            <a:endParaRPr lang="en-US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39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1073</TotalTime>
  <Words>716</Words>
  <Application>Microsoft Office PowerPoint</Application>
  <PresentationFormat>A4 Paper (210x297 mm)</PresentationFormat>
  <Paragraphs>148</Paragraphs>
  <Slides>27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CASE VIGNETTE</vt:lpstr>
      <vt:lpstr>HYPOTHYROIDISM</vt:lpstr>
      <vt:lpstr>Slide 3</vt:lpstr>
      <vt:lpstr>Slide 4</vt:lpstr>
      <vt:lpstr>LEARNING OBJECTIVES</vt:lpstr>
      <vt:lpstr>STRUCTURE OF THYROID GLAND</vt:lpstr>
      <vt:lpstr>PHYSIOLOGY OF THYROID HORMONE PRODUCTION</vt:lpstr>
      <vt:lpstr>Slide 8</vt:lpstr>
      <vt:lpstr>Slide 9</vt:lpstr>
      <vt:lpstr>DEFINITION</vt:lpstr>
      <vt:lpstr>Slide 11</vt:lpstr>
      <vt:lpstr>ETIOLOGIES OF HYPOTHYROIDISM</vt:lpstr>
      <vt:lpstr>ETIOLOGIES OF HYPOTHYROIDISM</vt:lpstr>
      <vt:lpstr>Slide 14</vt:lpstr>
      <vt:lpstr>CLINICAL SYMPTOMS AND SIGNS</vt:lpstr>
      <vt:lpstr>Slide 16</vt:lpstr>
      <vt:lpstr>Slide 17</vt:lpstr>
      <vt:lpstr>Slide 18</vt:lpstr>
      <vt:lpstr>Slide 19</vt:lpstr>
      <vt:lpstr>Slide 20</vt:lpstr>
      <vt:lpstr>Slide 21</vt:lpstr>
      <vt:lpstr>COMPLICATIONS</vt:lpstr>
      <vt:lpstr>COMPLICATIONS OF HYPOTHYROIDISM</vt:lpstr>
      <vt:lpstr>MANAGEMENT</vt:lpstr>
      <vt:lpstr>MANAGEMENT OF HYPOTHYROIDISM</vt:lpstr>
      <vt:lpstr>ETHICAL ISSUES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Hyperthyroidism</dc:title>
  <dc:creator>Nida Anjum</dc:creator>
  <cp:lastModifiedBy>DID</cp:lastModifiedBy>
  <cp:revision>68</cp:revision>
  <dcterms:created xsi:type="dcterms:W3CDTF">2024-05-03T12:22:31Z</dcterms:created>
  <dcterms:modified xsi:type="dcterms:W3CDTF">2025-05-06T06:09:09Z</dcterms:modified>
</cp:coreProperties>
</file>