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</p:sldMasterIdLst>
  <p:notesMasterIdLst>
    <p:notesMasterId r:id="rId32"/>
  </p:notesMasterIdLst>
  <p:handoutMasterIdLst>
    <p:handoutMasterId r:id="rId33"/>
  </p:handoutMasterIdLst>
  <p:sldIdLst>
    <p:sldId id="313" r:id="rId5"/>
    <p:sldId id="256" r:id="rId6"/>
    <p:sldId id="341" r:id="rId7"/>
    <p:sldId id="342" r:id="rId8"/>
    <p:sldId id="322" r:id="rId9"/>
    <p:sldId id="323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7" r:id="rId30"/>
    <p:sldId id="366" r:id="rId31"/>
  </p:sldIdLst>
  <p:sldSz cx="9906000" cy="6858000" type="A4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660" autoAdjust="0"/>
  </p:normalViewPr>
  <p:slideViewPr>
    <p:cSldViewPr snapToGrid="0">
      <p:cViewPr varScale="1">
        <p:scale>
          <a:sx n="111" d="100"/>
          <a:sy n="111" d="100"/>
        </p:scale>
        <p:origin x="-134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0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314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49E33-7D31-4385-B12D-EB35A74EB78E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7119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5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7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3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8" y="274644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634" y="400052"/>
            <a:ext cx="7026273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1634" y="1997132"/>
            <a:ext cx="7030394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CBBE6897-C551-2BCB-F552-C4B761D2C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27614" y="457967"/>
            <a:ext cx="1796624" cy="2707415"/>
            <a:chOff x="9728105" y="457964"/>
            <a:chExt cx="2211229" cy="2707415"/>
          </a:xfrm>
        </p:grpSpPr>
        <p:grpSp>
          <p:nvGrpSpPr>
            <p:cNvPr id="3" name="Group 49">
              <a:extLst>
                <a:ext uri="{FF2B5EF4-FFF2-40B4-BE49-F238E27FC236}">
                  <a16:creationId xmlns="" xmlns:a16="http://schemas.microsoft.com/office/drawing/2014/main" id="{C8215B7C-A98D-6F6C-9039-6F2AAEEFD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4" name="Group 55">
                <a:extLst>
                  <a:ext uri="{FF2B5EF4-FFF2-40B4-BE49-F238E27FC236}">
                    <a16:creationId xmlns="" xmlns:a16="http://schemas.microsoft.com/office/drawing/2014/main" id="{184D4E7B-7775-1603-2C3F-5C26535772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6F97B093-B348-8A25-789A-743A43E9038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0732DEA9-6233-9CDE-64C6-744FC6CD6E4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="" xmlns:a16="http://schemas.microsoft.com/office/drawing/2014/main" id="{9274C521-E533-D3E5-CE64-E3A3AEC0FE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="" xmlns:a16="http://schemas.microsoft.com/office/drawing/2014/main" id="{2C69CF99-91AA-9E24-24AE-5A89748B46E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56">
                <a:extLst>
                  <a:ext uri="{FF2B5EF4-FFF2-40B4-BE49-F238E27FC236}">
                    <a16:creationId xmlns="" xmlns:a16="http://schemas.microsoft.com/office/drawing/2014/main" id="{A35D6C12-B227-D277-0499-FA2765DB20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01FCD87F-4621-47F3-CC5C-A1A8F673324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CA7C3364-8305-C08F-4132-18DA2D39BFA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50">
              <a:extLst>
                <a:ext uri="{FF2B5EF4-FFF2-40B4-BE49-F238E27FC236}">
                  <a16:creationId xmlns="" xmlns:a16="http://schemas.microsoft.com/office/drawing/2014/main" id="{18093390-6F0E-5ED5-5DAF-40FF115489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2" name="Group 51">
                <a:extLst>
                  <a:ext uri="{FF2B5EF4-FFF2-40B4-BE49-F238E27FC236}">
                    <a16:creationId xmlns="" xmlns:a16="http://schemas.microsoft.com/office/drawing/2014/main" id="{CEAA9FA7-0165-F161-72DC-F2E001FCF3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="" xmlns:a16="http://schemas.microsoft.com/office/drawing/2014/main" id="{9F185D91-004D-5474-3DD0-9153A2AEA29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="" xmlns:a16="http://schemas.microsoft.com/office/drawing/2014/main" id="{D995CD54-9374-D2B3-957D-6925B750A6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="" xmlns:a16="http://schemas.microsoft.com/office/drawing/2014/main" id="{EDCD4830-6A47-A59E-6569-B352E6D661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000E8D63-E827-790A-519A-B36BFBDEB4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1632" y="1799498"/>
            <a:ext cx="438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32">
            <a:extLst>
              <a:ext uri="{FF2B5EF4-FFF2-40B4-BE49-F238E27FC236}">
                <a16:creationId xmlns="" xmlns:a16="http://schemas.microsoft.com/office/drawing/2014/main" id="{A908D1ED-4589-9577-8D42-858F2E005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7914089" y="3721103"/>
            <a:ext cx="1796624" cy="2707415"/>
            <a:chOff x="9728105" y="457964"/>
            <a:chExt cx="2211229" cy="2707415"/>
          </a:xfrm>
        </p:grpSpPr>
        <p:grpSp>
          <p:nvGrpSpPr>
            <p:cNvPr id="14" name="Group 133">
              <a:extLst>
                <a:ext uri="{FF2B5EF4-FFF2-40B4-BE49-F238E27FC236}">
                  <a16:creationId xmlns="" xmlns:a16="http://schemas.microsoft.com/office/drawing/2014/main" id="{2657C24A-988F-290D-0D82-858C3E574A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5" name="Group 139">
                <a:extLst>
                  <a:ext uri="{FF2B5EF4-FFF2-40B4-BE49-F238E27FC236}">
                    <a16:creationId xmlns="" xmlns:a16="http://schemas.microsoft.com/office/drawing/2014/main" id="{3AB3F4C6-5635-3075-CCEA-4675932DD4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="" xmlns:a16="http://schemas.microsoft.com/office/drawing/2014/main" id="{02F5D12D-62A1-0F12-12B0-572BA5657EF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="" xmlns:a16="http://schemas.microsoft.com/office/drawing/2014/main" id="{E47EADA3-585F-FC49-7481-AF5B4DA0939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="" xmlns:a16="http://schemas.microsoft.com/office/drawing/2014/main" id="{DFB52899-BBD4-527C-5990-88BF84565D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="" xmlns:a16="http://schemas.microsoft.com/office/drawing/2014/main" id="{653A3527-A6E3-89A6-71ED-9A7D8EBA4C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40">
                <a:extLst>
                  <a:ext uri="{FF2B5EF4-FFF2-40B4-BE49-F238E27FC236}">
                    <a16:creationId xmlns="" xmlns:a16="http://schemas.microsoft.com/office/drawing/2014/main" id="{CD03B7A9-CD70-40B9-650E-43C78D4F16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="" xmlns:a16="http://schemas.microsoft.com/office/drawing/2014/main" id="{451CBB11-40F3-F130-BA91-6311C58CB1B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="" xmlns:a16="http://schemas.microsoft.com/office/drawing/2014/main" id="{2CCB9535-280C-59F1-2408-AFAD8D1BE2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34">
              <a:extLst>
                <a:ext uri="{FF2B5EF4-FFF2-40B4-BE49-F238E27FC236}">
                  <a16:creationId xmlns="" xmlns:a16="http://schemas.microsoft.com/office/drawing/2014/main" id="{44493786-0B0A-24D5-26A9-8E820E6AB8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8" name="Group 135">
                <a:extLst>
                  <a:ext uri="{FF2B5EF4-FFF2-40B4-BE49-F238E27FC236}">
                    <a16:creationId xmlns="" xmlns:a16="http://schemas.microsoft.com/office/drawing/2014/main" id="{F66FA07F-4726-2875-B812-6BCC5ABCC2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="" xmlns:a16="http://schemas.microsoft.com/office/drawing/2014/main" id="{A3457F2F-D92C-2F19-7ECB-5110F6A2BB3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="" xmlns:a16="http://schemas.microsoft.com/office/drawing/2014/main" id="{6ABA0333-6EC3-6BEF-E476-C0072364AA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="" xmlns:a16="http://schemas.microsoft.com/office/drawing/2014/main" id="{D9E689F1-3CC0-2CE6-27B1-34AA1949B9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633" y="6357171"/>
            <a:ext cx="133411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1025" y="6357600"/>
            <a:ext cx="1333342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00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926" y="298567"/>
            <a:ext cx="3778857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F44A4473-D4D4-4E24-B542-C5D63C28D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000106" y="457964"/>
            <a:ext cx="4882366" cy="5914582"/>
            <a:chOff x="6153976" y="457964"/>
            <a:chExt cx="6009066" cy="5914582"/>
          </a:xfrm>
        </p:grpSpPr>
        <p:grpSp>
          <p:nvGrpSpPr>
            <p:cNvPr id="4" name="Group 6">
              <a:extLst>
                <a:ext uri="{FF2B5EF4-FFF2-40B4-BE49-F238E27FC236}">
                  <a16:creationId xmlns="" xmlns:a16="http://schemas.microsoft.com/office/drawing/2014/main" id="{14CA4A32-A016-460F-8B99-22A5D265B4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="" xmlns:a16="http://schemas.microsoft.com/office/drawing/2014/main" id="{84DB1BC2-B158-4DA5-9164-843E6B566C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="" xmlns:a16="http://schemas.microsoft.com/office/drawing/2014/main" id="{751FDE2E-D749-401E-B3BA-66B2F52318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="" xmlns:a16="http://schemas.microsoft.com/office/drawing/2014/main" id="{49546377-E2EE-4854-AA84-5575789BAF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04FCC465-42B8-456F-951F-8C51A42F97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3D7F8A9A-8A53-4FD3-855C-C49B035CE8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48">
                <a:extLst>
                  <a:ext uri="{FF2B5EF4-FFF2-40B4-BE49-F238E27FC236}">
                    <a16:creationId xmlns="" xmlns:a16="http://schemas.microsoft.com/office/drawing/2014/main" id="{AC347F99-AC7C-4DB2-8AAF-9E2A7AE62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="" xmlns:a16="http://schemas.microsoft.com/office/drawing/2014/main" id="{89B06C37-E219-479D-B324-0DC7D056517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="" xmlns:a16="http://schemas.microsoft.com/office/drawing/2014/main" id="{29A1D878-CEA2-41DC-8638-A8523167266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="" xmlns:a16="http://schemas.microsoft.com/office/drawing/2014/main" id="{99394209-57ED-4126-A8DC-0862D1FA11E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="" xmlns:a16="http://schemas.microsoft.com/office/drawing/2014/main" id="{A48B0004-4618-4D71-88D1-A2FEE4F0AD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="" xmlns:a16="http://schemas.microsoft.com/office/drawing/2014/main" id="{4D1C172B-2446-428A-A518-FE1B5FCE0D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="" xmlns:a16="http://schemas.microsoft.com/office/drawing/2014/main" id="{E359C795-FCC1-401F-B0B6-F722AE632AA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="" xmlns:a16="http://schemas.microsoft.com/office/drawing/2014/main" id="{8260D102-71BB-497E-A5CF-743FB59874D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="" xmlns:a16="http://schemas.microsoft.com/office/drawing/2014/main" id="{811E3D98-A5FB-4BDE-A07D-A03EB898C67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="" xmlns:a16="http://schemas.microsoft.com/office/drawing/2014/main" id="{9E48CE7F-B4EF-4629-8706-6838C171EF0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="" xmlns:a16="http://schemas.microsoft.com/office/drawing/2014/main" id="{C8EBC77A-0887-4128-A73B-2C0165C6F94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="" xmlns:a16="http://schemas.microsoft.com/office/drawing/2014/main" id="{7AF3D400-AAAA-47BD-922E-AA3A2AFA30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="" xmlns:a16="http://schemas.microsoft.com/office/drawing/2014/main" id="{B0A3E6A0-609D-427D-9D34-E7CF184B453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="" xmlns:a16="http://schemas.microsoft.com/office/drawing/2014/main" id="{DDE08965-A3F4-426A-924B-102A6F6FE27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="" xmlns:a16="http://schemas.microsoft.com/office/drawing/2014/main" id="{13FA8E6E-7F53-47E9-9BF8-1CD3130F42B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" name="Group 77">
                  <a:extLst>
                    <a:ext uri="{FF2B5EF4-FFF2-40B4-BE49-F238E27FC236}">
                      <a16:creationId xmlns="" xmlns:a16="http://schemas.microsoft.com/office/drawing/2014/main" id="{7A8A9991-EF8F-4128-9DB7-A2FA8CF2F6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="" xmlns:a16="http://schemas.microsoft.com/office/drawing/2014/main" id="{41E966B6-186E-4D17-B570-969B6951AC0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="" xmlns:a16="http://schemas.microsoft.com/office/drawing/2014/main" id="{918B08AD-5F3C-4FC5-8998-8524763C750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="" xmlns:a16="http://schemas.microsoft.com/office/drawing/2014/main" id="{EDF72260-B0A1-47A1-9459-FDF4600ACA6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="" xmlns:a16="http://schemas.microsoft.com/office/drawing/2014/main" id="{C6A7FA58-53F7-4C2F-96D5-E97BB3CC679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="" xmlns:a16="http://schemas.microsoft.com/office/drawing/2014/main" id="{1B986617-481E-450F-8FAD-CA3086A3E04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="" xmlns:a16="http://schemas.microsoft.com/office/drawing/2014/main" id="{4D24CAEB-B2FE-4796-8E6E-DB5148C380F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="" xmlns:a16="http://schemas.microsoft.com/office/drawing/2014/main" id="{3D577B03-E6D9-4FFA-A799-E504CBF8D71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8" name="Group 49">
                <a:extLst>
                  <a:ext uri="{FF2B5EF4-FFF2-40B4-BE49-F238E27FC236}">
                    <a16:creationId xmlns="" xmlns:a16="http://schemas.microsoft.com/office/drawing/2014/main" id="{43509C13-FDEE-45B0-B954-D80D6F38F0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9" name="Group 55">
                  <a:extLst>
                    <a:ext uri="{FF2B5EF4-FFF2-40B4-BE49-F238E27FC236}">
                      <a16:creationId xmlns="" xmlns:a16="http://schemas.microsoft.com/office/drawing/2014/main" id="{21FF647D-8D8A-43E8-A2E2-46D1117839F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="" xmlns:a16="http://schemas.microsoft.com/office/drawing/2014/main" id="{87B8728B-0A45-4551-99F0-CF33B850DA5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CCFAA15D-9EFC-4A70-AC98-CB3EF00C3A4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="" xmlns:a16="http://schemas.microsoft.com/office/drawing/2014/main" id="{AD80CCBD-3F02-48A0-A24E-5971D229517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="" xmlns:a16="http://schemas.microsoft.com/office/drawing/2014/main" id="{AB5B7D34-5A4E-48DE-8893-0F022E4CC95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" name="Group 56">
                  <a:extLst>
                    <a:ext uri="{FF2B5EF4-FFF2-40B4-BE49-F238E27FC236}">
                      <a16:creationId xmlns="" xmlns:a16="http://schemas.microsoft.com/office/drawing/2014/main" id="{2341ADC6-0CC2-46C0-BA6F-9D99136698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="" xmlns:a16="http://schemas.microsoft.com/office/drawing/2014/main" id="{A93316DB-546B-41BA-AD1B-94D5C467023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="" xmlns:a16="http://schemas.microsoft.com/office/drawing/2014/main" id="{35105C82-44C4-41C2-96AE-ADE6DD1D712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" name="Group 50">
                <a:extLst>
                  <a:ext uri="{FF2B5EF4-FFF2-40B4-BE49-F238E27FC236}">
                    <a16:creationId xmlns="" xmlns:a16="http://schemas.microsoft.com/office/drawing/2014/main" id="{A7A634F2-054C-4614-9ECB-96BE809893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3" name="Group 51">
                  <a:extLst>
                    <a:ext uri="{FF2B5EF4-FFF2-40B4-BE49-F238E27FC236}">
                      <a16:creationId xmlns="" xmlns:a16="http://schemas.microsoft.com/office/drawing/2014/main" id="{1764AB7F-1912-4909-A04A-C8D125467E1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="" xmlns:a16="http://schemas.microsoft.com/office/drawing/2014/main" id="{6B93639B-DE1C-4A46-A4B5-B88FD6FC201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="" xmlns:a16="http://schemas.microsoft.com/office/drawing/2014/main" id="{A6C5D17F-13E7-4861-A839-3C56ABD56C4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="" xmlns:a16="http://schemas.microsoft.com/office/drawing/2014/main" id="{1C343C91-0F9E-4530-939D-2D9F15DF4A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" name="Group 8">
              <a:extLst>
                <a:ext uri="{FF2B5EF4-FFF2-40B4-BE49-F238E27FC236}">
                  <a16:creationId xmlns="" xmlns:a16="http://schemas.microsoft.com/office/drawing/2014/main" id="{92109E9F-E572-4202-B7A6-630155DD5B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B4FF54B2-44F5-42F7-8353-111D80A8D2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0">
                <a:extLst>
                  <a:ext uri="{FF2B5EF4-FFF2-40B4-BE49-F238E27FC236}">
                    <a16:creationId xmlns="" xmlns:a16="http://schemas.microsoft.com/office/drawing/2014/main" id="{19A2BBF4-4F54-4179-B672-AD4C8D58A3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="" xmlns:a16="http://schemas.microsoft.com/office/drawing/2014/main" id="{2F2D95CF-DAE2-4601-B9A6-233F4F2F30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="" xmlns:a16="http://schemas.microsoft.com/office/drawing/2014/main" id="{3CD52B72-C30B-4570-A8AB-78CB884F8D0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="" xmlns:a16="http://schemas.microsoft.com/office/drawing/2014/main" id="{696A9FBF-C89D-4CF9-A1DC-C0275A3B326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="" xmlns:a16="http://schemas.microsoft.com/office/drawing/2014/main" id="{C50B0ACE-17B4-4F11-BA43-0159796B839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="" xmlns:a16="http://schemas.microsoft.com/office/drawing/2014/main" id="{F0346B01-7019-48B2-9BE7-3E90F590FD6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="" xmlns:a16="http://schemas.microsoft.com/office/drawing/2014/main" id="{5C186E4B-7559-4E95-9BDD-7DA75E0873B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="" xmlns:a16="http://schemas.microsoft.com/office/drawing/2014/main" id="{4FFE117A-211E-4BD5-AB76-05026DEC6B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="" xmlns:a16="http://schemas.microsoft.com/office/drawing/2014/main" id="{5CC0C412-2859-4E97-924F-291318E6AD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="" xmlns:a16="http://schemas.microsoft.com/office/drawing/2014/main" id="{AECE441C-0FBF-4F02-9781-35F2487E3C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="" xmlns:a16="http://schemas.microsoft.com/office/drawing/2014/main" id="{951A4317-3E34-41B4-BCD9-E6E0627C18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="" xmlns:a16="http://schemas.microsoft.com/office/drawing/2014/main" id="{CE2D40E4-274B-4D43-801B-7B3BAF03E45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="" xmlns:a16="http://schemas.microsoft.com/office/drawing/2014/main" id="{2D939FC8-6395-4DCB-B28C-2342BFB72F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="" xmlns:a16="http://schemas.microsoft.com/office/drawing/2014/main" id="{620FEEF2-AE91-48CA-8FE7-B50F83E1CF2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="" xmlns:a16="http://schemas.microsoft.com/office/drawing/2014/main" id="{27050D75-D26B-4BD3-A4A5-68DF13E9C1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9" name="Group 39">
                  <a:extLst>
                    <a:ext uri="{FF2B5EF4-FFF2-40B4-BE49-F238E27FC236}">
                      <a16:creationId xmlns="" xmlns:a16="http://schemas.microsoft.com/office/drawing/2014/main" id="{37668160-F5BE-4756-B84F-C68992BC7A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="" xmlns:a16="http://schemas.microsoft.com/office/drawing/2014/main" id="{E7F90261-4A5A-4C39-B4B3-FEBED04E345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="" xmlns:a16="http://schemas.microsoft.com/office/drawing/2014/main" id="{71681E7C-A7E8-4F01-9001-3FD1105E1B4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="" xmlns:a16="http://schemas.microsoft.com/office/drawing/2014/main" id="{901B0597-C838-4481-A49D-E8D85B631C7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="" xmlns:a16="http://schemas.microsoft.com/office/drawing/2014/main" id="{23C2B0BF-A329-4A97-B3D5-545BC6813E2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="" xmlns:a16="http://schemas.microsoft.com/office/drawing/2014/main" id="{DBCCCA80-4FEE-4C79-8AF3-66B97054C84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="" xmlns:a16="http://schemas.microsoft.com/office/drawing/2014/main" id="{4B9AD13F-808D-4464-989B-F40B3E77B74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="" xmlns:a16="http://schemas.microsoft.com/office/drawing/2014/main" id="{076473B5-E30F-4635-8789-51368A971BD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0" name="Group 11">
                <a:extLst>
                  <a:ext uri="{FF2B5EF4-FFF2-40B4-BE49-F238E27FC236}">
                    <a16:creationId xmlns="" xmlns:a16="http://schemas.microsoft.com/office/drawing/2014/main" id="{EF568995-35CF-4C80-A63C-82B47F1BA1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49" name="Group 17">
                  <a:extLst>
                    <a:ext uri="{FF2B5EF4-FFF2-40B4-BE49-F238E27FC236}">
                      <a16:creationId xmlns="" xmlns:a16="http://schemas.microsoft.com/office/drawing/2014/main" id="{99432608-19E2-4A3E-A68B-45C8E5DD471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="" xmlns:a16="http://schemas.microsoft.com/office/drawing/2014/main" id="{127A2810-84DE-450A-986B-DE8AF8AE6F1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="" xmlns:a16="http://schemas.microsoft.com/office/drawing/2014/main" id="{1A56ED6A-BBD4-4005-A99D-65BCF8047CC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="" xmlns:a16="http://schemas.microsoft.com/office/drawing/2014/main" id="{CFC0629C-AFCE-4D39-87D5-36EF1FE5CF8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="" xmlns:a16="http://schemas.microsoft.com/office/drawing/2014/main" id="{81F3517A-93AD-4DF3-BEC7-E607A73E5E2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" name="Group 18">
                  <a:extLst>
                    <a:ext uri="{FF2B5EF4-FFF2-40B4-BE49-F238E27FC236}">
                      <a16:creationId xmlns="" xmlns:a16="http://schemas.microsoft.com/office/drawing/2014/main" id="{4CBBC251-E8DD-438C-8733-7D65F461A44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="" xmlns:a16="http://schemas.microsoft.com/office/drawing/2014/main" id="{6A94A4D4-EFFA-4AE2-B533-75F01F0F006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="" xmlns:a16="http://schemas.microsoft.com/office/drawing/2014/main" id="{1F4B0E1D-2F9C-444A-ADBA-BDE9F01D8DD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12">
                <a:extLst>
                  <a:ext uri="{FF2B5EF4-FFF2-40B4-BE49-F238E27FC236}">
                    <a16:creationId xmlns="" xmlns:a16="http://schemas.microsoft.com/office/drawing/2014/main" id="{5F5ACA0E-A5DF-4015-8FD4-FA7A53E9D1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13">
                  <a:extLst>
                    <a:ext uri="{FF2B5EF4-FFF2-40B4-BE49-F238E27FC236}">
                      <a16:creationId xmlns="" xmlns:a16="http://schemas.microsoft.com/office/drawing/2014/main" id="{5A4DCFFD-FD3C-42EA-862E-5B792D9020A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="" xmlns:a16="http://schemas.microsoft.com/office/drawing/2014/main" id="{0089A8F3-7530-4C17-848C-580015C3EDC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="" xmlns:a16="http://schemas.microsoft.com/office/drawing/2014/main" id="{61D8EA0C-1521-4C6D-8C09-DD6D8F1F221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="" xmlns:a16="http://schemas.microsoft.com/office/drawing/2014/main" id="{517033B6-6B8A-4BD6-9A52-BF9E9EFBD48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31739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="" xmlns:a16="http://schemas.microsoft.com/office/drawing/2014/main" id="{15290885-2BB2-6DEC-1F8F-AA5FF9F3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633" y="400052"/>
            <a:ext cx="897572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C06F9AAF-6332-F1FC-4AAC-EF9A6B867C2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61765" y="2082801"/>
            <a:ext cx="8982603" cy="3856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9F8C9F9-EE8B-8F0D-2DF6-5E4D272BD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1633" y="1799498"/>
            <a:ext cx="438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24BD84-5B1C-458E-6F04-4D0EB689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633" y="6357171"/>
            <a:ext cx="133411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379A34A7-6D50-3F63-9153-F866AF62D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424B4E-13D0-A782-7ECD-A34870A9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1025" y="6357600"/>
            <a:ext cx="1333342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74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621" y="533292"/>
            <a:ext cx="3357631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A3805DED-0C97-4EF7-B1E1-0E016E053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672864" y="2980612"/>
            <a:ext cx="438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1">
            <a:extLst>
              <a:ext uri="{FF2B5EF4-FFF2-40B4-BE49-F238E27FC236}">
                <a16:creationId xmlns="" xmlns:a16="http://schemas.microsoft.com/office/drawing/2014/main" id="{6CA9855B-4072-4D45-821E-549FDF548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3528" y="457967"/>
            <a:ext cx="6241497" cy="5937065"/>
            <a:chOff x="28958" y="457964"/>
            <a:chExt cx="7681842" cy="5937065"/>
          </a:xfrm>
        </p:grpSpPr>
        <p:grpSp>
          <p:nvGrpSpPr>
            <p:cNvPr id="5" name="Group 93">
              <a:extLst>
                <a:ext uri="{FF2B5EF4-FFF2-40B4-BE49-F238E27FC236}">
                  <a16:creationId xmlns="" xmlns:a16="http://schemas.microsoft.com/office/drawing/2014/main" id="{CD707C0C-4086-4F35-A8FC-A45D727AA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="" xmlns:a16="http://schemas.microsoft.com/office/drawing/2014/main" id="{3D21528F-9013-4CD7-9F7C-D3F3624881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="" xmlns:a16="http://schemas.microsoft.com/office/drawing/2014/main" id="{06A8F5A2-62EC-4CDC-945A-E6C50C86CA2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" name="Group 196">
                <a:extLst>
                  <a:ext uri="{FF2B5EF4-FFF2-40B4-BE49-F238E27FC236}">
                    <a16:creationId xmlns="" xmlns:a16="http://schemas.microsoft.com/office/drawing/2014/main" id="{9625C8AA-1597-4CED-8301-18D382EF0DF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="" xmlns:a16="http://schemas.microsoft.com/office/drawing/2014/main" id="{5DF95B35-23E9-4724-A4F8-8ED718B5DE7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="" xmlns:a16="http://schemas.microsoft.com/office/drawing/2014/main" id="{26C6754B-5776-451D-95ED-62AA4D0BAEF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="" xmlns:a16="http://schemas.microsoft.com/office/drawing/2014/main" id="{A345A289-8D6C-4886-B54C-3E0D26D176E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="" xmlns:a16="http://schemas.microsoft.com/office/drawing/2014/main" id="{5690D981-545B-4A73-A22E-6E701024AC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oup 94">
              <a:extLst>
                <a:ext uri="{FF2B5EF4-FFF2-40B4-BE49-F238E27FC236}">
                  <a16:creationId xmlns="" xmlns:a16="http://schemas.microsoft.com/office/drawing/2014/main" id="{FCB89D53-605D-4497-A82E-C5CB7B9AB1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8" name="Group 145">
                <a:extLst>
                  <a:ext uri="{FF2B5EF4-FFF2-40B4-BE49-F238E27FC236}">
                    <a16:creationId xmlns="" xmlns:a16="http://schemas.microsoft.com/office/drawing/2014/main" id="{4200751B-2483-40F5-8C14-EF64034D45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="" xmlns:a16="http://schemas.microsoft.com/office/drawing/2014/main" id="{A9677C6B-C435-43E3-BF18-DC35709C972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="" xmlns:a16="http://schemas.microsoft.com/office/drawing/2014/main" id="{56E374F1-3376-4D82-B66C-A0588A30F02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="" xmlns:a16="http://schemas.microsoft.com/office/drawing/2014/main" id="{979B4E97-34CE-4034-8523-F1584A03448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="" xmlns:a16="http://schemas.microsoft.com/office/drawing/2014/main" id="{F4C4EFFF-E30B-4F0B-9ED4-FF63047DCBD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="" xmlns:a16="http://schemas.microsoft.com/office/drawing/2014/main" id="{173FDB7E-F5CA-497D-95CF-7A00D6789CF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="" xmlns:a16="http://schemas.microsoft.com/office/drawing/2014/main" id="{42266BB1-5605-4F64-B071-80A97BAD9C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="" xmlns:a16="http://schemas.microsoft.com/office/drawing/2014/main" id="{90D15A2A-0F2D-4AB8-8252-303BA5DB3B0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="" xmlns:a16="http://schemas.microsoft.com/office/drawing/2014/main" id="{E676282C-5FCF-4E29-AE15-2545F1A685E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="" xmlns:a16="http://schemas.microsoft.com/office/drawing/2014/main" id="{AF7EC2A1-EAFC-4851-A4E3-47811C4456B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="" xmlns:a16="http://schemas.microsoft.com/office/drawing/2014/main" id="{6F9BD94B-F299-45D3-B66E-F20FBC9246D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="" xmlns:a16="http://schemas.microsoft.com/office/drawing/2014/main" id="{50E616C9-EAB1-4990-B569-17C6CB08891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="" xmlns:a16="http://schemas.microsoft.com/office/drawing/2014/main" id="{2F983FB0-2CC2-4D5F-A331-4130F138E91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="" xmlns:a16="http://schemas.microsoft.com/office/drawing/2014/main" id="{B1ABC269-0802-4C4A-9E57-6F876F122C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="" xmlns:a16="http://schemas.microsoft.com/office/drawing/2014/main" id="{233153AF-C5CF-40DD-9E5E-9B84272F46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9" name="Group 186">
                  <a:extLst>
                    <a:ext uri="{FF2B5EF4-FFF2-40B4-BE49-F238E27FC236}">
                      <a16:creationId xmlns="" xmlns:a16="http://schemas.microsoft.com/office/drawing/2014/main" id="{95E220B7-17F2-4748-A337-3B8D5886038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="" xmlns:a16="http://schemas.microsoft.com/office/drawing/2014/main" id="{63DC02CB-E162-45FD-AF68-0A1DB537F40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="" xmlns:a16="http://schemas.microsoft.com/office/drawing/2014/main" id="{4D9CBADA-7016-4987-B723-F7AE8E2E574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="" xmlns:a16="http://schemas.microsoft.com/office/drawing/2014/main" id="{1DCEDCA0-F979-4B3C-A0CA-F98F2DEE892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="" xmlns:a16="http://schemas.microsoft.com/office/drawing/2014/main" id="{1B701ADB-B6EB-4BED-8D15-F358A67EC9F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="" xmlns:a16="http://schemas.microsoft.com/office/drawing/2014/main" id="{239EB39D-EF7A-4284-83B8-904957045D8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="" xmlns:a16="http://schemas.microsoft.com/office/drawing/2014/main" id="{59413AC3-6F9D-431E-8136-F15C0FCA62A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="" xmlns:a16="http://schemas.microsoft.com/office/drawing/2014/main" id="{987DF8D6-E53D-4C41-B339-1E5094638FA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" name="Group 146">
                <a:extLst>
                  <a:ext uri="{FF2B5EF4-FFF2-40B4-BE49-F238E27FC236}">
                    <a16:creationId xmlns="" xmlns:a16="http://schemas.microsoft.com/office/drawing/2014/main" id="{66036562-1199-405F-B95A-C3A543B5DB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" name="Group 164">
                  <a:extLst>
                    <a:ext uri="{FF2B5EF4-FFF2-40B4-BE49-F238E27FC236}">
                      <a16:creationId xmlns="" xmlns:a16="http://schemas.microsoft.com/office/drawing/2014/main" id="{C4C4997E-6944-4940-8B33-92DB90BCE3A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="" xmlns:a16="http://schemas.microsoft.com/office/drawing/2014/main" id="{0A44DA53-5DA1-44E2-8EB4-F53CC84C9F2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="" xmlns:a16="http://schemas.microsoft.com/office/drawing/2014/main" id="{F072B3FF-FEA5-46BC-8627-9B46C5F3967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="" xmlns:a16="http://schemas.microsoft.com/office/drawing/2014/main" id="{FB18587D-1BDA-4D28-9B48-3C37C764B66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="" xmlns:a16="http://schemas.microsoft.com/office/drawing/2014/main" id="{8CFE033B-F34F-4836-B6F3-93E6C7D9C5C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" name="Group 165">
                  <a:extLst>
                    <a:ext uri="{FF2B5EF4-FFF2-40B4-BE49-F238E27FC236}">
                      <a16:creationId xmlns="" xmlns:a16="http://schemas.microsoft.com/office/drawing/2014/main" id="{07F79761-CFAA-4330-8067-31EC1DC3E16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="" xmlns:a16="http://schemas.microsoft.com/office/drawing/2014/main" id="{8A0BC496-427B-4836-B989-97B0673D8F5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="" xmlns:a16="http://schemas.microsoft.com/office/drawing/2014/main" id="{A0D554E1-33ED-415C-BF15-FC38D2E33C7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47">
                <a:extLst>
                  <a:ext uri="{FF2B5EF4-FFF2-40B4-BE49-F238E27FC236}">
                    <a16:creationId xmlns="" xmlns:a16="http://schemas.microsoft.com/office/drawing/2014/main" id="{D1F1EE7D-C5FF-46EA-AB9C-94E1F2D9B7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60">
                  <a:extLst>
                    <a:ext uri="{FF2B5EF4-FFF2-40B4-BE49-F238E27FC236}">
                      <a16:creationId xmlns="" xmlns:a16="http://schemas.microsoft.com/office/drawing/2014/main" id="{2AC2FE37-AED7-4C81-A52E-FD105C1BDA8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="" xmlns:a16="http://schemas.microsoft.com/office/drawing/2014/main" id="{AB34FC05-3259-4BE2-8DA9-91435FAFCE7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="" xmlns:a16="http://schemas.microsoft.com/office/drawing/2014/main" id="{AC11598E-3FD2-47F3-8E57-D5D6130DBC3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="" xmlns:a16="http://schemas.microsoft.com/office/drawing/2014/main" id="{37D098FA-73CF-44E6-B612-7DE664E5DE0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48">
                <a:extLst>
                  <a:ext uri="{FF2B5EF4-FFF2-40B4-BE49-F238E27FC236}">
                    <a16:creationId xmlns="" xmlns:a16="http://schemas.microsoft.com/office/drawing/2014/main" id="{66672930-1A30-4508-A9D2-FA4271C6B1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="" xmlns:a16="http://schemas.microsoft.com/office/drawing/2014/main" id="{174F3D5B-9943-4A8B-8699-ABB2B7991B8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="" xmlns:a16="http://schemas.microsoft.com/office/drawing/2014/main" id="{6834DCA2-951C-4A9B-8490-5C7BD0FFBB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="" xmlns:a16="http://schemas.microsoft.com/office/drawing/2014/main" id="{316B6CF4-BCF3-4765-B744-A1EB5A76D33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" name="Group 149">
                <a:extLst>
                  <a:ext uri="{FF2B5EF4-FFF2-40B4-BE49-F238E27FC236}">
                    <a16:creationId xmlns="" xmlns:a16="http://schemas.microsoft.com/office/drawing/2014/main" id="{BAD99054-FC47-4391-9369-B309A0AA25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7" name="Group 150">
                  <a:extLst>
                    <a:ext uri="{FF2B5EF4-FFF2-40B4-BE49-F238E27FC236}">
                      <a16:creationId xmlns="" xmlns:a16="http://schemas.microsoft.com/office/drawing/2014/main" id="{1A1CDB94-FE6F-4AAC-94D9-DDCEC703B12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="" xmlns:a16="http://schemas.microsoft.com/office/drawing/2014/main" id="{99B22DCB-54E6-4769-9DD7-3736B4041B2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="" xmlns:a16="http://schemas.microsoft.com/office/drawing/2014/main" id="{67DA3C33-5733-4571-AD7C-F9D7447D184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" name="Group 151">
                  <a:extLst>
                    <a:ext uri="{FF2B5EF4-FFF2-40B4-BE49-F238E27FC236}">
                      <a16:creationId xmlns="" xmlns:a16="http://schemas.microsoft.com/office/drawing/2014/main" id="{DEACDE3F-3571-479B-8545-A0EB157DFB7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="" xmlns:a16="http://schemas.microsoft.com/office/drawing/2014/main" id="{0EBC688C-242B-4AF8-9A28-74C5D3A7DD7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="" xmlns:a16="http://schemas.microsoft.com/office/drawing/2014/main" id="{C4C8C45C-CEB8-4DEA-A7C9-8028747D4C2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="" xmlns:a16="http://schemas.microsoft.com/office/drawing/2014/main" id="{7FC624AF-D992-41C1-A403-A0A4731BE06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" name="Group 95">
              <a:extLst>
                <a:ext uri="{FF2B5EF4-FFF2-40B4-BE49-F238E27FC236}">
                  <a16:creationId xmlns="" xmlns:a16="http://schemas.microsoft.com/office/drawing/2014/main" id="{F63171A4-E846-4A64-8292-3ED3583B6D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20" name="Group 96">
                <a:extLst>
                  <a:ext uri="{FF2B5EF4-FFF2-40B4-BE49-F238E27FC236}">
                    <a16:creationId xmlns="" xmlns:a16="http://schemas.microsoft.com/office/drawing/2014/main" id="{E59C66F3-BAB8-46AB-849B-0BC14A74B8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="" xmlns:a16="http://schemas.microsoft.com/office/drawing/2014/main" id="{68CD087B-52FF-4F11-A251-6F6A6B9093A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="" xmlns:a16="http://schemas.microsoft.com/office/drawing/2014/main" id="{7FD7CD23-A1FC-41E8-A563-0B0A87A8FC8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="" xmlns:a16="http://schemas.microsoft.com/office/drawing/2014/main" id="{A3A34481-695D-470B-9A01-A047EAA615B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="" xmlns:a16="http://schemas.microsoft.com/office/drawing/2014/main" id="{5B26EEFA-6CAA-4BF6-B4BD-7C083D59BF3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="" xmlns:a16="http://schemas.microsoft.com/office/drawing/2014/main" id="{61976329-310A-4F70-B22C-F032D4BF7E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="" xmlns:a16="http://schemas.microsoft.com/office/drawing/2014/main" id="{0A0DA1ED-70C5-4D8F-B61F-F6E9E07D595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="" xmlns:a16="http://schemas.microsoft.com/office/drawing/2014/main" id="{EDF58541-8ECC-487F-96C7-3267D0F9C8C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="" xmlns:a16="http://schemas.microsoft.com/office/drawing/2014/main" id="{D1DAAA62-5552-4436-97D9-353F629E8AB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="" xmlns:a16="http://schemas.microsoft.com/office/drawing/2014/main" id="{EBA1BB6B-72EF-4525-89A1-FC5BE70D71B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="" xmlns:a16="http://schemas.microsoft.com/office/drawing/2014/main" id="{D3BD4012-93F7-424A-9146-8E7E831D9E7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="" xmlns:a16="http://schemas.microsoft.com/office/drawing/2014/main" id="{A2E36983-6A8E-4C78-AA27-363C0D676C8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="" xmlns:a16="http://schemas.microsoft.com/office/drawing/2014/main" id="{AB2380FC-F201-44F0-A531-1402201E4EB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="" xmlns:a16="http://schemas.microsoft.com/office/drawing/2014/main" id="{737C3A27-BD47-4E93-A1E3-33B902DD068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="" xmlns:a16="http://schemas.microsoft.com/office/drawing/2014/main" id="{C257BCC6-B88D-4C3B-BEFD-25D320F39C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21" name="Group 137">
                  <a:extLst>
                    <a:ext uri="{FF2B5EF4-FFF2-40B4-BE49-F238E27FC236}">
                      <a16:creationId xmlns="" xmlns:a16="http://schemas.microsoft.com/office/drawing/2014/main" id="{0519964D-597A-4E0C-B66C-89D30B8582B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="" xmlns:a16="http://schemas.microsoft.com/office/drawing/2014/main" id="{A31BADE6-3732-4787-8841-96E8F05C0A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="" xmlns:a16="http://schemas.microsoft.com/office/drawing/2014/main" id="{447ED593-61E3-4BD7-8984-7FE5621549D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="" xmlns:a16="http://schemas.microsoft.com/office/drawing/2014/main" id="{6AD98272-0FC0-49AC-9877-8D2BAA5148B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="" xmlns:a16="http://schemas.microsoft.com/office/drawing/2014/main" id="{D54770D9-48C7-4C76-9F40-65C9B9C05CE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="" xmlns:a16="http://schemas.microsoft.com/office/drawing/2014/main" id="{4B9C1A3A-3DED-4CC1-820C-16B358DF9EC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="" xmlns:a16="http://schemas.microsoft.com/office/drawing/2014/main" id="{2404A56E-8A81-48CB-9AC4-2CB6EA55DD7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="" xmlns:a16="http://schemas.microsoft.com/office/drawing/2014/main" id="{6D6A743B-85A5-41A8-9664-D654620D25D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2" name="Group 97">
                <a:extLst>
                  <a:ext uri="{FF2B5EF4-FFF2-40B4-BE49-F238E27FC236}">
                    <a16:creationId xmlns="" xmlns:a16="http://schemas.microsoft.com/office/drawing/2014/main" id="{23DAD9FD-AF99-4D89-9BC8-E6739BD17A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23" name="Group 115">
                  <a:extLst>
                    <a:ext uri="{FF2B5EF4-FFF2-40B4-BE49-F238E27FC236}">
                      <a16:creationId xmlns="" xmlns:a16="http://schemas.microsoft.com/office/drawing/2014/main" id="{D7170781-0173-4FAB-8358-42C469FC51A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="" xmlns:a16="http://schemas.microsoft.com/office/drawing/2014/main" id="{03C55E22-B879-4AE0-BC46-BA8A4E950C5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="" xmlns:a16="http://schemas.microsoft.com/office/drawing/2014/main" id="{AA07E073-1978-4DCC-9E5C-FF89EF524BF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="" xmlns:a16="http://schemas.microsoft.com/office/drawing/2014/main" id="{5691F80E-D2E0-4E78-AA76-8D827AE4101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="" xmlns:a16="http://schemas.microsoft.com/office/drawing/2014/main" id="{E34C55D1-5C55-44D3-9C26-E1951DA3937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" name="Group 116">
                  <a:extLst>
                    <a:ext uri="{FF2B5EF4-FFF2-40B4-BE49-F238E27FC236}">
                      <a16:creationId xmlns="" xmlns:a16="http://schemas.microsoft.com/office/drawing/2014/main" id="{4C9CB0E6-07EF-4140-926D-D380C1A88EB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263BBD78-504D-435B-8933-2C460DC38E7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1AD78D29-1FCF-4E88-A958-924F701D5E4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" name="Group 98">
                <a:extLst>
                  <a:ext uri="{FF2B5EF4-FFF2-40B4-BE49-F238E27FC236}">
                    <a16:creationId xmlns="" xmlns:a16="http://schemas.microsoft.com/office/drawing/2014/main" id="{EA551A3F-69EF-45CC-87F7-867808A3FA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26" name="Group 111">
                  <a:extLst>
                    <a:ext uri="{FF2B5EF4-FFF2-40B4-BE49-F238E27FC236}">
                      <a16:creationId xmlns="" xmlns:a16="http://schemas.microsoft.com/office/drawing/2014/main" id="{12724B09-E74E-49FA-BB5D-583BB89B798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="" xmlns:a16="http://schemas.microsoft.com/office/drawing/2014/main" id="{DA2788BF-64AD-4328-8CB9-8C2C98CF54E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="" xmlns:a16="http://schemas.microsoft.com/office/drawing/2014/main" id="{D9591CB5-16C9-44FC-B125-529D33F91BF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="" xmlns:a16="http://schemas.microsoft.com/office/drawing/2014/main" id="{4F82A945-38F0-45AF-A28A-C6A0E6A2E7F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99">
                <a:extLst>
                  <a:ext uri="{FF2B5EF4-FFF2-40B4-BE49-F238E27FC236}">
                    <a16:creationId xmlns="" xmlns:a16="http://schemas.microsoft.com/office/drawing/2014/main" id="{80FA6744-F48F-4652-86E5-BA3ABEF322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="" xmlns:a16="http://schemas.microsoft.com/office/drawing/2014/main" id="{FAC3DEAD-5797-4CA1-A8F2-3F487AAC6B1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="" xmlns:a16="http://schemas.microsoft.com/office/drawing/2014/main" id="{F9AF9D64-C9FB-4D32-993D-3423A2E55EE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="" xmlns:a16="http://schemas.microsoft.com/office/drawing/2014/main" id="{9097AC72-422F-4CE0-A772-A63E2294ACD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8" name="Group 100">
                <a:extLst>
                  <a:ext uri="{FF2B5EF4-FFF2-40B4-BE49-F238E27FC236}">
                    <a16:creationId xmlns="" xmlns:a16="http://schemas.microsoft.com/office/drawing/2014/main" id="{1A6B3F4D-48A0-4FC2-8720-2606D6AA04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29" name="Group 101">
                  <a:extLst>
                    <a:ext uri="{FF2B5EF4-FFF2-40B4-BE49-F238E27FC236}">
                      <a16:creationId xmlns="" xmlns:a16="http://schemas.microsoft.com/office/drawing/2014/main" id="{67E4FA26-563D-4D19-BAEB-A370818E51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="" xmlns:a16="http://schemas.microsoft.com/office/drawing/2014/main" id="{03B51AAC-6B1D-43D1-8885-402653BA90F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="" xmlns:a16="http://schemas.microsoft.com/office/drawing/2014/main" id="{CF4180FB-7FBD-421F-A284-4C2CC61B384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102">
                  <a:extLst>
                    <a:ext uri="{FF2B5EF4-FFF2-40B4-BE49-F238E27FC236}">
                      <a16:creationId xmlns="" xmlns:a16="http://schemas.microsoft.com/office/drawing/2014/main" id="{28E615C5-6A2E-4BF3-A3A8-9061C5B1B84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="" xmlns:a16="http://schemas.microsoft.com/office/drawing/2014/main" id="{B15A4CEB-6B8D-48C3-8484-3EC282A34A1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="" xmlns:a16="http://schemas.microsoft.com/office/drawing/2014/main" id="{38F7FD7D-E582-4214-B1B3-D289130553F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="" xmlns:a16="http://schemas.microsoft.com/office/drawing/2014/main" id="{B74D1DAC-C0D4-447E-8665-EAFF34F4E32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9429" y="3219450"/>
            <a:ext cx="3354759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1191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4" y="5410200"/>
            <a:ext cx="4378589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8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1444298"/>
            <a:ext cx="4378589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743F4-8769-40B4-85DF-6CB8DE9F66AA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4DD60A5-18AD-A105-C0D6-EC28FB583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000106" y="457964"/>
            <a:ext cx="4882366" cy="5914582"/>
            <a:chOff x="6153976" y="457964"/>
            <a:chExt cx="6009066" cy="591458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B29E54A-D3AA-DC64-7A35-7EA35BC9A8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7" name="Freeform 68">
                <a:extLst>
                  <a:ext uri="{FF2B5EF4-FFF2-40B4-BE49-F238E27FC236}">
                    <a16:creationId xmlns="" xmlns:a16="http://schemas.microsoft.com/office/drawing/2014/main" id="{7C2B97A7-9C63-3EB3-725C-266FFB11EF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9">
                <a:extLst>
                  <a:ext uri="{FF2B5EF4-FFF2-40B4-BE49-F238E27FC236}">
                    <a16:creationId xmlns="" xmlns:a16="http://schemas.microsoft.com/office/drawing/2014/main" id="{70ED2E4B-8A75-47E4-2B13-545D18DDB6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70">
                <a:extLst>
                  <a:ext uri="{FF2B5EF4-FFF2-40B4-BE49-F238E27FC236}">
                    <a16:creationId xmlns="" xmlns:a16="http://schemas.microsoft.com/office/drawing/2014/main" id="{6860E156-C653-5C7A-FE52-E4C5D4FD1E6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5BA3180-82F3-7B83-98F3-F4457CDAD4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324465" y="457964"/>
              <a:ext cx="3838576" cy="5838297"/>
              <a:chOff x="8324465" y="457964"/>
              <a:chExt cx="3838576" cy="5838297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4CAB7BA7-DF44-1439-B216-7D5C41BAC2F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6B19626F-176A-36B2-40AA-D847557A9D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7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5" name="Freeform 64">
                  <a:extLst>
                    <a:ext uri="{FF2B5EF4-FFF2-40B4-BE49-F238E27FC236}">
                      <a16:creationId xmlns="" xmlns:a16="http://schemas.microsoft.com/office/drawing/2014/main" id="{968F030F-4F1C-C60C-2F57-0B1E785F8F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81">
                  <a:extLst>
                    <a:ext uri="{FF2B5EF4-FFF2-40B4-BE49-F238E27FC236}">
                      <a16:creationId xmlns="" xmlns:a16="http://schemas.microsoft.com/office/drawing/2014/main" id="{A79FDE10-788D-F2C1-AB26-BE26B087BFE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1">
                  <a:extLst>
                    <a:ext uri="{FF2B5EF4-FFF2-40B4-BE49-F238E27FC236}">
                      <a16:creationId xmlns="" xmlns:a16="http://schemas.microsoft.com/office/drawing/2014/main" id="{77527D6A-C679-103A-C316-97E700F3ADC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78">
                  <a:extLst>
                    <a:ext uri="{FF2B5EF4-FFF2-40B4-BE49-F238E27FC236}">
                      <a16:creationId xmlns="" xmlns:a16="http://schemas.microsoft.com/office/drawing/2014/main" id="{213F6D89-280B-E448-D842-CBFFA72643B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4">
                  <a:extLst>
                    <a:ext uri="{FF2B5EF4-FFF2-40B4-BE49-F238E27FC236}">
                      <a16:creationId xmlns="" xmlns:a16="http://schemas.microsoft.com/office/drawing/2014/main" id="{FDDE4FEA-BC92-9B3B-859B-162964218E5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87">
                  <a:extLst>
                    <a:ext uri="{FF2B5EF4-FFF2-40B4-BE49-F238E27FC236}">
                      <a16:creationId xmlns="" xmlns:a16="http://schemas.microsoft.com/office/drawing/2014/main" id="{AAE23222-52D7-2B84-8F00-67819D7C0D3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60">
                  <a:extLst>
                    <a:ext uri="{FF2B5EF4-FFF2-40B4-BE49-F238E27FC236}">
                      <a16:creationId xmlns="" xmlns:a16="http://schemas.microsoft.com/office/drawing/2014/main" id="{1A0C7E82-E155-3F57-159A-0D8C9729C16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59">
                  <a:extLst>
                    <a:ext uri="{FF2B5EF4-FFF2-40B4-BE49-F238E27FC236}">
                      <a16:creationId xmlns="" xmlns:a16="http://schemas.microsoft.com/office/drawing/2014/main" id="{06F7D83A-AC36-7217-C967-DAD0322F964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2">
                  <a:extLst>
                    <a:ext uri="{FF2B5EF4-FFF2-40B4-BE49-F238E27FC236}">
                      <a16:creationId xmlns="" xmlns:a16="http://schemas.microsoft.com/office/drawing/2014/main" id="{1EC05634-F87C-9ADB-D548-5C732B62938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65">
                  <a:extLst>
                    <a:ext uri="{FF2B5EF4-FFF2-40B4-BE49-F238E27FC236}">
                      <a16:creationId xmlns="" xmlns:a16="http://schemas.microsoft.com/office/drawing/2014/main" id="{5B094E17-1047-0A9A-0F04-BCD874848B0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79">
                  <a:extLst>
                    <a:ext uri="{FF2B5EF4-FFF2-40B4-BE49-F238E27FC236}">
                      <a16:creationId xmlns="" xmlns:a16="http://schemas.microsoft.com/office/drawing/2014/main" id="{3011D3B3-C3C6-2D63-0189-2A5605C10CD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="" xmlns:a16="http://schemas.microsoft.com/office/drawing/2014/main" id="{121E2F4F-23B7-5457-AB2F-87E174EC6A9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5">
                  <a:extLst>
                    <a:ext uri="{FF2B5EF4-FFF2-40B4-BE49-F238E27FC236}">
                      <a16:creationId xmlns="" xmlns:a16="http://schemas.microsoft.com/office/drawing/2014/main" id="{FB5FC8C8-000D-E86E-E0EB-4F5956E485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88">
                  <a:extLst>
                    <a:ext uri="{FF2B5EF4-FFF2-40B4-BE49-F238E27FC236}">
                      <a16:creationId xmlns="" xmlns:a16="http://schemas.microsoft.com/office/drawing/2014/main" id="{DD3F44C2-7B27-5D8B-B11A-483B93B589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="" xmlns:a16="http://schemas.microsoft.com/office/drawing/2014/main" id="{27BAD146-4534-06B8-F685-4D751AACDE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80" name="Line 63">
                    <a:extLst>
                      <a:ext uri="{FF2B5EF4-FFF2-40B4-BE49-F238E27FC236}">
                        <a16:creationId xmlns="" xmlns:a16="http://schemas.microsoft.com/office/drawing/2014/main" id="{60503534-51A8-D6D3-4751-C0F2A81082E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6">
                    <a:extLst>
                      <a:ext uri="{FF2B5EF4-FFF2-40B4-BE49-F238E27FC236}">
                        <a16:creationId xmlns="" xmlns:a16="http://schemas.microsoft.com/office/drawing/2014/main" id="{AAD63212-F9C3-94F2-13D2-EA4B636140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67">
                    <a:extLst>
                      <a:ext uri="{FF2B5EF4-FFF2-40B4-BE49-F238E27FC236}">
                        <a16:creationId xmlns="" xmlns:a16="http://schemas.microsoft.com/office/drawing/2014/main" id="{7D8EB9B2-B11C-4398-C45D-12B8C7F44B0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0">
                    <a:extLst>
                      <a:ext uri="{FF2B5EF4-FFF2-40B4-BE49-F238E27FC236}">
                        <a16:creationId xmlns="" xmlns:a16="http://schemas.microsoft.com/office/drawing/2014/main" id="{EE9359DC-70DB-C7CE-32AF-F83A6FD6346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3">
                    <a:extLst>
                      <a:ext uri="{FF2B5EF4-FFF2-40B4-BE49-F238E27FC236}">
                        <a16:creationId xmlns="" xmlns:a16="http://schemas.microsoft.com/office/drawing/2014/main" id="{7280F19E-CD94-B7A5-17F0-D73E835BD11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6">
                    <a:extLst>
                      <a:ext uri="{FF2B5EF4-FFF2-40B4-BE49-F238E27FC236}">
                        <a16:creationId xmlns="" xmlns:a16="http://schemas.microsoft.com/office/drawing/2014/main" id="{DECB3C90-4C05-59F8-9E20-20A3FAA9235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6" name="Line 89">
                    <a:extLst>
                      <a:ext uri="{FF2B5EF4-FFF2-40B4-BE49-F238E27FC236}">
                        <a16:creationId xmlns="" xmlns:a16="http://schemas.microsoft.com/office/drawing/2014/main" id="{9E9EC689-C3AC-D2BD-97D9-41404525A9B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1148D0DF-64FF-E7B4-9C7C-AEBE8E8413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="" xmlns:a16="http://schemas.microsoft.com/office/drawing/2014/main" id="{6D284772-BAF2-380D-AE7D-863090CE479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2B279F2E-69B4-CB7E-1DA8-4CBF44147DD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="" xmlns:a16="http://schemas.microsoft.com/office/drawing/2014/main" id="{8476D9D7-6376-57FA-D9BF-306CC4A3D8E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30">
                    <a:extLst>
                      <a:ext uri="{FF2B5EF4-FFF2-40B4-BE49-F238E27FC236}">
                        <a16:creationId xmlns="" xmlns:a16="http://schemas.microsoft.com/office/drawing/2014/main" id="{60508569-4E75-C429-5F48-63130FB4A48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" name="Rectangle 30">
                    <a:extLst>
                      <a:ext uri="{FF2B5EF4-FFF2-40B4-BE49-F238E27FC236}">
                        <a16:creationId xmlns="" xmlns:a16="http://schemas.microsoft.com/office/drawing/2014/main" id="{B3989D59-2FB0-0C4B-72C9-ED8AB754F50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="" xmlns:a16="http://schemas.microsoft.com/office/drawing/2014/main" id="{F9260477-B015-8B39-7095-6200DBF6A7D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9" name="Freeform: Shape 57">
                    <a:extLst>
                      <a:ext uri="{FF2B5EF4-FFF2-40B4-BE49-F238E27FC236}">
                        <a16:creationId xmlns="" xmlns:a16="http://schemas.microsoft.com/office/drawing/2014/main" id="{BDBA2DDE-B108-FF72-D655-5EFB49F7119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Freeform: Shape 58">
                    <a:extLst>
                      <a:ext uri="{FF2B5EF4-FFF2-40B4-BE49-F238E27FC236}">
                        <a16:creationId xmlns="" xmlns:a16="http://schemas.microsoft.com/office/drawing/2014/main" id="{48363D88-8ED0-DBC0-4436-7653E7C5B61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905FC681-ED95-7468-15F6-3A7320FCD3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9" y="1917603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="" xmlns:a16="http://schemas.microsoft.com/office/drawing/2014/main" id="{E9F397F7-3E62-E1BF-0734-00F3320749F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5" name="Freeform 68">
                    <a:extLst>
                      <a:ext uri="{FF2B5EF4-FFF2-40B4-BE49-F238E27FC236}">
                        <a16:creationId xmlns="" xmlns:a16="http://schemas.microsoft.com/office/drawing/2014/main" id="{1BE10950-CDE1-38D6-BB86-636C2265F3B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69">
                    <a:extLst>
                      <a:ext uri="{FF2B5EF4-FFF2-40B4-BE49-F238E27FC236}">
                        <a16:creationId xmlns="" xmlns:a16="http://schemas.microsoft.com/office/drawing/2014/main" id="{6955662B-B30D-F63F-20B2-CC2D280BDA5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4" name="Line 70">
                  <a:extLst>
                    <a:ext uri="{FF2B5EF4-FFF2-40B4-BE49-F238E27FC236}">
                      <a16:creationId xmlns="" xmlns:a16="http://schemas.microsoft.com/office/drawing/2014/main" id="{29FAAD88-A9D9-DFF4-872F-8E9BBC32E20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B45AE8F-B517-3975-0772-6F14E931C4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>
              <a:off x="6153977" y="534249"/>
              <a:ext cx="3838576" cy="5838297"/>
              <a:chOff x="8324465" y="457964"/>
              <a:chExt cx="3838576" cy="5838297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3DDC330C-8BDC-2935-23C1-120A3B4E76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1060D73F-B7BA-7326-D140-6DBA9A97FA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7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7" name="Freeform 64">
                  <a:extLst>
                    <a:ext uri="{FF2B5EF4-FFF2-40B4-BE49-F238E27FC236}">
                      <a16:creationId xmlns="" xmlns:a16="http://schemas.microsoft.com/office/drawing/2014/main" id="{BA0B444D-5918-6984-EDAB-19597941B7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81">
                  <a:extLst>
                    <a:ext uri="{FF2B5EF4-FFF2-40B4-BE49-F238E27FC236}">
                      <a16:creationId xmlns="" xmlns:a16="http://schemas.microsoft.com/office/drawing/2014/main" id="{C136A960-F7FE-0118-FCB3-A91BD016A28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61">
                  <a:extLst>
                    <a:ext uri="{FF2B5EF4-FFF2-40B4-BE49-F238E27FC236}">
                      <a16:creationId xmlns="" xmlns:a16="http://schemas.microsoft.com/office/drawing/2014/main" id="{CFFE0A40-C02B-3BFC-271B-32B365C61A3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78">
                  <a:extLst>
                    <a:ext uri="{FF2B5EF4-FFF2-40B4-BE49-F238E27FC236}">
                      <a16:creationId xmlns="" xmlns:a16="http://schemas.microsoft.com/office/drawing/2014/main" id="{DF630751-65AD-A4C8-E549-BCF585C7CE2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4">
                  <a:extLst>
                    <a:ext uri="{FF2B5EF4-FFF2-40B4-BE49-F238E27FC236}">
                      <a16:creationId xmlns="" xmlns:a16="http://schemas.microsoft.com/office/drawing/2014/main" id="{DC06C72A-8485-7B84-5B90-3DC601E680A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87">
                  <a:extLst>
                    <a:ext uri="{FF2B5EF4-FFF2-40B4-BE49-F238E27FC236}">
                      <a16:creationId xmlns="" xmlns:a16="http://schemas.microsoft.com/office/drawing/2014/main" id="{8D96A5CA-1CE5-1617-943C-76F213BB7B6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60">
                  <a:extLst>
                    <a:ext uri="{FF2B5EF4-FFF2-40B4-BE49-F238E27FC236}">
                      <a16:creationId xmlns="" xmlns:a16="http://schemas.microsoft.com/office/drawing/2014/main" id="{0E37FD1F-E8DE-473D-951E-09F8E5D33A1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59">
                  <a:extLst>
                    <a:ext uri="{FF2B5EF4-FFF2-40B4-BE49-F238E27FC236}">
                      <a16:creationId xmlns="" xmlns:a16="http://schemas.microsoft.com/office/drawing/2014/main" id="{284E53A0-4C38-E195-8E8F-5E534D1A867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2">
                  <a:extLst>
                    <a:ext uri="{FF2B5EF4-FFF2-40B4-BE49-F238E27FC236}">
                      <a16:creationId xmlns="" xmlns:a16="http://schemas.microsoft.com/office/drawing/2014/main" id="{FCD18DE1-5861-1AD0-9094-B1A88808CAE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5">
                  <a:extLst>
                    <a:ext uri="{FF2B5EF4-FFF2-40B4-BE49-F238E27FC236}">
                      <a16:creationId xmlns="" xmlns:a16="http://schemas.microsoft.com/office/drawing/2014/main" id="{046D92CC-5AB5-2339-DB35-A5208F11489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79">
                  <a:extLst>
                    <a:ext uri="{FF2B5EF4-FFF2-40B4-BE49-F238E27FC236}">
                      <a16:creationId xmlns="" xmlns:a16="http://schemas.microsoft.com/office/drawing/2014/main" id="{FD2CFAA0-0F2F-141C-9BE4-12A739517F9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2">
                  <a:extLst>
                    <a:ext uri="{FF2B5EF4-FFF2-40B4-BE49-F238E27FC236}">
                      <a16:creationId xmlns="" xmlns:a16="http://schemas.microsoft.com/office/drawing/2014/main" id="{F489D95C-FC06-7503-5462-7F459309A60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5">
                  <a:extLst>
                    <a:ext uri="{FF2B5EF4-FFF2-40B4-BE49-F238E27FC236}">
                      <a16:creationId xmlns="" xmlns:a16="http://schemas.microsoft.com/office/drawing/2014/main" id="{DDFA29A1-2A6E-CE7E-472E-4917439BD96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88">
                  <a:extLst>
                    <a:ext uri="{FF2B5EF4-FFF2-40B4-BE49-F238E27FC236}">
                      <a16:creationId xmlns="" xmlns:a16="http://schemas.microsoft.com/office/drawing/2014/main" id="{C77CE6FB-587C-08EB-41E7-25ED822D5EF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="" xmlns:a16="http://schemas.microsoft.com/office/drawing/2014/main" id="{AA5CF3F3-612B-901F-3041-3D1224D392C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2" name="Line 63">
                    <a:extLst>
                      <a:ext uri="{FF2B5EF4-FFF2-40B4-BE49-F238E27FC236}">
                        <a16:creationId xmlns="" xmlns:a16="http://schemas.microsoft.com/office/drawing/2014/main" id="{CCB2F6CE-4AAD-B3D3-8BD4-294887E2B59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6">
                    <a:extLst>
                      <a:ext uri="{FF2B5EF4-FFF2-40B4-BE49-F238E27FC236}">
                        <a16:creationId xmlns="" xmlns:a16="http://schemas.microsoft.com/office/drawing/2014/main" id="{A822BD4B-81AC-DC36-36C7-F000CCF7B5F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67">
                    <a:extLst>
                      <a:ext uri="{FF2B5EF4-FFF2-40B4-BE49-F238E27FC236}">
                        <a16:creationId xmlns="" xmlns:a16="http://schemas.microsoft.com/office/drawing/2014/main" id="{D3BFF332-94E8-D4B7-8811-7809309F55C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0">
                    <a:extLst>
                      <a:ext uri="{FF2B5EF4-FFF2-40B4-BE49-F238E27FC236}">
                        <a16:creationId xmlns="" xmlns:a16="http://schemas.microsoft.com/office/drawing/2014/main" id="{35CFDAF4-3568-2D92-A85F-E00315FB69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3">
                    <a:extLst>
                      <a:ext uri="{FF2B5EF4-FFF2-40B4-BE49-F238E27FC236}">
                        <a16:creationId xmlns="" xmlns:a16="http://schemas.microsoft.com/office/drawing/2014/main" id="{728612EE-29A6-D83A-C7B1-63AC7739DF6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6">
                    <a:extLst>
                      <a:ext uri="{FF2B5EF4-FFF2-40B4-BE49-F238E27FC236}">
                        <a16:creationId xmlns="" xmlns:a16="http://schemas.microsoft.com/office/drawing/2014/main" id="{A29C2F97-036E-DC38-028F-7D905789AB2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Line 89">
                    <a:extLst>
                      <a:ext uri="{FF2B5EF4-FFF2-40B4-BE49-F238E27FC236}">
                        <a16:creationId xmlns="" xmlns:a16="http://schemas.microsoft.com/office/drawing/2014/main" id="{40EEB1A3-46CE-1CAB-7359-E996D74B0D4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B6BFA67-27FD-9495-8C5C-C8ADC4F940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6FACF97A-B60D-256B-5606-F3C6270057E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="" xmlns:a16="http://schemas.microsoft.com/office/drawing/2014/main" id="{28DA8731-BAFD-5FB2-D8AD-2451CC639C3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="" xmlns:a16="http://schemas.microsoft.com/office/drawing/2014/main" id="{E2084543-0214-6924-A26E-E2DB10558D6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Rectangle 30">
                    <a:extLst>
                      <a:ext uri="{FF2B5EF4-FFF2-40B4-BE49-F238E27FC236}">
                        <a16:creationId xmlns="" xmlns:a16="http://schemas.microsoft.com/office/drawing/2014/main" id="{18B041F0-5F2D-5FD1-5BC0-5379A343B27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Rectangle 30">
                    <a:extLst>
                      <a:ext uri="{FF2B5EF4-FFF2-40B4-BE49-F238E27FC236}">
                        <a16:creationId xmlns="" xmlns:a16="http://schemas.microsoft.com/office/drawing/2014/main" id="{254145F6-9E6B-DB9A-DFBF-70912BA5AA5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="" xmlns:a16="http://schemas.microsoft.com/office/drawing/2014/main" id="{FBF02DA4-D068-BC3D-E9E8-845A5877E4B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1" name="Freeform: Shape 19">
                    <a:extLst>
                      <a:ext uri="{FF2B5EF4-FFF2-40B4-BE49-F238E27FC236}">
                        <a16:creationId xmlns="" xmlns:a16="http://schemas.microsoft.com/office/drawing/2014/main" id="{29188580-BDD9-507F-B350-53329C4E942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Freeform: Shape 20">
                    <a:extLst>
                      <a:ext uri="{FF2B5EF4-FFF2-40B4-BE49-F238E27FC236}">
                        <a16:creationId xmlns="" xmlns:a16="http://schemas.microsoft.com/office/drawing/2014/main" id="{7223792D-B9DB-7790-961C-B29BE1056D2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AE3E4EFB-BF59-4E28-B401-20335598AD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9" y="1917603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="" xmlns:a16="http://schemas.microsoft.com/office/drawing/2014/main" id="{E9F1A09A-30B0-95E6-DB9F-3A95CEF90D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7" name="Freeform 68">
                    <a:extLst>
                      <a:ext uri="{FF2B5EF4-FFF2-40B4-BE49-F238E27FC236}">
                        <a16:creationId xmlns="" xmlns:a16="http://schemas.microsoft.com/office/drawing/2014/main" id="{E38CB4A2-B008-22C8-D24A-C645B598C19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 69">
                    <a:extLst>
                      <a:ext uri="{FF2B5EF4-FFF2-40B4-BE49-F238E27FC236}">
                        <a16:creationId xmlns="" xmlns:a16="http://schemas.microsoft.com/office/drawing/2014/main" id="{0ED001DA-1D42-C73A-1C94-453F019D417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" name="Line 70">
                  <a:extLst>
                    <a:ext uri="{FF2B5EF4-FFF2-40B4-BE49-F238E27FC236}">
                      <a16:creationId xmlns="" xmlns:a16="http://schemas.microsoft.com/office/drawing/2014/main" id="{E7E4A213-6377-6080-AD65-E12A451180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80" y="6407948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80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4" y="5939011"/>
            <a:ext cx="399798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7" y="5787742"/>
            <a:ext cx="368930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80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4" y="5939011"/>
            <a:ext cx="399798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7" y="5787742"/>
            <a:ext cx="368930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32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80" y="6407948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8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45"/>
            <a:ext cx="9906000" cy="79084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CASE VIGNETTE</a:t>
            </a:r>
            <a:endParaRPr lang="en-US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7308" y="1229034"/>
            <a:ext cx="7939044" cy="44624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>
                <a:latin typeface="Century Gothic" pitchFamily="34" charset="0"/>
              </a:rPr>
              <a:t>A 21-year-old female, presented in medical OPD with the complaints of decrease sleep, anxiety , heat intolerance, increase frequency of defecation and palpitations for the last 2  months. According to the patient she has lost 5 </a:t>
            </a:r>
            <a:r>
              <a:rPr lang="en-US" sz="1600" dirty="0" err="1" smtClean="0">
                <a:latin typeface="Century Gothic" pitchFamily="34" charset="0"/>
              </a:rPr>
              <a:t>kgs</a:t>
            </a:r>
            <a:r>
              <a:rPr lang="en-US" sz="1600" dirty="0" smtClean="0">
                <a:latin typeface="Century Gothic" pitchFamily="34" charset="0"/>
              </a:rPr>
              <a:t> of her weight over the period of a month.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 smtClean="0">
                <a:latin typeface="Century Gothic" pitchFamily="34" charset="0"/>
              </a:rPr>
              <a:t>On examination: </a:t>
            </a:r>
            <a:r>
              <a:rPr lang="en-US" sz="1600" dirty="0" smtClean="0">
                <a:latin typeface="Century Gothic" pitchFamily="34" charset="0"/>
              </a:rPr>
              <a:t>pulse 120/min and BP 140/100 mmHg. Patient has a staring gaze and a midline swelling in the neck which moves with swallowing.</a:t>
            </a:r>
            <a:endParaRPr lang="x-none" sz="1600" dirty="0"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486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BEF07-6B30-80B8-D8C1-56ABA90C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002" y="1434316"/>
            <a:ext cx="8140204" cy="4168877"/>
          </a:xfrm>
        </p:spPr>
        <p:txBody>
          <a:bodyPr numCol="2" anchor="t">
            <a:norm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Symptoms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Hyperactivity</a:t>
            </a:r>
            <a:r>
              <a:rPr lang="en-US" sz="1600" dirty="0">
                <a:latin typeface="Century Gothic" pitchFamily="34" charset="0"/>
              </a:rPr>
              <a:t>, Irritability, insomnia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Heat intolerance, sweating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Fatigue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Weight loss, increased appetite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Increase </a:t>
            </a:r>
            <a:r>
              <a:rPr lang="en-US" sz="1600" dirty="0">
                <a:latin typeface="Century Gothic" pitchFamily="34" charset="0"/>
              </a:rPr>
              <a:t>stool frequency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Century Gothic" pitchFamily="34" charset="0"/>
              </a:rPr>
              <a:t>Oligomenorrhea</a:t>
            </a:r>
            <a:r>
              <a:rPr lang="en-US" sz="1600" dirty="0">
                <a:latin typeface="Century Gothic" pitchFamily="34" charset="0"/>
              </a:rPr>
              <a:t>, loss of libido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08" y="130324"/>
            <a:ext cx="8140204" cy="93652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SYMPTOMS AND </a:t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SIGNS OF THYROTOXICOSIS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58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F78026-DEBB-4D5A-9A4E-872456603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5E1684-CF44-4EAD-B3A4-FCE98461F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572" y="480060"/>
            <a:ext cx="913085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oster of a medical information&#10;&#10;Description automatically generated with medium confidence">
            <a:extLst>
              <a:ext uri="{FF2B5EF4-FFF2-40B4-BE49-F238E27FC236}">
                <a16:creationId xmlns:a16="http://schemas.microsoft.com/office/drawing/2014/main" xmlns="" id="{9E017812-57D6-5D2F-A5B7-FBD98E40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81" y="643467"/>
            <a:ext cx="3723038" cy="5571066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846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BEF07-6B30-80B8-D8C1-56ABA90C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9" y="1186488"/>
            <a:ext cx="8140204" cy="4621161"/>
          </a:xfrm>
        </p:spPr>
        <p:txBody>
          <a:bodyPr numCol="2" anchor="t">
            <a:no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Signs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Sinus tachycardia, Atrial fibrillation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Fine tremors, Hyperreflexia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Warm and moist skin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Palmer erythema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en-US" sz="1600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Hair loss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Muscle weakness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Congestive heart failure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Hypokalemic periodic  paralysis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71" y="155962"/>
            <a:ext cx="8140204" cy="93652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SYMPTOMS AND</a:t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SIGNS OF THYROTOXICOSIS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21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BEF07-6B30-80B8-D8C1-56ABA90C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78" y="1162228"/>
            <a:ext cx="8140204" cy="4903448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Autoimmune disorder, antibodies production against TSH receptors.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Thyroid stimulating antibodies bind to TSH receptors, acts as analog.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Genetic predisposition: CTLA-4, HLA- DR 3.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More common in females.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Association with other autoimmune disorders.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en-US" sz="1600" dirty="0">
              <a:latin typeface="Century Gothic" pitchFamily="34" charset="0"/>
            </a:endParaRP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n-US" sz="1600" dirty="0">
              <a:latin typeface="Century Gothic" pitchFamily="34" charset="0"/>
            </a:endParaRP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n-US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26" y="148059"/>
            <a:ext cx="8140204" cy="75779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GRAVES DISEASE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990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BA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832" y="480060"/>
            <a:ext cx="2797074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 and x-ray of a hand&#10;&#10;Description automatically generated">
            <a:extLst>
              <a:ext uri="{FF2B5EF4-FFF2-40B4-BE49-F238E27FC236}">
                <a16:creationId xmlns:a16="http://schemas.microsoft.com/office/drawing/2014/main" xmlns="" id="{F409C05A-C4A7-E991-0509-E28B48CE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2" y="831266"/>
            <a:ext cx="2536741" cy="18726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832" y="3603670"/>
            <a:ext cx="2797074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erson's eyes&#10;&#10;Description automatically generated">
            <a:extLst>
              <a:ext uri="{FF2B5EF4-FFF2-40B4-BE49-F238E27FC236}">
                <a16:creationId xmlns:a16="http://schemas.microsoft.com/office/drawing/2014/main" xmlns="" id="{B77E74F4-B4E9-36F9-6AD5-09FC5074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2" y="3714505"/>
            <a:ext cx="2522766" cy="22510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33315" y="487090"/>
            <a:ext cx="2915389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skin&#10;&#10;Description automatically generated">
            <a:extLst>
              <a:ext uri="{FF2B5EF4-FFF2-40B4-BE49-F238E27FC236}">
                <a16:creationId xmlns:a16="http://schemas.microsoft.com/office/drawing/2014/main" xmlns="" id="{B5954DE5-1357-B18C-0654-0F69277DD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17" y="1035481"/>
            <a:ext cx="2642984" cy="40477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0113" y="487090"/>
            <a:ext cx="291539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xmlns="" id="{0423B3E6-5C1F-8B62-AED9-88583176A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196" y="1035481"/>
            <a:ext cx="2642984" cy="39691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7B20013-7B12-4364-3812-E547085F6A9F}"/>
              </a:ext>
            </a:extLst>
          </p:cNvPr>
          <p:cNvSpPr/>
          <p:nvPr/>
        </p:nvSpPr>
        <p:spPr>
          <a:xfrm>
            <a:off x="3866536" y="5158627"/>
            <a:ext cx="2164940" cy="540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itchFamily="34" charset="0"/>
              </a:rPr>
              <a:t>THYROID DERMOPATHY</a:t>
            </a:r>
            <a:endParaRPr lang="x-none" sz="1600" b="1" dirty="0">
              <a:latin typeface="Century Gothic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27B63A-7156-E729-95FC-89BE861B6B49}"/>
              </a:ext>
            </a:extLst>
          </p:cNvPr>
          <p:cNvSpPr/>
          <p:nvPr/>
        </p:nvSpPr>
        <p:spPr>
          <a:xfrm>
            <a:off x="6980272" y="5150082"/>
            <a:ext cx="2236839" cy="540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itchFamily="34" charset="0"/>
              </a:rPr>
              <a:t>DIFFUSE GOITER</a:t>
            </a:r>
            <a:endParaRPr lang="x-none" sz="1600" b="1" dirty="0">
              <a:latin typeface="Century Gothic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CECEF8-0EE9-55AC-2E75-D0EB3730D040}"/>
              </a:ext>
            </a:extLst>
          </p:cNvPr>
          <p:cNvSpPr/>
          <p:nvPr/>
        </p:nvSpPr>
        <p:spPr>
          <a:xfrm>
            <a:off x="909042" y="2746339"/>
            <a:ext cx="1837404" cy="369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itchFamily="34" charset="0"/>
              </a:rPr>
              <a:t>ARCHOPACHY</a:t>
            </a:r>
            <a:endParaRPr lang="x-none" sz="1600" b="1" dirty="0">
              <a:latin typeface="Century Gothic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1A84C7-EB36-612B-294A-D68F744E23E1}"/>
              </a:ext>
            </a:extLst>
          </p:cNvPr>
          <p:cNvSpPr/>
          <p:nvPr/>
        </p:nvSpPr>
        <p:spPr>
          <a:xfrm>
            <a:off x="717847" y="6022948"/>
            <a:ext cx="2042445" cy="311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itchFamily="34" charset="0"/>
              </a:rPr>
              <a:t>OPHTHALMOPATHY</a:t>
            </a:r>
            <a:endParaRPr lang="x-none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22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123AAE-7C5D-4EC5-B570-7141C9405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E68FE8-33EE-42EC-8894-0492375502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572" y="480060"/>
            <a:ext cx="913085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E73D15-C5BE-AFB2-BE7F-927FD4A33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2655418" y="643467"/>
            <a:ext cx="4595164" cy="5571066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605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DIAGNOSTIC TEST FOR HYPERTHYROIDISM</a:t>
            </a:r>
            <a:endParaRPr lang="x-none" sz="32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37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D31A2F3-7B64-B2EF-CB15-89990185F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7350212"/>
              </p:ext>
            </p:extLst>
          </p:nvPr>
        </p:nvGraphicFramePr>
        <p:xfrm>
          <a:off x="1093861" y="1305832"/>
          <a:ext cx="7545936" cy="293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484">
                  <a:extLst>
                    <a:ext uri="{9D8B030D-6E8A-4147-A177-3AD203B41FA5}">
                      <a16:colId xmlns:a16="http://schemas.microsoft.com/office/drawing/2014/main" xmlns="" val="3365691463"/>
                    </a:ext>
                  </a:extLst>
                </a:gridCol>
                <a:gridCol w="1886484">
                  <a:extLst>
                    <a:ext uri="{9D8B030D-6E8A-4147-A177-3AD203B41FA5}">
                      <a16:colId xmlns:a16="http://schemas.microsoft.com/office/drawing/2014/main" xmlns="" val="1446833948"/>
                    </a:ext>
                  </a:extLst>
                </a:gridCol>
                <a:gridCol w="1886484">
                  <a:extLst>
                    <a:ext uri="{9D8B030D-6E8A-4147-A177-3AD203B41FA5}">
                      <a16:colId xmlns:a16="http://schemas.microsoft.com/office/drawing/2014/main" xmlns="" val="4068650492"/>
                    </a:ext>
                  </a:extLst>
                </a:gridCol>
                <a:gridCol w="1886484">
                  <a:extLst>
                    <a:ext uri="{9D8B030D-6E8A-4147-A177-3AD203B41FA5}">
                      <a16:colId xmlns:a16="http://schemas.microsoft.com/office/drawing/2014/main" xmlns="" val="169070350"/>
                    </a:ext>
                  </a:extLst>
                </a:gridCol>
              </a:tblGrid>
              <a:tr h="51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Condition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TSH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T3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T4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1549806094"/>
                  </a:ext>
                </a:extLst>
              </a:tr>
              <a:tr h="8056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Primary Hyperthyroidism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Undetectable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3909554637"/>
                  </a:ext>
                </a:extLst>
              </a:tr>
              <a:tr h="8056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Subclinical Hyperthyroidism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Normal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Normal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330914470"/>
                  </a:ext>
                </a:extLst>
              </a:tr>
              <a:tr h="8056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Secondary Hyperthyroidism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Normal or </a:t>
                      </a: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391467657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D4A9A37-221E-40B6-18D0-5A25CD81EA37}"/>
              </a:ext>
            </a:extLst>
          </p:cNvPr>
          <p:cNvCxnSpPr>
            <a:cxnSpLocks/>
          </p:cNvCxnSpPr>
          <p:nvPr/>
        </p:nvCxnSpPr>
        <p:spPr>
          <a:xfrm flipV="1">
            <a:off x="5814980" y="2001172"/>
            <a:ext cx="0" cy="3818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23046D-0360-C88F-B672-E588AFB4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58" y="1928034"/>
            <a:ext cx="153556" cy="4816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242F087-ECAC-AB56-4462-8D5E89302D59}"/>
              </a:ext>
            </a:extLst>
          </p:cNvPr>
          <p:cNvCxnSpPr/>
          <p:nvPr/>
        </p:nvCxnSpPr>
        <p:spPr>
          <a:xfrm>
            <a:off x="3877322" y="2890132"/>
            <a:ext cx="0" cy="39329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E22314-B264-CB0D-B86C-09C5D834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50" y="3595808"/>
            <a:ext cx="153556" cy="481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BD0771-6757-08EB-B404-E4FC7CB9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068" y="3510351"/>
            <a:ext cx="177873" cy="557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1FBCCB-11A9-7AAA-5A1C-342356E0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911" y="3513451"/>
            <a:ext cx="178323" cy="560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AF1F9F-3400-2E27-8AFD-AB0C76BD0B76}"/>
              </a:ext>
            </a:extLst>
          </p:cNvPr>
          <p:cNvSpPr txBox="1"/>
          <p:nvPr/>
        </p:nvSpPr>
        <p:spPr>
          <a:xfrm>
            <a:off x="860430" y="324190"/>
            <a:ext cx="801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THYROID FUNCTION TEST</a:t>
            </a:r>
            <a:endParaRPr lang="x-none" sz="2400" b="1" dirty="0">
              <a:latin typeface="Century Gothic" pitchFamily="34" charset="0"/>
            </a:endParaRPr>
          </a:p>
        </p:txBody>
      </p:sp>
      <p:pic>
        <p:nvPicPr>
          <p:cNvPr id="1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321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07BC73-816E-8782-6ABA-F9FB991030AD}"/>
              </a:ext>
            </a:extLst>
          </p:cNvPr>
          <p:cNvSpPr txBox="1"/>
          <p:nvPr/>
        </p:nvSpPr>
        <p:spPr>
          <a:xfrm>
            <a:off x="910224" y="307373"/>
            <a:ext cx="796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THYROID ANTIBODIES</a:t>
            </a:r>
            <a:endParaRPr lang="x-none" sz="2400" b="1" dirty="0">
              <a:latin typeface="Century Gothic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7BD82D7-9379-9221-732E-D5B6FD081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82775"/>
              </p:ext>
            </p:extLst>
          </p:nvPr>
        </p:nvGraphicFramePr>
        <p:xfrm>
          <a:off x="1287810" y="1320720"/>
          <a:ext cx="7599816" cy="131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54">
                  <a:extLst>
                    <a:ext uri="{9D8B030D-6E8A-4147-A177-3AD203B41FA5}">
                      <a16:colId xmlns:a16="http://schemas.microsoft.com/office/drawing/2014/main" xmlns="" val="435577938"/>
                    </a:ext>
                  </a:extLst>
                </a:gridCol>
                <a:gridCol w="1899954">
                  <a:extLst>
                    <a:ext uri="{9D8B030D-6E8A-4147-A177-3AD203B41FA5}">
                      <a16:colId xmlns:a16="http://schemas.microsoft.com/office/drawing/2014/main" xmlns="" val="932818023"/>
                    </a:ext>
                  </a:extLst>
                </a:gridCol>
                <a:gridCol w="1899954">
                  <a:extLst>
                    <a:ext uri="{9D8B030D-6E8A-4147-A177-3AD203B41FA5}">
                      <a16:colId xmlns:a16="http://schemas.microsoft.com/office/drawing/2014/main" xmlns="" val="1250867350"/>
                    </a:ext>
                  </a:extLst>
                </a:gridCol>
                <a:gridCol w="1899954">
                  <a:extLst>
                    <a:ext uri="{9D8B030D-6E8A-4147-A177-3AD203B41FA5}">
                      <a16:colId xmlns:a16="http://schemas.microsoft.com/office/drawing/2014/main" xmlns="" val="3308884337"/>
                    </a:ext>
                  </a:extLst>
                </a:gridCol>
              </a:tblGrid>
              <a:tr h="7388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Condition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Anti- TPO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Antithyroglobulin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TSH receptor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373351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Graves Disease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70 to 80%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30 to 50 %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70 to 100 %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2496212298"/>
                  </a:ext>
                </a:extLst>
              </a:tr>
            </a:tbl>
          </a:graphicData>
        </a:graphic>
      </p:graphicFrame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441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8D0AF-AF54-9E3E-F8A3-AD7082CD7191}"/>
              </a:ext>
            </a:extLst>
          </p:cNvPr>
          <p:cNvSpPr txBox="1"/>
          <p:nvPr/>
        </p:nvSpPr>
        <p:spPr>
          <a:xfrm>
            <a:off x="1844215" y="136136"/>
            <a:ext cx="6023569" cy="898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n w="3175" cmpd="sng">
                  <a:noFill/>
                </a:ln>
                <a:latin typeface="Century Gothic" pitchFamily="34" charset="0"/>
                <a:ea typeface="+mj-ea"/>
                <a:cs typeface="+mj-cs"/>
              </a:rPr>
              <a:t>THYROID SCAN</a:t>
            </a:r>
            <a:endParaRPr lang="en-US" sz="2400" b="1" dirty="0">
              <a:ln w="3175" cmpd="sng">
                <a:noFill/>
              </a:ln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Picture 2" descr="A close-up of a scan&#10;&#10;Description automatically generated">
            <a:extLst>
              <a:ext uri="{FF2B5EF4-FFF2-40B4-BE49-F238E27FC236}">
                <a16:creationId xmlns:a16="http://schemas.microsoft.com/office/drawing/2014/main" xmlns="" id="{0ADF955F-32A7-7ADC-CB68-1B5AC1B6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95" y="1624841"/>
            <a:ext cx="5505232" cy="2947416"/>
          </a:xfrm>
          <a:prstGeom prst="rect">
            <a:avLst/>
          </a:prstGeom>
        </p:spPr>
      </p:pic>
      <p:pic>
        <p:nvPicPr>
          <p:cNvPr id="12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15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25" y="948584"/>
            <a:ext cx="8130430" cy="283720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Century Gothic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HYPERTHYROIDISM</a:t>
            </a:r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en-US" sz="4000" dirty="0" smtClean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GRAVES’ DISEASE </a:t>
            </a:r>
            <a:endParaRPr lang="en-US" sz="40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2936" y="4180735"/>
            <a:ext cx="2476500" cy="149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Dr. Muhammad Mujeeb Khan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FCPS (Medicine)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Dip. DM (UK), Dip. Nutrition (Pak),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err="1" smtClean="0">
                <a:latin typeface="Century Gothic" pitchFamily="34" charset="0"/>
              </a:rPr>
              <a:t>MSc</a:t>
            </a:r>
            <a:r>
              <a:rPr lang="en-US" sz="1050" dirty="0" smtClean="0">
                <a:latin typeface="Century Gothic" pitchFamily="34" charset="0"/>
              </a:rPr>
              <a:t>. Infectious Diseases (UK)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Associate Professor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Rawalpindi Medical University,  Rawalpindi</a:t>
            </a:r>
            <a:endParaRPr lang="en-US" sz="10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0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F78026-DEBB-4D5A-9A4E-872456603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5E1684-CF44-4EAD-B3A4-FCE98461F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572" y="480060"/>
            <a:ext cx="913085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a thyroid function&#10;&#10;Description automatically generated">
            <a:extLst>
              <a:ext uri="{FF2B5EF4-FFF2-40B4-BE49-F238E27FC236}">
                <a16:creationId xmlns:a16="http://schemas.microsoft.com/office/drawing/2014/main" xmlns="" id="{03FDAD9A-4778-5E0F-FABD-9ABAF8F3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66" y="643467"/>
            <a:ext cx="6397868" cy="5571066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176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MANAGEMENT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34" charset="0"/>
              </a:rPr>
              <a:t> OF HYPERTHYROIDISM</a:t>
            </a:r>
            <a:endParaRPr lang="x-none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020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D9A8C4-747E-2873-5A16-A3165B6F0A80}"/>
              </a:ext>
            </a:extLst>
          </p:cNvPr>
          <p:cNvSpPr/>
          <p:nvPr/>
        </p:nvSpPr>
        <p:spPr>
          <a:xfrm>
            <a:off x="1565787" y="717756"/>
            <a:ext cx="4114185" cy="1022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1:Antithyroid drugs: </a:t>
            </a:r>
            <a:r>
              <a:rPr lang="en-US" dirty="0">
                <a:latin typeface="Century Gothic" pitchFamily="34" charset="0"/>
              </a:rPr>
              <a:t>Carbimazole, Propylthiouracil</a:t>
            </a:r>
            <a:endParaRPr lang="x-none" dirty="0">
              <a:latin typeface="Century Gothic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6429E0-16EF-3E53-D9C3-08C691945C71}"/>
              </a:ext>
            </a:extLst>
          </p:cNvPr>
          <p:cNvSpPr/>
          <p:nvPr/>
        </p:nvSpPr>
        <p:spPr>
          <a:xfrm>
            <a:off x="2037121" y="2546555"/>
            <a:ext cx="4433734" cy="1130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2: Radioactive Iodine</a:t>
            </a:r>
            <a:endParaRPr lang="x-none" b="1" dirty="0">
              <a:latin typeface="Century Gothic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68D6E6-3100-0215-C06B-E7D7AB1EDDDA}"/>
              </a:ext>
            </a:extLst>
          </p:cNvPr>
          <p:cNvSpPr/>
          <p:nvPr/>
        </p:nvSpPr>
        <p:spPr>
          <a:xfrm>
            <a:off x="2772083" y="4365523"/>
            <a:ext cx="4186084" cy="1130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3: Thyroidectomy</a:t>
            </a:r>
            <a:endParaRPr lang="x-none" b="1" dirty="0">
              <a:latin typeface="Century Gothic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066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 OF HYPERTHYROIDISM</a:t>
            </a:r>
            <a:endParaRPr lang="x-none" sz="32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485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D9A8C4-747E-2873-5A16-A3165B6F0A80}"/>
              </a:ext>
            </a:extLst>
          </p:cNvPr>
          <p:cNvSpPr/>
          <p:nvPr/>
        </p:nvSpPr>
        <p:spPr>
          <a:xfrm>
            <a:off x="1565787" y="948583"/>
            <a:ext cx="7125929" cy="1032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Century Gothic" pitchFamily="34" charset="0"/>
              </a:rPr>
              <a:t>1: Thyroid storm:  </a:t>
            </a:r>
            <a:r>
              <a:rPr lang="en-US" sz="1600" dirty="0">
                <a:latin typeface="Century Gothic" pitchFamily="34" charset="0"/>
              </a:rPr>
              <a:t>A severe, potentially fatal, hypermetabolic condition triggered by an overabundance of thyroid hormones (THs) in individuals experiencing thyrotoxicosis.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6429E0-16EF-3E53-D9C3-08C691945C71}"/>
              </a:ext>
            </a:extLst>
          </p:cNvPr>
          <p:cNvSpPr/>
          <p:nvPr/>
        </p:nvSpPr>
        <p:spPr>
          <a:xfrm>
            <a:off x="1565788" y="2015613"/>
            <a:ext cx="7125928" cy="1130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Century Gothic" pitchFamily="34" charset="0"/>
              </a:rPr>
              <a:t>2: Risk factors: </a:t>
            </a:r>
            <a:r>
              <a:rPr lang="en-US" sz="1600" dirty="0">
                <a:latin typeface="Century Gothic" pitchFamily="34" charset="0"/>
              </a:rPr>
              <a:t>untreated or undertreated thyrotoxicosis, Surgery, Infection, Radioactive iodine therapy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68D6E6-3100-0215-C06B-E7D7AB1EDDDA}"/>
              </a:ext>
            </a:extLst>
          </p:cNvPr>
          <p:cNvSpPr/>
          <p:nvPr/>
        </p:nvSpPr>
        <p:spPr>
          <a:xfrm>
            <a:off x="1565788" y="3146325"/>
            <a:ext cx="7125928" cy="10923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Century Gothic" pitchFamily="34" charset="0"/>
              </a:rPr>
              <a:t>3: Clinical Features: </a:t>
            </a:r>
            <a:r>
              <a:rPr lang="en-US" sz="1600" dirty="0">
                <a:latin typeface="Century Gothic" pitchFamily="34" charset="0"/>
              </a:rPr>
              <a:t>Tachycardia, Hyperthermia, Hypertension, Severe agitation, Confusion, and Loss of consciousness</a:t>
            </a:r>
            <a:endParaRPr lang="x-none" sz="2800" dirty="0">
              <a:latin typeface="Century Gothic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2F3211-5829-1CED-1CDD-7568B9370C76}"/>
              </a:ext>
            </a:extLst>
          </p:cNvPr>
          <p:cNvSpPr/>
          <p:nvPr/>
        </p:nvSpPr>
        <p:spPr>
          <a:xfrm>
            <a:off x="1574334" y="4286244"/>
            <a:ext cx="7125928" cy="1003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Century Gothic" pitchFamily="34" charset="0"/>
              </a:rPr>
              <a:t>4: Management: </a:t>
            </a:r>
            <a:r>
              <a:rPr lang="en-US" sz="1600" dirty="0">
                <a:latin typeface="Century Gothic" pitchFamily="34" charset="0"/>
              </a:rPr>
              <a:t>IV propranolol, Thionamide, Iodine Solution, Glucocorticoid.  </a:t>
            </a:r>
            <a:endParaRPr lang="x-none" sz="1600" dirty="0">
              <a:latin typeface="Century Gothic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50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A820E7-68D8-78D8-4D44-A7723354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71" y="1281790"/>
            <a:ext cx="7247603" cy="3709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41C03-C0DD-C8E6-70C3-8A74F849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29" y="192993"/>
            <a:ext cx="8140204" cy="7299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RESEARCH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78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D3614-58F9-8395-5143-428D5E7A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117"/>
            <a:ext cx="9906000" cy="70815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ETHICAL ISSUES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CE6FB07D-F0F5-1E53-EDEB-09D600E1E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04467246"/>
              </p:ext>
            </p:extLst>
          </p:nvPr>
        </p:nvGraphicFramePr>
        <p:xfrm>
          <a:off x="976445" y="1174642"/>
          <a:ext cx="771035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648">
                  <a:extLst>
                    <a:ext uri="{9D8B030D-6E8A-4147-A177-3AD203B41FA5}">
                      <a16:colId xmlns="" xmlns:a16="http://schemas.microsoft.com/office/drawing/2014/main" val="3081093821"/>
                    </a:ext>
                  </a:extLst>
                </a:gridCol>
                <a:gridCol w="5515707">
                  <a:extLst>
                    <a:ext uri="{9D8B030D-6E8A-4147-A177-3AD203B41FA5}">
                      <a16:colId xmlns="" xmlns:a16="http://schemas.microsoft.com/office/drawing/2014/main" val="3854132594"/>
                    </a:ext>
                  </a:extLst>
                </a:gridCol>
              </a:tblGrid>
              <a:tr h="238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Ethical Issue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Key Concerns</a:t>
                      </a:r>
                      <a:r>
                        <a:rPr lang="en-US" sz="16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852792692"/>
                  </a:ext>
                </a:extLst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Informed Consent and Education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Ensuring patients understand treatment options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(e.g., antithyroid drugs, radioactive iodine, surgery) along with potential complications like hypothyroidism.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289566866"/>
                  </a:ext>
                </a:extLst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Patient Autonomy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Respecting patient decisions regarding treatment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choices</a:t>
                      </a:r>
                      <a:r>
                        <a:rPr lang="en-US" sz="1400" dirty="0" smtClean="0">
                          <a:latin typeface="Century Gothic" pitchFamily="34" charset="0"/>
                        </a:rPr>
                        <a:t>, especially when opting out of recommended therapies.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Risk of Overtreatment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Avoiding excessive suppression of thyroid function,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which may lead to iatrogenic hypothyroidism. 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Equity in Access to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Care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Ensuring access to diagnostic tests (e.g., thyroid function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tests) and treatment across different socioeconomic groups.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5213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Management During 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Pregnancy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Ethical considerations when managing hyperthyroidism in pregnancy,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ensuring fetal safety while treating maternal hyperthyroidism.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 pitchFamily="34" charset="0"/>
                        </a:rPr>
                        <a:t>Research Ethics </a:t>
                      </a:r>
                      <a:endParaRPr lang="x-none" sz="1400" smtClean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Ensuing ethical conduct in research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on new treatments, including clear communication of risks and benefits to participants.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 pitchFamily="34" charset="0"/>
                        </a:rPr>
                        <a:t>Thyrotoxic Crisis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(Thyroid Storm)</a:t>
                      </a:r>
                      <a:endParaRPr lang="x-none" sz="1400" smtClean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Ethical dilemmas in emergency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settings, particularly when a patient lacks the capacity to consent to treatment.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83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entury Gothic" pitchFamily="34" charset="0"/>
              </a:rPr>
              <a:t>Thank</a:t>
            </a:r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 You</a:t>
            </a:r>
            <a:endParaRPr lang="x-none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67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072EF7-11C5-4E62-001C-CD5DDDA5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67" y="1187866"/>
            <a:ext cx="6600780" cy="4653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058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BFFB7EE-CD00-A386-CD48-2597C90FE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1747313"/>
              </p:ext>
            </p:extLst>
          </p:nvPr>
        </p:nvGraphicFramePr>
        <p:xfrm>
          <a:off x="1671423" y="1462231"/>
          <a:ext cx="6604000" cy="241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3720779341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1763395301"/>
                    </a:ext>
                  </a:extLst>
                </a:gridCol>
              </a:tblGrid>
              <a:tr h="5096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LECTURE CONTENT ANALYSIS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6901013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CORE CONTENT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60%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72416725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HORIZONTAL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20%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86087657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VERTICAL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15%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363974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RESEARCH &amp; ETHICAL ISSUES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149054"/>
                  </a:ext>
                </a:extLst>
              </a:tr>
            </a:tbl>
          </a:graphicData>
        </a:graphic>
      </p:graphicFrame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222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ADCFA-2700-0A6E-C8CB-CF3464BC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24" y="203497"/>
            <a:ext cx="8975722" cy="72082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LEARNING OBJECTIVES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ble Placeholder 2">
            <a:extLst>
              <a:ext uri="{FF2B5EF4-FFF2-40B4-BE49-F238E27FC236}">
                <a16:creationId xmlns="" xmlns:a16="http://schemas.microsoft.com/office/drawing/2014/main" id="{68159587-1A2A-BA47-023F-288204DCF6E5}"/>
              </a:ext>
            </a:extLst>
          </p:cNvPr>
          <p:cNvSpPr txBox="1">
            <a:spLocks/>
          </p:cNvSpPr>
          <p:nvPr/>
        </p:nvSpPr>
        <p:spPr>
          <a:xfrm>
            <a:off x="884519" y="1203030"/>
            <a:ext cx="8233844" cy="45820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1600" dirty="0" smtClean="0">
                <a:latin typeface="Century Gothic" pitchFamily="34" charset="0"/>
              </a:rPr>
              <a:t>At the end of the lecture students should be able to: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Define hyperthyroidism and Graves' disease, elucidating their underlying </a:t>
            </a:r>
            <a:r>
              <a:rPr lang="en-US" sz="1600" dirty="0" err="1" smtClean="0">
                <a:latin typeface="Century Gothic" pitchFamily="34" charset="0"/>
              </a:rPr>
              <a:t>pathophysiology</a:t>
            </a:r>
            <a:r>
              <a:rPr lang="en-US" sz="1600" dirty="0" smtClean="0">
                <a:latin typeface="Century Gothic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Describe the clinical manifestations and signs of hyperthyroidism including Graves diseases.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Explain the laboratory investigations used in the diagnosis of hyperthyroidism.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Describe </a:t>
            </a:r>
            <a:r>
              <a:rPr lang="en-US" sz="1600" dirty="0" err="1" smtClean="0">
                <a:latin typeface="Century Gothic" pitchFamily="34" charset="0"/>
              </a:rPr>
              <a:t>extrathyroidal</a:t>
            </a:r>
            <a:r>
              <a:rPr lang="en-US" sz="1600" dirty="0" smtClean="0">
                <a:latin typeface="Century Gothic" pitchFamily="34" charset="0"/>
              </a:rPr>
              <a:t> manifestations of Graves' disease.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Describe the management options for hyperthyroidism.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Differentiate between hyperthyroidism and hypothyroidism.</a:t>
            </a:r>
            <a:endParaRPr lang="en-US" dirty="0" smtClean="0">
              <a:latin typeface="Century Gothic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None/>
              <a:tabLst/>
              <a:defRPr/>
            </a:pP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22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3DED1-109F-33E1-03FA-F3519AB0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71" y="146453"/>
            <a:ext cx="8915400" cy="76794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DEFINITION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E9831E-179B-3318-B9BD-47EAF90BB6BD}"/>
              </a:ext>
            </a:extLst>
          </p:cNvPr>
          <p:cNvSpPr/>
          <p:nvPr/>
        </p:nvSpPr>
        <p:spPr>
          <a:xfrm>
            <a:off x="1037350" y="1263399"/>
            <a:ext cx="7645178" cy="1428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Thyrotoxicosis: </a:t>
            </a:r>
            <a:r>
              <a:rPr lang="en-US" sz="1600" dirty="0">
                <a:latin typeface="Century Gothic" pitchFamily="34" charset="0"/>
              </a:rPr>
              <a:t>clinical, physiological, and biochemical findings that result when tissues are exposed to excess thyroid hormone irrespective of the underlying etiology.</a:t>
            </a:r>
            <a:endParaRPr lang="x-none" sz="1600" b="1" dirty="0">
              <a:latin typeface="Century Gothic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6D5F1C-DB9D-F05B-6E2F-1FC172D0440B}"/>
              </a:ext>
            </a:extLst>
          </p:cNvPr>
          <p:cNvSpPr/>
          <p:nvPr/>
        </p:nvSpPr>
        <p:spPr>
          <a:xfrm>
            <a:off x="1034367" y="2996358"/>
            <a:ext cx="7648161" cy="960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Hyperthyroidism: </a:t>
            </a:r>
            <a:r>
              <a:rPr lang="en-US" sz="1600" dirty="0">
                <a:latin typeface="Century Gothic" pitchFamily="34" charset="0"/>
              </a:rPr>
              <a:t>conditions in which hyperfunction of the thyroid gland leads to thyrotoxicosis.</a:t>
            </a:r>
            <a:endParaRPr lang="x-none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83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BEF07-6B30-80B8-D8C1-56ABA90C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52" y="1348858"/>
            <a:ext cx="8140204" cy="416887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10 </a:t>
            </a:r>
            <a:r>
              <a:rPr lang="en-US" sz="1600" dirty="0">
                <a:latin typeface="Century Gothic" pitchFamily="34" charset="0"/>
              </a:rPr>
              <a:t>times more common in females than in males in the UK.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Prevalence is approximately 2 % of the female population.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Annual </a:t>
            </a:r>
            <a:r>
              <a:rPr lang="en-US" sz="1600" dirty="0">
                <a:latin typeface="Century Gothic" pitchFamily="34" charset="0"/>
              </a:rPr>
              <a:t>incidence is 3 cases per 1,000 females.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n-US" sz="1600" dirty="0">
              <a:latin typeface="Century Gothic" pitchFamily="34" charset="0"/>
            </a:endParaRP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n-US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6" y="138870"/>
            <a:ext cx="8140204" cy="7242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EPIDEMIOLOGY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699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F2DC34-C295-54CE-607E-8BBAF0B9F036}"/>
              </a:ext>
            </a:extLst>
          </p:cNvPr>
          <p:cNvSpPr txBox="1"/>
          <p:nvPr/>
        </p:nvSpPr>
        <p:spPr>
          <a:xfrm>
            <a:off x="839763" y="182127"/>
            <a:ext cx="809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CLASSIFICATION OF THE ETIOLOGY OF THYROTOXICOSIS</a:t>
            </a:r>
            <a:endParaRPr lang="x-none" sz="24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1EC2F1-B7E7-0AFB-945E-043A682731A8}"/>
              </a:ext>
            </a:extLst>
          </p:cNvPr>
          <p:cNvSpPr txBox="1"/>
          <p:nvPr/>
        </p:nvSpPr>
        <p:spPr>
          <a:xfrm>
            <a:off x="1305460" y="1742048"/>
            <a:ext cx="6622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entury Gothic" pitchFamily="34" charset="0"/>
              </a:rPr>
              <a:t>Associated with Hyperthyroidism</a:t>
            </a:r>
            <a:endParaRPr lang="x-none" sz="16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219114-95DB-A225-D383-69931EEFEA71}"/>
              </a:ext>
            </a:extLst>
          </p:cNvPr>
          <p:cNvSpPr txBox="1"/>
          <p:nvPr/>
        </p:nvSpPr>
        <p:spPr>
          <a:xfrm>
            <a:off x="1238602" y="2195911"/>
            <a:ext cx="7189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Excessive thyroid stimulation                      </a:t>
            </a:r>
            <a:r>
              <a:rPr lang="en-US" sz="1600" b="1" dirty="0" smtClean="0"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Graves </a:t>
            </a:r>
            <a:r>
              <a:rPr lang="en-US" sz="1600" dirty="0">
                <a:latin typeface="Century Gothic" pitchFamily="34" charset="0"/>
              </a:rPr>
              <a:t>disease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itchFamily="34" charset="0"/>
              </a:rPr>
              <a:t>                                                                        </a:t>
            </a:r>
            <a:r>
              <a:rPr lang="en-US" sz="1600" dirty="0" smtClean="0">
                <a:latin typeface="Century Gothic" pitchFamily="34" charset="0"/>
              </a:rPr>
              <a:t>	TSH </a:t>
            </a:r>
            <a:r>
              <a:rPr lang="en-US" sz="1600" dirty="0">
                <a:latin typeface="Century Gothic" pitchFamily="34" charset="0"/>
              </a:rPr>
              <a:t>pituitary adenoma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Thyroid nodules with autonomous                </a:t>
            </a:r>
            <a:r>
              <a:rPr lang="en-US" sz="1600" b="1" dirty="0" smtClean="0"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Toxic </a:t>
            </a:r>
            <a:r>
              <a:rPr lang="en-US" sz="1600" dirty="0">
                <a:latin typeface="Century Gothic" pitchFamily="34" charset="0"/>
              </a:rPr>
              <a:t>MNG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function  </a:t>
            </a:r>
            <a:r>
              <a:rPr lang="en-US" sz="1600" dirty="0">
                <a:latin typeface="Century Gothic" pitchFamily="34" charset="0"/>
              </a:rPr>
              <a:t>                                                           </a:t>
            </a:r>
            <a:r>
              <a:rPr lang="en-US" sz="1600" dirty="0" smtClean="0">
                <a:latin typeface="Century Gothic" pitchFamily="34" charset="0"/>
              </a:rPr>
              <a:t>	Toxic </a:t>
            </a:r>
            <a:r>
              <a:rPr lang="en-US" sz="1600" dirty="0">
                <a:latin typeface="Century Gothic" pitchFamily="34" charset="0"/>
              </a:rPr>
              <a:t>solitary nodule                                                                                              </a:t>
            </a:r>
            <a:endParaRPr lang="x-none" sz="1600" dirty="0">
              <a:latin typeface="Century Gothic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33B159-AF75-1574-DF49-EC9183CAD0F9}"/>
              </a:ext>
            </a:extLst>
          </p:cNvPr>
          <p:cNvCxnSpPr>
            <a:cxnSpLocks/>
          </p:cNvCxnSpPr>
          <p:nvPr/>
        </p:nvCxnSpPr>
        <p:spPr>
          <a:xfrm>
            <a:off x="1359220" y="2620847"/>
            <a:ext cx="7189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646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F2DC34-C295-54CE-607E-8BBAF0B9F036}"/>
              </a:ext>
            </a:extLst>
          </p:cNvPr>
          <p:cNvSpPr txBox="1"/>
          <p:nvPr/>
        </p:nvSpPr>
        <p:spPr>
          <a:xfrm>
            <a:off x="898036" y="129225"/>
            <a:ext cx="800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CLASSIFICATION OF THE ETIOLOGY OF THYROTOXICOSIS</a:t>
            </a:r>
            <a:endParaRPr lang="x-none" sz="24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1EC2F1-B7E7-0AFB-945E-043A682731A8}"/>
              </a:ext>
            </a:extLst>
          </p:cNvPr>
          <p:cNvSpPr txBox="1"/>
          <p:nvPr/>
        </p:nvSpPr>
        <p:spPr>
          <a:xfrm>
            <a:off x="1327180" y="1577279"/>
            <a:ext cx="6622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entury Gothic" pitchFamily="34" charset="0"/>
              </a:rPr>
              <a:t>Not Associated with Hyperthyroidism</a:t>
            </a:r>
            <a:endParaRPr lang="x-none" sz="16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219114-95DB-A225-D383-69931EEFEA71}"/>
              </a:ext>
            </a:extLst>
          </p:cNvPr>
          <p:cNvSpPr txBox="1"/>
          <p:nvPr/>
        </p:nvSpPr>
        <p:spPr>
          <a:xfrm>
            <a:off x="1403134" y="2030896"/>
            <a:ext cx="79836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Thyroid inflammation          </a:t>
            </a:r>
            <a:r>
              <a:rPr lang="en-US" sz="1600" b="1" dirty="0" smtClean="0"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Postpartum</a:t>
            </a:r>
            <a:r>
              <a:rPr lang="en-US" sz="1600" dirty="0">
                <a:latin typeface="Century Gothic" pitchFamily="34" charset="0"/>
              </a:rPr>
              <a:t>, Sub-acute thyroiditis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itchFamily="34" charset="0"/>
              </a:rPr>
              <a:t>                                                </a:t>
            </a:r>
            <a:r>
              <a:rPr lang="en-US" sz="1600" dirty="0" smtClean="0">
                <a:latin typeface="Century Gothic" pitchFamily="34" charset="0"/>
              </a:rPr>
              <a:t>	Drug </a:t>
            </a:r>
            <a:r>
              <a:rPr lang="en-US" sz="1600" dirty="0">
                <a:latin typeface="Century Gothic" pitchFamily="34" charset="0"/>
              </a:rPr>
              <a:t>Induced thyroiditis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b="1" dirty="0">
                <a:latin typeface="Century Gothic" pitchFamily="34" charset="0"/>
              </a:rPr>
              <a:t>Ectopic thyroid tissue        </a:t>
            </a:r>
            <a:r>
              <a:rPr lang="en-US" sz="1600" b="1" dirty="0" smtClean="0">
                <a:latin typeface="Century Gothic" pitchFamily="34" charset="0"/>
              </a:rPr>
              <a:t>	</a:t>
            </a:r>
            <a:r>
              <a:rPr lang="en-US" sz="1600" dirty="0" err="1" smtClean="0">
                <a:latin typeface="Century Gothic" pitchFamily="34" charset="0"/>
              </a:rPr>
              <a:t>Strauma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ovarii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itchFamily="34" charset="0"/>
              </a:rPr>
              <a:t>                                             </a:t>
            </a:r>
            <a:r>
              <a:rPr lang="en-US" sz="1600" dirty="0" smtClean="0">
                <a:latin typeface="Century Gothic" pitchFamily="34" charset="0"/>
              </a:rPr>
              <a:t>	Metastatic </a:t>
            </a:r>
            <a:r>
              <a:rPr lang="en-US" sz="1600" dirty="0">
                <a:latin typeface="Century Gothic" pitchFamily="34" charset="0"/>
              </a:rPr>
              <a:t>thyroid cancer                                                                                         </a:t>
            </a:r>
            <a:endParaRPr lang="x-none" sz="1600" dirty="0">
              <a:latin typeface="Century Gothic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33B159-AF75-1574-DF49-EC9183CAD0F9}"/>
              </a:ext>
            </a:extLst>
          </p:cNvPr>
          <p:cNvCxnSpPr>
            <a:cxnSpLocks/>
          </p:cNvCxnSpPr>
          <p:nvPr/>
        </p:nvCxnSpPr>
        <p:spPr>
          <a:xfrm>
            <a:off x="1446677" y="2438216"/>
            <a:ext cx="7470900" cy="8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9" y="14402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693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purl.org/dc/dcmitype/"/>
    <ds:schemaRef ds:uri="230e9df3-be65-4c73-a93b-d1236ebd677e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1968</TotalTime>
  <Words>728</Words>
  <Application>Microsoft Office PowerPoint</Application>
  <PresentationFormat>A4 Paper (210x297 mm)</PresentationFormat>
  <Paragraphs>130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CASE VIGNETTE</vt:lpstr>
      <vt:lpstr>HYPERTHYROIDISM AND  GRAVES’ DISEASE </vt:lpstr>
      <vt:lpstr>Slide 3</vt:lpstr>
      <vt:lpstr>Slide 4</vt:lpstr>
      <vt:lpstr>LEARNING OBJECTIVES</vt:lpstr>
      <vt:lpstr>DEFINITION</vt:lpstr>
      <vt:lpstr>EPIDEMIOLOGY</vt:lpstr>
      <vt:lpstr>Slide 8</vt:lpstr>
      <vt:lpstr>Slide 9</vt:lpstr>
      <vt:lpstr>CLINICAL SYMPTOMS AND  SIGNS OF THYROTOXICOSIS</vt:lpstr>
      <vt:lpstr>Slide 11</vt:lpstr>
      <vt:lpstr>CLINICAL SYMPTOMS AND SIGNS OF THYROTOXICOSIS</vt:lpstr>
      <vt:lpstr>GRAVES DISEASE</vt:lpstr>
      <vt:lpstr>Slide 14</vt:lpstr>
      <vt:lpstr>Slide 15</vt:lpstr>
      <vt:lpstr>DIAGNOSTIC TEST FOR HYPERTHYROIDISM</vt:lpstr>
      <vt:lpstr>Slide 17</vt:lpstr>
      <vt:lpstr>Slide 18</vt:lpstr>
      <vt:lpstr>Slide 19</vt:lpstr>
      <vt:lpstr>Slide 20</vt:lpstr>
      <vt:lpstr>MANAGEMENT OF HYPERTHYROIDISM</vt:lpstr>
      <vt:lpstr>Slide 22</vt:lpstr>
      <vt:lpstr>COMPLICATION OF HYPERTHYROIDISM</vt:lpstr>
      <vt:lpstr>Slide 24</vt:lpstr>
      <vt:lpstr>RESEARCH</vt:lpstr>
      <vt:lpstr>ETHICAL ISSUES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Emergency (DKA)</dc:title>
  <dc:creator>Nida Anjum</dc:creator>
  <cp:lastModifiedBy>DID</cp:lastModifiedBy>
  <cp:revision>34</cp:revision>
  <dcterms:created xsi:type="dcterms:W3CDTF">2024-05-08T06:06:38Z</dcterms:created>
  <dcterms:modified xsi:type="dcterms:W3CDTF">2025-05-06T06:08:47Z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