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26" r:id="rId3"/>
    <p:sldId id="308" r:id="rId4"/>
    <p:sldId id="257" r:id="rId5"/>
    <p:sldId id="258" r:id="rId6"/>
    <p:sldId id="321" r:id="rId7"/>
    <p:sldId id="322" r:id="rId8"/>
    <p:sldId id="323" r:id="rId9"/>
    <p:sldId id="324" r:id="rId10"/>
    <p:sldId id="259" r:id="rId11"/>
    <p:sldId id="260" r:id="rId12"/>
    <p:sldId id="261" r:id="rId13"/>
    <p:sldId id="325" r:id="rId14"/>
    <p:sldId id="262" r:id="rId15"/>
    <p:sldId id="311" r:id="rId16"/>
    <p:sldId id="312" r:id="rId17"/>
    <p:sldId id="263" r:id="rId18"/>
    <p:sldId id="264" r:id="rId19"/>
    <p:sldId id="265" r:id="rId20"/>
    <p:sldId id="266" r:id="rId21"/>
    <p:sldId id="267" r:id="rId22"/>
    <p:sldId id="319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320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13" r:id="rId55"/>
    <p:sldId id="314" r:id="rId56"/>
    <p:sldId id="315" r:id="rId57"/>
    <p:sldId id="317" r:id="rId58"/>
    <p:sldId id="318" r:id="rId59"/>
    <p:sldId id="305" r:id="rId60"/>
  </p:sldIdLst>
  <p:sldSz cx="9144000" cy="5143500" type="screen16x9"/>
  <p:notesSz cx="6858000" cy="9144000"/>
  <p:embeddedFontLst>
    <p:embeddedFont>
      <p:font typeface="Bookman Old Style" pitchFamily="18" charset="0"/>
      <p:regular r:id="rId62"/>
      <p:bold r:id="rId63"/>
      <p:italic r:id="rId64"/>
      <p:boldItalic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Abel" charset="0"/>
      <p:regular r:id="rId70"/>
    </p:embeddedFont>
    <p:embeddedFont>
      <p:font typeface="DM Serif Display" charset="0"/>
      <p:regular r:id="rId71"/>
      <p:italic r:id="rId72"/>
    </p:embeddedFont>
    <p:embeddedFont>
      <p:font typeface="Nunito" charset="0"/>
      <p:regular r:id="rId73"/>
      <p:bold r:id="rId74"/>
      <p:italic r:id="rId75"/>
      <p:boldItalic r:id="rId76"/>
    </p:embeddedFont>
    <p:embeddedFont>
      <p:font typeface="Rubik" charset="-79"/>
      <p:regular r:id="rId77"/>
      <p:italic r:id="rId78"/>
    </p:embeddedFont>
    <p:embeddedFont>
      <p:font typeface="Paytone One" charset="0"/>
      <p:regular r:id="rId79"/>
    </p:embeddedFont>
    <p:embeddedFont>
      <p:font typeface="Roboto" charset="0"/>
      <p:regular r:id="rId80"/>
      <p:bold r:id="rId81"/>
      <p:italic r:id="rId82"/>
      <p:boldItalic r:id="rId83"/>
    </p:embeddedFont>
    <p:embeddedFont>
      <p:font typeface="Fira Sans Extra Condensed SemiBold" charset="0"/>
      <p:bold r:id="rId84"/>
      <p:italic r:id="rId85"/>
      <p:boldItalic r:id="rId86"/>
    </p:embeddedFont>
    <p:embeddedFont>
      <p:font typeface="SimSun" pitchFamily="2" charset="-122"/>
      <p:regular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53F318F-3795-41F5-9BA0-17640FFE42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9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3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84" Type="http://schemas.openxmlformats.org/officeDocument/2006/relationships/font" Target="fonts/font23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87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3e90af71c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e3e90af71c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46e3847ae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46e3847ae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>
          <a:extLst>
            <a:ext uri="{FF2B5EF4-FFF2-40B4-BE49-F238E27FC236}">
              <a16:creationId xmlns:a16="http://schemas.microsoft.com/office/drawing/2014/main" xmlns="" id="{7D527301-D4F4-6960-7F91-D659D8E6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46e3847aed_0_48:notes">
            <a:extLst>
              <a:ext uri="{FF2B5EF4-FFF2-40B4-BE49-F238E27FC236}">
                <a16:creationId xmlns:a16="http://schemas.microsoft.com/office/drawing/2014/main" xmlns="" id="{CD5678DA-6E10-BB4E-2D5A-1F924921D5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46e3847aed_0_48:notes">
            <a:extLst>
              <a:ext uri="{FF2B5EF4-FFF2-40B4-BE49-F238E27FC236}">
                <a16:creationId xmlns:a16="http://schemas.microsoft.com/office/drawing/2014/main" xmlns="" id="{40F42123-846E-5A7C-B5DD-EE5DD3DA14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46302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46e3847ae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46e3847ae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6e3845dd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6e3845dd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4b89ba879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4b89ba879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1d86d05b76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1d86d05b76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1d86d05b76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1d86d05b76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1d86d05b7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1d86d05b7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1e33fc673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1e33fc673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214b0570d9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214b0570d9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1e4f4a88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1e4f4a88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214b0570d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214b0570d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2341cbfb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2341cbfb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2310261b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12310261b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2310261b4d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2310261b4d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2310261b4d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2310261b4d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2310261b4d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2310261b4d_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2310261b4d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12310261b4d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2310261b4d_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2310261b4d_3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1d86d05b76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11d86d05b76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20f7a0551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20f7a0551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3e90af71c_1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3e90af71c_1_1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1d86d05b76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1d86d05b76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214b0570d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1214b0570d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1214b0570d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1214b0570d9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1d86d05b76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1d86d05b76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49a7e6186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49a7e6186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e49a7e6186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e49a7e6186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1f8b11a15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11f8b11a15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1d86d05b76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1d86d05b76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11da13bbf13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11da13bbf13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11da13bbf13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11da13bbf13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xmlns="" id="{F0D08769-B92B-13C9-2DBC-B5BAF56C2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3e90af71c_1_1051:notes">
            <a:extLst>
              <a:ext uri="{FF2B5EF4-FFF2-40B4-BE49-F238E27FC236}">
                <a16:creationId xmlns:a16="http://schemas.microsoft.com/office/drawing/2014/main" xmlns="" id="{D1F825CB-1153-D2D2-3969-36072846F2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3e90af71c_1_1051:notes">
            <a:extLst>
              <a:ext uri="{FF2B5EF4-FFF2-40B4-BE49-F238E27FC236}">
                <a16:creationId xmlns:a16="http://schemas.microsoft.com/office/drawing/2014/main" xmlns="" id="{E299140E-2DF3-05E2-2700-447C72A4AA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19446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20f7a055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20f7a0551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e49a7e6186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e49a7e6186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e3e90af71c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e3e90af71c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22e13f5bd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22e13f5bd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214b0570d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1214b0570d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214b0570d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214b0570d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214b0570d9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1214b0570d9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122e13f5bd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122e13f5bd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23219eaa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123219eaa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xmlns="" id="{9396EA55-CB3E-5A84-2974-ADE410A7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3e90af71c_1_1051:notes">
            <a:extLst>
              <a:ext uri="{FF2B5EF4-FFF2-40B4-BE49-F238E27FC236}">
                <a16:creationId xmlns:a16="http://schemas.microsoft.com/office/drawing/2014/main" xmlns="" id="{01B22921-0BF1-8D88-0A5C-CB6D55FA26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3e90af71c_1_1051:notes">
            <a:extLst>
              <a:ext uri="{FF2B5EF4-FFF2-40B4-BE49-F238E27FC236}">
                <a16:creationId xmlns:a16="http://schemas.microsoft.com/office/drawing/2014/main" xmlns="" id="{D185C3F8-8050-1CDE-9FE5-B48132496C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6500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xmlns="" id="{36E4D624-28C7-6233-3339-CE21D80E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3e90af71c_1_1051:notes">
            <a:extLst>
              <a:ext uri="{FF2B5EF4-FFF2-40B4-BE49-F238E27FC236}">
                <a16:creationId xmlns:a16="http://schemas.microsoft.com/office/drawing/2014/main" xmlns="" id="{EBF926B0-7288-86EE-4F2A-86F2C28F0B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3e90af71c_1_1051:notes">
            <a:extLst>
              <a:ext uri="{FF2B5EF4-FFF2-40B4-BE49-F238E27FC236}">
                <a16:creationId xmlns:a16="http://schemas.microsoft.com/office/drawing/2014/main" xmlns="" id="{6AE9EDA1-4CE4-7FD2-A9C4-DFA87C587F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05733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xmlns="" id="{AF9ADC38-17DE-EFAD-7E4F-CDB78C0DB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3e90af71c_1_1051:notes">
            <a:extLst>
              <a:ext uri="{FF2B5EF4-FFF2-40B4-BE49-F238E27FC236}">
                <a16:creationId xmlns:a16="http://schemas.microsoft.com/office/drawing/2014/main" xmlns="" id="{2D2A53C8-7136-CA4E-A0AC-290645424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3e90af71c_1_1051:notes">
            <a:extLst>
              <a:ext uri="{FF2B5EF4-FFF2-40B4-BE49-F238E27FC236}">
                <a16:creationId xmlns:a16="http://schemas.microsoft.com/office/drawing/2014/main" xmlns="" id="{6E9A073E-9F00-A47F-398D-EAB3A3611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5046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6e3847a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6e3847a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46e3847ae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46e3847ae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2D4729-2D1D-4523-A4FA-34ACCC22810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/>
          <p:nvPr/>
        </p:nvSpPr>
        <p:spPr>
          <a:xfrm flipH="1">
            <a:off x="4625825" y="2593250"/>
            <a:ext cx="4518177" cy="2550240"/>
          </a:xfrm>
          <a:custGeom>
            <a:avLst/>
            <a:gdLst/>
            <a:ahLst/>
            <a:cxnLst/>
            <a:rect l="l" t="t" r="r" b="b"/>
            <a:pathLst>
              <a:path w="115821" h="65374" extrusionOk="0">
                <a:moveTo>
                  <a:pt x="0" y="1"/>
                </a:moveTo>
                <a:lnTo>
                  <a:pt x="0" y="65373"/>
                </a:lnTo>
                <a:lnTo>
                  <a:pt x="115821" y="65373"/>
                </a:lnTo>
                <a:cubicBezTo>
                  <a:pt x="87482" y="62367"/>
                  <a:pt x="75458" y="40791"/>
                  <a:pt x="66869" y="31347"/>
                </a:cubicBezTo>
                <a:cubicBezTo>
                  <a:pt x="61827" y="25799"/>
                  <a:pt x="53526" y="25284"/>
                  <a:pt x="45969" y="25284"/>
                </a:cubicBezTo>
                <a:cubicBezTo>
                  <a:pt x="45110" y="25284"/>
                  <a:pt x="44264" y="25292"/>
                  <a:pt x="43432" y="25299"/>
                </a:cubicBezTo>
                <a:cubicBezTo>
                  <a:pt x="42600" y="25303"/>
                  <a:pt x="41780" y="25311"/>
                  <a:pt x="40987" y="25311"/>
                </a:cubicBezTo>
                <a:cubicBezTo>
                  <a:pt x="37648" y="25311"/>
                  <a:pt x="34680" y="25195"/>
                  <a:pt x="32522" y="24476"/>
                </a:cubicBezTo>
                <a:cubicBezTo>
                  <a:pt x="24792" y="21899"/>
                  <a:pt x="20926" y="12880"/>
                  <a:pt x="15344" y="7298"/>
                </a:cubicBezTo>
                <a:cubicBezTo>
                  <a:pt x="9761" y="1718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26"/>
          <p:cNvGrpSpPr/>
          <p:nvPr/>
        </p:nvGrpSpPr>
        <p:grpSpPr>
          <a:xfrm>
            <a:off x="6045835" y="-1156335"/>
            <a:ext cx="2807970" cy="3688080"/>
            <a:chOff x="3711475" y="-272656"/>
            <a:chExt cx="1856600" cy="1986131"/>
          </a:xfrm>
        </p:grpSpPr>
        <p:sp>
          <p:nvSpPr>
            <p:cNvPr id="411" name="Google Shape;411;p26"/>
            <p:cNvSpPr/>
            <p:nvPr/>
          </p:nvSpPr>
          <p:spPr>
            <a:xfrm>
              <a:off x="3807825" y="688750"/>
              <a:ext cx="1663850" cy="1024725"/>
            </a:xfrm>
            <a:custGeom>
              <a:avLst/>
              <a:gdLst/>
              <a:ahLst/>
              <a:cxnLst/>
              <a:rect l="l" t="t" r="r" b="b"/>
              <a:pathLst>
                <a:path w="66554" h="40989" extrusionOk="0">
                  <a:moveTo>
                    <a:pt x="1" y="0"/>
                  </a:moveTo>
                  <a:lnTo>
                    <a:pt x="1" y="40989"/>
                  </a:lnTo>
                  <a:lnTo>
                    <a:pt x="66554" y="40989"/>
                  </a:lnTo>
                  <a:lnTo>
                    <a:pt x="665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3711475" y="624950"/>
              <a:ext cx="1856600" cy="96450"/>
            </a:xfrm>
            <a:custGeom>
              <a:avLst/>
              <a:gdLst/>
              <a:ahLst/>
              <a:cxnLst/>
              <a:rect l="l" t="t" r="r" b="b"/>
              <a:pathLst>
                <a:path w="74264" h="3858" extrusionOk="0">
                  <a:moveTo>
                    <a:pt x="0" y="1"/>
                  </a:moveTo>
                  <a:lnTo>
                    <a:pt x="0" y="3858"/>
                  </a:lnTo>
                  <a:lnTo>
                    <a:pt x="74263" y="3858"/>
                  </a:lnTo>
                  <a:lnTo>
                    <a:pt x="742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3711475" y="1663200"/>
              <a:ext cx="1856600" cy="48225"/>
            </a:xfrm>
            <a:custGeom>
              <a:avLst/>
              <a:gdLst/>
              <a:ahLst/>
              <a:cxnLst/>
              <a:rect l="l" t="t" r="r" b="b"/>
              <a:pathLst>
                <a:path w="74264" h="1929" extrusionOk="0">
                  <a:moveTo>
                    <a:pt x="0" y="0"/>
                  </a:moveTo>
                  <a:lnTo>
                    <a:pt x="0" y="1929"/>
                  </a:lnTo>
                  <a:lnTo>
                    <a:pt x="74263" y="1929"/>
                  </a:lnTo>
                  <a:lnTo>
                    <a:pt x="74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3864975" y="762450"/>
              <a:ext cx="1549525" cy="856500"/>
            </a:xfrm>
            <a:custGeom>
              <a:avLst/>
              <a:gdLst/>
              <a:ahLst/>
              <a:cxnLst/>
              <a:rect l="l" t="t" r="r" b="b"/>
              <a:pathLst>
                <a:path w="61981" h="34260" extrusionOk="0">
                  <a:moveTo>
                    <a:pt x="61878" y="105"/>
                  </a:moveTo>
                  <a:lnTo>
                    <a:pt x="61878" y="34156"/>
                  </a:lnTo>
                  <a:lnTo>
                    <a:pt x="105" y="34156"/>
                  </a:lnTo>
                  <a:lnTo>
                    <a:pt x="105" y="105"/>
                  </a:lnTo>
                  <a:close/>
                  <a:moveTo>
                    <a:pt x="0" y="1"/>
                  </a:moveTo>
                  <a:lnTo>
                    <a:pt x="0" y="34260"/>
                  </a:lnTo>
                  <a:lnTo>
                    <a:pt x="61980" y="34260"/>
                  </a:lnTo>
                  <a:lnTo>
                    <a:pt x="619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4829975" y="1092800"/>
              <a:ext cx="123150" cy="96225"/>
            </a:xfrm>
            <a:custGeom>
              <a:avLst/>
              <a:gdLst/>
              <a:ahLst/>
              <a:cxnLst/>
              <a:rect l="l" t="t" r="r" b="b"/>
              <a:pathLst>
                <a:path w="4926" h="3849" extrusionOk="0">
                  <a:moveTo>
                    <a:pt x="2463" y="0"/>
                  </a:moveTo>
                  <a:cubicBezTo>
                    <a:pt x="1103" y="0"/>
                    <a:pt x="1" y="862"/>
                    <a:pt x="1" y="1924"/>
                  </a:cubicBezTo>
                  <a:cubicBezTo>
                    <a:pt x="1" y="2987"/>
                    <a:pt x="1103" y="3849"/>
                    <a:pt x="2463" y="3849"/>
                  </a:cubicBezTo>
                  <a:cubicBezTo>
                    <a:pt x="3824" y="3849"/>
                    <a:pt x="4926" y="2987"/>
                    <a:pt x="4926" y="1924"/>
                  </a:cubicBezTo>
                  <a:cubicBezTo>
                    <a:pt x="4926" y="862"/>
                    <a:pt x="3824" y="0"/>
                    <a:pt x="2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4801625" y="902025"/>
              <a:ext cx="328525" cy="278200"/>
            </a:xfrm>
            <a:custGeom>
              <a:avLst/>
              <a:gdLst/>
              <a:ahLst/>
              <a:cxnLst/>
              <a:rect l="l" t="t" r="r" b="b"/>
              <a:pathLst>
                <a:path w="13141" h="11128" extrusionOk="0">
                  <a:moveTo>
                    <a:pt x="4543" y="1"/>
                  </a:moveTo>
                  <a:cubicBezTo>
                    <a:pt x="4051" y="1"/>
                    <a:pt x="3556" y="33"/>
                    <a:pt x="3059" y="99"/>
                  </a:cubicBezTo>
                  <a:cubicBezTo>
                    <a:pt x="2027" y="242"/>
                    <a:pt x="981" y="537"/>
                    <a:pt x="1" y="1071"/>
                  </a:cubicBezTo>
                  <a:cubicBezTo>
                    <a:pt x="693" y="1504"/>
                    <a:pt x="1214" y="2018"/>
                    <a:pt x="1591" y="2588"/>
                  </a:cubicBezTo>
                  <a:cubicBezTo>
                    <a:pt x="2128" y="2252"/>
                    <a:pt x="2745" y="1999"/>
                    <a:pt x="3393" y="1831"/>
                  </a:cubicBezTo>
                  <a:cubicBezTo>
                    <a:pt x="4129" y="1634"/>
                    <a:pt x="4909" y="1547"/>
                    <a:pt x="5695" y="1547"/>
                  </a:cubicBezTo>
                  <a:cubicBezTo>
                    <a:pt x="5838" y="1547"/>
                    <a:pt x="5980" y="1550"/>
                    <a:pt x="6123" y="1555"/>
                  </a:cubicBezTo>
                  <a:cubicBezTo>
                    <a:pt x="7053" y="1605"/>
                    <a:pt x="7986" y="1770"/>
                    <a:pt x="8868" y="2081"/>
                  </a:cubicBezTo>
                  <a:cubicBezTo>
                    <a:pt x="9744" y="2396"/>
                    <a:pt x="10579" y="2844"/>
                    <a:pt x="11239" y="3471"/>
                  </a:cubicBezTo>
                  <a:cubicBezTo>
                    <a:pt x="11892" y="4098"/>
                    <a:pt x="12348" y="4916"/>
                    <a:pt x="12391" y="5814"/>
                  </a:cubicBezTo>
                  <a:cubicBezTo>
                    <a:pt x="12411" y="6269"/>
                    <a:pt x="12364" y="6728"/>
                    <a:pt x="12198" y="7124"/>
                  </a:cubicBezTo>
                  <a:cubicBezTo>
                    <a:pt x="12041" y="7525"/>
                    <a:pt x="11746" y="7849"/>
                    <a:pt x="11367" y="8062"/>
                  </a:cubicBezTo>
                  <a:cubicBezTo>
                    <a:pt x="10988" y="8281"/>
                    <a:pt x="10534" y="8398"/>
                    <a:pt x="10070" y="8440"/>
                  </a:cubicBezTo>
                  <a:cubicBezTo>
                    <a:pt x="9887" y="8457"/>
                    <a:pt x="9702" y="8465"/>
                    <a:pt x="9515" y="8465"/>
                  </a:cubicBezTo>
                  <a:cubicBezTo>
                    <a:pt x="9227" y="8465"/>
                    <a:pt x="8937" y="8446"/>
                    <a:pt x="8648" y="8410"/>
                  </a:cubicBezTo>
                  <a:cubicBezTo>
                    <a:pt x="8170" y="8353"/>
                    <a:pt x="7697" y="8254"/>
                    <a:pt x="7227" y="8130"/>
                  </a:cubicBezTo>
                  <a:cubicBezTo>
                    <a:pt x="6763" y="8004"/>
                    <a:pt x="6291" y="7846"/>
                    <a:pt x="5863" y="7664"/>
                  </a:cubicBezTo>
                  <a:lnTo>
                    <a:pt x="5851" y="7659"/>
                  </a:lnTo>
                  <a:cubicBezTo>
                    <a:pt x="5796" y="7636"/>
                    <a:pt x="5739" y="7625"/>
                    <a:pt x="5682" y="7625"/>
                  </a:cubicBezTo>
                  <a:cubicBezTo>
                    <a:pt x="5515" y="7625"/>
                    <a:pt x="5357" y="7721"/>
                    <a:pt x="5286" y="7884"/>
                  </a:cubicBezTo>
                  <a:cubicBezTo>
                    <a:pt x="5194" y="8104"/>
                    <a:pt x="5296" y="8357"/>
                    <a:pt x="5515" y="8449"/>
                  </a:cubicBezTo>
                  <a:cubicBezTo>
                    <a:pt x="5529" y="8457"/>
                    <a:pt x="5548" y="8463"/>
                    <a:pt x="5562" y="8468"/>
                  </a:cubicBezTo>
                  <a:cubicBezTo>
                    <a:pt x="5568" y="8469"/>
                    <a:pt x="5576" y="8472"/>
                    <a:pt x="5582" y="8473"/>
                  </a:cubicBezTo>
                  <a:cubicBezTo>
                    <a:pt x="5565" y="8473"/>
                    <a:pt x="5548" y="8472"/>
                    <a:pt x="5531" y="8472"/>
                  </a:cubicBezTo>
                  <a:cubicBezTo>
                    <a:pt x="5235" y="8472"/>
                    <a:pt x="5028" y="8534"/>
                    <a:pt x="5011" y="8702"/>
                  </a:cubicBezTo>
                  <a:cubicBezTo>
                    <a:pt x="4951" y="9237"/>
                    <a:pt x="5475" y="9285"/>
                    <a:pt x="5667" y="9285"/>
                  </a:cubicBezTo>
                  <a:cubicBezTo>
                    <a:pt x="5710" y="9285"/>
                    <a:pt x="5736" y="9283"/>
                    <a:pt x="5736" y="9283"/>
                  </a:cubicBezTo>
                  <a:lnTo>
                    <a:pt x="5736" y="9283"/>
                  </a:lnTo>
                  <a:cubicBezTo>
                    <a:pt x="5736" y="9283"/>
                    <a:pt x="5192" y="9573"/>
                    <a:pt x="5265" y="9972"/>
                  </a:cubicBezTo>
                  <a:cubicBezTo>
                    <a:pt x="5294" y="10135"/>
                    <a:pt x="5420" y="10183"/>
                    <a:pt x="5559" y="10183"/>
                  </a:cubicBezTo>
                  <a:cubicBezTo>
                    <a:pt x="5761" y="10183"/>
                    <a:pt x="5990" y="10081"/>
                    <a:pt x="5990" y="10081"/>
                  </a:cubicBezTo>
                  <a:lnTo>
                    <a:pt x="5990" y="10081"/>
                  </a:lnTo>
                  <a:cubicBezTo>
                    <a:pt x="5990" y="10081"/>
                    <a:pt x="5410" y="10553"/>
                    <a:pt x="5845" y="11061"/>
                  </a:cubicBezTo>
                  <a:cubicBezTo>
                    <a:pt x="5884" y="11107"/>
                    <a:pt x="5934" y="11127"/>
                    <a:pt x="5991" y="11127"/>
                  </a:cubicBezTo>
                  <a:cubicBezTo>
                    <a:pt x="6573" y="11127"/>
                    <a:pt x="7984" y="8994"/>
                    <a:pt x="7984" y="8994"/>
                  </a:cubicBezTo>
                  <a:cubicBezTo>
                    <a:pt x="7984" y="8994"/>
                    <a:pt x="7977" y="8991"/>
                    <a:pt x="7967" y="8987"/>
                  </a:cubicBezTo>
                  <a:lnTo>
                    <a:pt x="7967" y="8987"/>
                  </a:lnTo>
                  <a:cubicBezTo>
                    <a:pt x="8170" y="9016"/>
                    <a:pt x="8373" y="9043"/>
                    <a:pt x="8579" y="9063"/>
                  </a:cubicBezTo>
                  <a:cubicBezTo>
                    <a:pt x="8866" y="9085"/>
                    <a:pt x="9156" y="9101"/>
                    <a:pt x="9447" y="9101"/>
                  </a:cubicBezTo>
                  <a:cubicBezTo>
                    <a:pt x="9676" y="9101"/>
                    <a:pt x="9905" y="9091"/>
                    <a:pt x="10135" y="9067"/>
                  </a:cubicBezTo>
                  <a:cubicBezTo>
                    <a:pt x="10654" y="9007"/>
                    <a:pt x="11190" y="8891"/>
                    <a:pt x="11680" y="8621"/>
                  </a:cubicBezTo>
                  <a:cubicBezTo>
                    <a:pt x="12173" y="8357"/>
                    <a:pt x="12590" y="7913"/>
                    <a:pt x="12823" y="7397"/>
                  </a:cubicBezTo>
                  <a:cubicBezTo>
                    <a:pt x="13059" y="6880"/>
                    <a:pt x="13132" y="6329"/>
                    <a:pt x="13135" y="5794"/>
                  </a:cubicBezTo>
                  <a:cubicBezTo>
                    <a:pt x="13140" y="5246"/>
                    <a:pt x="13023" y="4692"/>
                    <a:pt x="12804" y="4186"/>
                  </a:cubicBezTo>
                  <a:cubicBezTo>
                    <a:pt x="12586" y="3679"/>
                    <a:pt x="12271" y="3222"/>
                    <a:pt x="11909" y="2823"/>
                  </a:cubicBezTo>
                  <a:cubicBezTo>
                    <a:pt x="11173" y="2025"/>
                    <a:pt x="10263" y="1437"/>
                    <a:pt x="9300" y="1008"/>
                  </a:cubicBezTo>
                  <a:cubicBezTo>
                    <a:pt x="8336" y="577"/>
                    <a:pt x="7315" y="283"/>
                    <a:pt x="6266" y="132"/>
                  </a:cubicBezTo>
                  <a:cubicBezTo>
                    <a:pt x="5699" y="45"/>
                    <a:pt x="5124" y="1"/>
                    <a:pt x="4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4410775" y="894625"/>
              <a:ext cx="453725" cy="571975"/>
            </a:xfrm>
            <a:custGeom>
              <a:avLst/>
              <a:gdLst/>
              <a:ahLst/>
              <a:cxnLst/>
              <a:rect l="l" t="t" r="r" b="b"/>
              <a:pathLst>
                <a:path w="18149" h="22879" extrusionOk="0">
                  <a:moveTo>
                    <a:pt x="9408" y="0"/>
                  </a:moveTo>
                  <a:cubicBezTo>
                    <a:pt x="9318" y="0"/>
                    <a:pt x="9227" y="1"/>
                    <a:pt x="9135" y="2"/>
                  </a:cubicBezTo>
                  <a:cubicBezTo>
                    <a:pt x="6245" y="33"/>
                    <a:pt x="4184" y="574"/>
                    <a:pt x="2768" y="1412"/>
                  </a:cubicBezTo>
                  <a:cubicBezTo>
                    <a:pt x="2051" y="1836"/>
                    <a:pt x="1501" y="2335"/>
                    <a:pt x="1091" y="2880"/>
                  </a:cubicBezTo>
                  <a:cubicBezTo>
                    <a:pt x="252" y="3990"/>
                    <a:pt x="0" y="5296"/>
                    <a:pt x="132" y="6553"/>
                  </a:cubicBezTo>
                  <a:cubicBezTo>
                    <a:pt x="486" y="9911"/>
                    <a:pt x="3190" y="9960"/>
                    <a:pt x="5364" y="12264"/>
                  </a:cubicBezTo>
                  <a:cubicBezTo>
                    <a:pt x="6013" y="12954"/>
                    <a:pt x="5585" y="22729"/>
                    <a:pt x="9063" y="22875"/>
                  </a:cubicBezTo>
                  <a:cubicBezTo>
                    <a:pt x="9114" y="22877"/>
                    <a:pt x="9165" y="22878"/>
                    <a:pt x="9214" y="22878"/>
                  </a:cubicBezTo>
                  <a:cubicBezTo>
                    <a:pt x="12545" y="22878"/>
                    <a:pt x="12577" y="18119"/>
                    <a:pt x="12844" y="14570"/>
                  </a:cubicBezTo>
                  <a:cubicBezTo>
                    <a:pt x="13114" y="10968"/>
                    <a:pt x="17778" y="9873"/>
                    <a:pt x="18045" y="6519"/>
                  </a:cubicBezTo>
                  <a:cubicBezTo>
                    <a:pt x="18149" y="5229"/>
                    <a:pt x="17940" y="3957"/>
                    <a:pt x="17225" y="2883"/>
                  </a:cubicBezTo>
                  <a:cubicBezTo>
                    <a:pt x="16848" y="2313"/>
                    <a:pt x="16327" y="1797"/>
                    <a:pt x="15635" y="1366"/>
                  </a:cubicBezTo>
                  <a:cubicBezTo>
                    <a:pt x="14284" y="525"/>
                    <a:pt x="12279" y="0"/>
                    <a:pt x="9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4319350" y="1091225"/>
              <a:ext cx="123150" cy="96250"/>
            </a:xfrm>
            <a:custGeom>
              <a:avLst/>
              <a:gdLst/>
              <a:ahLst/>
              <a:cxnLst/>
              <a:rect l="l" t="t" r="r" b="b"/>
              <a:pathLst>
                <a:path w="4926" h="3850" extrusionOk="0">
                  <a:moveTo>
                    <a:pt x="2463" y="1"/>
                  </a:moveTo>
                  <a:cubicBezTo>
                    <a:pt x="1103" y="1"/>
                    <a:pt x="1" y="863"/>
                    <a:pt x="1" y="1925"/>
                  </a:cubicBezTo>
                  <a:cubicBezTo>
                    <a:pt x="1" y="2988"/>
                    <a:pt x="1103" y="3850"/>
                    <a:pt x="2463" y="3850"/>
                  </a:cubicBezTo>
                  <a:cubicBezTo>
                    <a:pt x="3823" y="3850"/>
                    <a:pt x="4926" y="2988"/>
                    <a:pt x="4926" y="1925"/>
                  </a:cubicBezTo>
                  <a:cubicBezTo>
                    <a:pt x="4926" y="863"/>
                    <a:pt x="3823" y="1"/>
                    <a:pt x="2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4149375" y="902025"/>
              <a:ext cx="330575" cy="278175"/>
            </a:xfrm>
            <a:custGeom>
              <a:avLst/>
              <a:gdLst/>
              <a:ahLst/>
              <a:cxnLst/>
              <a:rect l="l" t="t" r="r" b="b"/>
              <a:pathLst>
                <a:path w="13223" h="11127" extrusionOk="0">
                  <a:moveTo>
                    <a:pt x="8597" y="1"/>
                  </a:moveTo>
                  <a:cubicBezTo>
                    <a:pt x="8016" y="1"/>
                    <a:pt x="7441" y="45"/>
                    <a:pt x="6873" y="132"/>
                  </a:cubicBezTo>
                  <a:cubicBezTo>
                    <a:pt x="5825" y="283"/>
                    <a:pt x="4804" y="577"/>
                    <a:pt x="3839" y="1008"/>
                  </a:cubicBezTo>
                  <a:cubicBezTo>
                    <a:pt x="2876" y="1437"/>
                    <a:pt x="1966" y="2026"/>
                    <a:pt x="1233" y="2823"/>
                  </a:cubicBezTo>
                  <a:cubicBezTo>
                    <a:pt x="869" y="3222"/>
                    <a:pt x="554" y="3679"/>
                    <a:pt x="337" y="4186"/>
                  </a:cubicBezTo>
                  <a:cubicBezTo>
                    <a:pt x="117" y="4691"/>
                    <a:pt x="0" y="5247"/>
                    <a:pt x="5" y="5794"/>
                  </a:cubicBezTo>
                  <a:cubicBezTo>
                    <a:pt x="9" y="6329"/>
                    <a:pt x="82" y="6882"/>
                    <a:pt x="321" y="7397"/>
                  </a:cubicBezTo>
                  <a:cubicBezTo>
                    <a:pt x="553" y="7914"/>
                    <a:pt x="970" y="8356"/>
                    <a:pt x="1461" y="8620"/>
                  </a:cubicBezTo>
                  <a:cubicBezTo>
                    <a:pt x="1952" y="8892"/>
                    <a:pt x="2486" y="9008"/>
                    <a:pt x="3009" y="9066"/>
                  </a:cubicBezTo>
                  <a:cubicBezTo>
                    <a:pt x="3244" y="9091"/>
                    <a:pt x="3477" y="9101"/>
                    <a:pt x="3710" y="9101"/>
                  </a:cubicBezTo>
                  <a:cubicBezTo>
                    <a:pt x="3996" y="9101"/>
                    <a:pt x="4280" y="9086"/>
                    <a:pt x="4561" y="9063"/>
                  </a:cubicBezTo>
                  <a:cubicBezTo>
                    <a:pt x="4767" y="9043"/>
                    <a:pt x="4971" y="9014"/>
                    <a:pt x="5174" y="8986"/>
                  </a:cubicBezTo>
                  <a:lnTo>
                    <a:pt x="5174" y="8986"/>
                  </a:lnTo>
                  <a:cubicBezTo>
                    <a:pt x="5164" y="8990"/>
                    <a:pt x="5156" y="8992"/>
                    <a:pt x="5156" y="8992"/>
                  </a:cubicBezTo>
                  <a:cubicBezTo>
                    <a:pt x="5156" y="8992"/>
                    <a:pt x="6568" y="11126"/>
                    <a:pt x="7150" y="11126"/>
                  </a:cubicBezTo>
                  <a:cubicBezTo>
                    <a:pt x="7208" y="11126"/>
                    <a:pt x="7257" y="11106"/>
                    <a:pt x="7296" y="11060"/>
                  </a:cubicBezTo>
                  <a:cubicBezTo>
                    <a:pt x="7732" y="10552"/>
                    <a:pt x="7151" y="10080"/>
                    <a:pt x="7151" y="10080"/>
                  </a:cubicBezTo>
                  <a:lnTo>
                    <a:pt x="7151" y="10080"/>
                  </a:lnTo>
                  <a:cubicBezTo>
                    <a:pt x="7151" y="10080"/>
                    <a:pt x="7381" y="10182"/>
                    <a:pt x="7582" y="10182"/>
                  </a:cubicBezTo>
                  <a:cubicBezTo>
                    <a:pt x="7721" y="10182"/>
                    <a:pt x="7847" y="10134"/>
                    <a:pt x="7877" y="9971"/>
                  </a:cubicBezTo>
                  <a:cubicBezTo>
                    <a:pt x="7949" y="9572"/>
                    <a:pt x="7405" y="9282"/>
                    <a:pt x="7405" y="9282"/>
                  </a:cubicBezTo>
                  <a:lnTo>
                    <a:pt x="7405" y="9282"/>
                  </a:lnTo>
                  <a:cubicBezTo>
                    <a:pt x="7405" y="9282"/>
                    <a:pt x="7432" y="9284"/>
                    <a:pt x="7474" y="9284"/>
                  </a:cubicBezTo>
                  <a:cubicBezTo>
                    <a:pt x="7667" y="9284"/>
                    <a:pt x="8190" y="9236"/>
                    <a:pt x="8131" y="8701"/>
                  </a:cubicBezTo>
                  <a:cubicBezTo>
                    <a:pt x="8112" y="8533"/>
                    <a:pt x="7906" y="8471"/>
                    <a:pt x="7609" y="8471"/>
                  </a:cubicBezTo>
                  <a:cubicBezTo>
                    <a:pt x="7592" y="8471"/>
                    <a:pt x="7575" y="8472"/>
                    <a:pt x="7558" y="8472"/>
                  </a:cubicBezTo>
                  <a:cubicBezTo>
                    <a:pt x="7564" y="8470"/>
                    <a:pt x="7571" y="8468"/>
                    <a:pt x="7577" y="8467"/>
                  </a:cubicBezTo>
                  <a:cubicBezTo>
                    <a:pt x="7592" y="8462"/>
                    <a:pt x="7610" y="8454"/>
                    <a:pt x="7628" y="8448"/>
                  </a:cubicBezTo>
                  <a:cubicBezTo>
                    <a:pt x="7844" y="8356"/>
                    <a:pt x="7946" y="8102"/>
                    <a:pt x="7853" y="7883"/>
                  </a:cubicBezTo>
                  <a:cubicBezTo>
                    <a:pt x="7783" y="7720"/>
                    <a:pt x="7625" y="7623"/>
                    <a:pt x="7458" y="7623"/>
                  </a:cubicBezTo>
                  <a:cubicBezTo>
                    <a:pt x="7401" y="7623"/>
                    <a:pt x="7344" y="7634"/>
                    <a:pt x="7288" y="7658"/>
                  </a:cubicBezTo>
                  <a:lnTo>
                    <a:pt x="7277" y="7663"/>
                  </a:lnTo>
                  <a:cubicBezTo>
                    <a:pt x="6848" y="7845"/>
                    <a:pt x="6377" y="8001"/>
                    <a:pt x="5912" y="8128"/>
                  </a:cubicBezTo>
                  <a:cubicBezTo>
                    <a:pt x="5446" y="8252"/>
                    <a:pt x="4970" y="8350"/>
                    <a:pt x="4492" y="8408"/>
                  </a:cubicBezTo>
                  <a:cubicBezTo>
                    <a:pt x="4204" y="8444"/>
                    <a:pt x="3914" y="8464"/>
                    <a:pt x="3627" y="8464"/>
                  </a:cubicBezTo>
                  <a:cubicBezTo>
                    <a:pt x="3440" y="8464"/>
                    <a:pt x="3253" y="8455"/>
                    <a:pt x="3069" y="8438"/>
                  </a:cubicBezTo>
                  <a:cubicBezTo>
                    <a:pt x="2605" y="8395"/>
                    <a:pt x="2150" y="8278"/>
                    <a:pt x="1772" y="8060"/>
                  </a:cubicBezTo>
                  <a:cubicBezTo>
                    <a:pt x="1393" y="7846"/>
                    <a:pt x="1098" y="7524"/>
                    <a:pt x="942" y="7122"/>
                  </a:cubicBezTo>
                  <a:cubicBezTo>
                    <a:pt x="777" y="6726"/>
                    <a:pt x="729" y="6267"/>
                    <a:pt x="749" y="5813"/>
                  </a:cubicBezTo>
                  <a:cubicBezTo>
                    <a:pt x="791" y="4914"/>
                    <a:pt x="1246" y="4097"/>
                    <a:pt x="1901" y="3470"/>
                  </a:cubicBezTo>
                  <a:cubicBezTo>
                    <a:pt x="2560" y="2843"/>
                    <a:pt x="3396" y="2394"/>
                    <a:pt x="4272" y="2080"/>
                  </a:cubicBezTo>
                  <a:cubicBezTo>
                    <a:pt x="5153" y="1769"/>
                    <a:pt x="6086" y="1604"/>
                    <a:pt x="7016" y="1553"/>
                  </a:cubicBezTo>
                  <a:cubicBezTo>
                    <a:pt x="7161" y="1547"/>
                    <a:pt x="7305" y="1545"/>
                    <a:pt x="7450" y="1545"/>
                  </a:cubicBezTo>
                  <a:cubicBezTo>
                    <a:pt x="8234" y="1545"/>
                    <a:pt x="9013" y="1632"/>
                    <a:pt x="9746" y="1829"/>
                  </a:cubicBezTo>
                  <a:cubicBezTo>
                    <a:pt x="10394" y="1998"/>
                    <a:pt x="11009" y="2252"/>
                    <a:pt x="11545" y="2585"/>
                  </a:cubicBezTo>
                  <a:cubicBezTo>
                    <a:pt x="11955" y="2040"/>
                    <a:pt x="12506" y="1541"/>
                    <a:pt x="13223" y="1117"/>
                  </a:cubicBezTo>
                  <a:cubicBezTo>
                    <a:pt x="12221" y="555"/>
                    <a:pt x="11144" y="246"/>
                    <a:pt x="10082" y="99"/>
                  </a:cubicBezTo>
                  <a:cubicBezTo>
                    <a:pt x="9585" y="33"/>
                    <a:pt x="9089" y="1"/>
                    <a:pt x="8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4937025" y="1339250"/>
              <a:ext cx="365900" cy="236100"/>
            </a:xfrm>
            <a:custGeom>
              <a:avLst/>
              <a:gdLst/>
              <a:ahLst/>
              <a:cxnLst/>
              <a:rect l="l" t="t" r="r" b="b"/>
              <a:pathLst>
                <a:path w="14636" h="9444" extrusionOk="0">
                  <a:moveTo>
                    <a:pt x="0" y="0"/>
                  </a:moveTo>
                  <a:lnTo>
                    <a:pt x="0" y="9444"/>
                  </a:lnTo>
                  <a:lnTo>
                    <a:pt x="14636" y="9444"/>
                  </a:lnTo>
                  <a:lnTo>
                    <a:pt x="14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5000525" y="1392475"/>
              <a:ext cx="17375" cy="17400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48" y="1"/>
                  </a:moveTo>
                  <a:cubicBezTo>
                    <a:pt x="156" y="1"/>
                    <a:pt x="0" y="156"/>
                    <a:pt x="0" y="348"/>
                  </a:cubicBezTo>
                  <a:cubicBezTo>
                    <a:pt x="0" y="540"/>
                    <a:pt x="156" y="696"/>
                    <a:pt x="348" y="696"/>
                  </a:cubicBezTo>
                  <a:cubicBezTo>
                    <a:pt x="539" y="696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5045900" y="1396475"/>
              <a:ext cx="193500" cy="9350"/>
            </a:xfrm>
            <a:custGeom>
              <a:avLst/>
              <a:gdLst/>
              <a:ahLst/>
              <a:cxnLst/>
              <a:rect l="l" t="t" r="r" b="b"/>
              <a:pathLst>
                <a:path w="7740" h="374" extrusionOk="0">
                  <a:moveTo>
                    <a:pt x="1" y="1"/>
                  </a:moveTo>
                  <a:lnTo>
                    <a:pt x="1" y="374"/>
                  </a:lnTo>
                  <a:lnTo>
                    <a:pt x="7740" y="374"/>
                  </a:lnTo>
                  <a:lnTo>
                    <a:pt x="7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5000525" y="1449850"/>
              <a:ext cx="17375" cy="17400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48" y="0"/>
                  </a:moveTo>
                  <a:cubicBezTo>
                    <a:pt x="156" y="0"/>
                    <a:pt x="0" y="156"/>
                    <a:pt x="0" y="348"/>
                  </a:cubicBezTo>
                  <a:cubicBezTo>
                    <a:pt x="0" y="539"/>
                    <a:pt x="156" y="695"/>
                    <a:pt x="348" y="695"/>
                  </a:cubicBezTo>
                  <a:cubicBezTo>
                    <a:pt x="539" y="695"/>
                    <a:pt x="695" y="539"/>
                    <a:pt x="695" y="348"/>
                  </a:cubicBezTo>
                  <a:cubicBezTo>
                    <a:pt x="695" y="156"/>
                    <a:pt x="539" y="1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5045900" y="1453850"/>
              <a:ext cx="193500" cy="9350"/>
            </a:xfrm>
            <a:custGeom>
              <a:avLst/>
              <a:gdLst/>
              <a:ahLst/>
              <a:cxnLst/>
              <a:rect l="l" t="t" r="r" b="b"/>
              <a:pathLst>
                <a:path w="7740" h="374" extrusionOk="0">
                  <a:moveTo>
                    <a:pt x="1" y="0"/>
                  </a:moveTo>
                  <a:lnTo>
                    <a:pt x="1" y="373"/>
                  </a:lnTo>
                  <a:lnTo>
                    <a:pt x="7740" y="373"/>
                  </a:lnTo>
                  <a:lnTo>
                    <a:pt x="77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5000525" y="1507200"/>
              <a:ext cx="17375" cy="17400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48" y="1"/>
                  </a:moveTo>
                  <a:cubicBezTo>
                    <a:pt x="156" y="1"/>
                    <a:pt x="0" y="156"/>
                    <a:pt x="0" y="348"/>
                  </a:cubicBezTo>
                  <a:cubicBezTo>
                    <a:pt x="0" y="540"/>
                    <a:pt x="156" y="696"/>
                    <a:pt x="348" y="696"/>
                  </a:cubicBezTo>
                  <a:cubicBezTo>
                    <a:pt x="539" y="696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5045900" y="1511225"/>
              <a:ext cx="193500" cy="9350"/>
            </a:xfrm>
            <a:custGeom>
              <a:avLst/>
              <a:gdLst/>
              <a:ahLst/>
              <a:cxnLst/>
              <a:rect l="l" t="t" r="r" b="b"/>
              <a:pathLst>
                <a:path w="7740" h="374" extrusionOk="0">
                  <a:moveTo>
                    <a:pt x="1" y="1"/>
                  </a:moveTo>
                  <a:lnTo>
                    <a:pt x="1" y="374"/>
                  </a:lnTo>
                  <a:lnTo>
                    <a:pt x="7740" y="374"/>
                  </a:lnTo>
                  <a:lnTo>
                    <a:pt x="7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4625032" y="-272656"/>
              <a:ext cx="17372" cy="905020"/>
            </a:xfrm>
            <a:custGeom>
              <a:avLst/>
              <a:gdLst/>
              <a:ahLst/>
              <a:cxnLst/>
              <a:rect l="l" t="t" r="r" b="b"/>
              <a:pathLst>
                <a:path w="208" h="10419" extrusionOk="0">
                  <a:moveTo>
                    <a:pt x="0" y="0"/>
                  </a:moveTo>
                  <a:lnTo>
                    <a:pt x="0" y="10418"/>
                  </a:lnTo>
                  <a:lnTo>
                    <a:pt x="207" y="10418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26"/>
          <p:cNvSpPr txBox="1">
            <a:spLocks noGrp="1"/>
          </p:cNvSpPr>
          <p:nvPr>
            <p:ph type="ctrTitle"/>
          </p:nvPr>
        </p:nvSpPr>
        <p:spPr>
          <a:xfrm>
            <a:off x="795805" y="149460"/>
            <a:ext cx="4955400" cy="27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Ovarian Malignancy</a:t>
            </a:r>
            <a:endParaRPr sz="4800"/>
          </a:p>
        </p:txBody>
      </p:sp>
      <p:sp>
        <p:nvSpPr>
          <p:cNvPr id="429" name="Google Shape;429;p26"/>
          <p:cNvSpPr txBox="1">
            <a:spLocks noGrp="1"/>
          </p:cNvSpPr>
          <p:nvPr>
            <p:ph type="subTitle" idx="1"/>
          </p:nvPr>
        </p:nvSpPr>
        <p:spPr>
          <a:xfrm>
            <a:off x="809260" y="3030542"/>
            <a:ext cx="4143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2000" b="1" dirty="0"/>
              <a:t>Dr Sadia Khan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000" b="1" dirty="0"/>
              <a:t>P</a:t>
            </a:r>
            <a:r>
              <a:rPr lang="en-GB" sz="2000" b="1" dirty="0"/>
              <a:t>rofessor OB/Gyn BBH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/>
              <a:t>Rawalpindi Medical University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430" name="Google Shape;430;p26"/>
          <p:cNvGrpSpPr/>
          <p:nvPr/>
        </p:nvGrpSpPr>
        <p:grpSpPr>
          <a:xfrm>
            <a:off x="4878378" y="1960072"/>
            <a:ext cx="2971315" cy="2884342"/>
            <a:chOff x="2637650" y="3566575"/>
            <a:chExt cx="1821775" cy="1768450"/>
          </a:xfrm>
        </p:grpSpPr>
        <p:sp>
          <p:nvSpPr>
            <p:cNvPr id="431" name="Google Shape;431;p26"/>
            <p:cNvSpPr/>
            <p:nvPr/>
          </p:nvSpPr>
          <p:spPr>
            <a:xfrm>
              <a:off x="2875075" y="3566575"/>
              <a:ext cx="739125" cy="753650"/>
            </a:xfrm>
            <a:custGeom>
              <a:avLst/>
              <a:gdLst/>
              <a:ahLst/>
              <a:cxnLst/>
              <a:rect l="l" t="t" r="r" b="b"/>
              <a:pathLst>
                <a:path w="29565" h="30146" extrusionOk="0">
                  <a:moveTo>
                    <a:pt x="15712" y="1"/>
                  </a:moveTo>
                  <a:cubicBezTo>
                    <a:pt x="14340" y="1"/>
                    <a:pt x="12844" y="439"/>
                    <a:pt x="11473" y="1775"/>
                  </a:cubicBezTo>
                  <a:cubicBezTo>
                    <a:pt x="7502" y="5650"/>
                    <a:pt x="8482" y="11582"/>
                    <a:pt x="7797" y="13396"/>
                  </a:cubicBezTo>
                  <a:cubicBezTo>
                    <a:pt x="7110" y="15210"/>
                    <a:pt x="1" y="21976"/>
                    <a:pt x="1767" y="24820"/>
                  </a:cubicBezTo>
                  <a:cubicBezTo>
                    <a:pt x="3117" y="26995"/>
                    <a:pt x="8915" y="30145"/>
                    <a:pt x="15296" y="30145"/>
                  </a:cubicBezTo>
                  <a:cubicBezTo>
                    <a:pt x="17256" y="30145"/>
                    <a:pt x="19272" y="29848"/>
                    <a:pt x="21230" y="29134"/>
                  </a:cubicBezTo>
                  <a:cubicBezTo>
                    <a:pt x="29565" y="26095"/>
                    <a:pt x="26034" y="19917"/>
                    <a:pt x="25692" y="18445"/>
                  </a:cubicBezTo>
                  <a:cubicBezTo>
                    <a:pt x="25559" y="17872"/>
                    <a:pt x="24858" y="15101"/>
                    <a:pt x="25055" y="11972"/>
                  </a:cubicBezTo>
                  <a:cubicBezTo>
                    <a:pt x="25374" y="6901"/>
                    <a:pt x="24796" y="1489"/>
                    <a:pt x="21284" y="1489"/>
                  </a:cubicBezTo>
                  <a:cubicBezTo>
                    <a:pt x="21029" y="1489"/>
                    <a:pt x="20758" y="1518"/>
                    <a:pt x="20471" y="1577"/>
                  </a:cubicBezTo>
                  <a:cubicBezTo>
                    <a:pt x="20471" y="1577"/>
                    <a:pt x="18315" y="1"/>
                    <a:pt x="15712" y="1"/>
                  </a:cubicBezTo>
                  <a:close/>
                </a:path>
              </a:pathLst>
            </a:custGeom>
            <a:solidFill>
              <a:srgbClr val="3A17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3004150" y="3862150"/>
              <a:ext cx="116100" cy="192950"/>
            </a:xfrm>
            <a:custGeom>
              <a:avLst/>
              <a:gdLst/>
              <a:ahLst/>
              <a:cxnLst/>
              <a:rect l="l" t="t" r="r" b="b"/>
              <a:pathLst>
                <a:path w="4644" h="7718" extrusionOk="0">
                  <a:moveTo>
                    <a:pt x="4460" y="0"/>
                  </a:moveTo>
                  <a:cubicBezTo>
                    <a:pt x="4460" y="3574"/>
                    <a:pt x="45" y="7540"/>
                    <a:pt x="0" y="7580"/>
                  </a:cubicBezTo>
                  <a:lnTo>
                    <a:pt x="123" y="7717"/>
                  </a:lnTo>
                  <a:cubicBezTo>
                    <a:pt x="307" y="7553"/>
                    <a:pt x="4643" y="3657"/>
                    <a:pt x="4643" y="0"/>
                  </a:cubicBez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3116100" y="3889775"/>
              <a:ext cx="42950" cy="92950"/>
            </a:xfrm>
            <a:custGeom>
              <a:avLst/>
              <a:gdLst/>
              <a:ahLst/>
              <a:cxnLst/>
              <a:rect l="l" t="t" r="r" b="b"/>
              <a:pathLst>
                <a:path w="1718" h="3718" extrusionOk="0">
                  <a:moveTo>
                    <a:pt x="1661" y="0"/>
                  </a:moveTo>
                  <a:lnTo>
                    <a:pt x="1479" y="7"/>
                  </a:lnTo>
                  <a:cubicBezTo>
                    <a:pt x="1532" y="1563"/>
                    <a:pt x="16" y="3587"/>
                    <a:pt x="0" y="3608"/>
                  </a:cubicBezTo>
                  <a:lnTo>
                    <a:pt x="147" y="3717"/>
                  </a:lnTo>
                  <a:cubicBezTo>
                    <a:pt x="210" y="3631"/>
                    <a:pt x="1717" y="1622"/>
                    <a:pt x="1661" y="0"/>
                  </a:cubicBez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3149950" y="3607025"/>
              <a:ext cx="69300" cy="66225"/>
            </a:xfrm>
            <a:custGeom>
              <a:avLst/>
              <a:gdLst/>
              <a:ahLst/>
              <a:cxnLst/>
              <a:rect l="l" t="t" r="r" b="b"/>
              <a:pathLst>
                <a:path w="2772" h="2649" extrusionOk="0">
                  <a:moveTo>
                    <a:pt x="2625" y="1"/>
                  </a:moveTo>
                  <a:cubicBezTo>
                    <a:pt x="2609" y="22"/>
                    <a:pt x="1037" y="2093"/>
                    <a:pt x="0" y="2477"/>
                  </a:cubicBezTo>
                  <a:lnTo>
                    <a:pt x="64" y="2649"/>
                  </a:lnTo>
                  <a:cubicBezTo>
                    <a:pt x="1150" y="2246"/>
                    <a:pt x="2704" y="198"/>
                    <a:pt x="2772" y="112"/>
                  </a:cubicBezTo>
                  <a:lnTo>
                    <a:pt x="2625" y="1"/>
                  </a:ln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3367050" y="3575275"/>
              <a:ext cx="27125" cy="42550"/>
            </a:xfrm>
            <a:custGeom>
              <a:avLst/>
              <a:gdLst/>
              <a:ahLst/>
              <a:cxnLst/>
              <a:rect l="l" t="t" r="r" b="b"/>
              <a:pathLst>
                <a:path w="1085" h="1702" extrusionOk="0">
                  <a:moveTo>
                    <a:pt x="68" y="1"/>
                  </a:moveTo>
                  <a:lnTo>
                    <a:pt x="1" y="96"/>
                  </a:lnTo>
                  <a:cubicBezTo>
                    <a:pt x="212" y="304"/>
                    <a:pt x="384" y="560"/>
                    <a:pt x="478" y="818"/>
                  </a:cubicBezTo>
                  <a:cubicBezTo>
                    <a:pt x="523" y="947"/>
                    <a:pt x="543" y="1078"/>
                    <a:pt x="542" y="1200"/>
                  </a:cubicBezTo>
                  <a:cubicBezTo>
                    <a:pt x="542" y="1323"/>
                    <a:pt x="504" y="1436"/>
                    <a:pt x="461" y="1540"/>
                  </a:cubicBezTo>
                  <a:lnTo>
                    <a:pt x="1061" y="1701"/>
                  </a:lnTo>
                  <a:cubicBezTo>
                    <a:pt x="1084" y="1508"/>
                    <a:pt x="1082" y="1311"/>
                    <a:pt x="1031" y="1130"/>
                  </a:cubicBezTo>
                  <a:cubicBezTo>
                    <a:pt x="983" y="949"/>
                    <a:pt x="902" y="787"/>
                    <a:pt x="803" y="646"/>
                  </a:cubicBezTo>
                  <a:cubicBezTo>
                    <a:pt x="704" y="506"/>
                    <a:pt x="589" y="383"/>
                    <a:pt x="465" y="278"/>
                  </a:cubicBezTo>
                  <a:cubicBezTo>
                    <a:pt x="341" y="171"/>
                    <a:pt x="212" y="78"/>
                    <a:pt x="68" y="1"/>
                  </a:cubicBezTo>
                  <a:close/>
                </a:path>
              </a:pathLst>
            </a:custGeom>
            <a:solidFill>
              <a:srgbClr val="3A17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2994250" y="4751150"/>
              <a:ext cx="643175" cy="583875"/>
            </a:xfrm>
            <a:custGeom>
              <a:avLst/>
              <a:gdLst/>
              <a:ahLst/>
              <a:cxnLst/>
              <a:rect l="l" t="t" r="r" b="b"/>
              <a:pathLst>
                <a:path w="25727" h="23355" extrusionOk="0">
                  <a:moveTo>
                    <a:pt x="24501" y="0"/>
                  </a:moveTo>
                  <a:lnTo>
                    <a:pt x="1200" y="1789"/>
                  </a:lnTo>
                  <a:lnTo>
                    <a:pt x="0" y="23354"/>
                  </a:lnTo>
                  <a:lnTo>
                    <a:pt x="11401" y="23354"/>
                  </a:lnTo>
                  <a:lnTo>
                    <a:pt x="11939" y="10779"/>
                  </a:lnTo>
                  <a:lnTo>
                    <a:pt x="13064" y="10779"/>
                  </a:lnTo>
                  <a:lnTo>
                    <a:pt x="13309" y="23354"/>
                  </a:lnTo>
                  <a:lnTo>
                    <a:pt x="25727" y="23354"/>
                  </a:lnTo>
                  <a:lnTo>
                    <a:pt x="24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3298350" y="4809575"/>
              <a:ext cx="28925" cy="28925"/>
            </a:xfrm>
            <a:custGeom>
              <a:avLst/>
              <a:gdLst/>
              <a:ahLst/>
              <a:cxnLst/>
              <a:rect l="l" t="t" r="r" b="b"/>
              <a:pathLst>
                <a:path w="1157" h="1157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7"/>
                    <a:pt x="259" y="1156"/>
                    <a:pt x="578" y="1156"/>
                  </a:cubicBezTo>
                  <a:cubicBezTo>
                    <a:pt x="897" y="1156"/>
                    <a:pt x="1156" y="897"/>
                    <a:pt x="1156" y="578"/>
                  </a:cubicBezTo>
                  <a:cubicBezTo>
                    <a:pt x="1156" y="259"/>
                    <a:pt x="89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3300675" y="4878650"/>
              <a:ext cx="27325" cy="93300"/>
            </a:xfrm>
            <a:custGeom>
              <a:avLst/>
              <a:gdLst/>
              <a:ahLst/>
              <a:cxnLst/>
              <a:rect l="l" t="t" r="r" b="b"/>
              <a:pathLst>
                <a:path w="1093" h="3732" extrusionOk="0">
                  <a:moveTo>
                    <a:pt x="359" y="0"/>
                  </a:moveTo>
                  <a:lnTo>
                    <a:pt x="359" y="0"/>
                  </a:lnTo>
                  <a:cubicBezTo>
                    <a:pt x="344" y="116"/>
                    <a:pt x="1" y="2842"/>
                    <a:pt x="660" y="3551"/>
                  </a:cubicBezTo>
                  <a:cubicBezTo>
                    <a:pt x="772" y="3671"/>
                    <a:pt x="906" y="3732"/>
                    <a:pt x="1058" y="3732"/>
                  </a:cubicBezTo>
                  <a:cubicBezTo>
                    <a:pt x="1069" y="3732"/>
                    <a:pt x="1080" y="3730"/>
                    <a:pt x="1092" y="3729"/>
                  </a:cubicBezTo>
                  <a:lnTo>
                    <a:pt x="1082" y="3546"/>
                  </a:lnTo>
                  <a:cubicBezTo>
                    <a:pt x="1075" y="3546"/>
                    <a:pt x="1068" y="3547"/>
                    <a:pt x="1062" y="3547"/>
                  </a:cubicBezTo>
                  <a:cubicBezTo>
                    <a:pt x="959" y="3547"/>
                    <a:pt x="872" y="3509"/>
                    <a:pt x="795" y="3426"/>
                  </a:cubicBezTo>
                  <a:cubicBezTo>
                    <a:pt x="192" y="2779"/>
                    <a:pt x="538" y="51"/>
                    <a:pt x="541" y="23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3227875" y="5011375"/>
              <a:ext cx="162975" cy="13400"/>
            </a:xfrm>
            <a:custGeom>
              <a:avLst/>
              <a:gdLst/>
              <a:ahLst/>
              <a:cxnLst/>
              <a:rect l="l" t="t" r="r" b="b"/>
              <a:pathLst>
                <a:path w="6519" h="536" extrusionOk="0">
                  <a:moveTo>
                    <a:pt x="6475" y="1"/>
                  </a:moveTo>
                  <a:cubicBezTo>
                    <a:pt x="5150" y="324"/>
                    <a:pt x="1674" y="356"/>
                    <a:pt x="443" y="356"/>
                  </a:cubicBezTo>
                  <a:cubicBezTo>
                    <a:pt x="173" y="356"/>
                    <a:pt x="11" y="355"/>
                    <a:pt x="2" y="354"/>
                  </a:cubicBezTo>
                  <a:lnTo>
                    <a:pt x="0" y="535"/>
                  </a:lnTo>
                  <a:cubicBezTo>
                    <a:pt x="35" y="535"/>
                    <a:pt x="210" y="536"/>
                    <a:pt x="481" y="536"/>
                  </a:cubicBezTo>
                  <a:cubicBezTo>
                    <a:pt x="1754" y="536"/>
                    <a:pt x="5169" y="505"/>
                    <a:pt x="6519" y="176"/>
                  </a:cubicBezTo>
                  <a:lnTo>
                    <a:pt x="64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2934100" y="3995300"/>
              <a:ext cx="803950" cy="790750"/>
            </a:xfrm>
            <a:custGeom>
              <a:avLst/>
              <a:gdLst/>
              <a:ahLst/>
              <a:cxnLst/>
              <a:rect l="l" t="t" r="r" b="b"/>
              <a:pathLst>
                <a:path w="32158" h="31630" extrusionOk="0">
                  <a:moveTo>
                    <a:pt x="10122" y="0"/>
                  </a:moveTo>
                  <a:cubicBezTo>
                    <a:pt x="10122" y="0"/>
                    <a:pt x="3376" y="2425"/>
                    <a:pt x="1" y="8435"/>
                  </a:cubicBezTo>
                  <a:lnTo>
                    <a:pt x="1" y="31630"/>
                  </a:lnTo>
                  <a:lnTo>
                    <a:pt x="32158" y="31630"/>
                  </a:lnTo>
                  <a:lnTo>
                    <a:pt x="32158" y="7802"/>
                  </a:lnTo>
                  <a:cubicBezTo>
                    <a:pt x="32158" y="7802"/>
                    <a:pt x="23301" y="633"/>
                    <a:pt x="16342" y="421"/>
                  </a:cubicBezTo>
                  <a:lnTo>
                    <a:pt x="10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2934125" y="4540300"/>
              <a:ext cx="803950" cy="86175"/>
            </a:xfrm>
            <a:custGeom>
              <a:avLst/>
              <a:gdLst/>
              <a:ahLst/>
              <a:cxnLst/>
              <a:rect l="l" t="t" r="r" b="b"/>
              <a:pathLst>
                <a:path w="32158" h="3447" extrusionOk="0">
                  <a:moveTo>
                    <a:pt x="32158" y="1"/>
                  </a:moveTo>
                  <a:cubicBezTo>
                    <a:pt x="26565" y="1898"/>
                    <a:pt x="20529" y="2517"/>
                    <a:pt x="15034" y="2517"/>
                  </a:cubicBezTo>
                  <a:cubicBezTo>
                    <a:pt x="8887" y="2517"/>
                    <a:pt x="3416" y="1742"/>
                    <a:pt x="1" y="1117"/>
                  </a:cubicBezTo>
                  <a:lnTo>
                    <a:pt x="1" y="2074"/>
                  </a:lnTo>
                  <a:cubicBezTo>
                    <a:pt x="2143" y="2461"/>
                    <a:pt x="5005" y="2890"/>
                    <a:pt x="8318" y="3165"/>
                  </a:cubicBezTo>
                  <a:cubicBezTo>
                    <a:pt x="10670" y="3360"/>
                    <a:pt x="12877" y="3447"/>
                    <a:pt x="14941" y="3447"/>
                  </a:cubicBezTo>
                  <a:cubicBezTo>
                    <a:pt x="22577" y="3447"/>
                    <a:pt x="28272" y="2263"/>
                    <a:pt x="32158" y="1014"/>
                  </a:cubicBezTo>
                  <a:lnTo>
                    <a:pt x="32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2934100" y="4651300"/>
              <a:ext cx="803950" cy="86200"/>
            </a:xfrm>
            <a:custGeom>
              <a:avLst/>
              <a:gdLst/>
              <a:ahLst/>
              <a:cxnLst/>
              <a:rect l="l" t="t" r="r" b="b"/>
              <a:pathLst>
                <a:path w="32158" h="3448" extrusionOk="0">
                  <a:moveTo>
                    <a:pt x="32158" y="0"/>
                  </a:moveTo>
                  <a:cubicBezTo>
                    <a:pt x="26565" y="1898"/>
                    <a:pt x="20528" y="2517"/>
                    <a:pt x="15033" y="2517"/>
                  </a:cubicBezTo>
                  <a:cubicBezTo>
                    <a:pt x="8886" y="2517"/>
                    <a:pt x="3416" y="1743"/>
                    <a:pt x="1" y="1117"/>
                  </a:cubicBezTo>
                  <a:lnTo>
                    <a:pt x="1" y="2075"/>
                  </a:lnTo>
                  <a:cubicBezTo>
                    <a:pt x="2144" y="2461"/>
                    <a:pt x="5004" y="2890"/>
                    <a:pt x="8318" y="3165"/>
                  </a:cubicBezTo>
                  <a:cubicBezTo>
                    <a:pt x="10670" y="3361"/>
                    <a:pt x="12876" y="3448"/>
                    <a:pt x="14941" y="3448"/>
                  </a:cubicBezTo>
                  <a:cubicBezTo>
                    <a:pt x="22576" y="3448"/>
                    <a:pt x="28272" y="2263"/>
                    <a:pt x="32158" y="1012"/>
                  </a:cubicBezTo>
                  <a:lnTo>
                    <a:pt x="32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2934125" y="4405825"/>
              <a:ext cx="803950" cy="86200"/>
            </a:xfrm>
            <a:custGeom>
              <a:avLst/>
              <a:gdLst/>
              <a:ahLst/>
              <a:cxnLst/>
              <a:rect l="l" t="t" r="r" b="b"/>
              <a:pathLst>
                <a:path w="32158" h="3448" extrusionOk="0">
                  <a:moveTo>
                    <a:pt x="32158" y="1"/>
                  </a:moveTo>
                  <a:cubicBezTo>
                    <a:pt x="26565" y="1898"/>
                    <a:pt x="20528" y="2517"/>
                    <a:pt x="15032" y="2517"/>
                  </a:cubicBezTo>
                  <a:cubicBezTo>
                    <a:pt x="8885" y="2517"/>
                    <a:pt x="3416" y="1743"/>
                    <a:pt x="1" y="1117"/>
                  </a:cubicBezTo>
                  <a:lnTo>
                    <a:pt x="1" y="2075"/>
                  </a:lnTo>
                  <a:cubicBezTo>
                    <a:pt x="2143" y="2461"/>
                    <a:pt x="5005" y="2890"/>
                    <a:pt x="8318" y="3165"/>
                  </a:cubicBezTo>
                  <a:cubicBezTo>
                    <a:pt x="10670" y="3361"/>
                    <a:pt x="12877" y="3448"/>
                    <a:pt x="14941" y="3448"/>
                  </a:cubicBezTo>
                  <a:cubicBezTo>
                    <a:pt x="22577" y="3448"/>
                    <a:pt x="28272" y="2263"/>
                    <a:pt x="32158" y="1012"/>
                  </a:cubicBezTo>
                  <a:lnTo>
                    <a:pt x="32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3052825" y="4051950"/>
              <a:ext cx="499575" cy="36625"/>
            </a:xfrm>
            <a:custGeom>
              <a:avLst/>
              <a:gdLst/>
              <a:ahLst/>
              <a:cxnLst/>
              <a:rect l="l" t="t" r="r" b="b"/>
              <a:pathLst>
                <a:path w="19983" h="1465" extrusionOk="0">
                  <a:moveTo>
                    <a:pt x="1122" y="1"/>
                  </a:moveTo>
                  <a:cubicBezTo>
                    <a:pt x="755" y="250"/>
                    <a:pt x="380" y="519"/>
                    <a:pt x="0" y="813"/>
                  </a:cubicBezTo>
                  <a:cubicBezTo>
                    <a:pt x="1115" y="952"/>
                    <a:pt x="2309" y="1078"/>
                    <a:pt x="3569" y="1182"/>
                  </a:cubicBezTo>
                  <a:cubicBezTo>
                    <a:pt x="5920" y="1378"/>
                    <a:pt x="8127" y="1465"/>
                    <a:pt x="10191" y="1465"/>
                  </a:cubicBezTo>
                  <a:cubicBezTo>
                    <a:pt x="13910" y="1465"/>
                    <a:pt x="17168" y="1183"/>
                    <a:pt x="19982" y="750"/>
                  </a:cubicBezTo>
                  <a:cubicBezTo>
                    <a:pt x="19496" y="501"/>
                    <a:pt x="18997" y="259"/>
                    <a:pt x="18491" y="28"/>
                  </a:cubicBezTo>
                  <a:cubicBezTo>
                    <a:pt x="15701" y="390"/>
                    <a:pt x="12926" y="534"/>
                    <a:pt x="10276" y="534"/>
                  </a:cubicBezTo>
                  <a:cubicBezTo>
                    <a:pt x="6954" y="534"/>
                    <a:pt x="3831" y="308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2943525" y="4152625"/>
              <a:ext cx="768150" cy="70425"/>
            </a:xfrm>
            <a:custGeom>
              <a:avLst/>
              <a:gdLst/>
              <a:ahLst/>
              <a:cxnLst/>
              <a:rect l="l" t="t" r="r" b="b"/>
              <a:pathLst>
                <a:path w="30726" h="2817" extrusionOk="0">
                  <a:moveTo>
                    <a:pt x="29743" y="1"/>
                  </a:moveTo>
                  <a:cubicBezTo>
                    <a:pt x="24744" y="1407"/>
                    <a:pt x="19492" y="1886"/>
                    <a:pt x="14659" y="1886"/>
                  </a:cubicBezTo>
                  <a:cubicBezTo>
                    <a:pt x="9055" y="1886"/>
                    <a:pt x="4013" y="1242"/>
                    <a:pt x="578" y="655"/>
                  </a:cubicBezTo>
                  <a:cubicBezTo>
                    <a:pt x="378" y="932"/>
                    <a:pt x="186" y="1217"/>
                    <a:pt x="0" y="1513"/>
                  </a:cubicBezTo>
                  <a:cubicBezTo>
                    <a:pt x="2098" y="1881"/>
                    <a:pt x="4818" y="2276"/>
                    <a:pt x="7941" y="2535"/>
                  </a:cubicBezTo>
                  <a:cubicBezTo>
                    <a:pt x="10293" y="2731"/>
                    <a:pt x="12499" y="2817"/>
                    <a:pt x="14564" y="2817"/>
                  </a:cubicBezTo>
                  <a:cubicBezTo>
                    <a:pt x="21535" y="2817"/>
                    <a:pt x="26889" y="1830"/>
                    <a:pt x="30725" y="706"/>
                  </a:cubicBezTo>
                  <a:cubicBezTo>
                    <a:pt x="30445" y="500"/>
                    <a:pt x="30117" y="261"/>
                    <a:pt x="29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2934125" y="4271350"/>
              <a:ext cx="803950" cy="86175"/>
            </a:xfrm>
            <a:custGeom>
              <a:avLst/>
              <a:gdLst/>
              <a:ahLst/>
              <a:cxnLst/>
              <a:rect l="l" t="t" r="r" b="b"/>
              <a:pathLst>
                <a:path w="32158" h="3447" extrusionOk="0">
                  <a:moveTo>
                    <a:pt x="32158" y="0"/>
                  </a:moveTo>
                  <a:cubicBezTo>
                    <a:pt x="26566" y="1897"/>
                    <a:pt x="20530" y="2516"/>
                    <a:pt x="15035" y="2516"/>
                  </a:cubicBezTo>
                  <a:cubicBezTo>
                    <a:pt x="8888" y="2516"/>
                    <a:pt x="3417" y="1742"/>
                    <a:pt x="1" y="1116"/>
                  </a:cubicBezTo>
                  <a:lnTo>
                    <a:pt x="1" y="2074"/>
                  </a:lnTo>
                  <a:cubicBezTo>
                    <a:pt x="2143" y="2461"/>
                    <a:pt x="5005" y="2889"/>
                    <a:pt x="8318" y="3164"/>
                  </a:cubicBezTo>
                  <a:cubicBezTo>
                    <a:pt x="10670" y="3360"/>
                    <a:pt x="12877" y="3447"/>
                    <a:pt x="14941" y="3447"/>
                  </a:cubicBezTo>
                  <a:cubicBezTo>
                    <a:pt x="22577" y="3447"/>
                    <a:pt x="28272" y="2262"/>
                    <a:pt x="32158" y="1012"/>
                  </a:cubicBezTo>
                  <a:lnTo>
                    <a:pt x="32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4153175" y="3892925"/>
              <a:ext cx="306250" cy="350150"/>
            </a:xfrm>
            <a:custGeom>
              <a:avLst/>
              <a:gdLst/>
              <a:ahLst/>
              <a:cxnLst/>
              <a:rect l="l" t="t" r="r" b="b"/>
              <a:pathLst>
                <a:path w="12250" h="14006" extrusionOk="0">
                  <a:moveTo>
                    <a:pt x="9635" y="0"/>
                  </a:moveTo>
                  <a:cubicBezTo>
                    <a:pt x="8888" y="0"/>
                    <a:pt x="7113" y="1665"/>
                    <a:pt x="5217" y="3370"/>
                  </a:cubicBezTo>
                  <a:cubicBezTo>
                    <a:pt x="4540" y="3447"/>
                    <a:pt x="3925" y="3568"/>
                    <a:pt x="3691" y="3609"/>
                  </a:cubicBezTo>
                  <a:cubicBezTo>
                    <a:pt x="3149" y="3705"/>
                    <a:pt x="1246" y="6557"/>
                    <a:pt x="853" y="7153"/>
                  </a:cubicBezTo>
                  <a:cubicBezTo>
                    <a:pt x="326" y="7598"/>
                    <a:pt x="1" y="7867"/>
                    <a:pt x="1" y="7867"/>
                  </a:cubicBezTo>
                  <a:lnTo>
                    <a:pt x="5712" y="14005"/>
                  </a:lnTo>
                  <a:lnTo>
                    <a:pt x="8054" y="10812"/>
                  </a:lnTo>
                  <a:cubicBezTo>
                    <a:pt x="8102" y="10821"/>
                    <a:pt x="8152" y="10825"/>
                    <a:pt x="8204" y="10825"/>
                  </a:cubicBezTo>
                  <a:cubicBezTo>
                    <a:pt x="9615" y="10825"/>
                    <a:pt x="12010" y="7625"/>
                    <a:pt x="12127" y="6573"/>
                  </a:cubicBezTo>
                  <a:cubicBezTo>
                    <a:pt x="12250" y="5484"/>
                    <a:pt x="10965" y="5436"/>
                    <a:pt x="10965" y="5436"/>
                  </a:cubicBezTo>
                  <a:cubicBezTo>
                    <a:pt x="10919" y="4638"/>
                    <a:pt x="10435" y="4491"/>
                    <a:pt x="10087" y="4491"/>
                  </a:cubicBezTo>
                  <a:cubicBezTo>
                    <a:pt x="9886" y="4491"/>
                    <a:pt x="9730" y="4540"/>
                    <a:pt x="9730" y="4540"/>
                  </a:cubicBezTo>
                  <a:cubicBezTo>
                    <a:pt x="9617" y="3837"/>
                    <a:pt x="9230" y="3668"/>
                    <a:pt x="8883" y="3668"/>
                  </a:cubicBezTo>
                  <a:cubicBezTo>
                    <a:pt x="8560" y="3668"/>
                    <a:pt x="8271" y="3814"/>
                    <a:pt x="8271" y="3814"/>
                  </a:cubicBezTo>
                  <a:cubicBezTo>
                    <a:pt x="8271" y="3814"/>
                    <a:pt x="11102" y="934"/>
                    <a:pt x="9834" y="56"/>
                  </a:cubicBezTo>
                  <a:cubicBezTo>
                    <a:pt x="9779" y="18"/>
                    <a:pt x="9713" y="0"/>
                    <a:pt x="9635" y="0"/>
                  </a:cubicBezTo>
                  <a:close/>
                </a:path>
              </a:pathLst>
            </a:custGeom>
            <a:solidFill>
              <a:srgbClr val="F1A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4266750" y="3974450"/>
              <a:ext cx="85750" cy="64300"/>
            </a:xfrm>
            <a:custGeom>
              <a:avLst/>
              <a:gdLst/>
              <a:ahLst/>
              <a:cxnLst/>
              <a:rect l="l" t="t" r="r" b="b"/>
              <a:pathLst>
                <a:path w="3430" h="2572" extrusionOk="0">
                  <a:moveTo>
                    <a:pt x="1862" y="0"/>
                  </a:moveTo>
                  <a:cubicBezTo>
                    <a:pt x="1097" y="0"/>
                    <a:pt x="273" y="118"/>
                    <a:pt x="1" y="160"/>
                  </a:cubicBezTo>
                  <a:lnTo>
                    <a:pt x="35" y="377"/>
                  </a:lnTo>
                  <a:cubicBezTo>
                    <a:pt x="609" y="287"/>
                    <a:pt x="1296" y="223"/>
                    <a:pt x="1880" y="223"/>
                  </a:cubicBezTo>
                  <a:cubicBezTo>
                    <a:pt x="2569" y="223"/>
                    <a:pt x="3113" y="312"/>
                    <a:pt x="3152" y="554"/>
                  </a:cubicBezTo>
                  <a:cubicBezTo>
                    <a:pt x="3182" y="737"/>
                    <a:pt x="3186" y="1097"/>
                    <a:pt x="2885" y="1456"/>
                  </a:cubicBezTo>
                  <a:cubicBezTo>
                    <a:pt x="2557" y="1848"/>
                    <a:pt x="1794" y="2321"/>
                    <a:pt x="19" y="2352"/>
                  </a:cubicBezTo>
                  <a:lnTo>
                    <a:pt x="22" y="2571"/>
                  </a:lnTo>
                  <a:cubicBezTo>
                    <a:pt x="1880" y="2539"/>
                    <a:pt x="2696" y="2023"/>
                    <a:pt x="3052" y="1596"/>
                  </a:cubicBezTo>
                  <a:cubicBezTo>
                    <a:pt x="3318" y="1280"/>
                    <a:pt x="3430" y="898"/>
                    <a:pt x="3368" y="519"/>
                  </a:cubicBezTo>
                  <a:cubicBezTo>
                    <a:pt x="3303" y="113"/>
                    <a:pt x="2610" y="0"/>
                    <a:pt x="1862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4290150" y="4031875"/>
              <a:ext cx="33650" cy="66575"/>
            </a:xfrm>
            <a:custGeom>
              <a:avLst/>
              <a:gdLst/>
              <a:ahLst/>
              <a:cxnLst/>
              <a:rect l="l" t="t" r="r" b="b"/>
              <a:pathLst>
                <a:path w="1346" h="2663" extrusionOk="0">
                  <a:moveTo>
                    <a:pt x="120" y="0"/>
                  </a:moveTo>
                  <a:lnTo>
                    <a:pt x="0" y="184"/>
                  </a:lnTo>
                  <a:cubicBezTo>
                    <a:pt x="45" y="213"/>
                    <a:pt x="1100" y="932"/>
                    <a:pt x="763" y="2620"/>
                  </a:cubicBezTo>
                  <a:lnTo>
                    <a:pt x="978" y="2663"/>
                  </a:lnTo>
                  <a:cubicBezTo>
                    <a:pt x="1346" y="825"/>
                    <a:pt x="133" y="9"/>
                    <a:pt x="120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315025" y="4076075"/>
              <a:ext cx="45925" cy="17850"/>
            </a:xfrm>
            <a:custGeom>
              <a:avLst/>
              <a:gdLst/>
              <a:ahLst/>
              <a:cxnLst/>
              <a:rect l="l" t="t" r="r" b="b"/>
              <a:pathLst>
                <a:path w="1837" h="714" extrusionOk="0">
                  <a:moveTo>
                    <a:pt x="362" y="1"/>
                  </a:moveTo>
                  <a:cubicBezTo>
                    <a:pt x="156" y="1"/>
                    <a:pt x="16" y="25"/>
                    <a:pt x="0" y="28"/>
                  </a:cubicBezTo>
                  <a:lnTo>
                    <a:pt x="39" y="243"/>
                  </a:lnTo>
                  <a:cubicBezTo>
                    <a:pt x="42" y="242"/>
                    <a:pt x="165" y="221"/>
                    <a:pt x="350" y="221"/>
                  </a:cubicBezTo>
                  <a:cubicBezTo>
                    <a:pt x="697" y="221"/>
                    <a:pt x="1262" y="295"/>
                    <a:pt x="1681" y="713"/>
                  </a:cubicBezTo>
                  <a:lnTo>
                    <a:pt x="1837" y="558"/>
                  </a:lnTo>
                  <a:cubicBezTo>
                    <a:pt x="1365" y="86"/>
                    <a:pt x="747" y="1"/>
                    <a:pt x="362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319575" y="4012475"/>
              <a:ext cx="73175" cy="58750"/>
            </a:xfrm>
            <a:custGeom>
              <a:avLst/>
              <a:gdLst/>
              <a:ahLst/>
              <a:cxnLst/>
              <a:rect l="l" t="t" r="r" b="b"/>
              <a:pathLst>
                <a:path w="2927" h="2350" extrusionOk="0">
                  <a:moveTo>
                    <a:pt x="2738" y="1"/>
                  </a:moveTo>
                  <a:cubicBezTo>
                    <a:pt x="2446" y="502"/>
                    <a:pt x="1607" y="1849"/>
                    <a:pt x="1236" y="2060"/>
                  </a:cubicBezTo>
                  <a:cubicBezTo>
                    <a:pt x="1155" y="2106"/>
                    <a:pt x="1071" y="2129"/>
                    <a:pt x="985" y="2129"/>
                  </a:cubicBezTo>
                  <a:cubicBezTo>
                    <a:pt x="922" y="2129"/>
                    <a:pt x="857" y="2116"/>
                    <a:pt x="792" y="2091"/>
                  </a:cubicBezTo>
                  <a:cubicBezTo>
                    <a:pt x="562" y="2000"/>
                    <a:pt x="386" y="1775"/>
                    <a:pt x="329" y="1597"/>
                  </a:cubicBezTo>
                  <a:cubicBezTo>
                    <a:pt x="262" y="1387"/>
                    <a:pt x="590" y="628"/>
                    <a:pt x="846" y="156"/>
                  </a:cubicBezTo>
                  <a:lnTo>
                    <a:pt x="653" y="53"/>
                  </a:lnTo>
                  <a:cubicBezTo>
                    <a:pt x="542" y="256"/>
                    <a:pt x="1" y="1288"/>
                    <a:pt x="120" y="1665"/>
                  </a:cubicBezTo>
                  <a:cubicBezTo>
                    <a:pt x="190" y="1884"/>
                    <a:pt x="405" y="2175"/>
                    <a:pt x="712" y="2295"/>
                  </a:cubicBezTo>
                  <a:cubicBezTo>
                    <a:pt x="803" y="2330"/>
                    <a:pt x="895" y="2349"/>
                    <a:pt x="986" y="2349"/>
                  </a:cubicBezTo>
                  <a:cubicBezTo>
                    <a:pt x="1107" y="2349"/>
                    <a:pt x="1230" y="2316"/>
                    <a:pt x="1344" y="2251"/>
                  </a:cubicBezTo>
                  <a:cubicBezTo>
                    <a:pt x="1832" y="1973"/>
                    <a:pt x="2817" y="299"/>
                    <a:pt x="2927" y="111"/>
                  </a:cubicBezTo>
                  <a:lnTo>
                    <a:pt x="2738" y="1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4351375" y="4033225"/>
              <a:ext cx="74150" cy="54800"/>
            </a:xfrm>
            <a:custGeom>
              <a:avLst/>
              <a:gdLst/>
              <a:ahLst/>
              <a:cxnLst/>
              <a:rect l="l" t="t" r="r" b="b"/>
              <a:pathLst>
                <a:path w="2966" h="2192" extrusionOk="0">
                  <a:moveTo>
                    <a:pt x="2794" y="0"/>
                  </a:moveTo>
                  <a:lnTo>
                    <a:pt x="1437" y="1691"/>
                  </a:lnTo>
                  <a:cubicBezTo>
                    <a:pt x="1433" y="1695"/>
                    <a:pt x="1134" y="1972"/>
                    <a:pt x="835" y="1972"/>
                  </a:cubicBezTo>
                  <a:cubicBezTo>
                    <a:pt x="756" y="1972"/>
                    <a:pt x="676" y="1952"/>
                    <a:pt x="602" y="1903"/>
                  </a:cubicBezTo>
                  <a:cubicBezTo>
                    <a:pt x="239" y="1660"/>
                    <a:pt x="282" y="1278"/>
                    <a:pt x="285" y="1261"/>
                  </a:cubicBezTo>
                  <a:lnTo>
                    <a:pt x="67" y="1231"/>
                  </a:lnTo>
                  <a:lnTo>
                    <a:pt x="67" y="1231"/>
                  </a:lnTo>
                  <a:cubicBezTo>
                    <a:pt x="63" y="1253"/>
                    <a:pt x="0" y="1765"/>
                    <a:pt x="481" y="2085"/>
                  </a:cubicBezTo>
                  <a:cubicBezTo>
                    <a:pt x="596" y="2162"/>
                    <a:pt x="717" y="2191"/>
                    <a:pt x="834" y="2191"/>
                  </a:cubicBezTo>
                  <a:cubicBezTo>
                    <a:pt x="1219" y="2191"/>
                    <a:pt x="1571" y="1866"/>
                    <a:pt x="1598" y="1838"/>
                  </a:cubicBezTo>
                  <a:lnTo>
                    <a:pt x="2965" y="137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4378700" y="4076600"/>
              <a:ext cx="67825" cy="40950"/>
            </a:xfrm>
            <a:custGeom>
              <a:avLst/>
              <a:gdLst/>
              <a:ahLst/>
              <a:cxnLst/>
              <a:rect l="l" t="t" r="r" b="b"/>
              <a:pathLst>
                <a:path w="2713" h="1638" extrusionOk="0">
                  <a:moveTo>
                    <a:pt x="317" y="1"/>
                  </a:moveTo>
                  <a:cubicBezTo>
                    <a:pt x="304" y="40"/>
                    <a:pt x="1" y="949"/>
                    <a:pt x="508" y="1423"/>
                  </a:cubicBezTo>
                  <a:cubicBezTo>
                    <a:pt x="659" y="1564"/>
                    <a:pt x="847" y="1638"/>
                    <a:pt x="1054" y="1638"/>
                  </a:cubicBezTo>
                  <a:cubicBezTo>
                    <a:pt x="1088" y="1638"/>
                    <a:pt x="1120" y="1636"/>
                    <a:pt x="1154" y="1634"/>
                  </a:cubicBezTo>
                  <a:cubicBezTo>
                    <a:pt x="1556" y="1591"/>
                    <a:pt x="1926" y="1301"/>
                    <a:pt x="2100" y="1050"/>
                  </a:cubicBezTo>
                  <a:cubicBezTo>
                    <a:pt x="2366" y="666"/>
                    <a:pt x="2708" y="129"/>
                    <a:pt x="2712" y="124"/>
                  </a:cubicBezTo>
                  <a:lnTo>
                    <a:pt x="2527" y="6"/>
                  </a:lnTo>
                  <a:cubicBezTo>
                    <a:pt x="2522" y="13"/>
                    <a:pt x="2182" y="544"/>
                    <a:pt x="1919" y="926"/>
                  </a:cubicBezTo>
                  <a:cubicBezTo>
                    <a:pt x="1769" y="1143"/>
                    <a:pt x="1448" y="1383"/>
                    <a:pt x="1130" y="1416"/>
                  </a:cubicBezTo>
                  <a:cubicBezTo>
                    <a:pt x="1105" y="1419"/>
                    <a:pt x="1080" y="1420"/>
                    <a:pt x="1055" y="1420"/>
                  </a:cubicBezTo>
                  <a:cubicBezTo>
                    <a:pt x="902" y="1420"/>
                    <a:pt x="770" y="1367"/>
                    <a:pt x="658" y="1264"/>
                  </a:cubicBezTo>
                  <a:cubicBezTo>
                    <a:pt x="255" y="886"/>
                    <a:pt x="521" y="81"/>
                    <a:pt x="525" y="72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4339200" y="4155125"/>
              <a:ext cx="27500" cy="9400"/>
            </a:xfrm>
            <a:custGeom>
              <a:avLst/>
              <a:gdLst/>
              <a:ahLst/>
              <a:cxnLst/>
              <a:rect l="l" t="t" r="r" b="b"/>
              <a:pathLst>
                <a:path w="1100" h="376" extrusionOk="0">
                  <a:moveTo>
                    <a:pt x="129" y="0"/>
                  </a:moveTo>
                  <a:lnTo>
                    <a:pt x="1" y="179"/>
                  </a:lnTo>
                  <a:cubicBezTo>
                    <a:pt x="15" y="189"/>
                    <a:pt x="279" y="376"/>
                    <a:pt x="666" y="376"/>
                  </a:cubicBezTo>
                  <a:cubicBezTo>
                    <a:pt x="798" y="376"/>
                    <a:pt x="944" y="353"/>
                    <a:pt x="1100" y="298"/>
                  </a:cubicBezTo>
                  <a:lnTo>
                    <a:pt x="1024" y="92"/>
                  </a:lnTo>
                  <a:cubicBezTo>
                    <a:pt x="895" y="139"/>
                    <a:pt x="774" y="157"/>
                    <a:pt x="666" y="157"/>
                  </a:cubicBezTo>
                  <a:cubicBezTo>
                    <a:pt x="352" y="157"/>
                    <a:pt x="141" y="10"/>
                    <a:pt x="129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3407725" y="4038050"/>
              <a:ext cx="935450" cy="1296975"/>
            </a:xfrm>
            <a:custGeom>
              <a:avLst/>
              <a:gdLst/>
              <a:ahLst/>
              <a:cxnLst/>
              <a:rect l="l" t="t" r="r" b="b"/>
              <a:pathLst>
                <a:path w="37418" h="51879" extrusionOk="0">
                  <a:moveTo>
                    <a:pt x="2919" y="0"/>
                  </a:moveTo>
                  <a:cubicBezTo>
                    <a:pt x="2919" y="0"/>
                    <a:pt x="1" y="13548"/>
                    <a:pt x="1565" y="24805"/>
                  </a:cubicBezTo>
                  <a:cubicBezTo>
                    <a:pt x="3128" y="36061"/>
                    <a:pt x="4379" y="51878"/>
                    <a:pt x="4379" y="51878"/>
                  </a:cubicBezTo>
                  <a:lnTo>
                    <a:pt x="16468" y="51878"/>
                  </a:lnTo>
                  <a:cubicBezTo>
                    <a:pt x="16468" y="51878"/>
                    <a:pt x="17571" y="46514"/>
                    <a:pt x="13065" y="26185"/>
                  </a:cubicBezTo>
                  <a:lnTo>
                    <a:pt x="13065" y="26185"/>
                  </a:lnTo>
                  <a:cubicBezTo>
                    <a:pt x="13065" y="26185"/>
                    <a:pt x="14757" y="27151"/>
                    <a:pt x="17366" y="27151"/>
                  </a:cubicBezTo>
                  <a:cubicBezTo>
                    <a:pt x="19884" y="27151"/>
                    <a:pt x="23256" y="26252"/>
                    <a:pt x="26787" y="22721"/>
                  </a:cubicBezTo>
                  <a:cubicBezTo>
                    <a:pt x="33978" y="15529"/>
                    <a:pt x="37417" y="8755"/>
                    <a:pt x="37417" y="8755"/>
                  </a:cubicBezTo>
                  <a:cubicBezTo>
                    <a:pt x="37417" y="8755"/>
                    <a:pt x="33247" y="1980"/>
                    <a:pt x="29496" y="730"/>
                  </a:cubicBezTo>
                  <a:lnTo>
                    <a:pt x="19317" y="11452"/>
                  </a:lnTo>
                  <a:cubicBezTo>
                    <a:pt x="19317" y="11452"/>
                    <a:pt x="13857" y="4395"/>
                    <a:pt x="2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3708625" y="4592100"/>
              <a:ext cx="273125" cy="124675"/>
            </a:xfrm>
            <a:custGeom>
              <a:avLst/>
              <a:gdLst/>
              <a:ahLst/>
              <a:cxnLst/>
              <a:rect l="l" t="t" r="r" b="b"/>
              <a:pathLst>
                <a:path w="10925" h="4987" extrusionOk="0">
                  <a:moveTo>
                    <a:pt x="3341" y="0"/>
                  </a:moveTo>
                  <a:cubicBezTo>
                    <a:pt x="1456" y="0"/>
                    <a:pt x="0" y="311"/>
                    <a:pt x="0" y="311"/>
                  </a:cubicBezTo>
                  <a:lnTo>
                    <a:pt x="1107" y="4382"/>
                  </a:lnTo>
                  <a:cubicBezTo>
                    <a:pt x="1081" y="4261"/>
                    <a:pt x="1056" y="4143"/>
                    <a:pt x="1029" y="4022"/>
                  </a:cubicBezTo>
                  <a:lnTo>
                    <a:pt x="1029" y="4022"/>
                  </a:lnTo>
                  <a:cubicBezTo>
                    <a:pt x="1029" y="4022"/>
                    <a:pt x="2720" y="4986"/>
                    <a:pt x="5328" y="4986"/>
                  </a:cubicBezTo>
                  <a:cubicBezTo>
                    <a:pt x="6913" y="4986"/>
                    <a:pt x="8836" y="4630"/>
                    <a:pt x="10925" y="3486"/>
                  </a:cubicBezTo>
                  <a:cubicBezTo>
                    <a:pt x="9417" y="603"/>
                    <a:pt x="5964" y="0"/>
                    <a:pt x="3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3438175" y="4097700"/>
              <a:ext cx="173000" cy="256575"/>
            </a:xfrm>
            <a:custGeom>
              <a:avLst/>
              <a:gdLst/>
              <a:ahLst/>
              <a:cxnLst/>
              <a:rect l="l" t="t" r="r" b="b"/>
              <a:pathLst>
                <a:path w="6920" h="10263" extrusionOk="0">
                  <a:moveTo>
                    <a:pt x="6822" y="1"/>
                  </a:moveTo>
                  <a:lnTo>
                    <a:pt x="2479" y="2712"/>
                  </a:lnTo>
                  <a:lnTo>
                    <a:pt x="4895" y="6927"/>
                  </a:lnTo>
                  <a:lnTo>
                    <a:pt x="1" y="10109"/>
                  </a:lnTo>
                  <a:lnTo>
                    <a:pt x="100" y="10262"/>
                  </a:lnTo>
                  <a:lnTo>
                    <a:pt x="5141" y="6987"/>
                  </a:lnTo>
                  <a:lnTo>
                    <a:pt x="2726" y="2774"/>
                  </a:lnTo>
                  <a:lnTo>
                    <a:pt x="6920" y="156"/>
                  </a:lnTo>
                  <a:lnTo>
                    <a:pt x="6822" y="1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3432350" y="4037575"/>
              <a:ext cx="50600" cy="817550"/>
            </a:xfrm>
            <a:custGeom>
              <a:avLst/>
              <a:gdLst/>
              <a:ahLst/>
              <a:cxnLst/>
              <a:rect l="l" t="t" r="r" b="b"/>
              <a:pathLst>
                <a:path w="2024" h="32702" extrusionOk="0">
                  <a:moveTo>
                    <a:pt x="1847" y="0"/>
                  </a:moveTo>
                  <a:cubicBezTo>
                    <a:pt x="1831" y="75"/>
                    <a:pt x="255" y="7561"/>
                    <a:pt x="98" y="16573"/>
                  </a:cubicBezTo>
                  <a:cubicBezTo>
                    <a:pt x="1" y="22145"/>
                    <a:pt x="901" y="28446"/>
                    <a:pt x="1586" y="32702"/>
                  </a:cubicBezTo>
                  <a:lnTo>
                    <a:pt x="1763" y="32675"/>
                  </a:lnTo>
                  <a:cubicBezTo>
                    <a:pt x="1080" y="28425"/>
                    <a:pt x="181" y="22134"/>
                    <a:pt x="278" y="16577"/>
                  </a:cubicBezTo>
                  <a:cubicBezTo>
                    <a:pt x="435" y="7582"/>
                    <a:pt x="2008" y="112"/>
                    <a:pt x="2023" y="39"/>
                  </a:cubicBezTo>
                  <a:lnTo>
                    <a:pt x="1847" y="0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3603850" y="4294250"/>
              <a:ext cx="183025" cy="647525"/>
            </a:xfrm>
            <a:custGeom>
              <a:avLst/>
              <a:gdLst/>
              <a:ahLst/>
              <a:cxnLst/>
              <a:rect l="l" t="t" r="r" b="b"/>
              <a:pathLst>
                <a:path w="7321" h="25901" extrusionOk="0">
                  <a:moveTo>
                    <a:pt x="168" y="0"/>
                  </a:moveTo>
                  <a:lnTo>
                    <a:pt x="0" y="65"/>
                  </a:lnTo>
                  <a:cubicBezTo>
                    <a:pt x="60" y="216"/>
                    <a:pt x="5962" y="15263"/>
                    <a:pt x="7142" y="25901"/>
                  </a:cubicBezTo>
                  <a:lnTo>
                    <a:pt x="7320" y="25881"/>
                  </a:lnTo>
                  <a:cubicBezTo>
                    <a:pt x="6137" y="15221"/>
                    <a:pt x="227" y="150"/>
                    <a:pt x="168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3624775" y="4298025"/>
              <a:ext cx="13025" cy="52675"/>
            </a:xfrm>
            <a:custGeom>
              <a:avLst/>
              <a:gdLst/>
              <a:ahLst/>
              <a:cxnLst/>
              <a:rect l="l" t="t" r="r" b="b"/>
              <a:pathLst>
                <a:path w="521" h="2107" extrusionOk="0">
                  <a:moveTo>
                    <a:pt x="223" y="0"/>
                  </a:moveTo>
                  <a:lnTo>
                    <a:pt x="47" y="35"/>
                  </a:lnTo>
                  <a:cubicBezTo>
                    <a:pt x="49" y="49"/>
                    <a:pt x="332" y="1511"/>
                    <a:pt x="1" y="2007"/>
                  </a:cubicBezTo>
                  <a:lnTo>
                    <a:pt x="150" y="2106"/>
                  </a:lnTo>
                  <a:cubicBezTo>
                    <a:pt x="520" y="1550"/>
                    <a:pt x="235" y="64"/>
                    <a:pt x="223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3869225" y="4053950"/>
              <a:ext cx="475750" cy="294425"/>
            </a:xfrm>
            <a:custGeom>
              <a:avLst/>
              <a:gdLst/>
              <a:ahLst/>
              <a:cxnLst/>
              <a:rect l="l" t="t" r="r" b="b"/>
              <a:pathLst>
                <a:path w="19030" h="11777" extrusionOk="0">
                  <a:moveTo>
                    <a:pt x="10998" y="1"/>
                  </a:moveTo>
                  <a:lnTo>
                    <a:pt x="0" y="11655"/>
                  </a:lnTo>
                  <a:lnTo>
                    <a:pt x="131" y="11777"/>
                  </a:lnTo>
                  <a:lnTo>
                    <a:pt x="11067" y="188"/>
                  </a:lnTo>
                  <a:cubicBezTo>
                    <a:pt x="11427" y="257"/>
                    <a:pt x="14183" y="1004"/>
                    <a:pt x="18879" y="8167"/>
                  </a:cubicBezTo>
                  <a:lnTo>
                    <a:pt x="19030" y="8068"/>
                  </a:lnTo>
                  <a:cubicBezTo>
                    <a:pt x="13941" y="309"/>
                    <a:pt x="11157" y="12"/>
                    <a:pt x="11041" y="3"/>
                  </a:cubicBezTo>
                  <a:lnTo>
                    <a:pt x="10998" y="1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3569400" y="4941525"/>
              <a:ext cx="156800" cy="105275"/>
            </a:xfrm>
            <a:custGeom>
              <a:avLst/>
              <a:gdLst/>
              <a:ahLst/>
              <a:cxnLst/>
              <a:rect l="l" t="t" r="r" b="b"/>
              <a:pathLst>
                <a:path w="6272" h="4211" extrusionOk="0">
                  <a:moveTo>
                    <a:pt x="5981" y="1"/>
                  </a:moveTo>
                  <a:lnTo>
                    <a:pt x="0" y="3744"/>
                  </a:lnTo>
                  <a:lnTo>
                    <a:pt x="293" y="4210"/>
                  </a:lnTo>
                  <a:lnTo>
                    <a:pt x="6272" y="466"/>
                  </a:lnTo>
                  <a:lnTo>
                    <a:pt x="59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3598575" y="4542625"/>
              <a:ext cx="50650" cy="42550"/>
            </a:xfrm>
            <a:custGeom>
              <a:avLst/>
              <a:gdLst/>
              <a:ahLst/>
              <a:cxnLst/>
              <a:rect l="l" t="t" r="r" b="b"/>
              <a:pathLst>
                <a:path w="2026" h="1702" extrusionOk="0">
                  <a:moveTo>
                    <a:pt x="1846" y="1"/>
                  </a:moveTo>
                  <a:cubicBezTo>
                    <a:pt x="1846" y="1210"/>
                    <a:pt x="18" y="1521"/>
                    <a:pt x="1" y="1524"/>
                  </a:cubicBezTo>
                  <a:lnTo>
                    <a:pt x="29" y="1701"/>
                  </a:lnTo>
                  <a:cubicBezTo>
                    <a:pt x="111" y="1689"/>
                    <a:pt x="2026" y="1364"/>
                    <a:pt x="2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2637650" y="4036725"/>
              <a:ext cx="583375" cy="1297175"/>
            </a:xfrm>
            <a:custGeom>
              <a:avLst/>
              <a:gdLst/>
              <a:ahLst/>
              <a:cxnLst/>
              <a:rect l="l" t="t" r="r" b="b"/>
              <a:pathLst>
                <a:path w="23335" h="51887" extrusionOk="0">
                  <a:moveTo>
                    <a:pt x="18635" y="0"/>
                  </a:moveTo>
                  <a:cubicBezTo>
                    <a:pt x="18635" y="0"/>
                    <a:pt x="8580" y="5025"/>
                    <a:pt x="4213" y="22963"/>
                  </a:cubicBezTo>
                  <a:cubicBezTo>
                    <a:pt x="1" y="40260"/>
                    <a:pt x="1636" y="51887"/>
                    <a:pt x="1636" y="51887"/>
                  </a:cubicBezTo>
                  <a:lnTo>
                    <a:pt x="20731" y="51887"/>
                  </a:lnTo>
                  <a:cubicBezTo>
                    <a:pt x="20731" y="51887"/>
                    <a:pt x="23334" y="27410"/>
                    <a:pt x="23148" y="17886"/>
                  </a:cubicBezTo>
                  <a:cubicBezTo>
                    <a:pt x="22906" y="5560"/>
                    <a:pt x="18635" y="0"/>
                    <a:pt x="18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2841775" y="4287950"/>
              <a:ext cx="189200" cy="1041500"/>
            </a:xfrm>
            <a:custGeom>
              <a:avLst/>
              <a:gdLst/>
              <a:ahLst/>
              <a:cxnLst/>
              <a:rect l="l" t="t" r="r" b="b"/>
              <a:pathLst>
                <a:path w="7568" h="41660" extrusionOk="0">
                  <a:moveTo>
                    <a:pt x="7393" y="0"/>
                  </a:moveTo>
                  <a:cubicBezTo>
                    <a:pt x="7320" y="270"/>
                    <a:pt x="1" y="27179"/>
                    <a:pt x="734" y="41660"/>
                  </a:cubicBezTo>
                  <a:lnTo>
                    <a:pt x="913" y="41650"/>
                  </a:lnTo>
                  <a:cubicBezTo>
                    <a:pt x="182" y="27199"/>
                    <a:pt x="7494" y="317"/>
                    <a:pt x="7567" y="48"/>
                  </a:cubicBezTo>
                  <a:lnTo>
                    <a:pt x="7393" y="0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2997000" y="4312150"/>
              <a:ext cx="11475" cy="57050"/>
            </a:xfrm>
            <a:custGeom>
              <a:avLst/>
              <a:gdLst/>
              <a:ahLst/>
              <a:cxnLst/>
              <a:rect l="l" t="t" r="r" b="b"/>
              <a:pathLst>
                <a:path w="459" h="2282" extrusionOk="0">
                  <a:moveTo>
                    <a:pt x="178" y="0"/>
                  </a:moveTo>
                  <a:lnTo>
                    <a:pt x="0" y="12"/>
                  </a:lnTo>
                  <a:cubicBezTo>
                    <a:pt x="13" y="208"/>
                    <a:pt x="131" y="1943"/>
                    <a:pt x="300" y="2281"/>
                  </a:cubicBezTo>
                  <a:lnTo>
                    <a:pt x="458" y="2203"/>
                  </a:lnTo>
                  <a:cubicBezTo>
                    <a:pt x="331" y="1943"/>
                    <a:pt x="213" y="525"/>
                    <a:pt x="178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3006700" y="4107875"/>
              <a:ext cx="202600" cy="257050"/>
            </a:xfrm>
            <a:custGeom>
              <a:avLst/>
              <a:gdLst/>
              <a:ahLst/>
              <a:cxnLst/>
              <a:rect l="l" t="t" r="r" b="b"/>
              <a:pathLst>
                <a:path w="8104" h="10282" extrusionOk="0">
                  <a:moveTo>
                    <a:pt x="99" y="0"/>
                  </a:moveTo>
                  <a:lnTo>
                    <a:pt x="1" y="154"/>
                  </a:lnTo>
                  <a:lnTo>
                    <a:pt x="4751" y="3147"/>
                  </a:lnTo>
                  <a:lnTo>
                    <a:pt x="3183" y="7720"/>
                  </a:lnTo>
                  <a:lnTo>
                    <a:pt x="8018" y="10281"/>
                  </a:lnTo>
                  <a:lnTo>
                    <a:pt x="8104" y="10120"/>
                  </a:lnTo>
                  <a:lnTo>
                    <a:pt x="3407" y="7631"/>
                  </a:lnTo>
                  <a:lnTo>
                    <a:pt x="4972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3101725" y="4035425"/>
              <a:ext cx="125825" cy="810100"/>
            </a:xfrm>
            <a:custGeom>
              <a:avLst/>
              <a:gdLst/>
              <a:ahLst/>
              <a:cxnLst/>
              <a:rect l="l" t="t" r="r" b="b"/>
              <a:pathLst>
                <a:path w="5033" h="32404" extrusionOk="0">
                  <a:moveTo>
                    <a:pt x="146" y="0"/>
                  </a:moveTo>
                  <a:lnTo>
                    <a:pt x="1" y="105"/>
                  </a:lnTo>
                  <a:cubicBezTo>
                    <a:pt x="30" y="147"/>
                    <a:pt x="2976" y="4282"/>
                    <a:pt x="4166" y="12378"/>
                  </a:cubicBezTo>
                  <a:cubicBezTo>
                    <a:pt x="4852" y="17038"/>
                    <a:pt x="4454" y="23393"/>
                    <a:pt x="4033" y="30121"/>
                  </a:cubicBezTo>
                  <a:cubicBezTo>
                    <a:pt x="3984" y="30874"/>
                    <a:pt x="3939" y="31632"/>
                    <a:pt x="3892" y="32393"/>
                  </a:cubicBezTo>
                  <a:lnTo>
                    <a:pt x="4070" y="32403"/>
                  </a:lnTo>
                  <a:cubicBezTo>
                    <a:pt x="4117" y="31642"/>
                    <a:pt x="4164" y="30884"/>
                    <a:pt x="4211" y="30132"/>
                  </a:cubicBezTo>
                  <a:cubicBezTo>
                    <a:pt x="4634" y="23396"/>
                    <a:pt x="5033" y="17032"/>
                    <a:pt x="4344" y="12352"/>
                  </a:cubicBezTo>
                  <a:cubicBezTo>
                    <a:pt x="3147" y="4208"/>
                    <a:pt x="176" y="42"/>
                    <a:pt x="146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2683500" y="4641325"/>
              <a:ext cx="112025" cy="307975"/>
            </a:xfrm>
            <a:custGeom>
              <a:avLst/>
              <a:gdLst/>
              <a:ahLst/>
              <a:cxnLst/>
              <a:rect l="l" t="t" r="r" b="b"/>
              <a:pathLst>
                <a:path w="4481" h="12319" extrusionOk="0">
                  <a:moveTo>
                    <a:pt x="2090" y="0"/>
                  </a:moveTo>
                  <a:cubicBezTo>
                    <a:pt x="1036" y="4562"/>
                    <a:pt x="385" y="8705"/>
                    <a:pt x="1" y="12319"/>
                  </a:cubicBezTo>
                  <a:cubicBezTo>
                    <a:pt x="1186" y="11660"/>
                    <a:pt x="2607" y="10457"/>
                    <a:pt x="3368" y="8304"/>
                  </a:cubicBezTo>
                  <a:cubicBezTo>
                    <a:pt x="4481" y="5149"/>
                    <a:pt x="2894" y="1522"/>
                    <a:pt x="2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2936900" y="4941725"/>
              <a:ext cx="156825" cy="105300"/>
            </a:xfrm>
            <a:custGeom>
              <a:avLst/>
              <a:gdLst/>
              <a:ahLst/>
              <a:cxnLst/>
              <a:rect l="l" t="t" r="r" b="b"/>
              <a:pathLst>
                <a:path w="6273" h="4212" extrusionOk="0">
                  <a:moveTo>
                    <a:pt x="293" y="1"/>
                  </a:moveTo>
                  <a:lnTo>
                    <a:pt x="1" y="466"/>
                  </a:lnTo>
                  <a:lnTo>
                    <a:pt x="5981" y="4211"/>
                  </a:lnTo>
                  <a:lnTo>
                    <a:pt x="6272" y="374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3015900" y="4530425"/>
              <a:ext cx="53950" cy="39450"/>
            </a:xfrm>
            <a:custGeom>
              <a:avLst/>
              <a:gdLst/>
              <a:ahLst/>
              <a:cxnLst/>
              <a:rect l="l" t="t" r="r" b="b"/>
              <a:pathLst>
                <a:path w="2158" h="1578" extrusionOk="0">
                  <a:moveTo>
                    <a:pt x="164" y="1"/>
                  </a:moveTo>
                  <a:lnTo>
                    <a:pt x="1" y="74"/>
                  </a:lnTo>
                  <a:cubicBezTo>
                    <a:pt x="24" y="128"/>
                    <a:pt x="612" y="1383"/>
                    <a:pt x="2134" y="1578"/>
                  </a:cubicBezTo>
                  <a:lnTo>
                    <a:pt x="2158" y="1400"/>
                  </a:lnTo>
                  <a:cubicBezTo>
                    <a:pt x="737" y="1219"/>
                    <a:pt x="169" y="12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3426425" y="3757350"/>
              <a:ext cx="73575" cy="79750"/>
            </a:xfrm>
            <a:custGeom>
              <a:avLst/>
              <a:gdLst/>
              <a:ahLst/>
              <a:cxnLst/>
              <a:rect l="l" t="t" r="r" b="b"/>
              <a:pathLst>
                <a:path w="2943" h="3190" extrusionOk="0">
                  <a:moveTo>
                    <a:pt x="1621" y="1"/>
                  </a:moveTo>
                  <a:cubicBezTo>
                    <a:pt x="879" y="1"/>
                    <a:pt x="91" y="933"/>
                    <a:pt x="91" y="933"/>
                  </a:cubicBezTo>
                  <a:lnTo>
                    <a:pt x="0" y="3109"/>
                  </a:lnTo>
                  <a:cubicBezTo>
                    <a:pt x="161" y="3164"/>
                    <a:pt x="319" y="3189"/>
                    <a:pt x="472" y="3189"/>
                  </a:cubicBezTo>
                  <a:cubicBezTo>
                    <a:pt x="1906" y="3189"/>
                    <a:pt x="2942" y="965"/>
                    <a:pt x="2191" y="238"/>
                  </a:cubicBezTo>
                  <a:cubicBezTo>
                    <a:pt x="2015" y="68"/>
                    <a:pt x="1820" y="1"/>
                    <a:pt x="1621" y="1"/>
                  </a:cubicBezTo>
                  <a:close/>
                </a:path>
              </a:pathLst>
            </a:custGeom>
            <a:solidFill>
              <a:srgbClr val="F1A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3434825" y="3775400"/>
              <a:ext cx="39775" cy="24750"/>
            </a:xfrm>
            <a:custGeom>
              <a:avLst/>
              <a:gdLst/>
              <a:ahLst/>
              <a:cxnLst/>
              <a:rect l="l" t="t" r="r" b="b"/>
              <a:pathLst>
                <a:path w="1591" h="990" extrusionOk="0">
                  <a:moveTo>
                    <a:pt x="1212" y="1"/>
                  </a:moveTo>
                  <a:cubicBezTo>
                    <a:pt x="591" y="1"/>
                    <a:pt x="29" y="847"/>
                    <a:pt x="0" y="891"/>
                  </a:cubicBezTo>
                  <a:lnTo>
                    <a:pt x="150" y="989"/>
                  </a:lnTo>
                  <a:cubicBezTo>
                    <a:pt x="156" y="980"/>
                    <a:pt x="684" y="183"/>
                    <a:pt x="1213" y="183"/>
                  </a:cubicBezTo>
                  <a:cubicBezTo>
                    <a:pt x="1307" y="183"/>
                    <a:pt x="1401" y="208"/>
                    <a:pt x="1492" y="267"/>
                  </a:cubicBezTo>
                  <a:lnTo>
                    <a:pt x="1591" y="117"/>
                  </a:lnTo>
                  <a:cubicBezTo>
                    <a:pt x="1465" y="35"/>
                    <a:pt x="1337" y="1"/>
                    <a:pt x="1212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3451150" y="3780050"/>
              <a:ext cx="13050" cy="22300"/>
            </a:xfrm>
            <a:custGeom>
              <a:avLst/>
              <a:gdLst/>
              <a:ahLst/>
              <a:cxnLst/>
              <a:rect l="l" t="t" r="r" b="b"/>
              <a:pathLst>
                <a:path w="522" h="892" extrusionOk="0">
                  <a:moveTo>
                    <a:pt x="56" y="1"/>
                  </a:moveTo>
                  <a:lnTo>
                    <a:pt x="0" y="172"/>
                  </a:lnTo>
                  <a:cubicBezTo>
                    <a:pt x="130" y="215"/>
                    <a:pt x="214" y="284"/>
                    <a:pt x="250" y="376"/>
                  </a:cubicBezTo>
                  <a:cubicBezTo>
                    <a:pt x="323" y="564"/>
                    <a:pt x="193" y="801"/>
                    <a:pt x="192" y="803"/>
                  </a:cubicBezTo>
                  <a:lnTo>
                    <a:pt x="349" y="891"/>
                  </a:lnTo>
                  <a:cubicBezTo>
                    <a:pt x="356" y="880"/>
                    <a:pt x="522" y="579"/>
                    <a:pt x="417" y="311"/>
                  </a:cubicBezTo>
                  <a:cubicBezTo>
                    <a:pt x="361" y="165"/>
                    <a:pt x="240" y="61"/>
                    <a:pt x="56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3452275" y="3817600"/>
              <a:ext cx="21075" cy="21100"/>
            </a:xfrm>
            <a:custGeom>
              <a:avLst/>
              <a:gdLst/>
              <a:ahLst/>
              <a:cxnLst/>
              <a:rect l="l" t="t" r="r" b="b"/>
              <a:pathLst>
                <a:path w="843" h="844" extrusionOk="0">
                  <a:moveTo>
                    <a:pt x="422" y="1"/>
                  </a:moveTo>
                  <a:cubicBezTo>
                    <a:pt x="190" y="1"/>
                    <a:pt x="1" y="191"/>
                    <a:pt x="1" y="422"/>
                  </a:cubicBezTo>
                  <a:cubicBezTo>
                    <a:pt x="1" y="654"/>
                    <a:pt x="189" y="844"/>
                    <a:pt x="422" y="844"/>
                  </a:cubicBezTo>
                  <a:cubicBezTo>
                    <a:pt x="654" y="844"/>
                    <a:pt x="843" y="655"/>
                    <a:pt x="843" y="422"/>
                  </a:cubicBezTo>
                  <a:cubicBezTo>
                    <a:pt x="843" y="191"/>
                    <a:pt x="655" y="1"/>
                    <a:pt x="42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3109875" y="3751975"/>
              <a:ext cx="76925" cy="79750"/>
            </a:xfrm>
            <a:custGeom>
              <a:avLst/>
              <a:gdLst/>
              <a:ahLst/>
              <a:cxnLst/>
              <a:rect l="l" t="t" r="r" b="b"/>
              <a:pathLst>
                <a:path w="3077" h="3190" extrusionOk="0">
                  <a:moveTo>
                    <a:pt x="1263" y="0"/>
                  </a:moveTo>
                  <a:cubicBezTo>
                    <a:pt x="1064" y="0"/>
                    <a:pt x="873" y="67"/>
                    <a:pt x="708" y="237"/>
                  </a:cubicBezTo>
                  <a:cubicBezTo>
                    <a:pt x="0" y="965"/>
                    <a:pt x="1176" y="3189"/>
                    <a:pt x="2609" y="3189"/>
                  </a:cubicBezTo>
                  <a:cubicBezTo>
                    <a:pt x="2763" y="3189"/>
                    <a:pt x="2919" y="3164"/>
                    <a:pt x="3077" y="3108"/>
                  </a:cubicBezTo>
                  <a:lnTo>
                    <a:pt x="2852" y="934"/>
                  </a:lnTo>
                  <a:cubicBezTo>
                    <a:pt x="2852" y="934"/>
                    <a:pt x="2005" y="0"/>
                    <a:pt x="1263" y="0"/>
                  </a:cubicBezTo>
                  <a:close/>
                </a:path>
              </a:pathLst>
            </a:custGeom>
            <a:solidFill>
              <a:srgbClr val="F1A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3135200" y="3770050"/>
              <a:ext cx="40925" cy="24800"/>
            </a:xfrm>
            <a:custGeom>
              <a:avLst/>
              <a:gdLst/>
              <a:ahLst/>
              <a:cxnLst/>
              <a:rect l="l" t="t" r="r" b="b"/>
              <a:pathLst>
                <a:path w="1637" h="992" extrusionOk="0">
                  <a:moveTo>
                    <a:pt x="372" y="1"/>
                  </a:moveTo>
                  <a:cubicBezTo>
                    <a:pt x="247" y="1"/>
                    <a:pt x="121" y="35"/>
                    <a:pt x="0" y="118"/>
                  </a:cubicBezTo>
                  <a:lnTo>
                    <a:pt x="102" y="266"/>
                  </a:lnTo>
                  <a:cubicBezTo>
                    <a:pt x="189" y="207"/>
                    <a:pt x="281" y="182"/>
                    <a:pt x="374" y="182"/>
                  </a:cubicBezTo>
                  <a:cubicBezTo>
                    <a:pt x="903" y="182"/>
                    <a:pt x="1484" y="982"/>
                    <a:pt x="1491" y="992"/>
                  </a:cubicBezTo>
                  <a:lnTo>
                    <a:pt x="1637" y="887"/>
                  </a:lnTo>
                  <a:cubicBezTo>
                    <a:pt x="1606" y="844"/>
                    <a:pt x="993" y="1"/>
                    <a:pt x="372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3146425" y="3774700"/>
              <a:ext cx="12450" cy="22350"/>
            </a:xfrm>
            <a:custGeom>
              <a:avLst/>
              <a:gdLst/>
              <a:ahLst/>
              <a:cxnLst/>
              <a:rect l="l" t="t" r="r" b="b"/>
              <a:pathLst>
                <a:path w="498" h="894" extrusionOk="0">
                  <a:moveTo>
                    <a:pt x="440" y="1"/>
                  </a:moveTo>
                  <a:cubicBezTo>
                    <a:pt x="264" y="61"/>
                    <a:pt x="148" y="162"/>
                    <a:pt x="98" y="303"/>
                  </a:cubicBezTo>
                  <a:cubicBezTo>
                    <a:pt x="0" y="572"/>
                    <a:pt x="189" y="881"/>
                    <a:pt x="197" y="894"/>
                  </a:cubicBezTo>
                  <a:lnTo>
                    <a:pt x="349" y="799"/>
                  </a:lnTo>
                  <a:cubicBezTo>
                    <a:pt x="348" y="797"/>
                    <a:pt x="198" y="551"/>
                    <a:pt x="266" y="364"/>
                  </a:cubicBezTo>
                  <a:cubicBezTo>
                    <a:pt x="298" y="276"/>
                    <a:pt x="374" y="214"/>
                    <a:pt x="497" y="172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3150275" y="3813050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2" y="0"/>
                  </a:moveTo>
                  <a:cubicBezTo>
                    <a:pt x="190" y="0"/>
                    <a:pt x="1" y="188"/>
                    <a:pt x="1" y="421"/>
                  </a:cubicBezTo>
                  <a:cubicBezTo>
                    <a:pt x="1" y="654"/>
                    <a:pt x="189" y="842"/>
                    <a:pt x="422" y="842"/>
                  </a:cubicBezTo>
                  <a:cubicBezTo>
                    <a:pt x="654" y="842"/>
                    <a:pt x="843" y="655"/>
                    <a:pt x="843" y="421"/>
                  </a:cubicBezTo>
                  <a:cubicBezTo>
                    <a:pt x="843" y="188"/>
                    <a:pt x="655" y="0"/>
                    <a:pt x="42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3166575" y="3606675"/>
              <a:ext cx="350650" cy="431475"/>
            </a:xfrm>
            <a:custGeom>
              <a:avLst/>
              <a:gdLst/>
              <a:ahLst/>
              <a:cxnLst/>
              <a:rect l="l" t="t" r="r" b="b"/>
              <a:pathLst>
                <a:path w="14026" h="17259" extrusionOk="0">
                  <a:moveTo>
                    <a:pt x="5645" y="0"/>
                  </a:moveTo>
                  <a:cubicBezTo>
                    <a:pt x="5630" y="0"/>
                    <a:pt x="5616" y="0"/>
                    <a:pt x="5601" y="0"/>
                  </a:cubicBezTo>
                  <a:cubicBezTo>
                    <a:pt x="49" y="34"/>
                    <a:pt x="0" y="7229"/>
                    <a:pt x="372" y="12050"/>
                  </a:cubicBezTo>
                  <a:cubicBezTo>
                    <a:pt x="541" y="14242"/>
                    <a:pt x="300" y="16276"/>
                    <a:pt x="300" y="16276"/>
                  </a:cubicBezTo>
                  <a:cubicBezTo>
                    <a:pt x="1640" y="17027"/>
                    <a:pt x="3044" y="17258"/>
                    <a:pt x="4266" y="17258"/>
                  </a:cubicBezTo>
                  <a:cubicBezTo>
                    <a:pt x="6221" y="17258"/>
                    <a:pt x="7707" y="16666"/>
                    <a:pt x="7707" y="16666"/>
                  </a:cubicBezTo>
                  <a:lnTo>
                    <a:pt x="7652" y="14928"/>
                  </a:lnTo>
                  <a:cubicBezTo>
                    <a:pt x="11866" y="14265"/>
                    <a:pt x="14026" y="0"/>
                    <a:pt x="5645" y="0"/>
                  </a:cubicBezTo>
                  <a:close/>
                </a:path>
              </a:pathLst>
            </a:custGeom>
            <a:solidFill>
              <a:srgbClr val="F1A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3284375" y="3973775"/>
              <a:ext cx="74625" cy="42025"/>
            </a:xfrm>
            <a:custGeom>
              <a:avLst/>
              <a:gdLst/>
              <a:ahLst/>
              <a:cxnLst/>
              <a:rect l="l" t="t" r="r" b="b"/>
              <a:pathLst>
                <a:path w="2985" h="1681" extrusionOk="0">
                  <a:moveTo>
                    <a:pt x="0" y="1"/>
                  </a:moveTo>
                  <a:cubicBezTo>
                    <a:pt x="0" y="1"/>
                    <a:pt x="1322" y="1482"/>
                    <a:pt x="2984" y="1680"/>
                  </a:cubicBezTo>
                  <a:lnTo>
                    <a:pt x="2939" y="244"/>
                  </a:lnTo>
                  <a:cubicBezTo>
                    <a:pt x="2957" y="242"/>
                    <a:pt x="2951" y="240"/>
                    <a:pt x="2926" y="240"/>
                  </a:cubicBezTo>
                  <a:cubicBezTo>
                    <a:pt x="2728" y="240"/>
                    <a:pt x="1350" y="318"/>
                    <a:pt x="1350" y="3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18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3259550" y="3954975"/>
              <a:ext cx="98750" cy="29700"/>
            </a:xfrm>
            <a:custGeom>
              <a:avLst/>
              <a:gdLst/>
              <a:ahLst/>
              <a:cxnLst/>
              <a:rect l="l" t="t" r="r" b="b"/>
              <a:pathLst>
                <a:path w="3950" h="1188" extrusionOk="0">
                  <a:moveTo>
                    <a:pt x="160" y="0"/>
                  </a:moveTo>
                  <a:lnTo>
                    <a:pt x="0" y="80"/>
                  </a:lnTo>
                  <a:cubicBezTo>
                    <a:pt x="24" y="130"/>
                    <a:pt x="586" y="1187"/>
                    <a:pt x="3169" y="1187"/>
                  </a:cubicBezTo>
                  <a:cubicBezTo>
                    <a:pt x="3411" y="1187"/>
                    <a:pt x="3670" y="1178"/>
                    <a:pt x="3949" y="1157"/>
                  </a:cubicBezTo>
                  <a:lnTo>
                    <a:pt x="3937" y="979"/>
                  </a:lnTo>
                  <a:cubicBezTo>
                    <a:pt x="3665" y="999"/>
                    <a:pt x="3413" y="1008"/>
                    <a:pt x="3177" y="1008"/>
                  </a:cubicBezTo>
                  <a:cubicBezTo>
                    <a:pt x="711" y="1008"/>
                    <a:pt x="166" y="10"/>
                    <a:pt x="160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3172600" y="4011125"/>
              <a:ext cx="187675" cy="30025"/>
            </a:xfrm>
            <a:custGeom>
              <a:avLst/>
              <a:gdLst/>
              <a:ahLst/>
              <a:cxnLst/>
              <a:rect l="l" t="t" r="r" b="b"/>
              <a:pathLst>
                <a:path w="7507" h="1201" extrusionOk="0">
                  <a:moveTo>
                    <a:pt x="119" y="1"/>
                  </a:moveTo>
                  <a:lnTo>
                    <a:pt x="1" y="196"/>
                  </a:lnTo>
                  <a:cubicBezTo>
                    <a:pt x="23" y="210"/>
                    <a:pt x="1696" y="1200"/>
                    <a:pt x="4179" y="1200"/>
                  </a:cubicBezTo>
                  <a:cubicBezTo>
                    <a:pt x="5175" y="1200"/>
                    <a:pt x="6301" y="1041"/>
                    <a:pt x="7506" y="595"/>
                  </a:cubicBezTo>
                  <a:lnTo>
                    <a:pt x="7426" y="382"/>
                  </a:lnTo>
                  <a:cubicBezTo>
                    <a:pt x="6251" y="818"/>
                    <a:pt x="5151" y="973"/>
                    <a:pt x="4178" y="973"/>
                  </a:cubicBezTo>
                  <a:cubicBezTo>
                    <a:pt x="1765" y="973"/>
                    <a:pt x="141" y="15"/>
                    <a:pt x="119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3203675" y="3810850"/>
              <a:ext cx="101500" cy="75200"/>
            </a:xfrm>
            <a:custGeom>
              <a:avLst/>
              <a:gdLst/>
              <a:ahLst/>
              <a:cxnLst/>
              <a:rect l="l" t="t" r="r" b="b"/>
              <a:pathLst>
                <a:path w="4060" h="3008" extrusionOk="0">
                  <a:moveTo>
                    <a:pt x="1983" y="0"/>
                  </a:moveTo>
                  <a:cubicBezTo>
                    <a:pt x="877" y="0"/>
                    <a:pt x="1" y="673"/>
                    <a:pt x="27" y="1504"/>
                  </a:cubicBezTo>
                  <a:cubicBezTo>
                    <a:pt x="53" y="2333"/>
                    <a:pt x="970" y="3007"/>
                    <a:pt x="2076" y="3007"/>
                  </a:cubicBezTo>
                  <a:cubicBezTo>
                    <a:pt x="3184" y="3007"/>
                    <a:pt x="4060" y="2334"/>
                    <a:pt x="4034" y="1504"/>
                  </a:cubicBezTo>
                  <a:cubicBezTo>
                    <a:pt x="4009" y="674"/>
                    <a:pt x="3090" y="0"/>
                    <a:pt x="1983" y="0"/>
                  </a:cubicBezTo>
                  <a:close/>
                </a:path>
              </a:pathLst>
            </a:custGeom>
            <a:solidFill>
              <a:srgbClr val="F18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3381625" y="3819500"/>
              <a:ext cx="66975" cy="68500"/>
            </a:xfrm>
            <a:custGeom>
              <a:avLst/>
              <a:gdLst/>
              <a:ahLst/>
              <a:cxnLst/>
              <a:rect l="l" t="t" r="r" b="b"/>
              <a:pathLst>
                <a:path w="2679" h="2740" extrusionOk="0">
                  <a:moveTo>
                    <a:pt x="1808" y="1"/>
                  </a:moveTo>
                  <a:cubicBezTo>
                    <a:pt x="800" y="1"/>
                    <a:pt x="1" y="613"/>
                    <a:pt x="24" y="1370"/>
                  </a:cubicBezTo>
                  <a:cubicBezTo>
                    <a:pt x="48" y="2127"/>
                    <a:pt x="885" y="2740"/>
                    <a:pt x="1894" y="2740"/>
                  </a:cubicBezTo>
                  <a:cubicBezTo>
                    <a:pt x="1968" y="2740"/>
                    <a:pt x="2042" y="2736"/>
                    <a:pt x="2117" y="2728"/>
                  </a:cubicBezTo>
                  <a:cubicBezTo>
                    <a:pt x="2382" y="1932"/>
                    <a:pt x="2575" y="1060"/>
                    <a:pt x="2679" y="163"/>
                  </a:cubicBezTo>
                  <a:cubicBezTo>
                    <a:pt x="2418" y="60"/>
                    <a:pt x="2122" y="1"/>
                    <a:pt x="1808" y="1"/>
                  </a:cubicBezTo>
                  <a:close/>
                </a:path>
              </a:pathLst>
            </a:custGeom>
            <a:solidFill>
              <a:srgbClr val="F18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3353400" y="3770925"/>
              <a:ext cx="20650" cy="55550"/>
            </a:xfrm>
            <a:custGeom>
              <a:avLst/>
              <a:gdLst/>
              <a:ahLst/>
              <a:cxnLst/>
              <a:rect l="l" t="t" r="r" b="b"/>
              <a:pathLst>
                <a:path w="826" h="2222" extrusionOk="0">
                  <a:moveTo>
                    <a:pt x="0" y="1"/>
                  </a:moveTo>
                  <a:lnTo>
                    <a:pt x="8" y="2221"/>
                  </a:lnTo>
                  <a:lnTo>
                    <a:pt x="826" y="19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8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3351325" y="3770050"/>
              <a:ext cx="25725" cy="58575"/>
            </a:xfrm>
            <a:custGeom>
              <a:avLst/>
              <a:gdLst/>
              <a:ahLst/>
              <a:cxnLst/>
              <a:rect l="l" t="t" r="r" b="b"/>
              <a:pathLst>
                <a:path w="1029" h="2343" extrusionOk="0">
                  <a:moveTo>
                    <a:pt x="166" y="0"/>
                  </a:moveTo>
                  <a:lnTo>
                    <a:pt x="0" y="71"/>
                  </a:lnTo>
                  <a:lnTo>
                    <a:pt x="787" y="1935"/>
                  </a:lnTo>
                  <a:lnTo>
                    <a:pt x="63" y="2173"/>
                  </a:lnTo>
                  <a:lnTo>
                    <a:pt x="119" y="2343"/>
                  </a:lnTo>
                  <a:lnTo>
                    <a:pt x="1029" y="204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3308550" y="3793475"/>
              <a:ext cx="13775" cy="13350"/>
            </a:xfrm>
            <a:custGeom>
              <a:avLst/>
              <a:gdLst/>
              <a:ahLst/>
              <a:cxnLst/>
              <a:rect l="l" t="t" r="r" b="b"/>
              <a:pathLst>
                <a:path w="551" h="534" extrusionOk="0">
                  <a:moveTo>
                    <a:pt x="267" y="1"/>
                  </a:moveTo>
                  <a:cubicBezTo>
                    <a:pt x="264" y="1"/>
                    <a:pt x="261" y="1"/>
                    <a:pt x="259" y="1"/>
                  </a:cubicBezTo>
                  <a:cubicBezTo>
                    <a:pt x="112" y="5"/>
                    <a:pt x="1" y="127"/>
                    <a:pt x="8" y="274"/>
                  </a:cubicBezTo>
                  <a:cubicBezTo>
                    <a:pt x="17" y="420"/>
                    <a:pt x="139" y="534"/>
                    <a:pt x="285" y="534"/>
                  </a:cubicBezTo>
                  <a:cubicBezTo>
                    <a:pt x="287" y="534"/>
                    <a:pt x="289" y="534"/>
                    <a:pt x="291" y="534"/>
                  </a:cubicBezTo>
                  <a:cubicBezTo>
                    <a:pt x="437" y="529"/>
                    <a:pt x="550" y="406"/>
                    <a:pt x="541" y="260"/>
                  </a:cubicBezTo>
                  <a:cubicBezTo>
                    <a:pt x="532" y="114"/>
                    <a:pt x="410" y="1"/>
                    <a:pt x="267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3277800" y="3766725"/>
              <a:ext cx="42700" cy="22300"/>
            </a:xfrm>
            <a:custGeom>
              <a:avLst/>
              <a:gdLst/>
              <a:ahLst/>
              <a:cxnLst/>
              <a:rect l="l" t="t" r="r" b="b"/>
              <a:pathLst>
                <a:path w="1708" h="892" extrusionOk="0">
                  <a:moveTo>
                    <a:pt x="1467" y="0"/>
                  </a:moveTo>
                  <a:cubicBezTo>
                    <a:pt x="1091" y="0"/>
                    <a:pt x="372" y="84"/>
                    <a:pt x="0" y="681"/>
                  </a:cubicBezTo>
                  <a:lnTo>
                    <a:pt x="339" y="891"/>
                  </a:lnTo>
                  <a:cubicBezTo>
                    <a:pt x="608" y="459"/>
                    <a:pt x="1178" y="399"/>
                    <a:pt x="1473" y="399"/>
                  </a:cubicBezTo>
                  <a:cubicBezTo>
                    <a:pt x="1583" y="399"/>
                    <a:pt x="1654" y="408"/>
                    <a:pt x="1657" y="408"/>
                  </a:cubicBezTo>
                  <a:lnTo>
                    <a:pt x="1708" y="13"/>
                  </a:lnTo>
                  <a:cubicBezTo>
                    <a:pt x="1695" y="11"/>
                    <a:pt x="1603" y="0"/>
                    <a:pt x="1467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3390100" y="3795150"/>
              <a:ext cx="13775" cy="13375"/>
            </a:xfrm>
            <a:custGeom>
              <a:avLst/>
              <a:gdLst/>
              <a:ahLst/>
              <a:cxnLst/>
              <a:rect l="l" t="t" r="r" b="b"/>
              <a:pathLst>
                <a:path w="551" h="535" extrusionOk="0">
                  <a:moveTo>
                    <a:pt x="266" y="1"/>
                  </a:moveTo>
                  <a:cubicBezTo>
                    <a:pt x="264" y="1"/>
                    <a:pt x="261" y="1"/>
                    <a:pt x="259" y="1"/>
                  </a:cubicBezTo>
                  <a:cubicBezTo>
                    <a:pt x="113" y="3"/>
                    <a:pt x="1" y="126"/>
                    <a:pt x="9" y="275"/>
                  </a:cubicBezTo>
                  <a:cubicBezTo>
                    <a:pt x="17" y="420"/>
                    <a:pt x="140" y="534"/>
                    <a:pt x="285" y="534"/>
                  </a:cubicBezTo>
                  <a:cubicBezTo>
                    <a:pt x="287" y="534"/>
                    <a:pt x="289" y="534"/>
                    <a:pt x="291" y="534"/>
                  </a:cubicBezTo>
                  <a:cubicBezTo>
                    <a:pt x="439" y="530"/>
                    <a:pt x="550" y="406"/>
                    <a:pt x="541" y="260"/>
                  </a:cubicBezTo>
                  <a:cubicBezTo>
                    <a:pt x="533" y="115"/>
                    <a:pt x="410" y="1"/>
                    <a:pt x="266" y="1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3383850" y="3760900"/>
              <a:ext cx="41425" cy="23250"/>
            </a:xfrm>
            <a:custGeom>
              <a:avLst/>
              <a:gdLst/>
              <a:ahLst/>
              <a:cxnLst/>
              <a:rect l="l" t="t" r="r" b="b"/>
              <a:pathLst>
                <a:path w="1657" h="930" extrusionOk="0">
                  <a:moveTo>
                    <a:pt x="106" y="0"/>
                  </a:moveTo>
                  <a:cubicBezTo>
                    <a:pt x="46" y="0"/>
                    <a:pt x="9" y="3"/>
                    <a:pt x="1" y="3"/>
                  </a:cubicBezTo>
                  <a:lnTo>
                    <a:pt x="31" y="402"/>
                  </a:lnTo>
                  <a:cubicBezTo>
                    <a:pt x="32" y="401"/>
                    <a:pt x="59" y="400"/>
                    <a:pt x="103" y="400"/>
                  </a:cubicBezTo>
                  <a:cubicBezTo>
                    <a:pt x="326" y="400"/>
                    <a:pt x="1001" y="442"/>
                    <a:pt x="1325" y="929"/>
                  </a:cubicBezTo>
                  <a:lnTo>
                    <a:pt x="1656" y="709"/>
                  </a:lnTo>
                  <a:cubicBezTo>
                    <a:pt x="1225" y="60"/>
                    <a:pt x="399" y="0"/>
                    <a:pt x="106" y="0"/>
                  </a:cubicBezTo>
                  <a:close/>
                </a:path>
              </a:pathLst>
            </a:custGeom>
            <a:solidFill>
              <a:srgbClr val="1C0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171675" y="3605750"/>
              <a:ext cx="281200" cy="211875"/>
            </a:xfrm>
            <a:custGeom>
              <a:avLst/>
              <a:gdLst/>
              <a:ahLst/>
              <a:cxnLst/>
              <a:rect l="l" t="t" r="r" b="b"/>
              <a:pathLst>
                <a:path w="11248" h="8475" extrusionOk="0">
                  <a:moveTo>
                    <a:pt x="5397" y="1"/>
                  </a:moveTo>
                  <a:cubicBezTo>
                    <a:pt x="2008" y="23"/>
                    <a:pt x="198" y="2726"/>
                    <a:pt x="17" y="8035"/>
                  </a:cubicBezTo>
                  <a:lnTo>
                    <a:pt x="16" y="8086"/>
                  </a:lnTo>
                  <a:lnTo>
                    <a:pt x="0" y="8475"/>
                  </a:lnTo>
                  <a:cubicBezTo>
                    <a:pt x="653" y="8282"/>
                    <a:pt x="6383" y="6124"/>
                    <a:pt x="7211" y="3041"/>
                  </a:cubicBezTo>
                  <a:cubicBezTo>
                    <a:pt x="7282" y="3433"/>
                    <a:pt x="7432" y="4429"/>
                    <a:pt x="7241" y="4977"/>
                  </a:cubicBezTo>
                  <a:lnTo>
                    <a:pt x="7216" y="5053"/>
                  </a:lnTo>
                  <a:lnTo>
                    <a:pt x="7291" y="5023"/>
                  </a:lnTo>
                  <a:cubicBezTo>
                    <a:pt x="7304" y="5018"/>
                    <a:pt x="8562" y="4503"/>
                    <a:pt x="8609" y="3463"/>
                  </a:cubicBezTo>
                  <a:cubicBezTo>
                    <a:pt x="8910" y="4073"/>
                    <a:pt x="10086" y="6381"/>
                    <a:pt x="11142" y="7448"/>
                  </a:cubicBezTo>
                  <a:lnTo>
                    <a:pt x="11202" y="7511"/>
                  </a:lnTo>
                  <a:lnTo>
                    <a:pt x="11204" y="7424"/>
                  </a:lnTo>
                  <a:cubicBezTo>
                    <a:pt x="11248" y="4903"/>
                    <a:pt x="10573" y="2798"/>
                    <a:pt x="9297" y="1500"/>
                  </a:cubicBezTo>
                  <a:cubicBezTo>
                    <a:pt x="8322" y="506"/>
                    <a:pt x="7025" y="1"/>
                    <a:pt x="5441" y="1"/>
                  </a:cubicBezTo>
                  <a:close/>
                </a:path>
              </a:pathLst>
            </a:custGeom>
            <a:solidFill>
              <a:srgbClr val="3A17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172600" y="3645325"/>
              <a:ext cx="162050" cy="138825"/>
            </a:xfrm>
            <a:custGeom>
              <a:avLst/>
              <a:gdLst/>
              <a:ahLst/>
              <a:cxnLst/>
              <a:rect l="l" t="t" r="r" b="b"/>
              <a:pathLst>
                <a:path w="6482" h="5553" extrusionOk="0">
                  <a:moveTo>
                    <a:pt x="6299" y="0"/>
                  </a:moveTo>
                  <a:cubicBezTo>
                    <a:pt x="6046" y="2626"/>
                    <a:pt x="61" y="5357"/>
                    <a:pt x="1" y="5384"/>
                  </a:cubicBezTo>
                  <a:lnTo>
                    <a:pt x="75" y="5552"/>
                  </a:lnTo>
                  <a:cubicBezTo>
                    <a:pt x="327" y="5439"/>
                    <a:pt x="6218" y="2750"/>
                    <a:pt x="6482" y="18"/>
                  </a:cubicBezTo>
                  <a:lnTo>
                    <a:pt x="6299" y="0"/>
                  </a:ln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143350" y="3616125"/>
              <a:ext cx="151025" cy="117825"/>
            </a:xfrm>
            <a:custGeom>
              <a:avLst/>
              <a:gdLst/>
              <a:ahLst/>
              <a:cxnLst/>
              <a:rect l="l" t="t" r="r" b="b"/>
              <a:pathLst>
                <a:path w="6041" h="4713" extrusionOk="0">
                  <a:moveTo>
                    <a:pt x="5867" y="1"/>
                  </a:moveTo>
                  <a:cubicBezTo>
                    <a:pt x="4856" y="3093"/>
                    <a:pt x="48" y="4521"/>
                    <a:pt x="0" y="4536"/>
                  </a:cubicBezTo>
                  <a:lnTo>
                    <a:pt x="52" y="4712"/>
                  </a:lnTo>
                  <a:cubicBezTo>
                    <a:pt x="253" y="4654"/>
                    <a:pt x="5002" y="3242"/>
                    <a:pt x="6041" y="58"/>
                  </a:cubicBezTo>
                  <a:lnTo>
                    <a:pt x="5867" y="1"/>
                  </a:ln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207600" y="3600250"/>
              <a:ext cx="118475" cy="133300"/>
            </a:xfrm>
            <a:custGeom>
              <a:avLst/>
              <a:gdLst/>
              <a:ahLst/>
              <a:cxnLst/>
              <a:rect l="l" t="t" r="r" b="b"/>
              <a:pathLst>
                <a:path w="4739" h="5332" extrusionOk="0">
                  <a:moveTo>
                    <a:pt x="4557" y="0"/>
                  </a:moveTo>
                  <a:cubicBezTo>
                    <a:pt x="4119" y="3340"/>
                    <a:pt x="42" y="5145"/>
                    <a:pt x="0" y="5164"/>
                  </a:cubicBezTo>
                  <a:lnTo>
                    <a:pt x="73" y="5331"/>
                  </a:lnTo>
                  <a:cubicBezTo>
                    <a:pt x="114" y="5314"/>
                    <a:pt x="4287" y="3468"/>
                    <a:pt x="4739" y="23"/>
                  </a:cubicBezTo>
                  <a:lnTo>
                    <a:pt x="4557" y="0"/>
                  </a:ln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364450" y="3631325"/>
              <a:ext cx="14825" cy="58000"/>
            </a:xfrm>
            <a:custGeom>
              <a:avLst/>
              <a:gdLst/>
              <a:ahLst/>
              <a:cxnLst/>
              <a:rect l="l" t="t" r="r" b="b"/>
              <a:pathLst>
                <a:path w="593" h="2320" extrusionOk="0">
                  <a:moveTo>
                    <a:pt x="164" y="0"/>
                  </a:moveTo>
                  <a:lnTo>
                    <a:pt x="0" y="84"/>
                  </a:lnTo>
                  <a:cubicBezTo>
                    <a:pt x="4" y="92"/>
                    <a:pt x="397" y="885"/>
                    <a:pt x="76" y="2278"/>
                  </a:cubicBezTo>
                  <a:lnTo>
                    <a:pt x="254" y="2320"/>
                  </a:lnTo>
                  <a:cubicBezTo>
                    <a:pt x="592" y="856"/>
                    <a:pt x="181" y="35"/>
                    <a:pt x="164" y="0"/>
                  </a:cubicBez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402800" y="3641325"/>
              <a:ext cx="40675" cy="96475"/>
            </a:xfrm>
            <a:custGeom>
              <a:avLst/>
              <a:gdLst/>
              <a:ahLst/>
              <a:cxnLst/>
              <a:rect l="l" t="t" r="r" b="b"/>
              <a:pathLst>
                <a:path w="1627" h="3859" extrusionOk="0">
                  <a:moveTo>
                    <a:pt x="104" y="1"/>
                  </a:moveTo>
                  <a:lnTo>
                    <a:pt x="1" y="152"/>
                  </a:lnTo>
                  <a:cubicBezTo>
                    <a:pt x="15" y="162"/>
                    <a:pt x="1364" y="1112"/>
                    <a:pt x="1442" y="3859"/>
                  </a:cubicBezTo>
                  <a:lnTo>
                    <a:pt x="1626" y="3852"/>
                  </a:lnTo>
                  <a:cubicBezTo>
                    <a:pt x="1545" y="1013"/>
                    <a:pt x="162" y="41"/>
                    <a:pt x="104" y="1"/>
                  </a:cubicBezTo>
                  <a:close/>
                </a:path>
              </a:pathLst>
            </a:custGeom>
            <a:solidFill>
              <a:srgbClr val="592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/>
          <p:cNvSpPr txBox="1">
            <a:spLocks noGrp="1"/>
          </p:cNvSpPr>
          <p:nvPr>
            <p:ph type="body" idx="4294967295"/>
          </p:nvPr>
        </p:nvSpPr>
        <p:spPr>
          <a:xfrm>
            <a:off x="388550" y="1190300"/>
            <a:ext cx="8035500" cy="7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Endometrioid tumours belong to which group of ovarian tumours</a:t>
            </a:r>
            <a:endParaRPr sz="2400" dirty="0"/>
          </a:p>
        </p:txBody>
      </p:sp>
      <p:sp>
        <p:nvSpPr>
          <p:cNvPr id="525" name="Google Shape;525;p29"/>
          <p:cNvSpPr txBox="1"/>
          <p:nvPr/>
        </p:nvSpPr>
        <p:spPr>
          <a:xfrm>
            <a:off x="534600" y="2141850"/>
            <a:ext cx="7713600" cy="202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Epithelial cell tumours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Sex cord tumours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Germ cell tumours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Metastatic tumours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Unclassified tumours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sym typeface="+mn-ea"/>
              </a:rPr>
              <a:t>Question </a:t>
            </a:r>
            <a:r>
              <a:rPr lang="en-US" dirty="0">
                <a:sym typeface="+mn-ea"/>
              </a:rPr>
              <a:t>6</a:t>
            </a:r>
            <a:endParaRPr lang="en-US" altLang="en-GB" dirty="0"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DC8A36-33D8-8B20-5088-9B7DD81EBE73}"/>
              </a:ext>
            </a:extLst>
          </p:cNvPr>
          <p:cNvSpPr txBox="1"/>
          <p:nvPr/>
        </p:nvSpPr>
        <p:spPr>
          <a:xfrm>
            <a:off x="4175636" y="2141850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 txBox="1"/>
          <p:nvPr/>
        </p:nvSpPr>
        <p:spPr>
          <a:xfrm>
            <a:off x="457200" y="1139666"/>
            <a:ext cx="83658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Which ovarian </a:t>
            </a:r>
            <a:r>
              <a:rPr lang="en-GB" sz="2400" dirty="0" err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tumor</a:t>
            </a: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is most often associated with elevated alpha-fetoprotein (AFP)?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A) Serous carcinoma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B) Endometrioid carcinoma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C) Dysgerminoma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D) Yolk sac </a:t>
            </a:r>
            <a:r>
              <a:rPr lang="en-GB" sz="2400" dirty="0" err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tumor</a:t>
            </a: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E) Brenner </a:t>
            </a:r>
            <a:r>
              <a:rPr lang="en-GB" sz="2400" dirty="0" err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tumor</a:t>
            </a: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sym typeface="+mn-ea"/>
              </a:rPr>
              <a:t>Question </a:t>
            </a:r>
            <a:r>
              <a:rPr lang="en-US" dirty="0">
                <a:sym typeface="+mn-ea"/>
              </a:rPr>
              <a:t>7</a:t>
            </a:r>
            <a:endParaRPr lang="en-US" altLang="en-GB" dirty="0"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26B67E-F99B-9B9F-EF49-01AD32A58ADB}"/>
              </a:ext>
            </a:extLst>
          </p:cNvPr>
          <p:cNvSpPr txBox="1"/>
          <p:nvPr/>
        </p:nvSpPr>
        <p:spPr>
          <a:xfrm>
            <a:off x="3070303" y="3003396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/>
          <p:nvPr/>
        </p:nvSpPr>
        <p:spPr>
          <a:xfrm>
            <a:off x="382859" y="1115267"/>
            <a:ext cx="8686800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The RMI index (Risk of malignancy index) is calculated with the following criteria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Age of pt, BMI, USG features of ovarian mass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Menopausal status, USG features of ovarian mass, CA-125 level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Age of pt, menopausal status, USG features, CA-125 level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Age of pt, BMI, menopausal status, USG features of ovarian mass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Age of pt, BMI, menopausal status, USG features of ovarian mass and CA-125 level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859" y="258017"/>
            <a:ext cx="8229600" cy="857250"/>
          </a:xfrm>
        </p:spPr>
        <p:txBody>
          <a:bodyPr/>
          <a:lstStyle/>
          <a:p>
            <a:pPr algn="l"/>
            <a:r>
              <a:rPr lang="en-GB" dirty="0">
                <a:sym typeface="+mn-ea"/>
              </a:rPr>
              <a:t>Question </a:t>
            </a:r>
            <a:r>
              <a:rPr lang="en-US" dirty="0">
                <a:sym typeface="+mn-ea"/>
              </a:rPr>
              <a:t>8</a:t>
            </a:r>
            <a:endParaRPr lang="en-US" altLang="en-GB" dirty="0"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1BDF06-C3BB-C15F-6D3B-F5D428DAAE63}"/>
              </a:ext>
            </a:extLst>
          </p:cNvPr>
          <p:cNvSpPr txBox="1"/>
          <p:nvPr/>
        </p:nvSpPr>
        <p:spPr>
          <a:xfrm>
            <a:off x="2237678" y="2571750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>
          <a:extLst>
            <a:ext uri="{FF2B5EF4-FFF2-40B4-BE49-F238E27FC236}">
              <a16:creationId xmlns:a16="http://schemas.microsoft.com/office/drawing/2014/main" xmlns="" id="{D145F929-1CB3-E28F-F658-362113CA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2">
            <a:extLst>
              <a:ext uri="{FF2B5EF4-FFF2-40B4-BE49-F238E27FC236}">
                <a16:creationId xmlns:a16="http://schemas.microsoft.com/office/drawing/2014/main" xmlns="" id="{D797375A-B5E1-3385-5B21-BD9C36FEE56B}"/>
              </a:ext>
            </a:extLst>
          </p:cNvPr>
          <p:cNvSpPr txBox="1"/>
          <p:nvPr/>
        </p:nvSpPr>
        <p:spPr>
          <a:xfrm>
            <a:off x="516709" y="1131403"/>
            <a:ext cx="78225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In stage 3a of ovarian cancer the following features are noted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involves one or both ovaries with capsule rupture and ascites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involves uterus and fallopian tubes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is spread to the adjacent pelvic organs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has microscopic extra-pelvic involvement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lphaUcPeriod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has macroscopic extra-pelvic involvement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7C924A-5A43-1FEC-7E7A-E6EC7F73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sym typeface="+mn-ea"/>
              </a:rPr>
              <a:t>Question </a:t>
            </a:r>
            <a:r>
              <a:rPr lang="en-US" dirty="0">
                <a:sym typeface="+mn-ea"/>
              </a:rPr>
              <a:t>9</a:t>
            </a:r>
            <a:endParaRPr lang="en-US" altLang="en-GB" dirty="0"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18BDA-904B-0011-32F8-F38DBFCCB005}"/>
              </a:ext>
            </a:extLst>
          </p:cNvPr>
          <p:cNvSpPr txBox="1"/>
          <p:nvPr/>
        </p:nvSpPr>
        <p:spPr>
          <a:xfrm>
            <a:off x="7828156" y="3672469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xmlns="" val="10147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2"/>
          <p:cNvSpPr txBox="1"/>
          <p:nvPr/>
        </p:nvSpPr>
        <p:spPr>
          <a:xfrm>
            <a:off x="323421" y="1198310"/>
            <a:ext cx="8545515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What is a common protective factor against ovarian cancer?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A) Hormone replacement therapy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B) Late childbirth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C) Use of oral contraceptive pills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D) Early menarche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E) Smoking 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sym typeface="+mn-ea"/>
              </a:rPr>
              <a:t>Question </a:t>
            </a:r>
            <a:r>
              <a:rPr lang="en-US" dirty="0">
                <a:sym typeface="+mn-ea"/>
              </a:rPr>
              <a:t>10</a:t>
            </a:r>
            <a:endParaRPr lang="en-US" altLang="en-GB" dirty="0"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D685BD-CDCF-B240-4F03-6C00F740596F}"/>
              </a:ext>
            </a:extLst>
          </p:cNvPr>
          <p:cNvSpPr txBox="1"/>
          <p:nvPr/>
        </p:nvSpPr>
        <p:spPr>
          <a:xfrm>
            <a:off x="4824762" y="2340917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98" y="1863124"/>
            <a:ext cx="7713600" cy="490800"/>
          </a:xfrm>
          <a:solidFill>
            <a:schemeClr val="bg1"/>
          </a:solidFill>
        </p:spPr>
        <p:txBody>
          <a:bodyPr/>
          <a:lstStyle/>
          <a:p>
            <a:r>
              <a:rPr lang="en-US" sz="4000" dirty="0"/>
              <a:t>SPIRAL INTEGRATION WITH 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169" y="925349"/>
            <a:ext cx="6399148" cy="35995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181610" y="42545"/>
            <a:ext cx="8729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             OVARIES 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3"/>
          <p:cNvSpPr txBox="1">
            <a:spLocks noGrp="1"/>
          </p:cNvSpPr>
          <p:nvPr>
            <p:ph type="subTitle" idx="1"/>
          </p:nvPr>
        </p:nvSpPr>
        <p:spPr>
          <a:xfrm>
            <a:off x="413385" y="1406525"/>
            <a:ext cx="6796405" cy="217551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b="1" dirty="0">
                <a:ea typeface="DM Serif Display"/>
                <a:cs typeface="DM Serif Display"/>
                <a:sym typeface="DM Serif Display"/>
              </a:rPr>
              <a:t>Ovarian cancer is the second most common gynaecological cancer and cause of death.</a:t>
            </a:r>
            <a:endParaRPr sz="3200" b="1" dirty="0">
              <a:ea typeface="DM Serif Display"/>
              <a:cs typeface="DM Serif Display"/>
              <a:sym typeface="DM Serif Display"/>
            </a:endParaRPr>
          </a:p>
        </p:txBody>
      </p:sp>
      <p:grpSp>
        <p:nvGrpSpPr>
          <p:cNvPr id="549" name="Google Shape;549;p33"/>
          <p:cNvGrpSpPr/>
          <p:nvPr/>
        </p:nvGrpSpPr>
        <p:grpSpPr>
          <a:xfrm>
            <a:off x="6634290" y="804307"/>
            <a:ext cx="2339685" cy="3126797"/>
            <a:chOff x="5825053" y="-643172"/>
            <a:chExt cx="3373248" cy="4508070"/>
          </a:xfrm>
        </p:grpSpPr>
        <p:sp>
          <p:nvSpPr>
            <p:cNvPr id="550" name="Google Shape;550;p33"/>
            <p:cNvSpPr/>
            <p:nvPr/>
          </p:nvSpPr>
          <p:spPr>
            <a:xfrm>
              <a:off x="5825053" y="-643172"/>
              <a:ext cx="3373248" cy="4508070"/>
            </a:xfrm>
            <a:custGeom>
              <a:avLst/>
              <a:gdLst/>
              <a:ahLst/>
              <a:cxnLst/>
              <a:rect l="l" t="t" r="r" b="b"/>
              <a:pathLst>
                <a:path w="75748" h="101231" extrusionOk="0">
                  <a:moveTo>
                    <a:pt x="24291" y="11681"/>
                  </a:moveTo>
                  <a:cubicBezTo>
                    <a:pt x="26566" y="11681"/>
                    <a:pt x="28919" y="12479"/>
                    <a:pt x="30533" y="14004"/>
                  </a:cubicBezTo>
                  <a:cubicBezTo>
                    <a:pt x="31422" y="14841"/>
                    <a:pt x="31502" y="15881"/>
                    <a:pt x="31674" y="17030"/>
                  </a:cubicBezTo>
                  <a:cubicBezTo>
                    <a:pt x="31923" y="18689"/>
                    <a:pt x="32103" y="20358"/>
                    <a:pt x="32221" y="22031"/>
                  </a:cubicBezTo>
                  <a:cubicBezTo>
                    <a:pt x="32293" y="23094"/>
                    <a:pt x="32343" y="24159"/>
                    <a:pt x="32358" y="25223"/>
                  </a:cubicBezTo>
                  <a:cubicBezTo>
                    <a:pt x="32449" y="31808"/>
                    <a:pt x="30760" y="38001"/>
                    <a:pt x="28436" y="44098"/>
                  </a:cubicBezTo>
                  <a:cubicBezTo>
                    <a:pt x="28265" y="44547"/>
                    <a:pt x="28082" y="45015"/>
                    <a:pt x="27718" y="45327"/>
                  </a:cubicBezTo>
                  <a:cubicBezTo>
                    <a:pt x="27459" y="45548"/>
                    <a:pt x="27125" y="45661"/>
                    <a:pt x="26790" y="45661"/>
                  </a:cubicBezTo>
                  <a:cubicBezTo>
                    <a:pt x="26656" y="45661"/>
                    <a:pt x="26523" y="45644"/>
                    <a:pt x="26393" y="45608"/>
                  </a:cubicBezTo>
                  <a:cubicBezTo>
                    <a:pt x="25646" y="45404"/>
                    <a:pt x="25341" y="44618"/>
                    <a:pt x="24976" y="44005"/>
                  </a:cubicBezTo>
                  <a:cubicBezTo>
                    <a:pt x="24535" y="43263"/>
                    <a:pt x="24109" y="42509"/>
                    <a:pt x="23703" y="41745"/>
                  </a:cubicBezTo>
                  <a:cubicBezTo>
                    <a:pt x="21204" y="37034"/>
                    <a:pt x="19409" y="31960"/>
                    <a:pt x="18874" y="26631"/>
                  </a:cubicBezTo>
                  <a:cubicBezTo>
                    <a:pt x="18519" y="23107"/>
                    <a:pt x="18676" y="19558"/>
                    <a:pt x="18776" y="16026"/>
                  </a:cubicBezTo>
                  <a:cubicBezTo>
                    <a:pt x="18801" y="15079"/>
                    <a:pt x="18971" y="14089"/>
                    <a:pt x="19560" y="13348"/>
                  </a:cubicBezTo>
                  <a:cubicBezTo>
                    <a:pt x="20086" y="12688"/>
                    <a:pt x="20883" y="12305"/>
                    <a:pt x="21688" y="12057"/>
                  </a:cubicBezTo>
                  <a:cubicBezTo>
                    <a:pt x="22510" y="11804"/>
                    <a:pt x="23394" y="11681"/>
                    <a:pt x="24291" y="11681"/>
                  </a:cubicBezTo>
                  <a:close/>
                  <a:moveTo>
                    <a:pt x="23995" y="0"/>
                  </a:moveTo>
                  <a:cubicBezTo>
                    <a:pt x="22971" y="0"/>
                    <a:pt x="21953" y="104"/>
                    <a:pt x="20969" y="311"/>
                  </a:cubicBezTo>
                  <a:cubicBezTo>
                    <a:pt x="12911" y="1994"/>
                    <a:pt x="7618" y="9704"/>
                    <a:pt x="6807" y="20938"/>
                  </a:cubicBezTo>
                  <a:cubicBezTo>
                    <a:pt x="6110" y="30607"/>
                    <a:pt x="9092" y="40993"/>
                    <a:pt x="15671" y="51812"/>
                  </a:cubicBezTo>
                  <a:cubicBezTo>
                    <a:pt x="16874" y="53789"/>
                    <a:pt x="18213" y="55804"/>
                    <a:pt x="19669" y="57831"/>
                  </a:cubicBezTo>
                  <a:cubicBezTo>
                    <a:pt x="20032" y="58336"/>
                    <a:pt x="20043" y="59013"/>
                    <a:pt x="19686" y="59520"/>
                  </a:cubicBezTo>
                  <a:cubicBezTo>
                    <a:pt x="14797" y="66445"/>
                    <a:pt x="8506" y="73594"/>
                    <a:pt x="946" y="80798"/>
                  </a:cubicBezTo>
                  <a:cubicBezTo>
                    <a:pt x="154" y="81552"/>
                    <a:pt x="0" y="82770"/>
                    <a:pt x="588" y="83701"/>
                  </a:cubicBezTo>
                  <a:cubicBezTo>
                    <a:pt x="1011" y="84371"/>
                    <a:pt x="1739" y="84769"/>
                    <a:pt x="2532" y="84769"/>
                  </a:cubicBezTo>
                  <a:cubicBezTo>
                    <a:pt x="2817" y="84769"/>
                    <a:pt x="3096" y="84718"/>
                    <a:pt x="3358" y="84616"/>
                  </a:cubicBezTo>
                  <a:lnTo>
                    <a:pt x="3858" y="84423"/>
                  </a:lnTo>
                  <a:cubicBezTo>
                    <a:pt x="4036" y="84355"/>
                    <a:pt x="4215" y="84323"/>
                    <a:pt x="4387" y="84323"/>
                  </a:cubicBezTo>
                  <a:cubicBezTo>
                    <a:pt x="5329" y="84323"/>
                    <a:pt x="6096" y="85265"/>
                    <a:pt x="5758" y="86253"/>
                  </a:cubicBezTo>
                  <a:lnTo>
                    <a:pt x="5474" y="87082"/>
                  </a:lnTo>
                  <a:cubicBezTo>
                    <a:pt x="5125" y="88093"/>
                    <a:pt x="5511" y="89198"/>
                    <a:pt x="6420" y="89778"/>
                  </a:cubicBezTo>
                  <a:cubicBezTo>
                    <a:pt x="6787" y="90014"/>
                    <a:pt x="7215" y="90137"/>
                    <a:pt x="7652" y="90137"/>
                  </a:cubicBezTo>
                  <a:cubicBezTo>
                    <a:pt x="8246" y="90137"/>
                    <a:pt x="8810" y="89912"/>
                    <a:pt x="9241" y="89502"/>
                  </a:cubicBezTo>
                  <a:cubicBezTo>
                    <a:pt x="16184" y="82880"/>
                    <a:pt x="22178" y="76240"/>
                    <a:pt x="27110" y="69715"/>
                  </a:cubicBezTo>
                  <a:cubicBezTo>
                    <a:pt x="27400" y="69331"/>
                    <a:pt x="27835" y="69136"/>
                    <a:pt x="28272" y="69136"/>
                  </a:cubicBezTo>
                  <a:cubicBezTo>
                    <a:pt x="28660" y="69136"/>
                    <a:pt x="29049" y="69290"/>
                    <a:pt x="29338" y="69604"/>
                  </a:cubicBezTo>
                  <a:cubicBezTo>
                    <a:pt x="31678" y="72142"/>
                    <a:pt x="34195" y="74698"/>
                    <a:pt x="36856" y="77237"/>
                  </a:cubicBezTo>
                  <a:cubicBezTo>
                    <a:pt x="51952" y="91646"/>
                    <a:pt x="65874" y="100504"/>
                    <a:pt x="66471" y="100882"/>
                  </a:cubicBezTo>
                  <a:cubicBezTo>
                    <a:pt x="66838" y="101110"/>
                    <a:pt x="67260" y="101231"/>
                    <a:pt x="67690" y="101231"/>
                  </a:cubicBezTo>
                  <a:cubicBezTo>
                    <a:pt x="68301" y="101231"/>
                    <a:pt x="68876" y="100994"/>
                    <a:pt x="69309" y="100564"/>
                  </a:cubicBezTo>
                  <a:cubicBezTo>
                    <a:pt x="70074" y="99808"/>
                    <a:pt x="70215" y="98639"/>
                    <a:pt x="69652" y="97723"/>
                  </a:cubicBezTo>
                  <a:cubicBezTo>
                    <a:pt x="69038" y="96724"/>
                    <a:pt x="69798" y="95505"/>
                    <a:pt x="70878" y="95505"/>
                  </a:cubicBezTo>
                  <a:cubicBezTo>
                    <a:pt x="70996" y="95505"/>
                    <a:pt x="71117" y="95519"/>
                    <a:pt x="71240" y="95550"/>
                  </a:cubicBezTo>
                  <a:lnTo>
                    <a:pt x="72650" y="95897"/>
                  </a:lnTo>
                  <a:cubicBezTo>
                    <a:pt x="72827" y="95940"/>
                    <a:pt x="73006" y="95962"/>
                    <a:pt x="73187" y="95962"/>
                  </a:cubicBezTo>
                  <a:cubicBezTo>
                    <a:pt x="74111" y="95962"/>
                    <a:pt x="74943" y="95412"/>
                    <a:pt x="75306" y="94559"/>
                  </a:cubicBezTo>
                  <a:cubicBezTo>
                    <a:pt x="75748" y="93519"/>
                    <a:pt x="75376" y="92324"/>
                    <a:pt x="74418" y="91713"/>
                  </a:cubicBezTo>
                  <a:cubicBezTo>
                    <a:pt x="74188" y="91568"/>
                    <a:pt x="52028" y="77427"/>
                    <a:pt x="35640" y="58654"/>
                  </a:cubicBezTo>
                  <a:cubicBezTo>
                    <a:pt x="35237" y="58191"/>
                    <a:pt x="35174" y="57525"/>
                    <a:pt x="35474" y="56986"/>
                  </a:cubicBezTo>
                  <a:cubicBezTo>
                    <a:pt x="37923" y="52579"/>
                    <a:pt x="39894" y="48190"/>
                    <a:pt x="41342" y="43904"/>
                  </a:cubicBezTo>
                  <a:cubicBezTo>
                    <a:pt x="45502" y="31601"/>
                    <a:pt x="45289" y="20063"/>
                    <a:pt x="40743" y="11412"/>
                  </a:cubicBezTo>
                  <a:cubicBezTo>
                    <a:pt x="38681" y="7485"/>
                    <a:pt x="35801" y="4361"/>
                    <a:pt x="32417" y="2369"/>
                  </a:cubicBezTo>
                  <a:cubicBezTo>
                    <a:pt x="31776" y="1991"/>
                    <a:pt x="31107" y="1652"/>
                    <a:pt x="30425" y="1359"/>
                  </a:cubicBezTo>
                  <a:lnTo>
                    <a:pt x="30355" y="1319"/>
                  </a:lnTo>
                  <a:lnTo>
                    <a:pt x="30236" y="1279"/>
                  </a:lnTo>
                  <a:cubicBezTo>
                    <a:pt x="28202" y="432"/>
                    <a:pt x="26103" y="0"/>
                    <a:pt x="239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73326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960925" y="1974298"/>
              <a:ext cx="1105386" cy="1275411"/>
            </a:xfrm>
            <a:custGeom>
              <a:avLst/>
              <a:gdLst/>
              <a:ahLst/>
              <a:cxnLst/>
              <a:rect l="l" t="t" r="r" b="b"/>
              <a:pathLst>
                <a:path w="24822" h="28640" extrusionOk="0">
                  <a:moveTo>
                    <a:pt x="20055" y="0"/>
                  </a:moveTo>
                  <a:cubicBezTo>
                    <a:pt x="20053" y="0"/>
                    <a:pt x="20051" y="1"/>
                    <a:pt x="20048" y="1"/>
                  </a:cubicBezTo>
                  <a:cubicBezTo>
                    <a:pt x="20033" y="3"/>
                    <a:pt x="20014" y="16"/>
                    <a:pt x="20003" y="31"/>
                  </a:cubicBezTo>
                  <a:cubicBezTo>
                    <a:pt x="14943" y="7582"/>
                    <a:pt x="8224" y="15400"/>
                    <a:pt x="31" y="23273"/>
                  </a:cubicBezTo>
                  <a:cubicBezTo>
                    <a:pt x="5" y="23294"/>
                    <a:pt x="1" y="23328"/>
                    <a:pt x="18" y="23354"/>
                  </a:cubicBezTo>
                  <a:cubicBezTo>
                    <a:pt x="31" y="23376"/>
                    <a:pt x="52" y="23386"/>
                    <a:pt x="75" y="23386"/>
                  </a:cubicBezTo>
                  <a:cubicBezTo>
                    <a:pt x="79" y="23386"/>
                    <a:pt x="84" y="23386"/>
                    <a:pt x="88" y="23385"/>
                  </a:cubicBezTo>
                  <a:lnTo>
                    <a:pt x="102" y="23383"/>
                  </a:lnTo>
                  <a:lnTo>
                    <a:pt x="7476" y="20544"/>
                  </a:lnTo>
                  <a:lnTo>
                    <a:pt x="7482" y="20544"/>
                  </a:lnTo>
                  <a:cubicBezTo>
                    <a:pt x="7488" y="20543"/>
                    <a:pt x="7494" y="20543"/>
                    <a:pt x="7500" y="20543"/>
                  </a:cubicBezTo>
                  <a:cubicBezTo>
                    <a:pt x="7520" y="20543"/>
                    <a:pt x="7536" y="20550"/>
                    <a:pt x="7550" y="20561"/>
                  </a:cubicBezTo>
                  <a:cubicBezTo>
                    <a:pt x="7553" y="20563"/>
                    <a:pt x="7553" y="20567"/>
                    <a:pt x="7557" y="20569"/>
                  </a:cubicBezTo>
                  <a:cubicBezTo>
                    <a:pt x="7572" y="20587"/>
                    <a:pt x="7574" y="20611"/>
                    <a:pt x="7567" y="20634"/>
                  </a:cubicBezTo>
                  <a:lnTo>
                    <a:pt x="4854" y="28546"/>
                  </a:lnTo>
                  <a:cubicBezTo>
                    <a:pt x="4846" y="28579"/>
                    <a:pt x="4856" y="28612"/>
                    <a:pt x="4884" y="28629"/>
                  </a:cubicBezTo>
                  <a:cubicBezTo>
                    <a:pt x="4894" y="28635"/>
                    <a:pt x="4906" y="28639"/>
                    <a:pt x="4918" y="28639"/>
                  </a:cubicBezTo>
                  <a:cubicBezTo>
                    <a:pt x="4923" y="28639"/>
                    <a:pt x="4927" y="28639"/>
                    <a:pt x="4931" y="28638"/>
                  </a:cubicBezTo>
                  <a:cubicBezTo>
                    <a:pt x="4946" y="28636"/>
                    <a:pt x="4958" y="28630"/>
                    <a:pt x="4967" y="28622"/>
                  </a:cubicBezTo>
                  <a:cubicBezTo>
                    <a:pt x="12928" y="20986"/>
                    <a:pt x="19601" y="13340"/>
                    <a:pt x="24805" y="5893"/>
                  </a:cubicBezTo>
                  <a:cubicBezTo>
                    <a:pt x="24822" y="5864"/>
                    <a:pt x="24822" y="5830"/>
                    <a:pt x="24799" y="5808"/>
                  </a:cubicBezTo>
                  <a:cubicBezTo>
                    <a:pt x="24204" y="5124"/>
                    <a:pt x="23493" y="4268"/>
                    <a:pt x="22808" y="3425"/>
                  </a:cubicBezTo>
                  <a:cubicBezTo>
                    <a:pt x="21581" y="1913"/>
                    <a:pt x="20430" y="433"/>
                    <a:pt x="20114" y="27"/>
                  </a:cubicBezTo>
                  <a:cubicBezTo>
                    <a:pt x="20100" y="10"/>
                    <a:pt x="20081" y="3"/>
                    <a:pt x="20057" y="3"/>
                  </a:cubicBezTo>
                  <a:cubicBezTo>
                    <a:pt x="20057" y="1"/>
                    <a:pt x="20056" y="0"/>
                    <a:pt x="20055" y="0"/>
                  </a:cubicBezTo>
                  <a:close/>
                </a:path>
              </a:pathLst>
            </a:custGeom>
            <a:solidFill>
              <a:srgbClr val="D74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6204035" y="-504850"/>
              <a:ext cx="2849768" cy="4250583"/>
            </a:xfrm>
            <a:custGeom>
              <a:avLst/>
              <a:gdLst/>
              <a:ahLst/>
              <a:cxnLst/>
              <a:rect l="l" t="t" r="r" b="b"/>
              <a:pathLst>
                <a:path w="63993" h="95449" extrusionOk="0">
                  <a:moveTo>
                    <a:pt x="15263" y="45242"/>
                  </a:moveTo>
                  <a:cubicBezTo>
                    <a:pt x="15310" y="45310"/>
                    <a:pt x="15357" y="45379"/>
                    <a:pt x="15405" y="45448"/>
                  </a:cubicBezTo>
                  <a:lnTo>
                    <a:pt x="15405" y="45448"/>
                  </a:lnTo>
                  <a:cubicBezTo>
                    <a:pt x="15356" y="45379"/>
                    <a:pt x="15307" y="45311"/>
                    <a:pt x="15259" y="45242"/>
                  </a:cubicBezTo>
                  <a:close/>
                  <a:moveTo>
                    <a:pt x="11280" y="1"/>
                  </a:moveTo>
                  <a:cubicBezTo>
                    <a:pt x="11277" y="1"/>
                    <a:pt x="11273" y="1"/>
                    <a:pt x="11270" y="2"/>
                  </a:cubicBezTo>
                  <a:lnTo>
                    <a:pt x="11258" y="3"/>
                  </a:lnTo>
                  <a:cubicBezTo>
                    <a:pt x="10073" y="426"/>
                    <a:pt x="8973" y="1017"/>
                    <a:pt x="7964" y="1765"/>
                  </a:cubicBezTo>
                  <a:cubicBezTo>
                    <a:pt x="6754" y="2659"/>
                    <a:pt x="5671" y="3778"/>
                    <a:pt x="4736" y="5097"/>
                  </a:cubicBezTo>
                  <a:cubicBezTo>
                    <a:pt x="4734" y="5101"/>
                    <a:pt x="4729" y="5107"/>
                    <a:pt x="4727" y="5114"/>
                  </a:cubicBezTo>
                  <a:cubicBezTo>
                    <a:pt x="2457" y="8326"/>
                    <a:pt x="1040" y="12726"/>
                    <a:pt x="660" y="18004"/>
                  </a:cubicBezTo>
                  <a:cubicBezTo>
                    <a:pt x="1" y="27171"/>
                    <a:pt x="2869" y="37089"/>
                    <a:pt x="9186" y="47475"/>
                  </a:cubicBezTo>
                  <a:cubicBezTo>
                    <a:pt x="9218" y="47526"/>
                    <a:pt x="9247" y="47574"/>
                    <a:pt x="9279" y="47624"/>
                  </a:cubicBezTo>
                  <a:cubicBezTo>
                    <a:pt x="9283" y="47630"/>
                    <a:pt x="9289" y="47640"/>
                    <a:pt x="9293" y="47647"/>
                  </a:cubicBezTo>
                  <a:cubicBezTo>
                    <a:pt x="10153" y="49058"/>
                    <a:pt x="11087" y="50489"/>
                    <a:pt x="12089" y="51934"/>
                  </a:cubicBezTo>
                  <a:lnTo>
                    <a:pt x="12127" y="51989"/>
                  </a:lnTo>
                  <a:cubicBezTo>
                    <a:pt x="12653" y="52751"/>
                    <a:pt x="13199" y="53507"/>
                    <a:pt x="13760" y="54270"/>
                  </a:cubicBezTo>
                  <a:lnTo>
                    <a:pt x="13879" y="54439"/>
                  </a:lnTo>
                  <a:cubicBezTo>
                    <a:pt x="13883" y="54443"/>
                    <a:pt x="13886" y="54444"/>
                    <a:pt x="13886" y="54444"/>
                  </a:cubicBezTo>
                  <a:cubicBezTo>
                    <a:pt x="14138" y="54785"/>
                    <a:pt x="14390" y="55121"/>
                    <a:pt x="14646" y="55460"/>
                  </a:cubicBezTo>
                  <a:cubicBezTo>
                    <a:pt x="14668" y="55484"/>
                    <a:pt x="15992" y="57203"/>
                    <a:pt x="17428" y="58976"/>
                  </a:cubicBezTo>
                  <a:lnTo>
                    <a:pt x="17467" y="59026"/>
                  </a:lnTo>
                  <a:cubicBezTo>
                    <a:pt x="18175" y="59891"/>
                    <a:pt x="18902" y="60770"/>
                    <a:pt x="19514" y="61467"/>
                  </a:cubicBezTo>
                  <a:cubicBezTo>
                    <a:pt x="20098" y="62144"/>
                    <a:pt x="20696" y="62824"/>
                    <a:pt x="21308" y="63503"/>
                  </a:cubicBezTo>
                  <a:lnTo>
                    <a:pt x="21341" y="63542"/>
                  </a:lnTo>
                  <a:cubicBezTo>
                    <a:pt x="23986" y="66482"/>
                    <a:pt x="26885" y="69457"/>
                    <a:pt x="29983" y="72418"/>
                  </a:cubicBezTo>
                  <a:cubicBezTo>
                    <a:pt x="43600" y="85413"/>
                    <a:pt x="56300" y="93872"/>
                    <a:pt x="58709" y="95439"/>
                  </a:cubicBezTo>
                  <a:cubicBezTo>
                    <a:pt x="58718" y="95445"/>
                    <a:pt x="58730" y="95448"/>
                    <a:pt x="58743" y="95448"/>
                  </a:cubicBezTo>
                  <a:cubicBezTo>
                    <a:pt x="58747" y="95448"/>
                    <a:pt x="58751" y="95448"/>
                    <a:pt x="58756" y="95447"/>
                  </a:cubicBezTo>
                  <a:cubicBezTo>
                    <a:pt x="58770" y="95446"/>
                    <a:pt x="58781" y="95440"/>
                    <a:pt x="58794" y="95429"/>
                  </a:cubicBezTo>
                  <a:cubicBezTo>
                    <a:pt x="58815" y="95406"/>
                    <a:pt x="58821" y="95369"/>
                    <a:pt x="58803" y="95343"/>
                  </a:cubicBezTo>
                  <a:lnTo>
                    <a:pt x="54338" y="88059"/>
                  </a:lnTo>
                  <a:cubicBezTo>
                    <a:pt x="54322" y="88035"/>
                    <a:pt x="54324" y="88002"/>
                    <a:pt x="54341" y="87981"/>
                  </a:cubicBezTo>
                  <a:cubicBezTo>
                    <a:pt x="54352" y="87969"/>
                    <a:pt x="54366" y="87958"/>
                    <a:pt x="54386" y="87955"/>
                  </a:cubicBezTo>
                  <a:lnTo>
                    <a:pt x="63901" y="90288"/>
                  </a:lnTo>
                  <a:cubicBezTo>
                    <a:pt x="63907" y="90291"/>
                    <a:pt x="63913" y="90292"/>
                    <a:pt x="63918" y="90292"/>
                  </a:cubicBezTo>
                  <a:cubicBezTo>
                    <a:pt x="63921" y="90292"/>
                    <a:pt x="63924" y="90291"/>
                    <a:pt x="63927" y="90291"/>
                  </a:cubicBezTo>
                  <a:cubicBezTo>
                    <a:pt x="63951" y="90286"/>
                    <a:pt x="63971" y="90272"/>
                    <a:pt x="63978" y="90251"/>
                  </a:cubicBezTo>
                  <a:cubicBezTo>
                    <a:pt x="63992" y="90221"/>
                    <a:pt x="63982" y="90184"/>
                    <a:pt x="63954" y="90165"/>
                  </a:cubicBezTo>
                  <a:cubicBezTo>
                    <a:pt x="61825" y="88768"/>
                    <a:pt x="55057" y="84211"/>
                    <a:pt x="46914" y="77595"/>
                  </a:cubicBezTo>
                  <a:cubicBezTo>
                    <a:pt x="41668" y="73331"/>
                    <a:pt x="35850" y="68210"/>
                    <a:pt x="30339" y="62525"/>
                  </a:cubicBezTo>
                  <a:cubicBezTo>
                    <a:pt x="30319" y="62506"/>
                    <a:pt x="30302" y="62486"/>
                    <a:pt x="30285" y="62471"/>
                  </a:cubicBezTo>
                  <a:cubicBezTo>
                    <a:pt x="27977" y="60089"/>
                    <a:pt x="25730" y="57616"/>
                    <a:pt x="23597" y="55062"/>
                  </a:cubicBezTo>
                  <a:cubicBezTo>
                    <a:pt x="22926" y="54279"/>
                    <a:pt x="22144" y="53299"/>
                    <a:pt x="21408" y="52345"/>
                  </a:cubicBezTo>
                  <a:cubicBezTo>
                    <a:pt x="19974" y="50497"/>
                    <a:pt x="18702" y="48746"/>
                    <a:pt x="18684" y="48721"/>
                  </a:cubicBezTo>
                  <a:cubicBezTo>
                    <a:pt x="15885" y="44792"/>
                    <a:pt x="13621" y="40959"/>
                    <a:pt x="11902" y="37238"/>
                  </a:cubicBezTo>
                  <a:cubicBezTo>
                    <a:pt x="11899" y="37230"/>
                    <a:pt x="11896" y="37225"/>
                    <a:pt x="11892" y="37221"/>
                  </a:cubicBezTo>
                  <a:cubicBezTo>
                    <a:pt x="10194" y="33548"/>
                    <a:pt x="9025" y="29988"/>
                    <a:pt x="8396" y="26556"/>
                  </a:cubicBezTo>
                  <a:cubicBezTo>
                    <a:pt x="8221" y="25604"/>
                    <a:pt x="8088" y="24660"/>
                    <a:pt x="7997" y="23729"/>
                  </a:cubicBezTo>
                  <a:cubicBezTo>
                    <a:pt x="7957" y="23152"/>
                    <a:pt x="7922" y="22590"/>
                    <a:pt x="7893" y="22037"/>
                  </a:cubicBezTo>
                  <a:cubicBezTo>
                    <a:pt x="7893" y="22021"/>
                    <a:pt x="7890" y="22004"/>
                    <a:pt x="7890" y="21991"/>
                  </a:cubicBezTo>
                  <a:cubicBezTo>
                    <a:pt x="7882" y="21845"/>
                    <a:pt x="7873" y="21701"/>
                    <a:pt x="7866" y="21556"/>
                  </a:cubicBezTo>
                  <a:cubicBezTo>
                    <a:pt x="7859" y="21409"/>
                    <a:pt x="7853" y="21261"/>
                    <a:pt x="7846" y="21117"/>
                  </a:cubicBezTo>
                  <a:cubicBezTo>
                    <a:pt x="7826" y="20639"/>
                    <a:pt x="7808" y="20167"/>
                    <a:pt x="7796" y="19706"/>
                  </a:cubicBezTo>
                  <a:cubicBezTo>
                    <a:pt x="7793" y="19563"/>
                    <a:pt x="7788" y="19424"/>
                    <a:pt x="7786" y="19284"/>
                  </a:cubicBezTo>
                  <a:cubicBezTo>
                    <a:pt x="7781" y="19145"/>
                    <a:pt x="7781" y="19006"/>
                    <a:pt x="7779" y="18867"/>
                  </a:cubicBezTo>
                  <a:cubicBezTo>
                    <a:pt x="7779" y="18814"/>
                    <a:pt x="7776" y="18764"/>
                    <a:pt x="7776" y="18710"/>
                  </a:cubicBezTo>
                  <a:cubicBezTo>
                    <a:pt x="7597" y="6526"/>
                    <a:pt x="10387" y="1468"/>
                    <a:pt x="11337" y="108"/>
                  </a:cubicBezTo>
                  <a:cubicBezTo>
                    <a:pt x="11355" y="83"/>
                    <a:pt x="11354" y="53"/>
                    <a:pt x="11335" y="27"/>
                  </a:cubicBezTo>
                  <a:cubicBezTo>
                    <a:pt x="11323" y="11"/>
                    <a:pt x="11301" y="1"/>
                    <a:pt x="11280" y="1"/>
                  </a:cubicBezTo>
                  <a:close/>
                </a:path>
              </a:pathLst>
            </a:custGeom>
            <a:solidFill>
              <a:srgbClr val="E27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7042650" y="-477373"/>
              <a:ext cx="699517" cy="2415309"/>
            </a:xfrm>
            <a:custGeom>
              <a:avLst/>
              <a:gdLst/>
              <a:ahLst/>
              <a:cxnLst/>
              <a:rect l="l" t="t" r="r" b="b"/>
              <a:pathLst>
                <a:path w="15708" h="54237" extrusionOk="0">
                  <a:moveTo>
                    <a:pt x="2538" y="1"/>
                  </a:moveTo>
                  <a:cubicBezTo>
                    <a:pt x="2534" y="1"/>
                    <a:pt x="2530" y="1"/>
                    <a:pt x="2526" y="1"/>
                  </a:cubicBezTo>
                  <a:cubicBezTo>
                    <a:pt x="2510" y="4"/>
                    <a:pt x="2494" y="13"/>
                    <a:pt x="2482" y="26"/>
                  </a:cubicBezTo>
                  <a:cubicBezTo>
                    <a:pt x="2465" y="50"/>
                    <a:pt x="2465" y="84"/>
                    <a:pt x="2482" y="112"/>
                  </a:cubicBezTo>
                  <a:cubicBezTo>
                    <a:pt x="6471" y="5389"/>
                    <a:pt x="7727" y="18818"/>
                    <a:pt x="7308" y="24852"/>
                  </a:cubicBezTo>
                  <a:cubicBezTo>
                    <a:pt x="7308" y="24872"/>
                    <a:pt x="7299" y="24885"/>
                    <a:pt x="7292" y="24893"/>
                  </a:cubicBezTo>
                  <a:cubicBezTo>
                    <a:pt x="7267" y="24916"/>
                    <a:pt x="7269" y="24952"/>
                    <a:pt x="7287" y="24979"/>
                  </a:cubicBezTo>
                  <a:cubicBezTo>
                    <a:pt x="7298" y="24993"/>
                    <a:pt x="7302" y="25009"/>
                    <a:pt x="7302" y="25023"/>
                  </a:cubicBezTo>
                  <a:cubicBezTo>
                    <a:pt x="7120" y="28787"/>
                    <a:pt x="6297" y="32849"/>
                    <a:pt x="4863" y="37092"/>
                  </a:cubicBezTo>
                  <a:cubicBezTo>
                    <a:pt x="3658" y="40651"/>
                    <a:pt x="2027" y="44330"/>
                    <a:pt x="14" y="48023"/>
                  </a:cubicBezTo>
                  <a:cubicBezTo>
                    <a:pt x="11" y="48027"/>
                    <a:pt x="8" y="48030"/>
                    <a:pt x="9" y="48035"/>
                  </a:cubicBezTo>
                  <a:cubicBezTo>
                    <a:pt x="1" y="48051"/>
                    <a:pt x="4" y="48075"/>
                    <a:pt x="15" y="48092"/>
                  </a:cubicBezTo>
                  <a:cubicBezTo>
                    <a:pt x="132" y="48253"/>
                    <a:pt x="620" y="48917"/>
                    <a:pt x="1281" y="49798"/>
                  </a:cubicBezTo>
                  <a:cubicBezTo>
                    <a:pt x="1327" y="49858"/>
                    <a:pt x="1369" y="49917"/>
                    <a:pt x="1414" y="49978"/>
                  </a:cubicBezTo>
                  <a:cubicBezTo>
                    <a:pt x="1428" y="49998"/>
                    <a:pt x="1446" y="50021"/>
                    <a:pt x="1463" y="50042"/>
                  </a:cubicBezTo>
                  <a:cubicBezTo>
                    <a:pt x="1827" y="50526"/>
                    <a:pt x="2237" y="51060"/>
                    <a:pt x="2660" y="51607"/>
                  </a:cubicBezTo>
                  <a:cubicBezTo>
                    <a:pt x="3362" y="52511"/>
                    <a:pt x="4102" y="53441"/>
                    <a:pt x="4750" y="54210"/>
                  </a:cubicBezTo>
                  <a:cubicBezTo>
                    <a:pt x="4763" y="54227"/>
                    <a:pt x="4781" y="54236"/>
                    <a:pt x="4800" y="54236"/>
                  </a:cubicBezTo>
                  <a:cubicBezTo>
                    <a:pt x="4802" y="54236"/>
                    <a:pt x="4805" y="54236"/>
                    <a:pt x="4807" y="54236"/>
                  </a:cubicBezTo>
                  <a:lnTo>
                    <a:pt x="4813" y="54236"/>
                  </a:lnTo>
                  <a:cubicBezTo>
                    <a:pt x="4831" y="54232"/>
                    <a:pt x="4850" y="54222"/>
                    <a:pt x="4860" y="54203"/>
                  </a:cubicBezTo>
                  <a:cubicBezTo>
                    <a:pt x="7806" y="49217"/>
                    <a:pt x="10128" y="44242"/>
                    <a:pt x="11757" y="39425"/>
                  </a:cubicBezTo>
                  <a:cubicBezTo>
                    <a:pt x="15707" y="27746"/>
                    <a:pt x="15545" y="16866"/>
                    <a:pt x="11304" y="8794"/>
                  </a:cubicBezTo>
                  <a:cubicBezTo>
                    <a:pt x="10384" y="7042"/>
                    <a:pt x="9289" y="5473"/>
                    <a:pt x="8053" y="4121"/>
                  </a:cubicBezTo>
                  <a:cubicBezTo>
                    <a:pt x="6794" y="2741"/>
                    <a:pt x="5390" y="1586"/>
                    <a:pt x="3874" y="692"/>
                  </a:cubicBezTo>
                  <a:cubicBezTo>
                    <a:pt x="3464" y="450"/>
                    <a:pt x="3024" y="221"/>
                    <a:pt x="2566" y="7"/>
                  </a:cubicBezTo>
                  <a:cubicBezTo>
                    <a:pt x="2557" y="2"/>
                    <a:pt x="2547" y="1"/>
                    <a:pt x="2538" y="1"/>
                  </a:cubicBezTo>
                  <a:close/>
                </a:path>
              </a:pathLst>
            </a:custGeom>
            <a:solidFill>
              <a:srgbClr val="D74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6585154" y="-537627"/>
              <a:ext cx="721426" cy="484335"/>
            </a:xfrm>
            <a:custGeom>
              <a:avLst/>
              <a:gdLst/>
              <a:ahLst/>
              <a:cxnLst/>
              <a:rect l="l" t="t" r="r" b="b"/>
              <a:pathLst>
                <a:path w="16200" h="10876" extrusionOk="0">
                  <a:moveTo>
                    <a:pt x="6927" y="1"/>
                  </a:moveTo>
                  <a:cubicBezTo>
                    <a:pt x="6269" y="1"/>
                    <a:pt x="5615" y="51"/>
                    <a:pt x="4972" y="154"/>
                  </a:cubicBezTo>
                  <a:cubicBezTo>
                    <a:pt x="4772" y="185"/>
                    <a:pt x="4579" y="221"/>
                    <a:pt x="4385" y="263"/>
                  </a:cubicBezTo>
                  <a:cubicBezTo>
                    <a:pt x="4002" y="343"/>
                    <a:pt x="3610" y="446"/>
                    <a:pt x="3223" y="564"/>
                  </a:cubicBezTo>
                  <a:cubicBezTo>
                    <a:pt x="3206" y="570"/>
                    <a:pt x="3189" y="575"/>
                    <a:pt x="3173" y="581"/>
                  </a:cubicBezTo>
                  <a:cubicBezTo>
                    <a:pt x="3159" y="582"/>
                    <a:pt x="3149" y="590"/>
                    <a:pt x="3140" y="602"/>
                  </a:cubicBezTo>
                  <a:cubicBezTo>
                    <a:pt x="3021" y="746"/>
                    <a:pt x="2370" y="1586"/>
                    <a:pt x="1642" y="3402"/>
                  </a:cubicBezTo>
                  <a:cubicBezTo>
                    <a:pt x="1639" y="3405"/>
                    <a:pt x="1639" y="3408"/>
                    <a:pt x="1638" y="3411"/>
                  </a:cubicBezTo>
                  <a:cubicBezTo>
                    <a:pt x="1070" y="4832"/>
                    <a:pt x="457" y="6844"/>
                    <a:pt x="9" y="9584"/>
                  </a:cubicBezTo>
                  <a:cubicBezTo>
                    <a:pt x="0" y="9611"/>
                    <a:pt x="13" y="9640"/>
                    <a:pt x="37" y="9655"/>
                  </a:cubicBezTo>
                  <a:cubicBezTo>
                    <a:pt x="49" y="9662"/>
                    <a:pt x="61" y="9663"/>
                    <a:pt x="71" y="9663"/>
                  </a:cubicBezTo>
                  <a:cubicBezTo>
                    <a:pt x="76" y="9663"/>
                    <a:pt x="80" y="9663"/>
                    <a:pt x="84" y="9663"/>
                  </a:cubicBezTo>
                  <a:cubicBezTo>
                    <a:pt x="98" y="9661"/>
                    <a:pt x="108" y="9655"/>
                    <a:pt x="118" y="9648"/>
                  </a:cubicBezTo>
                  <a:cubicBezTo>
                    <a:pt x="1923" y="8229"/>
                    <a:pt x="3814" y="7354"/>
                    <a:pt x="5732" y="7051"/>
                  </a:cubicBezTo>
                  <a:cubicBezTo>
                    <a:pt x="6264" y="6967"/>
                    <a:pt x="6784" y="6928"/>
                    <a:pt x="7290" y="6928"/>
                  </a:cubicBezTo>
                  <a:cubicBezTo>
                    <a:pt x="11716" y="6928"/>
                    <a:pt x="15074" y="9869"/>
                    <a:pt x="16077" y="10857"/>
                  </a:cubicBezTo>
                  <a:cubicBezTo>
                    <a:pt x="16090" y="10869"/>
                    <a:pt x="16106" y="10876"/>
                    <a:pt x="16123" y="10876"/>
                  </a:cubicBezTo>
                  <a:cubicBezTo>
                    <a:pt x="16127" y="10876"/>
                    <a:pt x="16131" y="10875"/>
                    <a:pt x="16135" y="10875"/>
                  </a:cubicBezTo>
                  <a:cubicBezTo>
                    <a:pt x="16144" y="10873"/>
                    <a:pt x="16151" y="10870"/>
                    <a:pt x="16158" y="10866"/>
                  </a:cubicBezTo>
                  <a:cubicBezTo>
                    <a:pt x="16185" y="10853"/>
                    <a:pt x="16200" y="10820"/>
                    <a:pt x="16191" y="10792"/>
                  </a:cubicBezTo>
                  <a:cubicBezTo>
                    <a:pt x="15522" y="7666"/>
                    <a:pt x="14301" y="3448"/>
                    <a:pt x="12312" y="1129"/>
                  </a:cubicBezTo>
                  <a:cubicBezTo>
                    <a:pt x="12305" y="1122"/>
                    <a:pt x="12297" y="1115"/>
                    <a:pt x="12287" y="1111"/>
                  </a:cubicBezTo>
                  <a:cubicBezTo>
                    <a:pt x="10538" y="376"/>
                    <a:pt x="8716" y="1"/>
                    <a:pt x="6927" y="1"/>
                  </a:cubicBezTo>
                  <a:close/>
                </a:path>
              </a:pathLst>
            </a:custGeom>
            <a:solidFill>
              <a:srgbClr val="A20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32602" y="-545598"/>
              <a:ext cx="3157087" cy="4312839"/>
            </a:xfrm>
            <a:custGeom>
              <a:avLst/>
              <a:gdLst/>
              <a:ahLst/>
              <a:cxnLst/>
              <a:rect l="l" t="t" r="r" b="b"/>
              <a:pathLst>
                <a:path w="70894" h="96847" extrusionOk="0">
                  <a:moveTo>
                    <a:pt x="14163" y="24529"/>
                  </a:moveTo>
                  <a:cubicBezTo>
                    <a:pt x="14159" y="24529"/>
                    <a:pt x="14155" y="24530"/>
                    <a:pt x="14152" y="24530"/>
                  </a:cubicBezTo>
                  <a:cubicBezTo>
                    <a:pt x="14091" y="24534"/>
                    <a:pt x="14048" y="24588"/>
                    <a:pt x="14054" y="24648"/>
                  </a:cubicBezTo>
                  <a:cubicBezTo>
                    <a:pt x="14811" y="32351"/>
                    <a:pt x="18410" y="40765"/>
                    <a:pt x="24747" y="49658"/>
                  </a:cubicBezTo>
                  <a:cubicBezTo>
                    <a:pt x="24766" y="49687"/>
                    <a:pt x="24800" y="49704"/>
                    <a:pt x="24836" y="49704"/>
                  </a:cubicBezTo>
                  <a:lnTo>
                    <a:pt x="24843" y="49704"/>
                  </a:lnTo>
                  <a:cubicBezTo>
                    <a:pt x="24880" y="49703"/>
                    <a:pt x="24914" y="49681"/>
                    <a:pt x="24931" y="49647"/>
                  </a:cubicBezTo>
                  <a:cubicBezTo>
                    <a:pt x="26965" y="45930"/>
                    <a:pt x="28611" y="42226"/>
                    <a:pt x="29826" y="38636"/>
                  </a:cubicBezTo>
                  <a:cubicBezTo>
                    <a:pt x="31243" y="34446"/>
                    <a:pt x="32087" y="30208"/>
                    <a:pt x="32275" y="26381"/>
                  </a:cubicBezTo>
                  <a:cubicBezTo>
                    <a:pt x="32278" y="26320"/>
                    <a:pt x="32233" y="26269"/>
                    <a:pt x="32171" y="26265"/>
                  </a:cubicBezTo>
                  <a:cubicBezTo>
                    <a:pt x="32109" y="26265"/>
                    <a:pt x="32062" y="26310"/>
                    <a:pt x="32057" y="26370"/>
                  </a:cubicBezTo>
                  <a:cubicBezTo>
                    <a:pt x="31871" y="30178"/>
                    <a:pt x="31029" y="34395"/>
                    <a:pt x="29619" y="38565"/>
                  </a:cubicBezTo>
                  <a:cubicBezTo>
                    <a:pt x="28424" y="42092"/>
                    <a:pt x="26812" y="45732"/>
                    <a:pt x="24823" y="49388"/>
                  </a:cubicBezTo>
                  <a:cubicBezTo>
                    <a:pt x="18571" y="40580"/>
                    <a:pt x="15022" y="32250"/>
                    <a:pt x="14270" y="24627"/>
                  </a:cubicBezTo>
                  <a:cubicBezTo>
                    <a:pt x="14266" y="24571"/>
                    <a:pt x="14218" y="24529"/>
                    <a:pt x="14163" y="24529"/>
                  </a:cubicBezTo>
                  <a:close/>
                  <a:moveTo>
                    <a:pt x="21580" y="220"/>
                  </a:moveTo>
                  <a:cubicBezTo>
                    <a:pt x="24013" y="220"/>
                    <a:pt x="26499" y="914"/>
                    <a:pt x="28779" y="2255"/>
                  </a:cubicBezTo>
                  <a:cubicBezTo>
                    <a:pt x="31777" y="4017"/>
                    <a:pt x="34340" y="6814"/>
                    <a:pt x="36193" y="10340"/>
                  </a:cubicBezTo>
                  <a:cubicBezTo>
                    <a:pt x="40430" y="18402"/>
                    <a:pt x="40591" y="29268"/>
                    <a:pt x="36643" y="40939"/>
                  </a:cubicBezTo>
                  <a:cubicBezTo>
                    <a:pt x="34995" y="45815"/>
                    <a:pt x="32643" y="50841"/>
                    <a:pt x="29655" y="55878"/>
                  </a:cubicBezTo>
                  <a:cubicBezTo>
                    <a:pt x="29632" y="55919"/>
                    <a:pt x="29635" y="55969"/>
                    <a:pt x="29665" y="56004"/>
                  </a:cubicBezTo>
                  <a:cubicBezTo>
                    <a:pt x="45020" y="74384"/>
                    <a:pt x="66478" y="88792"/>
                    <a:pt x="70167" y="91203"/>
                  </a:cubicBezTo>
                  <a:lnTo>
                    <a:pt x="60521" y="88830"/>
                  </a:lnTo>
                  <a:cubicBezTo>
                    <a:pt x="60513" y="88828"/>
                    <a:pt x="60505" y="88827"/>
                    <a:pt x="60496" y="88827"/>
                  </a:cubicBezTo>
                  <a:cubicBezTo>
                    <a:pt x="60462" y="88827"/>
                    <a:pt x="60428" y="88843"/>
                    <a:pt x="60407" y="88872"/>
                  </a:cubicBezTo>
                  <a:cubicBezTo>
                    <a:pt x="60380" y="88909"/>
                    <a:pt x="60379" y="88957"/>
                    <a:pt x="60402" y="88994"/>
                  </a:cubicBezTo>
                  <a:lnTo>
                    <a:pt x="64933" y="96384"/>
                  </a:lnTo>
                  <a:cubicBezTo>
                    <a:pt x="62497" y="94806"/>
                    <a:pt x="49819" y="86385"/>
                    <a:pt x="36109" y="73300"/>
                  </a:cubicBezTo>
                  <a:cubicBezTo>
                    <a:pt x="32278" y="69645"/>
                    <a:pt x="28758" y="65960"/>
                    <a:pt x="25642" y="62353"/>
                  </a:cubicBezTo>
                  <a:cubicBezTo>
                    <a:pt x="25620" y="62329"/>
                    <a:pt x="25590" y="62315"/>
                    <a:pt x="25559" y="62315"/>
                  </a:cubicBezTo>
                  <a:cubicBezTo>
                    <a:pt x="25556" y="62315"/>
                    <a:pt x="25553" y="62315"/>
                    <a:pt x="25552" y="62313"/>
                  </a:cubicBezTo>
                  <a:cubicBezTo>
                    <a:pt x="25518" y="62315"/>
                    <a:pt x="25488" y="62332"/>
                    <a:pt x="25468" y="62360"/>
                  </a:cubicBezTo>
                  <a:cubicBezTo>
                    <a:pt x="20237" y="69860"/>
                    <a:pt x="13518" y="77558"/>
                    <a:pt x="5489" y="85250"/>
                  </a:cubicBezTo>
                  <a:lnTo>
                    <a:pt x="8238" y="77228"/>
                  </a:lnTo>
                  <a:cubicBezTo>
                    <a:pt x="8250" y="77188"/>
                    <a:pt x="8239" y="77144"/>
                    <a:pt x="8209" y="77114"/>
                  </a:cubicBezTo>
                  <a:cubicBezTo>
                    <a:pt x="8188" y="77094"/>
                    <a:pt x="8159" y="77083"/>
                    <a:pt x="8131" y="77083"/>
                  </a:cubicBezTo>
                  <a:cubicBezTo>
                    <a:pt x="8118" y="77083"/>
                    <a:pt x="8105" y="77086"/>
                    <a:pt x="8094" y="77090"/>
                  </a:cubicBezTo>
                  <a:lnTo>
                    <a:pt x="590" y="79978"/>
                  </a:lnTo>
                  <a:cubicBezTo>
                    <a:pt x="8894" y="72010"/>
                    <a:pt x="15686" y="64106"/>
                    <a:pt x="20777" y="56476"/>
                  </a:cubicBezTo>
                  <a:cubicBezTo>
                    <a:pt x="20804" y="56439"/>
                    <a:pt x="20803" y="56387"/>
                    <a:pt x="20774" y="56350"/>
                  </a:cubicBezTo>
                  <a:cubicBezTo>
                    <a:pt x="18742" y="53667"/>
                    <a:pt x="16905" y="50983"/>
                    <a:pt x="15315" y="48368"/>
                  </a:cubicBezTo>
                  <a:cubicBezTo>
                    <a:pt x="9001" y="37988"/>
                    <a:pt x="6135" y="28079"/>
                    <a:pt x="6798" y="18919"/>
                  </a:cubicBezTo>
                  <a:cubicBezTo>
                    <a:pt x="7525" y="8822"/>
                    <a:pt x="12104" y="1929"/>
                    <a:pt x="19045" y="479"/>
                  </a:cubicBezTo>
                  <a:cubicBezTo>
                    <a:pt x="19876" y="306"/>
                    <a:pt x="20725" y="220"/>
                    <a:pt x="21580" y="220"/>
                  </a:cubicBezTo>
                  <a:close/>
                  <a:moveTo>
                    <a:pt x="21581" y="1"/>
                  </a:moveTo>
                  <a:cubicBezTo>
                    <a:pt x="20711" y="1"/>
                    <a:pt x="19848" y="88"/>
                    <a:pt x="19002" y="264"/>
                  </a:cubicBezTo>
                  <a:cubicBezTo>
                    <a:pt x="11960" y="1737"/>
                    <a:pt x="7318" y="8702"/>
                    <a:pt x="6580" y="18903"/>
                  </a:cubicBezTo>
                  <a:cubicBezTo>
                    <a:pt x="5916" y="28110"/>
                    <a:pt x="8791" y="38060"/>
                    <a:pt x="15130" y="48482"/>
                  </a:cubicBezTo>
                  <a:cubicBezTo>
                    <a:pt x="16711" y="51083"/>
                    <a:pt x="18535" y="53753"/>
                    <a:pt x="20555" y="56422"/>
                  </a:cubicBezTo>
                  <a:cubicBezTo>
                    <a:pt x="15398" y="64138"/>
                    <a:pt x="8498" y="72138"/>
                    <a:pt x="47" y="80199"/>
                  </a:cubicBezTo>
                  <a:cubicBezTo>
                    <a:pt x="8" y="80234"/>
                    <a:pt x="0" y="80291"/>
                    <a:pt x="29" y="80335"/>
                  </a:cubicBezTo>
                  <a:cubicBezTo>
                    <a:pt x="50" y="80368"/>
                    <a:pt x="86" y="80387"/>
                    <a:pt x="123" y="80387"/>
                  </a:cubicBezTo>
                  <a:cubicBezTo>
                    <a:pt x="136" y="80387"/>
                    <a:pt x="149" y="80384"/>
                    <a:pt x="161" y="80380"/>
                  </a:cubicBezTo>
                  <a:lnTo>
                    <a:pt x="7954" y="77380"/>
                  </a:lnTo>
                  <a:lnTo>
                    <a:pt x="5137" y="85609"/>
                  </a:lnTo>
                  <a:cubicBezTo>
                    <a:pt x="5120" y="85656"/>
                    <a:pt x="5139" y="85710"/>
                    <a:pt x="5181" y="85737"/>
                  </a:cubicBezTo>
                  <a:cubicBezTo>
                    <a:pt x="5200" y="85748"/>
                    <a:pt x="5221" y="85754"/>
                    <a:pt x="5242" y="85754"/>
                  </a:cubicBezTo>
                  <a:cubicBezTo>
                    <a:pt x="5269" y="85754"/>
                    <a:pt x="5296" y="85744"/>
                    <a:pt x="5317" y="85724"/>
                  </a:cubicBezTo>
                  <a:cubicBezTo>
                    <a:pt x="13457" y="77957"/>
                    <a:pt x="20270" y="70180"/>
                    <a:pt x="25568" y="62604"/>
                  </a:cubicBezTo>
                  <a:cubicBezTo>
                    <a:pt x="28664" y="66183"/>
                    <a:pt x="32157" y="69837"/>
                    <a:pt x="35957" y="73461"/>
                  </a:cubicBezTo>
                  <a:cubicBezTo>
                    <a:pt x="50910" y="87729"/>
                    <a:pt x="64640" y="96464"/>
                    <a:pt x="65217" y="96828"/>
                  </a:cubicBezTo>
                  <a:cubicBezTo>
                    <a:pt x="65235" y="96841"/>
                    <a:pt x="65256" y="96847"/>
                    <a:pt x="65275" y="96847"/>
                  </a:cubicBezTo>
                  <a:cubicBezTo>
                    <a:pt x="65303" y="96847"/>
                    <a:pt x="65331" y="96835"/>
                    <a:pt x="65353" y="96812"/>
                  </a:cubicBezTo>
                  <a:cubicBezTo>
                    <a:pt x="65389" y="96777"/>
                    <a:pt x="65396" y="96720"/>
                    <a:pt x="65369" y="96677"/>
                  </a:cubicBezTo>
                  <a:lnTo>
                    <a:pt x="60728" y="89107"/>
                  </a:lnTo>
                  <a:lnTo>
                    <a:pt x="70748" y="91572"/>
                  </a:lnTo>
                  <a:cubicBezTo>
                    <a:pt x="70756" y="91574"/>
                    <a:pt x="70765" y="91575"/>
                    <a:pt x="70774" y="91575"/>
                  </a:cubicBezTo>
                  <a:cubicBezTo>
                    <a:pt x="70816" y="91575"/>
                    <a:pt x="70856" y="91549"/>
                    <a:pt x="70875" y="91508"/>
                  </a:cubicBezTo>
                  <a:cubicBezTo>
                    <a:pt x="70893" y="91458"/>
                    <a:pt x="70876" y="91401"/>
                    <a:pt x="70832" y="91372"/>
                  </a:cubicBezTo>
                  <a:cubicBezTo>
                    <a:pt x="70591" y="91220"/>
                    <a:pt x="46625" y="75936"/>
                    <a:pt x="29883" y="55923"/>
                  </a:cubicBezTo>
                  <a:cubicBezTo>
                    <a:pt x="32861" y="50893"/>
                    <a:pt x="35205" y="45877"/>
                    <a:pt x="36852" y="41008"/>
                  </a:cubicBezTo>
                  <a:cubicBezTo>
                    <a:pt x="40816" y="29281"/>
                    <a:pt x="40652" y="18355"/>
                    <a:pt x="36387" y="10239"/>
                  </a:cubicBezTo>
                  <a:cubicBezTo>
                    <a:pt x="34514" y="6677"/>
                    <a:pt x="31922" y="3850"/>
                    <a:pt x="28892" y="2066"/>
                  </a:cubicBezTo>
                  <a:cubicBezTo>
                    <a:pt x="26577" y="705"/>
                    <a:pt x="24053" y="1"/>
                    <a:pt x="21581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7033075" y="1658064"/>
              <a:ext cx="229832" cy="292267"/>
            </a:xfrm>
            <a:custGeom>
              <a:avLst/>
              <a:gdLst/>
              <a:ahLst/>
              <a:cxnLst/>
              <a:rect l="l" t="t" r="r" b="b"/>
              <a:pathLst>
                <a:path w="5161" h="6563" extrusionOk="0">
                  <a:moveTo>
                    <a:pt x="124" y="1"/>
                  </a:moveTo>
                  <a:cubicBezTo>
                    <a:pt x="102" y="1"/>
                    <a:pt x="80" y="8"/>
                    <a:pt x="61" y="22"/>
                  </a:cubicBezTo>
                  <a:cubicBezTo>
                    <a:pt x="11" y="57"/>
                    <a:pt x="1" y="126"/>
                    <a:pt x="36" y="175"/>
                  </a:cubicBezTo>
                  <a:cubicBezTo>
                    <a:pt x="63" y="214"/>
                    <a:pt x="2973" y="4211"/>
                    <a:pt x="4954" y="6523"/>
                  </a:cubicBezTo>
                  <a:cubicBezTo>
                    <a:pt x="4975" y="6550"/>
                    <a:pt x="5008" y="6563"/>
                    <a:pt x="5038" y="6563"/>
                  </a:cubicBezTo>
                  <a:cubicBezTo>
                    <a:pt x="5063" y="6563"/>
                    <a:pt x="5088" y="6553"/>
                    <a:pt x="5109" y="6536"/>
                  </a:cubicBezTo>
                  <a:cubicBezTo>
                    <a:pt x="5156" y="6496"/>
                    <a:pt x="5160" y="6427"/>
                    <a:pt x="5122" y="6380"/>
                  </a:cubicBezTo>
                  <a:cubicBezTo>
                    <a:pt x="3145" y="4075"/>
                    <a:pt x="243" y="86"/>
                    <a:pt x="214" y="47"/>
                  </a:cubicBezTo>
                  <a:cubicBezTo>
                    <a:pt x="193" y="17"/>
                    <a:pt x="159" y="1"/>
                    <a:pt x="124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6848393" y="1962007"/>
              <a:ext cx="227873" cy="277348"/>
            </a:xfrm>
            <a:custGeom>
              <a:avLst/>
              <a:gdLst/>
              <a:ahLst/>
              <a:cxnLst/>
              <a:rect l="l" t="t" r="r" b="b"/>
              <a:pathLst>
                <a:path w="5117" h="6228" extrusionOk="0">
                  <a:moveTo>
                    <a:pt x="125" y="1"/>
                  </a:moveTo>
                  <a:cubicBezTo>
                    <a:pt x="102" y="1"/>
                    <a:pt x="78" y="8"/>
                    <a:pt x="58" y="24"/>
                  </a:cubicBezTo>
                  <a:cubicBezTo>
                    <a:pt x="11" y="60"/>
                    <a:pt x="1" y="129"/>
                    <a:pt x="39" y="176"/>
                  </a:cubicBezTo>
                  <a:cubicBezTo>
                    <a:pt x="69" y="216"/>
                    <a:pt x="3040" y="4067"/>
                    <a:pt x="4912" y="6190"/>
                  </a:cubicBezTo>
                  <a:cubicBezTo>
                    <a:pt x="4934" y="6216"/>
                    <a:pt x="4964" y="6227"/>
                    <a:pt x="4995" y="6227"/>
                  </a:cubicBezTo>
                  <a:cubicBezTo>
                    <a:pt x="5019" y="6227"/>
                    <a:pt x="5046" y="6217"/>
                    <a:pt x="5068" y="6200"/>
                  </a:cubicBezTo>
                  <a:cubicBezTo>
                    <a:pt x="5112" y="6160"/>
                    <a:pt x="5116" y="6091"/>
                    <a:pt x="5076" y="6047"/>
                  </a:cubicBezTo>
                  <a:cubicBezTo>
                    <a:pt x="3208" y="3927"/>
                    <a:pt x="241" y="82"/>
                    <a:pt x="211" y="44"/>
                  </a:cubicBezTo>
                  <a:cubicBezTo>
                    <a:pt x="191" y="16"/>
                    <a:pt x="158" y="1"/>
                    <a:pt x="125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7129535" y="-495409"/>
              <a:ext cx="251965" cy="1129344"/>
            </a:xfrm>
            <a:custGeom>
              <a:avLst/>
              <a:gdLst/>
              <a:ahLst/>
              <a:cxnLst/>
              <a:rect l="l" t="t" r="r" b="b"/>
              <a:pathLst>
                <a:path w="5658" h="25360" extrusionOk="0">
                  <a:moveTo>
                    <a:pt x="123" y="1"/>
                  </a:moveTo>
                  <a:cubicBezTo>
                    <a:pt x="98" y="1"/>
                    <a:pt x="72" y="10"/>
                    <a:pt x="51" y="27"/>
                  </a:cubicBezTo>
                  <a:cubicBezTo>
                    <a:pt x="7" y="67"/>
                    <a:pt x="1" y="136"/>
                    <a:pt x="39" y="183"/>
                  </a:cubicBezTo>
                  <a:cubicBezTo>
                    <a:pt x="1844" y="2268"/>
                    <a:pt x="3360" y="6420"/>
                    <a:pt x="4310" y="11878"/>
                  </a:cubicBezTo>
                  <a:cubicBezTo>
                    <a:pt x="5102" y="16430"/>
                    <a:pt x="5435" y="21552"/>
                    <a:pt x="5180" y="25241"/>
                  </a:cubicBezTo>
                  <a:cubicBezTo>
                    <a:pt x="5176" y="25303"/>
                    <a:pt x="5222" y="25355"/>
                    <a:pt x="5283" y="25360"/>
                  </a:cubicBezTo>
                  <a:lnTo>
                    <a:pt x="5290" y="25360"/>
                  </a:lnTo>
                  <a:cubicBezTo>
                    <a:pt x="5347" y="25360"/>
                    <a:pt x="5394" y="25314"/>
                    <a:pt x="5401" y="25256"/>
                  </a:cubicBezTo>
                  <a:cubicBezTo>
                    <a:pt x="5657" y="21547"/>
                    <a:pt x="5323" y="16406"/>
                    <a:pt x="4528" y="11839"/>
                  </a:cubicBezTo>
                  <a:cubicBezTo>
                    <a:pt x="3849" y="7951"/>
                    <a:pt x="2550" y="2748"/>
                    <a:pt x="206" y="39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6509937" y="-519101"/>
              <a:ext cx="219412" cy="1075683"/>
            </a:xfrm>
            <a:custGeom>
              <a:avLst/>
              <a:gdLst/>
              <a:ahLst/>
              <a:cxnLst/>
              <a:rect l="l" t="t" r="r" b="b"/>
              <a:pathLst>
                <a:path w="4927" h="24155" extrusionOk="0">
                  <a:moveTo>
                    <a:pt x="4806" y="0"/>
                  </a:moveTo>
                  <a:cubicBezTo>
                    <a:pt x="4775" y="0"/>
                    <a:pt x="4745" y="12"/>
                    <a:pt x="4723" y="37"/>
                  </a:cubicBezTo>
                  <a:cubicBezTo>
                    <a:pt x="4671" y="94"/>
                    <a:pt x="3461" y="1468"/>
                    <a:pt x="2398" y="5125"/>
                  </a:cubicBezTo>
                  <a:cubicBezTo>
                    <a:pt x="1420" y="8489"/>
                    <a:pt x="400" y="14502"/>
                    <a:pt x="1090" y="24052"/>
                  </a:cubicBezTo>
                  <a:cubicBezTo>
                    <a:pt x="1092" y="24109"/>
                    <a:pt x="1141" y="24154"/>
                    <a:pt x="1198" y="24154"/>
                  </a:cubicBezTo>
                  <a:lnTo>
                    <a:pt x="1209" y="24154"/>
                  </a:lnTo>
                  <a:cubicBezTo>
                    <a:pt x="1269" y="24149"/>
                    <a:pt x="1313" y="24097"/>
                    <a:pt x="1310" y="24036"/>
                  </a:cubicBezTo>
                  <a:cubicBezTo>
                    <a:pt x="0" y="5857"/>
                    <a:pt x="4836" y="238"/>
                    <a:pt x="4886" y="182"/>
                  </a:cubicBezTo>
                  <a:cubicBezTo>
                    <a:pt x="4926" y="138"/>
                    <a:pt x="4922" y="68"/>
                    <a:pt x="4878" y="27"/>
                  </a:cubicBezTo>
                  <a:cubicBezTo>
                    <a:pt x="4857" y="9"/>
                    <a:pt x="4832" y="0"/>
                    <a:pt x="4806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6573932" y="-231279"/>
              <a:ext cx="744450" cy="198838"/>
            </a:xfrm>
            <a:custGeom>
              <a:avLst/>
              <a:gdLst/>
              <a:ahLst/>
              <a:cxnLst/>
              <a:rect l="l" t="t" r="r" b="b"/>
              <a:pathLst>
                <a:path w="16717" h="4465" extrusionOk="0">
                  <a:moveTo>
                    <a:pt x="7590" y="0"/>
                  </a:moveTo>
                  <a:cubicBezTo>
                    <a:pt x="5357" y="0"/>
                    <a:pt x="2770" y="738"/>
                    <a:pt x="54" y="2970"/>
                  </a:cubicBezTo>
                  <a:cubicBezTo>
                    <a:pt x="7" y="3010"/>
                    <a:pt x="0" y="3080"/>
                    <a:pt x="39" y="3125"/>
                  </a:cubicBezTo>
                  <a:cubicBezTo>
                    <a:pt x="61" y="3152"/>
                    <a:pt x="92" y="3166"/>
                    <a:pt x="124" y="3166"/>
                  </a:cubicBezTo>
                  <a:cubicBezTo>
                    <a:pt x="148" y="3166"/>
                    <a:pt x="173" y="3157"/>
                    <a:pt x="194" y="3140"/>
                  </a:cubicBezTo>
                  <a:cubicBezTo>
                    <a:pt x="2863" y="945"/>
                    <a:pt x="5402" y="221"/>
                    <a:pt x="7593" y="221"/>
                  </a:cubicBezTo>
                  <a:cubicBezTo>
                    <a:pt x="9151" y="221"/>
                    <a:pt x="10532" y="587"/>
                    <a:pt x="11658" y="1052"/>
                  </a:cubicBezTo>
                  <a:cubicBezTo>
                    <a:pt x="14604" y="2268"/>
                    <a:pt x="16494" y="4406"/>
                    <a:pt x="16514" y="4427"/>
                  </a:cubicBezTo>
                  <a:cubicBezTo>
                    <a:pt x="16536" y="4451"/>
                    <a:pt x="16565" y="4464"/>
                    <a:pt x="16595" y="4464"/>
                  </a:cubicBezTo>
                  <a:cubicBezTo>
                    <a:pt x="16621" y="4464"/>
                    <a:pt x="16648" y="4456"/>
                    <a:pt x="16667" y="4437"/>
                  </a:cubicBezTo>
                  <a:cubicBezTo>
                    <a:pt x="16714" y="4399"/>
                    <a:pt x="16716" y="4329"/>
                    <a:pt x="16678" y="4283"/>
                  </a:cubicBezTo>
                  <a:cubicBezTo>
                    <a:pt x="16659" y="4262"/>
                    <a:pt x="14741" y="2090"/>
                    <a:pt x="11749" y="852"/>
                  </a:cubicBezTo>
                  <a:cubicBezTo>
                    <a:pt x="10597" y="376"/>
                    <a:pt x="9184" y="0"/>
                    <a:pt x="7590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6825058" y="2234732"/>
              <a:ext cx="198882" cy="253123"/>
            </a:xfrm>
            <a:custGeom>
              <a:avLst/>
              <a:gdLst/>
              <a:ahLst/>
              <a:cxnLst/>
              <a:rect l="l" t="t" r="r" b="b"/>
              <a:pathLst>
                <a:path w="4466" h="5684" extrusionOk="0">
                  <a:moveTo>
                    <a:pt x="4402" y="0"/>
                  </a:moveTo>
                  <a:cubicBezTo>
                    <a:pt x="4384" y="0"/>
                    <a:pt x="4367" y="9"/>
                    <a:pt x="4356" y="25"/>
                  </a:cubicBezTo>
                  <a:cubicBezTo>
                    <a:pt x="3102" y="2016"/>
                    <a:pt x="1643" y="3887"/>
                    <a:pt x="22" y="5589"/>
                  </a:cubicBezTo>
                  <a:cubicBezTo>
                    <a:pt x="1" y="5612"/>
                    <a:pt x="2" y="5646"/>
                    <a:pt x="23" y="5667"/>
                  </a:cubicBezTo>
                  <a:cubicBezTo>
                    <a:pt x="33" y="5677"/>
                    <a:pt x="46" y="5683"/>
                    <a:pt x="60" y="5683"/>
                  </a:cubicBezTo>
                  <a:cubicBezTo>
                    <a:pt x="75" y="5683"/>
                    <a:pt x="89" y="5677"/>
                    <a:pt x="102" y="5662"/>
                  </a:cubicBezTo>
                  <a:cubicBezTo>
                    <a:pt x="1728" y="3956"/>
                    <a:pt x="3192" y="2079"/>
                    <a:pt x="4448" y="82"/>
                  </a:cubicBezTo>
                  <a:cubicBezTo>
                    <a:pt x="4465" y="58"/>
                    <a:pt x="4455" y="24"/>
                    <a:pt x="4431" y="8"/>
                  </a:cubicBezTo>
                  <a:cubicBezTo>
                    <a:pt x="4422" y="3"/>
                    <a:pt x="4412" y="0"/>
                    <a:pt x="4402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6910696" y="2254950"/>
              <a:ext cx="69337" cy="95210"/>
            </a:xfrm>
            <a:custGeom>
              <a:avLst/>
              <a:gdLst/>
              <a:ahLst/>
              <a:cxnLst/>
              <a:rect l="l" t="t" r="r" b="b"/>
              <a:pathLst>
                <a:path w="1557" h="2138" extrusionOk="0">
                  <a:moveTo>
                    <a:pt x="1495" y="0"/>
                  </a:moveTo>
                  <a:cubicBezTo>
                    <a:pt x="1478" y="0"/>
                    <a:pt x="1461" y="8"/>
                    <a:pt x="1450" y="24"/>
                  </a:cubicBezTo>
                  <a:lnTo>
                    <a:pt x="17" y="2049"/>
                  </a:lnTo>
                  <a:cubicBezTo>
                    <a:pt x="0" y="2075"/>
                    <a:pt x="4" y="2107"/>
                    <a:pt x="30" y="2126"/>
                  </a:cubicBezTo>
                  <a:cubicBezTo>
                    <a:pt x="40" y="2133"/>
                    <a:pt x="51" y="2137"/>
                    <a:pt x="61" y="2137"/>
                  </a:cubicBezTo>
                  <a:cubicBezTo>
                    <a:pt x="80" y="2137"/>
                    <a:pt x="96" y="2130"/>
                    <a:pt x="107" y="2113"/>
                  </a:cubicBezTo>
                  <a:lnTo>
                    <a:pt x="1540" y="88"/>
                  </a:lnTo>
                  <a:cubicBezTo>
                    <a:pt x="1557" y="62"/>
                    <a:pt x="1552" y="28"/>
                    <a:pt x="1527" y="11"/>
                  </a:cubicBezTo>
                  <a:cubicBezTo>
                    <a:pt x="1517" y="4"/>
                    <a:pt x="1506" y="0"/>
                    <a:pt x="1495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6908648" y="2265593"/>
              <a:ext cx="33043" cy="42618"/>
            </a:xfrm>
            <a:custGeom>
              <a:avLst/>
              <a:gdLst/>
              <a:ahLst/>
              <a:cxnLst/>
              <a:rect l="l" t="t" r="r" b="b"/>
              <a:pathLst>
                <a:path w="742" h="957" extrusionOk="0">
                  <a:moveTo>
                    <a:pt x="679" y="0"/>
                  </a:moveTo>
                  <a:cubicBezTo>
                    <a:pt x="660" y="0"/>
                    <a:pt x="641" y="10"/>
                    <a:pt x="631" y="28"/>
                  </a:cubicBezTo>
                  <a:cubicBezTo>
                    <a:pt x="463" y="332"/>
                    <a:pt x="261" y="612"/>
                    <a:pt x="22" y="866"/>
                  </a:cubicBezTo>
                  <a:cubicBezTo>
                    <a:pt x="1" y="889"/>
                    <a:pt x="3" y="921"/>
                    <a:pt x="25" y="943"/>
                  </a:cubicBezTo>
                  <a:cubicBezTo>
                    <a:pt x="35" y="953"/>
                    <a:pt x="48" y="957"/>
                    <a:pt x="62" y="957"/>
                  </a:cubicBezTo>
                  <a:cubicBezTo>
                    <a:pt x="76" y="957"/>
                    <a:pt x="90" y="951"/>
                    <a:pt x="103" y="941"/>
                  </a:cubicBezTo>
                  <a:cubicBezTo>
                    <a:pt x="347" y="682"/>
                    <a:pt x="556" y="393"/>
                    <a:pt x="727" y="83"/>
                  </a:cubicBezTo>
                  <a:cubicBezTo>
                    <a:pt x="741" y="55"/>
                    <a:pt x="733" y="21"/>
                    <a:pt x="706" y="7"/>
                  </a:cubicBezTo>
                  <a:cubicBezTo>
                    <a:pt x="697" y="2"/>
                    <a:pt x="688" y="0"/>
                    <a:pt x="679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7324503" y="2448137"/>
              <a:ext cx="482732" cy="466567"/>
            </a:xfrm>
            <a:custGeom>
              <a:avLst/>
              <a:gdLst/>
              <a:ahLst/>
              <a:cxnLst/>
              <a:rect l="l" t="t" r="r" b="b"/>
              <a:pathLst>
                <a:path w="10840" h="10477" extrusionOk="0">
                  <a:moveTo>
                    <a:pt x="62" y="0"/>
                  </a:moveTo>
                  <a:cubicBezTo>
                    <a:pt x="48" y="0"/>
                    <a:pt x="34" y="5"/>
                    <a:pt x="23" y="15"/>
                  </a:cubicBezTo>
                  <a:cubicBezTo>
                    <a:pt x="2" y="37"/>
                    <a:pt x="1" y="72"/>
                    <a:pt x="22" y="94"/>
                  </a:cubicBezTo>
                  <a:cubicBezTo>
                    <a:pt x="3413" y="3705"/>
                    <a:pt x="7021" y="7194"/>
                    <a:pt x="10743" y="10463"/>
                  </a:cubicBezTo>
                  <a:cubicBezTo>
                    <a:pt x="10754" y="10471"/>
                    <a:pt x="10767" y="10477"/>
                    <a:pt x="10778" y="10477"/>
                  </a:cubicBezTo>
                  <a:cubicBezTo>
                    <a:pt x="10795" y="10477"/>
                    <a:pt x="10810" y="10470"/>
                    <a:pt x="10820" y="10455"/>
                  </a:cubicBezTo>
                  <a:cubicBezTo>
                    <a:pt x="10840" y="10434"/>
                    <a:pt x="10838" y="10398"/>
                    <a:pt x="10814" y="10379"/>
                  </a:cubicBezTo>
                  <a:cubicBezTo>
                    <a:pt x="7094" y="7113"/>
                    <a:pt x="3491" y="3627"/>
                    <a:pt x="102" y="17"/>
                  </a:cubicBezTo>
                  <a:cubicBezTo>
                    <a:pt x="91" y="6"/>
                    <a:pt x="76" y="0"/>
                    <a:pt x="62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7448307" y="2522553"/>
              <a:ext cx="288392" cy="274721"/>
            </a:xfrm>
            <a:custGeom>
              <a:avLst/>
              <a:gdLst/>
              <a:ahLst/>
              <a:cxnLst/>
              <a:rect l="l" t="t" r="r" b="b"/>
              <a:pathLst>
                <a:path w="6476" h="6169" extrusionOk="0">
                  <a:moveTo>
                    <a:pt x="61" y="0"/>
                  </a:moveTo>
                  <a:cubicBezTo>
                    <a:pt x="47" y="0"/>
                    <a:pt x="33" y="5"/>
                    <a:pt x="22" y="16"/>
                  </a:cubicBezTo>
                  <a:cubicBezTo>
                    <a:pt x="0" y="38"/>
                    <a:pt x="0" y="73"/>
                    <a:pt x="22" y="94"/>
                  </a:cubicBezTo>
                  <a:cubicBezTo>
                    <a:pt x="2070" y="2169"/>
                    <a:pt x="4209" y="4207"/>
                    <a:pt x="6378" y="6154"/>
                  </a:cubicBezTo>
                  <a:cubicBezTo>
                    <a:pt x="6388" y="6163"/>
                    <a:pt x="6402" y="6168"/>
                    <a:pt x="6415" y="6168"/>
                  </a:cubicBezTo>
                  <a:cubicBezTo>
                    <a:pt x="6429" y="6168"/>
                    <a:pt x="6443" y="6163"/>
                    <a:pt x="6456" y="6150"/>
                  </a:cubicBezTo>
                  <a:cubicBezTo>
                    <a:pt x="6476" y="6127"/>
                    <a:pt x="6475" y="6091"/>
                    <a:pt x="6452" y="6071"/>
                  </a:cubicBezTo>
                  <a:cubicBezTo>
                    <a:pt x="4284" y="4128"/>
                    <a:pt x="2148" y="2090"/>
                    <a:pt x="100" y="16"/>
                  </a:cubicBezTo>
                  <a:cubicBezTo>
                    <a:pt x="89" y="5"/>
                    <a:pt x="75" y="0"/>
                    <a:pt x="61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7583912" y="2600131"/>
              <a:ext cx="69649" cy="70317"/>
            </a:xfrm>
            <a:custGeom>
              <a:avLst/>
              <a:gdLst/>
              <a:ahLst/>
              <a:cxnLst/>
              <a:rect l="l" t="t" r="r" b="b"/>
              <a:pathLst>
                <a:path w="1564" h="1579" extrusionOk="0">
                  <a:moveTo>
                    <a:pt x="61" y="1"/>
                  </a:moveTo>
                  <a:cubicBezTo>
                    <a:pt x="45" y="1"/>
                    <a:pt x="30" y="7"/>
                    <a:pt x="19" y="19"/>
                  </a:cubicBezTo>
                  <a:cubicBezTo>
                    <a:pt x="0" y="41"/>
                    <a:pt x="2" y="76"/>
                    <a:pt x="23" y="97"/>
                  </a:cubicBezTo>
                  <a:cubicBezTo>
                    <a:pt x="524" y="560"/>
                    <a:pt x="1009" y="1051"/>
                    <a:pt x="1463" y="1560"/>
                  </a:cubicBezTo>
                  <a:cubicBezTo>
                    <a:pt x="1473" y="1572"/>
                    <a:pt x="1490" y="1578"/>
                    <a:pt x="1504" y="1578"/>
                  </a:cubicBezTo>
                  <a:cubicBezTo>
                    <a:pt x="1518" y="1578"/>
                    <a:pt x="1531" y="1574"/>
                    <a:pt x="1541" y="1564"/>
                  </a:cubicBezTo>
                  <a:cubicBezTo>
                    <a:pt x="1562" y="1542"/>
                    <a:pt x="1564" y="1508"/>
                    <a:pt x="1544" y="1486"/>
                  </a:cubicBezTo>
                  <a:cubicBezTo>
                    <a:pt x="1087" y="974"/>
                    <a:pt x="601" y="479"/>
                    <a:pt x="97" y="14"/>
                  </a:cubicBezTo>
                  <a:cubicBezTo>
                    <a:pt x="87" y="5"/>
                    <a:pt x="74" y="1"/>
                    <a:pt x="61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880858" y="1507451"/>
              <a:ext cx="209525" cy="275434"/>
            </a:xfrm>
            <a:custGeom>
              <a:avLst/>
              <a:gdLst/>
              <a:ahLst/>
              <a:cxnLst/>
              <a:rect l="l" t="t" r="r" b="b"/>
              <a:pathLst>
                <a:path w="4705" h="6185" extrusionOk="0">
                  <a:moveTo>
                    <a:pt x="63" y="0"/>
                  </a:moveTo>
                  <a:cubicBezTo>
                    <a:pt x="52" y="0"/>
                    <a:pt x="40" y="4"/>
                    <a:pt x="31" y="11"/>
                  </a:cubicBezTo>
                  <a:cubicBezTo>
                    <a:pt x="5" y="29"/>
                    <a:pt x="1" y="63"/>
                    <a:pt x="18" y="88"/>
                  </a:cubicBezTo>
                  <a:cubicBezTo>
                    <a:pt x="1485" y="2142"/>
                    <a:pt x="3027" y="4186"/>
                    <a:pt x="4601" y="6164"/>
                  </a:cubicBezTo>
                  <a:cubicBezTo>
                    <a:pt x="4611" y="6178"/>
                    <a:pt x="4626" y="6185"/>
                    <a:pt x="4643" y="6185"/>
                  </a:cubicBezTo>
                  <a:cubicBezTo>
                    <a:pt x="4655" y="6185"/>
                    <a:pt x="4666" y="6181"/>
                    <a:pt x="4676" y="6171"/>
                  </a:cubicBezTo>
                  <a:cubicBezTo>
                    <a:pt x="4700" y="6152"/>
                    <a:pt x="4705" y="6117"/>
                    <a:pt x="4686" y="6094"/>
                  </a:cubicBezTo>
                  <a:cubicBezTo>
                    <a:pt x="3114" y="4117"/>
                    <a:pt x="1575" y="2076"/>
                    <a:pt x="108" y="23"/>
                  </a:cubicBezTo>
                  <a:cubicBezTo>
                    <a:pt x="97" y="8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937639" y="1643680"/>
              <a:ext cx="88263" cy="103004"/>
            </a:xfrm>
            <a:custGeom>
              <a:avLst/>
              <a:gdLst/>
              <a:ahLst/>
              <a:cxnLst/>
              <a:rect l="l" t="t" r="r" b="b"/>
              <a:pathLst>
                <a:path w="1982" h="2313" extrusionOk="0">
                  <a:moveTo>
                    <a:pt x="63" y="1"/>
                  </a:moveTo>
                  <a:cubicBezTo>
                    <a:pt x="51" y="1"/>
                    <a:pt x="39" y="5"/>
                    <a:pt x="29" y="13"/>
                  </a:cubicBezTo>
                  <a:cubicBezTo>
                    <a:pt x="5" y="30"/>
                    <a:pt x="0" y="66"/>
                    <a:pt x="19" y="88"/>
                  </a:cubicBezTo>
                  <a:cubicBezTo>
                    <a:pt x="614" y="835"/>
                    <a:pt x="1241" y="1577"/>
                    <a:pt x="1882" y="2294"/>
                  </a:cubicBezTo>
                  <a:cubicBezTo>
                    <a:pt x="1892" y="2307"/>
                    <a:pt x="1909" y="2313"/>
                    <a:pt x="1923" y="2313"/>
                  </a:cubicBezTo>
                  <a:cubicBezTo>
                    <a:pt x="1934" y="2313"/>
                    <a:pt x="1949" y="2307"/>
                    <a:pt x="1957" y="2300"/>
                  </a:cubicBezTo>
                  <a:cubicBezTo>
                    <a:pt x="1980" y="2279"/>
                    <a:pt x="1981" y="2244"/>
                    <a:pt x="1961" y="2222"/>
                  </a:cubicBezTo>
                  <a:cubicBezTo>
                    <a:pt x="1322" y="1505"/>
                    <a:pt x="698" y="765"/>
                    <a:pt x="104" y="21"/>
                  </a:cubicBezTo>
                  <a:cubicBezTo>
                    <a:pt x="94" y="8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946947" y="1699837"/>
              <a:ext cx="14206" cy="17011"/>
            </a:xfrm>
            <a:custGeom>
              <a:avLst/>
              <a:gdLst/>
              <a:ahLst/>
              <a:cxnLst/>
              <a:rect l="l" t="t" r="r" b="b"/>
              <a:pathLst>
                <a:path w="319" h="382" extrusionOk="0">
                  <a:moveTo>
                    <a:pt x="63" y="1"/>
                  </a:moveTo>
                  <a:cubicBezTo>
                    <a:pt x="52" y="1"/>
                    <a:pt x="41" y="4"/>
                    <a:pt x="31" y="11"/>
                  </a:cubicBezTo>
                  <a:cubicBezTo>
                    <a:pt x="6" y="29"/>
                    <a:pt x="1" y="63"/>
                    <a:pt x="19" y="88"/>
                  </a:cubicBezTo>
                  <a:lnTo>
                    <a:pt x="212" y="358"/>
                  </a:lnTo>
                  <a:cubicBezTo>
                    <a:pt x="222" y="375"/>
                    <a:pt x="237" y="381"/>
                    <a:pt x="256" y="381"/>
                  </a:cubicBezTo>
                  <a:cubicBezTo>
                    <a:pt x="266" y="381"/>
                    <a:pt x="278" y="378"/>
                    <a:pt x="287" y="371"/>
                  </a:cubicBezTo>
                  <a:cubicBezTo>
                    <a:pt x="313" y="353"/>
                    <a:pt x="318" y="320"/>
                    <a:pt x="300" y="294"/>
                  </a:cubicBezTo>
                  <a:lnTo>
                    <a:pt x="108" y="24"/>
                  </a:lnTo>
                  <a:cubicBezTo>
                    <a:pt x="97" y="9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7548063" y="793798"/>
              <a:ext cx="99753" cy="421945"/>
            </a:xfrm>
            <a:custGeom>
              <a:avLst/>
              <a:gdLst/>
              <a:ahLst/>
              <a:cxnLst/>
              <a:rect l="l" t="t" r="r" b="b"/>
              <a:pathLst>
                <a:path w="2240" h="9475" extrusionOk="0">
                  <a:moveTo>
                    <a:pt x="2180" y="0"/>
                  </a:moveTo>
                  <a:cubicBezTo>
                    <a:pt x="2150" y="0"/>
                    <a:pt x="2131" y="23"/>
                    <a:pt x="2130" y="51"/>
                  </a:cubicBezTo>
                  <a:cubicBezTo>
                    <a:pt x="1842" y="3246"/>
                    <a:pt x="1130" y="6391"/>
                    <a:pt x="11" y="9400"/>
                  </a:cubicBezTo>
                  <a:cubicBezTo>
                    <a:pt x="1" y="9429"/>
                    <a:pt x="15" y="9460"/>
                    <a:pt x="43" y="9471"/>
                  </a:cubicBezTo>
                  <a:cubicBezTo>
                    <a:pt x="50" y="9473"/>
                    <a:pt x="55" y="9474"/>
                    <a:pt x="62" y="9474"/>
                  </a:cubicBezTo>
                  <a:cubicBezTo>
                    <a:pt x="86" y="9474"/>
                    <a:pt x="107" y="9460"/>
                    <a:pt x="112" y="9437"/>
                  </a:cubicBezTo>
                  <a:cubicBezTo>
                    <a:pt x="1235" y="6419"/>
                    <a:pt x="1949" y="3265"/>
                    <a:pt x="2238" y="59"/>
                  </a:cubicBezTo>
                  <a:cubicBezTo>
                    <a:pt x="2239" y="29"/>
                    <a:pt x="2218" y="4"/>
                    <a:pt x="2188" y="1"/>
                  </a:cubicBezTo>
                  <a:cubicBezTo>
                    <a:pt x="2185" y="1"/>
                    <a:pt x="2183" y="0"/>
                    <a:pt x="2180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7551536" y="915910"/>
              <a:ext cx="46492" cy="156175"/>
            </a:xfrm>
            <a:custGeom>
              <a:avLst/>
              <a:gdLst/>
              <a:ahLst/>
              <a:cxnLst/>
              <a:rect l="l" t="t" r="r" b="b"/>
              <a:pathLst>
                <a:path w="1044" h="3507" extrusionOk="0">
                  <a:moveTo>
                    <a:pt x="984" y="0"/>
                  </a:moveTo>
                  <a:cubicBezTo>
                    <a:pt x="960" y="0"/>
                    <a:pt x="936" y="17"/>
                    <a:pt x="929" y="40"/>
                  </a:cubicBezTo>
                  <a:lnTo>
                    <a:pt x="8" y="3438"/>
                  </a:lnTo>
                  <a:cubicBezTo>
                    <a:pt x="1" y="3468"/>
                    <a:pt x="18" y="3498"/>
                    <a:pt x="47" y="3505"/>
                  </a:cubicBezTo>
                  <a:cubicBezTo>
                    <a:pt x="52" y="3506"/>
                    <a:pt x="55" y="3506"/>
                    <a:pt x="61" y="3506"/>
                  </a:cubicBezTo>
                  <a:cubicBezTo>
                    <a:pt x="84" y="3506"/>
                    <a:pt x="108" y="3491"/>
                    <a:pt x="115" y="3467"/>
                  </a:cubicBezTo>
                  <a:lnTo>
                    <a:pt x="1036" y="70"/>
                  </a:lnTo>
                  <a:cubicBezTo>
                    <a:pt x="1043" y="39"/>
                    <a:pt x="1025" y="9"/>
                    <a:pt x="996" y="2"/>
                  </a:cubicBezTo>
                  <a:cubicBezTo>
                    <a:pt x="992" y="1"/>
                    <a:pt x="988" y="0"/>
                    <a:pt x="984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7509363" y="959864"/>
              <a:ext cx="21509" cy="58649"/>
            </a:xfrm>
            <a:custGeom>
              <a:avLst/>
              <a:gdLst/>
              <a:ahLst/>
              <a:cxnLst/>
              <a:rect l="l" t="t" r="r" b="b"/>
              <a:pathLst>
                <a:path w="483" h="1317" extrusionOk="0">
                  <a:moveTo>
                    <a:pt x="422" y="0"/>
                  </a:moveTo>
                  <a:cubicBezTo>
                    <a:pt x="396" y="0"/>
                    <a:pt x="374" y="17"/>
                    <a:pt x="368" y="42"/>
                  </a:cubicBezTo>
                  <a:cubicBezTo>
                    <a:pt x="279" y="447"/>
                    <a:pt x="159" y="852"/>
                    <a:pt x="11" y="1242"/>
                  </a:cubicBezTo>
                  <a:cubicBezTo>
                    <a:pt x="1" y="1271"/>
                    <a:pt x="14" y="1302"/>
                    <a:pt x="44" y="1313"/>
                  </a:cubicBezTo>
                  <a:cubicBezTo>
                    <a:pt x="49" y="1315"/>
                    <a:pt x="55" y="1316"/>
                    <a:pt x="62" y="1316"/>
                  </a:cubicBezTo>
                  <a:cubicBezTo>
                    <a:pt x="86" y="1316"/>
                    <a:pt x="108" y="1305"/>
                    <a:pt x="115" y="1283"/>
                  </a:cubicBezTo>
                  <a:cubicBezTo>
                    <a:pt x="262" y="887"/>
                    <a:pt x="385" y="477"/>
                    <a:pt x="475" y="67"/>
                  </a:cubicBezTo>
                  <a:cubicBezTo>
                    <a:pt x="482" y="37"/>
                    <a:pt x="465" y="9"/>
                    <a:pt x="435" y="2"/>
                  </a:cubicBezTo>
                  <a:cubicBezTo>
                    <a:pt x="431" y="1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502233" y="-133617"/>
              <a:ext cx="48006" cy="357641"/>
            </a:xfrm>
            <a:custGeom>
              <a:avLst/>
              <a:gdLst/>
              <a:ahLst/>
              <a:cxnLst/>
              <a:rect l="l" t="t" r="r" b="b"/>
              <a:pathLst>
                <a:path w="1078" h="8031" extrusionOk="0">
                  <a:moveTo>
                    <a:pt x="1019" y="0"/>
                  </a:moveTo>
                  <a:cubicBezTo>
                    <a:pt x="991" y="0"/>
                    <a:pt x="970" y="21"/>
                    <a:pt x="965" y="48"/>
                  </a:cubicBezTo>
                  <a:cubicBezTo>
                    <a:pt x="572" y="2664"/>
                    <a:pt x="247" y="5331"/>
                    <a:pt x="2" y="7972"/>
                  </a:cubicBezTo>
                  <a:cubicBezTo>
                    <a:pt x="1" y="8000"/>
                    <a:pt x="22" y="8026"/>
                    <a:pt x="52" y="8030"/>
                  </a:cubicBezTo>
                  <a:lnTo>
                    <a:pt x="58" y="8030"/>
                  </a:lnTo>
                  <a:cubicBezTo>
                    <a:pt x="86" y="8030"/>
                    <a:pt x="109" y="8009"/>
                    <a:pt x="112" y="7982"/>
                  </a:cubicBezTo>
                  <a:cubicBezTo>
                    <a:pt x="358" y="5344"/>
                    <a:pt x="680" y="2681"/>
                    <a:pt x="1073" y="64"/>
                  </a:cubicBezTo>
                  <a:cubicBezTo>
                    <a:pt x="1077" y="34"/>
                    <a:pt x="1058" y="7"/>
                    <a:pt x="1028" y="1"/>
                  </a:cubicBezTo>
                  <a:cubicBezTo>
                    <a:pt x="1025" y="1"/>
                    <a:pt x="1022" y="0"/>
                    <a:pt x="1019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480055" y="-12262"/>
              <a:ext cx="24003" cy="132395"/>
            </a:xfrm>
            <a:custGeom>
              <a:avLst/>
              <a:gdLst/>
              <a:ahLst/>
              <a:cxnLst/>
              <a:rect l="l" t="t" r="r" b="b"/>
              <a:pathLst>
                <a:path w="539" h="2973" extrusionOk="0">
                  <a:moveTo>
                    <a:pt x="479" y="1"/>
                  </a:moveTo>
                  <a:cubicBezTo>
                    <a:pt x="452" y="1"/>
                    <a:pt x="431" y="21"/>
                    <a:pt x="428" y="49"/>
                  </a:cubicBezTo>
                  <a:lnTo>
                    <a:pt x="3" y="2911"/>
                  </a:lnTo>
                  <a:cubicBezTo>
                    <a:pt x="0" y="2941"/>
                    <a:pt x="19" y="2970"/>
                    <a:pt x="50" y="2972"/>
                  </a:cubicBezTo>
                  <a:lnTo>
                    <a:pt x="59" y="2972"/>
                  </a:lnTo>
                  <a:cubicBezTo>
                    <a:pt x="86" y="2972"/>
                    <a:pt x="109" y="2953"/>
                    <a:pt x="111" y="2927"/>
                  </a:cubicBezTo>
                  <a:lnTo>
                    <a:pt x="536" y="64"/>
                  </a:lnTo>
                  <a:cubicBezTo>
                    <a:pt x="539" y="35"/>
                    <a:pt x="520" y="6"/>
                    <a:pt x="489" y="2"/>
                  </a:cubicBezTo>
                  <a:cubicBezTo>
                    <a:pt x="485" y="1"/>
                    <a:pt x="482" y="1"/>
                    <a:pt x="479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6443626" y="51065"/>
              <a:ext cx="11712" cy="48273"/>
            </a:xfrm>
            <a:custGeom>
              <a:avLst/>
              <a:gdLst/>
              <a:ahLst/>
              <a:cxnLst/>
              <a:rect l="l" t="t" r="r" b="b"/>
              <a:pathLst>
                <a:path w="263" h="1084" extrusionOk="0">
                  <a:moveTo>
                    <a:pt x="203" y="0"/>
                  </a:moveTo>
                  <a:cubicBezTo>
                    <a:pt x="175" y="0"/>
                    <a:pt x="156" y="20"/>
                    <a:pt x="150" y="47"/>
                  </a:cubicBezTo>
                  <a:lnTo>
                    <a:pt x="4" y="1021"/>
                  </a:lnTo>
                  <a:cubicBezTo>
                    <a:pt x="1" y="1051"/>
                    <a:pt x="19" y="1079"/>
                    <a:pt x="51" y="1083"/>
                  </a:cubicBezTo>
                  <a:lnTo>
                    <a:pt x="59" y="1083"/>
                  </a:lnTo>
                  <a:cubicBezTo>
                    <a:pt x="86" y="1083"/>
                    <a:pt x="111" y="1063"/>
                    <a:pt x="113" y="1036"/>
                  </a:cubicBezTo>
                  <a:lnTo>
                    <a:pt x="259" y="62"/>
                  </a:lnTo>
                  <a:cubicBezTo>
                    <a:pt x="263" y="32"/>
                    <a:pt x="243" y="5"/>
                    <a:pt x="213" y="1"/>
                  </a:cubicBezTo>
                  <a:cubicBezTo>
                    <a:pt x="210" y="0"/>
                    <a:pt x="206" y="0"/>
                    <a:pt x="203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6947615" y="-257910"/>
              <a:ext cx="279308" cy="105186"/>
            </a:xfrm>
            <a:custGeom>
              <a:avLst/>
              <a:gdLst/>
              <a:ahLst/>
              <a:cxnLst/>
              <a:rect l="l" t="t" r="r" b="b"/>
              <a:pathLst>
                <a:path w="6272" h="2362" extrusionOk="0">
                  <a:moveTo>
                    <a:pt x="58" y="0"/>
                  </a:moveTo>
                  <a:cubicBezTo>
                    <a:pt x="31" y="0"/>
                    <a:pt x="6" y="22"/>
                    <a:pt x="4" y="51"/>
                  </a:cubicBezTo>
                  <a:cubicBezTo>
                    <a:pt x="0" y="82"/>
                    <a:pt x="23" y="108"/>
                    <a:pt x="54" y="110"/>
                  </a:cubicBezTo>
                  <a:cubicBezTo>
                    <a:pt x="2259" y="291"/>
                    <a:pt x="4378" y="1067"/>
                    <a:pt x="6179" y="2351"/>
                  </a:cubicBezTo>
                  <a:cubicBezTo>
                    <a:pt x="6188" y="2358"/>
                    <a:pt x="6201" y="2362"/>
                    <a:pt x="6211" y="2362"/>
                  </a:cubicBezTo>
                  <a:cubicBezTo>
                    <a:pt x="6229" y="2362"/>
                    <a:pt x="6245" y="2355"/>
                    <a:pt x="6253" y="2339"/>
                  </a:cubicBezTo>
                  <a:cubicBezTo>
                    <a:pt x="6272" y="2314"/>
                    <a:pt x="6266" y="2279"/>
                    <a:pt x="6242" y="2262"/>
                  </a:cubicBezTo>
                  <a:cubicBezTo>
                    <a:pt x="4423" y="966"/>
                    <a:pt x="2287" y="184"/>
                    <a:pt x="63" y="1"/>
                  </a:cubicBezTo>
                  <a:cubicBezTo>
                    <a:pt x="61" y="1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7047504" y="-272963"/>
              <a:ext cx="107947" cy="46626"/>
            </a:xfrm>
            <a:custGeom>
              <a:avLst/>
              <a:gdLst/>
              <a:ahLst/>
              <a:cxnLst/>
              <a:rect l="l" t="t" r="r" b="b"/>
              <a:pathLst>
                <a:path w="2424" h="1047" extrusionOk="0">
                  <a:moveTo>
                    <a:pt x="63" y="1"/>
                  </a:moveTo>
                  <a:cubicBezTo>
                    <a:pt x="39" y="1"/>
                    <a:pt x="17" y="16"/>
                    <a:pt x="9" y="40"/>
                  </a:cubicBezTo>
                  <a:cubicBezTo>
                    <a:pt x="0" y="68"/>
                    <a:pt x="19" y="99"/>
                    <a:pt x="47" y="108"/>
                  </a:cubicBezTo>
                  <a:cubicBezTo>
                    <a:pt x="835" y="349"/>
                    <a:pt x="1606" y="662"/>
                    <a:pt x="2337" y="1041"/>
                  </a:cubicBezTo>
                  <a:cubicBezTo>
                    <a:pt x="2344" y="1044"/>
                    <a:pt x="2354" y="1047"/>
                    <a:pt x="2363" y="1047"/>
                  </a:cubicBezTo>
                  <a:cubicBezTo>
                    <a:pt x="2383" y="1047"/>
                    <a:pt x="2401" y="1035"/>
                    <a:pt x="2410" y="1015"/>
                  </a:cubicBezTo>
                  <a:cubicBezTo>
                    <a:pt x="2424" y="990"/>
                    <a:pt x="2414" y="957"/>
                    <a:pt x="2387" y="943"/>
                  </a:cubicBezTo>
                  <a:cubicBezTo>
                    <a:pt x="1648" y="562"/>
                    <a:pt x="873" y="245"/>
                    <a:pt x="77" y="3"/>
                  </a:cubicBezTo>
                  <a:cubicBezTo>
                    <a:pt x="72" y="1"/>
                    <a:pt x="68" y="1"/>
                    <a:pt x="63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7082685" y="-318699"/>
              <a:ext cx="52682" cy="21955"/>
            </a:xfrm>
            <a:custGeom>
              <a:avLst/>
              <a:gdLst/>
              <a:ahLst/>
              <a:cxnLst/>
              <a:rect l="l" t="t" r="r" b="b"/>
              <a:pathLst>
                <a:path w="1183" h="493" extrusionOk="0">
                  <a:moveTo>
                    <a:pt x="62" y="0"/>
                  </a:moveTo>
                  <a:cubicBezTo>
                    <a:pt x="39" y="0"/>
                    <a:pt x="18" y="14"/>
                    <a:pt x="9" y="37"/>
                  </a:cubicBezTo>
                  <a:cubicBezTo>
                    <a:pt x="0" y="66"/>
                    <a:pt x="15" y="95"/>
                    <a:pt x="43" y="105"/>
                  </a:cubicBezTo>
                  <a:lnTo>
                    <a:pt x="1104" y="488"/>
                  </a:lnTo>
                  <a:cubicBezTo>
                    <a:pt x="1110" y="490"/>
                    <a:pt x="1117" y="493"/>
                    <a:pt x="1123" y="493"/>
                  </a:cubicBezTo>
                  <a:cubicBezTo>
                    <a:pt x="1144" y="493"/>
                    <a:pt x="1165" y="479"/>
                    <a:pt x="1174" y="454"/>
                  </a:cubicBezTo>
                  <a:cubicBezTo>
                    <a:pt x="1182" y="426"/>
                    <a:pt x="1168" y="396"/>
                    <a:pt x="1140" y="386"/>
                  </a:cubicBezTo>
                  <a:lnTo>
                    <a:pt x="79" y="3"/>
                  </a:lnTo>
                  <a:cubicBezTo>
                    <a:pt x="73" y="1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6244961" y="2643863"/>
              <a:ext cx="121084" cy="132662"/>
            </a:xfrm>
            <a:custGeom>
              <a:avLst/>
              <a:gdLst/>
              <a:ahLst/>
              <a:cxnLst/>
              <a:rect l="l" t="t" r="r" b="b"/>
              <a:pathLst>
                <a:path w="2719" h="2979" extrusionOk="0">
                  <a:moveTo>
                    <a:pt x="2658" y="1"/>
                  </a:moveTo>
                  <a:cubicBezTo>
                    <a:pt x="2642" y="1"/>
                    <a:pt x="2625" y="8"/>
                    <a:pt x="2613" y="22"/>
                  </a:cubicBezTo>
                  <a:cubicBezTo>
                    <a:pt x="1829" y="1038"/>
                    <a:pt x="956" y="2000"/>
                    <a:pt x="24" y="2883"/>
                  </a:cubicBezTo>
                  <a:cubicBezTo>
                    <a:pt x="2" y="2905"/>
                    <a:pt x="0" y="2940"/>
                    <a:pt x="22" y="2962"/>
                  </a:cubicBezTo>
                  <a:cubicBezTo>
                    <a:pt x="33" y="2974"/>
                    <a:pt x="47" y="2979"/>
                    <a:pt x="61" y="2979"/>
                  </a:cubicBezTo>
                  <a:cubicBezTo>
                    <a:pt x="74" y="2979"/>
                    <a:pt x="88" y="2974"/>
                    <a:pt x="98" y="2962"/>
                  </a:cubicBezTo>
                  <a:cubicBezTo>
                    <a:pt x="1037" y="2074"/>
                    <a:pt x="1913" y="1109"/>
                    <a:pt x="2700" y="88"/>
                  </a:cubicBezTo>
                  <a:cubicBezTo>
                    <a:pt x="2719" y="65"/>
                    <a:pt x="2713" y="29"/>
                    <a:pt x="2690" y="12"/>
                  </a:cubicBezTo>
                  <a:cubicBezTo>
                    <a:pt x="2681" y="4"/>
                    <a:pt x="2669" y="1"/>
                    <a:pt x="2658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6305839" y="2713247"/>
              <a:ext cx="46759" cy="53795"/>
            </a:xfrm>
            <a:custGeom>
              <a:avLst/>
              <a:gdLst/>
              <a:ahLst/>
              <a:cxnLst/>
              <a:rect l="l" t="t" r="r" b="b"/>
              <a:pathLst>
                <a:path w="1050" h="1208" extrusionOk="0">
                  <a:moveTo>
                    <a:pt x="988" y="1"/>
                  </a:moveTo>
                  <a:cubicBezTo>
                    <a:pt x="972" y="1"/>
                    <a:pt x="957" y="7"/>
                    <a:pt x="946" y="21"/>
                  </a:cubicBezTo>
                  <a:lnTo>
                    <a:pt x="20" y="1119"/>
                  </a:lnTo>
                  <a:cubicBezTo>
                    <a:pt x="0" y="1142"/>
                    <a:pt x="5" y="1176"/>
                    <a:pt x="27" y="1196"/>
                  </a:cubicBezTo>
                  <a:cubicBezTo>
                    <a:pt x="39" y="1204"/>
                    <a:pt x="50" y="1207"/>
                    <a:pt x="63" y="1207"/>
                  </a:cubicBezTo>
                  <a:cubicBezTo>
                    <a:pt x="79" y="1207"/>
                    <a:pt x="96" y="1200"/>
                    <a:pt x="104" y="1189"/>
                  </a:cubicBezTo>
                  <a:lnTo>
                    <a:pt x="1030" y="89"/>
                  </a:lnTo>
                  <a:cubicBezTo>
                    <a:pt x="1050" y="66"/>
                    <a:pt x="1046" y="32"/>
                    <a:pt x="1023" y="14"/>
                  </a:cubicBezTo>
                  <a:cubicBezTo>
                    <a:pt x="1013" y="5"/>
                    <a:pt x="1000" y="1"/>
                    <a:pt x="988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4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Prevalence</a:t>
            </a:r>
          </a:p>
        </p:txBody>
      </p:sp>
      <p:grpSp>
        <p:nvGrpSpPr>
          <p:cNvPr id="586" name="Google Shape;586;p34"/>
          <p:cNvGrpSpPr/>
          <p:nvPr/>
        </p:nvGrpSpPr>
        <p:grpSpPr>
          <a:xfrm>
            <a:off x="2697207" y="1375617"/>
            <a:ext cx="5707598" cy="3122319"/>
            <a:chOff x="2698315" y="1229586"/>
            <a:chExt cx="3747110" cy="2049842"/>
          </a:xfrm>
        </p:grpSpPr>
        <p:grpSp>
          <p:nvGrpSpPr>
            <p:cNvPr id="587" name="Google Shape;587;p34"/>
            <p:cNvGrpSpPr/>
            <p:nvPr/>
          </p:nvGrpSpPr>
          <p:grpSpPr>
            <a:xfrm>
              <a:off x="5641816" y="2562433"/>
              <a:ext cx="431979" cy="475718"/>
              <a:chOff x="5848938" y="3121875"/>
              <a:chExt cx="515550" cy="567750"/>
            </a:xfrm>
          </p:grpSpPr>
          <p:sp>
            <p:nvSpPr>
              <p:cNvPr id="588" name="Google Shape;588;p34"/>
              <p:cNvSpPr/>
              <p:nvPr/>
            </p:nvSpPr>
            <p:spPr>
              <a:xfrm>
                <a:off x="6063538" y="3121875"/>
                <a:ext cx="2377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5486" extrusionOk="0">
                    <a:moveTo>
                      <a:pt x="892" y="0"/>
                    </a:moveTo>
                    <a:cubicBezTo>
                      <a:pt x="834" y="0"/>
                      <a:pt x="775" y="10"/>
                      <a:pt x="715" y="28"/>
                    </a:cubicBezTo>
                    <a:lnTo>
                      <a:pt x="1" y="242"/>
                    </a:lnTo>
                    <a:lnTo>
                      <a:pt x="953" y="1778"/>
                    </a:lnTo>
                    <a:cubicBezTo>
                      <a:pt x="1013" y="1886"/>
                      <a:pt x="1108" y="1969"/>
                      <a:pt x="1203" y="2016"/>
                    </a:cubicBezTo>
                    <a:lnTo>
                      <a:pt x="4025" y="3398"/>
                    </a:lnTo>
                    <a:lnTo>
                      <a:pt x="3501" y="4195"/>
                    </a:lnTo>
                    <a:lnTo>
                      <a:pt x="5632" y="4826"/>
                    </a:lnTo>
                    <a:cubicBezTo>
                      <a:pt x="5679" y="4840"/>
                      <a:pt x="5728" y="4847"/>
                      <a:pt x="5778" y="4847"/>
                    </a:cubicBezTo>
                    <a:cubicBezTo>
                      <a:pt x="5855" y="4847"/>
                      <a:pt x="5934" y="4831"/>
                      <a:pt x="6013" y="4803"/>
                    </a:cubicBezTo>
                    <a:lnTo>
                      <a:pt x="6716" y="4505"/>
                    </a:lnTo>
                    <a:cubicBezTo>
                      <a:pt x="6790" y="4472"/>
                      <a:pt x="6868" y="4456"/>
                      <a:pt x="6945" y="4456"/>
                    </a:cubicBezTo>
                    <a:cubicBezTo>
                      <a:pt x="7066" y="4456"/>
                      <a:pt x="7185" y="4496"/>
                      <a:pt x="7287" y="4576"/>
                    </a:cubicBezTo>
                    <a:lnTo>
                      <a:pt x="8335" y="5374"/>
                    </a:lnTo>
                    <a:cubicBezTo>
                      <a:pt x="8418" y="5434"/>
                      <a:pt x="8514" y="5469"/>
                      <a:pt x="8621" y="5481"/>
                    </a:cubicBezTo>
                    <a:cubicBezTo>
                      <a:pt x="8646" y="5484"/>
                      <a:pt x="8670" y="5486"/>
                      <a:pt x="8694" y="5486"/>
                    </a:cubicBezTo>
                    <a:cubicBezTo>
                      <a:pt x="9230" y="5486"/>
                      <a:pt x="9507" y="4748"/>
                      <a:pt x="9097" y="4326"/>
                    </a:cubicBezTo>
                    <a:lnTo>
                      <a:pt x="8537" y="3767"/>
                    </a:lnTo>
                    <a:cubicBezTo>
                      <a:pt x="8490" y="3707"/>
                      <a:pt x="8442" y="3648"/>
                      <a:pt x="8418" y="3588"/>
                    </a:cubicBezTo>
                    <a:lnTo>
                      <a:pt x="7716" y="2124"/>
                    </a:lnTo>
                    <a:cubicBezTo>
                      <a:pt x="7633" y="1957"/>
                      <a:pt x="7502" y="1838"/>
                      <a:pt x="7347" y="1790"/>
                    </a:cubicBezTo>
                    <a:lnTo>
                      <a:pt x="3811" y="659"/>
                    </a:lnTo>
                    <a:cubicBezTo>
                      <a:pt x="3756" y="639"/>
                      <a:pt x="3699" y="630"/>
                      <a:pt x="3642" y="630"/>
                    </a:cubicBezTo>
                    <a:cubicBezTo>
                      <a:pt x="3562" y="630"/>
                      <a:pt x="3482" y="648"/>
                      <a:pt x="3406" y="683"/>
                    </a:cubicBezTo>
                    <a:lnTo>
                      <a:pt x="3025" y="862"/>
                    </a:lnTo>
                    <a:cubicBezTo>
                      <a:pt x="2950" y="899"/>
                      <a:pt x="2870" y="917"/>
                      <a:pt x="2790" y="917"/>
                    </a:cubicBezTo>
                    <a:cubicBezTo>
                      <a:pt x="2691" y="917"/>
                      <a:pt x="2593" y="890"/>
                      <a:pt x="2501" y="838"/>
                    </a:cubicBezTo>
                    <a:lnTo>
                      <a:pt x="1156" y="76"/>
                    </a:lnTo>
                    <a:cubicBezTo>
                      <a:pt x="1075" y="25"/>
                      <a:pt x="985" y="0"/>
                      <a:pt x="8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5848938" y="3272950"/>
                <a:ext cx="515550" cy="416675"/>
              </a:xfrm>
              <a:custGeom>
                <a:avLst/>
                <a:gdLst/>
                <a:ahLst/>
                <a:cxnLst/>
                <a:rect l="l" t="t" r="r" b="b"/>
                <a:pathLst>
                  <a:path w="20622" h="16667" extrusionOk="0">
                    <a:moveTo>
                      <a:pt x="9326" y="1"/>
                    </a:moveTo>
                    <a:cubicBezTo>
                      <a:pt x="9160" y="1"/>
                      <a:pt x="8998" y="73"/>
                      <a:pt x="8870" y="200"/>
                    </a:cubicBezTo>
                    <a:lnTo>
                      <a:pt x="7727" y="1438"/>
                    </a:lnTo>
                    <a:cubicBezTo>
                      <a:pt x="7603" y="1571"/>
                      <a:pt x="7442" y="1642"/>
                      <a:pt x="7276" y="1642"/>
                    </a:cubicBezTo>
                    <a:cubicBezTo>
                      <a:pt x="7188" y="1642"/>
                      <a:pt x="7099" y="1622"/>
                      <a:pt x="7013" y="1581"/>
                    </a:cubicBezTo>
                    <a:cubicBezTo>
                      <a:pt x="6932" y="1541"/>
                      <a:pt x="6845" y="1521"/>
                      <a:pt x="6758" y="1521"/>
                    </a:cubicBezTo>
                    <a:cubicBezTo>
                      <a:pt x="6591" y="1521"/>
                      <a:pt x="6424" y="1595"/>
                      <a:pt x="6299" y="1736"/>
                    </a:cubicBezTo>
                    <a:lnTo>
                      <a:pt x="3941" y="4332"/>
                    </a:lnTo>
                    <a:cubicBezTo>
                      <a:pt x="3870" y="4415"/>
                      <a:pt x="3775" y="4475"/>
                      <a:pt x="3679" y="4510"/>
                    </a:cubicBezTo>
                    <a:lnTo>
                      <a:pt x="2393" y="4951"/>
                    </a:lnTo>
                    <a:cubicBezTo>
                      <a:pt x="917" y="5439"/>
                      <a:pt x="0" y="7058"/>
                      <a:pt x="250" y="8725"/>
                    </a:cubicBezTo>
                    <a:lnTo>
                      <a:pt x="476" y="10213"/>
                    </a:lnTo>
                    <a:cubicBezTo>
                      <a:pt x="734" y="11870"/>
                      <a:pt x="2049" y="13028"/>
                      <a:pt x="3516" y="13028"/>
                    </a:cubicBezTo>
                    <a:cubicBezTo>
                      <a:pt x="3746" y="13028"/>
                      <a:pt x="3980" y="13000"/>
                      <a:pt x="4215" y="12940"/>
                    </a:cubicBezTo>
                    <a:lnTo>
                      <a:pt x="8466" y="11856"/>
                    </a:lnTo>
                    <a:cubicBezTo>
                      <a:pt x="8515" y="11844"/>
                      <a:pt x="8564" y="11838"/>
                      <a:pt x="8613" y="11838"/>
                    </a:cubicBezTo>
                    <a:cubicBezTo>
                      <a:pt x="8752" y="11838"/>
                      <a:pt x="8887" y="11887"/>
                      <a:pt x="9001" y="11975"/>
                    </a:cubicBezTo>
                    <a:lnTo>
                      <a:pt x="11144" y="13714"/>
                    </a:lnTo>
                    <a:lnTo>
                      <a:pt x="13788" y="15964"/>
                    </a:lnTo>
                    <a:cubicBezTo>
                      <a:pt x="14341" y="16423"/>
                      <a:pt x="15005" y="16666"/>
                      <a:pt x="15678" y="16666"/>
                    </a:cubicBezTo>
                    <a:cubicBezTo>
                      <a:pt x="16018" y="16666"/>
                      <a:pt x="16361" y="16604"/>
                      <a:pt x="16693" y="16476"/>
                    </a:cubicBezTo>
                    <a:lnTo>
                      <a:pt x="17133" y="16309"/>
                    </a:lnTo>
                    <a:cubicBezTo>
                      <a:pt x="18026" y="15964"/>
                      <a:pt x="18729" y="15190"/>
                      <a:pt x="19026" y="14202"/>
                    </a:cubicBezTo>
                    <a:lnTo>
                      <a:pt x="20550" y="9320"/>
                    </a:lnTo>
                    <a:cubicBezTo>
                      <a:pt x="20622" y="9082"/>
                      <a:pt x="20574" y="8820"/>
                      <a:pt x="20419" y="8630"/>
                    </a:cubicBezTo>
                    <a:lnTo>
                      <a:pt x="16621" y="3832"/>
                    </a:lnTo>
                    <a:cubicBezTo>
                      <a:pt x="16598" y="3808"/>
                      <a:pt x="16574" y="3772"/>
                      <a:pt x="16550" y="3736"/>
                    </a:cubicBezTo>
                    <a:lnTo>
                      <a:pt x="15228" y="1367"/>
                    </a:lnTo>
                    <a:cubicBezTo>
                      <a:pt x="15102" y="1135"/>
                      <a:pt x="14894" y="1027"/>
                      <a:pt x="14686" y="1027"/>
                    </a:cubicBezTo>
                    <a:cubicBezTo>
                      <a:pt x="14401" y="1027"/>
                      <a:pt x="14118" y="1229"/>
                      <a:pt x="14050" y="1593"/>
                    </a:cubicBezTo>
                    <a:lnTo>
                      <a:pt x="13859" y="2534"/>
                    </a:lnTo>
                    <a:cubicBezTo>
                      <a:pt x="13792" y="2878"/>
                      <a:pt x="13518" y="3097"/>
                      <a:pt x="13229" y="3097"/>
                    </a:cubicBezTo>
                    <a:cubicBezTo>
                      <a:pt x="13108" y="3097"/>
                      <a:pt x="12983" y="3059"/>
                      <a:pt x="12871" y="2974"/>
                    </a:cubicBezTo>
                    <a:lnTo>
                      <a:pt x="11514" y="1974"/>
                    </a:lnTo>
                    <a:cubicBezTo>
                      <a:pt x="11347" y="1855"/>
                      <a:pt x="11240" y="1653"/>
                      <a:pt x="11228" y="1427"/>
                    </a:cubicBezTo>
                    <a:lnTo>
                      <a:pt x="11204" y="986"/>
                    </a:lnTo>
                    <a:cubicBezTo>
                      <a:pt x="11180" y="676"/>
                      <a:pt x="10990" y="414"/>
                      <a:pt x="10704" y="343"/>
                    </a:cubicBezTo>
                    <a:lnTo>
                      <a:pt x="9478" y="22"/>
                    </a:lnTo>
                    <a:cubicBezTo>
                      <a:pt x="9427" y="8"/>
                      <a:pt x="9376" y="1"/>
                      <a:pt x="9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34"/>
            <p:cNvGrpSpPr/>
            <p:nvPr/>
          </p:nvGrpSpPr>
          <p:grpSpPr>
            <a:xfrm>
              <a:off x="4720000" y="1300409"/>
              <a:ext cx="1725425" cy="1380021"/>
              <a:chOff x="4748788" y="1615700"/>
              <a:chExt cx="2059225" cy="1647000"/>
            </a:xfrm>
          </p:grpSpPr>
          <p:sp>
            <p:nvSpPr>
              <p:cNvPr id="591" name="Google Shape;591;p34"/>
              <p:cNvSpPr/>
              <p:nvPr/>
            </p:nvSpPr>
            <p:spPr>
              <a:xfrm>
                <a:off x="4748788" y="1730925"/>
                <a:ext cx="2059225" cy="1349475"/>
              </a:xfrm>
              <a:custGeom>
                <a:avLst/>
                <a:gdLst/>
                <a:ahLst/>
                <a:cxnLst/>
                <a:rect l="l" t="t" r="r" b="b"/>
                <a:pathLst>
                  <a:path w="82369" h="53979" extrusionOk="0">
                    <a:moveTo>
                      <a:pt x="38931" y="0"/>
                    </a:moveTo>
                    <a:cubicBezTo>
                      <a:pt x="38750" y="0"/>
                      <a:pt x="38570" y="37"/>
                      <a:pt x="38398" y="112"/>
                    </a:cubicBezTo>
                    <a:lnTo>
                      <a:pt x="31183" y="3279"/>
                    </a:lnTo>
                    <a:lnTo>
                      <a:pt x="28492" y="5029"/>
                    </a:lnTo>
                    <a:lnTo>
                      <a:pt x="27040" y="5553"/>
                    </a:lnTo>
                    <a:cubicBezTo>
                      <a:pt x="26290" y="5827"/>
                      <a:pt x="25671" y="6755"/>
                      <a:pt x="25671" y="7625"/>
                    </a:cubicBezTo>
                    <a:cubicBezTo>
                      <a:pt x="25671" y="8934"/>
                      <a:pt x="24932" y="10684"/>
                      <a:pt x="24028" y="11530"/>
                    </a:cubicBezTo>
                    <a:lnTo>
                      <a:pt x="23635" y="11899"/>
                    </a:lnTo>
                    <a:lnTo>
                      <a:pt x="24385" y="10446"/>
                    </a:lnTo>
                    <a:lnTo>
                      <a:pt x="24278" y="6839"/>
                    </a:lnTo>
                    <a:cubicBezTo>
                      <a:pt x="24254" y="6374"/>
                      <a:pt x="24063" y="5922"/>
                      <a:pt x="23706" y="5672"/>
                    </a:cubicBezTo>
                    <a:cubicBezTo>
                      <a:pt x="23496" y="5520"/>
                      <a:pt x="23263" y="5449"/>
                      <a:pt x="23034" y="5449"/>
                    </a:cubicBezTo>
                    <a:cubicBezTo>
                      <a:pt x="22651" y="5449"/>
                      <a:pt x="22277" y="5648"/>
                      <a:pt x="22039" y="6005"/>
                    </a:cubicBezTo>
                    <a:lnTo>
                      <a:pt x="21539" y="6755"/>
                    </a:lnTo>
                    <a:cubicBezTo>
                      <a:pt x="21301" y="7113"/>
                      <a:pt x="21241" y="7565"/>
                      <a:pt x="21361" y="7982"/>
                    </a:cubicBezTo>
                    <a:lnTo>
                      <a:pt x="21944" y="9887"/>
                    </a:lnTo>
                    <a:lnTo>
                      <a:pt x="19515" y="8827"/>
                    </a:lnTo>
                    <a:cubicBezTo>
                      <a:pt x="19308" y="8738"/>
                      <a:pt x="19093" y="8694"/>
                      <a:pt x="18881" y="8694"/>
                    </a:cubicBezTo>
                    <a:cubicBezTo>
                      <a:pt x="18468" y="8694"/>
                      <a:pt x="18063" y="8858"/>
                      <a:pt x="17741" y="9172"/>
                    </a:cubicBezTo>
                    <a:cubicBezTo>
                      <a:pt x="17431" y="9470"/>
                      <a:pt x="17039" y="9637"/>
                      <a:pt x="16622" y="9649"/>
                    </a:cubicBezTo>
                    <a:lnTo>
                      <a:pt x="14288" y="9684"/>
                    </a:lnTo>
                    <a:cubicBezTo>
                      <a:pt x="14026" y="9684"/>
                      <a:pt x="13752" y="9768"/>
                      <a:pt x="13514" y="9899"/>
                    </a:cubicBezTo>
                    <a:lnTo>
                      <a:pt x="6716" y="13828"/>
                    </a:lnTo>
                    <a:cubicBezTo>
                      <a:pt x="6595" y="13898"/>
                      <a:pt x="6463" y="13933"/>
                      <a:pt x="6331" y="13933"/>
                    </a:cubicBezTo>
                    <a:cubicBezTo>
                      <a:pt x="6086" y="13933"/>
                      <a:pt x="5843" y="13814"/>
                      <a:pt x="5680" y="13590"/>
                    </a:cubicBezTo>
                    <a:lnTo>
                      <a:pt x="4418" y="11887"/>
                    </a:lnTo>
                    <a:cubicBezTo>
                      <a:pt x="4270" y="11696"/>
                      <a:pt x="4404" y="11421"/>
                      <a:pt x="4611" y="11421"/>
                    </a:cubicBezTo>
                    <a:cubicBezTo>
                      <a:pt x="4637" y="11421"/>
                      <a:pt x="4664" y="11425"/>
                      <a:pt x="4692" y="11435"/>
                    </a:cubicBezTo>
                    <a:lnTo>
                      <a:pt x="6573" y="11994"/>
                    </a:lnTo>
                    <a:cubicBezTo>
                      <a:pt x="6614" y="12010"/>
                      <a:pt x="6657" y="12018"/>
                      <a:pt x="6702" y="12018"/>
                    </a:cubicBezTo>
                    <a:cubicBezTo>
                      <a:pt x="6786" y="12018"/>
                      <a:pt x="6872" y="11989"/>
                      <a:pt x="6942" y="11935"/>
                    </a:cubicBezTo>
                    <a:lnTo>
                      <a:pt x="8109" y="11125"/>
                    </a:lnTo>
                    <a:cubicBezTo>
                      <a:pt x="8430" y="10911"/>
                      <a:pt x="8395" y="10399"/>
                      <a:pt x="8049" y="10232"/>
                    </a:cubicBezTo>
                    <a:lnTo>
                      <a:pt x="2120" y="7303"/>
                    </a:lnTo>
                    <a:cubicBezTo>
                      <a:pt x="1928" y="7211"/>
                      <a:pt x="1717" y="7164"/>
                      <a:pt x="1502" y="7164"/>
                    </a:cubicBezTo>
                    <a:cubicBezTo>
                      <a:pt x="1383" y="7164"/>
                      <a:pt x="1263" y="7178"/>
                      <a:pt x="1144" y="7208"/>
                    </a:cubicBezTo>
                    <a:lnTo>
                      <a:pt x="1" y="7529"/>
                    </a:lnTo>
                    <a:cubicBezTo>
                      <a:pt x="477" y="8410"/>
                      <a:pt x="751" y="9482"/>
                      <a:pt x="1132" y="10387"/>
                    </a:cubicBezTo>
                    <a:cubicBezTo>
                      <a:pt x="1691" y="11685"/>
                      <a:pt x="2156" y="13018"/>
                      <a:pt x="2572" y="14375"/>
                    </a:cubicBezTo>
                    <a:cubicBezTo>
                      <a:pt x="3454" y="17245"/>
                      <a:pt x="3763" y="20233"/>
                      <a:pt x="4180" y="23198"/>
                    </a:cubicBezTo>
                    <a:cubicBezTo>
                      <a:pt x="4335" y="24305"/>
                      <a:pt x="4370" y="25412"/>
                      <a:pt x="4037" y="26496"/>
                    </a:cubicBezTo>
                    <a:cubicBezTo>
                      <a:pt x="3918" y="26889"/>
                      <a:pt x="3715" y="27246"/>
                      <a:pt x="3537" y="27603"/>
                    </a:cubicBezTo>
                    <a:lnTo>
                      <a:pt x="7835" y="29961"/>
                    </a:lnTo>
                    <a:cubicBezTo>
                      <a:pt x="8026" y="30068"/>
                      <a:pt x="8097" y="30306"/>
                      <a:pt x="8002" y="30508"/>
                    </a:cubicBezTo>
                    <a:lnTo>
                      <a:pt x="7895" y="30746"/>
                    </a:lnTo>
                    <a:cubicBezTo>
                      <a:pt x="7836" y="30884"/>
                      <a:pt x="7712" y="30973"/>
                      <a:pt x="7570" y="30973"/>
                    </a:cubicBezTo>
                    <a:cubicBezTo>
                      <a:pt x="7540" y="30973"/>
                      <a:pt x="7509" y="30969"/>
                      <a:pt x="7478" y="30961"/>
                    </a:cubicBezTo>
                    <a:lnTo>
                      <a:pt x="4335" y="30163"/>
                    </a:lnTo>
                    <a:cubicBezTo>
                      <a:pt x="4309" y="30157"/>
                      <a:pt x="4282" y="30154"/>
                      <a:pt x="4255" y="30154"/>
                    </a:cubicBezTo>
                    <a:cubicBezTo>
                      <a:pt x="4171" y="30154"/>
                      <a:pt x="4085" y="30183"/>
                      <a:pt x="4013" y="30246"/>
                    </a:cubicBezTo>
                    <a:lnTo>
                      <a:pt x="3370" y="30818"/>
                    </a:lnTo>
                    <a:cubicBezTo>
                      <a:pt x="3311" y="30865"/>
                      <a:pt x="3239" y="30901"/>
                      <a:pt x="3156" y="30901"/>
                    </a:cubicBezTo>
                    <a:lnTo>
                      <a:pt x="1965" y="30973"/>
                    </a:lnTo>
                    <a:lnTo>
                      <a:pt x="739" y="31604"/>
                    </a:lnTo>
                    <a:cubicBezTo>
                      <a:pt x="584" y="31687"/>
                      <a:pt x="501" y="31889"/>
                      <a:pt x="572" y="32068"/>
                    </a:cubicBezTo>
                    <a:lnTo>
                      <a:pt x="1072" y="33544"/>
                    </a:lnTo>
                    <a:cubicBezTo>
                      <a:pt x="1179" y="33866"/>
                      <a:pt x="1453" y="34092"/>
                      <a:pt x="1763" y="34116"/>
                    </a:cubicBezTo>
                    <a:lnTo>
                      <a:pt x="3799" y="34318"/>
                    </a:lnTo>
                    <a:cubicBezTo>
                      <a:pt x="3894" y="34318"/>
                      <a:pt x="3989" y="34318"/>
                      <a:pt x="4085" y="34283"/>
                    </a:cubicBezTo>
                    <a:lnTo>
                      <a:pt x="4847" y="34068"/>
                    </a:lnTo>
                    <a:cubicBezTo>
                      <a:pt x="4875" y="34059"/>
                      <a:pt x="4904" y="34055"/>
                      <a:pt x="4931" y="34055"/>
                    </a:cubicBezTo>
                    <a:cubicBezTo>
                      <a:pt x="5120" y="34055"/>
                      <a:pt x="5266" y="34255"/>
                      <a:pt x="5204" y="34473"/>
                    </a:cubicBezTo>
                    <a:lnTo>
                      <a:pt x="4585" y="36735"/>
                    </a:lnTo>
                    <a:cubicBezTo>
                      <a:pt x="4525" y="36938"/>
                      <a:pt x="4370" y="37081"/>
                      <a:pt x="4192" y="37128"/>
                    </a:cubicBezTo>
                    <a:cubicBezTo>
                      <a:pt x="4608" y="37950"/>
                      <a:pt x="4918" y="38819"/>
                      <a:pt x="5097" y="39724"/>
                    </a:cubicBezTo>
                    <a:lnTo>
                      <a:pt x="8966" y="47070"/>
                    </a:lnTo>
                    <a:cubicBezTo>
                      <a:pt x="9246" y="47379"/>
                      <a:pt x="9626" y="47549"/>
                      <a:pt x="10012" y="47549"/>
                    </a:cubicBezTo>
                    <a:cubicBezTo>
                      <a:pt x="10265" y="47549"/>
                      <a:pt x="10521" y="47476"/>
                      <a:pt x="10752" y="47320"/>
                    </a:cubicBezTo>
                    <a:lnTo>
                      <a:pt x="16860" y="43224"/>
                    </a:lnTo>
                    <a:cubicBezTo>
                      <a:pt x="17193" y="42998"/>
                      <a:pt x="17241" y="42486"/>
                      <a:pt x="16955" y="42188"/>
                    </a:cubicBezTo>
                    <a:lnTo>
                      <a:pt x="15788" y="40974"/>
                    </a:lnTo>
                    <a:cubicBezTo>
                      <a:pt x="15675" y="40854"/>
                      <a:pt x="15528" y="40792"/>
                      <a:pt x="15378" y="40792"/>
                    </a:cubicBezTo>
                    <a:cubicBezTo>
                      <a:pt x="15275" y="40792"/>
                      <a:pt x="15171" y="40821"/>
                      <a:pt x="15074" y="40879"/>
                    </a:cubicBezTo>
                    <a:lnTo>
                      <a:pt x="14050" y="41533"/>
                    </a:lnTo>
                    <a:cubicBezTo>
                      <a:pt x="13947" y="41599"/>
                      <a:pt x="13834" y="41631"/>
                      <a:pt x="13723" y="41631"/>
                    </a:cubicBezTo>
                    <a:cubicBezTo>
                      <a:pt x="13512" y="41631"/>
                      <a:pt x="13306" y="41518"/>
                      <a:pt x="13181" y="41307"/>
                    </a:cubicBezTo>
                    <a:lnTo>
                      <a:pt x="11716" y="38938"/>
                    </a:lnTo>
                    <a:cubicBezTo>
                      <a:pt x="11526" y="38616"/>
                      <a:pt x="11609" y="38188"/>
                      <a:pt x="11907" y="37985"/>
                    </a:cubicBezTo>
                    <a:cubicBezTo>
                      <a:pt x="12002" y="37926"/>
                      <a:pt x="12112" y="37896"/>
                      <a:pt x="12222" y="37896"/>
                    </a:cubicBezTo>
                    <a:cubicBezTo>
                      <a:pt x="12333" y="37896"/>
                      <a:pt x="12443" y="37926"/>
                      <a:pt x="12538" y="37985"/>
                    </a:cubicBezTo>
                    <a:lnTo>
                      <a:pt x="16134" y="40331"/>
                    </a:lnTo>
                    <a:cubicBezTo>
                      <a:pt x="16610" y="40629"/>
                      <a:pt x="17146" y="40807"/>
                      <a:pt x="17682" y="40819"/>
                    </a:cubicBezTo>
                    <a:lnTo>
                      <a:pt x="20420" y="40926"/>
                    </a:lnTo>
                    <a:cubicBezTo>
                      <a:pt x="20765" y="40938"/>
                      <a:pt x="21099" y="41081"/>
                      <a:pt x="21361" y="41331"/>
                    </a:cubicBezTo>
                    <a:lnTo>
                      <a:pt x="23730" y="43617"/>
                    </a:lnTo>
                    <a:cubicBezTo>
                      <a:pt x="23920" y="43808"/>
                      <a:pt x="24075" y="44046"/>
                      <a:pt x="24159" y="44319"/>
                    </a:cubicBezTo>
                    <a:lnTo>
                      <a:pt x="25766" y="49403"/>
                    </a:lnTo>
                    <a:cubicBezTo>
                      <a:pt x="25917" y="49874"/>
                      <a:pt x="26267" y="50158"/>
                      <a:pt x="26642" y="50158"/>
                    </a:cubicBezTo>
                    <a:cubicBezTo>
                      <a:pt x="26827" y="50158"/>
                      <a:pt x="27018" y="50089"/>
                      <a:pt x="27195" y="49939"/>
                    </a:cubicBezTo>
                    <a:cubicBezTo>
                      <a:pt x="27397" y="49773"/>
                      <a:pt x="27516" y="49523"/>
                      <a:pt x="27552" y="49261"/>
                    </a:cubicBezTo>
                    <a:lnTo>
                      <a:pt x="27742" y="47379"/>
                    </a:lnTo>
                    <a:cubicBezTo>
                      <a:pt x="27802" y="46808"/>
                      <a:pt x="28076" y="46272"/>
                      <a:pt x="28504" y="45927"/>
                    </a:cubicBezTo>
                    <a:lnTo>
                      <a:pt x="31326" y="43629"/>
                    </a:lnTo>
                    <a:cubicBezTo>
                      <a:pt x="31662" y="43357"/>
                      <a:pt x="32053" y="43225"/>
                      <a:pt x="32440" y="43225"/>
                    </a:cubicBezTo>
                    <a:cubicBezTo>
                      <a:pt x="32987" y="43225"/>
                      <a:pt x="33528" y="43489"/>
                      <a:pt x="33898" y="43998"/>
                    </a:cubicBezTo>
                    <a:lnTo>
                      <a:pt x="35839" y="46641"/>
                    </a:lnTo>
                    <a:cubicBezTo>
                      <a:pt x="36089" y="46998"/>
                      <a:pt x="36208" y="47451"/>
                      <a:pt x="36148" y="47903"/>
                    </a:cubicBezTo>
                    <a:lnTo>
                      <a:pt x="35874" y="49915"/>
                    </a:lnTo>
                    <a:cubicBezTo>
                      <a:pt x="35839" y="50189"/>
                      <a:pt x="35886" y="50487"/>
                      <a:pt x="36017" y="50725"/>
                    </a:cubicBezTo>
                    <a:lnTo>
                      <a:pt x="37589" y="53737"/>
                    </a:lnTo>
                    <a:cubicBezTo>
                      <a:pt x="37674" y="53903"/>
                      <a:pt x="37817" y="53978"/>
                      <a:pt x="37960" y="53978"/>
                    </a:cubicBezTo>
                    <a:cubicBezTo>
                      <a:pt x="38177" y="53978"/>
                      <a:pt x="38391" y="53805"/>
                      <a:pt x="38398" y="53511"/>
                    </a:cubicBezTo>
                    <a:lnTo>
                      <a:pt x="38434" y="52713"/>
                    </a:lnTo>
                    <a:cubicBezTo>
                      <a:pt x="38434" y="52571"/>
                      <a:pt x="38398" y="52440"/>
                      <a:pt x="38327" y="52332"/>
                    </a:cubicBezTo>
                    <a:lnTo>
                      <a:pt x="37053" y="50546"/>
                    </a:lnTo>
                    <a:cubicBezTo>
                      <a:pt x="36803" y="50189"/>
                      <a:pt x="36743" y="49725"/>
                      <a:pt x="36886" y="49320"/>
                    </a:cubicBezTo>
                    <a:lnTo>
                      <a:pt x="37148" y="48546"/>
                    </a:lnTo>
                    <a:cubicBezTo>
                      <a:pt x="37226" y="48314"/>
                      <a:pt x="37419" y="48186"/>
                      <a:pt x="37616" y="48186"/>
                    </a:cubicBezTo>
                    <a:cubicBezTo>
                      <a:pt x="37753" y="48186"/>
                      <a:pt x="37891" y="48248"/>
                      <a:pt x="37994" y="48380"/>
                    </a:cubicBezTo>
                    <a:lnTo>
                      <a:pt x="39268" y="49963"/>
                    </a:lnTo>
                    <a:cubicBezTo>
                      <a:pt x="39412" y="50136"/>
                      <a:pt x="39611" y="50222"/>
                      <a:pt x="39810" y="50222"/>
                    </a:cubicBezTo>
                    <a:cubicBezTo>
                      <a:pt x="40022" y="50222"/>
                      <a:pt x="40233" y="50124"/>
                      <a:pt x="40375" y="49927"/>
                    </a:cubicBezTo>
                    <a:lnTo>
                      <a:pt x="41708" y="48046"/>
                    </a:lnTo>
                    <a:cubicBezTo>
                      <a:pt x="41911" y="47772"/>
                      <a:pt x="41923" y="47391"/>
                      <a:pt x="41732" y="47117"/>
                    </a:cubicBezTo>
                    <a:lnTo>
                      <a:pt x="40482" y="45141"/>
                    </a:lnTo>
                    <a:cubicBezTo>
                      <a:pt x="40196" y="44700"/>
                      <a:pt x="40280" y="44081"/>
                      <a:pt x="40672" y="43736"/>
                    </a:cubicBezTo>
                    <a:lnTo>
                      <a:pt x="41518" y="43010"/>
                    </a:lnTo>
                    <a:lnTo>
                      <a:pt x="43923" y="42605"/>
                    </a:lnTo>
                    <a:cubicBezTo>
                      <a:pt x="44852" y="42438"/>
                      <a:pt x="45709" y="41914"/>
                      <a:pt x="46304" y="41105"/>
                    </a:cubicBezTo>
                    <a:lnTo>
                      <a:pt x="47864" y="39021"/>
                    </a:lnTo>
                    <a:cubicBezTo>
                      <a:pt x="48388" y="38319"/>
                      <a:pt x="48495" y="37342"/>
                      <a:pt x="48126" y="36533"/>
                    </a:cubicBezTo>
                    <a:lnTo>
                      <a:pt x="46685" y="33306"/>
                    </a:lnTo>
                    <a:cubicBezTo>
                      <a:pt x="46495" y="32878"/>
                      <a:pt x="46507" y="32342"/>
                      <a:pt x="46792" y="31985"/>
                    </a:cubicBezTo>
                    <a:cubicBezTo>
                      <a:pt x="47004" y="31714"/>
                      <a:pt x="47298" y="31580"/>
                      <a:pt x="47589" y="31580"/>
                    </a:cubicBezTo>
                    <a:cubicBezTo>
                      <a:pt x="47887" y="31580"/>
                      <a:pt x="48183" y="31720"/>
                      <a:pt x="48388" y="31997"/>
                    </a:cubicBezTo>
                    <a:lnTo>
                      <a:pt x="50983" y="35402"/>
                    </a:lnTo>
                    <a:cubicBezTo>
                      <a:pt x="51602" y="35092"/>
                      <a:pt x="51900" y="34318"/>
                      <a:pt x="51674" y="33616"/>
                    </a:cubicBezTo>
                    <a:lnTo>
                      <a:pt x="51543" y="33187"/>
                    </a:lnTo>
                    <a:cubicBezTo>
                      <a:pt x="51340" y="32520"/>
                      <a:pt x="51602" y="31794"/>
                      <a:pt x="52162" y="31449"/>
                    </a:cubicBezTo>
                    <a:lnTo>
                      <a:pt x="54448" y="30056"/>
                    </a:lnTo>
                    <a:cubicBezTo>
                      <a:pt x="54710" y="29901"/>
                      <a:pt x="54912" y="29663"/>
                      <a:pt x="55031" y="29377"/>
                    </a:cubicBezTo>
                    <a:lnTo>
                      <a:pt x="57627" y="23234"/>
                    </a:lnTo>
                    <a:cubicBezTo>
                      <a:pt x="57948" y="22460"/>
                      <a:pt x="57591" y="21841"/>
                      <a:pt x="56817" y="21841"/>
                    </a:cubicBezTo>
                    <a:lnTo>
                      <a:pt x="56043" y="21602"/>
                    </a:lnTo>
                    <a:cubicBezTo>
                      <a:pt x="55639" y="21471"/>
                      <a:pt x="55543" y="20900"/>
                      <a:pt x="55865" y="20614"/>
                    </a:cubicBezTo>
                    <a:lnTo>
                      <a:pt x="59437" y="17530"/>
                    </a:lnTo>
                    <a:cubicBezTo>
                      <a:pt x="59525" y="17462"/>
                      <a:pt x="59638" y="17417"/>
                      <a:pt x="59748" y="17417"/>
                    </a:cubicBezTo>
                    <a:cubicBezTo>
                      <a:pt x="59772" y="17417"/>
                      <a:pt x="59795" y="17419"/>
                      <a:pt x="59818" y="17423"/>
                    </a:cubicBezTo>
                    <a:lnTo>
                      <a:pt x="63306" y="17911"/>
                    </a:lnTo>
                    <a:cubicBezTo>
                      <a:pt x="63434" y="17929"/>
                      <a:pt x="63561" y="17937"/>
                      <a:pt x="63689" y="17937"/>
                    </a:cubicBezTo>
                    <a:cubicBezTo>
                      <a:pt x="64347" y="17937"/>
                      <a:pt x="64994" y="17707"/>
                      <a:pt x="65533" y="17269"/>
                    </a:cubicBezTo>
                    <a:lnTo>
                      <a:pt x="66545" y="16435"/>
                    </a:lnTo>
                    <a:cubicBezTo>
                      <a:pt x="66723" y="16286"/>
                      <a:pt x="66935" y="16212"/>
                      <a:pt x="67149" y="16212"/>
                    </a:cubicBezTo>
                    <a:cubicBezTo>
                      <a:pt x="67278" y="16212"/>
                      <a:pt x="67408" y="16239"/>
                      <a:pt x="67533" y="16292"/>
                    </a:cubicBezTo>
                    <a:cubicBezTo>
                      <a:pt x="67650" y="16338"/>
                      <a:pt x="67770" y="16361"/>
                      <a:pt x="67889" y="16361"/>
                    </a:cubicBezTo>
                    <a:cubicBezTo>
                      <a:pt x="68107" y="16361"/>
                      <a:pt x="68320" y="16284"/>
                      <a:pt x="68497" y="16137"/>
                    </a:cubicBezTo>
                    <a:lnTo>
                      <a:pt x="69831" y="15054"/>
                    </a:lnTo>
                    <a:lnTo>
                      <a:pt x="69986" y="15673"/>
                    </a:lnTo>
                    <a:lnTo>
                      <a:pt x="66283" y="19435"/>
                    </a:lnTo>
                    <a:cubicBezTo>
                      <a:pt x="65711" y="20007"/>
                      <a:pt x="65461" y="20864"/>
                      <a:pt x="65628" y="21686"/>
                    </a:cubicBezTo>
                    <a:lnTo>
                      <a:pt x="65830" y="22769"/>
                    </a:lnTo>
                    <a:cubicBezTo>
                      <a:pt x="65898" y="23145"/>
                      <a:pt x="66194" y="23369"/>
                      <a:pt x="66498" y="23369"/>
                    </a:cubicBezTo>
                    <a:cubicBezTo>
                      <a:pt x="66676" y="23369"/>
                      <a:pt x="66857" y="23293"/>
                      <a:pt x="66997" y="23126"/>
                    </a:cubicBezTo>
                    <a:lnTo>
                      <a:pt x="69176" y="20578"/>
                    </a:lnTo>
                    <a:cubicBezTo>
                      <a:pt x="69355" y="20364"/>
                      <a:pt x="69414" y="20043"/>
                      <a:pt x="69295" y="19769"/>
                    </a:cubicBezTo>
                    <a:lnTo>
                      <a:pt x="68771" y="18459"/>
                    </a:lnTo>
                    <a:lnTo>
                      <a:pt x="72367" y="16888"/>
                    </a:lnTo>
                    <a:lnTo>
                      <a:pt x="72819" y="17304"/>
                    </a:lnTo>
                    <a:lnTo>
                      <a:pt x="77106" y="15054"/>
                    </a:lnTo>
                    <a:cubicBezTo>
                      <a:pt x="76891" y="14316"/>
                      <a:pt x="77284" y="13542"/>
                      <a:pt x="77963" y="13340"/>
                    </a:cubicBezTo>
                    <a:lnTo>
                      <a:pt x="79320" y="12923"/>
                    </a:lnTo>
                    <a:cubicBezTo>
                      <a:pt x="79447" y="12885"/>
                      <a:pt x="79577" y="12866"/>
                      <a:pt x="79707" y="12866"/>
                    </a:cubicBezTo>
                    <a:cubicBezTo>
                      <a:pt x="79943" y="12866"/>
                      <a:pt x="80177" y="12927"/>
                      <a:pt x="80392" y="13042"/>
                    </a:cubicBezTo>
                    <a:lnTo>
                      <a:pt x="80797" y="13268"/>
                    </a:lnTo>
                    <a:cubicBezTo>
                      <a:pt x="80938" y="13346"/>
                      <a:pt x="81090" y="13384"/>
                      <a:pt x="81239" y="13384"/>
                    </a:cubicBezTo>
                    <a:cubicBezTo>
                      <a:pt x="81592" y="13384"/>
                      <a:pt x="81934" y="13173"/>
                      <a:pt x="82118" y="12780"/>
                    </a:cubicBezTo>
                    <a:cubicBezTo>
                      <a:pt x="82368" y="12244"/>
                      <a:pt x="82106" y="11565"/>
                      <a:pt x="81594" y="11327"/>
                    </a:cubicBezTo>
                    <a:lnTo>
                      <a:pt x="75284" y="8256"/>
                    </a:lnTo>
                    <a:lnTo>
                      <a:pt x="68521" y="8553"/>
                    </a:lnTo>
                    <a:cubicBezTo>
                      <a:pt x="68506" y="8554"/>
                      <a:pt x="68490" y="8555"/>
                      <a:pt x="68475" y="8555"/>
                    </a:cubicBezTo>
                    <a:cubicBezTo>
                      <a:pt x="68078" y="8555"/>
                      <a:pt x="67741" y="8264"/>
                      <a:pt x="67593" y="7863"/>
                    </a:cubicBezTo>
                    <a:cubicBezTo>
                      <a:pt x="67462" y="7505"/>
                      <a:pt x="67176" y="7267"/>
                      <a:pt x="66831" y="7220"/>
                    </a:cubicBezTo>
                    <a:lnTo>
                      <a:pt x="62306" y="6672"/>
                    </a:lnTo>
                    <a:lnTo>
                      <a:pt x="62223" y="6029"/>
                    </a:lnTo>
                    <a:lnTo>
                      <a:pt x="59008" y="5600"/>
                    </a:lnTo>
                    <a:cubicBezTo>
                      <a:pt x="58907" y="5587"/>
                      <a:pt x="58806" y="5580"/>
                      <a:pt x="58705" y="5580"/>
                    </a:cubicBezTo>
                    <a:cubicBezTo>
                      <a:pt x="57839" y="5580"/>
                      <a:pt x="57026" y="6077"/>
                      <a:pt x="56567" y="6898"/>
                    </a:cubicBezTo>
                    <a:lnTo>
                      <a:pt x="54210" y="6493"/>
                    </a:lnTo>
                    <a:cubicBezTo>
                      <a:pt x="54182" y="6488"/>
                      <a:pt x="54153" y="6486"/>
                      <a:pt x="54126" y="6486"/>
                    </a:cubicBezTo>
                    <a:cubicBezTo>
                      <a:pt x="53956" y="6486"/>
                      <a:pt x="53802" y="6578"/>
                      <a:pt x="53710" y="6732"/>
                    </a:cubicBezTo>
                    <a:lnTo>
                      <a:pt x="53519" y="7065"/>
                    </a:lnTo>
                    <a:cubicBezTo>
                      <a:pt x="53422" y="7229"/>
                      <a:pt x="53260" y="7318"/>
                      <a:pt x="53094" y="7318"/>
                    </a:cubicBezTo>
                    <a:cubicBezTo>
                      <a:pt x="52995" y="7318"/>
                      <a:pt x="52894" y="7286"/>
                      <a:pt x="52805" y="7220"/>
                    </a:cubicBezTo>
                    <a:lnTo>
                      <a:pt x="51888" y="6517"/>
                    </a:lnTo>
                    <a:cubicBezTo>
                      <a:pt x="51745" y="6410"/>
                      <a:pt x="51662" y="6220"/>
                      <a:pt x="51674" y="6029"/>
                    </a:cubicBezTo>
                    <a:lnTo>
                      <a:pt x="51721" y="5339"/>
                    </a:lnTo>
                    <a:cubicBezTo>
                      <a:pt x="51733" y="5077"/>
                      <a:pt x="51579" y="4838"/>
                      <a:pt x="51352" y="4767"/>
                    </a:cubicBezTo>
                    <a:lnTo>
                      <a:pt x="49662" y="4267"/>
                    </a:lnTo>
                    <a:cubicBezTo>
                      <a:pt x="49618" y="4253"/>
                      <a:pt x="49574" y="4246"/>
                      <a:pt x="49530" y="4246"/>
                    </a:cubicBezTo>
                    <a:cubicBezTo>
                      <a:pt x="49310" y="4246"/>
                      <a:pt x="49102" y="4412"/>
                      <a:pt x="49043" y="4660"/>
                    </a:cubicBezTo>
                    <a:cubicBezTo>
                      <a:pt x="48995" y="4910"/>
                      <a:pt x="48804" y="5088"/>
                      <a:pt x="48578" y="5088"/>
                    </a:cubicBezTo>
                    <a:lnTo>
                      <a:pt x="40351" y="5505"/>
                    </a:lnTo>
                    <a:cubicBezTo>
                      <a:pt x="40344" y="5506"/>
                      <a:pt x="40336" y="5506"/>
                      <a:pt x="40329" y="5506"/>
                    </a:cubicBezTo>
                    <a:cubicBezTo>
                      <a:pt x="40040" y="5506"/>
                      <a:pt x="39777" y="5283"/>
                      <a:pt x="39696" y="4969"/>
                    </a:cubicBezTo>
                    <a:cubicBezTo>
                      <a:pt x="39625" y="4624"/>
                      <a:pt x="39780" y="4267"/>
                      <a:pt x="40077" y="4136"/>
                    </a:cubicBezTo>
                    <a:lnTo>
                      <a:pt x="44435" y="2148"/>
                    </a:lnTo>
                    <a:cubicBezTo>
                      <a:pt x="44280" y="1648"/>
                      <a:pt x="43899" y="1278"/>
                      <a:pt x="43435" y="1148"/>
                    </a:cubicBezTo>
                    <a:lnTo>
                      <a:pt x="39256" y="40"/>
                    </a:lnTo>
                    <a:cubicBezTo>
                      <a:pt x="39148" y="13"/>
                      <a:pt x="39040" y="0"/>
                      <a:pt x="38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4"/>
              <p:cNvSpPr/>
              <p:nvPr/>
            </p:nvSpPr>
            <p:spPr>
              <a:xfrm>
                <a:off x="5627463" y="3049650"/>
                <a:ext cx="12475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5679" extrusionOk="0">
                    <a:moveTo>
                      <a:pt x="1025" y="0"/>
                    </a:moveTo>
                    <a:cubicBezTo>
                      <a:pt x="394" y="0"/>
                      <a:pt x="1" y="762"/>
                      <a:pt x="346" y="1357"/>
                    </a:cubicBezTo>
                    <a:lnTo>
                      <a:pt x="1906" y="4072"/>
                    </a:lnTo>
                    <a:cubicBezTo>
                      <a:pt x="1966" y="4167"/>
                      <a:pt x="2037" y="4251"/>
                      <a:pt x="2120" y="4310"/>
                    </a:cubicBezTo>
                    <a:lnTo>
                      <a:pt x="3644" y="5513"/>
                    </a:lnTo>
                    <a:cubicBezTo>
                      <a:pt x="3790" y="5627"/>
                      <a:pt x="3953" y="5679"/>
                      <a:pt x="4113" y="5679"/>
                    </a:cubicBezTo>
                    <a:cubicBezTo>
                      <a:pt x="4486" y="5679"/>
                      <a:pt x="4840" y="5392"/>
                      <a:pt x="4906" y="4941"/>
                    </a:cubicBezTo>
                    <a:lnTo>
                      <a:pt x="4942" y="4715"/>
                    </a:lnTo>
                    <a:cubicBezTo>
                      <a:pt x="4990" y="4441"/>
                      <a:pt x="4918" y="4155"/>
                      <a:pt x="4740" y="3953"/>
                    </a:cubicBezTo>
                    <a:lnTo>
                      <a:pt x="1620" y="274"/>
                    </a:lnTo>
                    <a:cubicBezTo>
                      <a:pt x="1465" y="95"/>
                      <a:pt x="1251" y="0"/>
                      <a:pt x="10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4"/>
              <p:cNvSpPr/>
              <p:nvPr/>
            </p:nvSpPr>
            <p:spPr>
              <a:xfrm>
                <a:off x="5752488" y="3197875"/>
                <a:ext cx="199450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593" extrusionOk="0">
                    <a:moveTo>
                      <a:pt x="620" y="0"/>
                    </a:moveTo>
                    <a:lnTo>
                      <a:pt x="572" y="36"/>
                    </a:lnTo>
                    <a:cubicBezTo>
                      <a:pt x="1" y="489"/>
                      <a:pt x="227" y="1489"/>
                      <a:pt x="929" y="1596"/>
                    </a:cubicBezTo>
                    <a:lnTo>
                      <a:pt x="7025" y="2572"/>
                    </a:lnTo>
                    <a:cubicBezTo>
                      <a:pt x="7075" y="2586"/>
                      <a:pt x="7125" y="2593"/>
                      <a:pt x="7175" y="2593"/>
                    </a:cubicBezTo>
                    <a:cubicBezTo>
                      <a:pt x="7341" y="2593"/>
                      <a:pt x="7502" y="2519"/>
                      <a:pt x="7621" y="2382"/>
                    </a:cubicBezTo>
                    <a:cubicBezTo>
                      <a:pt x="7978" y="1989"/>
                      <a:pt x="7787" y="1322"/>
                      <a:pt x="7287" y="1227"/>
                    </a:cubicBezTo>
                    <a:lnTo>
                      <a:pt x="6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5786413" y="3024450"/>
                <a:ext cx="127425" cy="1485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5943" extrusionOk="0">
                    <a:moveTo>
                      <a:pt x="4083" y="1"/>
                    </a:moveTo>
                    <a:cubicBezTo>
                      <a:pt x="3932" y="1"/>
                      <a:pt x="3781" y="46"/>
                      <a:pt x="3644" y="139"/>
                    </a:cubicBezTo>
                    <a:lnTo>
                      <a:pt x="441" y="2389"/>
                    </a:lnTo>
                    <a:cubicBezTo>
                      <a:pt x="132" y="2604"/>
                      <a:pt x="1" y="3008"/>
                      <a:pt x="96" y="3389"/>
                    </a:cubicBezTo>
                    <a:lnTo>
                      <a:pt x="501" y="4878"/>
                    </a:lnTo>
                    <a:cubicBezTo>
                      <a:pt x="584" y="5199"/>
                      <a:pt x="834" y="5437"/>
                      <a:pt x="1132" y="5497"/>
                    </a:cubicBezTo>
                    <a:lnTo>
                      <a:pt x="3323" y="5925"/>
                    </a:lnTo>
                    <a:cubicBezTo>
                      <a:pt x="3376" y="5937"/>
                      <a:pt x="3429" y="5943"/>
                      <a:pt x="3481" y="5943"/>
                    </a:cubicBezTo>
                    <a:cubicBezTo>
                      <a:pt x="3802" y="5943"/>
                      <a:pt x="4093" y="5729"/>
                      <a:pt x="4216" y="5402"/>
                    </a:cubicBezTo>
                    <a:lnTo>
                      <a:pt x="5025" y="3258"/>
                    </a:lnTo>
                    <a:cubicBezTo>
                      <a:pt x="5085" y="3116"/>
                      <a:pt x="5097" y="2973"/>
                      <a:pt x="5085" y="2818"/>
                    </a:cubicBezTo>
                    <a:lnTo>
                      <a:pt x="4894" y="794"/>
                    </a:lnTo>
                    <a:cubicBezTo>
                      <a:pt x="4871" y="556"/>
                      <a:pt x="4763" y="341"/>
                      <a:pt x="4585" y="187"/>
                    </a:cubicBezTo>
                    <a:cubicBezTo>
                      <a:pt x="4437" y="64"/>
                      <a:pt x="4260" y="1"/>
                      <a:pt x="40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5913213" y="3093100"/>
                <a:ext cx="729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4192" extrusionOk="0">
                    <a:moveTo>
                      <a:pt x="2918" y="0"/>
                    </a:moveTo>
                    <a:lnTo>
                      <a:pt x="1537" y="119"/>
                    </a:lnTo>
                    <a:cubicBezTo>
                      <a:pt x="1084" y="155"/>
                      <a:pt x="703" y="477"/>
                      <a:pt x="549" y="929"/>
                    </a:cubicBezTo>
                    <a:lnTo>
                      <a:pt x="96" y="2227"/>
                    </a:lnTo>
                    <a:cubicBezTo>
                      <a:pt x="25" y="2453"/>
                      <a:pt x="1" y="2703"/>
                      <a:pt x="61" y="2941"/>
                    </a:cubicBezTo>
                    <a:lnTo>
                      <a:pt x="311" y="4191"/>
                    </a:lnTo>
                    <a:lnTo>
                      <a:pt x="811" y="4072"/>
                    </a:lnTo>
                    <a:lnTo>
                      <a:pt x="656" y="3025"/>
                    </a:lnTo>
                    <a:lnTo>
                      <a:pt x="1084" y="2870"/>
                    </a:lnTo>
                    <a:lnTo>
                      <a:pt x="1346" y="3834"/>
                    </a:lnTo>
                    <a:cubicBezTo>
                      <a:pt x="1823" y="3525"/>
                      <a:pt x="2037" y="2906"/>
                      <a:pt x="1858" y="2334"/>
                    </a:cubicBezTo>
                    <a:lnTo>
                      <a:pt x="1835" y="2263"/>
                    </a:lnTo>
                    <a:cubicBezTo>
                      <a:pt x="1620" y="1584"/>
                      <a:pt x="1966" y="858"/>
                      <a:pt x="2597" y="655"/>
                    </a:cubicBezTo>
                    <a:lnTo>
                      <a:pt x="2870" y="560"/>
                    </a:lnTo>
                    <a:lnTo>
                      <a:pt x="29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5920063" y="2842175"/>
                <a:ext cx="75925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7587" extrusionOk="0">
                    <a:moveTo>
                      <a:pt x="537" y="0"/>
                    </a:moveTo>
                    <a:lnTo>
                      <a:pt x="298" y="715"/>
                    </a:lnTo>
                    <a:cubicBezTo>
                      <a:pt x="298" y="751"/>
                      <a:pt x="287" y="786"/>
                      <a:pt x="275" y="822"/>
                    </a:cubicBezTo>
                    <a:lnTo>
                      <a:pt x="13" y="2560"/>
                    </a:lnTo>
                    <a:cubicBezTo>
                      <a:pt x="1" y="2691"/>
                      <a:pt x="13" y="2822"/>
                      <a:pt x="60" y="2941"/>
                    </a:cubicBezTo>
                    <a:lnTo>
                      <a:pt x="1906" y="7216"/>
                    </a:lnTo>
                    <a:cubicBezTo>
                      <a:pt x="2001" y="7430"/>
                      <a:pt x="2192" y="7573"/>
                      <a:pt x="2406" y="7585"/>
                    </a:cubicBezTo>
                    <a:cubicBezTo>
                      <a:pt x="2419" y="7586"/>
                      <a:pt x="2432" y="7586"/>
                      <a:pt x="2445" y="7586"/>
                    </a:cubicBezTo>
                    <a:cubicBezTo>
                      <a:pt x="2772" y="7586"/>
                      <a:pt x="3037" y="7297"/>
                      <a:pt x="3037" y="6942"/>
                    </a:cubicBezTo>
                    <a:lnTo>
                      <a:pt x="3037" y="4513"/>
                    </a:lnTo>
                    <a:cubicBezTo>
                      <a:pt x="3037" y="4370"/>
                      <a:pt x="2989" y="4239"/>
                      <a:pt x="2918" y="4132"/>
                    </a:cubicBezTo>
                    <a:lnTo>
                      <a:pt x="1537" y="2060"/>
                    </a:lnTo>
                    <a:cubicBezTo>
                      <a:pt x="1441" y="1929"/>
                      <a:pt x="1406" y="1763"/>
                      <a:pt x="1430" y="1596"/>
                    </a:cubicBezTo>
                    <a:lnTo>
                      <a:pt x="1501" y="989"/>
                    </a:lnTo>
                    <a:cubicBezTo>
                      <a:pt x="1537" y="715"/>
                      <a:pt x="1394" y="441"/>
                      <a:pt x="1168" y="322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059088" y="2307925"/>
                <a:ext cx="2014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14157" extrusionOk="0">
                    <a:moveTo>
                      <a:pt x="6625" y="1"/>
                    </a:moveTo>
                    <a:cubicBezTo>
                      <a:pt x="6325" y="1"/>
                      <a:pt x="6017" y="110"/>
                      <a:pt x="5751" y="356"/>
                    </a:cubicBezTo>
                    <a:lnTo>
                      <a:pt x="6215" y="4071"/>
                    </a:lnTo>
                    <a:cubicBezTo>
                      <a:pt x="6310" y="4761"/>
                      <a:pt x="6179" y="5464"/>
                      <a:pt x="5858" y="6071"/>
                    </a:cubicBezTo>
                    <a:lnTo>
                      <a:pt x="3179" y="11000"/>
                    </a:lnTo>
                    <a:cubicBezTo>
                      <a:pt x="3131" y="11083"/>
                      <a:pt x="3060" y="11167"/>
                      <a:pt x="2989" y="11214"/>
                    </a:cubicBezTo>
                    <a:lnTo>
                      <a:pt x="333" y="12977"/>
                    </a:lnTo>
                    <a:cubicBezTo>
                      <a:pt x="107" y="13119"/>
                      <a:pt x="0" y="13405"/>
                      <a:pt x="71" y="13679"/>
                    </a:cubicBezTo>
                    <a:cubicBezTo>
                      <a:pt x="133" y="13970"/>
                      <a:pt x="378" y="14156"/>
                      <a:pt x="631" y="14156"/>
                    </a:cubicBezTo>
                    <a:cubicBezTo>
                      <a:pt x="720" y="14156"/>
                      <a:pt x="809" y="14133"/>
                      <a:pt x="893" y="14084"/>
                    </a:cubicBezTo>
                    <a:lnTo>
                      <a:pt x="5227" y="11595"/>
                    </a:lnTo>
                    <a:cubicBezTo>
                      <a:pt x="5334" y="11536"/>
                      <a:pt x="5417" y="11441"/>
                      <a:pt x="5477" y="11322"/>
                    </a:cubicBezTo>
                    <a:lnTo>
                      <a:pt x="7799" y="6261"/>
                    </a:lnTo>
                    <a:lnTo>
                      <a:pt x="8013" y="1594"/>
                    </a:lnTo>
                    <a:cubicBezTo>
                      <a:pt x="8055" y="657"/>
                      <a:pt x="7360" y="1"/>
                      <a:pt x="6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5083963" y="1749575"/>
                <a:ext cx="232475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6712" extrusionOk="0">
                    <a:moveTo>
                      <a:pt x="7925" y="0"/>
                    </a:moveTo>
                    <a:cubicBezTo>
                      <a:pt x="7878" y="0"/>
                      <a:pt x="7831" y="7"/>
                      <a:pt x="7787" y="21"/>
                    </a:cubicBezTo>
                    <a:lnTo>
                      <a:pt x="4977" y="699"/>
                    </a:lnTo>
                    <a:cubicBezTo>
                      <a:pt x="4965" y="699"/>
                      <a:pt x="4941" y="711"/>
                      <a:pt x="4929" y="711"/>
                    </a:cubicBezTo>
                    <a:lnTo>
                      <a:pt x="3143" y="1342"/>
                    </a:lnTo>
                    <a:cubicBezTo>
                      <a:pt x="3036" y="1378"/>
                      <a:pt x="2941" y="1449"/>
                      <a:pt x="2858" y="1545"/>
                    </a:cubicBezTo>
                    <a:lnTo>
                      <a:pt x="226" y="4902"/>
                    </a:lnTo>
                    <a:cubicBezTo>
                      <a:pt x="0" y="5188"/>
                      <a:pt x="36" y="5628"/>
                      <a:pt x="310" y="5866"/>
                    </a:cubicBezTo>
                    <a:lnTo>
                      <a:pt x="1084" y="6557"/>
                    </a:lnTo>
                    <a:cubicBezTo>
                      <a:pt x="1191" y="6652"/>
                      <a:pt x="1334" y="6712"/>
                      <a:pt x="1477" y="6712"/>
                    </a:cubicBezTo>
                    <a:lnTo>
                      <a:pt x="2143" y="6712"/>
                    </a:lnTo>
                    <a:cubicBezTo>
                      <a:pt x="2584" y="6712"/>
                      <a:pt x="2881" y="6212"/>
                      <a:pt x="2715" y="5771"/>
                    </a:cubicBezTo>
                    <a:cubicBezTo>
                      <a:pt x="2631" y="5557"/>
                      <a:pt x="2655" y="5319"/>
                      <a:pt x="2762" y="5128"/>
                    </a:cubicBezTo>
                    <a:lnTo>
                      <a:pt x="4120" y="2890"/>
                    </a:lnTo>
                    <a:cubicBezTo>
                      <a:pt x="4203" y="2771"/>
                      <a:pt x="4298" y="2676"/>
                      <a:pt x="4429" y="2628"/>
                    </a:cubicBezTo>
                    <a:lnTo>
                      <a:pt x="8692" y="1592"/>
                    </a:lnTo>
                    <a:cubicBezTo>
                      <a:pt x="9204" y="1461"/>
                      <a:pt x="9299" y="687"/>
                      <a:pt x="8823" y="425"/>
                    </a:cubicBezTo>
                    <a:lnTo>
                      <a:pt x="8156" y="56"/>
                    </a:lnTo>
                    <a:cubicBezTo>
                      <a:pt x="8082" y="19"/>
                      <a:pt x="8002" y="0"/>
                      <a:pt x="7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5574488" y="1615700"/>
                <a:ext cx="10570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106" extrusionOk="0">
                    <a:moveTo>
                      <a:pt x="2094" y="0"/>
                    </a:moveTo>
                    <a:cubicBezTo>
                      <a:pt x="2067" y="0"/>
                      <a:pt x="2040" y="2"/>
                      <a:pt x="2013" y="6"/>
                    </a:cubicBezTo>
                    <a:cubicBezTo>
                      <a:pt x="1727" y="53"/>
                      <a:pt x="1394" y="77"/>
                      <a:pt x="1167" y="101"/>
                    </a:cubicBezTo>
                    <a:cubicBezTo>
                      <a:pt x="953" y="125"/>
                      <a:pt x="775" y="244"/>
                      <a:pt x="656" y="446"/>
                    </a:cubicBezTo>
                    <a:lnTo>
                      <a:pt x="239" y="1185"/>
                    </a:lnTo>
                    <a:cubicBezTo>
                      <a:pt x="1" y="1601"/>
                      <a:pt x="191" y="2137"/>
                      <a:pt x="608" y="2268"/>
                    </a:cubicBezTo>
                    <a:lnTo>
                      <a:pt x="3215" y="3078"/>
                    </a:lnTo>
                    <a:cubicBezTo>
                      <a:pt x="3277" y="3096"/>
                      <a:pt x="3339" y="3105"/>
                      <a:pt x="3401" y="3105"/>
                    </a:cubicBezTo>
                    <a:cubicBezTo>
                      <a:pt x="3612" y="3105"/>
                      <a:pt x="3812" y="2998"/>
                      <a:pt x="3942" y="2804"/>
                    </a:cubicBezTo>
                    <a:lnTo>
                      <a:pt x="4001" y="2709"/>
                    </a:lnTo>
                    <a:cubicBezTo>
                      <a:pt x="4227" y="2339"/>
                      <a:pt x="4108" y="1827"/>
                      <a:pt x="3739" y="1637"/>
                    </a:cubicBezTo>
                    <a:lnTo>
                      <a:pt x="3132" y="1316"/>
                    </a:lnTo>
                    <a:cubicBezTo>
                      <a:pt x="2942" y="1220"/>
                      <a:pt x="2799" y="1018"/>
                      <a:pt x="2763" y="780"/>
                    </a:cubicBezTo>
                    <a:lnTo>
                      <a:pt x="2739" y="601"/>
                    </a:lnTo>
                    <a:cubicBezTo>
                      <a:pt x="2684" y="250"/>
                      <a:pt x="2407" y="0"/>
                      <a:pt x="20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5680463" y="1675150"/>
                <a:ext cx="678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1688" extrusionOk="0">
                    <a:moveTo>
                      <a:pt x="1519" y="0"/>
                    </a:moveTo>
                    <a:cubicBezTo>
                      <a:pt x="1482" y="0"/>
                      <a:pt x="1444" y="3"/>
                      <a:pt x="1405" y="9"/>
                    </a:cubicBezTo>
                    <a:lnTo>
                      <a:pt x="762" y="152"/>
                    </a:lnTo>
                    <a:cubicBezTo>
                      <a:pt x="584" y="188"/>
                      <a:pt x="429" y="307"/>
                      <a:pt x="334" y="473"/>
                    </a:cubicBezTo>
                    <a:lnTo>
                      <a:pt x="262" y="592"/>
                    </a:lnTo>
                    <a:cubicBezTo>
                      <a:pt x="0" y="1069"/>
                      <a:pt x="310" y="1688"/>
                      <a:pt x="834" y="1688"/>
                    </a:cubicBezTo>
                    <a:lnTo>
                      <a:pt x="1953" y="1688"/>
                    </a:lnTo>
                    <a:cubicBezTo>
                      <a:pt x="2167" y="1688"/>
                      <a:pt x="2370" y="1581"/>
                      <a:pt x="2489" y="1378"/>
                    </a:cubicBezTo>
                    <a:cubicBezTo>
                      <a:pt x="2715" y="1033"/>
                      <a:pt x="2608" y="533"/>
                      <a:pt x="2262" y="331"/>
                    </a:cubicBezTo>
                    <a:lnTo>
                      <a:pt x="1846" y="81"/>
                    </a:lnTo>
                    <a:cubicBezTo>
                      <a:pt x="1739" y="27"/>
                      <a:pt x="1631" y="0"/>
                      <a:pt x="15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149563" y="1771800"/>
                <a:ext cx="1708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1823" extrusionOk="0">
                    <a:moveTo>
                      <a:pt x="2346" y="1"/>
                    </a:moveTo>
                    <a:lnTo>
                      <a:pt x="548" y="394"/>
                    </a:lnTo>
                    <a:cubicBezTo>
                      <a:pt x="227" y="465"/>
                      <a:pt x="1" y="798"/>
                      <a:pt x="24" y="1156"/>
                    </a:cubicBezTo>
                    <a:lnTo>
                      <a:pt x="60" y="1608"/>
                    </a:lnTo>
                    <a:lnTo>
                      <a:pt x="1203" y="1822"/>
                    </a:lnTo>
                    <a:lnTo>
                      <a:pt x="6609" y="1822"/>
                    </a:lnTo>
                    <a:lnTo>
                      <a:pt x="6656" y="1668"/>
                    </a:lnTo>
                    <a:cubicBezTo>
                      <a:pt x="6835" y="1167"/>
                      <a:pt x="6537" y="620"/>
                      <a:pt x="6061" y="548"/>
                    </a:cubicBezTo>
                    <a:lnTo>
                      <a:pt x="234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2" name="Google Shape;602;p34"/>
            <p:cNvGrpSpPr/>
            <p:nvPr/>
          </p:nvGrpSpPr>
          <p:grpSpPr>
            <a:xfrm>
              <a:off x="4283789" y="2101945"/>
              <a:ext cx="704423" cy="867143"/>
              <a:chOff x="4228188" y="2572300"/>
              <a:chExt cx="840700" cy="1034900"/>
            </a:xfrm>
          </p:grpSpPr>
          <p:sp>
            <p:nvSpPr>
              <p:cNvPr id="603" name="Google Shape;603;p34"/>
              <p:cNvSpPr/>
              <p:nvPr/>
            </p:nvSpPr>
            <p:spPr>
              <a:xfrm>
                <a:off x="4228188" y="2572300"/>
                <a:ext cx="840700" cy="1034900"/>
              </a:xfrm>
              <a:custGeom>
                <a:avLst/>
                <a:gdLst/>
                <a:ahLst/>
                <a:cxnLst/>
                <a:rect l="l" t="t" r="r" b="b"/>
                <a:pathLst>
                  <a:path w="33628" h="41396" extrusionOk="0">
                    <a:moveTo>
                      <a:pt x="11656" y="1"/>
                    </a:moveTo>
                    <a:cubicBezTo>
                      <a:pt x="11604" y="1"/>
                      <a:pt x="11551" y="6"/>
                      <a:pt x="11502" y="20"/>
                    </a:cubicBezTo>
                    <a:lnTo>
                      <a:pt x="7609" y="1223"/>
                    </a:lnTo>
                    <a:cubicBezTo>
                      <a:pt x="7575" y="1231"/>
                      <a:pt x="7541" y="1240"/>
                      <a:pt x="7508" y="1240"/>
                    </a:cubicBezTo>
                    <a:cubicBezTo>
                      <a:pt x="7494" y="1240"/>
                      <a:pt x="7480" y="1238"/>
                      <a:pt x="7466" y="1235"/>
                    </a:cubicBezTo>
                    <a:lnTo>
                      <a:pt x="5799" y="889"/>
                    </a:lnTo>
                    <a:cubicBezTo>
                      <a:pt x="5779" y="885"/>
                      <a:pt x="5758" y="883"/>
                      <a:pt x="5738" y="883"/>
                    </a:cubicBezTo>
                    <a:cubicBezTo>
                      <a:pt x="5641" y="883"/>
                      <a:pt x="5549" y="930"/>
                      <a:pt x="5489" y="1009"/>
                    </a:cubicBezTo>
                    <a:lnTo>
                      <a:pt x="1941" y="5783"/>
                    </a:lnTo>
                    <a:cubicBezTo>
                      <a:pt x="1656" y="6176"/>
                      <a:pt x="1441" y="6640"/>
                      <a:pt x="1322" y="7140"/>
                    </a:cubicBezTo>
                    <a:lnTo>
                      <a:pt x="358" y="11236"/>
                    </a:lnTo>
                    <a:cubicBezTo>
                      <a:pt x="322" y="11367"/>
                      <a:pt x="298" y="11510"/>
                      <a:pt x="286" y="11641"/>
                    </a:cubicBezTo>
                    <a:lnTo>
                      <a:pt x="144" y="12760"/>
                    </a:lnTo>
                    <a:cubicBezTo>
                      <a:pt x="1" y="13855"/>
                      <a:pt x="346" y="14963"/>
                      <a:pt x="1060" y="15748"/>
                    </a:cubicBezTo>
                    <a:lnTo>
                      <a:pt x="3727" y="18689"/>
                    </a:lnTo>
                    <a:cubicBezTo>
                      <a:pt x="3986" y="18980"/>
                      <a:pt x="4343" y="19135"/>
                      <a:pt x="4708" y="19135"/>
                    </a:cubicBezTo>
                    <a:cubicBezTo>
                      <a:pt x="4746" y="19135"/>
                      <a:pt x="4785" y="19133"/>
                      <a:pt x="4823" y="19130"/>
                    </a:cubicBezTo>
                    <a:lnTo>
                      <a:pt x="7252" y="18904"/>
                    </a:lnTo>
                    <a:lnTo>
                      <a:pt x="9800" y="18308"/>
                    </a:lnTo>
                    <a:cubicBezTo>
                      <a:pt x="9896" y="18285"/>
                      <a:pt x="9993" y="18273"/>
                      <a:pt x="10090" y="18273"/>
                    </a:cubicBezTo>
                    <a:cubicBezTo>
                      <a:pt x="10486" y="18273"/>
                      <a:pt x="10875" y="18464"/>
                      <a:pt x="11133" y="18808"/>
                    </a:cubicBezTo>
                    <a:lnTo>
                      <a:pt x="11169" y="18844"/>
                    </a:lnTo>
                    <a:cubicBezTo>
                      <a:pt x="11347" y="19070"/>
                      <a:pt x="11585" y="19213"/>
                      <a:pt x="11859" y="19261"/>
                    </a:cubicBezTo>
                    <a:lnTo>
                      <a:pt x="12681" y="19404"/>
                    </a:lnTo>
                    <a:cubicBezTo>
                      <a:pt x="13002" y="19451"/>
                      <a:pt x="13217" y="19797"/>
                      <a:pt x="13157" y="20142"/>
                    </a:cubicBezTo>
                    <a:lnTo>
                      <a:pt x="12848" y="21952"/>
                    </a:lnTo>
                    <a:cubicBezTo>
                      <a:pt x="12824" y="22083"/>
                      <a:pt x="12848" y="22214"/>
                      <a:pt x="12895" y="22333"/>
                    </a:cubicBezTo>
                    <a:lnTo>
                      <a:pt x="14967" y="27286"/>
                    </a:lnTo>
                    <a:cubicBezTo>
                      <a:pt x="15181" y="27786"/>
                      <a:pt x="15193" y="28357"/>
                      <a:pt x="15014" y="28881"/>
                    </a:cubicBezTo>
                    <a:lnTo>
                      <a:pt x="14431" y="30572"/>
                    </a:lnTo>
                    <a:cubicBezTo>
                      <a:pt x="14264" y="31060"/>
                      <a:pt x="14276" y="31608"/>
                      <a:pt x="14455" y="32084"/>
                    </a:cubicBezTo>
                    <a:lnTo>
                      <a:pt x="17551" y="40347"/>
                    </a:lnTo>
                    <a:cubicBezTo>
                      <a:pt x="17788" y="40984"/>
                      <a:pt x="18359" y="41396"/>
                      <a:pt x="18978" y="41396"/>
                    </a:cubicBezTo>
                    <a:cubicBezTo>
                      <a:pt x="19042" y="41396"/>
                      <a:pt x="19106" y="41391"/>
                      <a:pt x="19170" y="41383"/>
                    </a:cubicBezTo>
                    <a:lnTo>
                      <a:pt x="20718" y="41180"/>
                    </a:lnTo>
                    <a:cubicBezTo>
                      <a:pt x="21122" y="41133"/>
                      <a:pt x="21491" y="40906"/>
                      <a:pt x="21753" y="40549"/>
                    </a:cubicBezTo>
                    <a:lnTo>
                      <a:pt x="24289" y="37073"/>
                    </a:lnTo>
                    <a:cubicBezTo>
                      <a:pt x="24385" y="36942"/>
                      <a:pt x="24456" y="36787"/>
                      <a:pt x="24504" y="36620"/>
                    </a:cubicBezTo>
                    <a:lnTo>
                      <a:pt x="24599" y="36287"/>
                    </a:lnTo>
                    <a:cubicBezTo>
                      <a:pt x="24682" y="35989"/>
                      <a:pt x="24861" y="35727"/>
                      <a:pt x="25099" y="35549"/>
                    </a:cubicBezTo>
                    <a:cubicBezTo>
                      <a:pt x="25528" y="35239"/>
                      <a:pt x="25730" y="34667"/>
                      <a:pt x="25623" y="34120"/>
                    </a:cubicBezTo>
                    <a:lnTo>
                      <a:pt x="25480" y="33346"/>
                    </a:lnTo>
                    <a:cubicBezTo>
                      <a:pt x="25373" y="32834"/>
                      <a:pt x="25540" y="32310"/>
                      <a:pt x="25921" y="31989"/>
                    </a:cubicBezTo>
                    <a:lnTo>
                      <a:pt x="27480" y="30607"/>
                    </a:lnTo>
                    <a:cubicBezTo>
                      <a:pt x="28076" y="30084"/>
                      <a:pt x="28349" y="29238"/>
                      <a:pt x="28195" y="28429"/>
                    </a:cubicBezTo>
                    <a:lnTo>
                      <a:pt x="27671" y="25750"/>
                    </a:lnTo>
                    <a:cubicBezTo>
                      <a:pt x="27540" y="25071"/>
                      <a:pt x="27707" y="24369"/>
                      <a:pt x="28123" y="23845"/>
                    </a:cubicBezTo>
                    <a:lnTo>
                      <a:pt x="33183" y="17427"/>
                    </a:lnTo>
                    <a:cubicBezTo>
                      <a:pt x="33243" y="17356"/>
                      <a:pt x="33291" y="17261"/>
                      <a:pt x="33302" y="17165"/>
                    </a:cubicBezTo>
                    <a:lnTo>
                      <a:pt x="33553" y="15903"/>
                    </a:lnTo>
                    <a:cubicBezTo>
                      <a:pt x="33628" y="15516"/>
                      <a:pt x="33363" y="15177"/>
                      <a:pt x="33021" y="15177"/>
                    </a:cubicBezTo>
                    <a:cubicBezTo>
                      <a:pt x="32985" y="15177"/>
                      <a:pt x="32947" y="15181"/>
                      <a:pt x="32910" y="15189"/>
                    </a:cubicBezTo>
                    <a:lnTo>
                      <a:pt x="30635" y="15689"/>
                    </a:lnTo>
                    <a:cubicBezTo>
                      <a:pt x="30597" y="15695"/>
                      <a:pt x="30558" y="15698"/>
                      <a:pt x="30520" y="15698"/>
                    </a:cubicBezTo>
                    <a:cubicBezTo>
                      <a:pt x="30405" y="15698"/>
                      <a:pt x="30293" y="15671"/>
                      <a:pt x="30195" y="15617"/>
                    </a:cubicBezTo>
                    <a:cubicBezTo>
                      <a:pt x="30088" y="15594"/>
                      <a:pt x="29981" y="15522"/>
                      <a:pt x="29921" y="15415"/>
                    </a:cubicBezTo>
                    <a:lnTo>
                      <a:pt x="25051" y="6140"/>
                    </a:lnTo>
                    <a:cubicBezTo>
                      <a:pt x="24992" y="6045"/>
                      <a:pt x="24980" y="5938"/>
                      <a:pt x="25004" y="5831"/>
                    </a:cubicBezTo>
                    <a:cubicBezTo>
                      <a:pt x="25004" y="5819"/>
                      <a:pt x="25004" y="5819"/>
                      <a:pt x="25004" y="5819"/>
                    </a:cubicBezTo>
                    <a:cubicBezTo>
                      <a:pt x="24539" y="5057"/>
                      <a:pt x="24075" y="4283"/>
                      <a:pt x="23718" y="3473"/>
                    </a:cubicBezTo>
                    <a:lnTo>
                      <a:pt x="23587" y="3461"/>
                    </a:lnTo>
                    <a:cubicBezTo>
                      <a:pt x="23504" y="3461"/>
                      <a:pt x="23420" y="3485"/>
                      <a:pt x="23349" y="3521"/>
                    </a:cubicBezTo>
                    <a:lnTo>
                      <a:pt x="22944" y="3723"/>
                    </a:lnTo>
                    <a:cubicBezTo>
                      <a:pt x="22870" y="3760"/>
                      <a:pt x="22791" y="3779"/>
                      <a:pt x="22713" y="3779"/>
                    </a:cubicBezTo>
                    <a:cubicBezTo>
                      <a:pt x="22666" y="3779"/>
                      <a:pt x="22620" y="3772"/>
                      <a:pt x="22575" y="3759"/>
                    </a:cubicBezTo>
                    <a:lnTo>
                      <a:pt x="19217" y="2747"/>
                    </a:lnTo>
                    <a:cubicBezTo>
                      <a:pt x="19163" y="2730"/>
                      <a:pt x="19107" y="2722"/>
                      <a:pt x="19052" y="2722"/>
                    </a:cubicBezTo>
                    <a:cubicBezTo>
                      <a:pt x="18831" y="2722"/>
                      <a:pt x="18617" y="2852"/>
                      <a:pt x="18503" y="3080"/>
                    </a:cubicBezTo>
                    <a:lnTo>
                      <a:pt x="18277" y="3556"/>
                    </a:lnTo>
                    <a:cubicBezTo>
                      <a:pt x="18166" y="3787"/>
                      <a:pt x="17952" y="3919"/>
                      <a:pt x="17729" y="3919"/>
                    </a:cubicBezTo>
                    <a:cubicBezTo>
                      <a:pt x="17641" y="3919"/>
                      <a:pt x="17552" y="3898"/>
                      <a:pt x="17467" y="3854"/>
                    </a:cubicBezTo>
                    <a:lnTo>
                      <a:pt x="13895" y="2032"/>
                    </a:lnTo>
                    <a:cubicBezTo>
                      <a:pt x="13717" y="1949"/>
                      <a:pt x="13586" y="1759"/>
                      <a:pt x="13550" y="1544"/>
                    </a:cubicBezTo>
                    <a:lnTo>
                      <a:pt x="13407" y="759"/>
                    </a:lnTo>
                    <a:cubicBezTo>
                      <a:pt x="13371" y="532"/>
                      <a:pt x="13205" y="342"/>
                      <a:pt x="12990" y="294"/>
                    </a:cubicBezTo>
                    <a:lnTo>
                      <a:pt x="11764" y="8"/>
                    </a:lnTo>
                    <a:cubicBezTo>
                      <a:pt x="11730" y="3"/>
                      <a:pt x="11693" y="1"/>
                      <a:pt x="11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4"/>
              <p:cNvSpPr/>
              <p:nvPr/>
            </p:nvSpPr>
            <p:spPr>
              <a:xfrm>
                <a:off x="4971438" y="3295825"/>
                <a:ext cx="87550" cy="16995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6798" extrusionOk="0">
                    <a:moveTo>
                      <a:pt x="2525" y="0"/>
                    </a:moveTo>
                    <a:cubicBezTo>
                      <a:pt x="2311" y="0"/>
                      <a:pt x="2092" y="79"/>
                      <a:pt x="1906" y="250"/>
                    </a:cubicBezTo>
                    <a:lnTo>
                      <a:pt x="870" y="1190"/>
                    </a:lnTo>
                    <a:cubicBezTo>
                      <a:pt x="679" y="1369"/>
                      <a:pt x="560" y="1607"/>
                      <a:pt x="524" y="1869"/>
                    </a:cubicBezTo>
                    <a:lnTo>
                      <a:pt x="84" y="5607"/>
                    </a:lnTo>
                    <a:cubicBezTo>
                      <a:pt x="1" y="6238"/>
                      <a:pt x="453" y="6798"/>
                      <a:pt x="1036" y="6798"/>
                    </a:cubicBezTo>
                    <a:lnTo>
                      <a:pt x="1370" y="6798"/>
                    </a:lnTo>
                    <a:cubicBezTo>
                      <a:pt x="1810" y="6798"/>
                      <a:pt x="2191" y="6477"/>
                      <a:pt x="2310" y="6012"/>
                    </a:cubicBezTo>
                    <a:lnTo>
                      <a:pt x="3453" y="1333"/>
                    </a:lnTo>
                    <a:cubicBezTo>
                      <a:pt x="3501" y="1143"/>
                      <a:pt x="3501" y="940"/>
                      <a:pt x="3442" y="750"/>
                    </a:cubicBezTo>
                    <a:cubicBezTo>
                      <a:pt x="3310" y="276"/>
                      <a:pt x="2925" y="0"/>
                      <a:pt x="2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5" name="Google Shape;605;p34"/>
            <p:cNvGrpSpPr/>
            <p:nvPr/>
          </p:nvGrpSpPr>
          <p:grpSpPr>
            <a:xfrm>
              <a:off x="2698315" y="1229586"/>
              <a:ext cx="1613188" cy="2049842"/>
              <a:chOff x="2698315" y="1205498"/>
              <a:chExt cx="1613188" cy="2049842"/>
            </a:xfrm>
          </p:grpSpPr>
          <p:sp>
            <p:nvSpPr>
              <p:cNvPr id="606" name="Google Shape;606;p34"/>
              <p:cNvSpPr/>
              <p:nvPr/>
            </p:nvSpPr>
            <p:spPr>
              <a:xfrm>
                <a:off x="3592787" y="2391696"/>
                <a:ext cx="496581" cy="863644"/>
              </a:xfrm>
              <a:custGeom>
                <a:avLst/>
                <a:gdLst/>
                <a:ahLst/>
                <a:cxnLst/>
                <a:rect l="l" t="t" r="r" b="b"/>
                <a:pathLst>
                  <a:path w="23706" h="41229" extrusionOk="0">
                    <a:moveTo>
                      <a:pt x="5810" y="0"/>
                    </a:moveTo>
                    <a:cubicBezTo>
                      <a:pt x="5033" y="0"/>
                      <a:pt x="4272" y="294"/>
                      <a:pt x="3656" y="844"/>
                    </a:cubicBezTo>
                    <a:lnTo>
                      <a:pt x="2501" y="1856"/>
                    </a:lnTo>
                    <a:lnTo>
                      <a:pt x="1358" y="1415"/>
                    </a:lnTo>
                    <a:cubicBezTo>
                      <a:pt x="1263" y="1380"/>
                      <a:pt x="1167" y="1368"/>
                      <a:pt x="1060" y="1368"/>
                    </a:cubicBezTo>
                    <a:cubicBezTo>
                      <a:pt x="786" y="1820"/>
                      <a:pt x="501" y="2273"/>
                      <a:pt x="227" y="2725"/>
                    </a:cubicBezTo>
                    <a:cubicBezTo>
                      <a:pt x="274" y="2713"/>
                      <a:pt x="322" y="2701"/>
                      <a:pt x="370" y="2677"/>
                    </a:cubicBezTo>
                    <a:lnTo>
                      <a:pt x="679" y="2546"/>
                    </a:lnTo>
                    <a:cubicBezTo>
                      <a:pt x="770" y="2503"/>
                      <a:pt x="866" y="2482"/>
                      <a:pt x="960" y="2482"/>
                    </a:cubicBezTo>
                    <a:cubicBezTo>
                      <a:pt x="1147" y="2482"/>
                      <a:pt x="1330" y="2566"/>
                      <a:pt x="1465" y="2725"/>
                    </a:cubicBezTo>
                    <a:lnTo>
                      <a:pt x="2167" y="3511"/>
                    </a:lnTo>
                    <a:lnTo>
                      <a:pt x="108" y="9214"/>
                    </a:lnTo>
                    <a:cubicBezTo>
                      <a:pt x="0" y="9512"/>
                      <a:pt x="24" y="9845"/>
                      <a:pt x="167" y="10131"/>
                    </a:cubicBezTo>
                    <a:lnTo>
                      <a:pt x="2548" y="14977"/>
                    </a:lnTo>
                    <a:cubicBezTo>
                      <a:pt x="2644" y="15167"/>
                      <a:pt x="2787" y="15322"/>
                      <a:pt x="2965" y="15429"/>
                    </a:cubicBezTo>
                    <a:lnTo>
                      <a:pt x="5025" y="16608"/>
                    </a:lnTo>
                    <a:cubicBezTo>
                      <a:pt x="5406" y="16822"/>
                      <a:pt x="5620" y="17274"/>
                      <a:pt x="5549" y="17739"/>
                    </a:cubicBezTo>
                    <a:lnTo>
                      <a:pt x="3513" y="31300"/>
                    </a:lnTo>
                    <a:cubicBezTo>
                      <a:pt x="3513" y="31324"/>
                      <a:pt x="3501" y="31360"/>
                      <a:pt x="3501" y="31383"/>
                    </a:cubicBezTo>
                    <a:lnTo>
                      <a:pt x="3215" y="38479"/>
                    </a:lnTo>
                    <a:cubicBezTo>
                      <a:pt x="3203" y="38718"/>
                      <a:pt x="3287" y="38944"/>
                      <a:pt x="3453" y="39099"/>
                    </a:cubicBezTo>
                    <a:lnTo>
                      <a:pt x="5418" y="41027"/>
                    </a:lnTo>
                    <a:cubicBezTo>
                      <a:pt x="5552" y="41161"/>
                      <a:pt x="5719" y="41228"/>
                      <a:pt x="5890" y="41228"/>
                    </a:cubicBezTo>
                    <a:cubicBezTo>
                      <a:pt x="5947" y="41228"/>
                      <a:pt x="6004" y="41221"/>
                      <a:pt x="6061" y="41206"/>
                    </a:cubicBezTo>
                    <a:lnTo>
                      <a:pt x="6728" y="41015"/>
                    </a:lnTo>
                    <a:cubicBezTo>
                      <a:pt x="7251" y="40873"/>
                      <a:pt x="7442" y="40158"/>
                      <a:pt x="7073" y="39730"/>
                    </a:cubicBezTo>
                    <a:lnTo>
                      <a:pt x="6775" y="39384"/>
                    </a:lnTo>
                    <a:cubicBezTo>
                      <a:pt x="6585" y="39170"/>
                      <a:pt x="6537" y="38860"/>
                      <a:pt x="6620" y="38587"/>
                    </a:cubicBezTo>
                    <a:lnTo>
                      <a:pt x="8918" y="31645"/>
                    </a:lnTo>
                    <a:cubicBezTo>
                      <a:pt x="8930" y="31598"/>
                      <a:pt x="8954" y="31550"/>
                      <a:pt x="8978" y="31502"/>
                    </a:cubicBezTo>
                    <a:lnTo>
                      <a:pt x="10014" y="29669"/>
                    </a:lnTo>
                    <a:cubicBezTo>
                      <a:pt x="10085" y="29526"/>
                      <a:pt x="10204" y="29419"/>
                      <a:pt x="10335" y="29359"/>
                    </a:cubicBezTo>
                    <a:lnTo>
                      <a:pt x="11954" y="28585"/>
                    </a:lnTo>
                    <a:cubicBezTo>
                      <a:pt x="12240" y="28454"/>
                      <a:pt x="12407" y="28145"/>
                      <a:pt x="12383" y="27811"/>
                    </a:cubicBezTo>
                    <a:cubicBezTo>
                      <a:pt x="12359" y="27430"/>
                      <a:pt x="12573" y="27073"/>
                      <a:pt x="12919" y="26978"/>
                    </a:cubicBezTo>
                    <a:lnTo>
                      <a:pt x="14002" y="26680"/>
                    </a:lnTo>
                    <a:lnTo>
                      <a:pt x="16383" y="24037"/>
                    </a:lnTo>
                    <a:cubicBezTo>
                      <a:pt x="16681" y="23692"/>
                      <a:pt x="16884" y="23251"/>
                      <a:pt x="16943" y="22787"/>
                    </a:cubicBezTo>
                    <a:lnTo>
                      <a:pt x="17038" y="22001"/>
                    </a:lnTo>
                    <a:cubicBezTo>
                      <a:pt x="17134" y="21239"/>
                      <a:pt x="17586" y="20573"/>
                      <a:pt x="18241" y="20263"/>
                    </a:cubicBezTo>
                    <a:lnTo>
                      <a:pt x="20039" y="19418"/>
                    </a:lnTo>
                    <a:cubicBezTo>
                      <a:pt x="20658" y="19108"/>
                      <a:pt x="21110" y="18489"/>
                      <a:pt x="21217" y="17751"/>
                    </a:cubicBezTo>
                    <a:lnTo>
                      <a:pt x="21575" y="15500"/>
                    </a:lnTo>
                    <a:cubicBezTo>
                      <a:pt x="21610" y="15262"/>
                      <a:pt x="21682" y="15024"/>
                      <a:pt x="21801" y="14798"/>
                    </a:cubicBezTo>
                    <a:lnTo>
                      <a:pt x="23158" y="12107"/>
                    </a:lnTo>
                    <a:cubicBezTo>
                      <a:pt x="23706" y="11024"/>
                      <a:pt x="23349" y="9678"/>
                      <a:pt x="22360" y="9083"/>
                    </a:cubicBezTo>
                    <a:lnTo>
                      <a:pt x="21051" y="8297"/>
                    </a:lnTo>
                    <a:cubicBezTo>
                      <a:pt x="20991" y="8261"/>
                      <a:pt x="20920" y="8226"/>
                      <a:pt x="20860" y="8202"/>
                    </a:cubicBezTo>
                    <a:lnTo>
                      <a:pt x="16598" y="6237"/>
                    </a:lnTo>
                    <a:cubicBezTo>
                      <a:pt x="16360" y="6142"/>
                      <a:pt x="16157" y="5987"/>
                      <a:pt x="15967" y="5797"/>
                    </a:cubicBezTo>
                    <a:lnTo>
                      <a:pt x="14228" y="3963"/>
                    </a:lnTo>
                    <a:cubicBezTo>
                      <a:pt x="13847" y="3559"/>
                      <a:pt x="13347" y="3344"/>
                      <a:pt x="12824" y="3344"/>
                    </a:cubicBezTo>
                    <a:lnTo>
                      <a:pt x="10597" y="1344"/>
                    </a:lnTo>
                    <a:cubicBezTo>
                      <a:pt x="10133" y="939"/>
                      <a:pt x="9585" y="653"/>
                      <a:pt x="9002" y="546"/>
                    </a:cubicBezTo>
                    <a:lnTo>
                      <a:pt x="6406" y="58"/>
                    </a:lnTo>
                    <a:cubicBezTo>
                      <a:pt x="6208" y="19"/>
                      <a:pt x="6008" y="0"/>
                      <a:pt x="5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7" name="Google Shape;607;p34"/>
              <p:cNvGrpSpPr/>
              <p:nvPr/>
            </p:nvGrpSpPr>
            <p:grpSpPr>
              <a:xfrm>
                <a:off x="2698315" y="1205498"/>
                <a:ext cx="1613188" cy="1243506"/>
                <a:chOff x="2335988" y="1531175"/>
                <a:chExt cx="1925275" cy="1484075"/>
              </a:xfrm>
            </p:grpSpPr>
            <p:sp>
              <p:nvSpPr>
                <p:cNvPr id="608" name="Google Shape;608;p34"/>
                <p:cNvSpPr/>
                <p:nvPr/>
              </p:nvSpPr>
              <p:spPr>
                <a:xfrm>
                  <a:off x="2335988" y="1905150"/>
                  <a:ext cx="1397225" cy="111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9" h="44404" extrusionOk="0">
                      <a:moveTo>
                        <a:pt x="36591" y="0"/>
                      </a:moveTo>
                      <a:cubicBezTo>
                        <a:pt x="36407" y="0"/>
                        <a:pt x="36223" y="62"/>
                        <a:pt x="36065" y="191"/>
                      </a:cubicBezTo>
                      <a:cubicBezTo>
                        <a:pt x="35600" y="548"/>
                        <a:pt x="35541" y="1263"/>
                        <a:pt x="35922" y="1703"/>
                      </a:cubicBezTo>
                      <a:lnTo>
                        <a:pt x="36279" y="2120"/>
                      </a:lnTo>
                      <a:lnTo>
                        <a:pt x="35053" y="2787"/>
                      </a:lnTo>
                      <a:cubicBezTo>
                        <a:pt x="34678" y="2989"/>
                        <a:pt x="34272" y="3090"/>
                        <a:pt x="33859" y="3090"/>
                      </a:cubicBezTo>
                      <a:cubicBezTo>
                        <a:pt x="33761" y="3090"/>
                        <a:pt x="33663" y="3084"/>
                        <a:pt x="33564" y="3072"/>
                      </a:cubicBezTo>
                      <a:lnTo>
                        <a:pt x="31505" y="2811"/>
                      </a:lnTo>
                      <a:cubicBezTo>
                        <a:pt x="31405" y="2798"/>
                        <a:pt x="31304" y="2792"/>
                        <a:pt x="31205" y="2792"/>
                      </a:cubicBezTo>
                      <a:cubicBezTo>
                        <a:pt x="30830" y="2792"/>
                        <a:pt x="30462" y="2879"/>
                        <a:pt x="30123" y="3049"/>
                      </a:cubicBezTo>
                      <a:lnTo>
                        <a:pt x="30052" y="3084"/>
                      </a:lnTo>
                      <a:cubicBezTo>
                        <a:pt x="29700" y="3249"/>
                        <a:pt x="29328" y="3336"/>
                        <a:pt x="28951" y="3336"/>
                      </a:cubicBezTo>
                      <a:cubicBezTo>
                        <a:pt x="28755" y="3336"/>
                        <a:pt x="28557" y="3312"/>
                        <a:pt x="28361" y="3263"/>
                      </a:cubicBezTo>
                      <a:lnTo>
                        <a:pt x="20849" y="1346"/>
                      </a:lnTo>
                      <a:cubicBezTo>
                        <a:pt x="20490" y="1258"/>
                        <a:pt x="20127" y="1214"/>
                        <a:pt x="19766" y="1214"/>
                      </a:cubicBezTo>
                      <a:cubicBezTo>
                        <a:pt x="19108" y="1214"/>
                        <a:pt x="18456" y="1359"/>
                        <a:pt x="17848" y="1644"/>
                      </a:cubicBezTo>
                      <a:cubicBezTo>
                        <a:pt x="17242" y="1934"/>
                        <a:pt x="16587" y="2083"/>
                        <a:pt x="15927" y="2083"/>
                      </a:cubicBezTo>
                      <a:cubicBezTo>
                        <a:pt x="15667" y="2083"/>
                        <a:pt x="15405" y="2060"/>
                        <a:pt x="15145" y="2013"/>
                      </a:cubicBezTo>
                      <a:lnTo>
                        <a:pt x="5263" y="227"/>
                      </a:lnTo>
                      <a:cubicBezTo>
                        <a:pt x="5236" y="224"/>
                        <a:pt x="5209" y="223"/>
                        <a:pt x="5182" y="223"/>
                      </a:cubicBezTo>
                      <a:cubicBezTo>
                        <a:pt x="5087" y="223"/>
                        <a:pt x="4989" y="240"/>
                        <a:pt x="4906" y="286"/>
                      </a:cubicBezTo>
                      <a:lnTo>
                        <a:pt x="656" y="2322"/>
                      </a:lnTo>
                      <a:cubicBezTo>
                        <a:pt x="298" y="2501"/>
                        <a:pt x="179" y="2977"/>
                        <a:pt x="394" y="3334"/>
                      </a:cubicBezTo>
                      <a:lnTo>
                        <a:pt x="739" y="3906"/>
                      </a:lnTo>
                      <a:cubicBezTo>
                        <a:pt x="941" y="4251"/>
                        <a:pt x="822" y="4716"/>
                        <a:pt x="489" y="4906"/>
                      </a:cubicBezTo>
                      <a:cubicBezTo>
                        <a:pt x="1" y="5156"/>
                        <a:pt x="24" y="5918"/>
                        <a:pt x="513" y="6156"/>
                      </a:cubicBezTo>
                      <a:lnTo>
                        <a:pt x="763" y="6275"/>
                      </a:lnTo>
                      <a:cubicBezTo>
                        <a:pt x="894" y="6335"/>
                        <a:pt x="1001" y="6442"/>
                        <a:pt x="1072" y="6585"/>
                      </a:cubicBezTo>
                      <a:lnTo>
                        <a:pt x="1406" y="7263"/>
                      </a:lnTo>
                      <a:cubicBezTo>
                        <a:pt x="1525" y="7513"/>
                        <a:pt x="1501" y="7823"/>
                        <a:pt x="1322" y="8037"/>
                      </a:cubicBezTo>
                      <a:cubicBezTo>
                        <a:pt x="906" y="8573"/>
                        <a:pt x="953" y="9383"/>
                        <a:pt x="1441" y="9859"/>
                      </a:cubicBezTo>
                      <a:cubicBezTo>
                        <a:pt x="2060" y="10454"/>
                        <a:pt x="2751" y="11169"/>
                        <a:pt x="2608" y="11204"/>
                      </a:cubicBezTo>
                      <a:cubicBezTo>
                        <a:pt x="2501" y="11228"/>
                        <a:pt x="2620" y="11526"/>
                        <a:pt x="2787" y="11883"/>
                      </a:cubicBezTo>
                      <a:cubicBezTo>
                        <a:pt x="2997" y="12320"/>
                        <a:pt x="3405" y="12564"/>
                        <a:pt x="3828" y="12564"/>
                      </a:cubicBezTo>
                      <a:cubicBezTo>
                        <a:pt x="4028" y="12564"/>
                        <a:pt x="4231" y="12510"/>
                        <a:pt x="4418" y="12395"/>
                      </a:cubicBezTo>
                      <a:lnTo>
                        <a:pt x="6561" y="11050"/>
                      </a:lnTo>
                      <a:cubicBezTo>
                        <a:pt x="6704" y="10966"/>
                        <a:pt x="6859" y="10907"/>
                        <a:pt x="7013" y="10895"/>
                      </a:cubicBezTo>
                      <a:lnTo>
                        <a:pt x="10895" y="10419"/>
                      </a:lnTo>
                      <a:cubicBezTo>
                        <a:pt x="11012" y="10405"/>
                        <a:pt x="11129" y="10398"/>
                        <a:pt x="11245" y="10398"/>
                      </a:cubicBezTo>
                      <a:cubicBezTo>
                        <a:pt x="12051" y="10398"/>
                        <a:pt x="12827" y="10720"/>
                        <a:pt x="13431" y="11323"/>
                      </a:cubicBezTo>
                      <a:lnTo>
                        <a:pt x="20253" y="18134"/>
                      </a:lnTo>
                      <a:cubicBezTo>
                        <a:pt x="20658" y="18539"/>
                        <a:pt x="20908" y="19086"/>
                        <a:pt x="20956" y="19682"/>
                      </a:cubicBezTo>
                      <a:cubicBezTo>
                        <a:pt x="21087" y="21229"/>
                        <a:pt x="21325" y="24242"/>
                        <a:pt x="21241" y="24623"/>
                      </a:cubicBezTo>
                      <a:cubicBezTo>
                        <a:pt x="21110" y="25147"/>
                        <a:pt x="25516" y="30981"/>
                        <a:pt x="25516" y="30981"/>
                      </a:cubicBezTo>
                      <a:lnTo>
                        <a:pt x="26635" y="30231"/>
                      </a:lnTo>
                      <a:lnTo>
                        <a:pt x="30266" y="36850"/>
                      </a:lnTo>
                      <a:cubicBezTo>
                        <a:pt x="30362" y="37017"/>
                        <a:pt x="30493" y="37160"/>
                        <a:pt x="30647" y="37255"/>
                      </a:cubicBezTo>
                      <a:lnTo>
                        <a:pt x="34386" y="39613"/>
                      </a:lnTo>
                      <a:cubicBezTo>
                        <a:pt x="34551" y="39710"/>
                        <a:pt x="34730" y="39757"/>
                        <a:pt x="34908" y="39757"/>
                      </a:cubicBezTo>
                      <a:cubicBezTo>
                        <a:pt x="35102" y="39757"/>
                        <a:pt x="35296" y="39701"/>
                        <a:pt x="35469" y="39589"/>
                      </a:cubicBezTo>
                      <a:cubicBezTo>
                        <a:pt x="35639" y="39469"/>
                        <a:pt x="35835" y="39410"/>
                        <a:pt x="36032" y="39410"/>
                      </a:cubicBezTo>
                      <a:cubicBezTo>
                        <a:pt x="36208" y="39410"/>
                        <a:pt x="36384" y="39458"/>
                        <a:pt x="36541" y="39553"/>
                      </a:cubicBezTo>
                      <a:lnTo>
                        <a:pt x="39446" y="41339"/>
                      </a:lnTo>
                      <a:cubicBezTo>
                        <a:pt x="39494" y="41363"/>
                        <a:pt x="39541" y="41399"/>
                        <a:pt x="39577" y="41446"/>
                      </a:cubicBezTo>
                      <a:lnTo>
                        <a:pt x="42304" y="44197"/>
                      </a:lnTo>
                      <a:cubicBezTo>
                        <a:pt x="42434" y="44334"/>
                        <a:pt x="42603" y="44403"/>
                        <a:pt x="42777" y="44403"/>
                      </a:cubicBezTo>
                      <a:cubicBezTo>
                        <a:pt x="42874" y="44403"/>
                        <a:pt x="42972" y="44382"/>
                        <a:pt x="43066" y="44339"/>
                      </a:cubicBezTo>
                      <a:lnTo>
                        <a:pt x="43375" y="44208"/>
                      </a:lnTo>
                      <a:cubicBezTo>
                        <a:pt x="43466" y="44165"/>
                        <a:pt x="43562" y="44144"/>
                        <a:pt x="43656" y="44144"/>
                      </a:cubicBezTo>
                      <a:cubicBezTo>
                        <a:pt x="43843" y="44144"/>
                        <a:pt x="44026" y="44228"/>
                        <a:pt x="44161" y="44387"/>
                      </a:cubicBezTo>
                      <a:lnTo>
                        <a:pt x="44185" y="44399"/>
                      </a:lnTo>
                      <a:cubicBezTo>
                        <a:pt x="44387" y="44078"/>
                        <a:pt x="44530" y="43697"/>
                        <a:pt x="44613" y="43292"/>
                      </a:cubicBezTo>
                      <a:lnTo>
                        <a:pt x="44054" y="43077"/>
                      </a:lnTo>
                      <a:cubicBezTo>
                        <a:pt x="43977" y="43047"/>
                        <a:pt x="43896" y="43031"/>
                        <a:pt x="43815" y="43031"/>
                      </a:cubicBezTo>
                      <a:cubicBezTo>
                        <a:pt x="43706" y="43031"/>
                        <a:pt x="43596" y="43059"/>
                        <a:pt x="43494" y="43113"/>
                      </a:cubicBezTo>
                      <a:cubicBezTo>
                        <a:pt x="43395" y="43167"/>
                        <a:pt x="43287" y="43194"/>
                        <a:pt x="43179" y="43194"/>
                      </a:cubicBezTo>
                      <a:cubicBezTo>
                        <a:pt x="43002" y="43194"/>
                        <a:pt x="42825" y="43123"/>
                        <a:pt x="42685" y="42982"/>
                      </a:cubicBezTo>
                      <a:lnTo>
                        <a:pt x="41982" y="42268"/>
                      </a:lnTo>
                      <a:cubicBezTo>
                        <a:pt x="41839" y="42113"/>
                        <a:pt x="41756" y="41911"/>
                        <a:pt x="41756" y="41684"/>
                      </a:cubicBezTo>
                      <a:lnTo>
                        <a:pt x="41768" y="40577"/>
                      </a:lnTo>
                      <a:cubicBezTo>
                        <a:pt x="41768" y="40172"/>
                        <a:pt x="41494" y="39827"/>
                        <a:pt x="41137" y="39779"/>
                      </a:cubicBezTo>
                      <a:lnTo>
                        <a:pt x="40101" y="39648"/>
                      </a:lnTo>
                      <a:cubicBezTo>
                        <a:pt x="39672" y="39601"/>
                        <a:pt x="39375" y="39125"/>
                        <a:pt x="39494" y="38660"/>
                      </a:cubicBezTo>
                      <a:lnTo>
                        <a:pt x="39803" y="37458"/>
                      </a:lnTo>
                      <a:cubicBezTo>
                        <a:pt x="39931" y="36946"/>
                        <a:pt x="39593" y="36457"/>
                        <a:pt x="39122" y="36457"/>
                      </a:cubicBezTo>
                      <a:cubicBezTo>
                        <a:pt x="39111" y="36457"/>
                        <a:pt x="39100" y="36457"/>
                        <a:pt x="39089" y="36458"/>
                      </a:cubicBezTo>
                      <a:lnTo>
                        <a:pt x="38708" y="36469"/>
                      </a:lnTo>
                      <a:cubicBezTo>
                        <a:pt x="38494" y="36481"/>
                        <a:pt x="38291" y="36600"/>
                        <a:pt x="38160" y="36791"/>
                      </a:cubicBezTo>
                      <a:lnTo>
                        <a:pt x="37851" y="37243"/>
                      </a:lnTo>
                      <a:cubicBezTo>
                        <a:pt x="37712" y="37451"/>
                        <a:pt x="37495" y="37564"/>
                        <a:pt x="37275" y="37564"/>
                      </a:cubicBezTo>
                      <a:cubicBezTo>
                        <a:pt x="37154" y="37564"/>
                        <a:pt x="37032" y="37530"/>
                        <a:pt x="36922" y="37458"/>
                      </a:cubicBezTo>
                      <a:lnTo>
                        <a:pt x="35541" y="36588"/>
                      </a:lnTo>
                      <a:cubicBezTo>
                        <a:pt x="35172" y="36362"/>
                        <a:pt x="34969" y="35910"/>
                        <a:pt x="35017" y="35457"/>
                      </a:cubicBezTo>
                      <a:lnTo>
                        <a:pt x="35243" y="33267"/>
                      </a:lnTo>
                      <a:cubicBezTo>
                        <a:pt x="35327" y="32505"/>
                        <a:pt x="35862" y="31909"/>
                        <a:pt x="36553" y="31802"/>
                      </a:cubicBezTo>
                      <a:lnTo>
                        <a:pt x="40375" y="31255"/>
                      </a:lnTo>
                      <a:cubicBezTo>
                        <a:pt x="40442" y="31245"/>
                        <a:pt x="40509" y="31240"/>
                        <a:pt x="40576" y="31240"/>
                      </a:cubicBezTo>
                      <a:cubicBezTo>
                        <a:pt x="41144" y="31240"/>
                        <a:pt x="41668" y="31596"/>
                        <a:pt x="41934" y="32171"/>
                      </a:cubicBezTo>
                      <a:lnTo>
                        <a:pt x="42101" y="32540"/>
                      </a:lnTo>
                      <a:cubicBezTo>
                        <a:pt x="42220" y="32814"/>
                        <a:pt x="42387" y="33064"/>
                        <a:pt x="42577" y="33279"/>
                      </a:cubicBezTo>
                      <a:cubicBezTo>
                        <a:pt x="42710" y="33378"/>
                        <a:pt x="42845" y="33422"/>
                        <a:pt x="42974" y="33422"/>
                      </a:cubicBezTo>
                      <a:cubicBezTo>
                        <a:pt x="43504" y="33422"/>
                        <a:pt x="43911" y="32686"/>
                        <a:pt x="43470" y="32159"/>
                      </a:cubicBezTo>
                      <a:lnTo>
                        <a:pt x="43137" y="31766"/>
                      </a:lnTo>
                      <a:cubicBezTo>
                        <a:pt x="43101" y="31016"/>
                        <a:pt x="43339" y="30290"/>
                        <a:pt x="43804" y="29742"/>
                      </a:cubicBezTo>
                      <a:lnTo>
                        <a:pt x="45411" y="27778"/>
                      </a:lnTo>
                      <a:cubicBezTo>
                        <a:pt x="45602" y="27552"/>
                        <a:pt x="45721" y="27242"/>
                        <a:pt x="45733" y="26933"/>
                      </a:cubicBezTo>
                      <a:cubicBezTo>
                        <a:pt x="45744" y="26563"/>
                        <a:pt x="45899" y="26218"/>
                        <a:pt x="46149" y="25968"/>
                      </a:cubicBezTo>
                      <a:lnTo>
                        <a:pt x="48281" y="23908"/>
                      </a:lnTo>
                      <a:cubicBezTo>
                        <a:pt x="48364" y="23825"/>
                        <a:pt x="48435" y="23730"/>
                        <a:pt x="48495" y="23623"/>
                      </a:cubicBezTo>
                      <a:lnTo>
                        <a:pt x="49031" y="22718"/>
                      </a:lnTo>
                      <a:cubicBezTo>
                        <a:pt x="49263" y="22327"/>
                        <a:pt x="49662" y="22104"/>
                        <a:pt x="50075" y="22104"/>
                      </a:cubicBezTo>
                      <a:cubicBezTo>
                        <a:pt x="50191" y="22104"/>
                        <a:pt x="50309" y="22122"/>
                        <a:pt x="50424" y="22158"/>
                      </a:cubicBezTo>
                      <a:lnTo>
                        <a:pt x="50733" y="22265"/>
                      </a:lnTo>
                      <a:cubicBezTo>
                        <a:pt x="50800" y="22283"/>
                        <a:pt x="50868" y="22293"/>
                        <a:pt x="50936" y="22293"/>
                      </a:cubicBezTo>
                      <a:cubicBezTo>
                        <a:pt x="51050" y="22293"/>
                        <a:pt x="51164" y="22266"/>
                        <a:pt x="51269" y="22206"/>
                      </a:cubicBezTo>
                      <a:lnTo>
                        <a:pt x="52019" y="21777"/>
                      </a:lnTo>
                      <a:cubicBezTo>
                        <a:pt x="52602" y="21444"/>
                        <a:pt x="52507" y="20491"/>
                        <a:pt x="51864" y="20313"/>
                      </a:cubicBezTo>
                      <a:cubicBezTo>
                        <a:pt x="51519" y="20217"/>
                        <a:pt x="51281" y="19836"/>
                        <a:pt x="51329" y="19444"/>
                      </a:cubicBezTo>
                      <a:lnTo>
                        <a:pt x="51424" y="18670"/>
                      </a:lnTo>
                      <a:cubicBezTo>
                        <a:pt x="51459" y="18324"/>
                        <a:pt x="51698" y="18051"/>
                        <a:pt x="52019" y="17991"/>
                      </a:cubicBezTo>
                      <a:lnTo>
                        <a:pt x="53424" y="17729"/>
                      </a:lnTo>
                      <a:cubicBezTo>
                        <a:pt x="53507" y="17717"/>
                        <a:pt x="53591" y="17693"/>
                        <a:pt x="53662" y="17670"/>
                      </a:cubicBezTo>
                      <a:lnTo>
                        <a:pt x="55139" y="17146"/>
                      </a:lnTo>
                      <a:cubicBezTo>
                        <a:pt x="55603" y="16979"/>
                        <a:pt x="55889" y="16455"/>
                        <a:pt x="55793" y="15919"/>
                      </a:cubicBezTo>
                      <a:cubicBezTo>
                        <a:pt x="55758" y="15729"/>
                        <a:pt x="55686" y="15562"/>
                        <a:pt x="55579" y="15419"/>
                      </a:cubicBezTo>
                      <a:lnTo>
                        <a:pt x="51852" y="10669"/>
                      </a:lnTo>
                      <a:cubicBezTo>
                        <a:pt x="51659" y="10428"/>
                        <a:pt x="51387" y="10304"/>
                        <a:pt x="51112" y="10304"/>
                      </a:cubicBezTo>
                      <a:cubicBezTo>
                        <a:pt x="50896" y="10304"/>
                        <a:pt x="50678" y="10381"/>
                        <a:pt x="50495" y="10538"/>
                      </a:cubicBezTo>
                      <a:cubicBezTo>
                        <a:pt x="50317" y="10694"/>
                        <a:pt x="50106" y="10768"/>
                        <a:pt x="49896" y="10768"/>
                      </a:cubicBezTo>
                      <a:cubicBezTo>
                        <a:pt x="49517" y="10768"/>
                        <a:pt x="49144" y="10527"/>
                        <a:pt x="48983" y="10097"/>
                      </a:cubicBezTo>
                      <a:lnTo>
                        <a:pt x="48912" y="9907"/>
                      </a:lnTo>
                      <a:cubicBezTo>
                        <a:pt x="48840" y="9704"/>
                        <a:pt x="48709" y="9526"/>
                        <a:pt x="48531" y="9407"/>
                      </a:cubicBezTo>
                      <a:lnTo>
                        <a:pt x="47149" y="8442"/>
                      </a:lnTo>
                      <a:cubicBezTo>
                        <a:pt x="47030" y="8359"/>
                        <a:pt x="46876" y="8299"/>
                        <a:pt x="46721" y="8287"/>
                      </a:cubicBezTo>
                      <a:lnTo>
                        <a:pt x="45602" y="8168"/>
                      </a:lnTo>
                      <a:cubicBezTo>
                        <a:pt x="45570" y="8165"/>
                        <a:pt x="45539" y="8164"/>
                        <a:pt x="45508" y="8164"/>
                      </a:cubicBezTo>
                      <a:cubicBezTo>
                        <a:pt x="45080" y="8164"/>
                        <a:pt x="44700" y="8463"/>
                        <a:pt x="44578" y="8918"/>
                      </a:cubicBezTo>
                      <a:lnTo>
                        <a:pt x="44018" y="10919"/>
                      </a:lnTo>
                      <a:lnTo>
                        <a:pt x="43923" y="13324"/>
                      </a:lnTo>
                      <a:cubicBezTo>
                        <a:pt x="43913" y="13741"/>
                        <a:pt x="43595" y="14039"/>
                        <a:pt x="43246" y="14039"/>
                      </a:cubicBezTo>
                      <a:cubicBezTo>
                        <a:pt x="43167" y="14039"/>
                        <a:pt x="43086" y="14024"/>
                        <a:pt x="43006" y="13990"/>
                      </a:cubicBezTo>
                      <a:lnTo>
                        <a:pt x="37398" y="11609"/>
                      </a:lnTo>
                      <a:cubicBezTo>
                        <a:pt x="36898" y="11395"/>
                        <a:pt x="36708" y="10740"/>
                        <a:pt x="36993" y="10252"/>
                      </a:cubicBezTo>
                      <a:lnTo>
                        <a:pt x="38494" y="7668"/>
                      </a:lnTo>
                      <a:cubicBezTo>
                        <a:pt x="38613" y="7466"/>
                        <a:pt x="38803" y="7311"/>
                        <a:pt x="39029" y="7263"/>
                      </a:cubicBezTo>
                      <a:lnTo>
                        <a:pt x="41208" y="6728"/>
                      </a:lnTo>
                      <a:cubicBezTo>
                        <a:pt x="41851" y="6573"/>
                        <a:pt x="42089" y="5728"/>
                        <a:pt x="41649" y="5204"/>
                      </a:cubicBezTo>
                      <a:lnTo>
                        <a:pt x="42494" y="3823"/>
                      </a:lnTo>
                      <a:cubicBezTo>
                        <a:pt x="42804" y="3334"/>
                        <a:pt x="42601" y="2656"/>
                        <a:pt x="42101" y="2441"/>
                      </a:cubicBezTo>
                      <a:lnTo>
                        <a:pt x="41387" y="2144"/>
                      </a:lnTo>
                      <a:cubicBezTo>
                        <a:pt x="41289" y="2100"/>
                        <a:pt x="41184" y="2078"/>
                        <a:pt x="41078" y="2078"/>
                      </a:cubicBezTo>
                      <a:cubicBezTo>
                        <a:pt x="40925" y="2078"/>
                        <a:pt x="40770" y="2124"/>
                        <a:pt x="40637" y="2215"/>
                      </a:cubicBezTo>
                      <a:lnTo>
                        <a:pt x="40410" y="2370"/>
                      </a:lnTo>
                      <a:cubicBezTo>
                        <a:pt x="40168" y="2536"/>
                        <a:pt x="39897" y="2616"/>
                        <a:pt x="39629" y="2616"/>
                      </a:cubicBezTo>
                      <a:cubicBezTo>
                        <a:pt x="39185" y="2616"/>
                        <a:pt x="38747" y="2397"/>
                        <a:pt x="38458" y="1989"/>
                      </a:cubicBezTo>
                      <a:lnTo>
                        <a:pt x="37315" y="394"/>
                      </a:lnTo>
                      <a:cubicBezTo>
                        <a:pt x="37137" y="137"/>
                        <a:pt x="36865" y="0"/>
                        <a:pt x="36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34"/>
                <p:cNvSpPr/>
                <p:nvPr/>
              </p:nvSpPr>
              <p:spPr>
                <a:xfrm>
                  <a:off x="3525438" y="1531175"/>
                  <a:ext cx="735825" cy="6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3" h="24834" extrusionOk="0">
                      <a:moveTo>
                        <a:pt x="23831" y="1"/>
                      </a:moveTo>
                      <a:cubicBezTo>
                        <a:pt x="23638" y="1"/>
                        <a:pt x="23447" y="40"/>
                        <a:pt x="23265" y="113"/>
                      </a:cubicBezTo>
                      <a:cubicBezTo>
                        <a:pt x="22873" y="282"/>
                        <a:pt x="22745" y="291"/>
                        <a:pt x="22655" y="291"/>
                      </a:cubicBezTo>
                      <a:cubicBezTo>
                        <a:pt x="22643" y="291"/>
                        <a:pt x="22632" y="291"/>
                        <a:pt x="22622" y="291"/>
                      </a:cubicBezTo>
                      <a:lnTo>
                        <a:pt x="17074" y="458"/>
                      </a:lnTo>
                      <a:cubicBezTo>
                        <a:pt x="16990" y="470"/>
                        <a:pt x="16907" y="470"/>
                        <a:pt x="16835" y="494"/>
                      </a:cubicBezTo>
                      <a:lnTo>
                        <a:pt x="6060" y="2458"/>
                      </a:lnTo>
                      <a:cubicBezTo>
                        <a:pt x="5798" y="2506"/>
                        <a:pt x="5548" y="2613"/>
                        <a:pt x="5334" y="2768"/>
                      </a:cubicBezTo>
                      <a:lnTo>
                        <a:pt x="4239" y="3577"/>
                      </a:lnTo>
                      <a:cubicBezTo>
                        <a:pt x="4227" y="3589"/>
                        <a:pt x="4215" y="3601"/>
                        <a:pt x="4191" y="3613"/>
                      </a:cubicBezTo>
                      <a:lnTo>
                        <a:pt x="2572" y="4530"/>
                      </a:lnTo>
                      <a:cubicBezTo>
                        <a:pt x="2298" y="4685"/>
                        <a:pt x="2262" y="5113"/>
                        <a:pt x="2512" y="5316"/>
                      </a:cubicBezTo>
                      <a:cubicBezTo>
                        <a:pt x="2798" y="5554"/>
                        <a:pt x="2703" y="6054"/>
                        <a:pt x="2346" y="6149"/>
                      </a:cubicBezTo>
                      <a:lnTo>
                        <a:pt x="441" y="6602"/>
                      </a:lnTo>
                      <a:cubicBezTo>
                        <a:pt x="119" y="6685"/>
                        <a:pt x="0" y="7125"/>
                        <a:pt x="226" y="7387"/>
                      </a:cubicBezTo>
                      <a:lnTo>
                        <a:pt x="2322" y="9769"/>
                      </a:lnTo>
                      <a:cubicBezTo>
                        <a:pt x="2381" y="9840"/>
                        <a:pt x="2465" y="9888"/>
                        <a:pt x="2560" y="9911"/>
                      </a:cubicBezTo>
                      <a:lnTo>
                        <a:pt x="6882" y="10554"/>
                      </a:lnTo>
                      <a:cubicBezTo>
                        <a:pt x="7025" y="10578"/>
                        <a:pt x="7156" y="10685"/>
                        <a:pt x="7215" y="10828"/>
                      </a:cubicBezTo>
                      <a:lnTo>
                        <a:pt x="9096" y="15210"/>
                      </a:lnTo>
                      <a:cubicBezTo>
                        <a:pt x="9108" y="15257"/>
                        <a:pt x="9132" y="15293"/>
                        <a:pt x="9168" y="15329"/>
                      </a:cubicBezTo>
                      <a:lnTo>
                        <a:pt x="10013" y="16293"/>
                      </a:lnTo>
                      <a:cubicBezTo>
                        <a:pt x="10442" y="16793"/>
                        <a:pt x="10406" y="17579"/>
                        <a:pt x="9930" y="18020"/>
                      </a:cubicBezTo>
                      <a:cubicBezTo>
                        <a:pt x="9561" y="18365"/>
                        <a:pt x="9454" y="18936"/>
                        <a:pt x="9656" y="19425"/>
                      </a:cubicBezTo>
                      <a:lnTo>
                        <a:pt x="11430" y="23568"/>
                      </a:lnTo>
                      <a:cubicBezTo>
                        <a:pt x="11549" y="23854"/>
                        <a:pt x="11787" y="24080"/>
                        <a:pt x="12061" y="24187"/>
                      </a:cubicBezTo>
                      <a:lnTo>
                        <a:pt x="13633" y="24770"/>
                      </a:lnTo>
                      <a:cubicBezTo>
                        <a:pt x="13746" y="24813"/>
                        <a:pt x="13862" y="24834"/>
                        <a:pt x="13976" y="24834"/>
                      </a:cubicBezTo>
                      <a:cubicBezTo>
                        <a:pt x="14370" y="24834"/>
                        <a:pt x="14749" y="24593"/>
                        <a:pt x="14942" y="24187"/>
                      </a:cubicBezTo>
                      <a:cubicBezTo>
                        <a:pt x="15359" y="23294"/>
                        <a:pt x="15966" y="21949"/>
                        <a:pt x="16276" y="21258"/>
                      </a:cubicBezTo>
                      <a:cubicBezTo>
                        <a:pt x="16395" y="20972"/>
                        <a:pt x="16633" y="20758"/>
                        <a:pt x="16907" y="20663"/>
                      </a:cubicBezTo>
                      <a:lnTo>
                        <a:pt x="18752" y="19996"/>
                      </a:lnTo>
                      <a:cubicBezTo>
                        <a:pt x="18836" y="19972"/>
                        <a:pt x="18895" y="19913"/>
                        <a:pt x="18955" y="19853"/>
                      </a:cubicBezTo>
                      <a:lnTo>
                        <a:pt x="20181" y="18174"/>
                      </a:lnTo>
                      <a:cubicBezTo>
                        <a:pt x="20229" y="18115"/>
                        <a:pt x="20288" y="18067"/>
                        <a:pt x="20360" y="18043"/>
                      </a:cubicBezTo>
                      <a:lnTo>
                        <a:pt x="24325" y="16329"/>
                      </a:lnTo>
                      <a:cubicBezTo>
                        <a:pt x="24622" y="16198"/>
                        <a:pt x="24848" y="15936"/>
                        <a:pt x="24944" y="15603"/>
                      </a:cubicBezTo>
                      <a:lnTo>
                        <a:pt x="26932" y="8733"/>
                      </a:lnTo>
                      <a:cubicBezTo>
                        <a:pt x="27039" y="8364"/>
                        <a:pt x="26956" y="7947"/>
                        <a:pt x="26730" y="7649"/>
                      </a:cubicBezTo>
                      <a:cubicBezTo>
                        <a:pt x="26360" y="7161"/>
                        <a:pt x="26420" y="6435"/>
                        <a:pt x="26872" y="6030"/>
                      </a:cubicBezTo>
                      <a:lnTo>
                        <a:pt x="28801" y="4280"/>
                      </a:lnTo>
                      <a:cubicBezTo>
                        <a:pt x="29432" y="3708"/>
                        <a:pt x="29194" y="2589"/>
                        <a:pt x="28396" y="2387"/>
                      </a:cubicBezTo>
                      <a:cubicBezTo>
                        <a:pt x="28321" y="2364"/>
                        <a:pt x="28245" y="2356"/>
                        <a:pt x="28173" y="2356"/>
                      </a:cubicBezTo>
                      <a:cubicBezTo>
                        <a:pt x="28131" y="2356"/>
                        <a:pt x="28090" y="2359"/>
                        <a:pt x="28051" y="2363"/>
                      </a:cubicBezTo>
                      <a:lnTo>
                        <a:pt x="26194" y="2625"/>
                      </a:lnTo>
                      <a:cubicBezTo>
                        <a:pt x="26155" y="2630"/>
                        <a:pt x="26115" y="2632"/>
                        <a:pt x="26076" y="2632"/>
                      </a:cubicBezTo>
                      <a:cubicBezTo>
                        <a:pt x="25831" y="2632"/>
                        <a:pt x="25593" y="2536"/>
                        <a:pt x="25408" y="2351"/>
                      </a:cubicBezTo>
                      <a:lnTo>
                        <a:pt x="24872" y="1839"/>
                      </a:lnTo>
                      <a:cubicBezTo>
                        <a:pt x="25479" y="1506"/>
                        <a:pt x="25432" y="553"/>
                        <a:pt x="24813" y="291"/>
                      </a:cubicBezTo>
                      <a:lnTo>
                        <a:pt x="24384" y="113"/>
                      </a:lnTo>
                      <a:cubicBezTo>
                        <a:pt x="24203" y="37"/>
                        <a:pt x="24017" y="1"/>
                        <a:pt x="238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34"/>
                <p:cNvSpPr/>
                <p:nvPr/>
              </p:nvSpPr>
              <p:spPr>
                <a:xfrm>
                  <a:off x="3397738" y="2781275"/>
                  <a:ext cx="180400" cy="8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6" h="3283" extrusionOk="0">
                      <a:moveTo>
                        <a:pt x="724" y="0"/>
                      </a:moveTo>
                      <a:cubicBezTo>
                        <a:pt x="685" y="0"/>
                        <a:pt x="646" y="3"/>
                        <a:pt x="607" y="8"/>
                      </a:cubicBezTo>
                      <a:lnTo>
                        <a:pt x="0" y="865"/>
                      </a:lnTo>
                      <a:cubicBezTo>
                        <a:pt x="36" y="889"/>
                        <a:pt x="72" y="901"/>
                        <a:pt x="107" y="924"/>
                      </a:cubicBezTo>
                      <a:lnTo>
                        <a:pt x="1715" y="1591"/>
                      </a:lnTo>
                      <a:cubicBezTo>
                        <a:pt x="1965" y="1698"/>
                        <a:pt x="2179" y="1889"/>
                        <a:pt x="2310" y="2151"/>
                      </a:cubicBezTo>
                      <a:lnTo>
                        <a:pt x="2524" y="2544"/>
                      </a:lnTo>
                      <a:cubicBezTo>
                        <a:pt x="2727" y="2925"/>
                        <a:pt x="3108" y="3175"/>
                        <a:pt x="3513" y="3187"/>
                      </a:cubicBezTo>
                      <a:lnTo>
                        <a:pt x="6227" y="3282"/>
                      </a:lnTo>
                      <a:cubicBezTo>
                        <a:pt x="6243" y="3283"/>
                        <a:pt x="6259" y="3283"/>
                        <a:pt x="6274" y="3283"/>
                      </a:cubicBezTo>
                      <a:cubicBezTo>
                        <a:pt x="6509" y="3283"/>
                        <a:pt x="6741" y="3201"/>
                        <a:pt x="6942" y="3056"/>
                      </a:cubicBezTo>
                      <a:lnTo>
                        <a:pt x="7215" y="2841"/>
                      </a:lnTo>
                      <a:lnTo>
                        <a:pt x="1155" y="103"/>
                      </a:lnTo>
                      <a:cubicBezTo>
                        <a:pt x="1023" y="37"/>
                        <a:pt x="875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34"/>
                <p:cNvSpPr/>
                <p:nvPr/>
              </p:nvSpPr>
              <p:spPr>
                <a:xfrm>
                  <a:off x="2856288" y="1814025"/>
                  <a:ext cx="294700" cy="1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8" h="5742" extrusionOk="0">
                      <a:moveTo>
                        <a:pt x="3322" y="1"/>
                      </a:moveTo>
                      <a:cubicBezTo>
                        <a:pt x="3302" y="1"/>
                        <a:pt x="3283" y="1"/>
                        <a:pt x="3263" y="2"/>
                      </a:cubicBezTo>
                      <a:lnTo>
                        <a:pt x="1489" y="26"/>
                      </a:lnTo>
                      <a:cubicBezTo>
                        <a:pt x="846" y="26"/>
                        <a:pt x="287" y="514"/>
                        <a:pt x="120" y="1205"/>
                      </a:cubicBezTo>
                      <a:cubicBezTo>
                        <a:pt x="1" y="1764"/>
                        <a:pt x="156" y="2348"/>
                        <a:pt x="548" y="2741"/>
                      </a:cubicBezTo>
                      <a:lnTo>
                        <a:pt x="679" y="2860"/>
                      </a:lnTo>
                      <a:cubicBezTo>
                        <a:pt x="918" y="3098"/>
                        <a:pt x="1215" y="3241"/>
                        <a:pt x="1537" y="3265"/>
                      </a:cubicBezTo>
                      <a:lnTo>
                        <a:pt x="2584" y="3336"/>
                      </a:lnTo>
                      <a:cubicBezTo>
                        <a:pt x="2942" y="3360"/>
                        <a:pt x="3275" y="3539"/>
                        <a:pt x="3525" y="3824"/>
                      </a:cubicBezTo>
                      <a:lnTo>
                        <a:pt x="4763" y="5253"/>
                      </a:lnTo>
                      <a:cubicBezTo>
                        <a:pt x="5037" y="5563"/>
                        <a:pt x="5406" y="5741"/>
                        <a:pt x="5799" y="5741"/>
                      </a:cubicBezTo>
                      <a:lnTo>
                        <a:pt x="9502" y="5741"/>
                      </a:lnTo>
                      <a:cubicBezTo>
                        <a:pt x="9669" y="5741"/>
                        <a:pt x="9847" y="5705"/>
                        <a:pt x="10014" y="5634"/>
                      </a:cubicBezTo>
                      <a:lnTo>
                        <a:pt x="10597" y="5396"/>
                      </a:lnTo>
                      <a:cubicBezTo>
                        <a:pt x="11478" y="5015"/>
                        <a:pt x="11788" y="3836"/>
                        <a:pt x="11228" y="3003"/>
                      </a:cubicBezTo>
                      <a:lnTo>
                        <a:pt x="10228" y="1538"/>
                      </a:lnTo>
                      <a:cubicBezTo>
                        <a:pt x="9954" y="1131"/>
                        <a:pt x="9530" y="910"/>
                        <a:pt x="9092" y="910"/>
                      </a:cubicBezTo>
                      <a:cubicBezTo>
                        <a:pt x="8902" y="910"/>
                        <a:pt x="8710" y="952"/>
                        <a:pt x="8526" y="1038"/>
                      </a:cubicBezTo>
                      <a:lnTo>
                        <a:pt x="7740" y="1419"/>
                      </a:lnTo>
                      <a:cubicBezTo>
                        <a:pt x="7561" y="1503"/>
                        <a:pt x="7371" y="1544"/>
                        <a:pt x="7179" y="1544"/>
                      </a:cubicBezTo>
                      <a:cubicBezTo>
                        <a:pt x="6987" y="1544"/>
                        <a:pt x="6793" y="1503"/>
                        <a:pt x="6609" y="1419"/>
                      </a:cubicBezTo>
                      <a:lnTo>
                        <a:pt x="3835" y="121"/>
                      </a:lnTo>
                      <a:cubicBezTo>
                        <a:pt x="3674" y="47"/>
                        <a:pt x="3495" y="1"/>
                        <a:pt x="332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34"/>
                <p:cNvSpPr/>
                <p:nvPr/>
              </p:nvSpPr>
              <p:spPr>
                <a:xfrm>
                  <a:off x="3300688" y="1834025"/>
                  <a:ext cx="351275" cy="27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1" h="11161" extrusionOk="0">
                      <a:moveTo>
                        <a:pt x="1227" y="0"/>
                      </a:moveTo>
                      <a:cubicBezTo>
                        <a:pt x="930" y="0"/>
                        <a:pt x="668" y="202"/>
                        <a:pt x="572" y="500"/>
                      </a:cubicBezTo>
                      <a:lnTo>
                        <a:pt x="108" y="1941"/>
                      </a:lnTo>
                      <a:cubicBezTo>
                        <a:pt x="1" y="2262"/>
                        <a:pt x="108" y="2631"/>
                        <a:pt x="370" y="2822"/>
                      </a:cubicBezTo>
                      <a:lnTo>
                        <a:pt x="1965" y="4001"/>
                      </a:lnTo>
                      <a:cubicBezTo>
                        <a:pt x="2073" y="4084"/>
                        <a:pt x="2192" y="4120"/>
                        <a:pt x="2323" y="4132"/>
                      </a:cubicBezTo>
                      <a:lnTo>
                        <a:pt x="5692" y="4310"/>
                      </a:lnTo>
                      <a:cubicBezTo>
                        <a:pt x="5847" y="4310"/>
                        <a:pt x="5990" y="4382"/>
                        <a:pt x="6109" y="4489"/>
                      </a:cubicBezTo>
                      <a:lnTo>
                        <a:pt x="7918" y="6191"/>
                      </a:lnTo>
                      <a:cubicBezTo>
                        <a:pt x="8276" y="6513"/>
                        <a:pt x="8240" y="7132"/>
                        <a:pt x="7847" y="7406"/>
                      </a:cubicBezTo>
                      <a:lnTo>
                        <a:pt x="6656" y="8227"/>
                      </a:lnTo>
                      <a:cubicBezTo>
                        <a:pt x="6275" y="8501"/>
                        <a:pt x="6228" y="9085"/>
                        <a:pt x="6549" y="9430"/>
                      </a:cubicBezTo>
                      <a:lnTo>
                        <a:pt x="6859" y="9727"/>
                      </a:lnTo>
                      <a:cubicBezTo>
                        <a:pt x="6985" y="9862"/>
                        <a:pt x="7152" y="9931"/>
                        <a:pt x="7323" y="9931"/>
                      </a:cubicBezTo>
                      <a:cubicBezTo>
                        <a:pt x="7395" y="9931"/>
                        <a:pt x="7467" y="9919"/>
                        <a:pt x="7537" y="9894"/>
                      </a:cubicBezTo>
                      <a:lnTo>
                        <a:pt x="8347" y="9597"/>
                      </a:lnTo>
                      <a:cubicBezTo>
                        <a:pt x="8417" y="9572"/>
                        <a:pt x="8490" y="9559"/>
                        <a:pt x="8564" y="9559"/>
                      </a:cubicBezTo>
                      <a:cubicBezTo>
                        <a:pt x="8666" y="9559"/>
                        <a:pt x="8769" y="9584"/>
                        <a:pt x="8859" y="9632"/>
                      </a:cubicBezTo>
                      <a:lnTo>
                        <a:pt x="11645" y="11085"/>
                      </a:lnTo>
                      <a:cubicBezTo>
                        <a:pt x="11742" y="11136"/>
                        <a:pt x="11844" y="11160"/>
                        <a:pt x="11943" y="11160"/>
                      </a:cubicBezTo>
                      <a:cubicBezTo>
                        <a:pt x="12257" y="11160"/>
                        <a:pt x="12549" y="10920"/>
                        <a:pt x="12621" y="10549"/>
                      </a:cubicBezTo>
                      <a:lnTo>
                        <a:pt x="12693" y="10120"/>
                      </a:lnTo>
                      <a:cubicBezTo>
                        <a:pt x="12729" y="9918"/>
                        <a:pt x="12693" y="9704"/>
                        <a:pt x="12586" y="9537"/>
                      </a:cubicBezTo>
                      <a:cubicBezTo>
                        <a:pt x="12360" y="9192"/>
                        <a:pt x="12431" y="8727"/>
                        <a:pt x="12741" y="8477"/>
                      </a:cubicBezTo>
                      <a:lnTo>
                        <a:pt x="13657" y="7751"/>
                      </a:lnTo>
                      <a:cubicBezTo>
                        <a:pt x="14026" y="7465"/>
                        <a:pt x="14050" y="6870"/>
                        <a:pt x="13693" y="6560"/>
                      </a:cubicBezTo>
                      <a:lnTo>
                        <a:pt x="11764" y="4822"/>
                      </a:lnTo>
                      <a:cubicBezTo>
                        <a:pt x="11717" y="4786"/>
                        <a:pt x="11681" y="4739"/>
                        <a:pt x="11645" y="4691"/>
                      </a:cubicBezTo>
                      <a:lnTo>
                        <a:pt x="10574" y="3096"/>
                      </a:lnTo>
                      <a:cubicBezTo>
                        <a:pt x="10526" y="3024"/>
                        <a:pt x="10466" y="2953"/>
                        <a:pt x="10395" y="2905"/>
                      </a:cubicBezTo>
                      <a:lnTo>
                        <a:pt x="6502" y="119"/>
                      </a:lnTo>
                      <a:cubicBezTo>
                        <a:pt x="6394" y="36"/>
                        <a:pt x="6264" y="0"/>
                        <a:pt x="6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34"/>
                <p:cNvSpPr/>
                <p:nvPr/>
              </p:nvSpPr>
              <p:spPr>
                <a:xfrm>
                  <a:off x="2953338" y="1533125"/>
                  <a:ext cx="661700" cy="31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8" h="12652" extrusionOk="0">
                      <a:moveTo>
                        <a:pt x="23902" y="0"/>
                      </a:moveTo>
                      <a:cubicBezTo>
                        <a:pt x="23766" y="0"/>
                        <a:pt x="23627" y="20"/>
                        <a:pt x="23491" y="58"/>
                      </a:cubicBezTo>
                      <a:lnTo>
                        <a:pt x="12264" y="3023"/>
                      </a:lnTo>
                      <a:cubicBezTo>
                        <a:pt x="12109" y="3059"/>
                        <a:pt x="11954" y="3130"/>
                        <a:pt x="11811" y="3214"/>
                      </a:cubicBezTo>
                      <a:lnTo>
                        <a:pt x="8370" y="5381"/>
                      </a:lnTo>
                      <a:cubicBezTo>
                        <a:pt x="8192" y="5500"/>
                        <a:pt x="7989" y="5571"/>
                        <a:pt x="7787" y="5607"/>
                      </a:cubicBezTo>
                      <a:lnTo>
                        <a:pt x="3620" y="6321"/>
                      </a:lnTo>
                      <a:cubicBezTo>
                        <a:pt x="3453" y="6357"/>
                        <a:pt x="3310" y="6404"/>
                        <a:pt x="3167" y="6476"/>
                      </a:cubicBezTo>
                      <a:lnTo>
                        <a:pt x="1310" y="7428"/>
                      </a:lnTo>
                      <a:cubicBezTo>
                        <a:pt x="0" y="8095"/>
                        <a:pt x="12" y="10143"/>
                        <a:pt x="1334" y="10786"/>
                      </a:cubicBezTo>
                      <a:lnTo>
                        <a:pt x="1893" y="11072"/>
                      </a:lnTo>
                      <a:cubicBezTo>
                        <a:pt x="2112" y="11181"/>
                        <a:pt x="2346" y="11234"/>
                        <a:pt x="2582" y="11234"/>
                      </a:cubicBezTo>
                      <a:cubicBezTo>
                        <a:pt x="2706" y="11234"/>
                        <a:pt x="2830" y="11219"/>
                        <a:pt x="2953" y="11191"/>
                      </a:cubicBezTo>
                      <a:lnTo>
                        <a:pt x="6382" y="10357"/>
                      </a:lnTo>
                      <a:cubicBezTo>
                        <a:pt x="6502" y="10328"/>
                        <a:pt x="6624" y="10313"/>
                        <a:pt x="6744" y="10313"/>
                      </a:cubicBezTo>
                      <a:cubicBezTo>
                        <a:pt x="7257" y="10313"/>
                        <a:pt x="7755" y="10573"/>
                        <a:pt x="8073" y="11036"/>
                      </a:cubicBezTo>
                      <a:lnTo>
                        <a:pt x="8442" y="11548"/>
                      </a:lnTo>
                      <a:cubicBezTo>
                        <a:pt x="8680" y="11893"/>
                        <a:pt x="9025" y="12131"/>
                        <a:pt x="9418" y="12215"/>
                      </a:cubicBezTo>
                      <a:lnTo>
                        <a:pt x="11097" y="12608"/>
                      </a:lnTo>
                      <a:cubicBezTo>
                        <a:pt x="11216" y="12637"/>
                        <a:pt x="11336" y="12651"/>
                        <a:pt x="11456" y="12651"/>
                      </a:cubicBezTo>
                      <a:cubicBezTo>
                        <a:pt x="12016" y="12651"/>
                        <a:pt x="12557" y="12338"/>
                        <a:pt x="12871" y="11798"/>
                      </a:cubicBezTo>
                      <a:cubicBezTo>
                        <a:pt x="13169" y="11286"/>
                        <a:pt x="13669" y="10965"/>
                        <a:pt x="14216" y="10941"/>
                      </a:cubicBezTo>
                      <a:lnTo>
                        <a:pt x="17729" y="10762"/>
                      </a:lnTo>
                      <a:cubicBezTo>
                        <a:pt x="18455" y="10726"/>
                        <a:pt x="19086" y="10191"/>
                        <a:pt x="19276" y="9417"/>
                      </a:cubicBezTo>
                      <a:lnTo>
                        <a:pt x="19622" y="8047"/>
                      </a:lnTo>
                      <a:cubicBezTo>
                        <a:pt x="19741" y="7607"/>
                        <a:pt x="20003" y="7214"/>
                        <a:pt x="20360" y="6976"/>
                      </a:cubicBezTo>
                      <a:lnTo>
                        <a:pt x="25277" y="3630"/>
                      </a:lnTo>
                      <a:cubicBezTo>
                        <a:pt x="26468" y="2821"/>
                        <a:pt x="26289" y="868"/>
                        <a:pt x="24980" y="332"/>
                      </a:cubicBezTo>
                      <a:lnTo>
                        <a:pt x="24479" y="118"/>
                      </a:lnTo>
                      <a:cubicBezTo>
                        <a:pt x="24296" y="40"/>
                        <a:pt x="24101" y="0"/>
                        <a:pt x="239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4" name="Google Shape;614;p34"/>
            <p:cNvGrpSpPr/>
            <p:nvPr/>
          </p:nvGrpSpPr>
          <p:grpSpPr>
            <a:xfrm>
              <a:off x="4207980" y="1321231"/>
              <a:ext cx="636490" cy="795209"/>
              <a:chOff x="4137713" y="1640550"/>
              <a:chExt cx="759625" cy="949050"/>
            </a:xfrm>
          </p:grpSpPr>
          <p:sp>
            <p:nvSpPr>
              <p:cNvPr id="615" name="Google Shape;615;p34"/>
              <p:cNvSpPr/>
              <p:nvPr/>
            </p:nvSpPr>
            <p:spPr>
              <a:xfrm>
                <a:off x="4311838" y="1911100"/>
                <a:ext cx="585500" cy="678500"/>
              </a:xfrm>
              <a:custGeom>
                <a:avLst/>
                <a:gdLst/>
                <a:ahLst/>
                <a:cxnLst/>
                <a:rect l="l" t="t" r="r" b="b"/>
                <a:pathLst>
                  <a:path w="23420" h="27140" extrusionOk="0">
                    <a:moveTo>
                      <a:pt x="18625" y="0"/>
                    </a:moveTo>
                    <a:cubicBezTo>
                      <a:pt x="18624" y="0"/>
                      <a:pt x="18623" y="1"/>
                      <a:pt x="18622" y="1"/>
                    </a:cubicBezTo>
                    <a:lnTo>
                      <a:pt x="14752" y="1072"/>
                    </a:lnTo>
                    <a:cubicBezTo>
                      <a:pt x="14395" y="1168"/>
                      <a:pt x="14085" y="1394"/>
                      <a:pt x="13883" y="1727"/>
                    </a:cubicBezTo>
                    <a:lnTo>
                      <a:pt x="10752" y="6716"/>
                    </a:lnTo>
                    <a:lnTo>
                      <a:pt x="8323" y="7930"/>
                    </a:lnTo>
                    <a:cubicBezTo>
                      <a:pt x="7894" y="8145"/>
                      <a:pt x="7668" y="8680"/>
                      <a:pt x="7811" y="9169"/>
                    </a:cubicBezTo>
                    <a:lnTo>
                      <a:pt x="8156" y="10431"/>
                    </a:lnTo>
                    <a:cubicBezTo>
                      <a:pt x="8281" y="10888"/>
                      <a:pt x="8655" y="11165"/>
                      <a:pt x="9052" y="11165"/>
                    </a:cubicBezTo>
                    <a:cubicBezTo>
                      <a:pt x="9224" y="11165"/>
                      <a:pt x="9399" y="11113"/>
                      <a:pt x="9561" y="11002"/>
                    </a:cubicBezTo>
                    <a:lnTo>
                      <a:pt x="9692" y="10907"/>
                    </a:lnTo>
                    <a:cubicBezTo>
                      <a:pt x="9850" y="10801"/>
                      <a:pt x="10025" y="10751"/>
                      <a:pt x="10197" y="10751"/>
                    </a:cubicBezTo>
                    <a:cubicBezTo>
                      <a:pt x="10491" y="10751"/>
                      <a:pt x="10778" y="10898"/>
                      <a:pt x="10966" y="11169"/>
                    </a:cubicBezTo>
                    <a:lnTo>
                      <a:pt x="11835" y="12455"/>
                    </a:lnTo>
                    <a:cubicBezTo>
                      <a:pt x="11987" y="12680"/>
                      <a:pt x="12214" y="12791"/>
                      <a:pt x="12439" y="12791"/>
                    </a:cubicBezTo>
                    <a:cubicBezTo>
                      <a:pt x="12691" y="12791"/>
                      <a:pt x="12941" y="12653"/>
                      <a:pt x="13085" y="12383"/>
                    </a:cubicBezTo>
                    <a:lnTo>
                      <a:pt x="14097" y="10502"/>
                    </a:lnTo>
                    <a:cubicBezTo>
                      <a:pt x="14276" y="10169"/>
                      <a:pt x="14264" y="9752"/>
                      <a:pt x="14062" y="9431"/>
                    </a:cubicBezTo>
                    <a:lnTo>
                      <a:pt x="13573" y="8645"/>
                    </a:lnTo>
                    <a:lnTo>
                      <a:pt x="16121" y="4835"/>
                    </a:lnTo>
                    <a:cubicBezTo>
                      <a:pt x="16230" y="4677"/>
                      <a:pt x="16404" y="4584"/>
                      <a:pt x="16582" y="4584"/>
                    </a:cubicBezTo>
                    <a:cubicBezTo>
                      <a:pt x="16619" y="4584"/>
                      <a:pt x="16656" y="4588"/>
                      <a:pt x="16693" y="4597"/>
                    </a:cubicBezTo>
                    <a:cubicBezTo>
                      <a:pt x="17133" y="4680"/>
                      <a:pt x="17324" y="5275"/>
                      <a:pt x="17014" y="5644"/>
                    </a:cubicBezTo>
                    <a:lnTo>
                      <a:pt x="15919" y="6954"/>
                    </a:lnTo>
                    <a:cubicBezTo>
                      <a:pt x="15740" y="7156"/>
                      <a:pt x="15681" y="7442"/>
                      <a:pt x="15729" y="7716"/>
                    </a:cubicBezTo>
                    <a:lnTo>
                      <a:pt x="16014" y="9109"/>
                    </a:lnTo>
                    <a:cubicBezTo>
                      <a:pt x="16101" y="9500"/>
                      <a:pt x="16425" y="9772"/>
                      <a:pt x="16780" y="9772"/>
                    </a:cubicBezTo>
                    <a:cubicBezTo>
                      <a:pt x="16814" y="9772"/>
                      <a:pt x="16849" y="9769"/>
                      <a:pt x="16883" y="9764"/>
                    </a:cubicBezTo>
                    <a:lnTo>
                      <a:pt x="18931" y="9431"/>
                    </a:lnTo>
                    <a:cubicBezTo>
                      <a:pt x="18946" y="9428"/>
                      <a:pt x="18962" y="9426"/>
                      <a:pt x="18980" y="9426"/>
                    </a:cubicBezTo>
                    <a:cubicBezTo>
                      <a:pt x="19196" y="9426"/>
                      <a:pt x="19620" y="9619"/>
                      <a:pt x="19598" y="9883"/>
                    </a:cubicBezTo>
                    <a:cubicBezTo>
                      <a:pt x="19562" y="10335"/>
                      <a:pt x="18681" y="10538"/>
                      <a:pt x="18086" y="10621"/>
                    </a:cubicBezTo>
                    <a:cubicBezTo>
                      <a:pt x="17753" y="10681"/>
                      <a:pt x="17443" y="10895"/>
                      <a:pt x="17264" y="11205"/>
                    </a:cubicBezTo>
                    <a:lnTo>
                      <a:pt x="16157" y="13098"/>
                    </a:lnTo>
                    <a:cubicBezTo>
                      <a:pt x="15967" y="13407"/>
                      <a:pt x="15669" y="13633"/>
                      <a:pt x="15336" y="13705"/>
                    </a:cubicBezTo>
                    <a:lnTo>
                      <a:pt x="12169" y="14395"/>
                    </a:lnTo>
                    <a:cubicBezTo>
                      <a:pt x="12125" y="14405"/>
                      <a:pt x="12081" y="14410"/>
                      <a:pt x="12037" y="14410"/>
                    </a:cubicBezTo>
                    <a:cubicBezTo>
                      <a:pt x="11810" y="14410"/>
                      <a:pt x="11596" y="14282"/>
                      <a:pt x="11466" y="14062"/>
                    </a:cubicBezTo>
                    <a:lnTo>
                      <a:pt x="10347" y="12121"/>
                    </a:lnTo>
                    <a:cubicBezTo>
                      <a:pt x="10294" y="12038"/>
                      <a:pt x="10212" y="11993"/>
                      <a:pt x="10128" y="11993"/>
                    </a:cubicBezTo>
                    <a:cubicBezTo>
                      <a:pt x="10081" y="11993"/>
                      <a:pt x="10033" y="12008"/>
                      <a:pt x="9990" y="12038"/>
                    </a:cubicBezTo>
                    <a:lnTo>
                      <a:pt x="9287" y="12550"/>
                    </a:lnTo>
                    <a:cubicBezTo>
                      <a:pt x="9192" y="12621"/>
                      <a:pt x="9156" y="12752"/>
                      <a:pt x="9192" y="12860"/>
                    </a:cubicBezTo>
                    <a:lnTo>
                      <a:pt x="9692" y="14610"/>
                    </a:lnTo>
                    <a:cubicBezTo>
                      <a:pt x="9763" y="14872"/>
                      <a:pt x="9621" y="15146"/>
                      <a:pt x="9371" y="15205"/>
                    </a:cubicBezTo>
                    <a:lnTo>
                      <a:pt x="8239" y="15479"/>
                    </a:lnTo>
                    <a:cubicBezTo>
                      <a:pt x="8192" y="15503"/>
                      <a:pt x="8132" y="15527"/>
                      <a:pt x="8085" y="15550"/>
                    </a:cubicBezTo>
                    <a:lnTo>
                      <a:pt x="4322" y="18527"/>
                    </a:lnTo>
                    <a:cubicBezTo>
                      <a:pt x="4263" y="18563"/>
                      <a:pt x="4203" y="18586"/>
                      <a:pt x="4144" y="18610"/>
                    </a:cubicBezTo>
                    <a:lnTo>
                      <a:pt x="3525" y="18765"/>
                    </a:lnTo>
                    <a:cubicBezTo>
                      <a:pt x="3144" y="18848"/>
                      <a:pt x="3025" y="19372"/>
                      <a:pt x="3298" y="19658"/>
                    </a:cubicBezTo>
                    <a:lnTo>
                      <a:pt x="4299" y="20694"/>
                    </a:lnTo>
                    <a:cubicBezTo>
                      <a:pt x="4418" y="20813"/>
                      <a:pt x="4465" y="20991"/>
                      <a:pt x="4441" y="21158"/>
                    </a:cubicBezTo>
                    <a:lnTo>
                      <a:pt x="4263" y="22134"/>
                    </a:lnTo>
                    <a:cubicBezTo>
                      <a:pt x="4251" y="22263"/>
                      <a:pt x="4192" y="22294"/>
                      <a:pt x="4105" y="22294"/>
                    </a:cubicBezTo>
                    <a:cubicBezTo>
                      <a:pt x="4022" y="22294"/>
                      <a:pt x="3915" y="22265"/>
                      <a:pt x="3798" y="22265"/>
                    </a:cubicBezTo>
                    <a:lnTo>
                      <a:pt x="441" y="22265"/>
                    </a:lnTo>
                    <a:cubicBezTo>
                      <a:pt x="167" y="22265"/>
                      <a:pt x="0" y="23123"/>
                      <a:pt x="0" y="23420"/>
                    </a:cubicBezTo>
                    <a:lnTo>
                      <a:pt x="0" y="25885"/>
                    </a:lnTo>
                    <a:cubicBezTo>
                      <a:pt x="0" y="26099"/>
                      <a:pt x="84" y="26278"/>
                      <a:pt x="250" y="26361"/>
                    </a:cubicBezTo>
                    <a:lnTo>
                      <a:pt x="1632" y="27087"/>
                    </a:lnTo>
                    <a:cubicBezTo>
                      <a:pt x="1704" y="27124"/>
                      <a:pt x="1777" y="27139"/>
                      <a:pt x="1855" y="27139"/>
                    </a:cubicBezTo>
                    <a:cubicBezTo>
                      <a:pt x="1879" y="27139"/>
                      <a:pt x="1904" y="27138"/>
                      <a:pt x="1929" y="27135"/>
                    </a:cubicBezTo>
                    <a:lnTo>
                      <a:pt x="3906" y="26718"/>
                    </a:lnTo>
                    <a:cubicBezTo>
                      <a:pt x="4001" y="26695"/>
                      <a:pt x="4096" y="26647"/>
                      <a:pt x="4168" y="26575"/>
                    </a:cubicBezTo>
                    <a:lnTo>
                      <a:pt x="5013" y="25623"/>
                    </a:lnTo>
                    <a:cubicBezTo>
                      <a:pt x="5061" y="25563"/>
                      <a:pt x="5096" y="25492"/>
                      <a:pt x="5120" y="25409"/>
                    </a:cubicBezTo>
                    <a:lnTo>
                      <a:pt x="5299" y="24790"/>
                    </a:lnTo>
                    <a:cubicBezTo>
                      <a:pt x="5382" y="24480"/>
                      <a:pt x="5549" y="24206"/>
                      <a:pt x="5775" y="23992"/>
                    </a:cubicBezTo>
                    <a:lnTo>
                      <a:pt x="6489" y="23004"/>
                    </a:lnTo>
                    <a:cubicBezTo>
                      <a:pt x="6775" y="22730"/>
                      <a:pt x="7144" y="22265"/>
                      <a:pt x="7525" y="22265"/>
                    </a:cubicBezTo>
                    <a:lnTo>
                      <a:pt x="7942" y="22265"/>
                    </a:lnTo>
                    <a:cubicBezTo>
                      <a:pt x="8155" y="22265"/>
                      <a:pt x="8369" y="22343"/>
                      <a:pt x="8566" y="22343"/>
                    </a:cubicBezTo>
                    <a:cubicBezTo>
                      <a:pt x="8678" y="22343"/>
                      <a:pt x="8784" y="22319"/>
                      <a:pt x="8882" y="22242"/>
                    </a:cubicBezTo>
                    <a:lnTo>
                      <a:pt x="9240" y="22099"/>
                    </a:lnTo>
                    <a:cubicBezTo>
                      <a:pt x="9328" y="22029"/>
                      <a:pt x="9428" y="21999"/>
                      <a:pt x="9532" y="21999"/>
                    </a:cubicBezTo>
                    <a:cubicBezTo>
                      <a:pt x="9694" y="21999"/>
                      <a:pt x="9863" y="22073"/>
                      <a:pt x="10002" y="22182"/>
                    </a:cubicBezTo>
                    <a:lnTo>
                      <a:pt x="12383" y="24147"/>
                    </a:lnTo>
                    <a:cubicBezTo>
                      <a:pt x="12990" y="24563"/>
                      <a:pt x="12954" y="25087"/>
                      <a:pt x="12871" y="25373"/>
                    </a:cubicBezTo>
                    <a:lnTo>
                      <a:pt x="12788" y="25552"/>
                    </a:lnTo>
                    <a:cubicBezTo>
                      <a:pt x="12716" y="25671"/>
                      <a:pt x="12764" y="25837"/>
                      <a:pt x="12871" y="25909"/>
                    </a:cubicBezTo>
                    <a:cubicBezTo>
                      <a:pt x="12911" y="25933"/>
                      <a:pt x="12955" y="25945"/>
                      <a:pt x="12997" y="25945"/>
                    </a:cubicBezTo>
                    <a:cubicBezTo>
                      <a:pt x="13079" y="25945"/>
                      <a:pt x="13157" y="25900"/>
                      <a:pt x="13204" y="25813"/>
                    </a:cubicBezTo>
                    <a:lnTo>
                      <a:pt x="13443" y="25421"/>
                    </a:lnTo>
                    <a:cubicBezTo>
                      <a:pt x="13562" y="25218"/>
                      <a:pt x="13573" y="24968"/>
                      <a:pt x="13466" y="24766"/>
                    </a:cubicBezTo>
                    <a:lnTo>
                      <a:pt x="13276" y="24373"/>
                    </a:lnTo>
                    <a:lnTo>
                      <a:pt x="13490" y="24218"/>
                    </a:lnTo>
                    <a:lnTo>
                      <a:pt x="13847" y="24504"/>
                    </a:lnTo>
                    <a:cubicBezTo>
                      <a:pt x="13882" y="24529"/>
                      <a:pt x="13919" y="24541"/>
                      <a:pt x="13954" y="24541"/>
                    </a:cubicBezTo>
                    <a:cubicBezTo>
                      <a:pt x="14004" y="24541"/>
                      <a:pt x="14051" y="24517"/>
                      <a:pt x="14085" y="24468"/>
                    </a:cubicBezTo>
                    <a:cubicBezTo>
                      <a:pt x="14133" y="24385"/>
                      <a:pt x="14121" y="24278"/>
                      <a:pt x="14050" y="24218"/>
                    </a:cubicBezTo>
                    <a:lnTo>
                      <a:pt x="13657" y="23908"/>
                    </a:lnTo>
                    <a:lnTo>
                      <a:pt x="11383" y="21789"/>
                    </a:lnTo>
                    <a:cubicBezTo>
                      <a:pt x="11252" y="21658"/>
                      <a:pt x="11240" y="21432"/>
                      <a:pt x="11371" y="21289"/>
                    </a:cubicBezTo>
                    <a:lnTo>
                      <a:pt x="11597" y="21015"/>
                    </a:lnTo>
                    <a:cubicBezTo>
                      <a:pt x="11661" y="20945"/>
                      <a:pt x="11745" y="20909"/>
                      <a:pt x="11830" y="20909"/>
                    </a:cubicBezTo>
                    <a:cubicBezTo>
                      <a:pt x="11903" y="20909"/>
                      <a:pt x="11977" y="20936"/>
                      <a:pt x="12038" y="20991"/>
                    </a:cubicBezTo>
                    <a:lnTo>
                      <a:pt x="14419" y="23194"/>
                    </a:lnTo>
                    <a:cubicBezTo>
                      <a:pt x="14562" y="23325"/>
                      <a:pt x="14657" y="23516"/>
                      <a:pt x="14669" y="23718"/>
                    </a:cubicBezTo>
                    <a:lnTo>
                      <a:pt x="14716" y="24218"/>
                    </a:lnTo>
                    <a:cubicBezTo>
                      <a:pt x="14728" y="24373"/>
                      <a:pt x="14788" y="24516"/>
                      <a:pt x="14871" y="24635"/>
                    </a:cubicBezTo>
                    <a:lnTo>
                      <a:pt x="15979" y="26135"/>
                    </a:lnTo>
                    <a:cubicBezTo>
                      <a:pt x="16081" y="26269"/>
                      <a:pt x="16231" y="26338"/>
                      <a:pt x="16382" y="26338"/>
                    </a:cubicBezTo>
                    <a:cubicBezTo>
                      <a:pt x="16512" y="26338"/>
                      <a:pt x="16641" y="26287"/>
                      <a:pt x="16741" y="26183"/>
                    </a:cubicBezTo>
                    <a:cubicBezTo>
                      <a:pt x="16943" y="25980"/>
                      <a:pt x="16967" y="25635"/>
                      <a:pt x="16788" y="25409"/>
                    </a:cubicBezTo>
                    <a:lnTo>
                      <a:pt x="16586" y="25135"/>
                    </a:lnTo>
                    <a:cubicBezTo>
                      <a:pt x="16443" y="24956"/>
                      <a:pt x="16479" y="24682"/>
                      <a:pt x="16645" y="24528"/>
                    </a:cubicBezTo>
                    <a:lnTo>
                      <a:pt x="17122" y="24111"/>
                    </a:lnTo>
                    <a:cubicBezTo>
                      <a:pt x="17193" y="24047"/>
                      <a:pt x="17280" y="24016"/>
                      <a:pt x="17366" y="24016"/>
                    </a:cubicBezTo>
                    <a:cubicBezTo>
                      <a:pt x="17409" y="24016"/>
                      <a:pt x="17451" y="24024"/>
                      <a:pt x="17491" y="24039"/>
                    </a:cubicBezTo>
                    <a:lnTo>
                      <a:pt x="17872" y="24170"/>
                    </a:lnTo>
                    <a:cubicBezTo>
                      <a:pt x="17916" y="24187"/>
                      <a:pt x="17960" y="24196"/>
                      <a:pt x="18004" y="24196"/>
                    </a:cubicBezTo>
                    <a:cubicBezTo>
                      <a:pt x="18055" y="24196"/>
                      <a:pt x="18106" y="24184"/>
                      <a:pt x="18157" y="24159"/>
                    </a:cubicBezTo>
                    <a:cubicBezTo>
                      <a:pt x="18157" y="24159"/>
                      <a:pt x="18931" y="23837"/>
                      <a:pt x="18979" y="23516"/>
                    </a:cubicBezTo>
                    <a:cubicBezTo>
                      <a:pt x="19027" y="23289"/>
                      <a:pt x="18848" y="23158"/>
                      <a:pt x="18848" y="23158"/>
                    </a:cubicBezTo>
                    <a:cubicBezTo>
                      <a:pt x="18777" y="23063"/>
                      <a:pt x="18765" y="22944"/>
                      <a:pt x="18824" y="22837"/>
                    </a:cubicBezTo>
                    <a:lnTo>
                      <a:pt x="20193" y="20360"/>
                    </a:lnTo>
                    <a:cubicBezTo>
                      <a:pt x="20260" y="20236"/>
                      <a:pt x="20384" y="20163"/>
                      <a:pt x="20510" y="20163"/>
                    </a:cubicBezTo>
                    <a:cubicBezTo>
                      <a:pt x="20565" y="20163"/>
                      <a:pt x="20619" y="20177"/>
                      <a:pt x="20670" y="20206"/>
                    </a:cubicBezTo>
                    <a:lnTo>
                      <a:pt x="21825" y="20849"/>
                    </a:lnTo>
                    <a:lnTo>
                      <a:pt x="23420" y="12729"/>
                    </a:lnTo>
                    <a:cubicBezTo>
                      <a:pt x="22957" y="11922"/>
                      <a:pt x="18983" y="0"/>
                      <a:pt x="186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4"/>
              <p:cNvSpPr/>
              <p:nvPr/>
            </p:nvSpPr>
            <p:spPr>
              <a:xfrm>
                <a:off x="4304688" y="2258900"/>
                <a:ext cx="5450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591" extrusionOk="0">
                    <a:moveTo>
                      <a:pt x="1371" y="0"/>
                    </a:moveTo>
                    <a:cubicBezTo>
                      <a:pt x="1339" y="0"/>
                      <a:pt x="1307" y="2"/>
                      <a:pt x="1275" y="7"/>
                    </a:cubicBezTo>
                    <a:cubicBezTo>
                      <a:pt x="1132" y="31"/>
                      <a:pt x="989" y="102"/>
                      <a:pt x="882" y="221"/>
                    </a:cubicBezTo>
                    <a:lnTo>
                      <a:pt x="227" y="924"/>
                    </a:lnTo>
                    <a:cubicBezTo>
                      <a:pt x="84" y="1079"/>
                      <a:pt x="1" y="1293"/>
                      <a:pt x="13" y="1507"/>
                    </a:cubicBezTo>
                    <a:lnTo>
                      <a:pt x="24" y="1841"/>
                    </a:lnTo>
                    <a:cubicBezTo>
                      <a:pt x="45" y="2265"/>
                      <a:pt x="362" y="2590"/>
                      <a:pt x="734" y="2590"/>
                    </a:cubicBezTo>
                    <a:cubicBezTo>
                      <a:pt x="790" y="2590"/>
                      <a:pt x="848" y="2583"/>
                      <a:pt x="905" y="2567"/>
                    </a:cubicBezTo>
                    <a:lnTo>
                      <a:pt x="1620" y="2365"/>
                    </a:lnTo>
                    <a:cubicBezTo>
                      <a:pt x="1953" y="2281"/>
                      <a:pt x="2179" y="1936"/>
                      <a:pt x="2144" y="1555"/>
                    </a:cubicBezTo>
                    <a:lnTo>
                      <a:pt x="2084" y="710"/>
                    </a:lnTo>
                    <a:cubicBezTo>
                      <a:pt x="2051" y="305"/>
                      <a:pt x="1737" y="0"/>
                      <a:pt x="13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4"/>
              <p:cNvSpPr/>
              <p:nvPr/>
            </p:nvSpPr>
            <p:spPr>
              <a:xfrm>
                <a:off x="4353213" y="2188950"/>
                <a:ext cx="96175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6102" extrusionOk="0">
                    <a:moveTo>
                      <a:pt x="1240" y="1"/>
                    </a:moveTo>
                    <a:cubicBezTo>
                      <a:pt x="1208" y="1"/>
                      <a:pt x="1176" y="3"/>
                      <a:pt x="1143" y="7"/>
                    </a:cubicBezTo>
                    <a:cubicBezTo>
                      <a:pt x="929" y="31"/>
                      <a:pt x="727" y="162"/>
                      <a:pt x="608" y="364"/>
                    </a:cubicBezTo>
                    <a:lnTo>
                      <a:pt x="155" y="1138"/>
                    </a:lnTo>
                    <a:cubicBezTo>
                      <a:pt x="36" y="1329"/>
                      <a:pt x="0" y="1567"/>
                      <a:pt x="60" y="1793"/>
                    </a:cubicBezTo>
                    <a:lnTo>
                      <a:pt x="941" y="5496"/>
                    </a:lnTo>
                    <a:cubicBezTo>
                      <a:pt x="1029" y="5859"/>
                      <a:pt x="1328" y="6101"/>
                      <a:pt x="1658" y="6101"/>
                    </a:cubicBezTo>
                    <a:cubicBezTo>
                      <a:pt x="1728" y="6101"/>
                      <a:pt x="1799" y="6090"/>
                      <a:pt x="1870" y="6067"/>
                    </a:cubicBezTo>
                    <a:lnTo>
                      <a:pt x="3215" y="5651"/>
                    </a:lnTo>
                    <a:cubicBezTo>
                      <a:pt x="3465" y="5567"/>
                      <a:pt x="3656" y="5353"/>
                      <a:pt x="3727" y="5067"/>
                    </a:cubicBezTo>
                    <a:lnTo>
                      <a:pt x="3787" y="4794"/>
                    </a:lnTo>
                    <a:cubicBezTo>
                      <a:pt x="3846" y="4555"/>
                      <a:pt x="3810" y="4305"/>
                      <a:pt x="3679" y="4103"/>
                    </a:cubicBezTo>
                    <a:lnTo>
                      <a:pt x="2167" y="1829"/>
                    </a:lnTo>
                    <a:cubicBezTo>
                      <a:pt x="2084" y="1698"/>
                      <a:pt x="2036" y="1555"/>
                      <a:pt x="2024" y="1400"/>
                    </a:cubicBezTo>
                    <a:lnTo>
                      <a:pt x="1989" y="757"/>
                    </a:lnTo>
                    <a:cubicBezTo>
                      <a:pt x="1956" y="328"/>
                      <a:pt x="1628" y="1"/>
                      <a:pt x="1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4"/>
              <p:cNvSpPr/>
              <p:nvPr/>
            </p:nvSpPr>
            <p:spPr>
              <a:xfrm>
                <a:off x="4137713" y="2019775"/>
                <a:ext cx="118775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2764" extrusionOk="0">
                    <a:moveTo>
                      <a:pt x="734" y="0"/>
                    </a:moveTo>
                    <a:cubicBezTo>
                      <a:pt x="502" y="0"/>
                      <a:pt x="271" y="131"/>
                      <a:pt x="143" y="381"/>
                    </a:cubicBezTo>
                    <a:cubicBezTo>
                      <a:pt x="0" y="666"/>
                      <a:pt x="36" y="1000"/>
                      <a:pt x="226" y="1238"/>
                    </a:cubicBezTo>
                    <a:lnTo>
                      <a:pt x="1119" y="2381"/>
                    </a:lnTo>
                    <a:cubicBezTo>
                      <a:pt x="1238" y="2524"/>
                      <a:pt x="1405" y="2607"/>
                      <a:pt x="1572" y="2631"/>
                    </a:cubicBezTo>
                    <a:lnTo>
                      <a:pt x="2858" y="2762"/>
                    </a:lnTo>
                    <a:cubicBezTo>
                      <a:pt x="2872" y="2763"/>
                      <a:pt x="2886" y="2763"/>
                      <a:pt x="2900" y="2763"/>
                    </a:cubicBezTo>
                    <a:cubicBezTo>
                      <a:pt x="3054" y="2763"/>
                      <a:pt x="3214" y="2705"/>
                      <a:pt x="3334" y="2607"/>
                    </a:cubicBezTo>
                    <a:lnTo>
                      <a:pt x="4394" y="1726"/>
                    </a:lnTo>
                    <a:cubicBezTo>
                      <a:pt x="4727" y="1452"/>
                      <a:pt x="4751" y="916"/>
                      <a:pt x="4465" y="595"/>
                    </a:cubicBezTo>
                    <a:lnTo>
                      <a:pt x="4120" y="226"/>
                    </a:lnTo>
                    <a:cubicBezTo>
                      <a:pt x="3997" y="85"/>
                      <a:pt x="3822" y="3"/>
                      <a:pt x="3643" y="3"/>
                    </a:cubicBezTo>
                    <a:cubicBezTo>
                      <a:pt x="3580" y="3"/>
                      <a:pt x="3515" y="13"/>
                      <a:pt x="3453" y="35"/>
                    </a:cubicBezTo>
                    <a:lnTo>
                      <a:pt x="1965" y="500"/>
                    </a:lnTo>
                    <a:cubicBezTo>
                      <a:pt x="1902" y="517"/>
                      <a:pt x="1839" y="526"/>
                      <a:pt x="1776" y="526"/>
                    </a:cubicBezTo>
                    <a:cubicBezTo>
                      <a:pt x="1589" y="526"/>
                      <a:pt x="1408" y="446"/>
                      <a:pt x="1274" y="285"/>
                    </a:cubicBezTo>
                    <a:lnTo>
                      <a:pt x="1227" y="238"/>
                    </a:lnTo>
                    <a:cubicBezTo>
                      <a:pt x="1092" y="77"/>
                      <a:pt x="913" y="0"/>
                      <a:pt x="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4"/>
              <p:cNvSpPr/>
              <p:nvPr/>
            </p:nvSpPr>
            <p:spPr>
              <a:xfrm>
                <a:off x="4569313" y="1640550"/>
                <a:ext cx="206600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4808" extrusionOk="0">
                    <a:moveTo>
                      <a:pt x="5763" y="0"/>
                    </a:moveTo>
                    <a:lnTo>
                      <a:pt x="1953" y="60"/>
                    </a:lnTo>
                    <a:cubicBezTo>
                      <a:pt x="1798" y="71"/>
                      <a:pt x="1655" y="119"/>
                      <a:pt x="1536" y="214"/>
                    </a:cubicBezTo>
                    <a:lnTo>
                      <a:pt x="429" y="1060"/>
                    </a:lnTo>
                    <a:cubicBezTo>
                      <a:pt x="48" y="1357"/>
                      <a:pt x="0" y="1953"/>
                      <a:pt x="334" y="2310"/>
                    </a:cubicBezTo>
                    <a:lnTo>
                      <a:pt x="2382" y="4572"/>
                    </a:lnTo>
                    <a:cubicBezTo>
                      <a:pt x="2530" y="4727"/>
                      <a:pt x="2724" y="4808"/>
                      <a:pt x="2916" y="4808"/>
                    </a:cubicBezTo>
                    <a:cubicBezTo>
                      <a:pt x="3093" y="4808"/>
                      <a:pt x="3268" y="4739"/>
                      <a:pt x="3405" y="4596"/>
                    </a:cubicBezTo>
                    <a:lnTo>
                      <a:pt x="4834" y="3215"/>
                    </a:lnTo>
                    <a:cubicBezTo>
                      <a:pt x="4972" y="3077"/>
                      <a:pt x="5150" y="3003"/>
                      <a:pt x="5332" y="3003"/>
                    </a:cubicBezTo>
                    <a:cubicBezTo>
                      <a:pt x="5433" y="3003"/>
                      <a:pt x="5535" y="3025"/>
                      <a:pt x="5632" y="3072"/>
                    </a:cubicBezTo>
                    <a:cubicBezTo>
                      <a:pt x="5732" y="3121"/>
                      <a:pt x="5836" y="3143"/>
                      <a:pt x="5937" y="3143"/>
                    </a:cubicBezTo>
                    <a:cubicBezTo>
                      <a:pt x="6305" y="3143"/>
                      <a:pt x="6642" y="2844"/>
                      <a:pt x="6680" y="2405"/>
                    </a:cubicBezTo>
                    <a:lnTo>
                      <a:pt x="6739" y="1822"/>
                    </a:lnTo>
                    <a:cubicBezTo>
                      <a:pt x="6763" y="1548"/>
                      <a:pt x="6906" y="1310"/>
                      <a:pt x="7120" y="1179"/>
                    </a:cubicBezTo>
                    <a:lnTo>
                      <a:pt x="8263" y="488"/>
                    </a:lnTo>
                    <a:lnTo>
                      <a:pt x="5906" y="12"/>
                    </a:lnTo>
                    <a:cubicBezTo>
                      <a:pt x="5858" y="0"/>
                      <a:pt x="5811" y="0"/>
                      <a:pt x="57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0" name="Google Shape;620;p34"/>
          <p:cNvSpPr/>
          <p:nvPr/>
        </p:nvSpPr>
        <p:spPr>
          <a:xfrm>
            <a:off x="999150" y="1665938"/>
            <a:ext cx="288000" cy="28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4"/>
          <p:cNvSpPr/>
          <p:nvPr/>
        </p:nvSpPr>
        <p:spPr>
          <a:xfrm>
            <a:off x="999150" y="2956838"/>
            <a:ext cx="288000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4"/>
          <p:cNvSpPr txBox="1">
            <a:spLocks noGrp="1"/>
          </p:cNvSpPr>
          <p:nvPr>
            <p:ph type="title" idx="4294967295"/>
          </p:nvPr>
        </p:nvSpPr>
        <p:spPr>
          <a:xfrm>
            <a:off x="1497525" y="1546112"/>
            <a:ext cx="150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7000</a:t>
            </a:r>
            <a:endParaRPr sz="2400"/>
          </a:p>
        </p:txBody>
      </p:sp>
      <p:sp>
        <p:nvSpPr>
          <p:cNvPr id="623" name="Google Shape;623;p34"/>
          <p:cNvSpPr txBox="1">
            <a:spLocks noGrp="1"/>
          </p:cNvSpPr>
          <p:nvPr>
            <p:ph type="title" idx="4294967295"/>
          </p:nvPr>
        </p:nvSpPr>
        <p:spPr>
          <a:xfrm>
            <a:off x="1497525" y="2837012"/>
            <a:ext cx="150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4000</a:t>
            </a:r>
            <a:endParaRPr sz="2400"/>
          </a:p>
        </p:txBody>
      </p:sp>
      <p:sp>
        <p:nvSpPr>
          <p:cNvPr id="624" name="Google Shape;624;p34"/>
          <p:cNvSpPr txBox="1"/>
          <p:nvPr/>
        </p:nvSpPr>
        <p:spPr>
          <a:xfrm>
            <a:off x="1497525" y="1854315"/>
            <a:ext cx="14076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New Cases/yr</a:t>
            </a:r>
            <a:endParaRPr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625" name="Google Shape;625;p34"/>
          <p:cNvSpPr txBox="1"/>
          <p:nvPr/>
        </p:nvSpPr>
        <p:spPr>
          <a:xfrm>
            <a:off x="1497525" y="3153467"/>
            <a:ext cx="14076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Deaths/yr</a:t>
            </a:r>
            <a:endParaRPr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626" name="Google Shape;626;p34"/>
          <p:cNvSpPr/>
          <p:nvPr/>
        </p:nvSpPr>
        <p:spPr>
          <a:xfrm>
            <a:off x="5699550" y="3136695"/>
            <a:ext cx="1692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4"/>
          <p:cNvSpPr/>
          <p:nvPr/>
        </p:nvSpPr>
        <p:spPr>
          <a:xfrm>
            <a:off x="3727875" y="2450320"/>
            <a:ext cx="1692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4"/>
          <p:cNvSpPr/>
          <p:nvPr/>
        </p:nvSpPr>
        <p:spPr>
          <a:xfrm>
            <a:off x="6443850" y="2720170"/>
            <a:ext cx="169200" cy="1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4"/>
          <p:cNvSpPr/>
          <p:nvPr/>
        </p:nvSpPr>
        <p:spPr>
          <a:xfrm>
            <a:off x="5830575" y="2297920"/>
            <a:ext cx="169200" cy="1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5"/>
          <p:cNvSpPr txBox="1">
            <a:spLocks noGrp="1"/>
          </p:cNvSpPr>
          <p:nvPr>
            <p:ph type="title"/>
          </p:nvPr>
        </p:nvSpPr>
        <p:spPr>
          <a:xfrm>
            <a:off x="237891" y="-94750"/>
            <a:ext cx="8713470" cy="114744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Cumulative risk for breast </a:t>
            </a:r>
            <a:r>
              <a:rPr lang="en-US" altLang="en-GB" sz="3200" dirty="0"/>
              <a:t>&amp; </a:t>
            </a:r>
            <a:r>
              <a:rPr lang="en-GB" sz="3200" dirty="0"/>
              <a:t>ovarian cancer</a:t>
            </a:r>
          </a:p>
        </p:txBody>
      </p:sp>
      <p:sp>
        <p:nvSpPr>
          <p:cNvPr id="635" name="Google Shape;635;p35"/>
          <p:cNvSpPr txBox="1">
            <a:spLocks noGrp="1"/>
          </p:cNvSpPr>
          <p:nvPr>
            <p:ph type="body" idx="1"/>
          </p:nvPr>
        </p:nvSpPr>
        <p:spPr>
          <a:xfrm>
            <a:off x="847732" y="1082663"/>
            <a:ext cx="85308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/>
              <a:t>Normal population   ➠      </a:t>
            </a:r>
            <a:r>
              <a:rPr lang="en-GB" sz="2400" b="1">
                <a:solidFill>
                  <a:srgbClr val="A20E4A"/>
                </a:solidFill>
              </a:rPr>
              <a:t>Ovarian 1.4%</a:t>
            </a:r>
            <a:r>
              <a:rPr lang="en-GB" sz="2400" b="1"/>
              <a:t> ( 1 / 70</a:t>
            </a:r>
            <a:r>
              <a:rPr lang="en-GB" sz="2000" b="1"/>
              <a:t>)</a:t>
            </a:r>
            <a:endParaRPr sz="2000" b="1"/>
          </a:p>
        </p:txBody>
      </p:sp>
      <p:grpSp>
        <p:nvGrpSpPr>
          <p:cNvPr id="638" name="Google Shape;638;p35"/>
          <p:cNvGrpSpPr/>
          <p:nvPr/>
        </p:nvGrpSpPr>
        <p:grpSpPr>
          <a:xfrm>
            <a:off x="5158845" y="2200155"/>
            <a:ext cx="2402867" cy="440600"/>
            <a:chOff x="1836800" y="1520550"/>
            <a:chExt cx="1871100" cy="440600"/>
          </a:xfrm>
        </p:grpSpPr>
        <p:sp>
          <p:nvSpPr>
            <p:cNvPr id="639" name="Google Shape;639;p35"/>
            <p:cNvSpPr/>
            <p:nvPr/>
          </p:nvSpPr>
          <p:spPr>
            <a:xfrm>
              <a:off x="1836800" y="1520550"/>
              <a:ext cx="1871100" cy="440600"/>
            </a:xfrm>
            <a:custGeom>
              <a:avLst/>
              <a:gdLst/>
              <a:ahLst/>
              <a:cxnLst/>
              <a:rect l="l" t="t" r="r" b="b"/>
              <a:pathLst>
                <a:path w="74844" h="17624" extrusionOk="0">
                  <a:moveTo>
                    <a:pt x="43225" y="1"/>
                  </a:moveTo>
                  <a:cubicBezTo>
                    <a:pt x="39923" y="1"/>
                    <a:pt x="37417" y="6"/>
                    <a:pt x="36481" y="14"/>
                  </a:cubicBezTo>
                  <a:cubicBezTo>
                    <a:pt x="29072" y="73"/>
                    <a:pt x="21665" y="132"/>
                    <a:pt x="14256" y="192"/>
                  </a:cubicBezTo>
                  <a:lnTo>
                    <a:pt x="5805" y="258"/>
                  </a:lnTo>
                  <a:cubicBezTo>
                    <a:pt x="5766" y="259"/>
                    <a:pt x="5728" y="259"/>
                    <a:pt x="5689" y="259"/>
                  </a:cubicBezTo>
                  <a:cubicBezTo>
                    <a:pt x="4401" y="259"/>
                    <a:pt x="3129" y="87"/>
                    <a:pt x="1853" y="87"/>
                  </a:cubicBezTo>
                  <a:cubicBezTo>
                    <a:pt x="1633" y="87"/>
                    <a:pt x="1413" y="92"/>
                    <a:pt x="1193" y="104"/>
                  </a:cubicBezTo>
                  <a:cubicBezTo>
                    <a:pt x="1025" y="114"/>
                    <a:pt x="850" y="126"/>
                    <a:pt x="704" y="277"/>
                  </a:cubicBezTo>
                  <a:cubicBezTo>
                    <a:pt x="475" y="516"/>
                    <a:pt x="384" y="1050"/>
                    <a:pt x="417" y="1523"/>
                  </a:cubicBezTo>
                  <a:cubicBezTo>
                    <a:pt x="627" y="4515"/>
                    <a:pt x="1994" y="6863"/>
                    <a:pt x="1668" y="10115"/>
                  </a:cubicBezTo>
                  <a:cubicBezTo>
                    <a:pt x="1451" y="12264"/>
                    <a:pt x="561" y="13969"/>
                    <a:pt x="94" y="15984"/>
                  </a:cubicBezTo>
                  <a:cubicBezTo>
                    <a:pt x="44" y="16196"/>
                    <a:pt x="0" y="16421"/>
                    <a:pt x="17" y="16646"/>
                  </a:cubicBezTo>
                  <a:cubicBezTo>
                    <a:pt x="68" y="17289"/>
                    <a:pt x="529" y="17463"/>
                    <a:pt x="889" y="17483"/>
                  </a:cubicBezTo>
                  <a:cubicBezTo>
                    <a:pt x="2878" y="17591"/>
                    <a:pt x="13114" y="17623"/>
                    <a:pt x="25387" y="17623"/>
                  </a:cubicBezTo>
                  <a:cubicBezTo>
                    <a:pt x="43424" y="17623"/>
                    <a:pt x="65862" y="17554"/>
                    <a:pt x="72997" y="17554"/>
                  </a:cubicBezTo>
                  <a:cubicBezTo>
                    <a:pt x="73183" y="17554"/>
                    <a:pt x="73359" y="17554"/>
                    <a:pt x="73524" y="17554"/>
                  </a:cubicBezTo>
                  <a:cubicBezTo>
                    <a:pt x="73524" y="17554"/>
                    <a:pt x="73524" y="17554"/>
                    <a:pt x="73525" y="17554"/>
                  </a:cubicBezTo>
                  <a:cubicBezTo>
                    <a:pt x="73528" y="17554"/>
                    <a:pt x="73541" y="17555"/>
                    <a:pt x="73563" y="17555"/>
                  </a:cubicBezTo>
                  <a:cubicBezTo>
                    <a:pt x="73782" y="17555"/>
                    <a:pt x="74844" y="17489"/>
                    <a:pt x="74836" y="16020"/>
                  </a:cubicBezTo>
                  <a:cubicBezTo>
                    <a:pt x="74835" y="15717"/>
                    <a:pt x="74803" y="15426"/>
                    <a:pt x="74732" y="15152"/>
                  </a:cubicBezTo>
                  <a:cubicBezTo>
                    <a:pt x="74157" y="12920"/>
                    <a:pt x="73100" y="9914"/>
                    <a:pt x="73199" y="7366"/>
                  </a:cubicBezTo>
                  <a:cubicBezTo>
                    <a:pt x="73226" y="6629"/>
                    <a:pt x="73373" y="5927"/>
                    <a:pt x="73518" y="5238"/>
                  </a:cubicBezTo>
                  <a:cubicBezTo>
                    <a:pt x="73769" y="4030"/>
                    <a:pt x="74078" y="2905"/>
                    <a:pt x="74351" y="1717"/>
                  </a:cubicBezTo>
                  <a:cubicBezTo>
                    <a:pt x="74408" y="1471"/>
                    <a:pt x="74466" y="1205"/>
                    <a:pt x="74432" y="945"/>
                  </a:cubicBezTo>
                  <a:cubicBezTo>
                    <a:pt x="74361" y="400"/>
                    <a:pt x="73971" y="268"/>
                    <a:pt x="73661" y="247"/>
                  </a:cubicBezTo>
                  <a:cubicBezTo>
                    <a:pt x="70803" y="51"/>
                    <a:pt x="53306" y="1"/>
                    <a:pt x="43225" y="1"/>
                  </a:cubicBezTo>
                  <a:close/>
                </a:path>
              </a:pathLst>
            </a:custGeom>
            <a:solidFill>
              <a:srgbClr val="A20E4A"/>
            </a:solidFill>
            <a:ln w="19050" cap="flat" cmpd="sng">
              <a:solidFill>
                <a:srgbClr val="4733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73326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1916900" y="1566950"/>
              <a:ext cx="1735600" cy="177700"/>
            </a:xfrm>
            <a:custGeom>
              <a:avLst/>
              <a:gdLst/>
              <a:ahLst/>
              <a:cxnLst/>
              <a:rect l="l" t="t" r="r" b="b"/>
              <a:pathLst>
                <a:path w="69424" h="7108" extrusionOk="0">
                  <a:moveTo>
                    <a:pt x="5142" y="0"/>
                  </a:moveTo>
                  <a:cubicBezTo>
                    <a:pt x="3412" y="0"/>
                    <a:pt x="1687" y="84"/>
                    <a:pt x="1" y="400"/>
                  </a:cubicBezTo>
                  <a:cubicBezTo>
                    <a:pt x="134" y="2878"/>
                    <a:pt x="481" y="5836"/>
                    <a:pt x="1963" y="6778"/>
                  </a:cubicBezTo>
                  <a:cubicBezTo>
                    <a:pt x="2410" y="7063"/>
                    <a:pt x="2898" y="7108"/>
                    <a:pt x="3384" y="7108"/>
                  </a:cubicBezTo>
                  <a:cubicBezTo>
                    <a:pt x="3489" y="7108"/>
                    <a:pt x="3595" y="7106"/>
                    <a:pt x="3700" y="7104"/>
                  </a:cubicBezTo>
                  <a:cubicBezTo>
                    <a:pt x="13188" y="6881"/>
                    <a:pt x="22673" y="6345"/>
                    <a:pt x="32148" y="5499"/>
                  </a:cubicBezTo>
                  <a:cubicBezTo>
                    <a:pt x="33095" y="5415"/>
                    <a:pt x="34048" y="5325"/>
                    <a:pt x="34960" y="4930"/>
                  </a:cubicBezTo>
                  <a:cubicBezTo>
                    <a:pt x="35882" y="4532"/>
                    <a:pt x="36743" y="3831"/>
                    <a:pt x="37677" y="3523"/>
                  </a:cubicBezTo>
                  <a:cubicBezTo>
                    <a:pt x="38092" y="3387"/>
                    <a:pt x="39962" y="3360"/>
                    <a:pt x="42600" y="3360"/>
                  </a:cubicBezTo>
                  <a:cubicBezTo>
                    <a:pt x="44401" y="3360"/>
                    <a:pt x="46560" y="3372"/>
                    <a:pt x="48857" y="3372"/>
                  </a:cubicBezTo>
                  <a:cubicBezTo>
                    <a:pt x="57626" y="3372"/>
                    <a:pt x="68418" y="3185"/>
                    <a:pt x="69056" y="1382"/>
                  </a:cubicBezTo>
                  <a:cubicBezTo>
                    <a:pt x="69424" y="346"/>
                    <a:pt x="55894" y="164"/>
                    <a:pt x="46190" y="164"/>
                  </a:cubicBezTo>
                  <a:cubicBezTo>
                    <a:pt x="40973" y="164"/>
                    <a:pt x="36861" y="217"/>
                    <a:pt x="36610" y="217"/>
                  </a:cubicBezTo>
                  <a:cubicBezTo>
                    <a:pt x="34013" y="217"/>
                    <a:pt x="31410" y="265"/>
                    <a:pt x="28819" y="265"/>
                  </a:cubicBezTo>
                  <a:cubicBezTo>
                    <a:pt x="27836" y="265"/>
                    <a:pt x="26855" y="258"/>
                    <a:pt x="25877" y="239"/>
                  </a:cubicBezTo>
                  <a:cubicBezTo>
                    <a:pt x="21355" y="151"/>
                    <a:pt x="16832" y="102"/>
                    <a:pt x="12310" y="102"/>
                  </a:cubicBezTo>
                  <a:cubicBezTo>
                    <a:pt x="11871" y="102"/>
                    <a:pt x="11432" y="102"/>
                    <a:pt x="10992" y="103"/>
                  </a:cubicBezTo>
                  <a:cubicBezTo>
                    <a:pt x="10953" y="103"/>
                    <a:pt x="10914" y="103"/>
                    <a:pt x="10874" y="103"/>
                  </a:cubicBezTo>
                  <a:cubicBezTo>
                    <a:pt x="8991" y="103"/>
                    <a:pt x="7064" y="0"/>
                    <a:pt x="514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" name="Google Shape;641;p35"/>
          <p:cNvGrpSpPr/>
          <p:nvPr/>
        </p:nvGrpSpPr>
        <p:grpSpPr>
          <a:xfrm>
            <a:off x="5183464" y="3441208"/>
            <a:ext cx="2402867" cy="440600"/>
            <a:chOff x="1836800" y="1520550"/>
            <a:chExt cx="1871100" cy="440600"/>
          </a:xfrm>
        </p:grpSpPr>
        <p:sp>
          <p:nvSpPr>
            <p:cNvPr id="642" name="Google Shape;642;p35"/>
            <p:cNvSpPr/>
            <p:nvPr/>
          </p:nvSpPr>
          <p:spPr>
            <a:xfrm>
              <a:off x="1836800" y="1520550"/>
              <a:ext cx="1871100" cy="440600"/>
            </a:xfrm>
            <a:custGeom>
              <a:avLst/>
              <a:gdLst/>
              <a:ahLst/>
              <a:cxnLst/>
              <a:rect l="l" t="t" r="r" b="b"/>
              <a:pathLst>
                <a:path w="74844" h="17624" extrusionOk="0">
                  <a:moveTo>
                    <a:pt x="43225" y="1"/>
                  </a:moveTo>
                  <a:cubicBezTo>
                    <a:pt x="39923" y="1"/>
                    <a:pt x="37417" y="6"/>
                    <a:pt x="36481" y="14"/>
                  </a:cubicBezTo>
                  <a:cubicBezTo>
                    <a:pt x="29072" y="73"/>
                    <a:pt x="21665" y="132"/>
                    <a:pt x="14256" y="192"/>
                  </a:cubicBezTo>
                  <a:lnTo>
                    <a:pt x="5805" y="258"/>
                  </a:lnTo>
                  <a:cubicBezTo>
                    <a:pt x="5766" y="259"/>
                    <a:pt x="5728" y="259"/>
                    <a:pt x="5689" y="259"/>
                  </a:cubicBezTo>
                  <a:cubicBezTo>
                    <a:pt x="4401" y="259"/>
                    <a:pt x="3129" y="87"/>
                    <a:pt x="1853" y="87"/>
                  </a:cubicBezTo>
                  <a:cubicBezTo>
                    <a:pt x="1633" y="87"/>
                    <a:pt x="1413" y="92"/>
                    <a:pt x="1193" y="104"/>
                  </a:cubicBezTo>
                  <a:cubicBezTo>
                    <a:pt x="1025" y="114"/>
                    <a:pt x="850" y="126"/>
                    <a:pt x="704" y="277"/>
                  </a:cubicBezTo>
                  <a:cubicBezTo>
                    <a:pt x="475" y="516"/>
                    <a:pt x="384" y="1050"/>
                    <a:pt x="417" y="1523"/>
                  </a:cubicBezTo>
                  <a:cubicBezTo>
                    <a:pt x="627" y="4515"/>
                    <a:pt x="1994" y="6863"/>
                    <a:pt x="1668" y="10115"/>
                  </a:cubicBezTo>
                  <a:cubicBezTo>
                    <a:pt x="1451" y="12264"/>
                    <a:pt x="561" y="13969"/>
                    <a:pt x="94" y="15984"/>
                  </a:cubicBezTo>
                  <a:cubicBezTo>
                    <a:pt x="44" y="16196"/>
                    <a:pt x="0" y="16421"/>
                    <a:pt x="17" y="16646"/>
                  </a:cubicBezTo>
                  <a:cubicBezTo>
                    <a:pt x="68" y="17289"/>
                    <a:pt x="529" y="17463"/>
                    <a:pt x="889" y="17483"/>
                  </a:cubicBezTo>
                  <a:cubicBezTo>
                    <a:pt x="2878" y="17591"/>
                    <a:pt x="13114" y="17623"/>
                    <a:pt x="25387" y="17623"/>
                  </a:cubicBezTo>
                  <a:cubicBezTo>
                    <a:pt x="43424" y="17623"/>
                    <a:pt x="65862" y="17554"/>
                    <a:pt x="72997" y="17554"/>
                  </a:cubicBezTo>
                  <a:cubicBezTo>
                    <a:pt x="73183" y="17554"/>
                    <a:pt x="73359" y="17554"/>
                    <a:pt x="73524" y="17554"/>
                  </a:cubicBezTo>
                  <a:cubicBezTo>
                    <a:pt x="73524" y="17554"/>
                    <a:pt x="73524" y="17554"/>
                    <a:pt x="73525" y="17554"/>
                  </a:cubicBezTo>
                  <a:cubicBezTo>
                    <a:pt x="73528" y="17554"/>
                    <a:pt x="73541" y="17555"/>
                    <a:pt x="73563" y="17555"/>
                  </a:cubicBezTo>
                  <a:cubicBezTo>
                    <a:pt x="73782" y="17555"/>
                    <a:pt x="74844" y="17489"/>
                    <a:pt x="74836" y="16020"/>
                  </a:cubicBezTo>
                  <a:cubicBezTo>
                    <a:pt x="74835" y="15717"/>
                    <a:pt x="74803" y="15426"/>
                    <a:pt x="74732" y="15152"/>
                  </a:cubicBezTo>
                  <a:cubicBezTo>
                    <a:pt x="74157" y="12920"/>
                    <a:pt x="73100" y="9914"/>
                    <a:pt x="73199" y="7366"/>
                  </a:cubicBezTo>
                  <a:cubicBezTo>
                    <a:pt x="73226" y="6629"/>
                    <a:pt x="73373" y="5927"/>
                    <a:pt x="73518" y="5238"/>
                  </a:cubicBezTo>
                  <a:cubicBezTo>
                    <a:pt x="73769" y="4030"/>
                    <a:pt x="74078" y="2905"/>
                    <a:pt x="74351" y="1717"/>
                  </a:cubicBezTo>
                  <a:cubicBezTo>
                    <a:pt x="74408" y="1471"/>
                    <a:pt x="74466" y="1205"/>
                    <a:pt x="74432" y="945"/>
                  </a:cubicBezTo>
                  <a:cubicBezTo>
                    <a:pt x="74361" y="400"/>
                    <a:pt x="73971" y="268"/>
                    <a:pt x="73661" y="247"/>
                  </a:cubicBezTo>
                  <a:cubicBezTo>
                    <a:pt x="70803" y="51"/>
                    <a:pt x="53306" y="1"/>
                    <a:pt x="43225" y="1"/>
                  </a:cubicBezTo>
                  <a:close/>
                </a:path>
              </a:pathLst>
            </a:custGeom>
            <a:solidFill>
              <a:srgbClr val="36A684"/>
            </a:solidFill>
            <a:ln w="19050" cap="flat" cmpd="sng">
              <a:solidFill>
                <a:srgbClr val="4733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73326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1916900" y="1566950"/>
              <a:ext cx="1735600" cy="177700"/>
            </a:xfrm>
            <a:custGeom>
              <a:avLst/>
              <a:gdLst/>
              <a:ahLst/>
              <a:cxnLst/>
              <a:rect l="l" t="t" r="r" b="b"/>
              <a:pathLst>
                <a:path w="69424" h="7108" extrusionOk="0">
                  <a:moveTo>
                    <a:pt x="5142" y="0"/>
                  </a:moveTo>
                  <a:cubicBezTo>
                    <a:pt x="3412" y="0"/>
                    <a:pt x="1687" y="84"/>
                    <a:pt x="1" y="400"/>
                  </a:cubicBezTo>
                  <a:cubicBezTo>
                    <a:pt x="134" y="2878"/>
                    <a:pt x="481" y="5836"/>
                    <a:pt x="1963" y="6778"/>
                  </a:cubicBezTo>
                  <a:cubicBezTo>
                    <a:pt x="2410" y="7063"/>
                    <a:pt x="2898" y="7108"/>
                    <a:pt x="3384" y="7108"/>
                  </a:cubicBezTo>
                  <a:cubicBezTo>
                    <a:pt x="3489" y="7108"/>
                    <a:pt x="3595" y="7106"/>
                    <a:pt x="3700" y="7104"/>
                  </a:cubicBezTo>
                  <a:cubicBezTo>
                    <a:pt x="13188" y="6881"/>
                    <a:pt x="22673" y="6345"/>
                    <a:pt x="32148" y="5499"/>
                  </a:cubicBezTo>
                  <a:cubicBezTo>
                    <a:pt x="33095" y="5415"/>
                    <a:pt x="34048" y="5325"/>
                    <a:pt x="34960" y="4930"/>
                  </a:cubicBezTo>
                  <a:cubicBezTo>
                    <a:pt x="35882" y="4532"/>
                    <a:pt x="36743" y="3831"/>
                    <a:pt x="37677" y="3523"/>
                  </a:cubicBezTo>
                  <a:cubicBezTo>
                    <a:pt x="38092" y="3387"/>
                    <a:pt x="39962" y="3360"/>
                    <a:pt x="42600" y="3360"/>
                  </a:cubicBezTo>
                  <a:cubicBezTo>
                    <a:pt x="44401" y="3360"/>
                    <a:pt x="46560" y="3372"/>
                    <a:pt x="48857" y="3372"/>
                  </a:cubicBezTo>
                  <a:cubicBezTo>
                    <a:pt x="57626" y="3372"/>
                    <a:pt x="68418" y="3185"/>
                    <a:pt x="69056" y="1382"/>
                  </a:cubicBezTo>
                  <a:cubicBezTo>
                    <a:pt x="69424" y="346"/>
                    <a:pt x="55894" y="164"/>
                    <a:pt x="46190" y="164"/>
                  </a:cubicBezTo>
                  <a:cubicBezTo>
                    <a:pt x="40973" y="164"/>
                    <a:pt x="36861" y="217"/>
                    <a:pt x="36610" y="217"/>
                  </a:cubicBezTo>
                  <a:cubicBezTo>
                    <a:pt x="34013" y="217"/>
                    <a:pt x="31410" y="265"/>
                    <a:pt x="28819" y="265"/>
                  </a:cubicBezTo>
                  <a:cubicBezTo>
                    <a:pt x="27836" y="265"/>
                    <a:pt x="26855" y="258"/>
                    <a:pt x="25877" y="239"/>
                  </a:cubicBezTo>
                  <a:cubicBezTo>
                    <a:pt x="21355" y="151"/>
                    <a:pt x="16832" y="102"/>
                    <a:pt x="12310" y="102"/>
                  </a:cubicBezTo>
                  <a:cubicBezTo>
                    <a:pt x="11871" y="102"/>
                    <a:pt x="11432" y="102"/>
                    <a:pt x="10992" y="103"/>
                  </a:cubicBezTo>
                  <a:cubicBezTo>
                    <a:pt x="10953" y="103"/>
                    <a:pt x="10914" y="103"/>
                    <a:pt x="10874" y="103"/>
                  </a:cubicBezTo>
                  <a:cubicBezTo>
                    <a:pt x="8991" y="103"/>
                    <a:pt x="7064" y="0"/>
                    <a:pt x="514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5"/>
          <p:cNvSpPr txBox="1"/>
          <p:nvPr/>
        </p:nvSpPr>
        <p:spPr>
          <a:xfrm>
            <a:off x="5003004" y="2135651"/>
            <a:ext cx="24030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BRCA 1</a:t>
            </a:r>
            <a:endParaRPr sz="18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5" name="Google Shape;645;p35"/>
          <p:cNvSpPr txBox="1"/>
          <p:nvPr/>
        </p:nvSpPr>
        <p:spPr>
          <a:xfrm>
            <a:off x="5045021" y="3462904"/>
            <a:ext cx="25413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b="1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BRCA 2</a:t>
            </a:r>
            <a:endParaRPr sz="1800" b="1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p35"/>
          <p:cNvSpPr txBox="1"/>
          <p:nvPr/>
        </p:nvSpPr>
        <p:spPr>
          <a:xfrm>
            <a:off x="57300" y="2076138"/>
            <a:ext cx="20379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>
                <a:solidFill>
                  <a:srgbClr val="473326"/>
                </a:solidFill>
                <a:latin typeface="Rubik"/>
                <a:ea typeface="Rubik"/>
                <a:cs typeface="Rubik"/>
                <a:sym typeface="Rubik"/>
              </a:rPr>
              <a:t>1 in 20 5% ⬆</a:t>
            </a:r>
            <a:endParaRPr sz="3300" b="1">
              <a:solidFill>
                <a:srgbClr val="47332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47" name="Google Shape;647;p35"/>
          <p:cNvSpPr txBox="1"/>
          <p:nvPr/>
        </p:nvSpPr>
        <p:spPr>
          <a:xfrm>
            <a:off x="6519748" y="4232134"/>
            <a:ext cx="1309314" cy="53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473326"/>
                </a:solidFill>
                <a:latin typeface="Rubik"/>
                <a:ea typeface="Rubik"/>
                <a:cs typeface="Rubik"/>
                <a:sym typeface="Rubik"/>
              </a:rPr>
              <a:t>45%</a:t>
            </a:r>
            <a:endParaRPr sz="2000" b="1" dirty="0">
              <a:solidFill>
                <a:srgbClr val="47332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66" name="Google Shape;666;p35"/>
          <p:cNvSpPr txBox="1"/>
          <p:nvPr/>
        </p:nvSpPr>
        <p:spPr>
          <a:xfrm>
            <a:off x="87036" y="3401400"/>
            <a:ext cx="20379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 dirty="0">
                <a:solidFill>
                  <a:srgbClr val="473326"/>
                </a:solidFill>
                <a:latin typeface="Rubik"/>
                <a:ea typeface="Rubik"/>
                <a:cs typeface="Rubik"/>
                <a:sym typeface="Rubik"/>
              </a:rPr>
              <a:t>40-50%</a:t>
            </a:r>
            <a:endParaRPr sz="3300" b="1" dirty="0">
              <a:solidFill>
                <a:srgbClr val="47332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67" name="Google Shape;667;p35"/>
          <p:cNvSpPr txBox="1"/>
          <p:nvPr/>
        </p:nvSpPr>
        <p:spPr>
          <a:xfrm>
            <a:off x="2012250" y="2009925"/>
            <a:ext cx="170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A20E4A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If one family member affected</a:t>
            </a:r>
            <a:endParaRPr sz="1600" b="1">
              <a:solidFill>
                <a:srgbClr val="A20E4A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668" name="Google Shape;668;p35"/>
          <p:cNvSpPr txBox="1"/>
          <p:nvPr/>
        </p:nvSpPr>
        <p:spPr>
          <a:xfrm>
            <a:off x="2152711" y="3609537"/>
            <a:ext cx="184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A20E4A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If two first degree family affected</a:t>
            </a:r>
            <a:endParaRPr sz="1600" b="1">
              <a:solidFill>
                <a:srgbClr val="A20E4A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669" name="Google Shape;669;p35"/>
          <p:cNvSpPr txBox="1"/>
          <p:nvPr/>
        </p:nvSpPr>
        <p:spPr>
          <a:xfrm>
            <a:off x="5510225" y="4253838"/>
            <a:ext cx="151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36A684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Ovarian</a:t>
            </a:r>
            <a:endParaRPr sz="2200" b="1">
              <a:solidFill>
                <a:srgbClr val="36A684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670" name="Google Shape;670;p35"/>
          <p:cNvSpPr txBox="1"/>
          <p:nvPr/>
        </p:nvSpPr>
        <p:spPr>
          <a:xfrm>
            <a:off x="6020273" y="2096075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36A684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grpSp>
        <p:nvGrpSpPr>
          <p:cNvPr id="672" name="Google Shape;672;p35"/>
          <p:cNvGrpSpPr/>
          <p:nvPr/>
        </p:nvGrpSpPr>
        <p:grpSpPr>
          <a:xfrm>
            <a:off x="482775" y="953688"/>
            <a:ext cx="364965" cy="355310"/>
            <a:chOff x="5585868" y="1757850"/>
            <a:chExt cx="364965" cy="355310"/>
          </a:xfrm>
        </p:grpSpPr>
        <p:sp>
          <p:nvSpPr>
            <p:cNvPr id="673" name="Google Shape;673;p35"/>
            <p:cNvSpPr/>
            <p:nvPr/>
          </p:nvSpPr>
          <p:spPr>
            <a:xfrm>
              <a:off x="5592995" y="1764976"/>
              <a:ext cx="350713" cy="341058"/>
            </a:xfrm>
            <a:custGeom>
              <a:avLst/>
              <a:gdLst/>
              <a:ahLst/>
              <a:cxnLst/>
              <a:rect l="l" t="t" r="r" b="b"/>
              <a:pathLst>
                <a:path w="9154" h="8902" extrusionOk="0">
                  <a:moveTo>
                    <a:pt x="4577" y="0"/>
                  </a:moveTo>
                  <a:cubicBezTo>
                    <a:pt x="2050" y="0"/>
                    <a:pt x="1" y="1883"/>
                    <a:pt x="1" y="4204"/>
                  </a:cubicBezTo>
                  <a:cubicBezTo>
                    <a:pt x="1" y="6526"/>
                    <a:pt x="2050" y="8409"/>
                    <a:pt x="4577" y="8409"/>
                  </a:cubicBezTo>
                  <a:cubicBezTo>
                    <a:pt x="5134" y="8409"/>
                    <a:pt x="5668" y="8317"/>
                    <a:pt x="6161" y="8150"/>
                  </a:cubicBezTo>
                  <a:lnTo>
                    <a:pt x="6860" y="8849"/>
                  </a:lnTo>
                  <a:cubicBezTo>
                    <a:pt x="6896" y="8885"/>
                    <a:pt x="6941" y="8902"/>
                    <a:pt x="6984" y="8902"/>
                  </a:cubicBezTo>
                  <a:cubicBezTo>
                    <a:pt x="7076" y="8902"/>
                    <a:pt x="7164" y="8831"/>
                    <a:pt x="7164" y="8723"/>
                  </a:cubicBezTo>
                  <a:lnTo>
                    <a:pt x="7164" y="7671"/>
                  </a:lnTo>
                  <a:cubicBezTo>
                    <a:pt x="8365" y="6915"/>
                    <a:pt x="9154" y="5644"/>
                    <a:pt x="9154" y="4204"/>
                  </a:cubicBezTo>
                  <a:cubicBezTo>
                    <a:pt x="9154" y="1883"/>
                    <a:pt x="7106" y="0"/>
                    <a:pt x="4577" y="0"/>
                  </a:cubicBezTo>
                  <a:close/>
                </a:path>
              </a:pathLst>
            </a:custGeom>
            <a:solidFill>
              <a:srgbClr val="DAFF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5768466" y="1965197"/>
              <a:ext cx="57507" cy="65208"/>
            </a:xfrm>
            <a:custGeom>
              <a:avLst/>
              <a:gdLst/>
              <a:ahLst/>
              <a:cxnLst/>
              <a:rect l="l" t="t" r="r" b="b"/>
              <a:pathLst>
                <a:path w="1501" h="1702" extrusionOk="0">
                  <a:moveTo>
                    <a:pt x="603" y="1"/>
                  </a:moveTo>
                  <a:lnTo>
                    <a:pt x="0" y="677"/>
                  </a:lnTo>
                  <a:lnTo>
                    <a:pt x="865" y="1702"/>
                  </a:lnTo>
                  <a:lnTo>
                    <a:pt x="865" y="1065"/>
                  </a:lnTo>
                  <a:lnTo>
                    <a:pt x="1500" y="1065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D74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5701304" y="1821602"/>
              <a:ext cx="134170" cy="169380"/>
            </a:xfrm>
            <a:custGeom>
              <a:avLst/>
              <a:gdLst/>
              <a:ahLst/>
              <a:cxnLst/>
              <a:rect l="l" t="t" r="r" b="b"/>
              <a:pathLst>
                <a:path w="3502" h="4421" extrusionOk="0">
                  <a:moveTo>
                    <a:pt x="1753" y="899"/>
                  </a:moveTo>
                  <a:cubicBezTo>
                    <a:pt x="1976" y="899"/>
                    <a:pt x="2186" y="987"/>
                    <a:pt x="2344" y="1144"/>
                  </a:cubicBezTo>
                  <a:cubicBezTo>
                    <a:pt x="2648" y="1450"/>
                    <a:pt x="2668" y="1947"/>
                    <a:pt x="2389" y="2276"/>
                  </a:cubicBezTo>
                  <a:lnTo>
                    <a:pt x="1750" y="3033"/>
                  </a:lnTo>
                  <a:lnTo>
                    <a:pt x="1113" y="2276"/>
                  </a:lnTo>
                  <a:cubicBezTo>
                    <a:pt x="835" y="1947"/>
                    <a:pt x="856" y="1450"/>
                    <a:pt x="1161" y="1144"/>
                  </a:cubicBezTo>
                  <a:cubicBezTo>
                    <a:pt x="1319" y="987"/>
                    <a:pt x="1530" y="899"/>
                    <a:pt x="1753" y="899"/>
                  </a:cubicBezTo>
                  <a:close/>
                  <a:moveTo>
                    <a:pt x="1750" y="0"/>
                  </a:moveTo>
                  <a:cubicBezTo>
                    <a:pt x="1287" y="0"/>
                    <a:pt x="853" y="182"/>
                    <a:pt x="525" y="509"/>
                  </a:cubicBezTo>
                  <a:cubicBezTo>
                    <a:pt x="216" y="817"/>
                    <a:pt x="37" y="1226"/>
                    <a:pt x="18" y="1662"/>
                  </a:cubicBezTo>
                  <a:cubicBezTo>
                    <a:pt x="0" y="2097"/>
                    <a:pt x="144" y="2520"/>
                    <a:pt x="426" y="2853"/>
                  </a:cubicBezTo>
                  <a:lnTo>
                    <a:pt x="1162" y="3725"/>
                  </a:lnTo>
                  <a:lnTo>
                    <a:pt x="1750" y="4420"/>
                  </a:lnTo>
                  <a:lnTo>
                    <a:pt x="3075" y="2853"/>
                  </a:lnTo>
                  <a:cubicBezTo>
                    <a:pt x="3356" y="2521"/>
                    <a:pt x="3502" y="2097"/>
                    <a:pt x="3483" y="1662"/>
                  </a:cubicBezTo>
                  <a:cubicBezTo>
                    <a:pt x="3465" y="1226"/>
                    <a:pt x="3283" y="817"/>
                    <a:pt x="2977" y="509"/>
                  </a:cubicBezTo>
                  <a:cubicBezTo>
                    <a:pt x="2649" y="182"/>
                    <a:pt x="2213" y="0"/>
                    <a:pt x="1750" y="0"/>
                  </a:cubicBezTo>
                  <a:close/>
                </a:path>
              </a:pathLst>
            </a:custGeom>
            <a:solidFill>
              <a:srgbClr val="E27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5719694" y="1821678"/>
              <a:ext cx="97390" cy="86280"/>
            </a:xfrm>
            <a:custGeom>
              <a:avLst/>
              <a:gdLst/>
              <a:ahLst/>
              <a:cxnLst/>
              <a:rect l="l" t="t" r="r" b="b"/>
              <a:pathLst>
                <a:path w="2542" h="2252" extrusionOk="0">
                  <a:moveTo>
                    <a:pt x="1270" y="1"/>
                  </a:moveTo>
                  <a:cubicBezTo>
                    <a:pt x="807" y="1"/>
                    <a:pt x="373" y="181"/>
                    <a:pt x="45" y="508"/>
                  </a:cubicBezTo>
                  <a:lnTo>
                    <a:pt x="8" y="546"/>
                  </a:lnTo>
                  <a:lnTo>
                    <a:pt x="1" y="562"/>
                  </a:lnTo>
                  <a:cubicBezTo>
                    <a:pt x="1" y="1163"/>
                    <a:pt x="203" y="1766"/>
                    <a:pt x="614" y="2251"/>
                  </a:cubicBezTo>
                  <a:cubicBezTo>
                    <a:pt x="353" y="1922"/>
                    <a:pt x="380" y="1440"/>
                    <a:pt x="679" y="1141"/>
                  </a:cubicBezTo>
                  <a:cubicBezTo>
                    <a:pt x="837" y="983"/>
                    <a:pt x="1047" y="895"/>
                    <a:pt x="1270" y="895"/>
                  </a:cubicBezTo>
                  <a:cubicBezTo>
                    <a:pt x="1493" y="895"/>
                    <a:pt x="1703" y="983"/>
                    <a:pt x="1863" y="1141"/>
                  </a:cubicBezTo>
                  <a:cubicBezTo>
                    <a:pt x="2160" y="1439"/>
                    <a:pt x="2186" y="1922"/>
                    <a:pt x="1927" y="2251"/>
                  </a:cubicBezTo>
                  <a:cubicBezTo>
                    <a:pt x="2339" y="1766"/>
                    <a:pt x="2541" y="1163"/>
                    <a:pt x="2541" y="562"/>
                  </a:cubicBezTo>
                  <a:lnTo>
                    <a:pt x="2535" y="546"/>
                  </a:lnTo>
                  <a:cubicBezTo>
                    <a:pt x="2522" y="532"/>
                    <a:pt x="2511" y="519"/>
                    <a:pt x="2498" y="507"/>
                  </a:cubicBezTo>
                  <a:cubicBezTo>
                    <a:pt x="2169" y="181"/>
                    <a:pt x="1733" y="1"/>
                    <a:pt x="1270" y="1"/>
                  </a:cubicBezTo>
                  <a:close/>
                </a:path>
              </a:pathLst>
            </a:custGeom>
            <a:solidFill>
              <a:srgbClr val="D74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5710767" y="1842865"/>
              <a:ext cx="124784" cy="187425"/>
            </a:xfrm>
            <a:custGeom>
              <a:avLst/>
              <a:gdLst/>
              <a:ahLst/>
              <a:cxnLst/>
              <a:rect l="l" t="t" r="r" b="b"/>
              <a:pathLst>
                <a:path w="3257" h="4892" extrusionOk="0">
                  <a:moveTo>
                    <a:pt x="2774" y="0"/>
                  </a:moveTo>
                  <a:lnTo>
                    <a:pt x="2774" y="9"/>
                  </a:lnTo>
                  <a:cubicBezTo>
                    <a:pt x="2774" y="610"/>
                    <a:pt x="2572" y="1213"/>
                    <a:pt x="2161" y="1698"/>
                  </a:cubicBezTo>
                  <a:lnTo>
                    <a:pt x="0" y="4257"/>
                  </a:lnTo>
                  <a:lnTo>
                    <a:pt x="639" y="4257"/>
                  </a:lnTo>
                  <a:lnTo>
                    <a:pt x="639" y="4892"/>
                  </a:lnTo>
                  <a:lnTo>
                    <a:pt x="2831" y="2298"/>
                  </a:lnTo>
                  <a:cubicBezTo>
                    <a:pt x="3111" y="1965"/>
                    <a:pt x="3256" y="1542"/>
                    <a:pt x="3237" y="1107"/>
                  </a:cubicBezTo>
                  <a:cubicBezTo>
                    <a:pt x="3219" y="694"/>
                    <a:pt x="3055" y="304"/>
                    <a:pt x="2774" y="0"/>
                  </a:cubicBezTo>
                  <a:close/>
                </a:path>
              </a:pathLst>
            </a:custGeom>
            <a:solidFill>
              <a:srgbClr val="E27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5585868" y="1760493"/>
              <a:ext cx="364965" cy="352667"/>
            </a:xfrm>
            <a:custGeom>
              <a:avLst/>
              <a:gdLst/>
              <a:ahLst/>
              <a:cxnLst/>
              <a:rect l="l" t="t" r="r" b="b"/>
              <a:pathLst>
                <a:path w="9526" h="9205" extrusionOk="0">
                  <a:moveTo>
                    <a:pt x="5599" y="0"/>
                  </a:moveTo>
                  <a:cubicBezTo>
                    <a:pt x="5509" y="0"/>
                    <a:pt x="5430" y="64"/>
                    <a:pt x="5415" y="156"/>
                  </a:cubicBezTo>
                  <a:cubicBezTo>
                    <a:pt x="5399" y="259"/>
                    <a:pt x="5466" y="352"/>
                    <a:pt x="5567" y="370"/>
                  </a:cubicBezTo>
                  <a:cubicBezTo>
                    <a:pt x="7646" y="721"/>
                    <a:pt x="9154" y="2382"/>
                    <a:pt x="9154" y="4321"/>
                  </a:cubicBezTo>
                  <a:cubicBezTo>
                    <a:pt x="9154" y="5643"/>
                    <a:pt x="8442" y="6881"/>
                    <a:pt x="7252" y="7633"/>
                  </a:cubicBezTo>
                  <a:cubicBezTo>
                    <a:pt x="7197" y="7666"/>
                    <a:pt x="7164" y="7725"/>
                    <a:pt x="7164" y="7791"/>
                  </a:cubicBezTo>
                  <a:lnTo>
                    <a:pt x="7164" y="8820"/>
                  </a:lnTo>
                  <a:lnTo>
                    <a:pt x="6479" y="8136"/>
                  </a:lnTo>
                  <a:cubicBezTo>
                    <a:pt x="6443" y="8101"/>
                    <a:pt x="6395" y="8082"/>
                    <a:pt x="6346" y="8082"/>
                  </a:cubicBezTo>
                  <a:cubicBezTo>
                    <a:pt x="6326" y="8082"/>
                    <a:pt x="6306" y="8085"/>
                    <a:pt x="6287" y="8091"/>
                  </a:cubicBezTo>
                  <a:cubicBezTo>
                    <a:pt x="5801" y="8258"/>
                    <a:pt x="5289" y="8341"/>
                    <a:pt x="4763" y="8341"/>
                  </a:cubicBezTo>
                  <a:cubicBezTo>
                    <a:pt x="2343" y="8341"/>
                    <a:pt x="373" y="6539"/>
                    <a:pt x="373" y="4323"/>
                  </a:cubicBezTo>
                  <a:cubicBezTo>
                    <a:pt x="373" y="2384"/>
                    <a:pt x="1882" y="723"/>
                    <a:pt x="3960" y="372"/>
                  </a:cubicBezTo>
                  <a:cubicBezTo>
                    <a:pt x="4061" y="355"/>
                    <a:pt x="4129" y="259"/>
                    <a:pt x="4113" y="157"/>
                  </a:cubicBezTo>
                  <a:cubicBezTo>
                    <a:pt x="4098" y="68"/>
                    <a:pt x="4019" y="3"/>
                    <a:pt x="3930" y="3"/>
                  </a:cubicBezTo>
                  <a:cubicBezTo>
                    <a:pt x="3920" y="3"/>
                    <a:pt x="3909" y="4"/>
                    <a:pt x="3899" y="6"/>
                  </a:cubicBezTo>
                  <a:cubicBezTo>
                    <a:pt x="1641" y="387"/>
                    <a:pt x="1" y="2204"/>
                    <a:pt x="1" y="4323"/>
                  </a:cubicBezTo>
                  <a:cubicBezTo>
                    <a:pt x="1" y="5499"/>
                    <a:pt x="498" y="6603"/>
                    <a:pt x="1403" y="7433"/>
                  </a:cubicBezTo>
                  <a:cubicBezTo>
                    <a:pt x="2300" y="8259"/>
                    <a:pt x="3495" y="8713"/>
                    <a:pt x="4763" y="8713"/>
                  </a:cubicBezTo>
                  <a:cubicBezTo>
                    <a:pt x="5289" y="8713"/>
                    <a:pt x="5804" y="8634"/>
                    <a:pt x="6296" y="8481"/>
                  </a:cubicBezTo>
                  <a:lnTo>
                    <a:pt x="6914" y="9099"/>
                  </a:lnTo>
                  <a:cubicBezTo>
                    <a:pt x="6985" y="9169"/>
                    <a:pt x="7076" y="9204"/>
                    <a:pt x="7171" y="9204"/>
                  </a:cubicBezTo>
                  <a:cubicBezTo>
                    <a:pt x="7217" y="9204"/>
                    <a:pt x="7266" y="9194"/>
                    <a:pt x="7311" y="9176"/>
                  </a:cubicBezTo>
                  <a:cubicBezTo>
                    <a:pt x="7447" y="9120"/>
                    <a:pt x="7536" y="8989"/>
                    <a:pt x="7536" y="8840"/>
                  </a:cubicBezTo>
                  <a:lnTo>
                    <a:pt x="7536" y="7890"/>
                  </a:lnTo>
                  <a:cubicBezTo>
                    <a:pt x="8784" y="7066"/>
                    <a:pt x="9526" y="5738"/>
                    <a:pt x="9526" y="4320"/>
                  </a:cubicBezTo>
                  <a:cubicBezTo>
                    <a:pt x="9526" y="2201"/>
                    <a:pt x="7887" y="385"/>
                    <a:pt x="5629" y="3"/>
                  </a:cubicBezTo>
                  <a:cubicBezTo>
                    <a:pt x="5619" y="1"/>
                    <a:pt x="5609" y="0"/>
                    <a:pt x="5599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761225" y="1757850"/>
              <a:ext cx="14291" cy="14291"/>
            </a:xfrm>
            <a:custGeom>
              <a:avLst/>
              <a:gdLst/>
              <a:ahLst/>
              <a:cxnLst/>
              <a:rect l="l" t="t" r="r" b="b"/>
              <a:pathLst>
                <a:path w="373" h="373" extrusionOk="0">
                  <a:moveTo>
                    <a:pt x="186" y="0"/>
                  </a:moveTo>
                  <a:cubicBezTo>
                    <a:pt x="139" y="0"/>
                    <a:pt x="90" y="19"/>
                    <a:pt x="54" y="54"/>
                  </a:cubicBezTo>
                  <a:cubicBezTo>
                    <a:pt x="20" y="89"/>
                    <a:pt x="0" y="136"/>
                    <a:pt x="0" y="186"/>
                  </a:cubicBezTo>
                  <a:cubicBezTo>
                    <a:pt x="0" y="234"/>
                    <a:pt x="21" y="283"/>
                    <a:pt x="54" y="317"/>
                  </a:cubicBezTo>
                  <a:cubicBezTo>
                    <a:pt x="90" y="351"/>
                    <a:pt x="139" y="372"/>
                    <a:pt x="186" y="372"/>
                  </a:cubicBezTo>
                  <a:cubicBezTo>
                    <a:pt x="235" y="372"/>
                    <a:pt x="283" y="351"/>
                    <a:pt x="319" y="317"/>
                  </a:cubicBezTo>
                  <a:cubicBezTo>
                    <a:pt x="354" y="283"/>
                    <a:pt x="372" y="235"/>
                    <a:pt x="372" y="186"/>
                  </a:cubicBezTo>
                  <a:cubicBezTo>
                    <a:pt x="372" y="137"/>
                    <a:pt x="351" y="89"/>
                    <a:pt x="319" y="54"/>
                  </a:cubicBezTo>
                  <a:cubicBezTo>
                    <a:pt x="283" y="18"/>
                    <a:pt x="237" y="0"/>
                    <a:pt x="186" y="0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694101" y="1814552"/>
              <a:ext cx="148576" cy="222979"/>
            </a:xfrm>
            <a:custGeom>
              <a:avLst/>
              <a:gdLst/>
              <a:ahLst/>
              <a:cxnLst/>
              <a:rect l="l" t="t" r="r" b="b"/>
              <a:pathLst>
                <a:path w="3878" h="5820" extrusionOk="0">
                  <a:moveTo>
                    <a:pt x="1938" y="373"/>
                  </a:moveTo>
                  <a:cubicBezTo>
                    <a:pt x="2346" y="373"/>
                    <a:pt x="2730" y="529"/>
                    <a:pt x="3022" y="814"/>
                  </a:cubicBezTo>
                  <a:cubicBezTo>
                    <a:pt x="3014" y="1065"/>
                    <a:pt x="2970" y="1312"/>
                    <a:pt x="2889" y="1546"/>
                  </a:cubicBezTo>
                  <a:cubicBezTo>
                    <a:pt x="2839" y="1418"/>
                    <a:pt x="2764" y="1299"/>
                    <a:pt x="2662" y="1196"/>
                  </a:cubicBezTo>
                  <a:cubicBezTo>
                    <a:pt x="2470" y="1003"/>
                    <a:pt x="2212" y="897"/>
                    <a:pt x="1938" y="897"/>
                  </a:cubicBezTo>
                  <a:cubicBezTo>
                    <a:pt x="1664" y="897"/>
                    <a:pt x="1408" y="1003"/>
                    <a:pt x="1215" y="1196"/>
                  </a:cubicBezTo>
                  <a:cubicBezTo>
                    <a:pt x="1112" y="1299"/>
                    <a:pt x="1036" y="1418"/>
                    <a:pt x="987" y="1546"/>
                  </a:cubicBezTo>
                  <a:cubicBezTo>
                    <a:pt x="908" y="1312"/>
                    <a:pt x="864" y="1065"/>
                    <a:pt x="856" y="814"/>
                  </a:cubicBezTo>
                  <a:cubicBezTo>
                    <a:pt x="1146" y="529"/>
                    <a:pt x="1530" y="373"/>
                    <a:pt x="1938" y="373"/>
                  </a:cubicBezTo>
                  <a:close/>
                  <a:moveTo>
                    <a:pt x="1938" y="1269"/>
                  </a:moveTo>
                  <a:cubicBezTo>
                    <a:pt x="2112" y="1269"/>
                    <a:pt x="2276" y="1336"/>
                    <a:pt x="2398" y="1459"/>
                  </a:cubicBezTo>
                  <a:cubicBezTo>
                    <a:pt x="2635" y="1695"/>
                    <a:pt x="2651" y="2082"/>
                    <a:pt x="2435" y="2339"/>
                  </a:cubicBezTo>
                  <a:lnTo>
                    <a:pt x="1938" y="2927"/>
                  </a:lnTo>
                  <a:lnTo>
                    <a:pt x="1441" y="2339"/>
                  </a:lnTo>
                  <a:cubicBezTo>
                    <a:pt x="1225" y="2082"/>
                    <a:pt x="1243" y="1698"/>
                    <a:pt x="1478" y="1459"/>
                  </a:cubicBezTo>
                  <a:cubicBezTo>
                    <a:pt x="1602" y="1336"/>
                    <a:pt x="1766" y="1269"/>
                    <a:pt x="1938" y="1269"/>
                  </a:cubicBezTo>
                  <a:close/>
                  <a:moveTo>
                    <a:pt x="532" y="1273"/>
                  </a:moveTo>
                  <a:cubicBezTo>
                    <a:pt x="621" y="1745"/>
                    <a:pt x="829" y="2190"/>
                    <a:pt x="1141" y="2558"/>
                  </a:cubicBezTo>
                  <a:lnTo>
                    <a:pt x="1694" y="3216"/>
                  </a:lnTo>
                  <a:lnTo>
                    <a:pt x="1350" y="3622"/>
                  </a:lnTo>
                  <a:lnTo>
                    <a:pt x="755" y="2918"/>
                  </a:lnTo>
                  <a:cubicBezTo>
                    <a:pt x="504" y="2620"/>
                    <a:pt x="376" y="2242"/>
                    <a:pt x="392" y="1854"/>
                  </a:cubicBezTo>
                  <a:cubicBezTo>
                    <a:pt x="402" y="1650"/>
                    <a:pt x="450" y="1453"/>
                    <a:pt x="532" y="1273"/>
                  </a:cubicBezTo>
                  <a:close/>
                  <a:moveTo>
                    <a:pt x="3345" y="1273"/>
                  </a:moveTo>
                  <a:cubicBezTo>
                    <a:pt x="3429" y="1453"/>
                    <a:pt x="3477" y="1650"/>
                    <a:pt x="3485" y="1854"/>
                  </a:cubicBezTo>
                  <a:cubicBezTo>
                    <a:pt x="3501" y="2242"/>
                    <a:pt x="3371" y="2619"/>
                    <a:pt x="3121" y="2916"/>
                  </a:cubicBezTo>
                  <a:lnTo>
                    <a:pt x="1258" y="5124"/>
                  </a:lnTo>
                  <a:lnTo>
                    <a:pt x="1258" y="4996"/>
                  </a:lnTo>
                  <a:cubicBezTo>
                    <a:pt x="1258" y="4893"/>
                    <a:pt x="1176" y="4811"/>
                    <a:pt x="1072" y="4811"/>
                  </a:cubicBezTo>
                  <a:lnTo>
                    <a:pt x="835" y="4811"/>
                  </a:lnTo>
                  <a:cubicBezTo>
                    <a:pt x="835" y="4811"/>
                    <a:pt x="2734" y="2561"/>
                    <a:pt x="2736" y="2558"/>
                  </a:cubicBezTo>
                  <a:cubicBezTo>
                    <a:pt x="3047" y="2190"/>
                    <a:pt x="3255" y="1747"/>
                    <a:pt x="3345" y="1273"/>
                  </a:cubicBezTo>
                  <a:close/>
                  <a:moveTo>
                    <a:pt x="2526" y="4201"/>
                  </a:moveTo>
                  <a:lnTo>
                    <a:pt x="3043" y="4811"/>
                  </a:lnTo>
                  <a:lnTo>
                    <a:pt x="2806" y="4811"/>
                  </a:lnTo>
                  <a:cubicBezTo>
                    <a:pt x="2703" y="4811"/>
                    <a:pt x="2620" y="4894"/>
                    <a:pt x="2620" y="4997"/>
                  </a:cubicBezTo>
                  <a:lnTo>
                    <a:pt x="2620" y="5125"/>
                  </a:lnTo>
                  <a:lnTo>
                    <a:pt x="2182" y="4609"/>
                  </a:lnTo>
                  <a:lnTo>
                    <a:pt x="2526" y="4201"/>
                  </a:lnTo>
                  <a:close/>
                  <a:moveTo>
                    <a:pt x="1938" y="1"/>
                  </a:moveTo>
                  <a:cubicBezTo>
                    <a:pt x="1425" y="1"/>
                    <a:pt x="944" y="199"/>
                    <a:pt x="581" y="562"/>
                  </a:cubicBezTo>
                  <a:cubicBezTo>
                    <a:pt x="240" y="903"/>
                    <a:pt x="41" y="1357"/>
                    <a:pt x="20" y="1839"/>
                  </a:cubicBezTo>
                  <a:cubicBezTo>
                    <a:pt x="1" y="2320"/>
                    <a:pt x="160" y="2788"/>
                    <a:pt x="471" y="3158"/>
                  </a:cubicBezTo>
                  <a:lnTo>
                    <a:pt x="1108" y="3911"/>
                  </a:lnTo>
                  <a:lnTo>
                    <a:pt x="292" y="4876"/>
                  </a:lnTo>
                  <a:cubicBezTo>
                    <a:pt x="246" y="4932"/>
                    <a:pt x="234" y="5009"/>
                    <a:pt x="267" y="5076"/>
                  </a:cubicBezTo>
                  <a:cubicBezTo>
                    <a:pt x="297" y="5140"/>
                    <a:pt x="364" y="5183"/>
                    <a:pt x="435" y="5183"/>
                  </a:cubicBezTo>
                  <a:lnTo>
                    <a:pt x="888" y="5183"/>
                  </a:lnTo>
                  <a:lnTo>
                    <a:pt x="888" y="5634"/>
                  </a:lnTo>
                  <a:cubicBezTo>
                    <a:pt x="888" y="5711"/>
                    <a:pt x="937" y="5780"/>
                    <a:pt x="1011" y="5808"/>
                  </a:cubicBezTo>
                  <a:cubicBezTo>
                    <a:pt x="1030" y="5816"/>
                    <a:pt x="1053" y="5820"/>
                    <a:pt x="1074" y="5820"/>
                  </a:cubicBezTo>
                  <a:cubicBezTo>
                    <a:pt x="1127" y="5820"/>
                    <a:pt x="1179" y="5795"/>
                    <a:pt x="1215" y="5755"/>
                  </a:cubicBezTo>
                  <a:lnTo>
                    <a:pt x="1938" y="4897"/>
                  </a:lnTo>
                  <a:lnTo>
                    <a:pt x="2665" y="5755"/>
                  </a:lnTo>
                  <a:cubicBezTo>
                    <a:pt x="2700" y="5798"/>
                    <a:pt x="2754" y="5820"/>
                    <a:pt x="2806" y="5820"/>
                  </a:cubicBezTo>
                  <a:cubicBezTo>
                    <a:pt x="2827" y="5820"/>
                    <a:pt x="2849" y="5816"/>
                    <a:pt x="2868" y="5808"/>
                  </a:cubicBezTo>
                  <a:cubicBezTo>
                    <a:pt x="2941" y="5783"/>
                    <a:pt x="2992" y="5711"/>
                    <a:pt x="2992" y="5634"/>
                  </a:cubicBezTo>
                  <a:lnTo>
                    <a:pt x="2992" y="5183"/>
                  </a:lnTo>
                  <a:lnTo>
                    <a:pt x="3441" y="5183"/>
                  </a:lnTo>
                  <a:cubicBezTo>
                    <a:pt x="3514" y="5183"/>
                    <a:pt x="3580" y="5140"/>
                    <a:pt x="3611" y="5076"/>
                  </a:cubicBezTo>
                  <a:cubicBezTo>
                    <a:pt x="3641" y="5010"/>
                    <a:pt x="3632" y="4932"/>
                    <a:pt x="3586" y="4876"/>
                  </a:cubicBezTo>
                  <a:lnTo>
                    <a:pt x="2770" y="3911"/>
                  </a:lnTo>
                  <a:lnTo>
                    <a:pt x="3406" y="3158"/>
                  </a:lnTo>
                  <a:cubicBezTo>
                    <a:pt x="3717" y="2788"/>
                    <a:pt x="3877" y="2320"/>
                    <a:pt x="3857" y="1839"/>
                  </a:cubicBezTo>
                  <a:cubicBezTo>
                    <a:pt x="3836" y="1357"/>
                    <a:pt x="3638" y="903"/>
                    <a:pt x="3297" y="562"/>
                  </a:cubicBezTo>
                  <a:cubicBezTo>
                    <a:pt x="2934" y="199"/>
                    <a:pt x="2452" y="1"/>
                    <a:pt x="1938" y="1"/>
                  </a:cubicBezTo>
                  <a:close/>
                </a:path>
              </a:pathLst>
            </a:custGeom>
            <a:solidFill>
              <a:srgbClr val="47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35"/>
          <p:cNvSpPr txBox="1"/>
          <p:nvPr/>
        </p:nvSpPr>
        <p:spPr>
          <a:xfrm>
            <a:off x="7608627" y="2180226"/>
            <a:ext cx="5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80%</a:t>
            </a:r>
            <a:endParaRPr b="1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682" name="Google Shape;682;p35"/>
          <p:cNvSpPr txBox="1"/>
          <p:nvPr/>
        </p:nvSpPr>
        <p:spPr>
          <a:xfrm>
            <a:off x="7695673" y="3441204"/>
            <a:ext cx="5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15%</a:t>
            </a:r>
            <a:endParaRPr b="1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147459"/>
            <a:ext cx="2473667" cy="2748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1" y="46482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GB" sz="1800" b="1" kern="1200" cap="all" dirty="0">
                <a:solidFill>
                  <a:srgbClr val="70AD47">
                    <a:lumMod val="90000"/>
                  </a:srgbClr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        MOTTO</a:t>
            </a:r>
            <a:endParaRPr lang="en-US" sz="1800" dirty="0">
              <a:solidFill>
                <a:srgbClr val="70AD47">
                  <a:lumMod val="90000"/>
                </a:srgb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9540" y="1479538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 dirty="0">
                <a:solidFill>
                  <a:prstClr val="black"/>
                </a:solidFill>
                <a:latin typeface="Calibri"/>
              </a:rPr>
              <a:t>To impart evidence based research oriented medical education.</a:t>
            </a:r>
            <a:br>
              <a:rPr lang="en-US" sz="1350" kern="1200" dirty="0">
                <a:solidFill>
                  <a:prstClr val="black"/>
                </a:solidFill>
                <a:latin typeface="Calibri"/>
              </a:rPr>
            </a:br>
            <a:r>
              <a:rPr lang="en-US" sz="1350" kern="1200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1350" kern="1200" dirty="0">
                <a:solidFill>
                  <a:prstClr val="black"/>
                </a:solidFill>
                <a:latin typeface="Calibri"/>
              </a:rPr>
            </a:br>
            <a:r>
              <a:rPr lang="en-US" sz="1350" kern="1200" dirty="0">
                <a:solidFill>
                  <a:prstClr val="black"/>
                </a:solidFill>
                <a:latin typeface="Calibri"/>
              </a:rPr>
              <a:t>To provide best possible patient care.</a:t>
            </a:r>
            <a:br>
              <a:rPr lang="en-US" sz="1350" kern="1200" dirty="0">
                <a:solidFill>
                  <a:prstClr val="black"/>
                </a:solidFill>
                <a:latin typeface="Calibri"/>
              </a:rPr>
            </a:br>
            <a:r>
              <a:rPr lang="en-US" sz="1350" kern="1200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1350" kern="1200" dirty="0">
                <a:solidFill>
                  <a:prstClr val="black"/>
                </a:solidFill>
                <a:latin typeface="Calibri"/>
              </a:rPr>
            </a:br>
            <a:r>
              <a:rPr lang="en-US" sz="1350" kern="1200" dirty="0">
                <a:solidFill>
                  <a:prstClr val="black"/>
                </a:solidFill>
                <a:latin typeface="Calibri"/>
              </a:rPr>
              <a:t>To inculcate the values of mutual respect and ethical practice of medicine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71680" y="3378131"/>
            <a:ext cx="4214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cap="all" dirty="0">
                <a:solidFill>
                  <a:srgbClr val="70AD47">
                    <a:lumMod val="90000"/>
                  </a:srgbClr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VISION,THE DREAM TOMORROW</a:t>
            </a:r>
            <a:endParaRPr lang="en-US" sz="1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DE3F-551C-E44D-B62C-BC4ABA52CC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7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6"/>
          <p:cNvSpPr txBox="1">
            <a:spLocks noGrp="1"/>
          </p:cNvSpPr>
          <p:nvPr>
            <p:ph type="title"/>
          </p:nvPr>
        </p:nvSpPr>
        <p:spPr>
          <a:xfrm>
            <a:off x="84550" y="84550"/>
            <a:ext cx="9059400" cy="43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6"/>
          <p:cNvSpPr txBox="1">
            <a:spLocks noGrp="1"/>
          </p:cNvSpPr>
          <p:nvPr>
            <p:ph type="subTitle" idx="1"/>
          </p:nvPr>
        </p:nvSpPr>
        <p:spPr>
          <a:xfrm>
            <a:off x="1199975" y="4128900"/>
            <a:ext cx="63252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9" name="Google Shape;689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84550" y="0"/>
            <a:ext cx="9228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7"/>
          <p:cNvSpPr txBox="1">
            <a:spLocks noGrp="1"/>
          </p:cNvSpPr>
          <p:nvPr>
            <p:ph type="title"/>
          </p:nvPr>
        </p:nvSpPr>
        <p:spPr>
          <a:xfrm>
            <a:off x="1411350" y="310025"/>
            <a:ext cx="6325200" cy="39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 txBox="1">
            <a:spLocks noGrp="1"/>
          </p:cNvSpPr>
          <p:nvPr>
            <p:ph type="subTitle" idx="1"/>
          </p:nvPr>
        </p:nvSpPr>
        <p:spPr>
          <a:xfrm>
            <a:off x="1411350" y="4382550"/>
            <a:ext cx="63252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/>
              <a:t>Classification of Ovarian Tumors</a:t>
            </a:r>
            <a:endParaRPr sz="2100" b="1"/>
          </a:p>
        </p:txBody>
      </p:sp>
      <p:pic>
        <p:nvPicPr>
          <p:cNvPr id="696" name="Google Shape;696;p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  <a:sym typeface="+mn-ea"/>
              </a:rPr>
              <a:t>Risk of ovarian cancer  :  Decre</a:t>
            </a:r>
            <a:r>
              <a:rPr lang="en-US" altLang="en-GB">
                <a:solidFill>
                  <a:schemeClr val="tx1"/>
                </a:solidFill>
                <a:sym typeface="+mn-ea"/>
              </a:rPr>
              <a:t>asing risk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02" name="Google Shape;702;p38"/>
          <p:cNvSpPr txBox="1">
            <a:spLocks noGrp="1"/>
          </p:cNvSpPr>
          <p:nvPr/>
        </p:nvSpPr>
        <p:spPr>
          <a:xfrm>
            <a:off x="1696913" y="1410328"/>
            <a:ext cx="2867100" cy="527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tx1"/>
                </a:solidFill>
              </a:rPr>
              <a:t>Multiparity</a:t>
            </a:r>
          </a:p>
        </p:txBody>
      </p:sp>
      <p:sp>
        <p:nvSpPr>
          <p:cNvPr id="703" name="Google Shape;703;p38"/>
          <p:cNvSpPr/>
          <p:nvPr/>
        </p:nvSpPr>
        <p:spPr>
          <a:xfrm>
            <a:off x="789575" y="12804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704" name="Google Shape;704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45975" y="1305850"/>
            <a:ext cx="748125" cy="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8"/>
          <p:cNvSpPr txBox="1">
            <a:spLocks noGrp="1"/>
          </p:cNvSpPr>
          <p:nvPr/>
        </p:nvSpPr>
        <p:spPr>
          <a:xfrm>
            <a:off x="5811713" y="1334128"/>
            <a:ext cx="2867100" cy="527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tx1"/>
                </a:solidFill>
              </a:rPr>
              <a:t>COCP</a:t>
            </a:r>
          </a:p>
        </p:txBody>
      </p:sp>
      <p:sp>
        <p:nvSpPr>
          <p:cNvPr id="706" name="Google Shape;706;p38"/>
          <p:cNvSpPr/>
          <p:nvPr/>
        </p:nvSpPr>
        <p:spPr>
          <a:xfrm>
            <a:off x="4828175" y="12804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707" name="Google Shape;707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81550" y="1248075"/>
            <a:ext cx="834001" cy="8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8"/>
          <p:cNvSpPr txBox="1">
            <a:spLocks noGrp="1"/>
          </p:cNvSpPr>
          <p:nvPr/>
        </p:nvSpPr>
        <p:spPr>
          <a:xfrm>
            <a:off x="1696913" y="2629528"/>
            <a:ext cx="2867100" cy="527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tx1"/>
                </a:solidFill>
              </a:rPr>
              <a:t>Tubal ligation</a:t>
            </a:r>
          </a:p>
        </p:txBody>
      </p:sp>
      <p:sp>
        <p:nvSpPr>
          <p:cNvPr id="709" name="Google Shape;709;p38"/>
          <p:cNvSpPr/>
          <p:nvPr/>
        </p:nvSpPr>
        <p:spPr>
          <a:xfrm>
            <a:off x="789575" y="24996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710" name="Google Shape;710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68474" y="2557350"/>
            <a:ext cx="748125" cy="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38"/>
          <p:cNvSpPr txBox="1">
            <a:spLocks noGrp="1"/>
          </p:cNvSpPr>
          <p:nvPr/>
        </p:nvSpPr>
        <p:spPr>
          <a:xfrm>
            <a:off x="5735513" y="2629528"/>
            <a:ext cx="2867100" cy="527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tx1"/>
                </a:solidFill>
              </a:rPr>
              <a:t>Salpingectomy</a:t>
            </a:r>
          </a:p>
        </p:txBody>
      </p:sp>
      <p:sp>
        <p:nvSpPr>
          <p:cNvPr id="712" name="Google Shape;712;p38"/>
          <p:cNvSpPr/>
          <p:nvPr/>
        </p:nvSpPr>
        <p:spPr>
          <a:xfrm>
            <a:off x="4751975" y="24996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713" name="Google Shape;713;p3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8175" y="2534600"/>
            <a:ext cx="748125" cy="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38"/>
          <p:cNvSpPr txBox="1">
            <a:spLocks noGrp="1"/>
          </p:cNvSpPr>
          <p:nvPr/>
        </p:nvSpPr>
        <p:spPr>
          <a:xfrm>
            <a:off x="1696913" y="3848103"/>
            <a:ext cx="2867100" cy="527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tx1"/>
                </a:solidFill>
              </a:rPr>
              <a:t>Hysterectomy</a:t>
            </a:r>
          </a:p>
        </p:txBody>
      </p:sp>
      <p:sp>
        <p:nvSpPr>
          <p:cNvPr id="715" name="Google Shape;715;p38"/>
          <p:cNvSpPr/>
          <p:nvPr/>
        </p:nvSpPr>
        <p:spPr>
          <a:xfrm>
            <a:off x="789575" y="37950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716" name="Google Shape;716;p3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94600" y="3771900"/>
            <a:ext cx="834001" cy="8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8"/>
          <p:cNvSpPr txBox="1">
            <a:spLocks noGrp="1"/>
          </p:cNvSpPr>
          <p:nvPr/>
        </p:nvSpPr>
        <p:spPr>
          <a:xfrm>
            <a:off x="5735513" y="3848728"/>
            <a:ext cx="2867100" cy="527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tx1"/>
                </a:solidFill>
              </a:rPr>
              <a:t>Breastfeeding</a:t>
            </a:r>
          </a:p>
        </p:txBody>
      </p:sp>
      <p:sp>
        <p:nvSpPr>
          <p:cNvPr id="718" name="Google Shape;718;p38"/>
          <p:cNvSpPr/>
          <p:nvPr/>
        </p:nvSpPr>
        <p:spPr>
          <a:xfrm>
            <a:off x="4751975" y="37188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719" name="Google Shape;719;p3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748250" y="3709075"/>
            <a:ext cx="777600" cy="7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9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Risk of ovarian cancer  :  Increasing risk</a:t>
            </a:r>
          </a:p>
        </p:txBody>
      </p:sp>
      <p:sp>
        <p:nvSpPr>
          <p:cNvPr id="725" name="Google Shape;725;p39"/>
          <p:cNvSpPr txBox="1">
            <a:spLocks noGrp="1"/>
          </p:cNvSpPr>
          <p:nvPr>
            <p:ph type="title" idx="4294967295"/>
          </p:nvPr>
        </p:nvSpPr>
        <p:spPr>
          <a:xfrm>
            <a:off x="1696913" y="141032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Nulliparity</a:t>
            </a:r>
            <a:endParaRPr sz="2300"/>
          </a:p>
        </p:txBody>
      </p:sp>
      <p:sp>
        <p:nvSpPr>
          <p:cNvPr id="726" name="Google Shape;726;p39"/>
          <p:cNvSpPr/>
          <p:nvPr/>
        </p:nvSpPr>
        <p:spPr>
          <a:xfrm>
            <a:off x="789575" y="12804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9"/>
          <p:cNvSpPr txBox="1">
            <a:spLocks noGrp="1"/>
          </p:cNvSpPr>
          <p:nvPr>
            <p:ph type="title" idx="4294967295"/>
          </p:nvPr>
        </p:nvSpPr>
        <p:spPr>
          <a:xfrm>
            <a:off x="5811713" y="133412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IUD</a:t>
            </a:r>
            <a:endParaRPr sz="2300"/>
          </a:p>
        </p:txBody>
      </p:sp>
      <p:sp>
        <p:nvSpPr>
          <p:cNvPr id="728" name="Google Shape;728;p39"/>
          <p:cNvSpPr/>
          <p:nvPr/>
        </p:nvSpPr>
        <p:spPr>
          <a:xfrm>
            <a:off x="4828175" y="12804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9"/>
          <p:cNvSpPr txBox="1">
            <a:spLocks noGrp="1"/>
          </p:cNvSpPr>
          <p:nvPr>
            <p:ph type="title" idx="4294967295"/>
          </p:nvPr>
        </p:nvSpPr>
        <p:spPr>
          <a:xfrm>
            <a:off x="1696913" y="262952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Endometriosis</a:t>
            </a:r>
            <a:endParaRPr sz="2300"/>
          </a:p>
        </p:txBody>
      </p:sp>
      <p:sp>
        <p:nvSpPr>
          <p:cNvPr id="730" name="Google Shape;730;p39"/>
          <p:cNvSpPr/>
          <p:nvPr/>
        </p:nvSpPr>
        <p:spPr>
          <a:xfrm>
            <a:off x="789575" y="24996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9"/>
          <p:cNvSpPr txBox="1">
            <a:spLocks noGrp="1"/>
          </p:cNvSpPr>
          <p:nvPr>
            <p:ph type="title" idx="4294967295"/>
          </p:nvPr>
        </p:nvSpPr>
        <p:spPr>
          <a:xfrm>
            <a:off x="5735513" y="262952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Smoking</a:t>
            </a:r>
            <a:endParaRPr sz="2300"/>
          </a:p>
        </p:txBody>
      </p:sp>
      <p:sp>
        <p:nvSpPr>
          <p:cNvPr id="732" name="Google Shape;732;p39"/>
          <p:cNvSpPr/>
          <p:nvPr/>
        </p:nvSpPr>
        <p:spPr>
          <a:xfrm>
            <a:off x="4751975" y="24996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9"/>
          <p:cNvSpPr txBox="1">
            <a:spLocks noGrp="1"/>
          </p:cNvSpPr>
          <p:nvPr>
            <p:ph type="title" idx="4294967295"/>
          </p:nvPr>
        </p:nvSpPr>
        <p:spPr>
          <a:xfrm>
            <a:off x="1696913" y="3848103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Obesity</a:t>
            </a:r>
            <a:endParaRPr sz="2300"/>
          </a:p>
        </p:txBody>
      </p:sp>
      <p:sp>
        <p:nvSpPr>
          <p:cNvPr id="734" name="Google Shape;734;p39"/>
          <p:cNvSpPr/>
          <p:nvPr/>
        </p:nvSpPr>
        <p:spPr>
          <a:xfrm>
            <a:off x="789575" y="37950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9"/>
          <p:cNvSpPr txBox="1">
            <a:spLocks noGrp="1"/>
          </p:cNvSpPr>
          <p:nvPr>
            <p:ph type="title" idx="4294967295"/>
          </p:nvPr>
        </p:nvSpPr>
        <p:spPr>
          <a:xfrm>
            <a:off x="5735513" y="384872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BRCA1/BRCA2</a:t>
            </a:r>
            <a:endParaRPr sz="2300"/>
          </a:p>
        </p:txBody>
      </p:sp>
      <p:sp>
        <p:nvSpPr>
          <p:cNvPr id="736" name="Google Shape;736;p39"/>
          <p:cNvSpPr/>
          <p:nvPr/>
        </p:nvSpPr>
        <p:spPr>
          <a:xfrm>
            <a:off x="4751975" y="3718874"/>
            <a:ext cx="834000" cy="7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7" name="Google Shape;737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0024" y="1256904"/>
            <a:ext cx="834001" cy="83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28299" y="1357299"/>
            <a:ext cx="657676" cy="6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89575" y="2428525"/>
            <a:ext cx="876950" cy="8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82175" y="2444675"/>
            <a:ext cx="833999" cy="8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3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89575" y="3761825"/>
            <a:ext cx="833999" cy="8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39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833825" y="3721675"/>
            <a:ext cx="777600" cy="7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0"/>
          <p:cNvSpPr txBox="1">
            <a:spLocks noGrp="1"/>
          </p:cNvSpPr>
          <p:nvPr>
            <p:ph type="title"/>
          </p:nvPr>
        </p:nvSpPr>
        <p:spPr>
          <a:xfrm>
            <a:off x="464197" y="21365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Clinical features</a:t>
            </a:r>
            <a:r>
              <a:rPr lang="en-GB" dirty="0"/>
              <a:t>                </a:t>
            </a:r>
            <a:r>
              <a:rPr lang="en-GB" sz="3200" dirty="0"/>
              <a:t>   Silent</a:t>
            </a:r>
            <a:r>
              <a:rPr lang="en-US" altLang="en-GB" sz="3200" dirty="0"/>
              <a:t> k</a:t>
            </a:r>
            <a:r>
              <a:rPr lang="en-GB" sz="3200" dirty="0" err="1"/>
              <a:t>iller</a:t>
            </a:r>
            <a:endParaRPr lang="en-GB" sz="3200" dirty="0"/>
          </a:p>
        </p:txBody>
      </p:sp>
      <p:pic>
        <p:nvPicPr>
          <p:cNvPr id="748" name="Google Shape;748;p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74173" y="768723"/>
            <a:ext cx="1950963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8700" y="932175"/>
            <a:ext cx="1823026" cy="17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698740" y="1027430"/>
            <a:ext cx="1388110" cy="347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3087" y="3365225"/>
            <a:ext cx="1614250" cy="15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962825" y="1027559"/>
            <a:ext cx="1614250" cy="152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0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574045" y="2889731"/>
            <a:ext cx="1739375" cy="1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0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333778" y="3467584"/>
            <a:ext cx="1498325" cy="14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40"/>
          <p:cNvSpPr txBox="1"/>
          <p:nvPr/>
        </p:nvSpPr>
        <p:spPr>
          <a:xfrm>
            <a:off x="513087" y="4713788"/>
            <a:ext cx="216153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Abdominal pain</a:t>
            </a:r>
            <a:endParaRPr sz="2000" b="1" dirty="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58" name="Google Shape;758;p40"/>
          <p:cNvSpPr txBox="1"/>
          <p:nvPr/>
        </p:nvSpPr>
        <p:spPr>
          <a:xfrm>
            <a:off x="3305708" y="4748195"/>
            <a:ext cx="211168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Digestive disorder</a:t>
            </a:r>
            <a:r>
              <a:rPr lang="en-GB" sz="1600" b="1" dirty="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s</a:t>
            </a:r>
            <a:endParaRPr sz="1600" b="1" dirty="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59" name="Google Shape;759;p40"/>
          <p:cNvSpPr txBox="1"/>
          <p:nvPr/>
        </p:nvSpPr>
        <p:spPr>
          <a:xfrm>
            <a:off x="5615074" y="4430255"/>
            <a:ext cx="187538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Lump detection</a:t>
            </a:r>
            <a:endParaRPr sz="2000" b="1" dirty="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60" name="Google Shape;760;p40"/>
          <p:cNvSpPr txBox="1"/>
          <p:nvPr/>
        </p:nvSpPr>
        <p:spPr>
          <a:xfrm>
            <a:off x="5859545" y="2452915"/>
            <a:ext cx="203575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Loss of appetite</a:t>
            </a:r>
            <a:endParaRPr sz="2000" b="1" dirty="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61" name="Google Shape;761;p40"/>
          <p:cNvSpPr txBox="1"/>
          <p:nvPr/>
        </p:nvSpPr>
        <p:spPr>
          <a:xfrm>
            <a:off x="512835" y="2513647"/>
            <a:ext cx="277241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Increased abdominal girth/bloating</a:t>
            </a:r>
            <a:endParaRPr sz="1800" b="1" dirty="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62" name="Google Shape;762;p40"/>
          <p:cNvSpPr/>
          <p:nvPr/>
        </p:nvSpPr>
        <p:spPr>
          <a:xfrm rot="276970">
            <a:off x="2405811" y="1503562"/>
            <a:ext cx="551690" cy="316928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0"/>
          <p:cNvSpPr/>
          <p:nvPr/>
        </p:nvSpPr>
        <p:spPr>
          <a:xfrm rot="-2076863">
            <a:off x="2525419" y="2687780"/>
            <a:ext cx="551888" cy="316974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0"/>
          <p:cNvSpPr/>
          <p:nvPr/>
        </p:nvSpPr>
        <p:spPr>
          <a:xfrm rot="-5398131">
            <a:off x="3809132" y="2938460"/>
            <a:ext cx="551700" cy="316800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65" name="Google Shape;765;p40"/>
          <p:cNvSpPr/>
          <p:nvPr/>
        </p:nvSpPr>
        <p:spPr>
          <a:xfrm rot="-8530615">
            <a:off x="4963059" y="2819772"/>
            <a:ext cx="551836" cy="316662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0"/>
          <p:cNvSpPr/>
          <p:nvPr/>
        </p:nvSpPr>
        <p:spPr>
          <a:xfrm rot="-10479872">
            <a:off x="5354733" y="1693882"/>
            <a:ext cx="551690" cy="316668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0"/>
          <p:cNvSpPr txBox="1"/>
          <p:nvPr/>
        </p:nvSpPr>
        <p:spPr>
          <a:xfrm>
            <a:off x="7416800" y="4505325"/>
            <a:ext cx="1605280" cy="55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Weight loss</a:t>
            </a:r>
            <a:endParaRPr sz="2400" b="1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2" name="Google Shape;766;p40">
            <a:extLst>
              <a:ext uri="{FF2B5EF4-FFF2-40B4-BE49-F238E27FC236}">
                <a16:creationId xmlns:a16="http://schemas.microsoft.com/office/drawing/2014/main" xmlns="" id="{C9CDD275-0FA9-C192-9788-1FB6E52CDCF6}"/>
              </a:ext>
            </a:extLst>
          </p:cNvPr>
          <p:cNvSpPr/>
          <p:nvPr/>
        </p:nvSpPr>
        <p:spPr>
          <a:xfrm rot="10800000">
            <a:off x="3855056" y="307837"/>
            <a:ext cx="1327350" cy="316668"/>
          </a:xfrm>
          <a:prstGeom prst="lef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1"/>
          <p:cNvSpPr txBox="1">
            <a:spLocks noGrp="1"/>
          </p:cNvSpPr>
          <p:nvPr>
            <p:ph type="title"/>
          </p:nvPr>
        </p:nvSpPr>
        <p:spPr>
          <a:xfrm>
            <a:off x="367180" y="296160"/>
            <a:ext cx="7713345" cy="58928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Clinical features</a:t>
            </a:r>
          </a:p>
        </p:txBody>
      </p:sp>
      <p:sp>
        <p:nvSpPr>
          <p:cNvPr id="773" name="Google Shape;773;p41"/>
          <p:cNvSpPr txBox="1"/>
          <p:nvPr/>
        </p:nvSpPr>
        <p:spPr>
          <a:xfrm>
            <a:off x="277452" y="1022985"/>
            <a:ext cx="74388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C0204"/>
              </a:buClr>
              <a:buSzPts val="2200"/>
              <a:buFont typeface="Abel" panose="02000506030000020004"/>
              <a:buChar char="●"/>
            </a:pPr>
            <a: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Non-specific symptoms often vague</a:t>
            </a:r>
            <a:b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endParaRPr sz="2200" dirty="0">
              <a:solidFill>
                <a:srgbClr val="1C0204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bel" panose="02000506030000020004"/>
              <a:buChar char="●"/>
            </a:pPr>
            <a:r>
              <a:rPr lang="en-GB" sz="22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Difficulty in clinical diagnosis  (75%  - stage 3 , 4)</a:t>
            </a:r>
            <a: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/>
            </a:r>
            <a:b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endParaRPr sz="2200" dirty="0">
              <a:solidFill>
                <a:srgbClr val="1C0204"/>
              </a:solidFill>
              <a:latin typeface="+mn-lt"/>
            </a:endParaRPr>
          </a:p>
        </p:txBody>
      </p:sp>
      <p:sp>
        <p:nvSpPr>
          <p:cNvPr id="774" name="Google Shape;774;p41"/>
          <p:cNvSpPr txBox="1"/>
          <p:nvPr/>
        </p:nvSpPr>
        <p:spPr>
          <a:xfrm>
            <a:off x="1116324" y="2965920"/>
            <a:ext cx="52809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C0204"/>
              </a:buClr>
              <a:buSzPts val="2200"/>
              <a:buFont typeface="Abel" panose="02000506030000020004"/>
              <a:buAutoNum type="arabicPeriod"/>
            </a:pPr>
            <a:r>
              <a:rPr lang="en-GB" sz="22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change in bowel habit</a:t>
            </a:r>
            <a:endParaRPr sz="22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C0204"/>
              </a:buClr>
              <a:buSzPts val="2200"/>
              <a:buFont typeface="Abel" panose="02000506030000020004"/>
              <a:buAutoNum type="arabicPeriod"/>
            </a:pPr>
            <a: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urinary symptoms</a:t>
            </a:r>
            <a:endParaRPr sz="2200" dirty="0">
              <a:solidFill>
                <a:srgbClr val="1C0204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C0204"/>
              </a:buClr>
              <a:buSzPts val="2200"/>
              <a:buFont typeface="Abel" panose="02000506030000020004"/>
              <a:buAutoNum type="arabicPeriod"/>
            </a:pPr>
            <a: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back ache</a:t>
            </a:r>
            <a:endParaRPr sz="2200" dirty="0">
              <a:solidFill>
                <a:srgbClr val="1C0204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C0204"/>
              </a:buClr>
              <a:buSzPts val="2200"/>
              <a:buFont typeface="Abel" panose="02000506030000020004"/>
              <a:buAutoNum type="arabicPeriod"/>
            </a:pPr>
            <a: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irregular bleeding</a:t>
            </a:r>
            <a:endParaRPr sz="2200" dirty="0">
              <a:solidFill>
                <a:srgbClr val="1C0204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C0204"/>
              </a:buClr>
              <a:buSzPts val="2200"/>
              <a:buFont typeface="Abel" panose="02000506030000020004"/>
              <a:buAutoNum type="arabicPeriod"/>
            </a:pPr>
            <a:r>
              <a:rPr lang="en-GB" sz="2200" dirty="0">
                <a:solidFill>
                  <a:srgbClr val="1C0204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fatigue</a:t>
            </a:r>
            <a:endParaRPr sz="22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75" name="Google Shape;775;p41"/>
          <p:cNvSpPr txBox="1"/>
          <p:nvPr/>
        </p:nvSpPr>
        <p:spPr>
          <a:xfrm>
            <a:off x="277452" y="2406332"/>
            <a:ext cx="5973000" cy="55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bel" panose="02000506030000020004"/>
              <a:buChar char="●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↪ Other symptoms: 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2"/>
          <p:cNvSpPr txBox="1">
            <a:spLocks noGrp="1"/>
          </p:cNvSpPr>
          <p:nvPr>
            <p:ph type="title"/>
          </p:nvPr>
        </p:nvSpPr>
        <p:spPr>
          <a:xfrm>
            <a:off x="715327" y="141530"/>
            <a:ext cx="7713345" cy="68834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Epithelial tumours</a:t>
            </a:r>
          </a:p>
        </p:txBody>
      </p:sp>
      <p:pic>
        <p:nvPicPr>
          <p:cNvPr id="781" name="Google Shape;781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75779" y="829870"/>
            <a:ext cx="4181850" cy="4429774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42"/>
          <p:cNvSpPr txBox="1">
            <a:spLocks noGrp="1"/>
          </p:cNvSpPr>
          <p:nvPr>
            <p:ph type="body" idx="1"/>
          </p:nvPr>
        </p:nvSpPr>
        <p:spPr>
          <a:xfrm>
            <a:off x="264906" y="1063610"/>
            <a:ext cx="7704000" cy="3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20E4A"/>
                </a:solidFill>
                <a:ea typeface="Paytone One" panose="00000500000000000000"/>
                <a:cs typeface="Paytone One" panose="00000500000000000000"/>
                <a:sym typeface="Paytone One" panose="00000500000000000000"/>
              </a:rPr>
              <a:t>Histological types</a:t>
            </a:r>
            <a:endParaRPr sz="2000" b="1" dirty="0">
              <a:solidFill>
                <a:srgbClr val="A20E4A"/>
              </a:solidFill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  <a:p>
            <a:pPr marL="457200" lvl="0" indent="-361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GB" sz="1800" dirty="0"/>
              <a:t>High grade serous</a:t>
            </a:r>
            <a:endParaRPr sz="1800" dirty="0"/>
          </a:p>
          <a:p>
            <a:pPr marL="457200" lvl="0" indent="-361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GB" sz="1800" dirty="0"/>
              <a:t>Endometrioid</a:t>
            </a:r>
            <a:endParaRPr sz="1800" dirty="0"/>
          </a:p>
          <a:p>
            <a:pPr marL="457200" lvl="0" indent="-361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GB" sz="1800" dirty="0"/>
              <a:t>Clear cell </a:t>
            </a:r>
            <a:endParaRPr sz="1800" dirty="0"/>
          </a:p>
          <a:p>
            <a:pPr marL="457200" lvl="0" indent="-361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GB" sz="1800" dirty="0"/>
              <a:t>Mucinous </a:t>
            </a:r>
            <a:endParaRPr sz="1800" dirty="0"/>
          </a:p>
          <a:p>
            <a:pPr marL="457200" lvl="0" indent="-361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GB" sz="1800" dirty="0" err="1"/>
              <a:t>Seromucinous</a:t>
            </a:r>
            <a:r>
              <a:rPr lang="en-GB" sz="1800" dirty="0"/>
              <a:t> </a:t>
            </a:r>
            <a:endParaRPr sz="1800" dirty="0"/>
          </a:p>
          <a:p>
            <a:pPr marL="457200" lvl="0" indent="-3492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 sz="1800" dirty="0"/>
              <a:t>Low grade serous </a:t>
            </a:r>
          </a:p>
          <a:p>
            <a:pPr marL="10795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Precursor ➜ serous intra-epithelial carcinoma</a:t>
            </a:r>
          </a:p>
          <a:p>
            <a:pPr marL="10795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 dirty="0"/>
              <a:t>10%   Borderline</a:t>
            </a:r>
            <a:br>
              <a:rPr lang="en-GB" sz="2000" dirty="0"/>
            </a:br>
            <a:r>
              <a:rPr lang="en-GB" sz="2000" dirty="0"/>
              <a:t>75%   High grade serous -most common</a:t>
            </a:r>
            <a:endParaRPr sz="2000" dirty="0"/>
          </a:p>
          <a:p>
            <a:pPr marL="9144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3"/>
          <p:cNvSpPr txBox="1">
            <a:spLocks noGrp="1"/>
          </p:cNvSpPr>
          <p:nvPr>
            <p:ph type="title"/>
          </p:nvPr>
        </p:nvSpPr>
        <p:spPr>
          <a:xfrm>
            <a:off x="268961" y="205886"/>
            <a:ext cx="7713345" cy="73279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Sex cord stromal tumours </a:t>
            </a:r>
          </a:p>
        </p:txBody>
      </p:sp>
      <p:sp>
        <p:nvSpPr>
          <p:cNvPr id="788" name="Google Shape;788;p43"/>
          <p:cNvSpPr txBox="1"/>
          <p:nvPr/>
        </p:nvSpPr>
        <p:spPr>
          <a:xfrm>
            <a:off x="278460" y="1261993"/>
            <a:ext cx="65040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10% of ovarian tumours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89" name="Google Shape;789;p43"/>
          <p:cNvSpPr txBox="1"/>
          <p:nvPr/>
        </p:nvSpPr>
        <p:spPr>
          <a:xfrm>
            <a:off x="248520" y="1664393"/>
            <a:ext cx="69129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Low malignant potential, </a:t>
            </a:r>
            <a:b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Good long-term prognosis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90" name="Google Shape;790;p43"/>
          <p:cNvSpPr txBox="1"/>
          <p:nvPr/>
        </p:nvSpPr>
        <p:spPr>
          <a:xfrm>
            <a:off x="248910" y="2408668"/>
            <a:ext cx="63813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Peak incidence - menopause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791" name="Google Shape;791;p43"/>
          <p:cNvSpPr txBox="1"/>
          <p:nvPr/>
        </p:nvSpPr>
        <p:spPr>
          <a:xfrm>
            <a:off x="276410" y="2802918"/>
            <a:ext cx="77136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Juvenile granulosa cell tumour –</a:t>
            </a:r>
            <a:b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4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girls under 10yr ➨ precocious puberty</a:t>
            </a:r>
            <a:endParaRPr sz="24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pic>
        <p:nvPicPr>
          <p:cNvPr id="792" name="Google Shape;792;p43"/>
          <p:cNvPicPr preferRelativeResize="0"/>
          <p:nvPr/>
        </p:nvPicPr>
        <p:blipFill rotWithShape="1">
          <a:blip r:embed="rId3"/>
          <a:srcRect r="31441"/>
          <a:stretch>
            <a:fillRect/>
          </a:stretch>
        </p:blipFill>
        <p:spPr>
          <a:xfrm>
            <a:off x="6022751" y="2021695"/>
            <a:ext cx="2986374" cy="2664201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3"/>
          <p:cNvSpPr txBox="1"/>
          <p:nvPr/>
        </p:nvSpPr>
        <p:spPr>
          <a:xfrm>
            <a:off x="7004349" y="4543270"/>
            <a:ext cx="19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Granulosa cell tumour</a:t>
            </a:r>
            <a:endParaRPr sz="12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4"/>
          <p:cNvSpPr txBox="1">
            <a:spLocks noGrp="1"/>
          </p:cNvSpPr>
          <p:nvPr>
            <p:ph type="title"/>
          </p:nvPr>
        </p:nvSpPr>
        <p:spPr>
          <a:xfrm>
            <a:off x="433360" y="263690"/>
            <a:ext cx="7713345" cy="73025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Sex cord stromal tumours </a:t>
            </a:r>
          </a:p>
        </p:txBody>
      </p:sp>
      <p:sp>
        <p:nvSpPr>
          <p:cNvPr id="799" name="Google Shape;799;p44"/>
          <p:cNvSpPr txBox="1"/>
          <p:nvPr/>
        </p:nvSpPr>
        <p:spPr>
          <a:xfrm>
            <a:off x="152415" y="1442488"/>
            <a:ext cx="829818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Hormonal manifestations ex. Irregular bleeding, PMB, Precocious puberty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00" name="Google Shape;800;p44"/>
          <p:cNvSpPr txBox="1"/>
          <p:nvPr/>
        </p:nvSpPr>
        <p:spPr>
          <a:xfrm>
            <a:off x="91185" y="2162338"/>
            <a:ext cx="7877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Large pelvic mass or with pain due to torsion/haemorrhage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01" name="Google Shape;801;p44"/>
          <p:cNvSpPr txBox="1"/>
          <p:nvPr/>
        </p:nvSpPr>
        <p:spPr>
          <a:xfrm>
            <a:off x="91455" y="2775988"/>
            <a:ext cx="824222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Sertoli–Leydig cell tumours  ⬆ androgens in &gt;  50% </a:t>
            </a:r>
            <a:b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of cases = virilization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02" name="Google Shape;802;p44"/>
          <p:cNvSpPr txBox="1"/>
          <p:nvPr/>
        </p:nvSpPr>
        <p:spPr>
          <a:xfrm>
            <a:off x="152125" y="3462383"/>
            <a:ext cx="5884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Unilateral</a:t>
            </a:r>
            <a:endParaRPr sz="20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03" name="Google Shape;803;p44"/>
          <p:cNvSpPr txBox="1"/>
          <p:nvPr/>
        </p:nvSpPr>
        <p:spPr>
          <a:xfrm>
            <a:off x="91740" y="3955173"/>
            <a:ext cx="8001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- solid with areas of haemorrhage/ </a:t>
            </a:r>
            <a:b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cut surface yellow ( ⬆steroid)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04" name="Google Shape;804;p44"/>
          <p:cNvSpPr txBox="1"/>
          <p:nvPr/>
        </p:nvSpPr>
        <p:spPr>
          <a:xfrm>
            <a:off x="496558" y="841135"/>
            <a:ext cx="5884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Clinical Features:</a:t>
            </a:r>
            <a:endParaRPr sz="2400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pic>
        <p:nvPicPr>
          <p:cNvPr id="805" name="Google Shape;805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54070" y="2571750"/>
            <a:ext cx="2466577" cy="253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45"/>
          <p:cNvSpPr txBox="1">
            <a:spLocks noGrp="1"/>
          </p:cNvSpPr>
          <p:nvPr>
            <p:ph type="title"/>
          </p:nvPr>
        </p:nvSpPr>
        <p:spPr>
          <a:xfrm>
            <a:off x="544115" y="446150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Sex cord stromal tumours </a:t>
            </a:r>
          </a:p>
        </p:txBody>
      </p:sp>
      <p:sp>
        <p:nvSpPr>
          <p:cNvPr id="811" name="Google Shape;811;p45"/>
          <p:cNvSpPr txBox="1"/>
          <p:nvPr/>
        </p:nvSpPr>
        <p:spPr>
          <a:xfrm>
            <a:off x="544115" y="1654716"/>
            <a:ext cx="80010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2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Age  —-  Wish to preserve fertility</a:t>
            </a:r>
            <a:endParaRPr sz="22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12" name="Google Shape;812;p45"/>
          <p:cNvSpPr txBox="1"/>
          <p:nvPr/>
        </p:nvSpPr>
        <p:spPr>
          <a:xfrm>
            <a:off x="565865" y="2205301"/>
            <a:ext cx="787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2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Young patients, unilateral </a:t>
            </a:r>
            <a:r>
              <a:rPr lang="en-GB" sz="2200" dirty="0" err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salpingo</a:t>
            </a:r>
            <a:r>
              <a:rPr lang="en-GB" sz="22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-oophorectomy +  endometrial sampling and staging.</a:t>
            </a:r>
            <a:endParaRPr sz="22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13" name="Google Shape;813;p45"/>
          <p:cNvSpPr txBox="1"/>
          <p:nvPr/>
        </p:nvSpPr>
        <p:spPr>
          <a:xfrm>
            <a:off x="543630" y="3039211"/>
            <a:ext cx="78771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2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Older patients   Full surgical staging</a:t>
            </a:r>
            <a:endParaRPr sz="22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14" name="Google Shape;814;p45"/>
          <p:cNvSpPr txBox="1"/>
          <p:nvPr/>
        </p:nvSpPr>
        <p:spPr>
          <a:xfrm>
            <a:off x="546160" y="3589871"/>
            <a:ext cx="7600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2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Surgery is the mainstay of treatment -  no effective chemotherapy regime.</a:t>
            </a:r>
            <a:endParaRPr sz="22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15" name="Google Shape;815;p45"/>
          <p:cNvSpPr txBox="1"/>
          <p:nvPr/>
        </p:nvSpPr>
        <p:spPr>
          <a:xfrm>
            <a:off x="630373" y="992227"/>
            <a:ext cx="5884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Treatment</a:t>
            </a:r>
            <a:r>
              <a:rPr lang="en-GB" sz="2000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: </a:t>
            </a:r>
            <a:endParaRPr sz="1800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8190" y="388620"/>
            <a:ext cx="9997440" cy="1003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latin typeface="+mn-lt"/>
              </a:rPr>
              <a:t>PROF UMER MODEL OF INTEGRATED LECTURE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43" y="1153886"/>
            <a:ext cx="6959852" cy="34507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6"/>
          <p:cNvSpPr txBox="1">
            <a:spLocks noGrp="1"/>
          </p:cNvSpPr>
          <p:nvPr>
            <p:ph type="title"/>
          </p:nvPr>
        </p:nvSpPr>
        <p:spPr>
          <a:xfrm>
            <a:off x="427700" y="37828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Germ cell tumours </a:t>
            </a:r>
          </a:p>
        </p:txBody>
      </p:sp>
      <p:sp>
        <p:nvSpPr>
          <p:cNvPr id="821" name="Google Shape;821;p46"/>
          <p:cNvSpPr txBox="1"/>
          <p:nvPr/>
        </p:nvSpPr>
        <p:spPr>
          <a:xfrm>
            <a:off x="376625" y="939313"/>
            <a:ext cx="8001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Young women 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10% of ovarian tumours  —- from primordial germ cells 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22" name="Google Shape;822;p46"/>
          <p:cNvSpPr txBox="1"/>
          <p:nvPr/>
        </p:nvSpPr>
        <p:spPr>
          <a:xfrm>
            <a:off x="658225" y="2278775"/>
            <a:ext cx="7877100" cy="55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23" name="Google Shape;823;p46"/>
          <p:cNvSpPr txBox="1"/>
          <p:nvPr/>
        </p:nvSpPr>
        <p:spPr>
          <a:xfrm>
            <a:off x="503900" y="2212675"/>
            <a:ext cx="8001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Solid pelvic mass 10%  torsion, haemorrhage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24" name="Google Shape;824;p46"/>
          <p:cNvSpPr txBox="1"/>
          <p:nvPr/>
        </p:nvSpPr>
        <p:spPr>
          <a:xfrm>
            <a:off x="500525" y="2714775"/>
            <a:ext cx="7877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Dysgerminomas 50%  Bilateral  </a:t>
            </a:r>
            <a:r>
              <a:rPr lang="en-GB" sz="2000" dirty="0" err="1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BhCG</a:t>
            </a:r>
            <a:r>
              <a:rPr lang="en-GB" sz="2000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, LDH</a:t>
            </a:r>
            <a:endParaRPr sz="2000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25" name="Google Shape;825;p46"/>
          <p:cNvSpPr txBox="1"/>
          <p:nvPr/>
        </p:nvSpPr>
        <p:spPr>
          <a:xfrm>
            <a:off x="485625" y="3248600"/>
            <a:ext cx="860633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Endodermal sinus yolk sac tumours is second commonest- 15%, </a:t>
            </a:r>
            <a:r>
              <a:rPr lang="en-GB" sz="2000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AFP</a:t>
            </a:r>
            <a:endParaRPr sz="2000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26" name="Google Shape;826;p46"/>
          <p:cNvSpPr txBox="1"/>
          <p:nvPr/>
        </p:nvSpPr>
        <p:spPr>
          <a:xfrm>
            <a:off x="427700" y="1740846"/>
            <a:ext cx="5884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Clinical Features:</a:t>
            </a:r>
          </a:p>
        </p:txBody>
      </p:sp>
      <p:sp>
        <p:nvSpPr>
          <p:cNvPr id="827" name="Google Shape;827;p46"/>
          <p:cNvSpPr txBox="1"/>
          <p:nvPr/>
        </p:nvSpPr>
        <p:spPr>
          <a:xfrm>
            <a:off x="485625" y="3782000"/>
            <a:ext cx="8197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Immature teratomas  15–20%  ⅓ secrete </a:t>
            </a:r>
            <a:r>
              <a:rPr lang="en-GB" sz="200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AFP</a:t>
            </a:r>
            <a:endParaRPr sz="200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28" name="Google Shape;828;p46"/>
          <p:cNvSpPr txBox="1"/>
          <p:nvPr/>
        </p:nvSpPr>
        <p:spPr>
          <a:xfrm>
            <a:off x="525650" y="4277100"/>
            <a:ext cx="7877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70%  - stage 1   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Spread 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– lymphatics or blood borne.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7"/>
          <p:cNvSpPr txBox="1">
            <a:spLocks noGrp="1"/>
          </p:cNvSpPr>
          <p:nvPr>
            <p:ph type="title"/>
          </p:nvPr>
        </p:nvSpPr>
        <p:spPr>
          <a:xfrm>
            <a:off x="423110" y="367647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Germ cell tumours </a:t>
            </a:r>
          </a:p>
        </p:txBody>
      </p:sp>
      <p:sp>
        <p:nvSpPr>
          <p:cNvPr id="834" name="Google Shape;834;p47"/>
          <p:cNvSpPr txBox="1"/>
          <p:nvPr/>
        </p:nvSpPr>
        <p:spPr>
          <a:xfrm>
            <a:off x="505825" y="1821575"/>
            <a:ext cx="7877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35" name="Google Shape;835;p47"/>
          <p:cNvSpPr txBox="1"/>
          <p:nvPr/>
        </p:nvSpPr>
        <p:spPr>
          <a:xfrm>
            <a:off x="279410" y="1462802"/>
            <a:ext cx="8001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Fertility-sparing treatment</a:t>
            </a:r>
            <a:endParaRPr sz="20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36" name="Google Shape;836;p47"/>
          <p:cNvSpPr txBox="1"/>
          <p:nvPr/>
        </p:nvSpPr>
        <p:spPr>
          <a:xfrm>
            <a:off x="239205" y="1864572"/>
            <a:ext cx="8197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Exploratory laparotomy to remove the </a:t>
            </a:r>
            <a:b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tumour and assess  spread to the other ovary, </a:t>
            </a:r>
            <a:b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if present should be removed.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37" name="Google Shape;837;p47"/>
          <p:cNvSpPr txBox="1"/>
          <p:nvPr/>
        </p:nvSpPr>
        <p:spPr>
          <a:xfrm>
            <a:off x="281455" y="2908937"/>
            <a:ext cx="81978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Peritoneal biopsies/washing &amp; sampling of enlarged </a:t>
            </a:r>
            <a:b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pelvic or para-aortic nodes.</a:t>
            </a:r>
            <a:endParaRPr sz="200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38" name="Google Shape;838;p47"/>
          <p:cNvSpPr txBox="1"/>
          <p:nvPr/>
        </p:nvSpPr>
        <p:spPr>
          <a:xfrm>
            <a:off x="505825" y="864157"/>
            <a:ext cx="5884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Treatment</a:t>
            </a:r>
            <a:endParaRPr sz="2800" b="1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39" name="Google Shape;839;p47"/>
          <p:cNvSpPr txBox="1"/>
          <p:nvPr/>
        </p:nvSpPr>
        <p:spPr>
          <a:xfrm>
            <a:off x="281455" y="3612517"/>
            <a:ext cx="8197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Debulking surgery for metastatic disease</a:t>
            </a:r>
            <a:endParaRPr sz="200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40" name="Google Shape;840;p47"/>
          <p:cNvSpPr txBox="1"/>
          <p:nvPr/>
        </p:nvSpPr>
        <p:spPr>
          <a:xfrm>
            <a:off x="238930" y="4005382"/>
            <a:ext cx="78771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Intraoperative frozen sections may be required to assess nodal status.</a:t>
            </a:r>
            <a:endParaRPr sz="20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pic>
        <p:nvPicPr>
          <p:cNvPr id="841" name="Google Shape;841;p47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890166">
            <a:off x="6150085" y="996092"/>
            <a:ext cx="3155386" cy="284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7"/>
          <p:cNvSpPr txBox="1"/>
          <p:nvPr/>
        </p:nvSpPr>
        <p:spPr>
          <a:xfrm>
            <a:off x="8025275" y="882517"/>
            <a:ext cx="122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dysgerminoma</a:t>
            </a:r>
            <a:endParaRPr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48"/>
          <p:cNvSpPr txBox="1">
            <a:spLocks noGrp="1"/>
          </p:cNvSpPr>
          <p:nvPr>
            <p:ph type="title"/>
          </p:nvPr>
        </p:nvSpPr>
        <p:spPr>
          <a:xfrm>
            <a:off x="423890" y="318150"/>
            <a:ext cx="7713345" cy="66611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Germ cell tumours </a:t>
            </a:r>
          </a:p>
        </p:txBody>
      </p:sp>
      <p:sp>
        <p:nvSpPr>
          <p:cNvPr id="848" name="Google Shape;848;p48"/>
          <p:cNvSpPr txBox="1"/>
          <p:nvPr/>
        </p:nvSpPr>
        <p:spPr>
          <a:xfrm>
            <a:off x="505825" y="1821575"/>
            <a:ext cx="7877100" cy="55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49" name="Google Shape;849;p48"/>
          <p:cNvSpPr txBox="1"/>
          <p:nvPr/>
        </p:nvSpPr>
        <p:spPr>
          <a:xfrm>
            <a:off x="261904" y="1584081"/>
            <a:ext cx="81978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Stage 1 dysgerminomas and low-grade teratomas - surgery alone </a:t>
            </a:r>
            <a:b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 b="1" dirty="0">
                <a:solidFill>
                  <a:srgbClr val="FF4C32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5-year survival &gt; 90%</a:t>
            </a:r>
            <a:endParaRPr sz="2000" b="1" dirty="0">
              <a:solidFill>
                <a:srgbClr val="FF4C32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50" name="Google Shape;850;p48"/>
          <p:cNvSpPr txBox="1"/>
          <p:nvPr/>
        </p:nvSpPr>
        <p:spPr>
          <a:xfrm>
            <a:off x="261609" y="2349681"/>
            <a:ext cx="8197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For advanced stages </a:t>
            </a:r>
            <a:r>
              <a:rPr lang="en-GB" sz="2000" b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chemotherapy</a:t>
            </a: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is used</a:t>
            </a:r>
            <a:endParaRPr sz="200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51" name="Google Shape;851;p48"/>
          <p:cNvSpPr txBox="1"/>
          <p:nvPr/>
        </p:nvSpPr>
        <p:spPr>
          <a:xfrm>
            <a:off x="465185" y="917966"/>
            <a:ext cx="5884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Chemotherapy:</a:t>
            </a:r>
            <a:endParaRPr sz="2400" b="1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52" name="Google Shape;852;p48"/>
          <p:cNvSpPr txBox="1"/>
          <p:nvPr/>
        </p:nvSpPr>
        <p:spPr>
          <a:xfrm>
            <a:off x="260339" y="2728141"/>
            <a:ext cx="81978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Common regime used = bleomycin, etoposide and cisplatin </a:t>
            </a:r>
            <a:r>
              <a:rPr lang="en-GB" sz="2000" b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(BEP)</a:t>
            </a: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, </a:t>
            </a:r>
            <a:b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given as a course of </a:t>
            </a:r>
            <a:r>
              <a:rPr lang="en-GB" sz="2000" b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three to four treatments</a:t>
            </a: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, 3 weeks apart.</a:t>
            </a:r>
            <a:endParaRPr sz="20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853" name="Google Shape;853;p48"/>
          <p:cNvSpPr txBox="1"/>
          <p:nvPr/>
        </p:nvSpPr>
        <p:spPr>
          <a:xfrm>
            <a:off x="301634" y="3880466"/>
            <a:ext cx="78771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Long-term cure rates over 90% and also preserves fertility if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9"/>
          <p:cNvSpPr txBox="1">
            <a:spLocks noGrp="1"/>
          </p:cNvSpPr>
          <p:nvPr>
            <p:ph type="title"/>
          </p:nvPr>
        </p:nvSpPr>
        <p:spPr>
          <a:xfrm>
            <a:off x="715010" y="349885"/>
            <a:ext cx="7713345" cy="64389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Tumour Markers</a:t>
            </a:r>
          </a:p>
        </p:txBody>
      </p:sp>
      <p:sp>
        <p:nvSpPr>
          <p:cNvPr id="859" name="Google Shape;859;p49"/>
          <p:cNvSpPr/>
          <p:nvPr/>
        </p:nvSpPr>
        <p:spPr>
          <a:xfrm>
            <a:off x="840000" y="1526050"/>
            <a:ext cx="2623500" cy="713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60" name="Google Shape;860;p49"/>
          <p:cNvSpPr/>
          <p:nvPr/>
        </p:nvSpPr>
        <p:spPr>
          <a:xfrm>
            <a:off x="840000" y="2592850"/>
            <a:ext cx="2623500" cy="713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61" name="Google Shape;861;p49"/>
          <p:cNvSpPr/>
          <p:nvPr/>
        </p:nvSpPr>
        <p:spPr>
          <a:xfrm>
            <a:off x="840000" y="3659650"/>
            <a:ext cx="2623500" cy="713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62" name="Google Shape;862;p49"/>
          <p:cNvSpPr/>
          <p:nvPr/>
        </p:nvSpPr>
        <p:spPr>
          <a:xfrm>
            <a:off x="4027350" y="1602250"/>
            <a:ext cx="1376400" cy="6147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4027350" y="2669050"/>
            <a:ext cx="1376400" cy="6147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4027350" y="3735850"/>
            <a:ext cx="1376400" cy="6147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 txBox="1"/>
          <p:nvPr/>
        </p:nvSpPr>
        <p:spPr>
          <a:xfrm>
            <a:off x="912100" y="1455725"/>
            <a:ext cx="239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Epithelial ovarian tumour</a:t>
            </a:r>
            <a:endParaRPr sz="2100" dirty="0">
              <a:solidFill>
                <a:schemeClr val="accent3"/>
              </a:solidFill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66" name="Google Shape;866;p49"/>
          <p:cNvSpPr txBox="1"/>
          <p:nvPr/>
        </p:nvSpPr>
        <p:spPr>
          <a:xfrm>
            <a:off x="5913175" y="1556475"/>
            <a:ext cx="2084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Ca-125</a:t>
            </a:r>
            <a:endParaRPr sz="2700" dirty="0"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67" name="Google Shape;867;p49"/>
          <p:cNvSpPr txBox="1"/>
          <p:nvPr/>
        </p:nvSpPr>
        <p:spPr>
          <a:xfrm>
            <a:off x="912100" y="2522525"/>
            <a:ext cx="239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Mucinous</a:t>
            </a:r>
            <a:b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</a:b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ovarian tumour</a:t>
            </a:r>
            <a:endParaRPr sz="2100" dirty="0">
              <a:solidFill>
                <a:schemeClr val="accent3"/>
              </a:solidFill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68" name="Google Shape;868;p49"/>
          <p:cNvSpPr txBox="1"/>
          <p:nvPr/>
        </p:nvSpPr>
        <p:spPr>
          <a:xfrm>
            <a:off x="912100" y="3589325"/>
            <a:ext cx="239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Embryonal</a:t>
            </a:r>
            <a:b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</a:b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Carcinoma</a:t>
            </a:r>
            <a:endParaRPr sz="2100" dirty="0">
              <a:solidFill>
                <a:schemeClr val="accent3"/>
              </a:solidFill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69" name="Google Shape;869;p49"/>
          <p:cNvSpPr txBox="1"/>
          <p:nvPr/>
        </p:nvSpPr>
        <p:spPr>
          <a:xfrm>
            <a:off x="5913175" y="2623275"/>
            <a:ext cx="2084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CEA</a:t>
            </a:r>
            <a:endParaRPr sz="2700"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70" name="Google Shape;870;p49"/>
          <p:cNvSpPr txBox="1"/>
          <p:nvPr/>
        </p:nvSpPr>
        <p:spPr>
          <a:xfrm>
            <a:off x="5913175" y="3613875"/>
            <a:ext cx="2084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B-hCG</a:t>
            </a:r>
            <a:endParaRPr sz="2700"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50"/>
          <p:cNvSpPr txBox="1">
            <a:spLocks noGrp="1"/>
          </p:cNvSpPr>
          <p:nvPr>
            <p:ph type="title"/>
          </p:nvPr>
        </p:nvSpPr>
        <p:spPr>
          <a:xfrm>
            <a:off x="715010" y="349250"/>
            <a:ext cx="7713345" cy="64452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Tumour Markers</a:t>
            </a:r>
          </a:p>
        </p:txBody>
      </p:sp>
      <p:sp>
        <p:nvSpPr>
          <p:cNvPr id="876" name="Google Shape;876;p50"/>
          <p:cNvSpPr/>
          <p:nvPr/>
        </p:nvSpPr>
        <p:spPr>
          <a:xfrm>
            <a:off x="840000" y="1526050"/>
            <a:ext cx="2623500" cy="713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0"/>
          <p:cNvSpPr/>
          <p:nvPr/>
        </p:nvSpPr>
        <p:spPr>
          <a:xfrm>
            <a:off x="840000" y="2592850"/>
            <a:ext cx="2623500" cy="713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0"/>
          <p:cNvSpPr/>
          <p:nvPr/>
        </p:nvSpPr>
        <p:spPr>
          <a:xfrm>
            <a:off x="840000" y="3659650"/>
            <a:ext cx="2623500" cy="713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9" name="Google Shape;879;p50"/>
          <p:cNvSpPr/>
          <p:nvPr/>
        </p:nvSpPr>
        <p:spPr>
          <a:xfrm>
            <a:off x="4027350" y="1602250"/>
            <a:ext cx="1376400" cy="6147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0"/>
          <p:cNvSpPr/>
          <p:nvPr/>
        </p:nvSpPr>
        <p:spPr>
          <a:xfrm>
            <a:off x="4027350" y="2669050"/>
            <a:ext cx="1376400" cy="6147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0"/>
          <p:cNvSpPr/>
          <p:nvPr/>
        </p:nvSpPr>
        <p:spPr>
          <a:xfrm>
            <a:off x="4027350" y="3735850"/>
            <a:ext cx="1376400" cy="6147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50"/>
          <p:cNvSpPr txBox="1"/>
          <p:nvPr/>
        </p:nvSpPr>
        <p:spPr>
          <a:xfrm>
            <a:off x="912100" y="1455725"/>
            <a:ext cx="239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Granulosa cell</a:t>
            </a:r>
            <a:b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</a:br>
            <a:r>
              <a:rPr lang="en-GB" sz="2100" dirty="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tumour</a:t>
            </a:r>
            <a:endParaRPr sz="2100" dirty="0">
              <a:solidFill>
                <a:schemeClr val="accent3"/>
              </a:solidFill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83" name="Google Shape;883;p50"/>
          <p:cNvSpPr txBox="1"/>
          <p:nvPr/>
        </p:nvSpPr>
        <p:spPr>
          <a:xfrm>
            <a:off x="5913175" y="1327875"/>
            <a:ext cx="208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Inhibin A</a:t>
            </a:r>
            <a:br>
              <a:rPr lang="en-GB" sz="2700" b="1" dirty="0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</a:br>
            <a:r>
              <a:rPr lang="en-GB" sz="2700" b="1" dirty="0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Inhibin B</a:t>
            </a:r>
            <a:endParaRPr sz="2700" dirty="0"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84" name="Google Shape;884;p50"/>
          <p:cNvSpPr txBox="1"/>
          <p:nvPr/>
        </p:nvSpPr>
        <p:spPr>
          <a:xfrm>
            <a:off x="912100" y="2674925"/>
            <a:ext cx="2399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Dysgerminoma</a:t>
            </a:r>
            <a:endParaRPr sz="2100">
              <a:solidFill>
                <a:schemeClr val="accent3"/>
              </a:solidFill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85" name="Google Shape;885;p50"/>
          <p:cNvSpPr txBox="1"/>
          <p:nvPr/>
        </p:nvSpPr>
        <p:spPr>
          <a:xfrm>
            <a:off x="912100" y="3589325"/>
            <a:ext cx="239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Endodermal</a:t>
            </a:r>
            <a:br>
              <a:rPr lang="en-GB" sz="210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</a:br>
            <a:r>
              <a:rPr lang="en-GB" sz="2100">
                <a:solidFill>
                  <a:schemeClr val="accent3"/>
                </a:solidFill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Sinus Tumour</a:t>
            </a:r>
            <a:endParaRPr sz="2100">
              <a:solidFill>
                <a:schemeClr val="accent3"/>
              </a:solidFill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86" name="Google Shape;886;p50"/>
          <p:cNvSpPr txBox="1"/>
          <p:nvPr/>
        </p:nvSpPr>
        <p:spPr>
          <a:xfrm>
            <a:off x="5913175" y="2623275"/>
            <a:ext cx="2084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LDH</a:t>
            </a:r>
            <a:endParaRPr sz="2700"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887" name="Google Shape;887;p50"/>
          <p:cNvSpPr txBox="1"/>
          <p:nvPr/>
        </p:nvSpPr>
        <p:spPr>
          <a:xfrm>
            <a:off x="5913175" y="3613875"/>
            <a:ext cx="2084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+mn-lt"/>
                <a:ea typeface="Paytone One" panose="00000500000000000000"/>
                <a:cs typeface="Paytone One" panose="00000500000000000000"/>
                <a:sym typeface="Paytone One" panose="00000500000000000000"/>
              </a:rPr>
              <a:t>AFP</a:t>
            </a:r>
            <a:endParaRPr sz="2700">
              <a:latin typeface="+mn-lt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795" y="239"/>
            <a:ext cx="8229600" cy="857250"/>
          </a:xfrm>
        </p:spPr>
        <p:txBody>
          <a:bodyPr/>
          <a:lstStyle/>
          <a:p>
            <a:r>
              <a:rPr lang="en-GB" sz="3600" dirty="0">
                <a:sym typeface="+mn-ea"/>
              </a:rPr>
              <a:t>Histological classification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893" name="Google Shape;893;p5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435268764"/>
              </p:ext>
            </p:extLst>
          </p:nvPr>
        </p:nvGraphicFramePr>
        <p:xfrm>
          <a:off x="740395" y="839273"/>
          <a:ext cx="7881000" cy="40232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808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9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70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485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01</a:t>
                      </a:r>
                      <a:endParaRPr lang="en-GB" sz="180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Epithelial </a:t>
                      </a:r>
                      <a:endParaRPr sz="1800" b="1" dirty="0">
                        <a:solidFill>
                          <a:schemeClr val="tx1"/>
                        </a:solidFill>
                        <a:sym typeface="Paytone One" panose="0000050000000000000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60-65%</a:t>
                      </a:r>
                      <a:endParaRPr lang="en-GB" sz="1800" dirty="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High grade serous </a:t>
                      </a:r>
                      <a:r>
                        <a:rPr lang="en-US" alt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,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Endometroid</a:t>
                      </a:r>
                      <a:endParaRPr sz="1800" b="0" dirty="0">
                        <a:solidFill>
                          <a:schemeClr val="tx1"/>
                        </a:solidFill>
                        <a:sym typeface="Abel" panose="0200050603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Clear cell</a:t>
                      </a:r>
                      <a:r>
                        <a:rPr lang="en-US" alt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,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Mucinous</a:t>
                      </a:r>
                      <a:endParaRPr sz="1800" b="0" dirty="0">
                        <a:solidFill>
                          <a:schemeClr val="tx1"/>
                        </a:solidFill>
                        <a:sym typeface="Abel" panose="0200050603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Low grade serous -borderline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Abel" panose="02000506030000020004"/>
                        <a:cs typeface="Abel" panose="02000506030000020004"/>
                        <a:sym typeface="Abel" panose="02000506030000020004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85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02</a:t>
                      </a:r>
                      <a:endParaRPr lang="en-GB" sz="180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Sex cord stroma     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8%</a:t>
                      </a:r>
                      <a:endParaRPr lang="en-GB" sz="1800" dirty="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Granulosa -cell </a:t>
                      </a:r>
                      <a:endParaRPr sz="1800" b="0" dirty="0">
                        <a:solidFill>
                          <a:schemeClr val="tx1"/>
                        </a:solidFill>
                        <a:sym typeface="Abel" panose="0200050603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Sertoli Leydig cell</a:t>
                      </a:r>
                      <a:endParaRPr sz="1800" b="0" dirty="0">
                        <a:solidFill>
                          <a:schemeClr val="tx1"/>
                        </a:solidFill>
                        <a:sym typeface="Abel" panose="0200050603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Gyandroblastoma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 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Abel" panose="02000506030000020004"/>
                        <a:cs typeface="Abel" panose="02000506030000020004"/>
                        <a:sym typeface="Abel" panose="02000506030000020004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85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03</a:t>
                      </a:r>
                      <a:endParaRPr lang="en-GB" sz="180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Germ cell 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 30%</a:t>
                      </a:r>
                      <a:endParaRPr lang="en-GB" sz="1800" dirty="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Dysgerminoma </a:t>
                      </a:r>
                      <a:endParaRPr sz="1800" b="0" dirty="0">
                        <a:solidFill>
                          <a:schemeClr val="tx1"/>
                        </a:solidFill>
                        <a:sym typeface="Abel" panose="0200050603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Endodermal sinus -yolk sac </a:t>
                      </a:r>
                      <a:endParaRPr sz="1800" b="0" dirty="0">
                        <a:solidFill>
                          <a:schemeClr val="tx1"/>
                        </a:solidFill>
                        <a:sym typeface="Abel" panose="0200050603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Teratoma</a:t>
                      </a:r>
                      <a:r>
                        <a:rPr lang="en-US" alt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,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Choriocarcinoma 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Abel" panose="02000506030000020004"/>
                        <a:cs typeface="Abel" panose="02000506030000020004"/>
                        <a:sym typeface="Abel" panose="02000506030000020004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9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04</a:t>
                      </a:r>
                      <a:endParaRPr lang="en-GB" sz="180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sym typeface="Paytone One" panose="00000500000000000000"/>
                        </a:rPr>
                        <a:t>Metastatic 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+mn-lt"/>
                        <a:ea typeface="Paytone One" panose="00000500000000000000"/>
                        <a:cs typeface="Paytone One" panose="00000500000000000000"/>
                        <a:sym typeface="Paytone One" panose="0000050000000000000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Metastatic </a:t>
                      </a:r>
                      <a:b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</a:b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(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Krukenburg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tumors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  <a:t>)</a:t>
                      </a:r>
                      <a:br>
                        <a:rPr lang="en-GB" sz="1800" b="0" dirty="0">
                          <a:solidFill>
                            <a:schemeClr val="tx1"/>
                          </a:solidFill>
                          <a:sym typeface="Abel" panose="02000506030000020004"/>
                        </a:rPr>
                      </a:b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Abel" panose="02000506030000020004"/>
                        <a:cs typeface="Abel" panose="02000506030000020004"/>
                        <a:sym typeface="Abel" panose="02000506030000020004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2"/>
          <p:cNvSpPr txBox="1">
            <a:spLocks noGrp="1"/>
          </p:cNvSpPr>
          <p:nvPr>
            <p:ph type="title"/>
          </p:nvPr>
        </p:nvSpPr>
        <p:spPr>
          <a:xfrm>
            <a:off x="477900" y="0"/>
            <a:ext cx="8566200" cy="7188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Staging of ovarian cancer ( FIGO)</a:t>
            </a:r>
          </a:p>
        </p:txBody>
      </p:sp>
      <p:graphicFrame>
        <p:nvGraphicFramePr>
          <p:cNvPr id="904" name="Google Shape;904;p5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2154121431"/>
              </p:ext>
            </p:extLst>
          </p:nvPr>
        </p:nvGraphicFramePr>
        <p:xfrm>
          <a:off x="99900" y="660262"/>
          <a:ext cx="8944199" cy="41064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32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1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5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Stage 1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Confined to ovary 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                                                                                          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642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Stage 1 A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Limited to </a:t>
                      </a:r>
                      <a:r>
                        <a:rPr lang="en-GB" sz="1800" b="1" u="sng" dirty="0">
                          <a:solidFill>
                            <a:schemeClr val="tx1"/>
                          </a:solidFill>
                        </a:rPr>
                        <a:t>one </a:t>
                      </a:r>
                      <a:r>
                        <a:rPr lang="en-GB" sz="1800" b="1" u="sng" dirty="0" err="1">
                          <a:solidFill>
                            <a:schemeClr val="tx1"/>
                          </a:solidFill>
                        </a:rPr>
                        <a:t>ovary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,no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disease, capsule intact, no ascites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42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Stage 1 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Limited to </a:t>
                      </a:r>
                      <a:r>
                        <a:rPr lang="en-GB" sz="1800" b="1" u="sng" dirty="0">
                          <a:solidFill>
                            <a:schemeClr val="tx1"/>
                          </a:solidFill>
                        </a:rPr>
                        <a:t>both ovaries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, no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disease, capsule intact, no ascites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8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Stage 1 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Tumour limited to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one or both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7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           1C1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Surgical spill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642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           1C2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Capsule rupture before surgery/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tumor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on ovarian surface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2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US" altLang="en-GB" sz="180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1C3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Malignant cells in ascites or peritoneal washings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3"/>
          <p:cNvSpPr txBox="1">
            <a:spLocks noGrp="1"/>
          </p:cNvSpPr>
          <p:nvPr>
            <p:ph type="title"/>
          </p:nvPr>
        </p:nvSpPr>
        <p:spPr>
          <a:xfrm>
            <a:off x="288900" y="148683"/>
            <a:ext cx="8566200" cy="7188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Staging of ovarian cancer (FIGO)</a:t>
            </a:r>
          </a:p>
        </p:txBody>
      </p:sp>
      <p:graphicFrame>
        <p:nvGraphicFramePr>
          <p:cNvPr id="923" name="Google Shape;923;p5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507004878"/>
              </p:ext>
            </p:extLst>
          </p:nvPr>
        </p:nvGraphicFramePr>
        <p:xfrm>
          <a:off x="579864" y="1093516"/>
          <a:ext cx="8275236" cy="340316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967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78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57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/>
                        <a:t>Stage 2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/>
                        <a:t>Tumour in one / both ovaries +pelvic extension (below pelvic brim)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29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Stage 2 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Extension to uterus and fallopian tubes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Stage 2 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Extension to other intraperitoneal tissues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Stage 2 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II A / II B + positive peritoneal washings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4"/>
          <p:cNvSpPr txBox="1">
            <a:spLocks noGrp="1"/>
          </p:cNvSpPr>
          <p:nvPr>
            <p:ph type="title"/>
          </p:nvPr>
        </p:nvSpPr>
        <p:spPr>
          <a:xfrm>
            <a:off x="477900" y="84100"/>
            <a:ext cx="8566200" cy="550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Staging of ovarian cancer FIGO</a:t>
            </a:r>
            <a:endParaRPr sz="3600"/>
          </a:p>
        </p:txBody>
      </p:sp>
      <p:graphicFrame>
        <p:nvGraphicFramePr>
          <p:cNvPr id="942" name="Google Shape;942;p5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3539177417"/>
              </p:ext>
            </p:extLst>
          </p:nvPr>
        </p:nvGraphicFramePr>
        <p:xfrm>
          <a:off x="174625" y="747473"/>
          <a:ext cx="8794750" cy="40233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60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4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Stage 3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Tumour in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one or both ovaries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with cytological or histological confirmed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spread to peritoneum outside the pelvis / metastasis to retroperitoneal lymph nodes 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Stage 3 A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A1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       i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       ii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A2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Microscopic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metastasis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 beyond pelvis</a:t>
                      </a:r>
                      <a:endParaRPr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Positive retroperitoneal lymph nodes 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</a:rPr>
                        <a:t>&lt;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10 mm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&gt;10 mm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Microscopic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extra pelvic 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peritoneal involvement</a:t>
                      </a:r>
                      <a:endParaRPr lang="en-GB" sz="1800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Stage 3 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Macroscopic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extra pelvic peritoneal metastasis </a:t>
                      </a:r>
                      <a:r>
                        <a:rPr lang="en-GB" sz="1800" b="1" u="sng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 2cm </a:t>
                      </a:r>
                      <a:r>
                        <a:rPr lang="en-GB" sz="1800" u="sng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ve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retroperitoneal lymph nodes/ extending to capsule liver, spleen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</a:rPr>
                        <a:t>Stage 3 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Macroscopic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extra pelvic peritoneal metastasis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&gt;2cm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u="sng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ve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retroperitoneal lymph nodes/ extending to capsule liver, spleen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55"/>
          <p:cNvSpPr txBox="1">
            <a:spLocks noGrp="1"/>
          </p:cNvSpPr>
          <p:nvPr>
            <p:ph type="title"/>
          </p:nvPr>
        </p:nvSpPr>
        <p:spPr>
          <a:xfrm>
            <a:off x="173100" y="302664"/>
            <a:ext cx="8566200" cy="550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Staging of ovarian cancer (FIGO)</a:t>
            </a:r>
          </a:p>
        </p:txBody>
      </p:sp>
      <p:graphicFrame>
        <p:nvGraphicFramePr>
          <p:cNvPr id="961" name="Google Shape;961;p55"/>
          <p:cNvGraphicFramePr/>
          <p:nvPr>
            <p:extLst>
              <p:ext uri="{D42A27DB-BD31-4B8C-83A1-F6EECF244321}">
                <p14:modId xmlns:p14="http://schemas.microsoft.com/office/powerpoint/2010/main" xmlns="" val="636605920"/>
              </p:ext>
            </p:extLst>
          </p:nvPr>
        </p:nvGraphicFramePr>
        <p:xfrm>
          <a:off x="297366" y="1780949"/>
          <a:ext cx="6683297" cy="140202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3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95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Stage 4 A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Distant metastasis - Pleural effusion +</a:t>
                      </a:r>
                      <a:r>
                        <a:rPr lang="en-GB" sz="2000" dirty="0" err="1"/>
                        <a:t>ve</a:t>
                      </a:r>
                      <a:r>
                        <a:rPr lang="en-GB" sz="2000" dirty="0"/>
                        <a:t> cytology 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Stage 4 B</a:t>
                      </a:r>
                    </a:p>
                  </a:txBody>
                  <a:tcPr marL="91425" marR="91425" marT="91425" marB="91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Hepatic /splenic parenchymal metastasis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75" name="Google Shape;975;p55"/>
          <p:cNvPicPr preferRelativeResize="0"/>
          <p:nvPr/>
        </p:nvPicPr>
        <p:blipFill rotWithShape="1">
          <a:blip r:embed="rId3"/>
          <a:srcRect r="47572"/>
          <a:stretch>
            <a:fillRect/>
          </a:stretch>
        </p:blipFill>
        <p:spPr>
          <a:xfrm>
            <a:off x="6470325" y="1338780"/>
            <a:ext cx="2119550" cy="31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7"/>
          <p:cNvSpPr txBox="1">
            <a:spLocks noGrp="1"/>
          </p:cNvSpPr>
          <p:nvPr>
            <p:ph type="title"/>
          </p:nvPr>
        </p:nvSpPr>
        <p:spPr>
          <a:xfrm>
            <a:off x="715327" y="191155"/>
            <a:ext cx="7713345" cy="62293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tx1"/>
                </a:solidFill>
              </a:rPr>
              <a:t>LEARNING OUTCOMES</a:t>
            </a:r>
          </a:p>
        </p:txBody>
      </p:sp>
      <p:sp>
        <p:nvSpPr>
          <p:cNvPr id="503" name="Google Shape;503;p27"/>
          <p:cNvSpPr txBox="1">
            <a:spLocks noGrp="1"/>
          </p:cNvSpPr>
          <p:nvPr>
            <p:ph type="body" idx="1"/>
          </p:nvPr>
        </p:nvSpPr>
        <p:spPr>
          <a:xfrm>
            <a:off x="1353934" y="1176965"/>
            <a:ext cx="77040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Enlist the types of malignant ovarian tumours</a:t>
            </a:r>
          </a:p>
        </p:txBody>
      </p:sp>
      <p:sp>
        <p:nvSpPr>
          <p:cNvPr id="504" name="Google Shape;504;p27"/>
          <p:cNvSpPr txBox="1"/>
          <p:nvPr/>
        </p:nvSpPr>
        <p:spPr>
          <a:xfrm>
            <a:off x="1354024" y="1623060"/>
            <a:ext cx="6456045" cy="1059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Enumerate their risk factors and </a:t>
            </a:r>
            <a:r>
              <a:rPr lang="en-GB" sz="2400" b="1" dirty="0" err="1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tumor</a:t>
            </a:r>
            <a:r>
              <a:rPr lang="en-GB" sz="2400" b="1" dirty="0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markers </a:t>
            </a:r>
          </a:p>
        </p:txBody>
      </p:sp>
      <p:sp>
        <p:nvSpPr>
          <p:cNvPr id="505" name="Google Shape;505;p27"/>
          <p:cNvSpPr txBox="1"/>
          <p:nvPr/>
        </p:nvSpPr>
        <p:spPr>
          <a:xfrm>
            <a:off x="1388464" y="2349065"/>
            <a:ext cx="5280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Describe clinical features of the disease</a:t>
            </a:r>
          </a:p>
        </p:txBody>
      </p:sp>
      <p:sp>
        <p:nvSpPr>
          <p:cNvPr id="506" name="Google Shape;506;p27"/>
          <p:cNvSpPr txBox="1"/>
          <p:nvPr/>
        </p:nvSpPr>
        <p:spPr>
          <a:xfrm>
            <a:off x="1406414" y="2996295"/>
            <a:ext cx="5280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Discuss FIGO staging of ovarian cancer</a:t>
            </a:r>
          </a:p>
        </p:txBody>
      </p:sp>
      <p:sp>
        <p:nvSpPr>
          <p:cNvPr id="507" name="Google Shape;507;p27"/>
          <p:cNvSpPr txBox="1"/>
          <p:nvPr/>
        </p:nvSpPr>
        <p:spPr>
          <a:xfrm>
            <a:off x="1406949" y="3627855"/>
            <a:ext cx="7272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Know the diagnostic criteria, management, follow up and </a:t>
            </a:r>
            <a:br>
              <a:rPr lang="en-GB" sz="2400" b="1" dirty="0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</a:br>
            <a:r>
              <a:rPr lang="en-GB" sz="2400" b="1" dirty="0">
                <a:solidFill>
                  <a:schemeClr val="tx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5 year survival rate </a:t>
            </a:r>
          </a:p>
        </p:txBody>
      </p:sp>
      <p:sp>
        <p:nvSpPr>
          <p:cNvPr id="508" name="Google Shape;508;p27"/>
          <p:cNvSpPr txBox="1">
            <a:spLocks noGrp="1"/>
          </p:cNvSpPr>
          <p:nvPr>
            <p:ph type="title" idx="4294967295"/>
          </p:nvPr>
        </p:nvSpPr>
        <p:spPr>
          <a:xfrm>
            <a:off x="599549" y="1176940"/>
            <a:ext cx="701700" cy="44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509" name="Google Shape;509;p27"/>
          <p:cNvSpPr txBox="1">
            <a:spLocks noGrp="1"/>
          </p:cNvSpPr>
          <p:nvPr>
            <p:ph type="title" idx="4294967295"/>
          </p:nvPr>
        </p:nvSpPr>
        <p:spPr>
          <a:xfrm>
            <a:off x="599549" y="1864645"/>
            <a:ext cx="701700" cy="44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510" name="Google Shape;510;p27"/>
          <p:cNvSpPr txBox="1">
            <a:spLocks noGrp="1"/>
          </p:cNvSpPr>
          <p:nvPr>
            <p:ph type="title" idx="4294967295"/>
          </p:nvPr>
        </p:nvSpPr>
        <p:spPr>
          <a:xfrm>
            <a:off x="599549" y="2552350"/>
            <a:ext cx="701700" cy="44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511" name="Google Shape;511;p27"/>
          <p:cNvSpPr txBox="1">
            <a:spLocks noGrp="1"/>
          </p:cNvSpPr>
          <p:nvPr>
            <p:ph type="title" idx="4294967295"/>
          </p:nvPr>
        </p:nvSpPr>
        <p:spPr>
          <a:xfrm>
            <a:off x="599549" y="3181635"/>
            <a:ext cx="701700" cy="44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512" name="Google Shape;512;p27"/>
          <p:cNvSpPr txBox="1">
            <a:spLocks noGrp="1"/>
          </p:cNvSpPr>
          <p:nvPr>
            <p:ph type="title" idx="4294967295"/>
          </p:nvPr>
        </p:nvSpPr>
        <p:spPr>
          <a:xfrm>
            <a:off x="599549" y="3927760"/>
            <a:ext cx="701700" cy="44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tx1"/>
                </a:solidFill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56"/>
          <p:cNvSpPr txBox="1">
            <a:spLocks noGrp="1"/>
          </p:cNvSpPr>
          <p:nvPr>
            <p:ph type="title"/>
          </p:nvPr>
        </p:nvSpPr>
        <p:spPr>
          <a:xfrm>
            <a:off x="720000" y="4467300"/>
            <a:ext cx="77040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Staging of ovarian cancer(FIGO)</a:t>
            </a:r>
          </a:p>
        </p:txBody>
      </p:sp>
      <p:pic>
        <p:nvPicPr>
          <p:cNvPr id="981" name="Google Shape;981;p5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700" y="0"/>
            <a:ext cx="9144000" cy="450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57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Staging of ovarian cancer(FIGO)</a:t>
            </a:r>
          </a:p>
        </p:txBody>
      </p:sp>
      <p:sp>
        <p:nvSpPr>
          <p:cNvPr id="987" name="Google Shape;987;p57"/>
          <p:cNvSpPr txBox="1">
            <a:spLocks noGrp="1"/>
          </p:cNvSpPr>
          <p:nvPr>
            <p:ph type="title" idx="4294967295"/>
          </p:nvPr>
        </p:nvSpPr>
        <p:spPr>
          <a:xfrm>
            <a:off x="562699" y="2333062"/>
            <a:ext cx="150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88" name="Google Shape;988;p57"/>
          <p:cNvSpPr txBox="1">
            <a:spLocks noGrp="1"/>
          </p:cNvSpPr>
          <p:nvPr>
            <p:ph type="title" idx="4294967295"/>
          </p:nvPr>
        </p:nvSpPr>
        <p:spPr>
          <a:xfrm>
            <a:off x="6767601" y="2333062"/>
            <a:ext cx="150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89" name="Google Shape;989;p57"/>
          <p:cNvSpPr txBox="1">
            <a:spLocks noGrp="1"/>
          </p:cNvSpPr>
          <p:nvPr>
            <p:ph type="title" idx="4294967295"/>
          </p:nvPr>
        </p:nvSpPr>
        <p:spPr>
          <a:xfrm>
            <a:off x="2631000" y="3476062"/>
            <a:ext cx="150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90" name="Google Shape;990;p57"/>
          <p:cNvSpPr txBox="1">
            <a:spLocks noGrp="1"/>
          </p:cNvSpPr>
          <p:nvPr>
            <p:ph type="title" idx="4294967295"/>
          </p:nvPr>
        </p:nvSpPr>
        <p:spPr>
          <a:xfrm>
            <a:off x="4699300" y="2333062"/>
            <a:ext cx="150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91" name="Google Shape;991;p57"/>
          <p:cNvSpPr txBox="1">
            <a:spLocks noGrp="1"/>
          </p:cNvSpPr>
          <p:nvPr>
            <p:ph type="title" idx="4294967295"/>
          </p:nvPr>
        </p:nvSpPr>
        <p:spPr>
          <a:xfrm>
            <a:off x="965150" y="1401800"/>
            <a:ext cx="703800" cy="593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/>
              <a:t>1</a:t>
            </a:r>
            <a:endParaRPr sz="2700"/>
          </a:p>
        </p:txBody>
      </p:sp>
      <p:sp>
        <p:nvSpPr>
          <p:cNvPr id="992" name="Google Shape;992;p57"/>
          <p:cNvSpPr txBox="1">
            <a:spLocks noGrp="1"/>
          </p:cNvSpPr>
          <p:nvPr>
            <p:ph type="title" idx="4294967295"/>
          </p:nvPr>
        </p:nvSpPr>
        <p:spPr>
          <a:xfrm>
            <a:off x="3033450" y="1367350"/>
            <a:ext cx="703800" cy="593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/>
              <a:t>02</a:t>
            </a:r>
            <a:endParaRPr sz="2700"/>
          </a:p>
        </p:txBody>
      </p:sp>
      <p:sp>
        <p:nvSpPr>
          <p:cNvPr id="993" name="Google Shape;993;p57"/>
          <p:cNvSpPr txBox="1">
            <a:spLocks noGrp="1"/>
          </p:cNvSpPr>
          <p:nvPr>
            <p:ph type="title" idx="4294967295"/>
          </p:nvPr>
        </p:nvSpPr>
        <p:spPr>
          <a:xfrm>
            <a:off x="5101750" y="1367350"/>
            <a:ext cx="703800" cy="593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/>
              <a:t>03</a:t>
            </a:r>
            <a:endParaRPr sz="2700"/>
          </a:p>
        </p:txBody>
      </p:sp>
      <p:sp>
        <p:nvSpPr>
          <p:cNvPr id="994" name="Google Shape;994;p57"/>
          <p:cNvSpPr txBox="1">
            <a:spLocks noGrp="1"/>
          </p:cNvSpPr>
          <p:nvPr>
            <p:ph type="title" idx="4294967295"/>
          </p:nvPr>
        </p:nvSpPr>
        <p:spPr>
          <a:xfrm>
            <a:off x="7170050" y="1367350"/>
            <a:ext cx="703800" cy="593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/>
              <a:t>04</a:t>
            </a:r>
            <a:endParaRPr sz="2700"/>
          </a:p>
        </p:txBody>
      </p:sp>
      <p:sp>
        <p:nvSpPr>
          <p:cNvPr id="995" name="Google Shape;995;p57"/>
          <p:cNvSpPr txBox="1"/>
          <p:nvPr/>
        </p:nvSpPr>
        <p:spPr>
          <a:xfrm>
            <a:off x="613250" y="3104740"/>
            <a:ext cx="14076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endParaRPr>
              <a:solidFill>
                <a:schemeClr val="lt1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996" name="Google Shape;996;p57"/>
          <p:cNvSpPr txBox="1"/>
          <p:nvPr/>
        </p:nvSpPr>
        <p:spPr>
          <a:xfrm>
            <a:off x="2681550" y="3104740"/>
            <a:ext cx="14076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997" name="Google Shape;997;p57"/>
          <p:cNvSpPr txBox="1"/>
          <p:nvPr/>
        </p:nvSpPr>
        <p:spPr>
          <a:xfrm>
            <a:off x="4749850" y="3233040"/>
            <a:ext cx="14076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endParaRPr>
              <a:solidFill>
                <a:schemeClr val="lt1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998" name="Google Shape;998;p57"/>
          <p:cNvSpPr txBox="1"/>
          <p:nvPr/>
        </p:nvSpPr>
        <p:spPr>
          <a:xfrm>
            <a:off x="6818150" y="3104740"/>
            <a:ext cx="14076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t</a:t>
            </a:r>
            <a:endParaRPr>
              <a:solidFill>
                <a:schemeClr val="lt1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cxnSp>
        <p:nvCxnSpPr>
          <p:cNvPr id="999" name="Google Shape;999;p57"/>
          <p:cNvCxnSpPr>
            <a:stCxn id="991" idx="3"/>
            <a:endCxn id="992" idx="1"/>
          </p:cNvCxnSpPr>
          <p:nvPr/>
        </p:nvCxnSpPr>
        <p:spPr>
          <a:xfrm rot="10800000" flipH="1">
            <a:off x="1668950" y="1664000"/>
            <a:ext cx="1364400" cy="34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0" name="Google Shape;1000;p57"/>
          <p:cNvCxnSpPr>
            <a:stCxn id="992" idx="3"/>
            <a:endCxn id="993" idx="1"/>
          </p:cNvCxnSpPr>
          <p:nvPr/>
        </p:nvCxnSpPr>
        <p:spPr>
          <a:xfrm>
            <a:off x="3737250" y="1664050"/>
            <a:ext cx="136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1" name="Google Shape;1001;p57"/>
          <p:cNvCxnSpPr>
            <a:stCxn id="993" idx="3"/>
            <a:endCxn id="994" idx="1"/>
          </p:cNvCxnSpPr>
          <p:nvPr/>
        </p:nvCxnSpPr>
        <p:spPr>
          <a:xfrm>
            <a:off x="5805550" y="1664050"/>
            <a:ext cx="136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2" name="Google Shape;1002;p57"/>
          <p:cNvCxnSpPr>
            <a:stCxn id="991" idx="2"/>
            <a:endCxn id="987" idx="0"/>
          </p:cNvCxnSpPr>
          <p:nvPr/>
        </p:nvCxnSpPr>
        <p:spPr>
          <a:xfrm>
            <a:off x="1317050" y="1995200"/>
            <a:ext cx="0" cy="33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3" name="Google Shape;1003;p57"/>
          <p:cNvCxnSpPr>
            <a:stCxn id="987" idx="2"/>
            <a:endCxn id="995" idx="0"/>
          </p:cNvCxnSpPr>
          <p:nvPr/>
        </p:nvCxnSpPr>
        <p:spPr>
          <a:xfrm>
            <a:off x="1317049" y="2860762"/>
            <a:ext cx="0" cy="243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4" name="Google Shape;1004;p57"/>
          <p:cNvCxnSpPr>
            <a:stCxn id="992" idx="2"/>
            <a:endCxn id="989" idx="0"/>
          </p:cNvCxnSpPr>
          <p:nvPr/>
        </p:nvCxnSpPr>
        <p:spPr>
          <a:xfrm>
            <a:off x="3385350" y="1960750"/>
            <a:ext cx="0" cy="1515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5" name="Google Shape;1005;p57"/>
          <p:cNvCxnSpPr>
            <a:stCxn id="989" idx="2"/>
            <a:endCxn id="996" idx="0"/>
          </p:cNvCxnSpPr>
          <p:nvPr/>
        </p:nvCxnSpPr>
        <p:spPr>
          <a:xfrm rot="10800000">
            <a:off x="3385350" y="3104662"/>
            <a:ext cx="0" cy="899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6" name="Google Shape;1006;p57"/>
          <p:cNvCxnSpPr>
            <a:stCxn id="993" idx="2"/>
            <a:endCxn id="990" idx="0"/>
          </p:cNvCxnSpPr>
          <p:nvPr/>
        </p:nvCxnSpPr>
        <p:spPr>
          <a:xfrm>
            <a:off x="5453650" y="1960750"/>
            <a:ext cx="0" cy="372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7" name="Google Shape;1007;p57"/>
          <p:cNvCxnSpPr>
            <a:stCxn id="990" idx="2"/>
            <a:endCxn id="997" idx="0"/>
          </p:cNvCxnSpPr>
          <p:nvPr/>
        </p:nvCxnSpPr>
        <p:spPr>
          <a:xfrm>
            <a:off x="5453650" y="2860762"/>
            <a:ext cx="0" cy="372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8" name="Google Shape;1008;p57"/>
          <p:cNvCxnSpPr>
            <a:stCxn id="994" idx="2"/>
            <a:endCxn id="988" idx="0"/>
          </p:cNvCxnSpPr>
          <p:nvPr/>
        </p:nvCxnSpPr>
        <p:spPr>
          <a:xfrm>
            <a:off x="7521950" y="1960750"/>
            <a:ext cx="0" cy="372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9" name="Google Shape;1009;p57"/>
          <p:cNvCxnSpPr>
            <a:stCxn id="988" idx="2"/>
            <a:endCxn id="998" idx="0"/>
          </p:cNvCxnSpPr>
          <p:nvPr/>
        </p:nvCxnSpPr>
        <p:spPr>
          <a:xfrm>
            <a:off x="7521951" y="2860762"/>
            <a:ext cx="0" cy="243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10" name="Google Shape;1010;p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2700" y="2214750"/>
            <a:ext cx="1508700" cy="24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32725" y="2214750"/>
            <a:ext cx="1508700" cy="24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766325" y="2214750"/>
            <a:ext cx="1476375" cy="24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18150" y="2214750"/>
            <a:ext cx="1751975" cy="24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2496" y="-22125"/>
            <a:ext cx="79130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58"/>
          <p:cNvSpPr txBox="1"/>
          <p:nvPr/>
        </p:nvSpPr>
        <p:spPr>
          <a:xfrm>
            <a:off x="2990700" y="945925"/>
            <a:ext cx="93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70-90%</a:t>
            </a:r>
            <a:endParaRPr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0" name="Google Shape;1020;p58"/>
          <p:cNvSpPr txBox="1"/>
          <p:nvPr/>
        </p:nvSpPr>
        <p:spPr>
          <a:xfrm>
            <a:off x="3828900" y="1250725"/>
            <a:ext cx="6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80%</a:t>
            </a:r>
            <a:endParaRPr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1" name="Google Shape;1021;p58"/>
          <p:cNvSpPr txBox="1"/>
          <p:nvPr/>
        </p:nvSpPr>
        <p:spPr>
          <a:xfrm>
            <a:off x="4590900" y="2850925"/>
            <a:ext cx="6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30%</a:t>
            </a:r>
            <a:endParaRPr b="1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2" name="Google Shape;1022;p58"/>
          <p:cNvSpPr txBox="1"/>
          <p:nvPr/>
        </p:nvSpPr>
        <p:spPr>
          <a:xfrm>
            <a:off x="5352900" y="3460525"/>
            <a:ext cx="6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10%</a:t>
            </a:r>
            <a:endParaRPr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3" name="Google Shape;1023;p58"/>
          <p:cNvSpPr txBox="1"/>
          <p:nvPr/>
        </p:nvSpPr>
        <p:spPr>
          <a:xfrm>
            <a:off x="2960950" y="4172000"/>
            <a:ext cx="71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Stage 1</a:t>
            </a:r>
            <a:endParaRPr sz="11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4" name="Google Shape;1024;p58"/>
          <p:cNvSpPr txBox="1"/>
          <p:nvPr/>
        </p:nvSpPr>
        <p:spPr>
          <a:xfrm>
            <a:off x="3722950" y="4172000"/>
            <a:ext cx="71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Stage 2</a:t>
            </a:r>
            <a:endParaRPr sz="11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5" name="Google Shape;1025;p58"/>
          <p:cNvSpPr txBox="1"/>
          <p:nvPr/>
        </p:nvSpPr>
        <p:spPr>
          <a:xfrm>
            <a:off x="4484950" y="4172000"/>
            <a:ext cx="71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Stage 3</a:t>
            </a:r>
            <a:endParaRPr sz="1100" b="1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26" name="Google Shape;1026;p58"/>
          <p:cNvSpPr txBox="1"/>
          <p:nvPr/>
        </p:nvSpPr>
        <p:spPr>
          <a:xfrm>
            <a:off x="5246950" y="4172000"/>
            <a:ext cx="71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Stage 4</a:t>
            </a:r>
            <a:endParaRPr sz="11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59"/>
          <p:cNvSpPr txBox="1">
            <a:spLocks noGrp="1"/>
          </p:cNvSpPr>
          <p:nvPr>
            <p:ph type="body" idx="1"/>
          </p:nvPr>
        </p:nvSpPr>
        <p:spPr>
          <a:xfrm>
            <a:off x="715100" y="1437775"/>
            <a:ext cx="3483000" cy="28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32" name="Google Shape;1032;p59"/>
          <p:cNvSpPr txBox="1">
            <a:spLocks noGrp="1"/>
          </p:cNvSpPr>
          <p:nvPr>
            <p:ph type="title"/>
          </p:nvPr>
        </p:nvSpPr>
        <p:spPr>
          <a:xfrm>
            <a:off x="715200" y="0"/>
            <a:ext cx="7713600" cy="878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Risk of malignancy index</a:t>
            </a:r>
          </a:p>
        </p:txBody>
      </p:sp>
      <p:pic>
        <p:nvPicPr>
          <p:cNvPr id="1033" name="Google Shape;1033;p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5100" y="2871450"/>
            <a:ext cx="8428900" cy="21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59"/>
          <p:cNvPicPr preferRelativeResize="0"/>
          <p:nvPr/>
        </p:nvPicPr>
        <p:blipFill rotWithShape="1">
          <a:blip r:embed="rId4"/>
          <a:srcRect l="11042" t="11717" r="8057" b="9374"/>
          <a:stretch>
            <a:fillRect/>
          </a:stretch>
        </p:blipFill>
        <p:spPr>
          <a:xfrm>
            <a:off x="715100" y="1296325"/>
            <a:ext cx="8428900" cy="15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60"/>
          <p:cNvSpPr txBox="1">
            <a:spLocks noGrp="1"/>
          </p:cNvSpPr>
          <p:nvPr>
            <p:ph type="body" idx="1"/>
          </p:nvPr>
        </p:nvSpPr>
        <p:spPr>
          <a:xfrm>
            <a:off x="715100" y="1437775"/>
            <a:ext cx="3483000" cy="28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40" name="Google Shape;1040;p60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1" name="Google Shape;1041;p6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83625"/>
            <a:ext cx="9143999" cy="4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61"/>
          <p:cNvSpPr txBox="1">
            <a:spLocks noGrp="1"/>
          </p:cNvSpPr>
          <p:nvPr>
            <p:ph type="body" idx="1"/>
          </p:nvPr>
        </p:nvSpPr>
        <p:spPr>
          <a:xfrm>
            <a:off x="715100" y="1437775"/>
            <a:ext cx="3483000" cy="28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47" name="Google Shape;1047;p61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8" name="Google Shape;1048;p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5590" y="0"/>
            <a:ext cx="8491855" cy="50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62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Benign or Malignant</a:t>
            </a:r>
          </a:p>
        </p:txBody>
      </p:sp>
      <p:pic>
        <p:nvPicPr>
          <p:cNvPr id="1054" name="Google Shape;1054;p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156950"/>
            <a:ext cx="9144001" cy="34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63"/>
          <p:cNvSpPr txBox="1">
            <a:spLocks noGrp="1"/>
          </p:cNvSpPr>
          <p:nvPr>
            <p:ph type="subTitle" idx="1"/>
          </p:nvPr>
        </p:nvSpPr>
        <p:spPr>
          <a:xfrm>
            <a:off x="1397900" y="1331584"/>
            <a:ext cx="4020300" cy="7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Direct spread</a:t>
            </a:r>
            <a:endParaRPr sz="2400" b="1" dirty="0"/>
          </a:p>
        </p:txBody>
      </p:sp>
      <p:sp>
        <p:nvSpPr>
          <p:cNvPr id="1061" name="Google Shape;1061;p63"/>
          <p:cNvSpPr txBox="1">
            <a:spLocks noGrp="1"/>
          </p:cNvSpPr>
          <p:nvPr>
            <p:ph type="subTitle" idx="3"/>
          </p:nvPr>
        </p:nvSpPr>
        <p:spPr>
          <a:xfrm>
            <a:off x="2035395" y="2113266"/>
            <a:ext cx="4020300" cy="7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/>
              <a:t>Transcoelomic</a:t>
            </a:r>
            <a:r>
              <a:rPr lang="en-GB" sz="2400" b="1" dirty="0"/>
              <a:t>  spread</a:t>
            </a:r>
            <a:endParaRPr sz="2400" b="1" dirty="0"/>
          </a:p>
        </p:txBody>
      </p:sp>
      <p:sp>
        <p:nvSpPr>
          <p:cNvPr id="1062" name="Google Shape;1062;p63"/>
          <p:cNvSpPr txBox="1">
            <a:spLocks noGrp="1"/>
          </p:cNvSpPr>
          <p:nvPr>
            <p:ph type="subTitle" idx="5"/>
          </p:nvPr>
        </p:nvSpPr>
        <p:spPr>
          <a:xfrm>
            <a:off x="3146650" y="2971250"/>
            <a:ext cx="4218300" cy="7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Lymphatic spread</a:t>
            </a:r>
            <a:endParaRPr sz="2400" b="1"/>
          </a:p>
        </p:txBody>
      </p:sp>
      <p:pic>
        <p:nvPicPr>
          <p:cNvPr id="1064" name="Google Shape;1064;p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33575" y="1151175"/>
            <a:ext cx="775025" cy="7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6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673675" y="2046875"/>
            <a:ext cx="841201" cy="84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6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408850" y="2736775"/>
            <a:ext cx="956100" cy="9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6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586650" y="3849960"/>
            <a:ext cx="956100" cy="9560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534035" y="134859"/>
            <a:ext cx="8229600" cy="857250"/>
          </a:xfrm>
        </p:spPr>
        <p:txBody>
          <a:bodyPr/>
          <a:lstStyle/>
          <a:p>
            <a:r>
              <a:rPr lang="en-GB" sz="4000" b="1" dirty="0">
                <a:sym typeface="+mn-ea"/>
              </a:rPr>
              <a:t>Spread of ovarian cancer</a:t>
            </a:r>
            <a:endParaRPr lang="en-US" sz="4000" b="1" dirty="0"/>
          </a:p>
        </p:txBody>
      </p:sp>
      <p:sp>
        <p:nvSpPr>
          <p:cNvPr id="3" name="Text Box 2"/>
          <p:cNvSpPr txBox="1"/>
          <p:nvPr/>
        </p:nvSpPr>
        <p:spPr>
          <a:xfrm>
            <a:off x="3879215" y="4053205"/>
            <a:ext cx="4070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Haematological</a:t>
            </a:r>
            <a:r>
              <a:rPr lang="en-US" sz="2400" b="1" dirty="0"/>
              <a:t> spread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64"/>
          <p:cNvSpPr txBox="1">
            <a:spLocks noGrp="1"/>
          </p:cNvSpPr>
          <p:nvPr>
            <p:ph type="title" idx="21"/>
          </p:nvPr>
        </p:nvSpPr>
        <p:spPr>
          <a:xfrm>
            <a:off x="683008" y="319046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Management</a:t>
            </a:r>
          </a:p>
        </p:txBody>
      </p:sp>
      <p:sp>
        <p:nvSpPr>
          <p:cNvPr id="1073" name="Google Shape;1073;p64"/>
          <p:cNvSpPr txBox="1"/>
          <p:nvPr/>
        </p:nvSpPr>
        <p:spPr>
          <a:xfrm>
            <a:off x="288275" y="956024"/>
            <a:ext cx="5884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rgbClr val="A20E4A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Surgical treatment:</a:t>
            </a:r>
            <a:endParaRPr sz="2700" b="1" dirty="0">
              <a:solidFill>
                <a:srgbClr val="A20E4A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085" name="Google Shape;1085;p64"/>
          <p:cNvSpPr txBox="1"/>
          <p:nvPr/>
        </p:nvSpPr>
        <p:spPr>
          <a:xfrm>
            <a:off x="228995" y="1702502"/>
            <a:ext cx="9056254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↪ </a:t>
            </a:r>
            <a:r>
              <a:rPr lang="en-GB" sz="2400" b="1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Surgical staging: </a:t>
            </a: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diagnosis, staging and treatment</a:t>
            </a:r>
            <a:b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</a:br>
            <a:endParaRPr sz="2400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↪ </a:t>
            </a:r>
            <a:r>
              <a:rPr lang="en-GB" sz="2400" b="1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Objective</a:t>
            </a: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: stage accurately the disease and remove all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                      visible tumour</a:t>
            </a:r>
            <a:endParaRPr sz="2400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↪ Three cycles of neoadjuvant chemotherapy followed by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     interval debulking surgery = ⬇ morbidity</a:t>
            </a:r>
            <a:endParaRPr sz="2400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oogle Shape;1091;p65"/>
          <p:cNvGrpSpPr/>
          <p:nvPr/>
        </p:nvGrpSpPr>
        <p:grpSpPr>
          <a:xfrm>
            <a:off x="640781" y="1996301"/>
            <a:ext cx="1641314" cy="1523400"/>
            <a:chOff x="832968" y="2159862"/>
            <a:chExt cx="1523402" cy="1523400"/>
          </a:xfrm>
        </p:grpSpPr>
        <p:sp>
          <p:nvSpPr>
            <p:cNvPr id="1092" name="Google Shape;1092;p65"/>
            <p:cNvSpPr/>
            <p:nvPr/>
          </p:nvSpPr>
          <p:spPr>
            <a:xfrm>
              <a:off x="832970" y="2159862"/>
              <a:ext cx="1523400" cy="15234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FA4D0"/>
                </a:gs>
                <a:gs pos="100000">
                  <a:srgbClr val="A3C3FF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65"/>
            <p:cNvGrpSpPr/>
            <p:nvPr/>
          </p:nvGrpSpPr>
          <p:grpSpPr>
            <a:xfrm>
              <a:off x="832968" y="2416412"/>
              <a:ext cx="1523400" cy="791201"/>
              <a:chOff x="832847" y="2426248"/>
              <a:chExt cx="1523400" cy="791201"/>
            </a:xfrm>
          </p:grpSpPr>
          <p:sp>
            <p:nvSpPr>
              <p:cNvPr id="1094" name="Google Shape;1094;p65"/>
              <p:cNvSpPr txBox="1"/>
              <p:nvPr/>
            </p:nvSpPr>
            <p:spPr>
              <a:xfrm>
                <a:off x="986900" y="2813949"/>
                <a:ext cx="1215300" cy="40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endParaRPr>
              </a:p>
            </p:txBody>
          </p:sp>
          <p:sp>
            <p:nvSpPr>
              <p:cNvPr id="1095" name="Google Shape;1095;p65"/>
              <p:cNvSpPr txBox="1"/>
              <p:nvPr/>
            </p:nvSpPr>
            <p:spPr>
              <a:xfrm>
                <a:off x="832847" y="2426248"/>
                <a:ext cx="1523400" cy="75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3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Management</a:t>
                </a:r>
                <a:endParaRPr sz="23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</p:grpSp>
      </p:grpSp>
      <p:grpSp>
        <p:nvGrpSpPr>
          <p:cNvPr id="1096" name="Google Shape;1096;p65"/>
          <p:cNvGrpSpPr/>
          <p:nvPr/>
        </p:nvGrpSpPr>
        <p:grpSpPr>
          <a:xfrm>
            <a:off x="3065965" y="2880049"/>
            <a:ext cx="1523400" cy="1523400"/>
            <a:chOff x="3140305" y="3043598"/>
            <a:chExt cx="1523400" cy="1523400"/>
          </a:xfrm>
        </p:grpSpPr>
        <p:sp>
          <p:nvSpPr>
            <p:cNvPr id="1097" name="Google Shape;1097;p65"/>
            <p:cNvSpPr/>
            <p:nvPr/>
          </p:nvSpPr>
          <p:spPr>
            <a:xfrm>
              <a:off x="3140305" y="3043598"/>
              <a:ext cx="1523400" cy="15234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F4C93"/>
                </a:gs>
                <a:gs pos="100000">
                  <a:srgbClr val="A3C3FF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65"/>
            <p:cNvSpPr txBox="1"/>
            <p:nvPr/>
          </p:nvSpPr>
          <p:spPr>
            <a:xfrm>
              <a:off x="3141133" y="3621040"/>
              <a:ext cx="15216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Late disease</a:t>
              </a:r>
              <a:endParaRPr sz="30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099" name="Google Shape;1099;p65"/>
          <p:cNvGrpSpPr/>
          <p:nvPr/>
        </p:nvGrpSpPr>
        <p:grpSpPr>
          <a:xfrm>
            <a:off x="3065965" y="1112576"/>
            <a:ext cx="1523400" cy="1523400"/>
            <a:chOff x="3140305" y="1276125"/>
            <a:chExt cx="1523400" cy="1523400"/>
          </a:xfrm>
        </p:grpSpPr>
        <p:sp>
          <p:nvSpPr>
            <p:cNvPr id="1100" name="Google Shape;1100;p65"/>
            <p:cNvSpPr/>
            <p:nvPr/>
          </p:nvSpPr>
          <p:spPr>
            <a:xfrm>
              <a:off x="3140305" y="1276125"/>
              <a:ext cx="1523400" cy="15234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F4C93"/>
                </a:gs>
                <a:gs pos="100000">
                  <a:srgbClr val="A3C3FF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5"/>
            <p:cNvSpPr txBox="1"/>
            <p:nvPr/>
          </p:nvSpPr>
          <p:spPr>
            <a:xfrm>
              <a:off x="3141157" y="1939547"/>
              <a:ext cx="15216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1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Early disease</a:t>
              </a:r>
              <a:endParaRPr sz="31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02" name="Google Shape;1102;p65"/>
          <p:cNvGrpSpPr/>
          <p:nvPr/>
        </p:nvGrpSpPr>
        <p:grpSpPr>
          <a:xfrm>
            <a:off x="2282030" y="1874213"/>
            <a:ext cx="783900" cy="1767600"/>
            <a:chOff x="2356370" y="2037762"/>
            <a:chExt cx="783900" cy="1767600"/>
          </a:xfrm>
        </p:grpSpPr>
        <p:cxnSp>
          <p:nvCxnSpPr>
            <p:cNvPr id="1103" name="Google Shape;1103;p65"/>
            <p:cNvCxnSpPr/>
            <p:nvPr/>
          </p:nvCxnSpPr>
          <p:spPr>
            <a:xfrm rot="10800000" flipH="1">
              <a:off x="2356370" y="2037762"/>
              <a:ext cx="783900" cy="883800"/>
            </a:xfrm>
            <a:prstGeom prst="curvedConnector3">
              <a:avLst>
                <a:gd name="adj1" fmla="val 50002"/>
              </a:avLst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65"/>
            <p:cNvCxnSpPr/>
            <p:nvPr/>
          </p:nvCxnSpPr>
          <p:spPr>
            <a:xfrm>
              <a:off x="2356370" y="2921562"/>
              <a:ext cx="783900" cy="883800"/>
            </a:xfrm>
            <a:prstGeom prst="curvedConnector3">
              <a:avLst>
                <a:gd name="adj1" fmla="val 50002"/>
              </a:avLst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5" name="Google Shape;1105;p65"/>
          <p:cNvGrpSpPr/>
          <p:nvPr/>
        </p:nvGrpSpPr>
        <p:grpSpPr>
          <a:xfrm>
            <a:off x="4589365" y="1428776"/>
            <a:ext cx="621300" cy="2666273"/>
            <a:chOff x="4663705" y="1592325"/>
            <a:chExt cx="621300" cy="2666273"/>
          </a:xfrm>
        </p:grpSpPr>
        <p:cxnSp>
          <p:nvCxnSpPr>
            <p:cNvPr id="1106" name="Google Shape;1106;p65"/>
            <p:cNvCxnSpPr/>
            <p:nvPr/>
          </p:nvCxnSpPr>
          <p:spPr>
            <a:xfrm rot="10800000" flipH="1">
              <a:off x="4663705" y="1592325"/>
              <a:ext cx="621300" cy="445500"/>
            </a:xfrm>
            <a:prstGeom prst="curvedConnector3">
              <a:avLst>
                <a:gd name="adj1" fmla="val 49992"/>
              </a:avLst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65"/>
            <p:cNvCxnSpPr/>
            <p:nvPr/>
          </p:nvCxnSpPr>
          <p:spPr>
            <a:xfrm>
              <a:off x="4663705" y="2037825"/>
              <a:ext cx="621300" cy="445800"/>
            </a:xfrm>
            <a:prstGeom prst="curvedConnector3">
              <a:avLst>
                <a:gd name="adj1" fmla="val 49992"/>
              </a:avLst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65"/>
            <p:cNvCxnSpPr/>
            <p:nvPr/>
          </p:nvCxnSpPr>
          <p:spPr>
            <a:xfrm rot="10800000" flipH="1">
              <a:off x="4663705" y="3363398"/>
              <a:ext cx="621300" cy="441900"/>
            </a:xfrm>
            <a:prstGeom prst="curvedConnector3">
              <a:avLst>
                <a:gd name="adj1" fmla="val 49992"/>
              </a:avLst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65"/>
            <p:cNvCxnSpPr/>
            <p:nvPr/>
          </p:nvCxnSpPr>
          <p:spPr>
            <a:xfrm>
              <a:off x="4663705" y="3805298"/>
              <a:ext cx="621300" cy="453300"/>
            </a:xfrm>
            <a:prstGeom prst="curvedConnector3">
              <a:avLst>
                <a:gd name="adj1" fmla="val 49992"/>
              </a:avLst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0" name="Google Shape;1110;p65"/>
          <p:cNvGrpSpPr/>
          <p:nvPr/>
        </p:nvGrpSpPr>
        <p:grpSpPr>
          <a:xfrm>
            <a:off x="5210590" y="3779091"/>
            <a:ext cx="3158395" cy="632100"/>
            <a:chOff x="5284930" y="3942640"/>
            <a:chExt cx="3158395" cy="632100"/>
          </a:xfrm>
        </p:grpSpPr>
        <p:sp>
          <p:nvSpPr>
            <p:cNvPr id="1111" name="Google Shape;1111;p65"/>
            <p:cNvSpPr/>
            <p:nvPr/>
          </p:nvSpPr>
          <p:spPr>
            <a:xfrm>
              <a:off x="5284930" y="3942640"/>
              <a:ext cx="3026100" cy="6321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FA4D0"/>
                </a:gs>
                <a:gs pos="100000">
                  <a:srgbClr val="E20A9E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2" name="Google Shape;1112;p65"/>
            <p:cNvGrpSpPr/>
            <p:nvPr/>
          </p:nvGrpSpPr>
          <p:grpSpPr>
            <a:xfrm>
              <a:off x="5515345" y="3993403"/>
              <a:ext cx="2927979" cy="529500"/>
              <a:chOff x="5515225" y="3993403"/>
              <a:chExt cx="2927979" cy="529500"/>
            </a:xfrm>
          </p:grpSpPr>
          <p:sp>
            <p:nvSpPr>
              <p:cNvPr id="1113" name="Google Shape;1113;p65"/>
              <p:cNvSpPr txBox="1"/>
              <p:nvPr/>
            </p:nvSpPr>
            <p:spPr>
              <a:xfrm>
                <a:off x="5515225" y="3993403"/>
                <a:ext cx="560700" cy="52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02</a:t>
                </a:r>
                <a:endParaRPr sz="2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  <p:grpSp>
            <p:nvGrpSpPr>
              <p:cNvPr id="1114" name="Google Shape;1114;p65"/>
              <p:cNvGrpSpPr/>
              <p:nvPr/>
            </p:nvGrpSpPr>
            <p:grpSpPr>
              <a:xfrm>
                <a:off x="5961604" y="4024325"/>
                <a:ext cx="2481600" cy="452644"/>
                <a:chOff x="5961604" y="4060988"/>
                <a:chExt cx="2481600" cy="452644"/>
              </a:xfrm>
            </p:grpSpPr>
            <p:sp>
              <p:nvSpPr>
                <p:cNvPr id="1115" name="Google Shape;1115;p65"/>
                <p:cNvSpPr txBox="1"/>
                <p:nvPr/>
              </p:nvSpPr>
              <p:spPr>
                <a:xfrm>
                  <a:off x="6037818" y="4248132"/>
                  <a:ext cx="2251200" cy="26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latin typeface="Roboto" panose="02000000000000000000"/>
                      <a:ea typeface="Roboto" panose="02000000000000000000"/>
                      <a:cs typeface="Roboto" panose="02000000000000000000"/>
                      <a:sym typeface="Roboto" panose="02000000000000000000"/>
                    </a:rPr>
                    <a:t>Interval debulking</a:t>
                  </a:r>
                  <a:endParaRPr sz="1500">
                    <a:latin typeface="Roboto" panose="02000000000000000000"/>
                    <a:ea typeface="Roboto" panose="02000000000000000000"/>
                    <a:cs typeface="Roboto" panose="02000000000000000000"/>
                    <a:sym typeface="Roboto" panose="02000000000000000000"/>
                  </a:endParaRPr>
                </a:p>
              </p:txBody>
            </p:sp>
            <p:sp>
              <p:nvSpPr>
                <p:cNvPr id="1116" name="Google Shape;1116;p65"/>
                <p:cNvSpPr txBox="1"/>
                <p:nvPr/>
              </p:nvSpPr>
              <p:spPr>
                <a:xfrm>
                  <a:off x="5961604" y="4060988"/>
                  <a:ext cx="2481600" cy="24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latin typeface="Fira Sans Extra Condensed SemiBold" panose="020B0803050000020004"/>
                      <a:ea typeface="Fira Sans Extra Condensed SemiBold" panose="020B0803050000020004"/>
                      <a:cs typeface="Fira Sans Extra Condensed SemiBold" panose="020B0803050000020004"/>
                      <a:sym typeface="Fira Sans Extra Condensed SemiBold" panose="020B0803050000020004"/>
                    </a:rPr>
                    <a:t>Neoadjuvant chemotherapy</a:t>
                  </a:r>
                  <a:endParaRPr sz="15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endParaRPr>
                </a:p>
              </p:txBody>
            </p:sp>
          </p:grpSp>
        </p:grpSp>
      </p:grpSp>
      <p:grpSp>
        <p:nvGrpSpPr>
          <p:cNvPr id="1117" name="Google Shape;1117;p65"/>
          <p:cNvGrpSpPr/>
          <p:nvPr/>
        </p:nvGrpSpPr>
        <p:grpSpPr>
          <a:xfrm>
            <a:off x="5210590" y="2898795"/>
            <a:ext cx="3547245" cy="632100"/>
            <a:chOff x="5284930" y="3047476"/>
            <a:chExt cx="3547245" cy="632100"/>
          </a:xfrm>
        </p:grpSpPr>
        <p:sp>
          <p:nvSpPr>
            <p:cNvPr id="1118" name="Google Shape;1118;p65"/>
            <p:cNvSpPr/>
            <p:nvPr/>
          </p:nvSpPr>
          <p:spPr>
            <a:xfrm>
              <a:off x="5284930" y="3047476"/>
              <a:ext cx="3026100" cy="6321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FA4D0"/>
                </a:gs>
                <a:gs pos="100000">
                  <a:srgbClr val="E20A9E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9" name="Google Shape;1119;p65"/>
            <p:cNvGrpSpPr/>
            <p:nvPr/>
          </p:nvGrpSpPr>
          <p:grpSpPr>
            <a:xfrm>
              <a:off x="5515345" y="3093869"/>
              <a:ext cx="3316829" cy="555006"/>
              <a:chOff x="5515225" y="3093869"/>
              <a:chExt cx="3316829" cy="555006"/>
            </a:xfrm>
          </p:grpSpPr>
          <p:sp>
            <p:nvSpPr>
              <p:cNvPr id="1120" name="Google Shape;1120;p65"/>
              <p:cNvSpPr txBox="1"/>
              <p:nvPr/>
            </p:nvSpPr>
            <p:spPr>
              <a:xfrm>
                <a:off x="5515225" y="3093869"/>
                <a:ext cx="560700" cy="52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01</a:t>
                </a:r>
                <a:endParaRPr sz="2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  <p:grpSp>
            <p:nvGrpSpPr>
              <p:cNvPr id="1121" name="Google Shape;1121;p65"/>
              <p:cNvGrpSpPr/>
              <p:nvPr/>
            </p:nvGrpSpPr>
            <p:grpSpPr>
              <a:xfrm>
                <a:off x="6037818" y="3146678"/>
                <a:ext cx="2794236" cy="502197"/>
                <a:chOff x="6037818" y="3146678"/>
                <a:chExt cx="2794236" cy="502197"/>
              </a:xfrm>
            </p:grpSpPr>
            <p:sp>
              <p:nvSpPr>
                <p:cNvPr id="1122" name="Google Shape;1122;p65"/>
                <p:cNvSpPr txBox="1"/>
                <p:nvPr/>
              </p:nvSpPr>
              <p:spPr>
                <a:xfrm>
                  <a:off x="6037818" y="3146678"/>
                  <a:ext cx="2251200" cy="21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900">
                      <a:latin typeface="Fira Sans Extra Condensed SemiBold" panose="020B0803050000020004"/>
                      <a:ea typeface="Fira Sans Extra Condensed SemiBold" panose="020B0803050000020004"/>
                      <a:cs typeface="Fira Sans Extra Condensed SemiBold" panose="020B0803050000020004"/>
                      <a:sym typeface="Fira Sans Extra Condensed SemiBold" panose="020B0803050000020004"/>
                    </a:rPr>
                    <a:t>TAH + BSO </a:t>
                  </a:r>
                  <a:endParaRPr sz="19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endParaRPr>
                </a:p>
              </p:txBody>
            </p:sp>
            <p:sp>
              <p:nvSpPr>
                <p:cNvPr id="1123" name="Google Shape;1123;p65"/>
                <p:cNvSpPr txBox="1"/>
                <p:nvPr/>
              </p:nvSpPr>
              <p:spPr>
                <a:xfrm>
                  <a:off x="6037854" y="3401975"/>
                  <a:ext cx="2794200" cy="24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latin typeface="Roboto" panose="02000000000000000000"/>
                      <a:ea typeface="Roboto" panose="02000000000000000000"/>
                      <a:cs typeface="Roboto" panose="02000000000000000000"/>
                      <a:sym typeface="Roboto" panose="02000000000000000000"/>
                    </a:rPr>
                    <a:t>Debulking + chemo</a:t>
                  </a:r>
                  <a:endParaRPr sz="1600">
                    <a:latin typeface="Roboto" panose="02000000000000000000"/>
                    <a:ea typeface="Roboto" panose="02000000000000000000"/>
                    <a:cs typeface="Roboto" panose="02000000000000000000"/>
                    <a:sym typeface="Roboto" panose="02000000000000000000"/>
                  </a:endParaRPr>
                </a:p>
              </p:txBody>
            </p:sp>
          </p:grpSp>
        </p:grpSp>
      </p:grpSp>
      <p:grpSp>
        <p:nvGrpSpPr>
          <p:cNvPr id="1124" name="Google Shape;1124;p65"/>
          <p:cNvGrpSpPr/>
          <p:nvPr/>
        </p:nvGrpSpPr>
        <p:grpSpPr>
          <a:xfrm>
            <a:off x="5210590" y="1112589"/>
            <a:ext cx="3026100" cy="632100"/>
            <a:chOff x="5284930" y="1276138"/>
            <a:chExt cx="3026100" cy="632100"/>
          </a:xfrm>
        </p:grpSpPr>
        <p:sp>
          <p:nvSpPr>
            <p:cNvPr id="1125" name="Google Shape;1125;p65"/>
            <p:cNvSpPr/>
            <p:nvPr/>
          </p:nvSpPr>
          <p:spPr>
            <a:xfrm>
              <a:off x="5284930" y="1276138"/>
              <a:ext cx="3026100" cy="6321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21792"/>
                </a:gs>
                <a:gs pos="100000">
                  <a:srgbClr val="FFA4D0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6" name="Google Shape;1126;p65"/>
            <p:cNvGrpSpPr/>
            <p:nvPr/>
          </p:nvGrpSpPr>
          <p:grpSpPr>
            <a:xfrm>
              <a:off x="5515345" y="1322093"/>
              <a:ext cx="2695487" cy="529500"/>
              <a:chOff x="5515225" y="1322093"/>
              <a:chExt cx="2695487" cy="529500"/>
            </a:xfrm>
          </p:grpSpPr>
          <p:sp>
            <p:nvSpPr>
              <p:cNvPr id="1127" name="Google Shape;1127;p65"/>
              <p:cNvSpPr txBox="1"/>
              <p:nvPr/>
            </p:nvSpPr>
            <p:spPr>
              <a:xfrm>
                <a:off x="5515225" y="1322093"/>
                <a:ext cx="560700" cy="52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01</a:t>
                </a:r>
                <a:endParaRPr sz="2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  <p:sp>
            <p:nvSpPr>
              <p:cNvPr id="1128" name="Google Shape;1128;p65"/>
              <p:cNvSpPr txBox="1"/>
              <p:nvPr/>
            </p:nvSpPr>
            <p:spPr>
              <a:xfrm>
                <a:off x="5961612" y="1432438"/>
                <a:ext cx="2249100" cy="24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7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Unilateral salpingo-oophorectomy</a:t>
                </a:r>
                <a:endParaRPr sz="1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</p:grpSp>
      </p:grpSp>
      <p:grpSp>
        <p:nvGrpSpPr>
          <p:cNvPr id="1129" name="Google Shape;1129;p65"/>
          <p:cNvGrpSpPr/>
          <p:nvPr/>
        </p:nvGrpSpPr>
        <p:grpSpPr>
          <a:xfrm>
            <a:off x="5210590" y="2004006"/>
            <a:ext cx="3026100" cy="632100"/>
            <a:chOff x="5284930" y="2167555"/>
            <a:chExt cx="3026100" cy="632100"/>
          </a:xfrm>
        </p:grpSpPr>
        <p:sp>
          <p:nvSpPr>
            <p:cNvPr id="1130" name="Google Shape;1130;p65"/>
            <p:cNvSpPr/>
            <p:nvPr/>
          </p:nvSpPr>
          <p:spPr>
            <a:xfrm>
              <a:off x="5284930" y="2167555"/>
              <a:ext cx="3026100" cy="632100"/>
            </a:xfrm>
            <a:prstGeom prst="round2DiagRect">
              <a:avLst>
                <a:gd name="adj1" fmla="val 40129"/>
                <a:gd name="adj2" fmla="val 0"/>
              </a:avLst>
            </a:prstGeom>
            <a:gradFill>
              <a:gsLst>
                <a:gs pos="0">
                  <a:srgbClr val="F21792"/>
                </a:gs>
                <a:gs pos="100000">
                  <a:srgbClr val="FFA4D0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65"/>
            <p:cNvGrpSpPr/>
            <p:nvPr/>
          </p:nvGrpSpPr>
          <p:grpSpPr>
            <a:xfrm>
              <a:off x="5515345" y="2213113"/>
              <a:ext cx="2773787" cy="529500"/>
              <a:chOff x="5515225" y="2213113"/>
              <a:chExt cx="2773787" cy="529500"/>
            </a:xfrm>
          </p:grpSpPr>
          <p:sp>
            <p:nvSpPr>
              <p:cNvPr id="1132" name="Google Shape;1132;p65"/>
              <p:cNvSpPr txBox="1"/>
              <p:nvPr/>
            </p:nvSpPr>
            <p:spPr>
              <a:xfrm>
                <a:off x="5515225" y="2213113"/>
                <a:ext cx="560700" cy="52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02</a:t>
                </a:r>
                <a:endParaRPr sz="2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  <p:sp>
            <p:nvSpPr>
              <p:cNvPr id="1133" name="Google Shape;1133;p65"/>
              <p:cNvSpPr txBox="1"/>
              <p:nvPr/>
            </p:nvSpPr>
            <p:spPr>
              <a:xfrm>
                <a:off x="6037812" y="2358612"/>
                <a:ext cx="2251200" cy="18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900">
                    <a:latin typeface="Fira Sans Extra Condensed SemiBold" panose="020B0803050000020004"/>
                    <a:ea typeface="Fira Sans Extra Condensed SemiBold" panose="020B0803050000020004"/>
                    <a:cs typeface="Fira Sans Extra Condensed SemiBold" panose="020B0803050000020004"/>
                    <a:sym typeface="Fira Sans Extra Condensed SemiBold" panose="020B0803050000020004"/>
                  </a:rPr>
                  <a:t>TAH + BSO</a:t>
                </a:r>
                <a:endParaRPr sz="19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E81588-C340-CF42-FF5C-1ADEBC6651C8}"/>
              </a:ext>
            </a:extLst>
          </p:cNvPr>
          <p:cNvSpPr txBox="1"/>
          <p:nvPr/>
        </p:nvSpPr>
        <p:spPr>
          <a:xfrm>
            <a:off x="5336722" y="1770667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Family complete?</a:t>
            </a:r>
            <a:endParaRPr lang="en-SG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EFADBA-54F9-4A1D-3753-5406447818FD}"/>
              </a:ext>
            </a:extLst>
          </p:cNvPr>
          <p:cNvSpPr txBox="1"/>
          <p:nvPr/>
        </p:nvSpPr>
        <p:spPr>
          <a:xfrm>
            <a:off x="5362743" y="874854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Fertility sparing</a:t>
            </a:r>
            <a:endParaRPr lang="en-SG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8"/>
          <p:cNvSpPr txBox="1">
            <a:spLocks noGrp="1"/>
          </p:cNvSpPr>
          <p:nvPr>
            <p:ph type="title" idx="4294967295"/>
          </p:nvPr>
        </p:nvSpPr>
        <p:spPr>
          <a:xfrm>
            <a:off x="500375" y="56214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Question 1: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4294967295"/>
          </p:nvPr>
        </p:nvSpPr>
        <p:spPr>
          <a:xfrm>
            <a:off x="509975" y="1263348"/>
            <a:ext cx="77040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What is the initial investigations for ovarian cyst?</a:t>
            </a:r>
            <a:endParaRPr sz="2000" dirty="0"/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GB" sz="2000" dirty="0"/>
              <a:t>CA-125</a:t>
            </a:r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GB" sz="2000" dirty="0"/>
              <a:t>CT Abdomen and pelvis</a:t>
            </a:r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GB" sz="2000" dirty="0"/>
              <a:t>MRI</a:t>
            </a:r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GB" sz="2000" dirty="0"/>
              <a:t>Transvaginal ultrasound with Doppler studies</a:t>
            </a:r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GB" sz="2000" dirty="0"/>
              <a:t>Transvaginal ultrasound </a:t>
            </a:r>
            <a:endParaRPr sz="2000"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D16DEF-7D8C-BE25-3A4C-0AC8DF555FD9}"/>
              </a:ext>
            </a:extLst>
          </p:cNvPr>
          <p:cNvSpPr txBox="1"/>
          <p:nvPr/>
        </p:nvSpPr>
        <p:spPr>
          <a:xfrm>
            <a:off x="3843457" y="3917796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66"/>
          <p:cNvSpPr txBox="1"/>
          <p:nvPr/>
        </p:nvSpPr>
        <p:spPr>
          <a:xfrm>
            <a:off x="505724" y="101437"/>
            <a:ext cx="5884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Prerequisites for surgery</a:t>
            </a:r>
            <a:endParaRPr sz="3200" b="1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151" name="Google Shape;1151;p66"/>
          <p:cNvSpPr/>
          <p:nvPr/>
        </p:nvSpPr>
        <p:spPr>
          <a:xfrm>
            <a:off x="8075530" y="3671066"/>
            <a:ext cx="85" cy="455513"/>
          </a:xfrm>
          <a:custGeom>
            <a:avLst/>
            <a:gdLst/>
            <a:ahLst/>
            <a:cxnLst/>
            <a:rect l="l" t="t" r="r" b="b"/>
            <a:pathLst>
              <a:path w="1" h="6415" fill="none" extrusionOk="0">
                <a:moveTo>
                  <a:pt x="1" y="1"/>
                </a:moveTo>
                <a:lnTo>
                  <a:pt x="1" y="6414"/>
                </a:lnTo>
              </a:path>
            </a:pathLst>
          </a:custGeom>
          <a:noFill/>
          <a:ln w="9125" cap="flat" cmpd="sng">
            <a:solidFill>
              <a:srgbClr val="414242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2" name="Google Shape;1152;p66"/>
          <p:cNvGrpSpPr/>
          <p:nvPr/>
        </p:nvGrpSpPr>
        <p:grpSpPr>
          <a:xfrm>
            <a:off x="4180259" y="4434787"/>
            <a:ext cx="3122550" cy="11531"/>
            <a:chOff x="2261654" y="4293539"/>
            <a:chExt cx="2306848" cy="10160"/>
          </a:xfrm>
        </p:grpSpPr>
        <p:sp>
          <p:nvSpPr>
            <p:cNvPr id="1153" name="Google Shape;1153;p66"/>
            <p:cNvSpPr/>
            <p:nvPr/>
          </p:nvSpPr>
          <p:spPr>
            <a:xfrm rot="10800000" flipH="1">
              <a:off x="2261654" y="4293539"/>
              <a:ext cx="701553" cy="10160"/>
            </a:xfrm>
            <a:custGeom>
              <a:avLst/>
              <a:gdLst/>
              <a:ahLst/>
              <a:cxnLst/>
              <a:rect l="l" t="t" r="r" b="b"/>
              <a:pathLst>
                <a:path w="8377" h="1" fill="none" extrusionOk="0">
                  <a:moveTo>
                    <a:pt x="0" y="1"/>
                  </a:moveTo>
                  <a:lnTo>
                    <a:pt x="8377" y="1"/>
                  </a:lnTo>
                </a:path>
              </a:pathLst>
            </a:custGeom>
            <a:noFill/>
            <a:ln w="9125" cap="flat" cmpd="sng">
              <a:solidFill>
                <a:srgbClr val="41424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6"/>
            <p:cNvSpPr/>
            <p:nvPr/>
          </p:nvSpPr>
          <p:spPr>
            <a:xfrm>
              <a:off x="4045772" y="4303035"/>
              <a:ext cx="522731" cy="63"/>
            </a:xfrm>
            <a:custGeom>
              <a:avLst/>
              <a:gdLst/>
              <a:ahLst/>
              <a:cxnLst/>
              <a:rect l="l" t="t" r="r" b="b"/>
              <a:pathLst>
                <a:path w="8355" h="1" fill="none" extrusionOk="0">
                  <a:moveTo>
                    <a:pt x="0" y="0"/>
                  </a:moveTo>
                  <a:lnTo>
                    <a:pt x="8354" y="0"/>
                  </a:lnTo>
                </a:path>
              </a:pathLst>
            </a:custGeom>
            <a:noFill/>
            <a:ln w="9125" cap="flat" cmpd="sng">
              <a:solidFill>
                <a:srgbClr val="41424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66"/>
          <p:cNvSpPr/>
          <p:nvPr/>
        </p:nvSpPr>
        <p:spPr>
          <a:xfrm rot="-5400000">
            <a:off x="2244337" y="1556878"/>
            <a:ext cx="1488720" cy="443456"/>
          </a:xfrm>
          <a:custGeom>
            <a:avLst/>
            <a:gdLst/>
            <a:ahLst/>
            <a:cxnLst/>
            <a:rect l="l" t="t" r="r" b="b"/>
            <a:pathLst>
              <a:path w="1" h="3653" fill="none" extrusionOk="0">
                <a:moveTo>
                  <a:pt x="0" y="1"/>
                </a:moveTo>
                <a:lnTo>
                  <a:pt x="0" y="3653"/>
                </a:lnTo>
              </a:path>
            </a:pathLst>
          </a:custGeom>
          <a:noFill/>
          <a:ln w="9125" cap="flat" cmpd="sng">
            <a:solidFill>
              <a:srgbClr val="414242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6" name="Google Shape;1156;p66"/>
          <p:cNvGrpSpPr/>
          <p:nvPr/>
        </p:nvGrpSpPr>
        <p:grpSpPr>
          <a:xfrm rot="5400000">
            <a:off x="2179311" y="2253211"/>
            <a:ext cx="651339" cy="485482"/>
            <a:chOff x="6596305" y="1682404"/>
            <a:chExt cx="809779" cy="499914"/>
          </a:xfrm>
        </p:grpSpPr>
        <p:sp>
          <p:nvSpPr>
            <p:cNvPr id="1157" name="Google Shape;1157;p66"/>
            <p:cNvSpPr/>
            <p:nvPr/>
          </p:nvSpPr>
          <p:spPr>
            <a:xfrm>
              <a:off x="6596305" y="1682404"/>
              <a:ext cx="809779" cy="499914"/>
            </a:xfrm>
            <a:custGeom>
              <a:avLst/>
              <a:gdLst/>
              <a:ahLst/>
              <a:cxnLst/>
              <a:rect l="l" t="t" r="r" b="b"/>
              <a:pathLst>
                <a:path w="12943" h="7990" extrusionOk="0">
                  <a:moveTo>
                    <a:pt x="480" y="1"/>
                  </a:moveTo>
                  <a:cubicBezTo>
                    <a:pt x="160" y="1"/>
                    <a:pt x="0" y="366"/>
                    <a:pt x="206" y="617"/>
                  </a:cubicBezTo>
                  <a:lnTo>
                    <a:pt x="6186" y="7853"/>
                  </a:lnTo>
                  <a:cubicBezTo>
                    <a:pt x="6255" y="7944"/>
                    <a:pt x="6363" y="7990"/>
                    <a:pt x="6471" y="7990"/>
                  </a:cubicBezTo>
                  <a:cubicBezTo>
                    <a:pt x="6580" y="7990"/>
                    <a:pt x="6688" y="7944"/>
                    <a:pt x="6757" y="7853"/>
                  </a:cubicBezTo>
                  <a:lnTo>
                    <a:pt x="12737" y="617"/>
                  </a:lnTo>
                  <a:cubicBezTo>
                    <a:pt x="12942" y="366"/>
                    <a:pt x="12783" y="1"/>
                    <a:pt x="12463" y="1"/>
                  </a:cubicBezTo>
                  <a:close/>
                </a:path>
              </a:pathLst>
            </a:custGeom>
            <a:gradFill>
              <a:gsLst>
                <a:gs pos="0">
                  <a:srgbClr val="A3C3FF"/>
                </a:gs>
                <a:gs pos="100000">
                  <a:srgbClr val="8F8DF9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6"/>
            <p:cNvSpPr txBox="1"/>
            <p:nvPr/>
          </p:nvSpPr>
          <p:spPr>
            <a:xfrm>
              <a:off x="6775413" y="1794053"/>
              <a:ext cx="4488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59" name="Google Shape;1159;p66"/>
          <p:cNvGrpSpPr/>
          <p:nvPr/>
        </p:nvGrpSpPr>
        <p:grpSpPr>
          <a:xfrm>
            <a:off x="3192017" y="831204"/>
            <a:ext cx="1652340" cy="869207"/>
            <a:chOff x="1531569" y="1118297"/>
            <a:chExt cx="1220700" cy="765889"/>
          </a:xfrm>
        </p:grpSpPr>
        <p:sp>
          <p:nvSpPr>
            <p:cNvPr id="1160" name="Google Shape;1160;p66"/>
            <p:cNvSpPr/>
            <p:nvPr/>
          </p:nvSpPr>
          <p:spPr>
            <a:xfrm>
              <a:off x="1569375" y="1118297"/>
              <a:ext cx="1146816" cy="765889"/>
            </a:xfrm>
            <a:custGeom>
              <a:avLst/>
              <a:gdLst/>
              <a:ahLst/>
              <a:cxnLst/>
              <a:rect l="l" t="t" r="r" b="b"/>
              <a:pathLst>
                <a:path w="18330" h="12241" extrusionOk="0">
                  <a:moveTo>
                    <a:pt x="982" y="1"/>
                  </a:moveTo>
                  <a:cubicBezTo>
                    <a:pt x="434" y="1"/>
                    <a:pt x="0" y="434"/>
                    <a:pt x="0" y="982"/>
                  </a:cubicBezTo>
                  <a:lnTo>
                    <a:pt x="0" y="8492"/>
                  </a:lnTo>
                  <a:cubicBezTo>
                    <a:pt x="0" y="9062"/>
                    <a:pt x="366" y="9565"/>
                    <a:pt x="913" y="9724"/>
                  </a:cubicBezTo>
                  <a:lnTo>
                    <a:pt x="8902" y="12189"/>
                  </a:lnTo>
                  <a:cubicBezTo>
                    <a:pt x="8982" y="12224"/>
                    <a:pt x="9068" y="12241"/>
                    <a:pt x="9156" y="12241"/>
                  </a:cubicBezTo>
                  <a:cubicBezTo>
                    <a:pt x="9245" y="12241"/>
                    <a:pt x="9336" y="12224"/>
                    <a:pt x="9427" y="12189"/>
                  </a:cubicBezTo>
                  <a:lnTo>
                    <a:pt x="17416" y="9724"/>
                  </a:lnTo>
                  <a:cubicBezTo>
                    <a:pt x="17964" y="9565"/>
                    <a:pt x="18329" y="9062"/>
                    <a:pt x="18329" y="8492"/>
                  </a:cubicBezTo>
                  <a:lnTo>
                    <a:pt x="18329" y="982"/>
                  </a:lnTo>
                  <a:cubicBezTo>
                    <a:pt x="18329" y="434"/>
                    <a:pt x="17873" y="1"/>
                    <a:pt x="17348" y="1"/>
                  </a:cubicBezTo>
                  <a:close/>
                </a:path>
              </a:pathLst>
            </a:custGeom>
            <a:gradFill>
              <a:gsLst>
                <a:gs pos="0">
                  <a:srgbClr val="EEFCFC"/>
                </a:gs>
                <a:gs pos="100000">
                  <a:srgbClr val="A3EDFF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6"/>
            <p:cNvSpPr txBox="1"/>
            <p:nvPr/>
          </p:nvSpPr>
          <p:spPr>
            <a:xfrm>
              <a:off x="1531569" y="1300905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Informed consent</a:t>
              </a:r>
              <a:endParaRPr sz="16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62" name="Google Shape;1162;p66"/>
          <p:cNvGrpSpPr/>
          <p:nvPr/>
        </p:nvGrpSpPr>
        <p:grpSpPr>
          <a:xfrm>
            <a:off x="5004786" y="4059779"/>
            <a:ext cx="1652340" cy="869633"/>
            <a:chOff x="2870790" y="3963107"/>
            <a:chExt cx="1220700" cy="766264"/>
          </a:xfrm>
        </p:grpSpPr>
        <p:sp>
          <p:nvSpPr>
            <p:cNvPr id="1163" name="Google Shape;1163;p66"/>
            <p:cNvSpPr/>
            <p:nvPr/>
          </p:nvSpPr>
          <p:spPr>
            <a:xfrm>
              <a:off x="2906052" y="3963107"/>
              <a:ext cx="1148255" cy="766264"/>
            </a:xfrm>
            <a:custGeom>
              <a:avLst/>
              <a:gdLst/>
              <a:ahLst/>
              <a:cxnLst/>
              <a:rect l="l" t="t" r="r" b="b"/>
              <a:pathLst>
                <a:path w="18353" h="12247" extrusionOk="0">
                  <a:moveTo>
                    <a:pt x="1005" y="1"/>
                  </a:moveTo>
                  <a:cubicBezTo>
                    <a:pt x="457" y="1"/>
                    <a:pt x="1" y="457"/>
                    <a:pt x="1" y="982"/>
                  </a:cubicBezTo>
                  <a:lnTo>
                    <a:pt x="1" y="8492"/>
                  </a:lnTo>
                  <a:cubicBezTo>
                    <a:pt x="1" y="9062"/>
                    <a:pt x="389" y="9565"/>
                    <a:pt x="914" y="9747"/>
                  </a:cubicBezTo>
                  <a:lnTo>
                    <a:pt x="8903" y="12212"/>
                  </a:lnTo>
                  <a:cubicBezTo>
                    <a:pt x="8994" y="12235"/>
                    <a:pt x="9085" y="12246"/>
                    <a:pt x="9177" y="12246"/>
                  </a:cubicBezTo>
                  <a:cubicBezTo>
                    <a:pt x="9268" y="12246"/>
                    <a:pt x="9359" y="12235"/>
                    <a:pt x="9451" y="12212"/>
                  </a:cubicBezTo>
                  <a:lnTo>
                    <a:pt x="17417" y="9747"/>
                  </a:lnTo>
                  <a:cubicBezTo>
                    <a:pt x="17964" y="9565"/>
                    <a:pt x="18352" y="9062"/>
                    <a:pt x="18352" y="8492"/>
                  </a:cubicBezTo>
                  <a:lnTo>
                    <a:pt x="18352" y="982"/>
                  </a:lnTo>
                  <a:cubicBezTo>
                    <a:pt x="18352" y="457"/>
                    <a:pt x="17896" y="1"/>
                    <a:pt x="17348" y="1"/>
                  </a:cubicBezTo>
                  <a:close/>
                </a:path>
              </a:pathLst>
            </a:custGeom>
            <a:gradFill>
              <a:gsLst>
                <a:gs pos="0">
                  <a:srgbClr val="EEFCFC"/>
                </a:gs>
                <a:gs pos="100000">
                  <a:srgbClr val="A3EDFF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6"/>
            <p:cNvSpPr txBox="1"/>
            <p:nvPr/>
          </p:nvSpPr>
          <p:spPr>
            <a:xfrm>
              <a:off x="2870790" y="4222047"/>
              <a:ext cx="12207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Bowel preparation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65" name="Google Shape;1165;p66"/>
          <p:cNvGrpSpPr/>
          <p:nvPr/>
        </p:nvGrpSpPr>
        <p:grpSpPr>
          <a:xfrm>
            <a:off x="3192227" y="2158621"/>
            <a:ext cx="1652340" cy="663000"/>
            <a:chOff x="1531725" y="2287930"/>
            <a:chExt cx="1220700" cy="584193"/>
          </a:xfrm>
        </p:grpSpPr>
        <p:sp>
          <p:nvSpPr>
            <p:cNvPr id="1166" name="Google Shape;1166;p66"/>
            <p:cNvSpPr/>
            <p:nvPr/>
          </p:nvSpPr>
          <p:spPr>
            <a:xfrm>
              <a:off x="1569375" y="2287930"/>
              <a:ext cx="1146816" cy="584193"/>
            </a:xfrm>
            <a:custGeom>
              <a:avLst/>
              <a:gdLst/>
              <a:ahLst/>
              <a:cxnLst/>
              <a:rect l="l" t="t" r="r" b="b"/>
              <a:pathLst>
                <a:path w="18330" h="9337" extrusionOk="0">
                  <a:moveTo>
                    <a:pt x="571" y="1"/>
                  </a:moveTo>
                  <a:cubicBezTo>
                    <a:pt x="251" y="1"/>
                    <a:pt x="0" y="252"/>
                    <a:pt x="0" y="571"/>
                  </a:cubicBezTo>
                  <a:lnTo>
                    <a:pt x="0" y="8766"/>
                  </a:lnTo>
                  <a:cubicBezTo>
                    <a:pt x="0" y="9062"/>
                    <a:pt x="251" y="9336"/>
                    <a:pt x="571" y="9336"/>
                  </a:cubicBezTo>
                  <a:lnTo>
                    <a:pt x="17758" y="9336"/>
                  </a:lnTo>
                  <a:cubicBezTo>
                    <a:pt x="18078" y="9336"/>
                    <a:pt x="18329" y="9062"/>
                    <a:pt x="18329" y="8766"/>
                  </a:cubicBezTo>
                  <a:lnTo>
                    <a:pt x="18329" y="571"/>
                  </a:lnTo>
                  <a:cubicBezTo>
                    <a:pt x="18329" y="252"/>
                    <a:pt x="18078" y="1"/>
                    <a:pt x="17758" y="1"/>
                  </a:cubicBezTo>
                  <a:close/>
                </a:path>
              </a:pathLst>
            </a:custGeom>
            <a:gradFill>
              <a:gsLst>
                <a:gs pos="0">
                  <a:srgbClr val="A3EDFF"/>
                </a:gs>
                <a:gs pos="100000">
                  <a:srgbClr val="A3C3FF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6"/>
            <p:cNvSpPr txBox="1"/>
            <p:nvPr/>
          </p:nvSpPr>
          <p:spPr>
            <a:xfrm>
              <a:off x="1531725" y="2455105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Special</a:t>
              </a:r>
              <a:b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</a:b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investigations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68" name="Google Shape;1168;p66"/>
          <p:cNvGrpSpPr/>
          <p:nvPr/>
        </p:nvGrpSpPr>
        <p:grpSpPr>
          <a:xfrm>
            <a:off x="3193192" y="3265630"/>
            <a:ext cx="1652340" cy="662929"/>
            <a:chOff x="1532438" y="3263354"/>
            <a:chExt cx="1220700" cy="584130"/>
          </a:xfrm>
        </p:grpSpPr>
        <p:sp>
          <p:nvSpPr>
            <p:cNvPr id="1169" name="Google Shape;1169;p66"/>
            <p:cNvSpPr/>
            <p:nvPr/>
          </p:nvSpPr>
          <p:spPr>
            <a:xfrm>
              <a:off x="1569375" y="3263354"/>
              <a:ext cx="1146816" cy="584130"/>
            </a:xfrm>
            <a:custGeom>
              <a:avLst/>
              <a:gdLst/>
              <a:ahLst/>
              <a:cxnLst/>
              <a:rect l="l" t="t" r="r" b="b"/>
              <a:pathLst>
                <a:path w="18330" h="9336" extrusionOk="0">
                  <a:moveTo>
                    <a:pt x="571" y="0"/>
                  </a:moveTo>
                  <a:cubicBezTo>
                    <a:pt x="251" y="0"/>
                    <a:pt x="0" y="251"/>
                    <a:pt x="0" y="571"/>
                  </a:cubicBezTo>
                  <a:lnTo>
                    <a:pt x="0" y="8765"/>
                  </a:lnTo>
                  <a:cubicBezTo>
                    <a:pt x="0" y="9085"/>
                    <a:pt x="251" y="9336"/>
                    <a:pt x="571" y="9336"/>
                  </a:cubicBezTo>
                  <a:lnTo>
                    <a:pt x="17758" y="9336"/>
                  </a:lnTo>
                  <a:cubicBezTo>
                    <a:pt x="18078" y="9336"/>
                    <a:pt x="18329" y="9085"/>
                    <a:pt x="18329" y="8765"/>
                  </a:cubicBezTo>
                  <a:lnTo>
                    <a:pt x="18329" y="571"/>
                  </a:lnTo>
                  <a:cubicBezTo>
                    <a:pt x="18329" y="251"/>
                    <a:pt x="18078" y="0"/>
                    <a:pt x="17758" y="0"/>
                  </a:cubicBezTo>
                  <a:close/>
                </a:path>
              </a:pathLst>
            </a:custGeom>
            <a:gradFill>
              <a:gsLst>
                <a:gs pos="0">
                  <a:srgbClr val="6BF2F2"/>
                </a:gs>
                <a:gs pos="100000">
                  <a:srgbClr val="A3C3FF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66"/>
            <p:cNvSpPr txBox="1"/>
            <p:nvPr/>
          </p:nvSpPr>
          <p:spPr>
            <a:xfrm>
              <a:off x="1532438" y="3430300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Baseline</a:t>
              </a:r>
              <a:b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</a:b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investigations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71" name="Google Shape;1171;p66"/>
          <p:cNvGrpSpPr/>
          <p:nvPr/>
        </p:nvGrpSpPr>
        <p:grpSpPr>
          <a:xfrm>
            <a:off x="7250714" y="3022500"/>
            <a:ext cx="1652340" cy="663000"/>
            <a:chOff x="4530016" y="3049124"/>
            <a:chExt cx="1220700" cy="584193"/>
          </a:xfrm>
        </p:grpSpPr>
        <p:sp>
          <p:nvSpPr>
            <p:cNvPr id="1172" name="Google Shape;1172;p66"/>
            <p:cNvSpPr/>
            <p:nvPr/>
          </p:nvSpPr>
          <p:spPr>
            <a:xfrm>
              <a:off x="4565512" y="3049124"/>
              <a:ext cx="1146816" cy="584193"/>
            </a:xfrm>
            <a:custGeom>
              <a:avLst/>
              <a:gdLst/>
              <a:ahLst/>
              <a:cxnLst/>
              <a:rect l="l" t="t" r="r" b="b"/>
              <a:pathLst>
                <a:path w="18330" h="9337" extrusionOk="0">
                  <a:moveTo>
                    <a:pt x="572" y="1"/>
                  </a:moveTo>
                  <a:cubicBezTo>
                    <a:pt x="252" y="1"/>
                    <a:pt x="1" y="252"/>
                    <a:pt x="1" y="571"/>
                  </a:cubicBezTo>
                  <a:lnTo>
                    <a:pt x="1" y="8743"/>
                  </a:lnTo>
                  <a:cubicBezTo>
                    <a:pt x="1" y="9062"/>
                    <a:pt x="252" y="9336"/>
                    <a:pt x="572" y="9336"/>
                  </a:cubicBezTo>
                  <a:lnTo>
                    <a:pt x="17759" y="9336"/>
                  </a:lnTo>
                  <a:cubicBezTo>
                    <a:pt x="18079" y="9336"/>
                    <a:pt x="18330" y="9062"/>
                    <a:pt x="18330" y="8743"/>
                  </a:cubicBezTo>
                  <a:lnTo>
                    <a:pt x="18330" y="571"/>
                  </a:lnTo>
                  <a:cubicBezTo>
                    <a:pt x="18330" y="252"/>
                    <a:pt x="18079" y="1"/>
                    <a:pt x="17759" y="1"/>
                  </a:cubicBezTo>
                  <a:close/>
                </a:path>
              </a:pathLst>
            </a:custGeom>
            <a:gradFill>
              <a:gsLst>
                <a:gs pos="0">
                  <a:srgbClr val="A3EDFF"/>
                </a:gs>
                <a:gs pos="100000">
                  <a:srgbClr val="A3C3FF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6"/>
            <p:cNvSpPr txBox="1"/>
            <p:nvPr/>
          </p:nvSpPr>
          <p:spPr>
            <a:xfrm>
              <a:off x="4530016" y="3215842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Preoperative antibiotics</a:t>
              </a:r>
              <a:endParaRPr sz="16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74" name="Google Shape;1174;p66"/>
          <p:cNvGrpSpPr/>
          <p:nvPr/>
        </p:nvGrpSpPr>
        <p:grpSpPr>
          <a:xfrm>
            <a:off x="418381" y="1999598"/>
            <a:ext cx="1652340" cy="869207"/>
            <a:chOff x="4522394" y="1786703"/>
            <a:chExt cx="1220700" cy="765889"/>
          </a:xfrm>
        </p:grpSpPr>
        <p:sp>
          <p:nvSpPr>
            <p:cNvPr id="1175" name="Google Shape;1175;p66"/>
            <p:cNvSpPr/>
            <p:nvPr/>
          </p:nvSpPr>
          <p:spPr>
            <a:xfrm>
              <a:off x="4566951" y="1786703"/>
              <a:ext cx="1146816" cy="765889"/>
            </a:xfrm>
            <a:custGeom>
              <a:avLst/>
              <a:gdLst/>
              <a:ahLst/>
              <a:cxnLst/>
              <a:rect l="l" t="t" r="r" b="b"/>
              <a:pathLst>
                <a:path w="18330" h="12241" extrusionOk="0">
                  <a:moveTo>
                    <a:pt x="982" y="0"/>
                  </a:moveTo>
                  <a:cubicBezTo>
                    <a:pt x="434" y="0"/>
                    <a:pt x="1" y="434"/>
                    <a:pt x="1" y="982"/>
                  </a:cubicBezTo>
                  <a:lnTo>
                    <a:pt x="1" y="8491"/>
                  </a:lnTo>
                  <a:cubicBezTo>
                    <a:pt x="1" y="9062"/>
                    <a:pt x="366" y="9564"/>
                    <a:pt x="914" y="9724"/>
                  </a:cubicBezTo>
                  <a:lnTo>
                    <a:pt x="8903" y="12189"/>
                  </a:lnTo>
                  <a:cubicBezTo>
                    <a:pt x="8982" y="12223"/>
                    <a:pt x="9068" y="12240"/>
                    <a:pt x="9157" y="12240"/>
                  </a:cubicBezTo>
                  <a:cubicBezTo>
                    <a:pt x="9245" y="12240"/>
                    <a:pt x="9336" y="12223"/>
                    <a:pt x="9428" y="12189"/>
                  </a:cubicBezTo>
                  <a:lnTo>
                    <a:pt x="17416" y="9724"/>
                  </a:lnTo>
                  <a:cubicBezTo>
                    <a:pt x="17964" y="9564"/>
                    <a:pt x="18329" y="9062"/>
                    <a:pt x="18329" y="8491"/>
                  </a:cubicBezTo>
                  <a:lnTo>
                    <a:pt x="18329" y="982"/>
                  </a:lnTo>
                  <a:cubicBezTo>
                    <a:pt x="18329" y="434"/>
                    <a:pt x="17896" y="0"/>
                    <a:pt x="17348" y="0"/>
                  </a:cubicBezTo>
                  <a:close/>
                </a:path>
              </a:pathLst>
            </a:custGeom>
            <a:gradFill>
              <a:gsLst>
                <a:gs pos="0">
                  <a:srgbClr val="FFA4D0"/>
                </a:gs>
                <a:gs pos="100000">
                  <a:srgbClr val="A3C3FF"/>
                </a:gs>
              </a:gsLst>
              <a:lin ang="8099331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6"/>
            <p:cNvSpPr txBox="1"/>
            <p:nvPr/>
          </p:nvSpPr>
          <p:spPr>
            <a:xfrm>
              <a:off x="4522394" y="1968759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USG, CT scan, MRI </a:t>
              </a:r>
              <a:b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</a:b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Chest Xray ECG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Tumour markers 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77" name="Google Shape;1177;p66"/>
          <p:cNvGrpSpPr/>
          <p:nvPr/>
        </p:nvGrpSpPr>
        <p:grpSpPr>
          <a:xfrm>
            <a:off x="7250874" y="4113248"/>
            <a:ext cx="1652340" cy="663000"/>
            <a:chOff x="4530134" y="4010220"/>
            <a:chExt cx="1220700" cy="584193"/>
          </a:xfrm>
        </p:grpSpPr>
        <p:sp>
          <p:nvSpPr>
            <p:cNvPr id="1178" name="Google Shape;1178;p66"/>
            <p:cNvSpPr/>
            <p:nvPr/>
          </p:nvSpPr>
          <p:spPr>
            <a:xfrm>
              <a:off x="4566951" y="4010220"/>
              <a:ext cx="1146816" cy="584193"/>
            </a:xfrm>
            <a:custGeom>
              <a:avLst/>
              <a:gdLst/>
              <a:ahLst/>
              <a:cxnLst/>
              <a:rect l="l" t="t" r="r" b="b"/>
              <a:pathLst>
                <a:path w="18330" h="9337" extrusionOk="0">
                  <a:moveTo>
                    <a:pt x="571" y="1"/>
                  </a:moveTo>
                  <a:cubicBezTo>
                    <a:pt x="252" y="1"/>
                    <a:pt x="1" y="275"/>
                    <a:pt x="1" y="594"/>
                  </a:cubicBezTo>
                  <a:lnTo>
                    <a:pt x="1" y="8766"/>
                  </a:lnTo>
                  <a:cubicBezTo>
                    <a:pt x="1" y="9085"/>
                    <a:pt x="252" y="9336"/>
                    <a:pt x="571" y="9336"/>
                  </a:cubicBezTo>
                  <a:lnTo>
                    <a:pt x="17759" y="9336"/>
                  </a:lnTo>
                  <a:cubicBezTo>
                    <a:pt x="18078" y="9336"/>
                    <a:pt x="18329" y="9085"/>
                    <a:pt x="18329" y="8766"/>
                  </a:cubicBezTo>
                  <a:lnTo>
                    <a:pt x="18329" y="594"/>
                  </a:lnTo>
                  <a:cubicBezTo>
                    <a:pt x="18329" y="275"/>
                    <a:pt x="18078" y="1"/>
                    <a:pt x="17759" y="1"/>
                  </a:cubicBezTo>
                  <a:close/>
                </a:path>
              </a:pathLst>
            </a:custGeom>
            <a:gradFill>
              <a:gsLst>
                <a:gs pos="0">
                  <a:srgbClr val="6BF2F2"/>
                </a:gs>
                <a:gs pos="100000">
                  <a:srgbClr val="A3C3FF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6"/>
            <p:cNvSpPr txBox="1"/>
            <p:nvPr/>
          </p:nvSpPr>
          <p:spPr>
            <a:xfrm>
              <a:off x="4530134" y="4178230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Anesthesia fitness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1180" name="Google Shape;1180;p66"/>
          <p:cNvGrpSpPr/>
          <p:nvPr/>
        </p:nvGrpSpPr>
        <p:grpSpPr>
          <a:xfrm>
            <a:off x="4018362" y="1702591"/>
            <a:ext cx="85" cy="2665931"/>
            <a:chOff x="2142049" y="1886106"/>
            <a:chExt cx="63" cy="2349045"/>
          </a:xfrm>
        </p:grpSpPr>
        <p:sp>
          <p:nvSpPr>
            <p:cNvPr id="1181" name="Google Shape;1181;p66"/>
            <p:cNvSpPr/>
            <p:nvPr/>
          </p:nvSpPr>
          <p:spPr>
            <a:xfrm>
              <a:off x="2142049" y="3833781"/>
              <a:ext cx="63" cy="401371"/>
            </a:xfrm>
            <a:custGeom>
              <a:avLst/>
              <a:gdLst/>
              <a:ahLst/>
              <a:cxnLst/>
              <a:rect l="l" t="t" r="r" b="b"/>
              <a:pathLst>
                <a:path w="1" h="6415" fill="none" extrusionOk="0">
                  <a:moveTo>
                    <a:pt x="0" y="1"/>
                  </a:moveTo>
                  <a:lnTo>
                    <a:pt x="0" y="6415"/>
                  </a:lnTo>
                </a:path>
              </a:pathLst>
            </a:custGeom>
            <a:noFill/>
            <a:ln w="9125" cap="flat" cmpd="sng">
              <a:solidFill>
                <a:srgbClr val="41424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6"/>
            <p:cNvSpPr/>
            <p:nvPr/>
          </p:nvSpPr>
          <p:spPr>
            <a:xfrm>
              <a:off x="2142049" y="2862378"/>
              <a:ext cx="63" cy="401371"/>
            </a:xfrm>
            <a:custGeom>
              <a:avLst/>
              <a:gdLst/>
              <a:ahLst/>
              <a:cxnLst/>
              <a:rect l="l" t="t" r="r" b="b"/>
              <a:pathLst>
                <a:path w="1" h="6415" fill="none" extrusionOk="0">
                  <a:moveTo>
                    <a:pt x="0" y="0"/>
                  </a:moveTo>
                  <a:lnTo>
                    <a:pt x="0" y="6414"/>
                  </a:lnTo>
                </a:path>
              </a:pathLst>
            </a:custGeom>
            <a:noFill/>
            <a:ln w="9125" cap="flat" cmpd="sng">
              <a:solidFill>
                <a:srgbClr val="41424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6"/>
            <p:cNvSpPr/>
            <p:nvPr/>
          </p:nvSpPr>
          <p:spPr>
            <a:xfrm>
              <a:off x="2142049" y="1886106"/>
              <a:ext cx="63" cy="401371"/>
            </a:xfrm>
            <a:custGeom>
              <a:avLst/>
              <a:gdLst/>
              <a:ahLst/>
              <a:cxnLst/>
              <a:rect l="l" t="t" r="r" b="b"/>
              <a:pathLst>
                <a:path w="1" h="6415" fill="none" extrusionOk="0">
                  <a:moveTo>
                    <a:pt x="0" y="1"/>
                  </a:moveTo>
                  <a:lnTo>
                    <a:pt x="0" y="6415"/>
                  </a:lnTo>
                </a:path>
              </a:pathLst>
            </a:custGeom>
            <a:noFill/>
            <a:ln w="9125" cap="flat" cmpd="sng">
              <a:solidFill>
                <a:srgbClr val="41424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66"/>
          <p:cNvGrpSpPr/>
          <p:nvPr/>
        </p:nvGrpSpPr>
        <p:grpSpPr>
          <a:xfrm rot="-5400000">
            <a:off x="3960069" y="4180972"/>
            <a:ext cx="601095" cy="549731"/>
            <a:chOff x="6596305" y="1009805"/>
            <a:chExt cx="809779" cy="499852"/>
          </a:xfrm>
        </p:grpSpPr>
        <p:sp>
          <p:nvSpPr>
            <p:cNvPr id="1185" name="Google Shape;1185;p66"/>
            <p:cNvSpPr/>
            <p:nvPr/>
          </p:nvSpPr>
          <p:spPr>
            <a:xfrm>
              <a:off x="6596305" y="1009805"/>
              <a:ext cx="809779" cy="499852"/>
            </a:xfrm>
            <a:custGeom>
              <a:avLst/>
              <a:gdLst/>
              <a:ahLst/>
              <a:cxnLst/>
              <a:rect l="l" t="t" r="r" b="b"/>
              <a:pathLst>
                <a:path w="12943" h="7989" extrusionOk="0">
                  <a:moveTo>
                    <a:pt x="480" y="0"/>
                  </a:moveTo>
                  <a:cubicBezTo>
                    <a:pt x="160" y="0"/>
                    <a:pt x="0" y="365"/>
                    <a:pt x="206" y="616"/>
                  </a:cubicBezTo>
                  <a:lnTo>
                    <a:pt x="6186" y="7852"/>
                  </a:lnTo>
                  <a:cubicBezTo>
                    <a:pt x="6255" y="7943"/>
                    <a:pt x="6363" y="7989"/>
                    <a:pt x="6471" y="7989"/>
                  </a:cubicBezTo>
                  <a:cubicBezTo>
                    <a:pt x="6580" y="7989"/>
                    <a:pt x="6688" y="7943"/>
                    <a:pt x="6757" y="7852"/>
                  </a:cubicBezTo>
                  <a:lnTo>
                    <a:pt x="12737" y="616"/>
                  </a:lnTo>
                  <a:cubicBezTo>
                    <a:pt x="12942" y="365"/>
                    <a:pt x="12783" y="0"/>
                    <a:pt x="12463" y="0"/>
                  </a:cubicBezTo>
                  <a:close/>
                </a:path>
              </a:pathLst>
            </a:custGeom>
            <a:gradFill>
              <a:gsLst>
                <a:gs pos="0">
                  <a:srgbClr val="A3C3FF"/>
                </a:gs>
                <a:gs pos="100000">
                  <a:srgbClr val="8F8DF9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6"/>
            <p:cNvSpPr txBox="1"/>
            <p:nvPr/>
          </p:nvSpPr>
          <p:spPr>
            <a:xfrm>
              <a:off x="6775425" y="1121396"/>
              <a:ext cx="4488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sp>
        <p:nvSpPr>
          <p:cNvPr id="1187" name="Google Shape;1187;p66"/>
          <p:cNvSpPr/>
          <p:nvPr/>
        </p:nvSpPr>
        <p:spPr>
          <a:xfrm rot="-5400000">
            <a:off x="2284124" y="2681262"/>
            <a:ext cx="1488720" cy="443456"/>
          </a:xfrm>
          <a:custGeom>
            <a:avLst/>
            <a:gdLst/>
            <a:ahLst/>
            <a:cxnLst/>
            <a:rect l="l" t="t" r="r" b="b"/>
            <a:pathLst>
              <a:path w="1" h="3653" fill="none" extrusionOk="0">
                <a:moveTo>
                  <a:pt x="0" y="1"/>
                </a:moveTo>
                <a:lnTo>
                  <a:pt x="0" y="3653"/>
                </a:lnTo>
              </a:path>
            </a:pathLst>
          </a:custGeom>
          <a:noFill/>
          <a:ln w="9125" cap="flat" cmpd="sng">
            <a:solidFill>
              <a:srgbClr val="414242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" name="Google Shape;1191;p66"/>
          <p:cNvGrpSpPr/>
          <p:nvPr/>
        </p:nvGrpSpPr>
        <p:grpSpPr>
          <a:xfrm>
            <a:off x="386250" y="3162484"/>
            <a:ext cx="1652340" cy="869207"/>
            <a:chOff x="4522394" y="1786703"/>
            <a:chExt cx="1220700" cy="765889"/>
          </a:xfrm>
        </p:grpSpPr>
        <p:sp>
          <p:nvSpPr>
            <p:cNvPr id="1192" name="Google Shape;1192;p66"/>
            <p:cNvSpPr/>
            <p:nvPr/>
          </p:nvSpPr>
          <p:spPr>
            <a:xfrm>
              <a:off x="4566951" y="1786703"/>
              <a:ext cx="1146816" cy="765889"/>
            </a:xfrm>
            <a:custGeom>
              <a:avLst/>
              <a:gdLst/>
              <a:ahLst/>
              <a:cxnLst/>
              <a:rect l="l" t="t" r="r" b="b"/>
              <a:pathLst>
                <a:path w="18330" h="12241" extrusionOk="0">
                  <a:moveTo>
                    <a:pt x="982" y="0"/>
                  </a:moveTo>
                  <a:cubicBezTo>
                    <a:pt x="434" y="0"/>
                    <a:pt x="1" y="434"/>
                    <a:pt x="1" y="982"/>
                  </a:cubicBezTo>
                  <a:lnTo>
                    <a:pt x="1" y="8491"/>
                  </a:lnTo>
                  <a:cubicBezTo>
                    <a:pt x="1" y="9062"/>
                    <a:pt x="366" y="9564"/>
                    <a:pt x="914" y="9724"/>
                  </a:cubicBezTo>
                  <a:lnTo>
                    <a:pt x="8903" y="12189"/>
                  </a:lnTo>
                  <a:cubicBezTo>
                    <a:pt x="8982" y="12223"/>
                    <a:pt x="9068" y="12240"/>
                    <a:pt x="9157" y="12240"/>
                  </a:cubicBezTo>
                  <a:cubicBezTo>
                    <a:pt x="9245" y="12240"/>
                    <a:pt x="9336" y="12223"/>
                    <a:pt x="9428" y="12189"/>
                  </a:cubicBezTo>
                  <a:lnTo>
                    <a:pt x="17416" y="9724"/>
                  </a:lnTo>
                  <a:cubicBezTo>
                    <a:pt x="17964" y="9564"/>
                    <a:pt x="18329" y="9062"/>
                    <a:pt x="18329" y="8491"/>
                  </a:cubicBezTo>
                  <a:lnTo>
                    <a:pt x="18329" y="982"/>
                  </a:lnTo>
                  <a:cubicBezTo>
                    <a:pt x="18329" y="434"/>
                    <a:pt x="17896" y="0"/>
                    <a:pt x="17348" y="0"/>
                  </a:cubicBezTo>
                  <a:close/>
                </a:path>
              </a:pathLst>
            </a:custGeom>
            <a:gradFill>
              <a:gsLst>
                <a:gs pos="0">
                  <a:srgbClr val="FFA4D0"/>
                </a:gs>
                <a:gs pos="100000">
                  <a:srgbClr val="A3C3FF"/>
                </a:gs>
              </a:gsLst>
              <a:lin ang="8099331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6"/>
            <p:cNvSpPr txBox="1"/>
            <p:nvPr/>
          </p:nvSpPr>
          <p:spPr>
            <a:xfrm>
              <a:off x="4522394" y="2035902"/>
              <a:ext cx="12207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Fira Sans Extra Condensed SemiBold" panose="020B0803050000020004"/>
                  <a:ea typeface="Fira Sans Extra Condensed SemiBold" panose="020B0803050000020004"/>
                  <a:cs typeface="Fira Sans Extra Condensed SemiBold" panose="020B0803050000020004"/>
                  <a:sym typeface="Fira Sans Extra Condensed SemiBold" panose="020B0803050000020004"/>
                </a:rPr>
                <a:t>CP,ABO,RBS,Urine R/E,Pt+aPtt,LFT, RFT, Hep profile</a:t>
              </a:r>
              <a:endParaRPr sz="15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  <p:grpSp>
        <p:nvGrpSpPr>
          <p:cNvPr id="2" name="Google Shape;1156;p66">
            <a:extLst>
              <a:ext uri="{FF2B5EF4-FFF2-40B4-BE49-F238E27FC236}">
                <a16:creationId xmlns:a16="http://schemas.microsoft.com/office/drawing/2014/main" xmlns="" id="{FBE70DA9-CD8E-A9F6-F9C6-B16B7BC71069}"/>
              </a:ext>
            </a:extLst>
          </p:cNvPr>
          <p:cNvGrpSpPr/>
          <p:nvPr/>
        </p:nvGrpSpPr>
        <p:grpSpPr>
          <a:xfrm rot="5400000">
            <a:off x="2236397" y="3410226"/>
            <a:ext cx="651339" cy="485482"/>
            <a:chOff x="6596305" y="1682404"/>
            <a:chExt cx="809779" cy="499914"/>
          </a:xfrm>
        </p:grpSpPr>
        <p:sp>
          <p:nvSpPr>
            <p:cNvPr id="3" name="Google Shape;1157;p66">
              <a:extLst>
                <a:ext uri="{FF2B5EF4-FFF2-40B4-BE49-F238E27FC236}">
                  <a16:creationId xmlns:a16="http://schemas.microsoft.com/office/drawing/2014/main" xmlns="" id="{9124A8DE-3F25-BEDF-3E32-F66D185E49C8}"/>
                </a:ext>
              </a:extLst>
            </p:cNvPr>
            <p:cNvSpPr/>
            <p:nvPr/>
          </p:nvSpPr>
          <p:spPr>
            <a:xfrm>
              <a:off x="6596305" y="1682404"/>
              <a:ext cx="809779" cy="499914"/>
            </a:xfrm>
            <a:custGeom>
              <a:avLst/>
              <a:gdLst/>
              <a:ahLst/>
              <a:cxnLst/>
              <a:rect l="l" t="t" r="r" b="b"/>
              <a:pathLst>
                <a:path w="12943" h="7990" extrusionOk="0">
                  <a:moveTo>
                    <a:pt x="480" y="1"/>
                  </a:moveTo>
                  <a:cubicBezTo>
                    <a:pt x="160" y="1"/>
                    <a:pt x="0" y="366"/>
                    <a:pt x="206" y="617"/>
                  </a:cubicBezTo>
                  <a:lnTo>
                    <a:pt x="6186" y="7853"/>
                  </a:lnTo>
                  <a:cubicBezTo>
                    <a:pt x="6255" y="7944"/>
                    <a:pt x="6363" y="7990"/>
                    <a:pt x="6471" y="7990"/>
                  </a:cubicBezTo>
                  <a:cubicBezTo>
                    <a:pt x="6580" y="7990"/>
                    <a:pt x="6688" y="7944"/>
                    <a:pt x="6757" y="7853"/>
                  </a:cubicBezTo>
                  <a:lnTo>
                    <a:pt x="12737" y="617"/>
                  </a:lnTo>
                  <a:cubicBezTo>
                    <a:pt x="12942" y="366"/>
                    <a:pt x="12783" y="1"/>
                    <a:pt x="12463" y="1"/>
                  </a:cubicBezTo>
                  <a:close/>
                </a:path>
              </a:pathLst>
            </a:custGeom>
            <a:gradFill>
              <a:gsLst>
                <a:gs pos="0">
                  <a:srgbClr val="A3C3FF"/>
                </a:gs>
                <a:gs pos="100000">
                  <a:srgbClr val="8F8DF9"/>
                </a:gs>
              </a:gsLst>
              <a:lin ang="8100019" scaled="0"/>
            </a:gradFill>
            <a:ln>
              <a:noFill/>
            </a:ln>
            <a:effectLst>
              <a:outerShdw blurRad="57150" dist="19050" dir="5400000" algn="bl" rotWithShape="0">
                <a:srgbClr val="1C4587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58;p66">
              <a:extLst>
                <a:ext uri="{FF2B5EF4-FFF2-40B4-BE49-F238E27FC236}">
                  <a16:creationId xmlns:a16="http://schemas.microsoft.com/office/drawing/2014/main" xmlns="" id="{0AF5D5A0-EDE8-E472-2671-B14E672CEDBE}"/>
                </a:ext>
              </a:extLst>
            </p:cNvPr>
            <p:cNvSpPr txBox="1"/>
            <p:nvPr/>
          </p:nvSpPr>
          <p:spPr>
            <a:xfrm>
              <a:off x="6775413" y="1794053"/>
              <a:ext cx="4488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Fira Sans Extra Condensed SemiBold" panose="020B0803050000020004"/>
                <a:ea typeface="Fira Sans Extra Condensed SemiBold" panose="020B0803050000020004"/>
                <a:cs typeface="Fira Sans Extra Condensed SemiBold" panose="020B0803050000020004"/>
                <a:sym typeface="Fira Sans Extra Condensed SemiBold" panose="020B08030500000200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67"/>
          <p:cNvSpPr txBox="1"/>
          <p:nvPr/>
        </p:nvSpPr>
        <p:spPr>
          <a:xfrm>
            <a:off x="523225" y="192331"/>
            <a:ext cx="5884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Steps for surgery:</a:t>
            </a:r>
            <a:endParaRPr sz="3600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210" name="Google Shape;1210;p67"/>
          <p:cNvSpPr txBox="1"/>
          <p:nvPr/>
        </p:nvSpPr>
        <p:spPr>
          <a:xfrm>
            <a:off x="224875" y="1164275"/>
            <a:ext cx="64815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A vertical incision is required to gain access to all areas of the abdomen.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pic>
        <p:nvPicPr>
          <p:cNvPr id="1211" name="Google Shape;1211;p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92425" y="1034075"/>
            <a:ext cx="2375375" cy="2969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67"/>
          <p:cNvSpPr txBox="1"/>
          <p:nvPr/>
        </p:nvSpPr>
        <p:spPr>
          <a:xfrm>
            <a:off x="225225" y="2197775"/>
            <a:ext cx="5741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Ascites or peritoneal washings are sampled</a:t>
            </a:r>
            <a:endParaRPr sz="20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213" name="Google Shape;1213;p67"/>
          <p:cNvSpPr txBox="1"/>
          <p:nvPr/>
        </p:nvSpPr>
        <p:spPr>
          <a:xfrm>
            <a:off x="228600" y="2743200"/>
            <a:ext cx="61989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TAH and BSO performed along with an omentectomy.</a:t>
            </a:r>
          </a:p>
        </p:txBody>
      </p:sp>
      <p:sp>
        <p:nvSpPr>
          <p:cNvPr id="1214" name="Google Shape;1214;p67"/>
          <p:cNvSpPr txBox="1"/>
          <p:nvPr/>
        </p:nvSpPr>
        <p:spPr>
          <a:xfrm>
            <a:off x="299970" y="3731490"/>
            <a:ext cx="61989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Debulking may be required in order to remove all tumour</a:t>
            </a:r>
            <a:endParaRPr sz="200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68"/>
          <p:cNvSpPr txBox="1"/>
          <p:nvPr/>
        </p:nvSpPr>
        <p:spPr>
          <a:xfrm>
            <a:off x="552187" y="314093"/>
            <a:ext cx="5884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tx1"/>
                </a:solidFill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Chemotherapy</a:t>
            </a:r>
            <a:endParaRPr sz="3600" b="1" dirty="0">
              <a:solidFill>
                <a:schemeClr val="tx1"/>
              </a:solidFill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sp>
        <p:nvSpPr>
          <p:cNvPr id="1231" name="Google Shape;1231;p68"/>
          <p:cNvSpPr txBox="1"/>
          <p:nvPr/>
        </p:nvSpPr>
        <p:spPr>
          <a:xfrm>
            <a:off x="323385" y="1287966"/>
            <a:ext cx="83076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First-line treatment 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➜  platinum compound with paclitaxel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Outpatient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3 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weeks apart for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six c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ycles</a:t>
            </a:r>
            <a:endParaRPr sz="2000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Platinum compounds - most effective chemotherapeutic agents in ovarian cancer </a:t>
            </a:r>
            <a:r>
              <a:rPr lang="en-GB" sz="2000" dirty="0" err="1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e.g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Carboplatin.</a:t>
            </a:r>
            <a:endParaRPr sz="2000" b="1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Paclitaxel causes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peripheral neuropathy,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neutropenia 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,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myalgia</a:t>
            </a:r>
            <a:r>
              <a:rPr lang="en-GB" sz="2000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, </a:t>
            </a:r>
            <a:r>
              <a:rPr lang="en-GB" sz="2000" b="1" dirty="0">
                <a:latin typeface="+mn-lt"/>
                <a:ea typeface="Abel" panose="02000506030000020004"/>
                <a:cs typeface="Abel" panose="02000506030000020004"/>
                <a:sym typeface="Abel" panose="02000506030000020004"/>
              </a:rPr>
              <a:t>alopecia</a:t>
            </a:r>
            <a:endParaRPr sz="2000" b="1" dirty="0">
              <a:latin typeface="+mn-lt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69"/>
          <p:cNvSpPr txBox="1">
            <a:spLocks noGrp="1"/>
          </p:cNvSpPr>
          <p:nvPr>
            <p:ph type="title"/>
          </p:nvPr>
        </p:nvSpPr>
        <p:spPr>
          <a:xfrm>
            <a:off x="715100" y="502675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Counselling</a:t>
            </a:r>
          </a:p>
        </p:txBody>
      </p:sp>
      <p:sp>
        <p:nvSpPr>
          <p:cNvPr id="1237" name="Google Shape;1237;p69"/>
          <p:cNvSpPr txBox="1">
            <a:spLocks noGrp="1"/>
          </p:cNvSpPr>
          <p:nvPr>
            <p:ph type="body" idx="1"/>
          </p:nvPr>
        </p:nvSpPr>
        <p:spPr>
          <a:xfrm>
            <a:off x="565670" y="1091656"/>
            <a:ext cx="7704000" cy="3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 panose="020B0604020202020204" pitchFamily="34" charset="0"/>
              <a:buChar char="•"/>
            </a:pPr>
            <a:r>
              <a:rPr lang="en-GB" sz="2000" dirty="0"/>
              <a:t>Presence of a relative / support </a:t>
            </a:r>
            <a:endParaRPr sz="2000" dirty="0"/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 panose="020B0604020202020204" pitchFamily="34" charset="0"/>
              <a:buChar char="•"/>
            </a:pPr>
            <a:r>
              <a:rPr lang="en-GB" sz="2000" dirty="0"/>
              <a:t>Empathy</a:t>
            </a:r>
            <a:endParaRPr sz="2000" dirty="0"/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 panose="020B0604020202020204" pitchFamily="34" charset="0"/>
              <a:buChar char="•"/>
            </a:pPr>
            <a:r>
              <a:rPr lang="en-GB" sz="2000" dirty="0"/>
              <a:t>Diagnosis</a:t>
            </a:r>
            <a:endParaRPr sz="2000" dirty="0"/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 panose="020B0604020202020204" pitchFamily="34" charset="0"/>
              <a:buChar char="•"/>
            </a:pPr>
            <a:r>
              <a:rPr lang="en-GB" sz="2000" dirty="0"/>
              <a:t>Treatment modalities</a:t>
            </a:r>
            <a:endParaRPr sz="2000" dirty="0"/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 panose="020B0604020202020204" pitchFamily="34" charset="0"/>
              <a:buChar char="•"/>
            </a:pPr>
            <a:r>
              <a:rPr lang="en-GB" sz="2000" dirty="0"/>
              <a:t>Advantages and risks</a:t>
            </a:r>
            <a:endParaRPr sz="2000" dirty="0"/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/>
          </a:p>
        </p:txBody>
      </p:sp>
      <p:pic>
        <p:nvPicPr>
          <p:cNvPr id="1238" name="Google Shape;1238;p6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882025" y="1190300"/>
            <a:ext cx="2541975" cy="33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7810" y="1219347"/>
            <a:ext cx="8428990" cy="1719580"/>
          </a:xfrm>
        </p:spPr>
        <p:txBody>
          <a:bodyPr/>
          <a:lstStyle/>
          <a:p>
            <a:endParaRPr lang="en-US" sz="2000" dirty="0"/>
          </a:p>
          <a:p>
            <a:pPr marL="482600" indent="-342900"/>
            <a:r>
              <a:rPr lang="en-US" altLang="en-US" sz="2000" dirty="0">
                <a:cs typeface="Arial" panose="020B0604020202020204" pitchFamily="34" charset="0"/>
              </a:rPr>
              <a:t>Artificial Intelligence in Ultrasound Diagnoses of Ovarian Cancer: A Systematic Review and Meta-Analysis S Mitchell, M Nikolopoulos, A El-Zarka, D Al-Karawi… - Cancers, 2024 - mdpi.com</a:t>
            </a:r>
          </a:p>
          <a:p>
            <a:pPr marL="139700" indent="0"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139700" indent="0">
              <a:buNone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8950" y="362097"/>
            <a:ext cx="8229600" cy="857250"/>
          </a:xfrm>
        </p:spPr>
        <p:txBody>
          <a:bodyPr/>
          <a:lstStyle/>
          <a:p>
            <a:r>
              <a:rPr lang="en-US" sz="3600" dirty="0"/>
              <a:t>RESEARCH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88950" y="2751455"/>
            <a:ext cx="7966710" cy="13823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000" b="0" i="0" dirty="0">
                <a:solidFill>
                  <a:srgbClr val="222222"/>
                </a:solidFill>
                <a:latin typeface="+mn-lt"/>
                <a:ea typeface="Arial" panose="020B0604020202020204"/>
                <a:cs typeface="Arial" panose="020B0604020202020204" pitchFamily="34" charset="0"/>
              </a:rPr>
              <a:t>Risk-prediction models in postmenopausal patients with symptoms of suspected ovarian cancer in the UK (</a:t>
            </a:r>
            <a:r>
              <a:rPr lang="en-US" altLang="en-US" sz="2000" b="0" i="0" dirty="0" err="1">
                <a:solidFill>
                  <a:srgbClr val="222222"/>
                </a:solidFill>
                <a:latin typeface="+mn-lt"/>
                <a:ea typeface="Arial" panose="020B0604020202020204"/>
                <a:cs typeface="Arial" panose="020B0604020202020204" pitchFamily="34" charset="0"/>
              </a:rPr>
              <a:t>ROCkeTS</a:t>
            </a:r>
            <a:r>
              <a:rPr lang="en-US" altLang="en-US" sz="2000" b="0" i="0" dirty="0">
                <a:solidFill>
                  <a:srgbClr val="222222"/>
                </a:solidFill>
                <a:latin typeface="+mn-lt"/>
                <a:ea typeface="Arial" panose="020B0604020202020204"/>
                <a:cs typeface="Arial" panose="020B0604020202020204" pitchFamily="34" charset="0"/>
              </a:rPr>
              <a:t>): a </a:t>
            </a:r>
            <a:r>
              <a:rPr lang="en-US" altLang="en-US" sz="2000" b="0" i="0" dirty="0" err="1">
                <a:solidFill>
                  <a:srgbClr val="222222"/>
                </a:solidFill>
                <a:latin typeface="+mn-lt"/>
                <a:ea typeface="Arial" panose="020B0604020202020204"/>
                <a:cs typeface="Arial" panose="020B0604020202020204" pitchFamily="34" charset="0"/>
              </a:rPr>
              <a:t>multicentre</a:t>
            </a:r>
            <a:r>
              <a:rPr lang="en-US" altLang="en-US" sz="2000" b="0" i="0" dirty="0">
                <a:solidFill>
                  <a:srgbClr val="222222"/>
                </a:solidFill>
                <a:latin typeface="+mn-lt"/>
                <a:ea typeface="Arial" panose="020B0604020202020204"/>
                <a:cs typeface="Arial" panose="020B0604020202020204" pitchFamily="34" charset="0"/>
              </a:rPr>
              <a:t>, prospective diagnostic S Sundar, R Agarwal, C Davenport, K Scandrett… - The Lancet …, 2024 - thelancet.com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8176260" cy="33788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Respect the patient’s right to make informed decisions.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Beneficence &amp; Non-maleficence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Act in the patient’s best interest while minimizing harm.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Justice: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Ensure equitable access to treatment and resources.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End-of-Life Care: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Prioritize dignity and quality of life.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Cultural Sensitivity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Respect diverse values and beliefs in decision-making.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BIOMEDICAL ETHICS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7325" y="347228"/>
            <a:ext cx="8229600" cy="857250"/>
          </a:xfrm>
        </p:spPr>
        <p:txBody>
          <a:bodyPr/>
          <a:lstStyle/>
          <a:p>
            <a:r>
              <a:rPr lang="en-US" sz="3600" dirty="0"/>
              <a:t>FAMILY MEDICINE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BD9272-FA4E-87AC-CAD5-C44D57413102}"/>
              </a:ext>
            </a:extLst>
          </p:cNvPr>
          <p:cNvSpPr txBox="1"/>
          <p:nvPr/>
        </p:nvSpPr>
        <p:spPr>
          <a:xfrm>
            <a:off x="337325" y="1664320"/>
            <a:ext cx="8657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current guidance for primary care providers seeing women with symptoms suspicious of ovarian cancer recommends </a:t>
            </a:r>
            <a:r>
              <a:rPr lang="en-US" sz="2000" b="1" u="sng" dirty="0"/>
              <a:t>abdominopelvic examination, transvaginal ultrasound ,serum CA 125 test</a:t>
            </a:r>
            <a:r>
              <a:rPr lang="en-US" sz="2000" dirty="0"/>
              <a:t> .If any of these are abnormal referral of patient to the local gynecology service “</a:t>
            </a:r>
          </a:p>
          <a:p>
            <a:endParaRPr lang="en-SG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  <a:sym typeface="+mn-ea"/>
              </a:rPr>
              <a:t>LEARNING RESOURCES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40740" y="1387475"/>
            <a:ext cx="7169150" cy="39018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GNAECOLOGY by Ten Teachers, 20</a:t>
            </a:r>
            <a:r>
              <a:rPr lang="en-US" sz="2400" baseline="30000" dirty="0">
                <a:solidFill>
                  <a:schemeClr val="tx1"/>
                </a:solidFill>
                <a:sym typeface="+mn-ea"/>
              </a:rPr>
              <a:t>th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EDITION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Dewhurst’s Textbook Of Obstetrics &amp;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Gynaecology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, 9</a:t>
            </a:r>
            <a:r>
              <a:rPr lang="en-US" sz="2400" baseline="30000" dirty="0">
                <a:solidFill>
                  <a:schemeClr val="tx1"/>
                </a:solidFill>
                <a:sym typeface="+mn-ea"/>
              </a:rPr>
              <a:t>th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EDITION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Google scholar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Google images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How To Access Digital Library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0" y="806450"/>
            <a:ext cx="8974455" cy="4431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Go to the website of HEC National Digital Library.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On Home Page, click on the INSTITUTES.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A page will appear showing the universities from Public and Private Sector and other Institutes which have access to HEC National Digital Library HNDL.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Select your desired Institute.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A page will appear showing the resources of the institution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Journals and Researches will appear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charset="0"/>
                <a:sym typeface="+mn-ea"/>
              </a:rPr>
              <a:t>You can find a Journal by clicking on JOURNALS AND DATABASE and enter a keyword to search for your desired journal.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011555" y="471805"/>
            <a:ext cx="7143115" cy="4387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xmlns="" id="{A7D9CC4A-1DC3-1C90-E335-89E5D4916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8">
            <a:extLst>
              <a:ext uri="{FF2B5EF4-FFF2-40B4-BE49-F238E27FC236}">
                <a16:creationId xmlns:a16="http://schemas.microsoft.com/office/drawing/2014/main" xmlns="" id="{989A8F1C-4EA3-649A-1234-455FF4F1B0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0375" y="56214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Question 2:</a:t>
            </a:r>
          </a:p>
        </p:txBody>
      </p:sp>
      <p:sp>
        <p:nvSpPr>
          <p:cNvPr id="518" name="Google Shape;518;p28">
            <a:extLst>
              <a:ext uri="{FF2B5EF4-FFF2-40B4-BE49-F238E27FC236}">
                <a16:creationId xmlns:a16="http://schemas.microsoft.com/office/drawing/2014/main" xmlns="" id="{EB44B023-6ED1-F883-F4EC-6DDA6BBF11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9975" y="1263348"/>
            <a:ext cx="77040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Which tumor marker is most commonly associated with ovarian cancer?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A. CA 19-9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B. CA 125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C. AFP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D. CEA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E. HCG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AFC22-6465-457A-0B33-4CF36732EEC3}"/>
              </a:ext>
            </a:extLst>
          </p:cNvPr>
          <p:cNvSpPr txBox="1"/>
          <p:nvPr/>
        </p:nvSpPr>
        <p:spPr>
          <a:xfrm>
            <a:off x="2014666" y="2713468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xmlns="" val="5480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xmlns="" id="{061AAFB3-7489-D986-9345-3A812D243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8">
            <a:extLst>
              <a:ext uri="{FF2B5EF4-FFF2-40B4-BE49-F238E27FC236}">
                <a16:creationId xmlns:a16="http://schemas.microsoft.com/office/drawing/2014/main" xmlns="" id="{48D81AB6-0953-E2B5-47ED-F29C849DB7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0375" y="56214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Question 3:</a:t>
            </a:r>
          </a:p>
        </p:txBody>
      </p:sp>
      <p:sp>
        <p:nvSpPr>
          <p:cNvPr id="518" name="Google Shape;518;p28">
            <a:extLst>
              <a:ext uri="{FF2B5EF4-FFF2-40B4-BE49-F238E27FC236}">
                <a16:creationId xmlns:a16="http://schemas.microsoft.com/office/drawing/2014/main" xmlns="" id="{A2168871-1640-9F78-B4E8-F60CBCFE65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9975" y="1263348"/>
            <a:ext cx="77040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Which of the following is a risk factor for ovarian cancer?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A) Early menopause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B) Use of oral contraceptives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C) Nulliparity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D) High parity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E) Smoking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C071FD-84CD-EB3E-FBF4-5769EDACE4CE}"/>
              </a:ext>
            </a:extLst>
          </p:cNvPr>
          <p:cNvSpPr txBox="1"/>
          <p:nvPr/>
        </p:nvSpPr>
        <p:spPr>
          <a:xfrm>
            <a:off x="2274850" y="2743201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xmlns="" val="13039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xmlns="" id="{A1F822C9-FC04-1D8A-1703-99C7DDDFF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8">
            <a:extLst>
              <a:ext uri="{FF2B5EF4-FFF2-40B4-BE49-F238E27FC236}">
                <a16:creationId xmlns:a16="http://schemas.microsoft.com/office/drawing/2014/main" xmlns="" id="{9180046E-F586-B816-91EA-78BDFE5919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0375" y="56214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Question 4:</a:t>
            </a:r>
          </a:p>
        </p:txBody>
      </p:sp>
      <p:sp>
        <p:nvSpPr>
          <p:cNvPr id="518" name="Google Shape;518;p28">
            <a:extLst>
              <a:ext uri="{FF2B5EF4-FFF2-40B4-BE49-F238E27FC236}">
                <a16:creationId xmlns:a16="http://schemas.microsoft.com/office/drawing/2014/main" xmlns="" id="{41EC089A-A5C1-5DEC-5782-E7BAAA5E56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9975" y="1263348"/>
            <a:ext cx="77040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What is the most common site of metastasis in ovarian cancer?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A) Liver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B) Lungs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C) Peritoneum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D) Bones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E) Brain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66F7A2-E731-38C1-7272-D1994EE18B75}"/>
              </a:ext>
            </a:extLst>
          </p:cNvPr>
          <p:cNvSpPr txBox="1"/>
          <p:nvPr/>
        </p:nvSpPr>
        <p:spPr>
          <a:xfrm>
            <a:off x="1724723" y="1843669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xmlns="" val="17765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xmlns="" id="{F3AB8B5F-23BC-141B-B27A-ACB331F20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8">
            <a:extLst>
              <a:ext uri="{FF2B5EF4-FFF2-40B4-BE49-F238E27FC236}">
                <a16:creationId xmlns:a16="http://schemas.microsoft.com/office/drawing/2014/main" xmlns="" id="{B877F850-C84A-EF2C-A47F-729BD4C903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0375" y="562148"/>
            <a:ext cx="7713600" cy="490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Question 5:</a:t>
            </a:r>
          </a:p>
        </p:txBody>
      </p:sp>
      <p:sp>
        <p:nvSpPr>
          <p:cNvPr id="518" name="Google Shape;518;p28">
            <a:extLst>
              <a:ext uri="{FF2B5EF4-FFF2-40B4-BE49-F238E27FC236}">
                <a16:creationId xmlns:a16="http://schemas.microsoft.com/office/drawing/2014/main" xmlns="" id="{184F328A-F07D-680B-0A42-E0E412165F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9975" y="1263348"/>
            <a:ext cx="8485342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Which genetic mutation is strongly associated with ovarian cancer?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A) BRCA1/BRCA2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B) TP53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C) KRAS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D) APC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E) PTEN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C75286-33BF-0994-A789-803077E1ABCA}"/>
              </a:ext>
            </a:extLst>
          </p:cNvPr>
          <p:cNvSpPr txBox="1"/>
          <p:nvPr/>
        </p:nvSpPr>
        <p:spPr>
          <a:xfrm>
            <a:off x="2958790" y="1821367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xmlns="" val="17866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75*337"/>
  <p:tag name="TABLE_ENDDRAG_RECT" val="22*65*675*3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55*350"/>
  <p:tag name="TABLE_ENDDRAG_RECT" val="56*50*655*3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55*245"/>
  <p:tag name="TABLE_ENDDRAG_RECT" val="11*109*555*2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92*311"/>
  <p:tag name="TABLE_ENDDRAG_RECT" val="19*86*692*311"/>
</p:tagLst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1723</Words>
  <Application>Microsoft Office PowerPoint</Application>
  <PresentationFormat>On-screen Show (16:9)</PresentationFormat>
  <Paragraphs>387</Paragraphs>
  <Slides>59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Bookman Old Style</vt:lpstr>
      <vt:lpstr>Calibri</vt:lpstr>
      <vt:lpstr>Abel</vt:lpstr>
      <vt:lpstr>DM Serif Display</vt:lpstr>
      <vt:lpstr>Nunito</vt:lpstr>
      <vt:lpstr>Rubik</vt:lpstr>
      <vt:lpstr>Paytone One</vt:lpstr>
      <vt:lpstr>Roboto</vt:lpstr>
      <vt:lpstr>Fira Sans Extra Condensed SemiBold</vt:lpstr>
      <vt:lpstr>SimSun</vt:lpstr>
      <vt:lpstr>1_Default Design</vt:lpstr>
      <vt:lpstr>Ovarian Malignancy</vt:lpstr>
      <vt:lpstr>Slide 2</vt:lpstr>
      <vt:lpstr>Slide 3</vt:lpstr>
      <vt:lpstr>LEARNING OUTCOMES</vt:lpstr>
      <vt:lpstr>Question 1:</vt:lpstr>
      <vt:lpstr>Question 2:</vt:lpstr>
      <vt:lpstr>Question 3:</vt:lpstr>
      <vt:lpstr>Question 4:</vt:lpstr>
      <vt:lpstr>Question 5:</vt:lpstr>
      <vt:lpstr>Question 6</vt:lpstr>
      <vt:lpstr>Question 7</vt:lpstr>
      <vt:lpstr>Question 8</vt:lpstr>
      <vt:lpstr>Question 9</vt:lpstr>
      <vt:lpstr>Question 10</vt:lpstr>
      <vt:lpstr>SPIRAL INTEGRATION WITH ANATOMY</vt:lpstr>
      <vt:lpstr>Slide 16</vt:lpstr>
      <vt:lpstr>Slide 17</vt:lpstr>
      <vt:lpstr>Prevalence</vt:lpstr>
      <vt:lpstr>Cumulative risk for breast &amp; ovarian cancer</vt:lpstr>
      <vt:lpstr>Slide 20</vt:lpstr>
      <vt:lpstr>Slide 21</vt:lpstr>
      <vt:lpstr>Risk of ovarian cancer  :  Decreasing risk </vt:lpstr>
      <vt:lpstr>Risk of ovarian cancer  :  Increasing risk</vt:lpstr>
      <vt:lpstr>Clinical features                   Silent killer</vt:lpstr>
      <vt:lpstr>Clinical features</vt:lpstr>
      <vt:lpstr>Epithelial tumours</vt:lpstr>
      <vt:lpstr>Sex cord stromal tumours </vt:lpstr>
      <vt:lpstr>Sex cord stromal tumours </vt:lpstr>
      <vt:lpstr>Sex cord stromal tumours </vt:lpstr>
      <vt:lpstr>Germ cell tumours </vt:lpstr>
      <vt:lpstr>Germ cell tumours </vt:lpstr>
      <vt:lpstr>Germ cell tumours </vt:lpstr>
      <vt:lpstr>Tumour Markers</vt:lpstr>
      <vt:lpstr>Tumour Markers</vt:lpstr>
      <vt:lpstr>Histological classification</vt:lpstr>
      <vt:lpstr>Staging of ovarian cancer ( FIGO)</vt:lpstr>
      <vt:lpstr>Staging of ovarian cancer (FIGO)</vt:lpstr>
      <vt:lpstr>Staging of ovarian cancer FIGO</vt:lpstr>
      <vt:lpstr>Staging of ovarian cancer (FIGO)</vt:lpstr>
      <vt:lpstr>Staging of ovarian cancer(FIGO)</vt:lpstr>
      <vt:lpstr>Staging of ovarian cancer(FIGO)</vt:lpstr>
      <vt:lpstr>Slide 42</vt:lpstr>
      <vt:lpstr>Risk of malignancy index</vt:lpstr>
      <vt:lpstr>Slide 44</vt:lpstr>
      <vt:lpstr>Slide 45</vt:lpstr>
      <vt:lpstr>Benign or Malignant</vt:lpstr>
      <vt:lpstr>Spread of ovarian cancer</vt:lpstr>
      <vt:lpstr>Management</vt:lpstr>
      <vt:lpstr>Slide 49</vt:lpstr>
      <vt:lpstr>Slide 50</vt:lpstr>
      <vt:lpstr>Slide 51</vt:lpstr>
      <vt:lpstr>Slide 52</vt:lpstr>
      <vt:lpstr>Counselling</vt:lpstr>
      <vt:lpstr>RESEARCH</vt:lpstr>
      <vt:lpstr>BIOMEDICAL ETHICS</vt:lpstr>
      <vt:lpstr>FAMILY MEDICINE</vt:lpstr>
      <vt:lpstr>LEARNING RESOURCES</vt:lpstr>
      <vt:lpstr>How To Access Digital Library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Ovarian Malignancy</dc:title>
  <dc:creator>shahzaib laptop</dc:creator>
  <cp:lastModifiedBy>Windows User</cp:lastModifiedBy>
  <cp:revision>62</cp:revision>
  <dcterms:created xsi:type="dcterms:W3CDTF">2025-02-16T17:57:00Z</dcterms:created>
  <dcterms:modified xsi:type="dcterms:W3CDTF">2025-04-26T07:49:47Z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F66DF9D2D08144F9BC410FA1284B7C9A_12</vt:lpwstr>
  </property>
  <property fmtid="{D5CDD505-2E9C-101B-9397-08002B2CF9AE}" pid="3" name="KSOProductBuildVer">
    <vt:lpwstr>1033-12.2.0.20323</vt:lpwstr>
  </property>
</Properties>
</file>