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348" r:id="rId2"/>
    <p:sldId id="287" r:id="rId3"/>
    <p:sldId id="288" r:id="rId4"/>
    <p:sldId id="339" r:id="rId5"/>
    <p:sldId id="343" r:id="rId6"/>
    <p:sldId id="342" r:id="rId7"/>
    <p:sldId id="336" r:id="rId8"/>
    <p:sldId id="338" r:id="rId9"/>
    <p:sldId id="340" r:id="rId10"/>
    <p:sldId id="344" r:id="rId11"/>
    <p:sldId id="345" r:id="rId12"/>
    <p:sldId id="346" r:id="rId13"/>
    <p:sldId id="347" r:id="rId14"/>
    <p:sldId id="257" r:id="rId15"/>
    <p:sldId id="269" r:id="rId16"/>
    <p:sldId id="270" r:id="rId17"/>
    <p:sldId id="271" r:id="rId18"/>
    <p:sldId id="258" r:id="rId19"/>
    <p:sldId id="259" r:id="rId20"/>
    <p:sldId id="261" r:id="rId21"/>
    <p:sldId id="272" r:id="rId22"/>
    <p:sldId id="273" r:id="rId23"/>
    <p:sldId id="262" r:id="rId24"/>
    <p:sldId id="274" r:id="rId25"/>
    <p:sldId id="276" r:id="rId26"/>
    <p:sldId id="333" r:id="rId27"/>
    <p:sldId id="334" r:id="rId28"/>
    <p:sldId id="263" r:id="rId29"/>
    <p:sldId id="265" r:id="rId30"/>
    <p:sldId id="266" r:id="rId31"/>
    <p:sldId id="292" r:id="rId32"/>
    <p:sldId id="293" r:id="rId33"/>
    <p:sldId id="278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289" r:id="rId47"/>
    <p:sldId id="290" r:id="rId48"/>
    <p:sldId id="349" r:id="rId49"/>
    <p:sldId id="29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9"/>
    <p:restoredTop sz="94737"/>
  </p:normalViewPr>
  <p:slideViewPr>
    <p:cSldViewPr snapToGrid="0" snapToObjects="1">
      <p:cViewPr varScale="1">
        <p:scale>
          <a:sx n="66" d="100"/>
          <a:sy n="66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05D7-EDCC-48E4-8C58-AA3DCDE49AF4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8AFF8-6AA5-41BA-89B4-964A4DF294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12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B6488-39E3-4F9E-B808-4163C843C3C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50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6F7F-92A0-134D-AF42-90028A8C5FE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DE3F-551C-E44D-B62C-BC4ABA52C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2-6694/16/5/1028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8335" y="982623"/>
            <a:ext cx="9024883" cy="8002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400" b="1" dirty="0" smtClean="0"/>
              <a:t>Endometrial carcinoma</a:t>
            </a:r>
            <a:endParaRPr lang="en-US" sz="4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1794" y="3419366"/>
            <a:ext cx="7189076" cy="1846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/>
              <a:t>Nighat</a:t>
            </a:r>
            <a:r>
              <a:rPr lang="en-US" b="1" dirty="0" smtClean="0"/>
              <a:t> </a:t>
            </a:r>
            <a:r>
              <a:rPr lang="en-US" b="1" dirty="0" err="1" smtClean="0"/>
              <a:t>Naheed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Assistant Professor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Benazir Bhutto Hospital 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Rawalpindi Medical University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329" y="1782838"/>
            <a:ext cx="6349884" cy="447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1FD2A0-78D8-5EA3-4FF9-4188407F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322F3-0F94-E075-DD6C-BF7985F8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C859E-0C38-F915-EAD5-8DF1210D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FIGO stage of endometrial cancer confined to the uterus?</a:t>
            </a:r>
          </a:p>
          <a:p>
            <a:pPr marL="0" indent="0">
              <a:buNone/>
            </a:pPr>
            <a:r>
              <a:rPr lang="en-US" altLang="en-US" dirty="0"/>
              <a:t>A) Stage I  </a:t>
            </a:r>
          </a:p>
          <a:p>
            <a:pPr marL="0" indent="0">
              <a:buNone/>
            </a:pPr>
            <a:r>
              <a:rPr lang="en-US" altLang="en-US" dirty="0"/>
              <a:t>B) Stage II  </a:t>
            </a:r>
          </a:p>
          <a:p>
            <a:pPr marL="0" indent="0">
              <a:buNone/>
            </a:pPr>
            <a:r>
              <a:rPr lang="en-US" altLang="en-US" dirty="0"/>
              <a:t>C) Stage III  </a:t>
            </a:r>
          </a:p>
          <a:p>
            <a:pPr marL="0" indent="0">
              <a:buNone/>
            </a:pPr>
            <a:r>
              <a:rPr lang="en-US" altLang="en-US" dirty="0"/>
              <a:t>D) Stage IV  </a:t>
            </a:r>
          </a:p>
          <a:p>
            <a:pPr marL="0" indent="0">
              <a:buNone/>
            </a:pPr>
            <a:r>
              <a:rPr lang="en-US" altLang="en-US" dirty="0"/>
              <a:t>E) Stage 0 </a:t>
            </a:r>
          </a:p>
        </p:txBody>
      </p:sp>
    </p:spTree>
    <p:extLst>
      <p:ext uri="{BB962C8B-B14F-4D97-AF65-F5344CB8AC3E}">
        <p14:creationId xmlns:p14="http://schemas.microsoft.com/office/powerpoint/2010/main" xmlns="" val="40679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422E98-759D-8327-FF2A-166E3387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C5F4D-B100-C68D-CC1B-70BC489A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4FEFF8-84EB-5DFC-1770-4B60F732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58-year-old woman has postmenopausal bleeding. Biopsy shows </a:t>
            </a:r>
            <a:r>
              <a:rPr lang="en-US" dirty="0" err="1" smtClean="0"/>
              <a:t>endometrioid</a:t>
            </a:r>
            <a:r>
              <a:rPr lang="en-US" dirty="0" smtClean="0"/>
              <a:t> carcinoma. MRI reveals invasion into the cervical </a:t>
            </a:r>
            <a:r>
              <a:rPr lang="en-US" dirty="0" err="1" smtClean="0"/>
              <a:t>stroma</a:t>
            </a:r>
            <a:r>
              <a:rPr lang="en-US" dirty="0" smtClean="0"/>
              <a:t>, but no spread beyond the uterus.</a:t>
            </a:r>
          </a:p>
          <a:p>
            <a:pPr>
              <a:buNone/>
            </a:pPr>
            <a:r>
              <a:rPr lang="en-US" dirty="0" smtClean="0"/>
              <a:t>What is the FIGO stage?</a:t>
            </a:r>
          </a:p>
          <a:p>
            <a:pPr>
              <a:buNone/>
            </a:pPr>
            <a:r>
              <a:rPr lang="en-US" dirty="0" smtClean="0"/>
              <a:t> A. Stage I</a:t>
            </a:r>
          </a:p>
          <a:p>
            <a:pPr>
              <a:buNone/>
            </a:pPr>
            <a:r>
              <a:rPr lang="en-US" dirty="0" smtClean="0"/>
              <a:t>B. Stage II</a:t>
            </a:r>
          </a:p>
          <a:p>
            <a:pPr>
              <a:buNone/>
            </a:pPr>
            <a:r>
              <a:rPr lang="en-US" dirty="0" smtClean="0"/>
              <a:t>C. Stage IIIA</a:t>
            </a:r>
          </a:p>
          <a:p>
            <a:pPr>
              <a:buNone/>
            </a:pPr>
            <a:r>
              <a:rPr lang="en-US" dirty="0" smtClean="0"/>
              <a:t>D. Stage IIIB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5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47C0B5-0DFB-60F0-E3E7-1BD43D9F2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37AA3-643A-475A-C83E-B66DA68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BBC8E5-5056-1848-B9EA-6EA8F36F6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Which of the following is a protective factor against endometrial cancer?</a:t>
            </a:r>
          </a:p>
          <a:p>
            <a:pPr marL="0" indent="0">
              <a:buNone/>
            </a:pPr>
            <a:r>
              <a:rPr lang="en-US" altLang="en-US" dirty="0"/>
              <a:t>A) Nulliparity  </a:t>
            </a:r>
          </a:p>
          <a:p>
            <a:pPr marL="0" indent="0">
              <a:buNone/>
            </a:pPr>
            <a:r>
              <a:rPr lang="en-US" altLang="en-US" dirty="0"/>
              <a:t>B) Combined oral contraceptives  </a:t>
            </a:r>
          </a:p>
          <a:p>
            <a:pPr marL="0" indent="0">
              <a:buNone/>
            </a:pPr>
            <a:r>
              <a:rPr lang="en-US" altLang="en-US" dirty="0"/>
              <a:t>C) Tamoxifen use  </a:t>
            </a:r>
          </a:p>
          <a:p>
            <a:pPr marL="0" indent="0">
              <a:buNone/>
            </a:pPr>
            <a:r>
              <a:rPr lang="en-US" altLang="en-US" dirty="0"/>
              <a:t>D) High-fat diet  </a:t>
            </a:r>
          </a:p>
          <a:p>
            <a:pPr marL="0" indent="0">
              <a:buNone/>
            </a:pPr>
            <a:r>
              <a:rPr lang="en-US" altLang="en-US" dirty="0"/>
              <a:t>E) Diabetes mellitus </a:t>
            </a:r>
          </a:p>
        </p:txBody>
      </p:sp>
    </p:spTree>
    <p:extLst>
      <p:ext uri="{BB962C8B-B14F-4D97-AF65-F5344CB8AC3E}">
        <p14:creationId xmlns:p14="http://schemas.microsoft.com/office/powerpoint/2010/main" xmlns="" val="24540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085844-D3E9-6CE2-D951-783880B3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5BAE4-EDEA-8818-D7A6-4B24E3ED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1DDD58-A2EE-FD32-8F9A-B975DBF0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most common site of metastasis in endometrial cancer?  </a:t>
            </a:r>
          </a:p>
          <a:p>
            <a:pPr marL="0" indent="0">
              <a:buNone/>
            </a:pPr>
            <a:r>
              <a:rPr lang="en-US" altLang="en-US" dirty="0"/>
              <a:t>A) Liver  </a:t>
            </a:r>
          </a:p>
          <a:p>
            <a:pPr marL="0" indent="0">
              <a:buNone/>
            </a:pPr>
            <a:r>
              <a:rPr lang="en-US" altLang="en-US" dirty="0"/>
              <a:t>B) Lungs  </a:t>
            </a:r>
          </a:p>
          <a:p>
            <a:pPr marL="0" indent="0">
              <a:buNone/>
            </a:pPr>
            <a:r>
              <a:rPr lang="en-US" altLang="en-US" dirty="0"/>
              <a:t>C) Bones  </a:t>
            </a:r>
          </a:p>
          <a:p>
            <a:pPr marL="0" indent="0">
              <a:buNone/>
            </a:pPr>
            <a:r>
              <a:rPr lang="en-US" altLang="en-US" dirty="0"/>
              <a:t>D) Ovaries  </a:t>
            </a:r>
          </a:p>
          <a:p>
            <a:pPr marL="0" indent="0">
              <a:buNone/>
            </a:pPr>
            <a:r>
              <a:rPr lang="en-US" altLang="en-US" dirty="0"/>
              <a:t>E) Brain</a:t>
            </a:r>
          </a:p>
        </p:txBody>
      </p:sp>
    </p:spTree>
    <p:extLst>
      <p:ext uri="{BB962C8B-B14F-4D97-AF65-F5344CB8AC3E}">
        <p14:creationId xmlns:p14="http://schemas.microsoft.com/office/powerpoint/2010/main" xmlns="" val="16238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most common malignancy in females (breast, lung, bowel)</a:t>
            </a:r>
          </a:p>
          <a:p>
            <a:r>
              <a:rPr lang="en-US" dirty="0"/>
              <a:t>Most common </a:t>
            </a:r>
            <a:r>
              <a:rPr lang="en-US" dirty="0" err="1"/>
              <a:t>gynaecological</a:t>
            </a:r>
            <a:r>
              <a:rPr lang="en-US" dirty="0"/>
              <a:t> malignancy in UK</a:t>
            </a:r>
          </a:p>
          <a:p>
            <a:r>
              <a:rPr lang="en-US" dirty="0"/>
              <a:t>Age related : 95/ 100,000 </a:t>
            </a:r>
          </a:p>
          <a:p>
            <a:r>
              <a:rPr lang="en-US" dirty="0"/>
              <a:t>Life time risk: 1 in 46</a:t>
            </a:r>
          </a:p>
          <a:p>
            <a:r>
              <a:rPr lang="en-US" dirty="0"/>
              <a:t>Mean age : 62 </a:t>
            </a:r>
          </a:p>
          <a:p>
            <a:r>
              <a:rPr lang="en-US" dirty="0"/>
              <a:t>Approximately 25% occur before menopause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66" y="2726267"/>
            <a:ext cx="3877733" cy="413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Type-1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Associated with </a:t>
            </a:r>
            <a:r>
              <a:rPr lang="en-US" dirty="0" err="1"/>
              <a:t>hyperestrogenism</a:t>
            </a:r>
            <a:endParaRPr lang="en-US" dirty="0"/>
          </a:p>
          <a:p>
            <a:r>
              <a:rPr lang="en-US" dirty="0"/>
              <a:t>Associated with hyperplasia </a:t>
            </a:r>
          </a:p>
          <a:p>
            <a:r>
              <a:rPr lang="en-US" dirty="0"/>
              <a:t>Perimenopause</a:t>
            </a:r>
          </a:p>
          <a:p>
            <a:r>
              <a:rPr lang="en-US" dirty="0"/>
              <a:t>Estrogen &amp; progesterone receptors</a:t>
            </a:r>
          </a:p>
          <a:p>
            <a:r>
              <a:rPr lang="en-US" dirty="0"/>
              <a:t>Endometrioid &amp; mucinous</a:t>
            </a:r>
          </a:p>
          <a:p>
            <a:r>
              <a:rPr lang="en-US" dirty="0"/>
              <a:t>Prognosis better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Type- 2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related to </a:t>
            </a:r>
            <a:r>
              <a:rPr lang="en-US" dirty="0" err="1"/>
              <a:t>hyperestrogenism</a:t>
            </a:r>
            <a:endParaRPr lang="en-US" dirty="0"/>
          </a:p>
          <a:p>
            <a:r>
              <a:rPr lang="en-US" dirty="0"/>
              <a:t>Atrophic endometrium</a:t>
            </a:r>
          </a:p>
          <a:p>
            <a:r>
              <a:rPr lang="en-US" dirty="0"/>
              <a:t>Postmenopausal</a:t>
            </a:r>
          </a:p>
          <a:p>
            <a:r>
              <a:rPr lang="en-US" dirty="0"/>
              <a:t>Estrogen &amp; progesterone receptors </a:t>
            </a:r>
            <a:r>
              <a:rPr lang="en-US" dirty="0" err="1"/>
              <a:t>uncommom</a:t>
            </a:r>
            <a:endParaRPr lang="en-US" dirty="0"/>
          </a:p>
          <a:p>
            <a:r>
              <a:rPr lang="en-US" dirty="0"/>
              <a:t>Serous &amp; clear cell</a:t>
            </a:r>
          </a:p>
          <a:p>
            <a:r>
              <a:rPr lang="en-US" dirty="0"/>
              <a:t>Prognosis: poor/aggressive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Adenocarcinoma/ endometrioid:     most common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80%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Adenosquamous</a:t>
            </a:r>
            <a:r>
              <a:rPr lang="en-US" dirty="0"/>
              <a:t> :                                 15%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Papillary serous, clear cell carcinoma: 3-4%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</a:t>
            </a:r>
          </a:p>
          <a:p>
            <a:r>
              <a:rPr lang="en-US" dirty="0"/>
              <a:t>Lymphatics</a:t>
            </a:r>
          </a:p>
          <a:p>
            <a:r>
              <a:rPr lang="en-US" dirty="0" err="1"/>
              <a:t>Transtubal</a:t>
            </a:r>
            <a:endParaRPr lang="en-US" dirty="0"/>
          </a:p>
          <a:p>
            <a:r>
              <a:rPr lang="en-US" dirty="0" err="1"/>
              <a:t>Haematogenous</a:t>
            </a:r>
            <a:r>
              <a:rPr lang="en-US" dirty="0"/>
              <a:t> (lungs)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Obesity </a:t>
            </a:r>
          </a:p>
          <a:p>
            <a:r>
              <a:rPr lang="en-US" dirty="0"/>
              <a:t>Diabetes </a:t>
            </a:r>
          </a:p>
          <a:p>
            <a:r>
              <a:rPr lang="en-US" dirty="0"/>
              <a:t>Nulliparity</a:t>
            </a:r>
          </a:p>
          <a:p>
            <a:r>
              <a:rPr lang="en-US" dirty="0"/>
              <a:t>Early menarche and late menopause</a:t>
            </a:r>
          </a:p>
          <a:p>
            <a:r>
              <a:rPr lang="en-US" dirty="0"/>
              <a:t>Unopposed estrogen therapy</a:t>
            </a:r>
          </a:p>
          <a:p>
            <a:r>
              <a:rPr lang="en-US" dirty="0"/>
              <a:t>Tamoxifen therapy </a:t>
            </a:r>
          </a:p>
          <a:p>
            <a:r>
              <a:rPr lang="en-US" dirty="0"/>
              <a:t>Family history colorectal &amp; endometrial Ca </a:t>
            </a:r>
          </a:p>
          <a:p>
            <a:r>
              <a:rPr lang="en-US" dirty="0"/>
              <a:t>PCOS : nearly 3 times increased risk for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PROTECTIVE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Hysterectomy </a:t>
            </a:r>
          </a:p>
          <a:p>
            <a:r>
              <a:rPr lang="en-US" dirty="0"/>
              <a:t>COCP</a:t>
            </a:r>
          </a:p>
          <a:p>
            <a:r>
              <a:rPr lang="en-US" dirty="0"/>
              <a:t>Progestin- based contraception </a:t>
            </a:r>
          </a:p>
          <a:p>
            <a:r>
              <a:rPr lang="en-US" dirty="0"/>
              <a:t>IUCD &amp; LNG-IUS</a:t>
            </a:r>
          </a:p>
          <a:p>
            <a:r>
              <a:rPr lang="en-US" dirty="0"/>
              <a:t>Pregnancy</a:t>
            </a:r>
          </a:p>
          <a:p>
            <a:r>
              <a:rPr lang="en-US" dirty="0"/>
              <a:t>Smoking</a:t>
            </a:r>
          </a:p>
          <a:p>
            <a:r>
              <a:rPr lang="en-US" dirty="0"/>
              <a:t>Increased coffee intake</a:t>
            </a:r>
          </a:p>
          <a:p>
            <a:r>
              <a:rPr lang="en-US" dirty="0"/>
              <a:t>Vegetable diet</a:t>
            </a:r>
          </a:p>
          <a:p>
            <a:r>
              <a:rPr lang="en-US" dirty="0"/>
              <a:t>Complex carbohydrates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1529945"/>
            <a:ext cx="3298222" cy="3664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2801" y="619760"/>
            <a:ext cx="233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cap="all" dirty="0">
                <a:solidFill>
                  <a:schemeClr val="accent6">
                    <a:lumMod val="9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        MOTTO</a:t>
            </a:r>
            <a:endParaRPr lang="en-US" sz="2400" kern="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2720" y="19727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impart evidence based research oriented medical education.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To provide best possible patient care.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To inculcate the values of mutual respect and ethical practice of medicine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5572" y="4504174"/>
            <a:ext cx="555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solidFill>
                  <a:schemeClr val="accent6">
                    <a:lumMod val="9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  <a:sym typeface="Arial" panose="020B0604020202020204"/>
              </a:rPr>
              <a:t>VISION,THE DREAM TOMORROW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Postmenopausal bleeding or red flag : 5-10% 0f PMB have malignancy</a:t>
            </a:r>
          </a:p>
          <a:p>
            <a:r>
              <a:rPr lang="en-US" dirty="0"/>
              <a:t>Pre-menstrual: heavy, irregular, IMB</a:t>
            </a:r>
          </a:p>
          <a:p>
            <a:r>
              <a:rPr lang="en-US" dirty="0"/>
              <a:t>Advanced: abdominal pain, urinary dysfunction, bowel and respiratory symptoms </a:t>
            </a:r>
          </a:p>
          <a:p>
            <a:r>
              <a:rPr lang="en-US" dirty="0"/>
              <a:t>Cervical smear: abnormal glandular cytology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Asymptomatic : &lt; 5%</a:t>
            </a:r>
          </a:p>
          <a:p>
            <a:r>
              <a:rPr lang="en-US" dirty="0"/>
              <a:t>Abnormal bleeding </a:t>
            </a:r>
          </a:p>
          <a:p>
            <a:pPr marL="0" indent="0">
              <a:buNone/>
            </a:pPr>
            <a:r>
              <a:rPr lang="en-US" dirty="0"/>
              <a:t>             Postmenopausal</a:t>
            </a:r>
          </a:p>
          <a:p>
            <a:pPr marL="0" indent="0">
              <a:buNone/>
            </a:pPr>
            <a:r>
              <a:rPr lang="en-US" dirty="0"/>
              <a:t>             Menorrhagia </a:t>
            </a:r>
          </a:p>
          <a:p>
            <a:pPr marL="0" indent="0">
              <a:buNone/>
            </a:pPr>
            <a:r>
              <a:rPr lang="en-US" dirty="0"/>
              <a:t>             Post-coital</a:t>
            </a:r>
          </a:p>
          <a:p>
            <a:pPr marL="0" indent="0">
              <a:buNone/>
            </a:pPr>
            <a:r>
              <a:rPr lang="en-US" dirty="0"/>
              <a:t>             Intermenstrual </a:t>
            </a:r>
          </a:p>
          <a:p>
            <a:r>
              <a:rPr lang="en-US" dirty="0"/>
              <a:t>Vaginal discharge </a:t>
            </a:r>
          </a:p>
          <a:p>
            <a:pPr marL="0" indent="0">
              <a:buNone/>
            </a:pPr>
            <a:r>
              <a:rPr lang="en-US" dirty="0"/>
              <a:t>            Blood stained </a:t>
            </a:r>
          </a:p>
          <a:p>
            <a:pPr marL="0" indent="0">
              <a:buNone/>
            </a:pPr>
            <a:r>
              <a:rPr lang="en-US" dirty="0"/>
              <a:t>            Excessive</a:t>
            </a:r>
          </a:p>
          <a:p>
            <a:pPr marL="0" indent="0">
              <a:buNone/>
            </a:pPr>
            <a:r>
              <a:rPr lang="en-US" dirty="0"/>
              <a:t>            Purulent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07639"/>
            <a:ext cx="10798277" cy="5825895"/>
          </a:xfrm>
        </p:spPr>
        <p:txBody>
          <a:bodyPr>
            <a:noAutofit/>
          </a:bodyPr>
          <a:lstStyle/>
          <a:p>
            <a:r>
              <a:rPr lang="en-US" b="1" dirty="0"/>
              <a:t>Signs:   </a:t>
            </a:r>
            <a:r>
              <a:rPr lang="en-US" dirty="0"/>
              <a:t>Pallor</a:t>
            </a:r>
          </a:p>
          <a:p>
            <a:r>
              <a:rPr lang="en-US" b="1" dirty="0"/>
              <a:t>Pelvic examination: </a:t>
            </a:r>
          </a:p>
          <a:p>
            <a:r>
              <a:rPr lang="en-US" b="1" dirty="0"/>
              <a:t>Speculum </a:t>
            </a:r>
          </a:p>
          <a:p>
            <a:pPr marL="0" indent="0">
              <a:buNone/>
            </a:pPr>
            <a:r>
              <a:rPr lang="en-US" dirty="0"/>
              <a:t>               Cervix:  normal looking </a:t>
            </a:r>
          </a:p>
          <a:p>
            <a:pPr marL="0" indent="0">
              <a:buNone/>
            </a:pPr>
            <a:r>
              <a:rPr lang="en-US" dirty="0"/>
              <a:t>                             vaginal discharge</a:t>
            </a:r>
          </a:p>
          <a:p>
            <a:r>
              <a:rPr lang="en-US" dirty="0"/>
              <a:t>  </a:t>
            </a:r>
            <a:r>
              <a:rPr lang="en-US" b="1" dirty="0"/>
              <a:t>Bimanual </a:t>
            </a:r>
          </a:p>
          <a:p>
            <a:pPr marL="0" indent="0">
              <a:buNone/>
            </a:pPr>
            <a:r>
              <a:rPr lang="en-US" dirty="0"/>
              <a:t>               uterus:           Size          (atrophic , normal, enlarged )</a:t>
            </a:r>
          </a:p>
          <a:p>
            <a:pPr marL="0" indent="0">
              <a:buNone/>
            </a:pPr>
            <a:r>
              <a:rPr lang="en-US" dirty="0"/>
              <a:t>                                       Mobility:  mobile unless advanced stage </a:t>
            </a:r>
          </a:p>
          <a:p>
            <a:r>
              <a:rPr lang="en-US" dirty="0"/>
              <a:t>Per-rectal </a:t>
            </a:r>
          </a:p>
          <a:p>
            <a:r>
              <a:rPr lang="en-US" dirty="0"/>
              <a:t>Regional lymph node </a:t>
            </a:r>
          </a:p>
          <a:p>
            <a:r>
              <a:rPr lang="en-US" dirty="0"/>
              <a:t>Breast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History 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Pelvic examination</a:t>
            </a:r>
          </a:p>
          <a:p>
            <a:r>
              <a:rPr lang="en-US" dirty="0" err="1"/>
              <a:t>Transvaginal</a:t>
            </a:r>
            <a:r>
              <a:rPr lang="en-US" dirty="0"/>
              <a:t> </a:t>
            </a:r>
            <a:r>
              <a:rPr lang="en-US" dirty="0" smtClean="0"/>
              <a:t>ultrasound</a:t>
            </a:r>
            <a:endParaRPr lang="en-US" dirty="0"/>
          </a:p>
          <a:p>
            <a:r>
              <a:rPr lang="en-US" dirty="0"/>
              <a:t>Hysteroscopy &amp; endometrial biopsy </a:t>
            </a:r>
          </a:p>
          <a:p>
            <a:r>
              <a:rPr lang="en-US" dirty="0"/>
              <a:t>MRI </a:t>
            </a:r>
            <a:endParaRPr lang="en-US" dirty="0" smtClean="0"/>
          </a:p>
          <a:p>
            <a:r>
              <a:rPr lang="en-US" dirty="0" smtClean="0"/>
              <a:t>Pap smear : not for diagnosis </a:t>
            </a:r>
          </a:p>
          <a:p>
            <a:r>
              <a:rPr lang="en-US" dirty="0" smtClean="0"/>
              <a:t>Abnormal pap smear : 1-5% cases of EC</a:t>
            </a:r>
          </a:p>
          <a:p>
            <a:r>
              <a:rPr lang="en-US" dirty="0" smtClean="0"/>
              <a:t>Abnormal glandular cells of unknown significance (AGCUS)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61" y="1437745"/>
            <a:ext cx="4995335" cy="250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Transvaginal ultrasound : suggestive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Endometrial thickness &gt; </a:t>
            </a:r>
            <a:r>
              <a:rPr lang="en-US" dirty="0" smtClean="0"/>
              <a:t>4 mm (Post menopausal)</a:t>
            </a:r>
            <a:endParaRPr lang="en-US" dirty="0"/>
          </a:p>
          <a:p>
            <a:r>
              <a:rPr lang="en-US" dirty="0"/>
              <a:t>Hyper-echogenic endometrium with irregular outline</a:t>
            </a:r>
          </a:p>
          <a:p>
            <a:r>
              <a:rPr lang="en-US" dirty="0"/>
              <a:t>Increased vascularity with low vascular resistance</a:t>
            </a:r>
          </a:p>
          <a:p>
            <a:r>
              <a:rPr lang="en-US" dirty="0"/>
              <a:t>Intrauterine fluid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6" y="3640666"/>
            <a:ext cx="7509934" cy="306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Pre-operative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CBC, BSR, Urea &amp; electrolytes, RFTs, LFTs</a:t>
            </a:r>
          </a:p>
          <a:p>
            <a:r>
              <a:rPr lang="en-US" dirty="0"/>
              <a:t>Urine: protein, sugar, pus cells</a:t>
            </a:r>
          </a:p>
          <a:p>
            <a:r>
              <a:rPr lang="en-US" dirty="0"/>
              <a:t>ECG</a:t>
            </a:r>
          </a:p>
          <a:p>
            <a:r>
              <a:rPr lang="en-US" dirty="0"/>
              <a:t>Chest X-Ray</a:t>
            </a:r>
          </a:p>
          <a:p>
            <a:r>
              <a:rPr lang="en-US" dirty="0"/>
              <a:t>Pelvic USG</a:t>
            </a:r>
          </a:p>
          <a:p>
            <a:r>
              <a:rPr lang="en-US" dirty="0" err="1"/>
              <a:t>Abdomin</a:t>
            </a:r>
            <a:r>
              <a:rPr lang="en-US" dirty="0"/>
              <a:t>—pelvic USG</a:t>
            </a:r>
          </a:p>
          <a:p>
            <a:r>
              <a:rPr lang="en-US" dirty="0"/>
              <a:t>MRI</a:t>
            </a:r>
          </a:p>
          <a:p>
            <a:r>
              <a:rPr lang="en-US" dirty="0"/>
              <a:t>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920735"/>
          </a:xfrm>
        </p:spPr>
        <p:txBody>
          <a:bodyPr>
            <a:normAutofit/>
          </a:bodyPr>
          <a:lstStyle/>
          <a:p>
            <a:r>
              <a:rPr lang="en-US" b="1" dirty="0"/>
              <a:t>Classification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49655"/>
            <a:ext cx="10058400" cy="5008345"/>
          </a:xfrm>
        </p:spPr>
        <p:txBody>
          <a:bodyPr>
            <a:normAutofit/>
          </a:bodyPr>
          <a:lstStyle/>
          <a:p>
            <a:r>
              <a:rPr lang="en-US" dirty="0"/>
              <a:t>The goals of the new FIGO 2023 staging system are to better define prognostic groups and create substages that indicate more appropriate </a:t>
            </a:r>
            <a:r>
              <a:rPr lang="en-US" dirty="0">
                <a:solidFill>
                  <a:srgbClr val="92D050"/>
                </a:solidFill>
              </a:rPr>
              <a:t>surgical, radiation, and systemic therapies</a:t>
            </a:r>
            <a:r>
              <a:rPr lang="en-US" dirty="0"/>
              <a:t>.</a:t>
            </a:r>
          </a:p>
          <a:p>
            <a:r>
              <a:rPr lang="en-US" dirty="0"/>
              <a:t>The changes incorporated in the new staging system provide a more evidence-based context for </a:t>
            </a:r>
            <a:r>
              <a:rPr lang="en-US" dirty="0">
                <a:solidFill>
                  <a:srgbClr val="92D050"/>
                </a:solidFill>
              </a:rPr>
              <a:t>treatment recommendations </a:t>
            </a:r>
            <a:r>
              <a:rPr lang="en-US" dirty="0"/>
              <a:t>and for the more refined future collection of outcome and survival </a:t>
            </a:r>
            <a:r>
              <a:rPr lang="en-US" dirty="0">
                <a:solidFill>
                  <a:srgbClr val="92D050"/>
                </a:solidFill>
              </a:rPr>
              <a:t>data.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036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30566"/>
            <a:ext cx="10058400" cy="553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updated 2023 staging of endometrial cancer includes the following components </a:t>
            </a:r>
          </a:p>
          <a:p>
            <a:r>
              <a:rPr lang="en-US" dirty="0">
                <a:solidFill>
                  <a:srgbClr val="92D050"/>
                </a:solidFill>
              </a:rPr>
              <a:t>HISTOLOGICAL TYPE</a:t>
            </a:r>
          </a:p>
          <a:p>
            <a:r>
              <a:rPr lang="en-US" dirty="0">
                <a:solidFill>
                  <a:srgbClr val="92D050"/>
                </a:solidFill>
              </a:rPr>
              <a:t>TUMOUR GRADE</a:t>
            </a:r>
          </a:p>
          <a:p>
            <a:r>
              <a:rPr lang="en-US" dirty="0"/>
              <a:t>MYOMETRIAL INVASION </a:t>
            </a:r>
          </a:p>
          <a:p>
            <a:r>
              <a:rPr lang="en-US" dirty="0"/>
              <a:t>LYMOHOVASCULAR SPACE INVASION (LVSI)</a:t>
            </a:r>
          </a:p>
          <a:p>
            <a:r>
              <a:rPr lang="en-US" dirty="0"/>
              <a:t>CERVICAL STROMAL INVASION</a:t>
            </a:r>
          </a:p>
          <a:p>
            <a:r>
              <a:rPr lang="en-US" dirty="0"/>
              <a:t>ADNEXAL INVOLVEMENT</a:t>
            </a:r>
          </a:p>
          <a:p>
            <a:r>
              <a:rPr lang="en-US" dirty="0"/>
              <a:t>UTERINE SEROSAL INVOLVEMENT </a:t>
            </a:r>
          </a:p>
          <a:p>
            <a:r>
              <a:rPr lang="en-US" dirty="0"/>
              <a:t>LYMPH NODE STATUS</a:t>
            </a:r>
          </a:p>
          <a:p>
            <a:r>
              <a:rPr lang="en-US" dirty="0">
                <a:solidFill>
                  <a:srgbClr val="92D050"/>
                </a:solidFill>
              </a:rPr>
              <a:t>MOLECULAR CLASSIFICATION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+mn-ea"/>
                <a:cs typeface="+mn-cs"/>
              </a:rPr>
              <a:t>Histopathological findings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central features of the 2023 revision of the FIGO staging of endometrial carcinoma.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 is an important prognostic predictor in endometrial carcinoma.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92D050"/>
                </a:solidFill>
              </a:rPr>
              <a:t>Non-aggressive histological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Endometroid carcinoma (EEC), of low grade (Grades 1 and 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92D050"/>
                </a:solidFill>
              </a:rPr>
              <a:t>Aggressive histological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Endometroid carcinoma of high grade (Grades 3 and 4)</a:t>
            </a:r>
          </a:p>
          <a:p>
            <a:r>
              <a:rPr lang="en-US" sz="2400" dirty="0"/>
              <a:t>Serous carcinoma</a:t>
            </a:r>
          </a:p>
          <a:p>
            <a:r>
              <a:rPr lang="en-US" sz="2400" dirty="0"/>
              <a:t>Clear cell carcinoma</a:t>
            </a:r>
          </a:p>
          <a:p>
            <a:r>
              <a:rPr lang="en-US" sz="2400" dirty="0"/>
              <a:t>Mixed carcinoma</a:t>
            </a:r>
          </a:p>
          <a:p>
            <a:r>
              <a:rPr lang="en-US" sz="2400" dirty="0"/>
              <a:t>Undifferentiated carcinoma</a:t>
            </a:r>
          </a:p>
          <a:p>
            <a:r>
              <a:rPr lang="en-US" sz="2400" dirty="0"/>
              <a:t>Carcinosarcoma</a:t>
            </a:r>
          </a:p>
          <a:p>
            <a:r>
              <a:rPr lang="en-US" sz="2400" dirty="0"/>
              <a:t>Other unusual types such as mesonephric and gastrointestinal mucinous type carcinomas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b="33743"/>
          <a:stretch>
            <a:fillRect/>
          </a:stretch>
        </p:blipFill>
        <p:spPr>
          <a:xfrm>
            <a:off x="667657" y="2452150"/>
            <a:ext cx="10856686" cy="2787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41" y="372318"/>
            <a:ext cx="5558543" cy="604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475" y="373118"/>
            <a:ext cx="4995003" cy="5804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02" y="4272395"/>
            <a:ext cx="2160176" cy="214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5699" b="1"/>
          <a:stretch>
            <a:fillRect/>
          </a:stretch>
        </p:blipFill>
        <p:spPr>
          <a:xfrm>
            <a:off x="493485" y="2249715"/>
            <a:ext cx="11205029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b="27431"/>
          <a:stretch>
            <a:fillRect/>
          </a:stretch>
        </p:blipFill>
        <p:spPr>
          <a:xfrm>
            <a:off x="573314" y="2133600"/>
            <a:ext cx="11045372" cy="3918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1157"/>
          <a:stretch>
            <a:fillRect/>
          </a:stretch>
        </p:blipFill>
        <p:spPr>
          <a:xfrm>
            <a:off x="493486" y="2177143"/>
            <a:ext cx="11205028" cy="2177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556"/>
            <a:ext cx="10515600" cy="4351338"/>
          </a:xfrm>
        </p:spPr>
        <p:txBody>
          <a:bodyPr>
            <a:noAutofit/>
          </a:bodyPr>
          <a:lstStyle/>
          <a:p>
            <a:r>
              <a:rPr lang="en-US" sz="2600" dirty="0"/>
              <a:t> </a:t>
            </a:r>
            <a:r>
              <a:rPr lang="en-US" sz="2600" b="1" dirty="0"/>
              <a:t>Well differentiated adenocarcinoma: </a:t>
            </a:r>
            <a:r>
              <a:rPr lang="en-US" sz="2600" dirty="0"/>
              <a:t> less than 5% solid growth, ( with easily recognizable glandular pattern ),  superficial invasion with little propensity for nodal spread.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b="1" dirty="0"/>
              <a:t>Moderately differentiated adenocarcinoma:  </a:t>
            </a:r>
            <a:r>
              <a:rPr lang="en-US" sz="2600" dirty="0"/>
              <a:t>with partly solid growth &lt;50%, showing well formed glands mixed with solids sheets of malignant cells.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</a:t>
            </a:r>
            <a:r>
              <a:rPr lang="en-US" sz="2600" b="1" dirty="0"/>
              <a:t>Poorly differentiated adenocarcinoma : </a:t>
            </a:r>
            <a:r>
              <a:rPr lang="en-US" sz="2600" dirty="0"/>
              <a:t>with predominantly solid growth &gt;50%( solid sheets of cell with barely recognizable gland with greater degree of nuclear atypia and mitotic activity), often deeply invasive and metastatic. </a:t>
            </a:r>
            <a:endParaRPr lang="en-US" sz="2600" dirty="0">
              <a:sym typeface="Symbol" panose="05050102010706020507" pitchFamily="2" charset="2"/>
            </a:endParaRPr>
          </a:p>
          <a:p>
            <a:r>
              <a:rPr lang="en-US" sz="2600" dirty="0"/>
              <a:t> </a:t>
            </a:r>
            <a:r>
              <a:rPr lang="en-US" sz="2600" b="1" dirty="0"/>
              <a:t>All non-endometrioid carcinoma classified as grade-3 irrespective of histological pattern</a:t>
            </a:r>
            <a:r>
              <a:rPr lang="en-US" sz="2600" dirty="0"/>
              <a:t>.</a:t>
            </a:r>
            <a:r>
              <a:rPr lang="en-US" sz="2600" dirty="0">
                <a:effectLst/>
              </a:rPr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</a:t>
            </a:r>
            <a:endParaRPr lang="x-none" dirty="0"/>
          </a:p>
        </p:txBody>
      </p:sp>
      <p:sp>
        <p:nvSpPr>
          <p:cNvPr id="1048600" name="Content Placeholder 104859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endParaRPr lang="x-none" dirty="0"/>
          </a:p>
          <a:p>
            <a:r>
              <a:rPr lang="en-US" dirty="0"/>
              <a:t>Treatment according to stages.</a:t>
            </a:r>
            <a:endParaRPr lang="x-none" dirty="0"/>
          </a:p>
          <a:p>
            <a:r>
              <a:rPr lang="en-US" dirty="0"/>
              <a:t>Stage 1 &amp; 2</a:t>
            </a:r>
            <a:endParaRPr lang="x-none" dirty="0"/>
          </a:p>
          <a:p>
            <a:r>
              <a:rPr lang="en-US" dirty="0"/>
              <a:t>Surgery is the main stay of treatment.</a:t>
            </a:r>
            <a:endParaRPr lang="x-none" dirty="0"/>
          </a:p>
          <a:p>
            <a:endParaRPr lang="x-none" dirty="0"/>
          </a:p>
          <a:p>
            <a:pPr marL="0" indent="0">
              <a:buNone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Stage 1 &amp; 2</a:t>
            </a:r>
            <a:endParaRPr lang="x-none" b="1" dirty="0"/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Stage 1-A </a:t>
            </a:r>
            <a:endParaRPr lang="x-none" sz="2400" b="1" dirty="0"/>
          </a:p>
          <a:p>
            <a:pPr marL="0" indent="0">
              <a:buNone/>
            </a:pPr>
            <a:r>
              <a:rPr lang="en-US" sz="2400" dirty="0"/>
              <a:t>TLH + BSO &gt; TAH +BSO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Sentinel LN biopsy can be taken.</a:t>
            </a:r>
            <a:endParaRPr lang="x-none" sz="2400" dirty="0"/>
          </a:p>
          <a:p>
            <a:r>
              <a:rPr lang="en-US" sz="2400" b="1" dirty="0"/>
              <a:t>Stage 1-B </a:t>
            </a:r>
            <a:endParaRPr lang="x-none" sz="2400" b="1" dirty="0"/>
          </a:p>
          <a:p>
            <a:pPr marL="0" indent="0">
              <a:buNone/>
            </a:pPr>
            <a:r>
              <a:rPr lang="en-US" sz="2400" dirty="0"/>
              <a:t>TLH + BSO &gt; TAH +BSO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Sentinel LN biopsy should be taken.</a:t>
            </a:r>
            <a:endParaRPr lang="x-none" sz="2400" dirty="0"/>
          </a:p>
          <a:p>
            <a:r>
              <a:rPr lang="en-US" sz="2400" b="1" dirty="0"/>
              <a:t>Stage 1-C</a:t>
            </a:r>
            <a:endParaRPr lang="x-none" sz="2400" b="1" dirty="0"/>
          </a:p>
          <a:p>
            <a:pPr marL="0" indent="0">
              <a:buNone/>
            </a:pPr>
            <a:r>
              <a:rPr lang="en-US" sz="2400" dirty="0"/>
              <a:t>Staging laparotomy 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Pelvic lymphadenectomy should be done.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Infracolic Omentatomy 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Radiotherapy should be given.</a:t>
            </a:r>
            <a:endParaRPr lang="x-none" sz="2400" dirty="0"/>
          </a:p>
          <a:p>
            <a:pPr marL="0" indent="0">
              <a:buNone/>
            </a:pPr>
            <a:r>
              <a:rPr lang="en-US" sz="2400" dirty="0"/>
              <a:t>TAH + BSO</a:t>
            </a:r>
            <a:endParaRPr 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Stage 2</a:t>
            </a:r>
            <a:endParaRPr lang="x-none" b="1" dirty="0"/>
          </a:p>
        </p:txBody>
      </p:sp>
      <p:sp>
        <p:nvSpPr>
          <p:cNvPr id="1048604" name="Rectangle 1048603"/>
          <p:cNvSpPr>
            <a:spLocks noGrp="1"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x-none" dirty="0"/>
          </a:p>
          <a:p>
            <a:r>
              <a:rPr lang="en-US" dirty="0">
                <a:latin typeface="Calibri" panose="020F0502020204030204"/>
              </a:rPr>
              <a:t>Staging Laparotomy</a:t>
            </a:r>
            <a:endParaRPr lang="x-none" dirty="0"/>
          </a:p>
          <a:p>
            <a:r>
              <a:rPr lang="en-US" dirty="0">
                <a:latin typeface="Calibri" panose="020F0502020204030204"/>
              </a:rPr>
              <a:t>Pelvic lymphadenectomy should be done.</a:t>
            </a:r>
            <a:endParaRPr lang="x-none" dirty="0"/>
          </a:p>
          <a:p>
            <a:r>
              <a:rPr lang="en-US" dirty="0">
                <a:latin typeface="Calibri" panose="020F0502020204030204"/>
              </a:rPr>
              <a:t>Radiotherapy should be given.</a:t>
            </a:r>
            <a:endParaRPr lang="x-none" dirty="0"/>
          </a:p>
          <a:p>
            <a:r>
              <a:rPr lang="en-US" dirty="0">
                <a:latin typeface="Calibri" panose="020F0502020204030204"/>
              </a:rPr>
              <a:t>TAH + BSO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523405"/>
          </a:xfrm>
        </p:spPr>
        <p:txBody>
          <a:bodyPr/>
          <a:lstStyle/>
          <a:p>
            <a:pPr algn="ctr"/>
            <a:r>
              <a:rPr lang="en-US" b="1"/>
              <a:t>Stage 3</a:t>
            </a:r>
            <a:endParaRPr lang="x-none" b="1"/>
          </a:p>
        </p:txBody>
      </p:sp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68104"/>
          </a:xfrm>
        </p:spPr>
        <p:txBody>
          <a:bodyPr>
            <a:normAutofit/>
          </a:bodyPr>
          <a:lstStyle/>
          <a:p>
            <a:r>
              <a:rPr lang="en-US" dirty="0"/>
              <a:t>Maximum debulking surgery/Chemotherapy/Radiotherapy </a:t>
            </a:r>
            <a:endParaRPr lang="x-none" dirty="0"/>
          </a:p>
          <a:p>
            <a:r>
              <a:rPr lang="en-US" dirty="0"/>
              <a:t>Pelvic + para - aortic lymphadenectomy should be done.</a:t>
            </a:r>
            <a:endParaRPr lang="x-none" dirty="0"/>
          </a:p>
          <a:p>
            <a:r>
              <a:rPr lang="en-US" dirty="0"/>
              <a:t>Cure rate 30%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856588"/>
          </a:xfrm>
        </p:spPr>
        <p:txBody>
          <a:bodyPr/>
          <a:lstStyle/>
          <a:p>
            <a:pPr algn="ctr"/>
            <a:r>
              <a:rPr lang="en-US" b="1"/>
              <a:t>Stage 4 </a:t>
            </a:r>
            <a:endParaRPr lang="x-none" b="1"/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x-none" dirty="0"/>
          </a:p>
          <a:p>
            <a:r>
              <a:rPr lang="en-US" dirty="0"/>
              <a:t>Maximum debulking surgery / palliative treatment / Chemotherapy / Radiotherapy / Hormone therapy.</a:t>
            </a:r>
            <a:endParaRPr lang="x-none" dirty="0"/>
          </a:p>
          <a:p>
            <a:r>
              <a:rPr lang="en-US" dirty="0"/>
              <a:t>Pelvic + para - aortic lymphadenectomy should be done.</a:t>
            </a:r>
            <a:endParaRPr lang="x-none" dirty="0"/>
          </a:p>
          <a:p>
            <a:r>
              <a:rPr lang="en-US" dirty="0"/>
              <a:t>Cure rate 20%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Role of Radiotherapy </a:t>
            </a:r>
            <a:endParaRPr lang="x-none" dirty="0"/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>
          <a:xfrm>
            <a:off x="1919099" y="185766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Women e- intermediate or high risk early stage disease considered to be increased risk of recurrence are often given postoperative adjuvant radiotherapy </a:t>
            </a:r>
            <a:endParaRPr lang="x-none" dirty="0"/>
          </a:p>
          <a:p>
            <a:r>
              <a:rPr lang="en-US" dirty="0"/>
              <a:t>Moderate and high risk pt </a:t>
            </a:r>
            <a:r>
              <a:rPr lang="en-US" dirty="0" smtClean="0"/>
              <a:t>include:</a:t>
            </a:r>
            <a:endParaRPr lang="x-none" dirty="0"/>
          </a:p>
          <a:p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, G3</a:t>
            </a:r>
            <a:endParaRPr lang="x-none" dirty="0"/>
          </a:p>
          <a:p>
            <a:r>
              <a:rPr lang="en-US" dirty="0"/>
              <a:t>Type ( serous papillary, clear cell) </a:t>
            </a:r>
            <a:r>
              <a:rPr lang="en-US" dirty="0" smtClean="0"/>
              <a:t>with </a:t>
            </a:r>
            <a:r>
              <a:rPr lang="en-US" dirty="0" err="1" smtClean="0"/>
              <a:t>myometrial</a:t>
            </a:r>
            <a:r>
              <a:rPr lang="en-US" dirty="0" smtClean="0"/>
              <a:t> </a:t>
            </a:r>
            <a:r>
              <a:rPr lang="en-US" dirty="0"/>
              <a:t>invasion.</a:t>
            </a:r>
            <a:endParaRPr lang="x-none" dirty="0"/>
          </a:p>
          <a:p>
            <a:pPr>
              <a:buFont typeface="Wingdings" panose="05000000000000000000" pitchFamily="2" charset="2"/>
              <a:buChar char="u"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A 65-year-old woman with a BMI of 32 presents with abnormal uterine bleeding. Endometrial biopsy confirms </a:t>
            </a:r>
            <a:r>
              <a:rPr lang="en-US" altLang="en-US" dirty="0" err="1"/>
              <a:t>endometrioid</a:t>
            </a:r>
            <a:r>
              <a:rPr lang="en-US" altLang="en-US" dirty="0"/>
              <a:t> </a:t>
            </a:r>
            <a:r>
              <a:rPr lang="en-US" altLang="en-US" dirty="0" err="1"/>
              <a:t>adenocarcinoma</a:t>
            </a:r>
            <a:r>
              <a:rPr lang="en-US" altLang="en-US" dirty="0"/>
              <a:t>. Which of the following is a known risk factor for endometrial cancer in this patient?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A. Obesity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B. </a:t>
            </a:r>
            <a:r>
              <a:rPr lang="en-US" altLang="en-US" dirty="0" err="1"/>
              <a:t>Multiparity</a:t>
            </a: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C. Early menopause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D. </a:t>
            </a:r>
            <a:r>
              <a:rPr lang="en-US" altLang="en-US" dirty="0" smtClean="0"/>
              <a:t>Smoking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E. COCPs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x-none"/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3 ,&gt; 60 years </a:t>
            </a:r>
            <a:r>
              <a:rPr lang="en-US" dirty="0" smtClean="0"/>
              <a:t>with </a:t>
            </a:r>
            <a:r>
              <a:rPr lang="en-US" dirty="0"/>
              <a:t>any </a:t>
            </a:r>
            <a:r>
              <a:rPr lang="en-US" dirty="0" err="1" smtClean="0"/>
              <a:t>myometrial</a:t>
            </a:r>
            <a:r>
              <a:rPr lang="en-US" dirty="0" smtClean="0"/>
              <a:t> </a:t>
            </a:r>
            <a:r>
              <a:rPr lang="en-US" dirty="0"/>
              <a:t>invasion.</a:t>
            </a:r>
            <a:endParaRPr lang="x-none" dirty="0"/>
          </a:p>
          <a:p>
            <a:r>
              <a:rPr lang="en-US" dirty="0"/>
              <a:t>&gt;50% </a:t>
            </a:r>
            <a:r>
              <a:rPr lang="en-US" dirty="0" err="1" smtClean="0"/>
              <a:t>myometrial</a:t>
            </a:r>
            <a:r>
              <a:rPr lang="en-US" dirty="0" smtClean="0"/>
              <a:t> </a:t>
            </a:r>
            <a:r>
              <a:rPr lang="en-US" dirty="0"/>
              <a:t>invasion, grade 1/2 ,&gt; 60 years.</a:t>
            </a:r>
            <a:endParaRPr lang="x-none" dirty="0"/>
          </a:p>
          <a:p>
            <a:r>
              <a:rPr lang="en-US" dirty="0"/>
              <a:t>Stage </a:t>
            </a:r>
            <a:r>
              <a:rPr lang="en-US" dirty="0" err="1"/>
              <a:t>ll</a:t>
            </a:r>
            <a:r>
              <a:rPr lang="en-US" dirty="0"/>
              <a:t> ( any grade).</a:t>
            </a:r>
            <a:endParaRPr lang="x-none" dirty="0"/>
          </a:p>
          <a:p>
            <a:r>
              <a:rPr lang="en-US" dirty="0"/>
              <a:t>Vault brachytherapy is </a:t>
            </a:r>
            <a:r>
              <a:rPr lang="en-US" dirty="0" smtClean="0"/>
              <a:t>used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prevent </a:t>
            </a:r>
            <a:r>
              <a:rPr lang="en-US" dirty="0" smtClean="0"/>
              <a:t>vault </a:t>
            </a:r>
            <a:r>
              <a:rPr lang="en-US" dirty="0"/>
              <a:t>recurrence.</a:t>
            </a:r>
            <a:endParaRPr lang="x-none" dirty="0"/>
          </a:p>
          <a:p>
            <a:r>
              <a:rPr lang="en-US" dirty="0"/>
              <a:t>External beam </a:t>
            </a:r>
            <a:r>
              <a:rPr lang="en-US" dirty="0" smtClean="0"/>
              <a:t>therapy </a:t>
            </a:r>
            <a:r>
              <a:rPr lang="en-US" dirty="0"/>
              <a:t>is used to </a:t>
            </a:r>
            <a:r>
              <a:rPr lang="en-US" dirty="0" smtClean="0"/>
              <a:t>treat </a:t>
            </a:r>
            <a:r>
              <a:rPr lang="en-US" dirty="0"/>
              <a:t>parametrium and Pelvic side walls.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Role of Chemotherapy </a:t>
            </a:r>
            <a:endParaRPr lang="x-none" dirty="0"/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Triple regimen, carboplatin, paclitaxel and doxorubicin is used for </a:t>
            </a:r>
            <a:r>
              <a:rPr lang="en-US" dirty="0" smtClean="0"/>
              <a:t>treatment </a:t>
            </a:r>
            <a:r>
              <a:rPr lang="en-US" dirty="0"/>
              <a:t>of stage III and IV endometrial cancer.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Role of Hormonal Therapy </a:t>
            </a:r>
            <a:endParaRPr lang="x-none" dirty="0"/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In exceptional circumstances where, due to extreme comorbidities or </a:t>
            </a:r>
            <a:r>
              <a:rPr lang="en-US" dirty="0" smtClean="0"/>
              <a:t>pt. </a:t>
            </a:r>
            <a:r>
              <a:rPr lang="en-US" dirty="0"/>
              <a:t>choice, surgery or radiotherapy cannot be used, consideration may be given to the use of hormone treatment.</a:t>
            </a:r>
            <a:endParaRPr lang="x-none" dirty="0"/>
          </a:p>
          <a:p>
            <a:r>
              <a:rPr lang="en-US" dirty="0"/>
              <a:t>For advanced Endometrial Carcinomas especially those that are well differential, showing strong progesterone positivity and metastatic to lungs </a:t>
            </a:r>
            <a:r>
              <a:rPr lang="en-US" dirty="0" smtClean="0"/>
              <a:t> </a:t>
            </a:r>
            <a:r>
              <a:rPr lang="en-US" dirty="0"/>
              <a:t>hormonal therapy is reasonable choice and should always be considered. </a:t>
            </a:r>
            <a:endParaRPr lang="x-none" dirty="0"/>
          </a:p>
          <a:p>
            <a:pPr>
              <a:buFont typeface="Wingdings" panose="05000000000000000000" pitchFamily="2" charset="2"/>
              <a:buChar char="u"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x-none" dirty="0"/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dirty="0"/>
              <a:t>The most commonly used agent is </a:t>
            </a:r>
            <a:r>
              <a:rPr lang="en-US" dirty="0" err="1"/>
              <a:t>medroxy</a:t>
            </a:r>
            <a:r>
              <a:rPr lang="en-US" dirty="0"/>
              <a:t> progesterone in high doses such as 200mg B.D or TDS fluid retention and heart failure are recognized complications. Other hormonal agents such as aromatase inhibitors have used </a:t>
            </a:r>
            <a:r>
              <a:rPr lang="en-US" dirty="0" smtClean="0"/>
              <a:t>with </a:t>
            </a:r>
            <a:r>
              <a:rPr lang="en-US" dirty="0"/>
              <a:t>some efficacy. 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Palliative Care </a:t>
            </a:r>
            <a:endParaRPr lang="x-none"/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dirty="0"/>
              <a:t>Palliation for women </a:t>
            </a:r>
            <a:r>
              <a:rPr lang="en-US" dirty="0" smtClean="0"/>
              <a:t>with </a:t>
            </a:r>
            <a:r>
              <a:rPr lang="en-US" dirty="0"/>
              <a:t>endometrial cancer should be approached </a:t>
            </a:r>
            <a:r>
              <a:rPr lang="en-US" dirty="0" smtClean="0"/>
              <a:t>with </a:t>
            </a:r>
            <a:r>
              <a:rPr lang="en-US" dirty="0"/>
              <a:t>MDT.</a:t>
            </a:r>
            <a:endParaRPr lang="x-none"/>
          </a:p>
          <a:p>
            <a:pPr>
              <a:buFont typeface="Wingdings" panose="05000000000000000000" pitchFamily="2" charset="2"/>
              <a:buChar char="u"/>
            </a:pPr>
            <a:r>
              <a:rPr lang="en-US" dirty="0"/>
              <a:t>High dose progesterone and radiotherapy is used with palliative intent.</a:t>
            </a:r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Recurrence of Endometrial Cancer </a:t>
            </a:r>
            <a:endParaRPr lang="x-none" dirty="0"/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common site of relapse </a:t>
            </a:r>
            <a:r>
              <a:rPr lang="en-US" dirty="0" smtClean="0"/>
              <a:t>is </a:t>
            </a:r>
            <a:r>
              <a:rPr lang="en-US" dirty="0"/>
              <a:t>vaginal vault. </a:t>
            </a:r>
            <a:endParaRPr lang="x-none" dirty="0"/>
          </a:p>
          <a:p>
            <a:r>
              <a:rPr lang="en-US" dirty="0"/>
              <a:t>If previous surgery only </a:t>
            </a:r>
            <a:r>
              <a:rPr lang="en-US" dirty="0" smtClean="0"/>
              <a:t>then </a:t>
            </a:r>
            <a:r>
              <a:rPr lang="en-US" dirty="0"/>
              <a:t>r</a:t>
            </a:r>
            <a:r>
              <a:rPr lang="en-US" dirty="0" smtClean="0"/>
              <a:t>adiotherapy </a:t>
            </a:r>
            <a:r>
              <a:rPr lang="en-US" dirty="0"/>
              <a:t>is the treatment.</a:t>
            </a:r>
            <a:endParaRPr lang="x-none" dirty="0"/>
          </a:p>
          <a:p>
            <a:r>
              <a:rPr lang="en-US" dirty="0"/>
              <a:t>If previous surgery + Radiotherapy </a:t>
            </a:r>
            <a:r>
              <a:rPr lang="en-US" dirty="0" smtClean="0"/>
              <a:t>then </a:t>
            </a:r>
            <a:r>
              <a:rPr lang="en-US" dirty="0"/>
              <a:t>Surgery (pelvic exenteration is treatment)</a:t>
            </a:r>
            <a:endParaRPr lang="x-none" dirty="0"/>
          </a:p>
          <a:p>
            <a:r>
              <a:rPr lang="en-US" dirty="0" smtClean="0"/>
              <a:t>For distant </a:t>
            </a:r>
            <a:r>
              <a:rPr lang="en-US" dirty="0"/>
              <a:t>Metastasis (</a:t>
            </a:r>
            <a:r>
              <a:rPr lang="en-US" dirty="0" smtClean="0"/>
              <a:t>lungs) hormonal </a:t>
            </a:r>
            <a:r>
              <a:rPr lang="en-US" dirty="0"/>
              <a:t>&gt; chemotherapy. </a:t>
            </a:r>
            <a:endParaRPr lang="x-none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prognosis for distant metastatic endometrial cancer is poor and management concentrates on symptoms control.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pace Grotesk"/>
              </a:rPr>
              <a:t>Biomedical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en-US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marL="285750" indent="-285750"/>
            <a:r>
              <a:rPr lang="en-US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Training of medical staff to early diagnose the disease.</a:t>
            </a:r>
          </a:p>
          <a:p>
            <a:pPr marL="285750" indent="-285750"/>
            <a:r>
              <a:rPr lang="en-US" dirty="0" smtClean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Timely </a:t>
            </a:r>
            <a:r>
              <a:rPr lang="en-US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decision to refer the patient to a tertiary care hospital.</a:t>
            </a:r>
          </a:p>
          <a:p>
            <a:pPr marL="285750" indent="-285750"/>
            <a:r>
              <a:rPr lang="en-US" dirty="0" smtClean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 Education </a:t>
            </a:r>
            <a:r>
              <a:rPr lang="en-US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of the patient and awareness of the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r>
              <a:rPr lang="en-US" dirty="0"/>
              <a:t>Beneficence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02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The principle of beneficence is the obligation of the physician.</a:t>
            </a:r>
          </a:p>
          <a:p>
            <a:endParaRPr lang="en-US" dirty="0"/>
          </a:p>
          <a:p>
            <a:r>
              <a:rPr lang="en-US" dirty="0"/>
              <a:t>To act for the benefit of the patient.</a:t>
            </a:r>
          </a:p>
          <a:p>
            <a:endParaRPr lang="en-US" dirty="0"/>
          </a:p>
          <a:p>
            <a:r>
              <a:rPr lang="en-US" dirty="0"/>
              <a:t>Support a number of moral rules to protect and defend the right of others.</a:t>
            </a:r>
          </a:p>
          <a:p>
            <a:endParaRPr lang="en-US" dirty="0"/>
          </a:p>
          <a:p>
            <a:r>
              <a:rPr lang="en-US" dirty="0"/>
              <a:t>Prevent harm, remove conditions that will cause harm.</a:t>
            </a:r>
          </a:p>
          <a:p>
            <a:endParaRPr lang="en-US" dirty="0"/>
          </a:p>
          <a:p>
            <a:r>
              <a:rPr lang="en-US" dirty="0"/>
              <a:t>Help persons with disabilities, and rescue persons in danger.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384" y="1334228"/>
            <a:ext cx="7911101" cy="344709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dirty="0" err="1" smtClean="0"/>
              <a:t>Crosbie</a:t>
            </a:r>
            <a:r>
              <a:rPr lang="en-US" dirty="0" smtClean="0"/>
              <a:t>, Emma J., and Louise C. Kenny, editors. </a:t>
            </a:r>
            <a:r>
              <a:rPr lang="en-US" i="1" dirty="0" err="1" smtClean="0"/>
              <a:t>Gynaecology</a:t>
            </a:r>
            <a:r>
              <a:rPr lang="en-US" i="1" dirty="0" smtClean="0"/>
              <a:t> by Ten Teachers</a:t>
            </a:r>
            <a:r>
              <a:rPr lang="en-US" dirty="0" smtClean="0"/>
              <a:t>. 21st ed., CRC Press, 2024.</a:t>
            </a:r>
          </a:p>
          <a:p>
            <a:endParaRPr lang="en-US" dirty="0" smtClean="0"/>
          </a:p>
          <a:p>
            <a:r>
              <a:rPr lang="en-US" dirty="0" smtClean="0"/>
              <a:t>Baker-Rand H, </a:t>
            </a:r>
            <a:r>
              <a:rPr lang="en-US" dirty="0" err="1" smtClean="0"/>
              <a:t>Kitson</a:t>
            </a:r>
            <a:r>
              <a:rPr lang="en-US" dirty="0" smtClean="0"/>
              <a:t> SJ. Recent advances in endometrial cancer prevention, early diagnosis and treatment. Cancers. 2024 Mar 1;16(5):1028.</a:t>
            </a:r>
          </a:p>
          <a:p>
            <a:r>
              <a:rPr lang="en-US" dirty="0" smtClean="0">
                <a:hlinkClick r:id="rId2"/>
              </a:rPr>
              <a:t>https://www.mdpi.com/2072-6694/16/5/1028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3161" y="315075"/>
            <a:ext cx="11328969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Nunito" panose="020B0604020202020204" charset="0"/>
              </a:rPr>
              <a:t>Learning Resources:</a:t>
            </a:r>
            <a:endParaRPr lang="en-US" sz="4800" dirty="0">
              <a:solidFill>
                <a:schemeClr val="accent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8" y="1347564"/>
            <a:ext cx="6592467" cy="4858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0857" y="-182742"/>
            <a:ext cx="5236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</a:t>
            </a:r>
          </a:p>
          <a:p>
            <a:r>
              <a:rPr lang="en-US" sz="5400" b="1" dirty="0" smtClean="0"/>
              <a:t> Thank You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9BC2F0-D143-5A41-5BBC-122EA8FE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EF703-E7F4-1A0E-0622-D4DD87E6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23CEB-C11E-97D4-6D02-234D40BF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most common presenting symptom of endometrial cancer?</a:t>
            </a:r>
          </a:p>
          <a:p>
            <a:pPr marL="0" indent="0">
              <a:buNone/>
            </a:pPr>
            <a:r>
              <a:rPr lang="en-US" altLang="en-US" dirty="0"/>
              <a:t>A) Pelvic pain  </a:t>
            </a:r>
          </a:p>
          <a:p>
            <a:pPr marL="0" indent="0">
              <a:buNone/>
            </a:pPr>
            <a:r>
              <a:rPr lang="en-US" altLang="en-US" dirty="0"/>
              <a:t>B) Postmenopausal bleeding  </a:t>
            </a:r>
          </a:p>
          <a:p>
            <a:pPr marL="0" indent="0">
              <a:buNone/>
            </a:pPr>
            <a:r>
              <a:rPr lang="en-US" altLang="en-US" dirty="0"/>
              <a:t>C) Abdominal distension  </a:t>
            </a:r>
          </a:p>
          <a:p>
            <a:pPr marL="0" indent="0">
              <a:buNone/>
            </a:pPr>
            <a:r>
              <a:rPr lang="en-US" altLang="en-US" dirty="0"/>
              <a:t>D) Weight loss  </a:t>
            </a:r>
          </a:p>
          <a:p>
            <a:pPr marL="0" indent="0">
              <a:buNone/>
            </a:pPr>
            <a:r>
              <a:rPr lang="en-US" altLang="en-US" dirty="0"/>
              <a:t>E) Vaginal discharge </a:t>
            </a:r>
          </a:p>
        </p:txBody>
      </p:sp>
    </p:spTree>
    <p:extLst>
      <p:ext uri="{BB962C8B-B14F-4D97-AF65-F5344CB8AC3E}">
        <p14:creationId xmlns:p14="http://schemas.microsoft.com/office/powerpoint/2010/main" xmlns="" val="21559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513D86-921B-AB98-78BE-80ADF90B5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F3B21-5207-CBAA-02CC-6085CC0A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ACF18F-602E-F8FD-57AC-DEF43349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501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most common histological type of endometrial cancer?  </a:t>
            </a:r>
          </a:p>
          <a:p>
            <a:pPr marL="0" indent="0">
              <a:buNone/>
            </a:pPr>
            <a:r>
              <a:rPr lang="en-US" altLang="en-US" dirty="0"/>
              <a:t>A) Serous carcinoma  </a:t>
            </a:r>
          </a:p>
          <a:p>
            <a:pPr marL="0" indent="0">
              <a:buNone/>
            </a:pPr>
            <a:r>
              <a:rPr lang="en-US" altLang="en-US" dirty="0"/>
              <a:t>B) Clear cell carcinoma  </a:t>
            </a:r>
          </a:p>
          <a:p>
            <a:pPr marL="0" indent="0">
              <a:buNone/>
            </a:pPr>
            <a:r>
              <a:rPr lang="en-US" altLang="en-US" dirty="0"/>
              <a:t>C) Endometrioid adenocarcinoma  </a:t>
            </a:r>
          </a:p>
          <a:p>
            <a:pPr marL="0" indent="0">
              <a:buNone/>
            </a:pPr>
            <a:r>
              <a:rPr lang="en-US" altLang="en-US" dirty="0"/>
              <a:t>D) Mucinous carcinoma  </a:t>
            </a:r>
          </a:p>
          <a:p>
            <a:pPr marL="0" indent="0">
              <a:buNone/>
            </a:pPr>
            <a:r>
              <a:rPr lang="en-US" altLang="en-US" dirty="0"/>
              <a:t>E) 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xmlns="" val="28424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Question:4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A 63-year-old postmenopausal woman presents with vaginal bleeding for the past four months. Her medical history includes type 2 diabetes and chronic hypertension. She is not on hormone replacement therapy. Physical examination is unremarkable. What is the most appropriate next step in management?</a:t>
            </a:r>
          </a:p>
          <a:p>
            <a:pPr marL="0" indent="0">
              <a:buNone/>
            </a:pPr>
            <a:r>
              <a:rPr lang="en-US" altLang="en-US" dirty="0"/>
              <a:t>A. Initiate hormonal replacement therapy</a:t>
            </a:r>
          </a:p>
          <a:p>
            <a:pPr marL="0" indent="0">
              <a:buNone/>
            </a:pPr>
            <a:r>
              <a:rPr lang="en-US" altLang="en-US" dirty="0"/>
              <a:t>B. Perform a </a:t>
            </a:r>
            <a:r>
              <a:rPr lang="en-US" altLang="en-US" dirty="0" err="1"/>
              <a:t>transvaginal</a:t>
            </a:r>
            <a:r>
              <a:rPr lang="en-US" altLang="en-US" dirty="0"/>
              <a:t> ultrasound and endometrial biopsy</a:t>
            </a:r>
          </a:p>
          <a:p>
            <a:pPr marL="0" indent="0">
              <a:buNone/>
            </a:pPr>
            <a:r>
              <a:rPr lang="en-US" altLang="en-US" dirty="0"/>
              <a:t>C. Schedule a follow-up in six months</a:t>
            </a:r>
          </a:p>
          <a:p>
            <a:pPr marL="0" indent="0">
              <a:buNone/>
            </a:pPr>
            <a:r>
              <a:rPr lang="en-US" altLang="en-US" dirty="0"/>
              <a:t>D. Prescribe antibiotics for possible </a:t>
            </a:r>
            <a:r>
              <a:rPr lang="en-US" altLang="en-US" dirty="0" smtClean="0"/>
              <a:t>infection</a:t>
            </a:r>
          </a:p>
          <a:p>
            <a:pPr marL="0" indent="0">
              <a:buNone/>
            </a:pPr>
            <a:r>
              <a:rPr lang="en-US" altLang="en-US" dirty="0" smtClean="0"/>
              <a:t>E. Schedule a follow-up in three months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57-year-old woman presents with postmenopausal bleeding. </a:t>
            </a:r>
            <a:r>
              <a:rPr lang="en-US" altLang="en-US" dirty="0" err="1"/>
              <a:t>Transvaginal</a:t>
            </a:r>
            <a:r>
              <a:rPr lang="en-US" altLang="en-US" dirty="0"/>
              <a:t> ultrasound reveals an endometrial thickness of 5 mm. What is the next best step in management?</a:t>
            </a:r>
          </a:p>
          <a:p>
            <a:pPr marL="0" indent="0">
              <a:buNone/>
            </a:pPr>
            <a:r>
              <a:rPr lang="en-US" altLang="en-US" dirty="0"/>
              <a:t>A. Reassurance and routine follow-up</a:t>
            </a:r>
          </a:p>
          <a:p>
            <a:pPr marL="0" indent="0">
              <a:buNone/>
            </a:pPr>
            <a:r>
              <a:rPr lang="en-US" altLang="en-US" dirty="0"/>
              <a:t>B. Endometrial biopsy</a:t>
            </a:r>
          </a:p>
          <a:p>
            <a:pPr marL="0" indent="0">
              <a:buNone/>
            </a:pPr>
            <a:r>
              <a:rPr lang="en-US" altLang="en-US" dirty="0"/>
              <a:t>C. Initiate progesterone therapy</a:t>
            </a:r>
          </a:p>
          <a:p>
            <a:pPr marL="0" indent="0">
              <a:buNone/>
            </a:pPr>
            <a:r>
              <a:rPr lang="en-US" altLang="en-US" dirty="0"/>
              <a:t>D. Repeat ultrasound in six </a:t>
            </a:r>
            <a:r>
              <a:rPr lang="en-US" altLang="en-US" dirty="0" smtClean="0"/>
              <a:t>months</a:t>
            </a:r>
          </a:p>
          <a:p>
            <a:pPr marL="0" indent="0">
              <a:buNone/>
            </a:pPr>
            <a:r>
              <a:rPr lang="en-US" altLang="en-US" dirty="0" smtClean="0"/>
              <a:t>E. Initiate estrogen therapy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ym typeface="+mn-ea"/>
              </a:rPr>
              <a:t>Question:6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70-year-old woman is diagnosed with FIGO stage III endometrial cancer. What is the recommended treatment approach?</a:t>
            </a:r>
          </a:p>
          <a:p>
            <a:pPr marL="0" indent="0">
              <a:buNone/>
            </a:pPr>
            <a:r>
              <a:rPr lang="en-US" altLang="en-US" dirty="0"/>
              <a:t>A. Total hysterectomy and bilateral </a:t>
            </a:r>
            <a:r>
              <a:rPr lang="en-US" altLang="en-US" dirty="0" err="1"/>
              <a:t>salpingo-oophorectomy</a:t>
            </a:r>
            <a:r>
              <a:rPr lang="en-US" altLang="en-US" dirty="0"/>
              <a:t> alone</a:t>
            </a:r>
          </a:p>
          <a:p>
            <a:pPr marL="0" indent="0">
              <a:buNone/>
            </a:pPr>
            <a:r>
              <a:rPr lang="en-US" altLang="en-US" dirty="0"/>
              <a:t>B. Chemotherapy alone</a:t>
            </a:r>
          </a:p>
          <a:p>
            <a:pPr marL="0" indent="0">
              <a:buNone/>
            </a:pPr>
            <a:r>
              <a:rPr lang="en-US" altLang="en-US" dirty="0"/>
              <a:t>C. Radiation therapy alone</a:t>
            </a:r>
          </a:p>
          <a:p>
            <a:pPr marL="0" indent="0">
              <a:buNone/>
            </a:pPr>
            <a:r>
              <a:rPr lang="en-US" altLang="en-US" dirty="0"/>
              <a:t>D. Surgery followed by adjuvant chemotherapy and/or radiation </a:t>
            </a:r>
            <a:r>
              <a:rPr lang="en-US" altLang="en-US" dirty="0" smtClean="0"/>
              <a:t>therapy</a:t>
            </a:r>
          </a:p>
          <a:p>
            <a:pPr marL="0" indent="0">
              <a:buNone/>
            </a:pPr>
            <a:r>
              <a:rPr lang="en-US" altLang="en-US" dirty="0" smtClean="0"/>
              <a:t>E. Radiotherapy &amp; chemotherapy combined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1732</Words>
  <Application>Microsoft Office PowerPoint</Application>
  <PresentationFormat>Custom</PresentationFormat>
  <Paragraphs>302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Question:1</vt:lpstr>
      <vt:lpstr>Question:2</vt:lpstr>
      <vt:lpstr>Question:3</vt:lpstr>
      <vt:lpstr>Question:4</vt:lpstr>
      <vt:lpstr>Question:5</vt:lpstr>
      <vt:lpstr>Question:6</vt:lpstr>
      <vt:lpstr>Question:7</vt:lpstr>
      <vt:lpstr>Question:8</vt:lpstr>
      <vt:lpstr>Question:9</vt:lpstr>
      <vt:lpstr>Question:10</vt:lpstr>
      <vt:lpstr>Incidence</vt:lpstr>
      <vt:lpstr>Classification </vt:lpstr>
      <vt:lpstr>Slide 16</vt:lpstr>
      <vt:lpstr>Spread </vt:lpstr>
      <vt:lpstr>RISK FACTORS</vt:lpstr>
      <vt:lpstr>PROTECTIVE FACTORS</vt:lpstr>
      <vt:lpstr>Clinical Presentation </vt:lpstr>
      <vt:lpstr>Slide 21</vt:lpstr>
      <vt:lpstr>Slide 22</vt:lpstr>
      <vt:lpstr>Diagnosis </vt:lpstr>
      <vt:lpstr>Transvaginal ultrasound : suggestive finding</vt:lpstr>
      <vt:lpstr>Pre-operative evaluation </vt:lpstr>
      <vt:lpstr>Classification </vt:lpstr>
      <vt:lpstr> </vt:lpstr>
      <vt:lpstr>Histopathological findings are central features of the 2023 revision of the FIGO staging of endometrial carcinoma. It is an important prognostic predictor in endometrial carcinoma.</vt:lpstr>
      <vt:lpstr>STAGE 1</vt:lpstr>
      <vt:lpstr>STAGE 2</vt:lpstr>
      <vt:lpstr>STAGE 3</vt:lpstr>
      <vt:lpstr>STAGE 4</vt:lpstr>
      <vt:lpstr>GRADES </vt:lpstr>
      <vt:lpstr>Treatment </vt:lpstr>
      <vt:lpstr>Stage 1 &amp; 2</vt:lpstr>
      <vt:lpstr>Stage 2</vt:lpstr>
      <vt:lpstr>Stage 3</vt:lpstr>
      <vt:lpstr>Stage 4 </vt:lpstr>
      <vt:lpstr> Role of Radiotherapy </vt:lpstr>
      <vt:lpstr>Slide 40</vt:lpstr>
      <vt:lpstr>Role of Chemotherapy </vt:lpstr>
      <vt:lpstr>Role of Hormonal Therapy </vt:lpstr>
      <vt:lpstr>Slide 43</vt:lpstr>
      <vt:lpstr>Palliative Care </vt:lpstr>
      <vt:lpstr>Recurrence of Endometrial Cancer </vt:lpstr>
      <vt:lpstr>Biomedical ethics</vt:lpstr>
      <vt:lpstr>Beneficence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carcinoma</dc:title>
  <dc:creator>Microsoft Office User</dc:creator>
  <cp:lastModifiedBy>Windows User</cp:lastModifiedBy>
  <cp:revision>43</cp:revision>
  <dcterms:created xsi:type="dcterms:W3CDTF">2021-05-20T12:50:00Z</dcterms:created>
  <dcterms:modified xsi:type="dcterms:W3CDTF">2025-04-28T06:17:00Z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0D5FA538FE41461D82C955AD3A4C3A6B_12</vt:lpwstr>
  </property>
  <property fmtid="{D5CDD505-2E9C-101B-9397-08002B2CF9AE}" pid="3" name="KSOProductBuildVer">
    <vt:lpwstr>1033-12.2.0.20323</vt:lpwstr>
  </property>
</Properties>
</file>