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80" r:id="rId4"/>
    <p:sldId id="257" r:id="rId5"/>
    <p:sldId id="258" r:id="rId6"/>
    <p:sldId id="259" r:id="rId7"/>
    <p:sldId id="261" r:id="rId8"/>
    <p:sldId id="277" r:id="rId9"/>
    <p:sldId id="262" r:id="rId10"/>
    <p:sldId id="264" r:id="rId11"/>
    <p:sldId id="263" r:id="rId12"/>
    <p:sldId id="265" r:id="rId13"/>
    <p:sldId id="266" r:id="rId14"/>
    <p:sldId id="267" r:id="rId15"/>
    <p:sldId id="268" r:id="rId16"/>
    <p:sldId id="269" r:id="rId17"/>
    <p:sldId id="270" r:id="rId18"/>
    <p:sldId id="272" r:id="rId19"/>
    <p:sldId id="271" r:id="rId20"/>
    <p:sldId id="276" r:id="rId21"/>
    <p:sldId id="275" r:id="rId22"/>
    <p:sldId id="274" r:id="rId23"/>
    <p:sldId id="281" r:id="rId24"/>
    <p:sldId id="282" r:id="rId25"/>
    <p:sldId id="278" r:id="rId26"/>
  </p:sldIdLst>
  <p:sldSz cx="9906000" cy="6858000" type="A4"/>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3" autoAdjust="0"/>
  </p:normalViewPr>
  <p:slideViewPr>
    <p:cSldViewPr snapToGrid="0">
      <p:cViewPr varScale="1">
        <p:scale>
          <a:sx n="110" d="100"/>
          <a:sy n="110" d="100"/>
        </p:scale>
        <p:origin x="-1386" y="-9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91368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742950" y="1752603"/>
            <a:ext cx="84201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742950" y="3611607"/>
            <a:ext cx="84201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4078" y="4953000"/>
            <a:ext cx="9910079"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C98FE98-B75E-4563-903E-E13A5CEF907C}" type="datetimeFigureOut">
              <a:rPr lang="x-none" smtClean="0"/>
              <a:pPr/>
              <a:t>5/6/2025</a:t>
            </a:fld>
            <a:endParaRPr lang="x-none"/>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x-none"/>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FF1B76B-E36C-44F5-A382-53714BF4BB6A}" type="slidenum">
              <a:rPr lang="x-none" smtClean="0"/>
              <a:pPr/>
              <a:t>‹#›</a:t>
            </a:fld>
            <a:endParaRPr lang="x-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1481331"/>
            <a:ext cx="89154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C98FE98-B75E-4563-903E-E13A5CEF907C}" type="datetimeFigureOut">
              <a:rPr lang="x-none" smtClean="0"/>
              <a:pPr/>
              <a:t>5/6/2025</a:t>
            </a:fld>
            <a:endParaRPr lang="x-none"/>
          </a:p>
        </p:txBody>
      </p:sp>
      <p:sp>
        <p:nvSpPr>
          <p:cNvPr id="5" name="Footer Placeholder 4"/>
          <p:cNvSpPr>
            <a:spLocks noGrp="1"/>
          </p:cNvSpPr>
          <p:nvPr>
            <p:ph type="ftr" sz="quarter" idx="11"/>
          </p:nvPr>
        </p:nvSpPr>
        <p:spPr/>
        <p:txBody>
          <a:bodyPr/>
          <a:lstStyle>
            <a:extLst/>
          </a:lstStyle>
          <a:p>
            <a:endParaRPr lang="x-none"/>
          </a:p>
        </p:txBody>
      </p:sp>
      <p:sp>
        <p:nvSpPr>
          <p:cNvPr id="6" name="Slide Number Placeholder 5"/>
          <p:cNvSpPr>
            <a:spLocks noGrp="1"/>
          </p:cNvSpPr>
          <p:nvPr>
            <p:ph type="sldNum" sz="quarter" idx="12"/>
          </p:nvPr>
        </p:nvSpPr>
        <p:spPr/>
        <p:txBody>
          <a:bodyPr/>
          <a:lstStyle>
            <a:extLst/>
          </a:lstStyle>
          <a:p>
            <a:fld id="{EFF1B76B-E36C-44F5-A382-53714BF4BB6A}" type="slidenum">
              <a:rPr lang="x-none" smtClean="0"/>
              <a:pPr/>
              <a:t>‹#›</a:t>
            </a:fld>
            <a:endParaRPr lang="x-non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4347" y="274642"/>
            <a:ext cx="1925593"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274641"/>
            <a:ext cx="685165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C98FE98-B75E-4563-903E-E13A5CEF907C}" type="datetimeFigureOut">
              <a:rPr lang="x-none" smtClean="0"/>
              <a:pPr/>
              <a:t>5/6/2025</a:t>
            </a:fld>
            <a:endParaRPr lang="x-none"/>
          </a:p>
        </p:txBody>
      </p:sp>
      <p:sp>
        <p:nvSpPr>
          <p:cNvPr id="5" name="Footer Placeholder 4"/>
          <p:cNvSpPr>
            <a:spLocks noGrp="1"/>
          </p:cNvSpPr>
          <p:nvPr>
            <p:ph type="ftr" sz="quarter" idx="11"/>
          </p:nvPr>
        </p:nvSpPr>
        <p:spPr/>
        <p:txBody>
          <a:bodyPr/>
          <a:lstStyle>
            <a:extLst/>
          </a:lstStyle>
          <a:p>
            <a:endParaRPr lang="x-none"/>
          </a:p>
        </p:txBody>
      </p:sp>
      <p:sp>
        <p:nvSpPr>
          <p:cNvPr id="6" name="Slide Number Placeholder 5"/>
          <p:cNvSpPr>
            <a:spLocks noGrp="1"/>
          </p:cNvSpPr>
          <p:nvPr>
            <p:ph type="sldNum" sz="quarter" idx="12"/>
          </p:nvPr>
        </p:nvSpPr>
        <p:spPr/>
        <p:txBody>
          <a:bodyPr/>
          <a:lstStyle>
            <a:extLst/>
          </a:lstStyle>
          <a:p>
            <a:fld id="{EFF1B76B-E36C-44F5-A382-53714BF4BB6A}" type="slidenum">
              <a:rPr lang="x-none" smtClean="0"/>
              <a:pPr/>
              <a:t>‹#›</a:t>
            </a:fld>
            <a:endParaRPr lang="x-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C98FE98-B75E-4563-903E-E13A5CEF907C}" type="datetimeFigureOut">
              <a:rPr lang="x-none" smtClean="0"/>
              <a:pPr/>
              <a:t>5/6/2025</a:t>
            </a:fld>
            <a:endParaRPr lang="x-none"/>
          </a:p>
        </p:txBody>
      </p:sp>
      <p:sp>
        <p:nvSpPr>
          <p:cNvPr id="5" name="Footer Placeholder 4"/>
          <p:cNvSpPr>
            <a:spLocks noGrp="1"/>
          </p:cNvSpPr>
          <p:nvPr>
            <p:ph type="ftr" sz="quarter" idx="11"/>
          </p:nvPr>
        </p:nvSpPr>
        <p:spPr/>
        <p:txBody>
          <a:bodyPr/>
          <a:lstStyle>
            <a:extLst/>
          </a:lstStyle>
          <a:p>
            <a:endParaRPr lang="x-none"/>
          </a:p>
        </p:txBody>
      </p:sp>
      <p:sp>
        <p:nvSpPr>
          <p:cNvPr id="6" name="Slide Number Placeholder 5"/>
          <p:cNvSpPr>
            <a:spLocks noGrp="1"/>
          </p:cNvSpPr>
          <p:nvPr>
            <p:ph type="sldNum" sz="quarter" idx="12"/>
          </p:nvPr>
        </p:nvSpPr>
        <p:spPr/>
        <p:txBody>
          <a:bodyPr/>
          <a:lstStyle>
            <a:extLst/>
          </a:lstStyle>
          <a:p>
            <a:fld id="{EFF1B76B-E36C-44F5-A382-53714BF4BB6A}" type="slidenum">
              <a:rPr lang="x-none" smtClean="0"/>
              <a:pPr/>
              <a:t>‹#›</a:t>
            </a:fld>
            <a:endParaRPr lang="x-none"/>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82574" y="1059712"/>
            <a:ext cx="84201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249606" y="2931712"/>
            <a:ext cx="4953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C98FE98-B75E-4563-903E-E13A5CEF907C}" type="datetimeFigureOut">
              <a:rPr lang="x-none" smtClean="0"/>
              <a:pPr/>
              <a:t>5/6/2025</a:t>
            </a:fld>
            <a:endParaRPr lang="x-none"/>
          </a:p>
        </p:txBody>
      </p:sp>
      <p:sp>
        <p:nvSpPr>
          <p:cNvPr id="5" name="Footer Placeholder 4"/>
          <p:cNvSpPr>
            <a:spLocks noGrp="1"/>
          </p:cNvSpPr>
          <p:nvPr>
            <p:ph type="ftr" sz="quarter" idx="11"/>
          </p:nvPr>
        </p:nvSpPr>
        <p:spPr/>
        <p:txBody>
          <a:bodyPr/>
          <a:lstStyle>
            <a:extLst/>
          </a:lstStyle>
          <a:p>
            <a:endParaRPr lang="x-none"/>
          </a:p>
        </p:txBody>
      </p:sp>
      <p:sp>
        <p:nvSpPr>
          <p:cNvPr id="6" name="Slide Number Placeholder 5"/>
          <p:cNvSpPr>
            <a:spLocks noGrp="1"/>
          </p:cNvSpPr>
          <p:nvPr>
            <p:ph type="sldNum" sz="quarter" idx="12"/>
          </p:nvPr>
        </p:nvSpPr>
        <p:spPr/>
        <p:txBody>
          <a:bodyPr/>
          <a:lstStyle>
            <a:extLst/>
          </a:lstStyle>
          <a:p>
            <a:fld id="{EFF1B76B-E36C-44F5-A382-53714BF4BB6A}" type="slidenum">
              <a:rPr lang="x-none" smtClean="0"/>
              <a:pPr/>
              <a:t>‹#›</a:t>
            </a:fld>
            <a:endParaRPr lang="x-none"/>
          </a:p>
        </p:txBody>
      </p:sp>
      <p:sp>
        <p:nvSpPr>
          <p:cNvPr id="7" name="Chevron 6"/>
          <p:cNvSpPr/>
          <p:nvPr/>
        </p:nvSpPr>
        <p:spPr>
          <a:xfrm>
            <a:off x="3939737"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737786"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481330"/>
            <a:ext cx="437515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5550" y="1481330"/>
            <a:ext cx="437515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C98FE98-B75E-4563-903E-E13A5CEF907C}" type="datetimeFigureOut">
              <a:rPr lang="x-none" smtClean="0"/>
              <a:pPr/>
              <a:t>5/6/2025</a:t>
            </a:fld>
            <a:endParaRPr lang="x-none"/>
          </a:p>
        </p:txBody>
      </p:sp>
      <p:sp>
        <p:nvSpPr>
          <p:cNvPr id="6" name="Footer Placeholder 5"/>
          <p:cNvSpPr>
            <a:spLocks noGrp="1"/>
          </p:cNvSpPr>
          <p:nvPr>
            <p:ph type="ftr" sz="quarter" idx="11"/>
          </p:nvPr>
        </p:nvSpPr>
        <p:spPr/>
        <p:txBody>
          <a:bodyPr/>
          <a:lstStyle>
            <a:extLst/>
          </a:lstStyle>
          <a:p>
            <a:endParaRPr lang="x-none"/>
          </a:p>
        </p:txBody>
      </p:sp>
      <p:sp>
        <p:nvSpPr>
          <p:cNvPr id="7" name="Slide Number Placeholder 6"/>
          <p:cNvSpPr>
            <a:spLocks noGrp="1"/>
          </p:cNvSpPr>
          <p:nvPr>
            <p:ph type="sldNum" sz="quarter" idx="12"/>
          </p:nvPr>
        </p:nvSpPr>
        <p:spPr/>
        <p:txBody>
          <a:bodyPr/>
          <a:lstStyle>
            <a:extLst/>
          </a:lstStyle>
          <a:p>
            <a:fld id="{EFF1B76B-E36C-44F5-A382-53714BF4BB6A}" type="slidenum">
              <a:rPr lang="x-none" smtClean="0"/>
              <a:pPr/>
              <a:t>‹#›</a:t>
            </a:fld>
            <a:endParaRPr lang="x-none"/>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9154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95300" y="5410200"/>
            <a:ext cx="437687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32113" y="5410200"/>
            <a:ext cx="4378589"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1444296"/>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32112" y="1444296"/>
            <a:ext cx="4378589"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C98FE98-B75E-4563-903E-E13A5CEF907C}" type="datetimeFigureOut">
              <a:rPr lang="x-none" smtClean="0"/>
              <a:pPr/>
              <a:t>5/6/2025</a:t>
            </a:fld>
            <a:endParaRPr lang="x-none"/>
          </a:p>
        </p:txBody>
      </p:sp>
      <p:sp>
        <p:nvSpPr>
          <p:cNvPr id="8" name="Footer Placeholder 7"/>
          <p:cNvSpPr>
            <a:spLocks noGrp="1"/>
          </p:cNvSpPr>
          <p:nvPr>
            <p:ph type="ftr" sz="quarter" idx="11"/>
          </p:nvPr>
        </p:nvSpPr>
        <p:spPr/>
        <p:txBody>
          <a:bodyPr/>
          <a:lstStyle>
            <a:extLst/>
          </a:lstStyle>
          <a:p>
            <a:endParaRPr lang="x-none"/>
          </a:p>
        </p:txBody>
      </p:sp>
      <p:sp>
        <p:nvSpPr>
          <p:cNvPr id="9" name="Slide Number Placeholder 8"/>
          <p:cNvSpPr>
            <a:spLocks noGrp="1"/>
          </p:cNvSpPr>
          <p:nvPr>
            <p:ph type="sldNum" sz="quarter" idx="12"/>
          </p:nvPr>
        </p:nvSpPr>
        <p:spPr/>
        <p:txBody>
          <a:bodyPr/>
          <a:lstStyle>
            <a:extLst/>
          </a:lstStyle>
          <a:p>
            <a:fld id="{EFF1B76B-E36C-44F5-A382-53714BF4BB6A}" type="slidenum">
              <a:rPr lang="x-none" smtClean="0"/>
              <a:pPr/>
              <a:t>‹#›</a:t>
            </a:fld>
            <a:endParaRPr lang="x-non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C98FE98-B75E-4563-903E-E13A5CEF907C}" type="datetimeFigureOut">
              <a:rPr lang="x-none" smtClean="0"/>
              <a:pPr/>
              <a:t>5/6/2025</a:t>
            </a:fld>
            <a:endParaRPr lang="x-none"/>
          </a:p>
        </p:txBody>
      </p:sp>
      <p:sp>
        <p:nvSpPr>
          <p:cNvPr id="4" name="Footer Placeholder 3"/>
          <p:cNvSpPr>
            <a:spLocks noGrp="1"/>
          </p:cNvSpPr>
          <p:nvPr>
            <p:ph type="ftr" sz="quarter" idx="11"/>
          </p:nvPr>
        </p:nvSpPr>
        <p:spPr/>
        <p:txBody>
          <a:bodyPr/>
          <a:lstStyle>
            <a:extLst/>
          </a:lstStyle>
          <a:p>
            <a:endParaRPr lang="x-none"/>
          </a:p>
        </p:txBody>
      </p:sp>
      <p:sp>
        <p:nvSpPr>
          <p:cNvPr id="5" name="Slide Number Placeholder 4"/>
          <p:cNvSpPr>
            <a:spLocks noGrp="1"/>
          </p:cNvSpPr>
          <p:nvPr>
            <p:ph type="sldNum" sz="quarter" idx="12"/>
          </p:nvPr>
        </p:nvSpPr>
        <p:spPr/>
        <p:txBody>
          <a:bodyPr/>
          <a:lstStyle>
            <a:extLst/>
          </a:lstStyle>
          <a:p>
            <a:fld id="{EFF1B76B-E36C-44F5-A382-53714BF4BB6A}" type="slidenum">
              <a:rPr lang="x-none" smtClean="0"/>
              <a:pPr/>
              <a:t>‹#›</a:t>
            </a:fld>
            <a:endParaRPr lang="x-none"/>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C98FE98-B75E-4563-903E-E13A5CEF907C}" type="datetimeFigureOut">
              <a:rPr lang="x-none" smtClean="0"/>
              <a:pPr/>
              <a:t>5/6/2025</a:t>
            </a:fld>
            <a:endParaRPr lang="x-none"/>
          </a:p>
        </p:txBody>
      </p:sp>
      <p:sp>
        <p:nvSpPr>
          <p:cNvPr id="3" name="Footer Placeholder 2"/>
          <p:cNvSpPr>
            <a:spLocks noGrp="1"/>
          </p:cNvSpPr>
          <p:nvPr>
            <p:ph type="ftr" sz="quarter" idx="11"/>
          </p:nvPr>
        </p:nvSpPr>
        <p:spPr/>
        <p:txBody>
          <a:bodyPr/>
          <a:lstStyle>
            <a:extLst/>
          </a:lstStyle>
          <a:p>
            <a:endParaRPr lang="x-none"/>
          </a:p>
        </p:txBody>
      </p:sp>
      <p:sp>
        <p:nvSpPr>
          <p:cNvPr id="4" name="Slide Number Placeholder 3"/>
          <p:cNvSpPr>
            <a:spLocks noGrp="1"/>
          </p:cNvSpPr>
          <p:nvPr>
            <p:ph type="sldNum" sz="quarter" idx="12"/>
          </p:nvPr>
        </p:nvSpPr>
        <p:spPr/>
        <p:txBody>
          <a:bodyPr/>
          <a:lstStyle>
            <a:extLst/>
          </a:lstStyle>
          <a:p>
            <a:fld id="{EFF1B76B-E36C-44F5-A382-53714BF4BB6A}" type="slidenum">
              <a:rPr lang="x-none" smtClean="0"/>
              <a:pPr/>
              <a:t>‹#›</a:t>
            </a:fld>
            <a:endParaRPr lang="x-non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4876800"/>
            <a:ext cx="8105257"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787900" y="5355102"/>
            <a:ext cx="4305808"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90600" y="274320"/>
            <a:ext cx="8103108"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7287618" y="6407944"/>
            <a:ext cx="2080260" cy="365760"/>
          </a:xfrm>
        </p:spPr>
        <p:txBody>
          <a:bodyPr/>
          <a:lstStyle>
            <a:extLst/>
          </a:lstStyle>
          <a:p>
            <a:fld id="{3C98FE98-B75E-4563-903E-E13A5CEF907C}" type="datetimeFigureOut">
              <a:rPr lang="x-none" smtClean="0"/>
              <a:pPr/>
              <a:t>5/6/2025</a:t>
            </a:fld>
            <a:endParaRPr lang="x-none"/>
          </a:p>
        </p:txBody>
      </p:sp>
      <p:sp>
        <p:nvSpPr>
          <p:cNvPr id="6" name="Footer Placeholder 5"/>
          <p:cNvSpPr>
            <a:spLocks noGrp="1"/>
          </p:cNvSpPr>
          <p:nvPr>
            <p:ph type="ftr" sz="quarter" idx="11"/>
          </p:nvPr>
        </p:nvSpPr>
        <p:spPr/>
        <p:txBody>
          <a:bodyPr/>
          <a:lstStyle>
            <a:extLst/>
          </a:lstStyle>
          <a:p>
            <a:endParaRPr lang="x-none"/>
          </a:p>
        </p:txBody>
      </p:sp>
      <p:sp>
        <p:nvSpPr>
          <p:cNvPr id="7" name="Slide Number Placeholder 6"/>
          <p:cNvSpPr>
            <a:spLocks noGrp="1"/>
          </p:cNvSpPr>
          <p:nvPr>
            <p:ph type="sldNum" sz="quarter" idx="12"/>
          </p:nvPr>
        </p:nvSpPr>
        <p:spPr/>
        <p:txBody>
          <a:bodyPr/>
          <a:lstStyle>
            <a:extLst/>
          </a:lstStyle>
          <a:p>
            <a:fld id="{EFF1B76B-E36C-44F5-A382-53714BF4BB6A}" type="slidenum">
              <a:rPr lang="x-none" smtClean="0"/>
              <a:pPr/>
              <a:t>‹#›</a:t>
            </a:fld>
            <a:endParaRPr lang="x-non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36335" y="5443402"/>
            <a:ext cx="77597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47650" y="189968"/>
            <a:ext cx="94107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C98FE98-B75E-4563-903E-E13A5CEF907C}" type="datetimeFigureOut">
              <a:rPr lang="x-none" smtClean="0"/>
              <a:pPr/>
              <a:t>5/6/2025</a:t>
            </a:fld>
            <a:endParaRPr lang="x-none"/>
          </a:p>
        </p:txBody>
      </p:sp>
      <p:sp>
        <p:nvSpPr>
          <p:cNvPr id="6" name="Footer Placeholder 5"/>
          <p:cNvSpPr>
            <a:spLocks noGrp="1"/>
          </p:cNvSpPr>
          <p:nvPr>
            <p:ph type="ftr" sz="quarter" idx="11"/>
          </p:nvPr>
        </p:nvSpPr>
        <p:spPr>
          <a:xfrm>
            <a:off x="4745079" y="6407946"/>
            <a:ext cx="2546571" cy="365125"/>
          </a:xfrm>
        </p:spPr>
        <p:txBody>
          <a:bodyPr/>
          <a:lstStyle>
            <a:lvl1pPr>
              <a:defRPr>
                <a:solidFill>
                  <a:schemeClr val="tx1"/>
                </a:solidFill>
              </a:defRPr>
            </a:lvl1pPr>
            <a:extLst/>
          </a:lstStyle>
          <a:p>
            <a:endParaRPr lang="x-none"/>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FF1B76B-E36C-44F5-A382-53714BF4BB6A}" type="slidenum">
              <a:rPr lang="x-none" smtClean="0"/>
              <a:pPr/>
              <a:t>‹#›</a:t>
            </a:fld>
            <a:endParaRPr lang="x-none"/>
          </a:p>
        </p:txBody>
      </p:sp>
      <p:sp>
        <p:nvSpPr>
          <p:cNvPr id="2" name="Title 1"/>
          <p:cNvSpPr>
            <a:spLocks noGrp="1"/>
          </p:cNvSpPr>
          <p:nvPr>
            <p:ph type="title"/>
          </p:nvPr>
        </p:nvSpPr>
        <p:spPr>
          <a:xfrm>
            <a:off x="247650" y="4865122"/>
            <a:ext cx="8748385"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540879" y="5944936"/>
            <a:ext cx="5352343"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26194" y="5939011"/>
            <a:ext cx="399798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545" y="5791253"/>
            <a:ext cx="3685840"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0007" y="5787740"/>
            <a:ext cx="3689302"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9386121" y="4988440"/>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9184171" y="4988440"/>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40879" y="5944936"/>
            <a:ext cx="5352343"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26194" y="5939011"/>
            <a:ext cx="399798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545" y="5791253"/>
            <a:ext cx="3685840"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0007" y="5787740"/>
            <a:ext cx="3689302"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95300" y="274638"/>
            <a:ext cx="89154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95300" y="1481330"/>
            <a:ext cx="89154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7287618" y="6407944"/>
            <a:ext cx="2080260" cy="365760"/>
          </a:xfrm>
          <a:prstGeom prst="rect">
            <a:avLst/>
          </a:prstGeom>
        </p:spPr>
        <p:txBody>
          <a:bodyPr vert="horz" anchor="b"/>
          <a:lstStyle>
            <a:lvl1pPr algn="l" eaLnBrk="1" latinLnBrk="0" hangingPunct="1">
              <a:defRPr kumimoji="0" sz="1000">
                <a:solidFill>
                  <a:schemeClr val="tx1"/>
                </a:solidFill>
              </a:defRPr>
            </a:lvl1pPr>
            <a:extLst/>
          </a:lstStyle>
          <a:p>
            <a:fld id="{3C98FE98-B75E-4563-903E-E13A5CEF907C}" type="datetimeFigureOut">
              <a:rPr lang="x-none" smtClean="0"/>
              <a:pPr/>
              <a:t>5/6/2025</a:t>
            </a:fld>
            <a:endParaRPr lang="x-none"/>
          </a:p>
        </p:txBody>
      </p:sp>
      <p:sp>
        <p:nvSpPr>
          <p:cNvPr id="22" name="Footer Placeholder 21"/>
          <p:cNvSpPr>
            <a:spLocks noGrp="1"/>
          </p:cNvSpPr>
          <p:nvPr>
            <p:ph type="ftr" sz="quarter" idx="3"/>
          </p:nvPr>
        </p:nvSpPr>
        <p:spPr>
          <a:xfrm>
            <a:off x="4745079" y="6407946"/>
            <a:ext cx="2546571" cy="365125"/>
          </a:xfrm>
          <a:prstGeom prst="rect">
            <a:avLst/>
          </a:prstGeom>
        </p:spPr>
        <p:txBody>
          <a:bodyPr vert="horz" anchor="b"/>
          <a:lstStyle>
            <a:lvl1pPr algn="r" eaLnBrk="1" latinLnBrk="0" hangingPunct="1">
              <a:defRPr kumimoji="0" sz="1000">
                <a:solidFill>
                  <a:schemeClr val="tx1"/>
                </a:solidFill>
              </a:defRPr>
            </a:lvl1pPr>
            <a:extLst/>
          </a:lstStyle>
          <a:p>
            <a:endParaRPr lang="x-none"/>
          </a:p>
        </p:txBody>
      </p:sp>
      <p:sp>
        <p:nvSpPr>
          <p:cNvPr id="18" name="Slide Number Placeholder 17"/>
          <p:cNvSpPr>
            <a:spLocks noGrp="1"/>
          </p:cNvSpPr>
          <p:nvPr>
            <p:ph type="sldNum" sz="quarter" idx="4"/>
          </p:nvPr>
        </p:nvSpPr>
        <p:spPr>
          <a:xfrm>
            <a:off x="9367878" y="6407946"/>
            <a:ext cx="396240" cy="365125"/>
          </a:xfrm>
          <a:prstGeom prst="rect">
            <a:avLst/>
          </a:prstGeom>
        </p:spPr>
        <p:txBody>
          <a:bodyPr vert="horz" anchor="b"/>
          <a:lstStyle>
            <a:lvl1pPr algn="r" eaLnBrk="1" latinLnBrk="0" hangingPunct="1">
              <a:defRPr kumimoji="0" sz="1000" b="0">
                <a:solidFill>
                  <a:schemeClr val="tx1"/>
                </a:solidFill>
              </a:defRPr>
            </a:lvl1pPr>
            <a:extLst/>
          </a:lstStyle>
          <a:p>
            <a:fld id="{EFF1B76B-E36C-44F5-A382-53714BF4BB6A}" type="slidenum">
              <a:rPr lang="x-none" smtClean="0"/>
              <a:pPr/>
              <a:t>‹#›</a:t>
            </a:fld>
            <a:endParaRPr lang="x-non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oi.org/10.2337/dc24-S006"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A897C7-176B-DF0A-7FC5-C05529300DD5}"/>
              </a:ext>
            </a:extLst>
          </p:cNvPr>
          <p:cNvSpPr>
            <a:spLocks noGrp="1"/>
          </p:cNvSpPr>
          <p:nvPr>
            <p:ph type="ctrTitle"/>
          </p:nvPr>
        </p:nvSpPr>
        <p:spPr>
          <a:xfrm>
            <a:off x="0" y="1269523"/>
            <a:ext cx="9906000" cy="1829761"/>
          </a:xfrm>
        </p:spPr>
        <p:txBody>
          <a:bodyPr anchor="ctr">
            <a:normAutofit/>
          </a:bodyPr>
          <a:lstStyle/>
          <a:p>
            <a:pPr algn="ctr"/>
            <a:r>
              <a:rPr lang="en-US" sz="4000" dirty="0" smtClean="0">
                <a:solidFill>
                  <a:schemeClr val="tx1"/>
                </a:solidFill>
              </a:rPr>
              <a:t>DIABETES </a:t>
            </a:r>
            <a:r>
              <a:rPr lang="en-US" sz="4000" dirty="0" smtClean="0">
                <a:solidFill>
                  <a:schemeClr val="tx1"/>
                </a:solidFill>
                <a:effectLst/>
                <a:latin typeface="Century Gothic" pitchFamily="34" charset="0"/>
              </a:rPr>
              <a:t>AND</a:t>
            </a:r>
            <a:r>
              <a:rPr lang="en-US" sz="4000" dirty="0" smtClean="0">
                <a:solidFill>
                  <a:schemeClr val="tx1"/>
                </a:solidFill>
              </a:rPr>
              <a:t> HYPOGLYCEMIA</a:t>
            </a:r>
            <a:endParaRPr lang="x-none" sz="4000" dirty="0">
              <a:solidFill>
                <a:schemeClr val="tx1"/>
              </a:solidFill>
            </a:endParaRPr>
          </a:p>
        </p:txBody>
      </p:sp>
      <p:sp>
        <p:nvSpPr>
          <p:cNvPr id="4" name="Rectangle 3"/>
          <p:cNvSpPr/>
          <p:nvPr/>
        </p:nvSpPr>
        <p:spPr>
          <a:xfrm>
            <a:off x="6909669" y="3702170"/>
            <a:ext cx="2476500" cy="1498102"/>
          </a:xfrm>
          <a:prstGeom prst="rect">
            <a:avLst/>
          </a:prstGeom>
        </p:spPr>
        <p:txBody>
          <a:bodyPr wrap="square">
            <a:spAutoFit/>
          </a:bodyPr>
          <a:lstStyle/>
          <a:p>
            <a:pPr marL="342900" indent="-342900" algn="ctr">
              <a:lnSpc>
                <a:spcPct val="110000"/>
              </a:lnSpc>
              <a:spcBef>
                <a:spcPct val="20000"/>
              </a:spcBef>
              <a:defRPr/>
            </a:pPr>
            <a:r>
              <a:rPr lang="en-US" sz="1050" dirty="0" smtClean="0">
                <a:latin typeface="Century Gothic" pitchFamily="34" charset="0"/>
              </a:rPr>
              <a:t>Dr. Muhammad Mujeeb Khan</a:t>
            </a:r>
          </a:p>
          <a:p>
            <a:pPr marL="342900" indent="-342900" algn="ctr">
              <a:lnSpc>
                <a:spcPct val="110000"/>
              </a:lnSpc>
              <a:spcBef>
                <a:spcPct val="20000"/>
              </a:spcBef>
              <a:defRPr/>
            </a:pPr>
            <a:r>
              <a:rPr lang="en-US" sz="1050" dirty="0" smtClean="0">
                <a:latin typeface="Century Gothic" pitchFamily="34" charset="0"/>
              </a:rPr>
              <a:t>FCPS (Medicine) </a:t>
            </a:r>
          </a:p>
          <a:p>
            <a:pPr marL="342900" indent="-342900" algn="ctr">
              <a:lnSpc>
                <a:spcPct val="110000"/>
              </a:lnSpc>
              <a:spcBef>
                <a:spcPct val="20000"/>
              </a:spcBef>
              <a:defRPr/>
            </a:pPr>
            <a:r>
              <a:rPr lang="en-US" sz="1050" dirty="0" smtClean="0">
                <a:latin typeface="Century Gothic" pitchFamily="34" charset="0"/>
              </a:rPr>
              <a:t>Dip. DM (UK), Dip. Nutrition (Pak), </a:t>
            </a:r>
          </a:p>
          <a:p>
            <a:pPr marL="342900" indent="-342900" algn="ctr">
              <a:lnSpc>
                <a:spcPct val="110000"/>
              </a:lnSpc>
              <a:spcBef>
                <a:spcPct val="20000"/>
              </a:spcBef>
              <a:defRPr/>
            </a:pPr>
            <a:r>
              <a:rPr lang="en-US" sz="1050" dirty="0" err="1" smtClean="0">
                <a:latin typeface="Century Gothic" pitchFamily="34" charset="0"/>
              </a:rPr>
              <a:t>MSc</a:t>
            </a:r>
            <a:r>
              <a:rPr lang="en-US" sz="1050" dirty="0" smtClean="0">
                <a:latin typeface="Century Gothic" pitchFamily="34" charset="0"/>
              </a:rPr>
              <a:t>. Infectious Diseases (UK)</a:t>
            </a:r>
          </a:p>
          <a:p>
            <a:pPr marL="342900" indent="-342900" algn="ctr">
              <a:lnSpc>
                <a:spcPct val="110000"/>
              </a:lnSpc>
              <a:spcBef>
                <a:spcPct val="20000"/>
              </a:spcBef>
              <a:defRPr/>
            </a:pPr>
            <a:r>
              <a:rPr lang="en-US" sz="1050" dirty="0" smtClean="0">
                <a:latin typeface="Century Gothic" pitchFamily="34" charset="0"/>
              </a:rPr>
              <a:t>Associate Professor</a:t>
            </a:r>
          </a:p>
          <a:p>
            <a:pPr marL="342900" indent="-342900" algn="ctr">
              <a:lnSpc>
                <a:spcPct val="110000"/>
              </a:lnSpc>
              <a:spcBef>
                <a:spcPct val="20000"/>
              </a:spcBef>
              <a:defRPr/>
            </a:pPr>
            <a:r>
              <a:rPr lang="en-US" sz="1050" dirty="0" smtClean="0">
                <a:latin typeface="Century Gothic" pitchFamily="34" charset="0"/>
              </a:rPr>
              <a:t>Rawalpindi Medical University,  Rawalpindi</a:t>
            </a:r>
            <a:endParaRPr lang="en-US" sz="1050" dirty="0">
              <a:latin typeface="Century Gothic" pitchFamily="34" charset="0"/>
            </a:endParaRPr>
          </a:p>
        </p:txBody>
      </p:sp>
      <p:pic>
        <p:nvPicPr>
          <p:cNvPr id="6"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258" y="148282"/>
            <a:ext cx="81176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t="18652"/>
          <a:stretch>
            <a:fillRect/>
          </a:stretch>
        </p:blipFill>
        <p:spPr bwMode="auto">
          <a:xfrm>
            <a:off x="8850701" y="169654"/>
            <a:ext cx="811737"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71014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 xmlns:a16="http://schemas.microsoft.com/office/drawing/2014/main" id="{D12DDE76-C203-4047-9998-63900085B5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8518" y="0"/>
            <a:ext cx="2639020" cy="3400426"/>
          </a:xfrm>
          <a:prstGeom prst="flowChartDocument">
            <a:avLst/>
          </a:prstGeom>
          <a:solidFill>
            <a:srgbClr val="795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oster of a person with different symptoms&#10;&#10;Description automatically generated">
            <a:extLst>
              <a:ext uri="{FF2B5EF4-FFF2-40B4-BE49-F238E27FC236}">
                <a16:creationId xmlns="" xmlns:a16="http://schemas.microsoft.com/office/drawing/2014/main" id="{B36ABC4E-A5B7-6E1B-9311-16299AEA25F5}"/>
              </a:ext>
            </a:extLst>
          </p:cNvPr>
          <p:cNvPicPr>
            <a:picLocks noGrp="1" noChangeAspect="1"/>
          </p:cNvPicPr>
          <p:nvPr>
            <p:ph idx="1"/>
          </p:nvPr>
        </p:nvPicPr>
        <p:blipFill>
          <a:blip r:embed="rId2" cstate="print"/>
          <a:stretch>
            <a:fillRect/>
          </a:stretch>
        </p:blipFill>
        <p:spPr>
          <a:xfrm>
            <a:off x="3119343" y="907499"/>
            <a:ext cx="5792701" cy="5079233"/>
          </a:xfrm>
          <a:prstGeom prst="rect">
            <a:avLst/>
          </a:prstGeom>
        </p:spPr>
      </p:pic>
      <p:sp>
        <p:nvSpPr>
          <p:cNvPr id="2" name="Title 1">
            <a:extLst>
              <a:ext uri="{FF2B5EF4-FFF2-40B4-BE49-F238E27FC236}">
                <a16:creationId xmlns="" xmlns:a16="http://schemas.microsoft.com/office/drawing/2014/main" id="{59D9E3F4-5E53-241B-FC30-42AF2C13B74E}"/>
              </a:ext>
            </a:extLst>
          </p:cNvPr>
          <p:cNvSpPr>
            <a:spLocks noGrp="1"/>
          </p:cNvSpPr>
          <p:nvPr>
            <p:ph type="title"/>
          </p:nvPr>
        </p:nvSpPr>
        <p:spPr>
          <a:xfrm>
            <a:off x="681037" y="741871"/>
            <a:ext cx="2307648" cy="2027207"/>
          </a:xfrm>
        </p:spPr>
        <p:txBody>
          <a:bodyPr vert="horz" lIns="91440" tIns="45720" rIns="91440" bIns="45720" rtlCol="0" anchor="ctr">
            <a:noAutofit/>
          </a:bodyPr>
          <a:lstStyle/>
          <a:p>
            <a:pPr algn="ctr"/>
            <a:r>
              <a:rPr lang="en-US" sz="2400" kern="1200" dirty="0">
                <a:solidFill>
                  <a:srgbClr val="FFFFFF"/>
                </a:solidFill>
                <a:effectLst/>
                <a:latin typeface="Century Gothic" pitchFamily="34" charset="0"/>
              </a:rPr>
              <a:t>Symptoms of Diabetes Mellitus</a:t>
            </a:r>
          </a:p>
        </p:txBody>
      </p:sp>
      <p:pic>
        <p:nvPicPr>
          <p:cNvPr id="5"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258" y="148282"/>
            <a:ext cx="81176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4" cstate="print">
            <a:extLst>
              <a:ext uri="{28A0092B-C50C-407E-A947-70E740481C1C}">
                <a14:useLocalDpi xmlns="" xmlns:a14="http://schemas.microsoft.com/office/drawing/2010/main" val="0"/>
              </a:ext>
            </a:extLst>
          </a:blip>
          <a:srcRect t="18652"/>
          <a:stretch>
            <a:fillRect/>
          </a:stretch>
        </p:blipFill>
        <p:spPr bwMode="auto">
          <a:xfrm>
            <a:off x="8850701" y="169654"/>
            <a:ext cx="811737"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36966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CBAC93F3-B8FA-1F04-AA2B-E80ABB8C76E3}"/>
              </a:ext>
            </a:extLst>
          </p:cNvPr>
          <p:cNvGraphicFramePr>
            <a:graphicFrameLocks noGrp="1"/>
          </p:cNvGraphicFramePr>
          <p:nvPr>
            <p:ph idx="1"/>
            <p:extLst>
              <p:ext uri="{D42A27DB-BD31-4B8C-83A1-F6EECF244321}">
                <p14:modId xmlns="" xmlns:p14="http://schemas.microsoft.com/office/powerpoint/2010/main" val="3383153494"/>
              </p:ext>
            </p:extLst>
          </p:nvPr>
        </p:nvGraphicFramePr>
        <p:xfrm>
          <a:off x="992038" y="1481138"/>
          <a:ext cx="7824158" cy="3238627"/>
        </p:xfrm>
        <a:graphic>
          <a:graphicData uri="http://schemas.openxmlformats.org/drawingml/2006/table">
            <a:tbl>
              <a:tblPr firstRow="1" bandRow="1">
                <a:tableStyleId>{BC89EF96-8CEA-46FF-86C4-4CE0E7609802}</a:tableStyleId>
              </a:tblPr>
              <a:tblGrid>
                <a:gridCol w="7824158">
                  <a:extLst>
                    <a:ext uri="{9D8B030D-6E8A-4147-A177-3AD203B41FA5}">
                      <a16:colId xmlns="" xmlns:a16="http://schemas.microsoft.com/office/drawing/2014/main" val="3236273167"/>
                    </a:ext>
                  </a:extLst>
                </a:gridCol>
              </a:tblGrid>
              <a:tr h="370840">
                <a:tc>
                  <a:txBody>
                    <a:bodyPr/>
                    <a:lstStyle/>
                    <a:p>
                      <a:pPr>
                        <a:lnSpc>
                          <a:spcPct val="150000"/>
                        </a:lnSpc>
                      </a:pPr>
                      <a:r>
                        <a:rPr lang="en-US" sz="1600" dirty="0">
                          <a:latin typeface="Century Gothic" pitchFamily="34" charset="0"/>
                        </a:rPr>
                        <a:t>FPG ≥126 mg/dL (7.0 mmol/L)</a:t>
                      </a:r>
                      <a:endParaRPr lang="x-none" sz="1600" dirty="0">
                        <a:latin typeface="Century Gothic" pitchFamily="34" charset="0"/>
                      </a:endParaRPr>
                    </a:p>
                  </a:txBody>
                  <a:tcPr marL="77526" marR="77526" anchor="ctr"/>
                </a:tc>
                <a:extLst>
                  <a:ext uri="{0D108BD9-81ED-4DB2-BD59-A6C34878D82A}">
                    <a16:rowId xmlns="" xmlns:a16="http://schemas.microsoft.com/office/drawing/2014/main" val="1762312469"/>
                  </a:ext>
                </a:extLst>
              </a:tr>
              <a:tr h="370840">
                <a:tc>
                  <a:txBody>
                    <a:bodyPr/>
                    <a:lstStyle/>
                    <a:p>
                      <a:pPr>
                        <a:lnSpc>
                          <a:spcPct val="150000"/>
                        </a:lnSpc>
                      </a:pPr>
                      <a:r>
                        <a:rPr lang="en-US" sz="1600" dirty="0">
                          <a:latin typeface="Century Gothic" pitchFamily="34" charset="0"/>
                        </a:rPr>
                        <a:t>OR</a:t>
                      </a:r>
                      <a:endParaRPr lang="x-none" sz="1600" dirty="0">
                        <a:latin typeface="Century Gothic" pitchFamily="34" charset="0"/>
                      </a:endParaRPr>
                    </a:p>
                  </a:txBody>
                  <a:tcPr marL="77526" marR="77526" anchor="ctr"/>
                </a:tc>
                <a:extLst>
                  <a:ext uri="{0D108BD9-81ED-4DB2-BD59-A6C34878D82A}">
                    <a16:rowId xmlns="" xmlns:a16="http://schemas.microsoft.com/office/drawing/2014/main" val="2051466546"/>
                  </a:ext>
                </a:extLst>
              </a:tr>
              <a:tr h="370840">
                <a:tc>
                  <a:txBody>
                    <a:bodyPr/>
                    <a:lstStyle/>
                    <a:p>
                      <a:pPr>
                        <a:lnSpc>
                          <a:spcPct val="150000"/>
                        </a:lnSpc>
                      </a:pPr>
                      <a:r>
                        <a:rPr lang="en-US" sz="1600" b="1" dirty="0">
                          <a:latin typeface="Century Gothic" pitchFamily="34" charset="0"/>
                        </a:rPr>
                        <a:t>2-h PG ≥200 mg/dL (11.1 mmol/L) during OGTT</a:t>
                      </a:r>
                      <a:endParaRPr lang="x-none" sz="1600" b="1" dirty="0">
                        <a:latin typeface="Century Gothic" pitchFamily="34" charset="0"/>
                      </a:endParaRPr>
                    </a:p>
                  </a:txBody>
                  <a:tcPr marL="77526" marR="77526" anchor="ctr"/>
                </a:tc>
                <a:extLst>
                  <a:ext uri="{0D108BD9-81ED-4DB2-BD59-A6C34878D82A}">
                    <a16:rowId xmlns="" xmlns:a16="http://schemas.microsoft.com/office/drawing/2014/main" val="1022948030"/>
                  </a:ext>
                </a:extLst>
              </a:tr>
              <a:tr h="370840">
                <a:tc>
                  <a:txBody>
                    <a:bodyPr/>
                    <a:lstStyle/>
                    <a:p>
                      <a:pPr>
                        <a:lnSpc>
                          <a:spcPct val="150000"/>
                        </a:lnSpc>
                      </a:pPr>
                      <a:r>
                        <a:rPr lang="en-US" sz="1600" dirty="0">
                          <a:latin typeface="Century Gothic" pitchFamily="34" charset="0"/>
                        </a:rPr>
                        <a:t>OR</a:t>
                      </a:r>
                      <a:endParaRPr lang="x-none" sz="1600" dirty="0">
                        <a:latin typeface="Century Gothic" pitchFamily="34" charset="0"/>
                      </a:endParaRPr>
                    </a:p>
                  </a:txBody>
                  <a:tcPr marL="77526" marR="77526" anchor="ctr"/>
                </a:tc>
                <a:extLst>
                  <a:ext uri="{0D108BD9-81ED-4DB2-BD59-A6C34878D82A}">
                    <a16:rowId xmlns="" xmlns:a16="http://schemas.microsoft.com/office/drawing/2014/main" val="2970174447"/>
                  </a:ext>
                </a:extLst>
              </a:tr>
              <a:tr h="370840">
                <a:tc>
                  <a:txBody>
                    <a:bodyPr/>
                    <a:lstStyle/>
                    <a:p>
                      <a:pPr>
                        <a:lnSpc>
                          <a:spcPct val="150000"/>
                        </a:lnSpc>
                      </a:pPr>
                      <a:r>
                        <a:rPr lang="it-IT" sz="1600" b="1" dirty="0">
                          <a:latin typeface="Century Gothic" pitchFamily="34" charset="0"/>
                        </a:rPr>
                        <a:t>A1C ≥6.5% (48 mmol/mol)</a:t>
                      </a:r>
                      <a:endParaRPr lang="x-none" sz="1600" b="1" dirty="0">
                        <a:latin typeface="Century Gothic" pitchFamily="34" charset="0"/>
                      </a:endParaRPr>
                    </a:p>
                  </a:txBody>
                  <a:tcPr marL="77526" marR="77526" anchor="ctr"/>
                </a:tc>
                <a:extLst>
                  <a:ext uri="{0D108BD9-81ED-4DB2-BD59-A6C34878D82A}">
                    <a16:rowId xmlns="" xmlns:a16="http://schemas.microsoft.com/office/drawing/2014/main" val="2041216490"/>
                  </a:ext>
                </a:extLst>
              </a:tr>
              <a:tr h="370840">
                <a:tc>
                  <a:txBody>
                    <a:bodyPr/>
                    <a:lstStyle/>
                    <a:p>
                      <a:pPr>
                        <a:lnSpc>
                          <a:spcPct val="150000"/>
                        </a:lnSpc>
                      </a:pPr>
                      <a:r>
                        <a:rPr lang="en-US" sz="1600" dirty="0">
                          <a:latin typeface="Century Gothic" pitchFamily="34" charset="0"/>
                        </a:rPr>
                        <a:t>OR</a:t>
                      </a:r>
                      <a:endParaRPr lang="x-none" sz="1600" dirty="0">
                        <a:latin typeface="Century Gothic" pitchFamily="34" charset="0"/>
                      </a:endParaRPr>
                    </a:p>
                  </a:txBody>
                  <a:tcPr marL="77526" marR="77526" anchor="ctr"/>
                </a:tc>
                <a:extLst>
                  <a:ext uri="{0D108BD9-81ED-4DB2-BD59-A6C34878D82A}">
                    <a16:rowId xmlns="" xmlns:a16="http://schemas.microsoft.com/office/drawing/2014/main" val="2841513748"/>
                  </a:ext>
                </a:extLst>
              </a:tr>
              <a:tr h="370840">
                <a:tc>
                  <a:txBody>
                    <a:bodyPr/>
                    <a:lstStyle/>
                    <a:p>
                      <a:pPr>
                        <a:lnSpc>
                          <a:spcPct val="150000"/>
                        </a:lnSpc>
                      </a:pPr>
                      <a:r>
                        <a:rPr lang="en-US" sz="1600" dirty="0">
                          <a:latin typeface="Century Gothic" pitchFamily="34" charset="0"/>
                        </a:rPr>
                        <a:t> </a:t>
                      </a:r>
                      <a:r>
                        <a:rPr lang="en-US" sz="1600" b="1" dirty="0">
                          <a:latin typeface="Century Gothic" pitchFamily="34" charset="0"/>
                        </a:rPr>
                        <a:t>With classic symptoms of hyperglycemia, a random plasma glucose ≥200 mg/dL (11.1 mmol/L). </a:t>
                      </a:r>
                      <a:endParaRPr lang="x-none" sz="1600" b="1" dirty="0">
                        <a:latin typeface="Century Gothic" pitchFamily="34" charset="0"/>
                      </a:endParaRPr>
                    </a:p>
                  </a:txBody>
                  <a:tcPr marL="77526" marR="77526" anchor="ctr"/>
                </a:tc>
                <a:extLst>
                  <a:ext uri="{0D108BD9-81ED-4DB2-BD59-A6C34878D82A}">
                    <a16:rowId xmlns="" xmlns:a16="http://schemas.microsoft.com/office/drawing/2014/main" val="789675984"/>
                  </a:ext>
                </a:extLst>
              </a:tr>
            </a:tbl>
          </a:graphicData>
        </a:graphic>
      </p:graphicFrame>
      <p:sp>
        <p:nvSpPr>
          <p:cNvPr id="2" name="Title 1">
            <a:extLst>
              <a:ext uri="{FF2B5EF4-FFF2-40B4-BE49-F238E27FC236}">
                <a16:creationId xmlns="" xmlns:a16="http://schemas.microsoft.com/office/drawing/2014/main" id="{38E8AEBE-4D72-0AC8-EF04-FE0EC5AA42E9}"/>
              </a:ext>
            </a:extLst>
          </p:cNvPr>
          <p:cNvSpPr>
            <a:spLocks noGrp="1"/>
          </p:cNvSpPr>
          <p:nvPr>
            <p:ph type="title"/>
          </p:nvPr>
        </p:nvSpPr>
        <p:spPr>
          <a:xfrm>
            <a:off x="443541" y="127989"/>
            <a:ext cx="8915400" cy="803664"/>
          </a:xfrm>
        </p:spPr>
        <p:txBody>
          <a:bodyPr>
            <a:normAutofit/>
          </a:bodyPr>
          <a:lstStyle/>
          <a:p>
            <a:pPr algn="ctr"/>
            <a:r>
              <a:rPr lang="en-US" sz="2400" dirty="0" smtClean="0">
                <a:solidFill>
                  <a:schemeClr val="tx1"/>
                </a:solidFill>
                <a:effectLst/>
                <a:latin typeface="Century Gothic" pitchFamily="34" charset="0"/>
              </a:rPr>
              <a:t>DIAGNOSTIC CRITERIA OF DM</a:t>
            </a:r>
            <a:endParaRPr lang="x-none" sz="2400" dirty="0">
              <a:solidFill>
                <a:schemeClr val="tx1"/>
              </a:solidFill>
              <a:effectLst/>
              <a:latin typeface="Century Gothic" pitchFamily="34" charset="0"/>
            </a:endParaRPr>
          </a:p>
        </p:txBody>
      </p:sp>
      <p:pic>
        <p:nvPicPr>
          <p:cNvPr id="5"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258" y="148282"/>
            <a:ext cx="81176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t="18652"/>
          <a:stretch>
            <a:fillRect/>
          </a:stretch>
        </p:blipFill>
        <p:spPr bwMode="auto">
          <a:xfrm>
            <a:off x="8850701" y="169654"/>
            <a:ext cx="811737"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11553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7C4C8D12-08EF-421C-68DF-A7D83FAEDB9B}"/>
              </a:ext>
            </a:extLst>
          </p:cNvPr>
          <p:cNvPicPr>
            <a:picLocks noGrp="1" noChangeAspect="1"/>
          </p:cNvPicPr>
          <p:nvPr>
            <p:ph idx="1"/>
          </p:nvPr>
        </p:nvPicPr>
        <p:blipFill>
          <a:blip r:embed="rId2" cstate="print"/>
          <a:stretch>
            <a:fillRect/>
          </a:stretch>
        </p:blipFill>
        <p:spPr>
          <a:xfrm>
            <a:off x="1051361" y="1354347"/>
            <a:ext cx="7678572" cy="3695654"/>
          </a:xfrm>
          <a:prstGeom prst="rect">
            <a:avLst/>
          </a:prstGeom>
        </p:spPr>
      </p:pic>
      <p:sp>
        <p:nvSpPr>
          <p:cNvPr id="2" name="Title 1">
            <a:extLst>
              <a:ext uri="{FF2B5EF4-FFF2-40B4-BE49-F238E27FC236}">
                <a16:creationId xmlns="" xmlns:a16="http://schemas.microsoft.com/office/drawing/2014/main" id="{7BB55EF2-C1C4-19AA-EE88-780941B7ECF2}"/>
              </a:ext>
            </a:extLst>
          </p:cNvPr>
          <p:cNvSpPr>
            <a:spLocks noGrp="1"/>
          </p:cNvSpPr>
          <p:nvPr>
            <p:ph type="title"/>
          </p:nvPr>
        </p:nvSpPr>
        <p:spPr>
          <a:xfrm>
            <a:off x="335981" y="149467"/>
            <a:ext cx="9058185" cy="773560"/>
          </a:xfrm>
        </p:spPr>
        <p:txBody>
          <a:bodyPr>
            <a:normAutofit/>
          </a:bodyPr>
          <a:lstStyle/>
          <a:p>
            <a:pPr algn="ctr"/>
            <a:r>
              <a:rPr lang="en-US" sz="2400" dirty="0" smtClean="0">
                <a:solidFill>
                  <a:schemeClr val="tx1"/>
                </a:solidFill>
                <a:effectLst/>
                <a:latin typeface="Century Gothic" pitchFamily="34" charset="0"/>
              </a:rPr>
              <a:t>COMPLICATIONS OF DIABETES MELLITUS</a:t>
            </a:r>
            <a:endParaRPr lang="x-none" sz="2400" dirty="0">
              <a:solidFill>
                <a:schemeClr val="tx1"/>
              </a:solidFill>
              <a:effectLst/>
              <a:latin typeface="Century Gothic" pitchFamily="34" charset="0"/>
            </a:endParaRPr>
          </a:p>
        </p:txBody>
      </p:sp>
      <p:sp>
        <p:nvSpPr>
          <p:cNvPr id="6" name="TextBox 5">
            <a:extLst>
              <a:ext uri="{FF2B5EF4-FFF2-40B4-BE49-F238E27FC236}">
                <a16:creationId xmlns="" xmlns:a16="http://schemas.microsoft.com/office/drawing/2014/main" id="{55FD92DC-B994-495D-C970-33112CF5269F}"/>
              </a:ext>
            </a:extLst>
          </p:cNvPr>
          <p:cNvSpPr txBox="1"/>
          <p:nvPr/>
        </p:nvSpPr>
        <p:spPr>
          <a:xfrm>
            <a:off x="1027587" y="5192138"/>
            <a:ext cx="7909380" cy="430887"/>
          </a:xfrm>
          <a:prstGeom prst="rect">
            <a:avLst/>
          </a:prstGeom>
          <a:noFill/>
        </p:spPr>
        <p:txBody>
          <a:bodyPr wrap="square">
            <a:spAutoFit/>
          </a:bodyPr>
          <a:lstStyle/>
          <a:p>
            <a:pPr algn="just"/>
            <a:r>
              <a:rPr lang="en-US" sz="1050" dirty="0" err="1">
                <a:latin typeface="Century Gothic" pitchFamily="34" charset="0"/>
              </a:rPr>
              <a:t>Tomic</a:t>
            </a:r>
            <a:r>
              <a:rPr lang="en-US" sz="1050" dirty="0">
                <a:latin typeface="Century Gothic" pitchFamily="34" charset="0"/>
              </a:rPr>
              <a:t>, D., Shaw, J.E. &amp; Magliano, D.J. The burden and risks of emerging complications of diabetes mellitus. Nat Rev Endocrinol 18, 525–539 (2022). https://doi.org/10.1038/s41574-022-00690-7</a:t>
            </a:r>
            <a:endParaRPr lang="x-none" sz="1050" dirty="0">
              <a:latin typeface="Century Gothic" pitchFamily="34" charset="0"/>
            </a:endParaRPr>
          </a:p>
        </p:txBody>
      </p:sp>
      <p:pic>
        <p:nvPicPr>
          <p:cNvPr id="5"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258" y="148282"/>
            <a:ext cx="81176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4" cstate="print">
            <a:extLst>
              <a:ext uri="{28A0092B-C50C-407E-A947-70E740481C1C}">
                <a14:useLocalDpi xmlns="" xmlns:a14="http://schemas.microsoft.com/office/drawing/2010/main" val="0"/>
              </a:ext>
            </a:extLst>
          </a:blip>
          <a:srcRect t="18652"/>
          <a:stretch>
            <a:fillRect/>
          </a:stretch>
        </p:blipFill>
        <p:spPr bwMode="auto">
          <a:xfrm>
            <a:off x="8850701" y="169654"/>
            <a:ext cx="811737"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79658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86AC1E9-9191-D48F-A0D7-63B84C2C3EA9}"/>
              </a:ext>
            </a:extLst>
          </p:cNvPr>
          <p:cNvPicPr>
            <a:picLocks noChangeAspect="1"/>
          </p:cNvPicPr>
          <p:nvPr/>
        </p:nvPicPr>
        <p:blipFill>
          <a:blip r:embed="rId2" cstate="print"/>
          <a:stretch>
            <a:fillRect/>
          </a:stretch>
        </p:blipFill>
        <p:spPr>
          <a:xfrm>
            <a:off x="905775" y="1984670"/>
            <a:ext cx="2414660" cy="2347676"/>
          </a:xfrm>
          <a:prstGeom prst="rect">
            <a:avLst/>
          </a:prstGeom>
        </p:spPr>
      </p:pic>
      <p:cxnSp>
        <p:nvCxnSpPr>
          <p:cNvPr id="14" name="Straight Connector 13">
            <a:extLst>
              <a:ext uri="{FF2B5EF4-FFF2-40B4-BE49-F238E27FC236}">
                <a16:creationId xmlns="" xmlns:a16="http://schemas.microsoft.com/office/drawing/2014/main" id="{DCD67800-37AC-4E14-89B0-F79DCB3FB86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384550" y="1573888"/>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 xmlns:a16="http://schemas.microsoft.com/office/drawing/2014/main" id="{1178EF79-0D7E-028C-C9F3-D62618E5C2FA}"/>
              </a:ext>
            </a:extLst>
          </p:cNvPr>
          <p:cNvPicPr>
            <a:picLocks noChangeAspect="1"/>
          </p:cNvPicPr>
          <p:nvPr/>
        </p:nvPicPr>
        <p:blipFill>
          <a:blip r:embed="rId3" cstate="print"/>
          <a:stretch>
            <a:fillRect/>
          </a:stretch>
        </p:blipFill>
        <p:spPr>
          <a:xfrm>
            <a:off x="3441940" y="1992702"/>
            <a:ext cx="2958860" cy="2347129"/>
          </a:xfrm>
          <a:prstGeom prst="rect">
            <a:avLst/>
          </a:prstGeom>
        </p:spPr>
      </p:pic>
      <p:cxnSp>
        <p:nvCxnSpPr>
          <p:cNvPr id="15" name="Straight Connector 14">
            <a:extLst>
              <a:ext uri="{FF2B5EF4-FFF2-40B4-BE49-F238E27FC236}">
                <a16:creationId xmlns="" xmlns:a16="http://schemas.microsoft.com/office/drawing/2014/main" id="{20F1788F-A5AE-4188-8274-F7F2E3833EC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496685" y="1573888"/>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 xmlns:a16="http://schemas.microsoft.com/office/drawing/2014/main" id="{A9DC40AA-9900-E615-425A-7E3BD270E2D1}"/>
              </a:ext>
            </a:extLst>
          </p:cNvPr>
          <p:cNvPicPr>
            <a:picLocks noChangeAspect="1"/>
          </p:cNvPicPr>
          <p:nvPr/>
        </p:nvPicPr>
        <p:blipFill>
          <a:blip r:embed="rId4" cstate="print"/>
          <a:stretch>
            <a:fillRect/>
          </a:stretch>
        </p:blipFill>
        <p:spPr>
          <a:xfrm>
            <a:off x="6545634" y="1968560"/>
            <a:ext cx="2408585" cy="2396406"/>
          </a:xfrm>
          <a:prstGeom prst="rect">
            <a:avLst/>
          </a:prstGeom>
        </p:spPr>
      </p:pic>
      <p:sp>
        <p:nvSpPr>
          <p:cNvPr id="6" name="TextBox 5">
            <a:extLst>
              <a:ext uri="{FF2B5EF4-FFF2-40B4-BE49-F238E27FC236}">
                <a16:creationId xmlns="" xmlns:a16="http://schemas.microsoft.com/office/drawing/2014/main" id="{362DA6E3-AE1B-FF82-F613-F77A1DCC8CD6}"/>
              </a:ext>
            </a:extLst>
          </p:cNvPr>
          <p:cNvSpPr txBox="1"/>
          <p:nvPr/>
        </p:nvSpPr>
        <p:spPr>
          <a:xfrm>
            <a:off x="974553" y="4416355"/>
            <a:ext cx="2300747" cy="369332"/>
          </a:xfrm>
          <a:prstGeom prst="rect">
            <a:avLst/>
          </a:prstGeom>
          <a:noFill/>
        </p:spPr>
        <p:txBody>
          <a:bodyPr wrap="square" rtlCol="0">
            <a:spAutoFit/>
          </a:bodyPr>
          <a:lstStyle/>
          <a:p>
            <a:pPr algn="ctr"/>
            <a:r>
              <a:rPr lang="en-US" dirty="0">
                <a:latin typeface="Century Gothic" pitchFamily="34" charset="0"/>
              </a:rPr>
              <a:t>Cataract</a:t>
            </a:r>
            <a:endParaRPr lang="x-none" dirty="0">
              <a:latin typeface="Century Gothic" pitchFamily="34" charset="0"/>
            </a:endParaRPr>
          </a:p>
        </p:txBody>
      </p:sp>
      <p:sp>
        <p:nvSpPr>
          <p:cNvPr id="7" name="TextBox 6">
            <a:extLst>
              <a:ext uri="{FF2B5EF4-FFF2-40B4-BE49-F238E27FC236}">
                <a16:creationId xmlns="" xmlns:a16="http://schemas.microsoft.com/office/drawing/2014/main" id="{EFFD741C-C25E-A102-182C-7956154AC99B}"/>
              </a:ext>
            </a:extLst>
          </p:cNvPr>
          <p:cNvSpPr txBox="1"/>
          <p:nvPr/>
        </p:nvSpPr>
        <p:spPr>
          <a:xfrm>
            <a:off x="6559740" y="4450861"/>
            <a:ext cx="2480743" cy="369332"/>
          </a:xfrm>
          <a:prstGeom prst="rect">
            <a:avLst/>
          </a:prstGeom>
          <a:noFill/>
        </p:spPr>
        <p:txBody>
          <a:bodyPr wrap="square" rtlCol="0">
            <a:spAutoFit/>
          </a:bodyPr>
          <a:lstStyle/>
          <a:p>
            <a:pPr algn="ctr"/>
            <a:r>
              <a:rPr lang="en-US" dirty="0">
                <a:latin typeface="Century Gothic" pitchFamily="34" charset="0"/>
              </a:rPr>
              <a:t>Diabetic foot ulcer</a:t>
            </a:r>
            <a:endParaRPr lang="x-none" dirty="0">
              <a:latin typeface="Century Gothic" pitchFamily="34" charset="0"/>
            </a:endParaRPr>
          </a:p>
        </p:txBody>
      </p:sp>
      <p:pic>
        <p:nvPicPr>
          <p:cNvPr id="9"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1258" y="148282"/>
            <a:ext cx="81176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6" cstate="print">
            <a:extLst>
              <a:ext uri="{28A0092B-C50C-407E-A947-70E740481C1C}">
                <a14:useLocalDpi xmlns="" xmlns:a14="http://schemas.microsoft.com/office/drawing/2010/main" val="0"/>
              </a:ext>
            </a:extLst>
          </a:blip>
          <a:srcRect t="18652"/>
          <a:stretch>
            <a:fillRect/>
          </a:stretch>
        </p:blipFill>
        <p:spPr bwMode="auto">
          <a:xfrm>
            <a:off x="8850701" y="169654"/>
            <a:ext cx="811737"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43444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2A46232-3554-40A7-277C-4128D033EF30}"/>
              </a:ext>
            </a:extLst>
          </p:cNvPr>
          <p:cNvSpPr>
            <a:spLocks noGrp="1"/>
          </p:cNvSpPr>
          <p:nvPr>
            <p:ph idx="1"/>
          </p:nvPr>
        </p:nvSpPr>
        <p:spPr>
          <a:xfrm>
            <a:off x="874863" y="1291548"/>
            <a:ext cx="7958586" cy="4525963"/>
          </a:xfrm>
        </p:spPr>
        <p:txBody>
          <a:bodyPr anchor="t">
            <a:normAutofit/>
          </a:bodyPr>
          <a:lstStyle/>
          <a:p>
            <a:pPr marL="0" indent="0" algn="just">
              <a:lnSpc>
                <a:spcPct val="150000"/>
              </a:lnSpc>
              <a:buNone/>
            </a:pPr>
            <a:r>
              <a:rPr lang="en-US" sz="1600" dirty="0">
                <a:latin typeface="Century Gothic" pitchFamily="34" charset="0"/>
              </a:rPr>
              <a:t>The 29-year-old man experienced diaphoresis with tremor, chest pain, dizziness, and shortness of breath in the early morning, four days before his admission. He was unable to recognize his older brother when he was taken to the hospital, his blood sugar levels was checked and found to be 20 mg per dL. The symptoms were relieved after administration of intravenous dextrose water.</a:t>
            </a:r>
            <a:endParaRPr lang="x-none" sz="1600" dirty="0">
              <a:latin typeface="Century Gothic" pitchFamily="34" charset="0"/>
            </a:endParaRPr>
          </a:p>
        </p:txBody>
      </p:sp>
      <p:sp>
        <p:nvSpPr>
          <p:cNvPr id="2" name="Title 1">
            <a:extLst>
              <a:ext uri="{FF2B5EF4-FFF2-40B4-BE49-F238E27FC236}">
                <a16:creationId xmlns="" xmlns:a16="http://schemas.microsoft.com/office/drawing/2014/main" id="{A819DC8B-F193-B488-16BB-F346264101BC}"/>
              </a:ext>
            </a:extLst>
          </p:cNvPr>
          <p:cNvSpPr>
            <a:spLocks noGrp="1"/>
          </p:cNvSpPr>
          <p:nvPr>
            <p:ph type="title"/>
          </p:nvPr>
        </p:nvSpPr>
        <p:spPr>
          <a:xfrm>
            <a:off x="434915" y="136616"/>
            <a:ext cx="8915400" cy="795037"/>
          </a:xfrm>
        </p:spPr>
        <p:txBody>
          <a:bodyPr>
            <a:normAutofit/>
          </a:bodyPr>
          <a:lstStyle/>
          <a:p>
            <a:pPr algn="ctr"/>
            <a:r>
              <a:rPr lang="en-US" sz="2400" dirty="0" smtClean="0">
                <a:solidFill>
                  <a:schemeClr val="tx1"/>
                </a:solidFill>
                <a:effectLst/>
                <a:latin typeface="Century Gothic" pitchFamily="34" charset="0"/>
              </a:rPr>
              <a:t>CASE VIGNETTE</a:t>
            </a:r>
            <a:endParaRPr lang="x-none" sz="2400" dirty="0">
              <a:solidFill>
                <a:schemeClr val="tx1"/>
              </a:solidFill>
              <a:effectLst/>
              <a:latin typeface="Century Gothic" pitchFamily="34" charset="0"/>
            </a:endParaRPr>
          </a:p>
        </p:txBody>
      </p:sp>
      <p:pic>
        <p:nvPicPr>
          <p:cNvPr id="4"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258" y="148282"/>
            <a:ext cx="81176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t="18652"/>
          <a:stretch>
            <a:fillRect/>
          </a:stretch>
        </p:blipFill>
        <p:spPr bwMode="auto">
          <a:xfrm>
            <a:off x="8850701" y="169654"/>
            <a:ext cx="811737"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30347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8F3AFC8-5F7C-D734-22BF-EEB145D41D39}"/>
              </a:ext>
            </a:extLst>
          </p:cNvPr>
          <p:cNvSpPr>
            <a:spLocks noGrp="1"/>
          </p:cNvSpPr>
          <p:nvPr>
            <p:ph idx="1"/>
          </p:nvPr>
        </p:nvSpPr>
        <p:spPr>
          <a:xfrm>
            <a:off x="1104181" y="1282719"/>
            <a:ext cx="7504981" cy="3289282"/>
          </a:xfrm>
        </p:spPr>
        <p:txBody>
          <a:bodyPr anchor="ctr">
            <a:normAutofit/>
          </a:bodyPr>
          <a:lstStyle/>
          <a:p>
            <a:pPr marL="0" indent="0" algn="ctr">
              <a:lnSpc>
                <a:spcPct val="150000"/>
              </a:lnSpc>
              <a:buNone/>
            </a:pPr>
            <a:r>
              <a:rPr lang="en-US" sz="1600" dirty="0">
                <a:latin typeface="Century Gothic" pitchFamily="34" charset="0"/>
              </a:rPr>
              <a:t>Blood glucose below 70mg/dl with symptoms that are relieved promptly after the administration of glucose.</a:t>
            </a:r>
            <a:endParaRPr lang="x-none" sz="1600" dirty="0">
              <a:latin typeface="Century Gothic" pitchFamily="34" charset="0"/>
            </a:endParaRPr>
          </a:p>
        </p:txBody>
      </p:sp>
      <p:sp>
        <p:nvSpPr>
          <p:cNvPr id="2" name="Title 1">
            <a:extLst>
              <a:ext uri="{FF2B5EF4-FFF2-40B4-BE49-F238E27FC236}">
                <a16:creationId xmlns="" xmlns:a16="http://schemas.microsoft.com/office/drawing/2014/main" id="{0D2CDBAF-496A-3B04-1C39-6AFB377D689F}"/>
              </a:ext>
            </a:extLst>
          </p:cNvPr>
          <p:cNvSpPr>
            <a:spLocks noGrp="1"/>
          </p:cNvSpPr>
          <p:nvPr>
            <p:ph type="title"/>
          </p:nvPr>
        </p:nvSpPr>
        <p:spPr>
          <a:xfrm>
            <a:off x="495300" y="172528"/>
            <a:ext cx="8915400" cy="741872"/>
          </a:xfrm>
        </p:spPr>
        <p:txBody>
          <a:bodyPr>
            <a:normAutofit/>
          </a:bodyPr>
          <a:lstStyle/>
          <a:p>
            <a:pPr algn="ctr"/>
            <a:r>
              <a:rPr lang="en-US" sz="2400" dirty="0" smtClean="0">
                <a:solidFill>
                  <a:schemeClr val="tx1"/>
                </a:solidFill>
                <a:effectLst/>
                <a:latin typeface="Century Gothic" pitchFamily="34" charset="0"/>
              </a:rPr>
              <a:t>DEFINITION OF HYPOGLYCEMIA</a:t>
            </a:r>
            <a:endParaRPr lang="x-none" sz="2400" dirty="0">
              <a:solidFill>
                <a:schemeClr val="tx1"/>
              </a:solidFill>
              <a:effectLst/>
              <a:latin typeface="Century Gothic" pitchFamily="34" charset="0"/>
            </a:endParaRPr>
          </a:p>
        </p:txBody>
      </p:sp>
      <p:pic>
        <p:nvPicPr>
          <p:cNvPr id="4"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258" y="148282"/>
            <a:ext cx="81176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t="18652"/>
          <a:stretch>
            <a:fillRect/>
          </a:stretch>
        </p:blipFill>
        <p:spPr bwMode="auto">
          <a:xfrm>
            <a:off x="8850701" y="169654"/>
            <a:ext cx="811737"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64716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61213904-1345-5A98-8B00-1FCF9866B727}"/>
              </a:ext>
            </a:extLst>
          </p:cNvPr>
          <p:cNvGraphicFramePr>
            <a:graphicFrameLocks noGrp="1"/>
          </p:cNvGraphicFramePr>
          <p:nvPr>
            <p:ph idx="1"/>
            <p:extLst>
              <p:ext uri="{D42A27DB-BD31-4B8C-83A1-F6EECF244321}">
                <p14:modId xmlns="" xmlns:p14="http://schemas.microsoft.com/office/powerpoint/2010/main" val="3590553250"/>
              </p:ext>
            </p:extLst>
          </p:nvPr>
        </p:nvGraphicFramePr>
        <p:xfrm>
          <a:off x="1138687" y="1481138"/>
          <a:ext cx="7487728" cy="2926080"/>
        </p:xfrm>
        <a:graphic>
          <a:graphicData uri="http://schemas.openxmlformats.org/drawingml/2006/table">
            <a:tbl>
              <a:tblPr firstRow="1" bandRow="1">
                <a:tableStyleId>{5C22544A-7EE6-4342-B048-85BDC9FD1C3A}</a:tableStyleId>
              </a:tblPr>
              <a:tblGrid>
                <a:gridCol w="1146437">
                  <a:extLst>
                    <a:ext uri="{9D8B030D-6E8A-4147-A177-3AD203B41FA5}">
                      <a16:colId xmlns="" xmlns:a16="http://schemas.microsoft.com/office/drawing/2014/main" val="8838786"/>
                    </a:ext>
                  </a:extLst>
                </a:gridCol>
                <a:gridCol w="6341291">
                  <a:extLst>
                    <a:ext uri="{9D8B030D-6E8A-4147-A177-3AD203B41FA5}">
                      <a16:colId xmlns="" xmlns:a16="http://schemas.microsoft.com/office/drawing/2014/main" val="3804264659"/>
                    </a:ext>
                  </a:extLst>
                </a:gridCol>
              </a:tblGrid>
              <a:tr h="370840">
                <a:tc>
                  <a:txBody>
                    <a:bodyPr/>
                    <a:lstStyle/>
                    <a:p>
                      <a:pPr algn="just">
                        <a:lnSpc>
                          <a:spcPct val="200000"/>
                        </a:lnSpc>
                      </a:pPr>
                      <a:endParaRPr lang="x-none" sz="1600" dirty="0">
                        <a:latin typeface="Century Gothic" pitchFamily="34" charset="0"/>
                      </a:endParaRPr>
                    </a:p>
                  </a:txBody>
                  <a:tcPr marL="77526" marR="77526"/>
                </a:tc>
                <a:tc>
                  <a:txBody>
                    <a:bodyPr/>
                    <a:lstStyle/>
                    <a:p>
                      <a:pPr algn="ctr">
                        <a:lnSpc>
                          <a:spcPct val="200000"/>
                        </a:lnSpc>
                      </a:pPr>
                      <a:r>
                        <a:rPr lang="en-US" sz="1600" dirty="0">
                          <a:latin typeface="Century Gothic" pitchFamily="34" charset="0"/>
                        </a:rPr>
                        <a:t>Glycemic criteria/description</a:t>
                      </a:r>
                      <a:endParaRPr lang="x-none" sz="1600" dirty="0">
                        <a:latin typeface="Century Gothic" pitchFamily="34" charset="0"/>
                      </a:endParaRPr>
                    </a:p>
                  </a:txBody>
                  <a:tcPr marL="77526" marR="77526"/>
                </a:tc>
                <a:extLst>
                  <a:ext uri="{0D108BD9-81ED-4DB2-BD59-A6C34878D82A}">
                    <a16:rowId xmlns="" xmlns:a16="http://schemas.microsoft.com/office/drawing/2014/main" val="3481324785"/>
                  </a:ext>
                </a:extLst>
              </a:tr>
              <a:tr h="370840">
                <a:tc>
                  <a:txBody>
                    <a:bodyPr/>
                    <a:lstStyle/>
                    <a:p>
                      <a:pPr algn="just">
                        <a:lnSpc>
                          <a:spcPct val="200000"/>
                        </a:lnSpc>
                      </a:pPr>
                      <a:r>
                        <a:rPr lang="en-US" sz="1600" b="1" dirty="0">
                          <a:latin typeface="Century Gothic" pitchFamily="34" charset="0"/>
                        </a:rPr>
                        <a:t>Level 1</a:t>
                      </a:r>
                      <a:endParaRPr lang="x-none" sz="1600" b="1" dirty="0">
                        <a:latin typeface="Century Gothic" pitchFamily="34" charset="0"/>
                      </a:endParaRPr>
                    </a:p>
                  </a:txBody>
                  <a:tcPr marL="77526" marR="77526" anchor="ctr"/>
                </a:tc>
                <a:tc>
                  <a:txBody>
                    <a:bodyPr/>
                    <a:lstStyle/>
                    <a:p>
                      <a:pPr algn="just">
                        <a:lnSpc>
                          <a:spcPct val="200000"/>
                        </a:lnSpc>
                      </a:pPr>
                      <a:r>
                        <a:rPr lang="en-US" sz="1600" dirty="0">
                          <a:latin typeface="Century Gothic" pitchFamily="34" charset="0"/>
                        </a:rPr>
                        <a:t>Glucose &lt;70 mg/dL</a:t>
                      </a:r>
                      <a:endParaRPr lang="x-none" sz="1600" dirty="0">
                        <a:latin typeface="Century Gothic" pitchFamily="34" charset="0"/>
                      </a:endParaRPr>
                    </a:p>
                  </a:txBody>
                  <a:tcPr marL="77526" marR="77526"/>
                </a:tc>
                <a:extLst>
                  <a:ext uri="{0D108BD9-81ED-4DB2-BD59-A6C34878D82A}">
                    <a16:rowId xmlns="" xmlns:a16="http://schemas.microsoft.com/office/drawing/2014/main" val="3975923314"/>
                  </a:ext>
                </a:extLst>
              </a:tr>
              <a:tr h="370840">
                <a:tc>
                  <a:txBody>
                    <a:bodyPr/>
                    <a:lstStyle/>
                    <a:p>
                      <a:pPr algn="just">
                        <a:lnSpc>
                          <a:spcPct val="200000"/>
                        </a:lnSpc>
                      </a:pPr>
                      <a:r>
                        <a:rPr lang="en-US" sz="1600" b="1" dirty="0">
                          <a:latin typeface="Century Gothic" pitchFamily="34" charset="0"/>
                        </a:rPr>
                        <a:t>Level 2</a:t>
                      </a:r>
                      <a:endParaRPr lang="x-none" sz="1600" b="1" dirty="0">
                        <a:latin typeface="Century Gothic" pitchFamily="34" charset="0"/>
                      </a:endParaRPr>
                    </a:p>
                  </a:txBody>
                  <a:tcPr marL="77526" marR="77526" anchor="ctr"/>
                </a:tc>
                <a:tc>
                  <a:txBody>
                    <a:bodyPr/>
                    <a:lstStyle/>
                    <a:p>
                      <a:pPr algn="just">
                        <a:lnSpc>
                          <a:spcPct val="200000"/>
                        </a:lnSpc>
                      </a:pPr>
                      <a:r>
                        <a:rPr lang="en-US" sz="1600" dirty="0">
                          <a:latin typeface="Century Gothic" pitchFamily="34" charset="0"/>
                        </a:rPr>
                        <a:t>Glucose &lt;54 mg/dL</a:t>
                      </a:r>
                      <a:endParaRPr lang="x-none" sz="1600" dirty="0">
                        <a:latin typeface="Century Gothic" pitchFamily="34" charset="0"/>
                      </a:endParaRPr>
                    </a:p>
                  </a:txBody>
                  <a:tcPr marL="77526" marR="77526"/>
                </a:tc>
                <a:extLst>
                  <a:ext uri="{0D108BD9-81ED-4DB2-BD59-A6C34878D82A}">
                    <a16:rowId xmlns="" xmlns:a16="http://schemas.microsoft.com/office/drawing/2014/main" val="3478633071"/>
                  </a:ext>
                </a:extLst>
              </a:tr>
              <a:tr h="370840">
                <a:tc>
                  <a:txBody>
                    <a:bodyPr/>
                    <a:lstStyle/>
                    <a:p>
                      <a:pPr algn="just">
                        <a:lnSpc>
                          <a:spcPct val="200000"/>
                        </a:lnSpc>
                      </a:pPr>
                      <a:r>
                        <a:rPr lang="en-US" sz="1600" b="1" dirty="0">
                          <a:latin typeface="Century Gothic" pitchFamily="34" charset="0"/>
                        </a:rPr>
                        <a:t>Level 3</a:t>
                      </a:r>
                      <a:endParaRPr lang="x-none" sz="1600" b="1" dirty="0">
                        <a:latin typeface="Century Gothic" pitchFamily="34" charset="0"/>
                      </a:endParaRPr>
                    </a:p>
                  </a:txBody>
                  <a:tcPr marL="77526" marR="77526" anchor="ctr"/>
                </a:tc>
                <a:tc>
                  <a:txBody>
                    <a:bodyPr/>
                    <a:lstStyle/>
                    <a:p>
                      <a:pPr algn="just">
                        <a:lnSpc>
                          <a:spcPct val="150000"/>
                        </a:lnSpc>
                      </a:pPr>
                      <a:r>
                        <a:rPr lang="en-US" sz="1600" dirty="0" smtClean="0">
                          <a:latin typeface="Century Gothic" pitchFamily="34" charset="0"/>
                        </a:rPr>
                        <a:t>Severe </a:t>
                      </a:r>
                      <a:r>
                        <a:rPr lang="en-US" sz="1600" dirty="0">
                          <a:latin typeface="Century Gothic" pitchFamily="34" charset="0"/>
                        </a:rPr>
                        <a:t>event characterized by altered mental and/or physical status requiring assistance for treatment of hypoglycemia, irrespective of glucose level</a:t>
                      </a:r>
                      <a:r>
                        <a:rPr lang="en-US" sz="1600" dirty="0" smtClean="0">
                          <a:latin typeface="Century Gothic" pitchFamily="34" charset="0"/>
                        </a:rPr>
                        <a:t>.</a:t>
                      </a:r>
                      <a:endParaRPr lang="x-none" sz="1600" dirty="0">
                        <a:latin typeface="Century Gothic" pitchFamily="34" charset="0"/>
                      </a:endParaRPr>
                    </a:p>
                  </a:txBody>
                  <a:tcPr marL="77526" marR="77526"/>
                </a:tc>
                <a:extLst>
                  <a:ext uri="{0D108BD9-81ED-4DB2-BD59-A6C34878D82A}">
                    <a16:rowId xmlns="" xmlns:a16="http://schemas.microsoft.com/office/drawing/2014/main" val="1917918807"/>
                  </a:ext>
                </a:extLst>
              </a:tr>
            </a:tbl>
          </a:graphicData>
        </a:graphic>
      </p:graphicFrame>
      <p:sp>
        <p:nvSpPr>
          <p:cNvPr id="2" name="Title 1">
            <a:extLst>
              <a:ext uri="{FF2B5EF4-FFF2-40B4-BE49-F238E27FC236}">
                <a16:creationId xmlns="" xmlns:a16="http://schemas.microsoft.com/office/drawing/2014/main" id="{1E46A36B-F8C5-F12A-DE34-9533902145DB}"/>
              </a:ext>
            </a:extLst>
          </p:cNvPr>
          <p:cNvSpPr>
            <a:spLocks noGrp="1"/>
          </p:cNvSpPr>
          <p:nvPr>
            <p:ph type="title"/>
          </p:nvPr>
        </p:nvSpPr>
        <p:spPr>
          <a:xfrm>
            <a:off x="469420" y="145242"/>
            <a:ext cx="8915400" cy="786411"/>
          </a:xfrm>
        </p:spPr>
        <p:txBody>
          <a:bodyPr>
            <a:normAutofit/>
          </a:bodyPr>
          <a:lstStyle/>
          <a:p>
            <a:pPr algn="ctr"/>
            <a:r>
              <a:rPr lang="en-US" sz="2400" dirty="0" smtClean="0">
                <a:solidFill>
                  <a:schemeClr val="tx1"/>
                </a:solidFill>
                <a:effectLst/>
                <a:latin typeface="Century Gothic" pitchFamily="34" charset="0"/>
              </a:rPr>
              <a:t>CLASSIFICATION OF HYPOGLYCEMIA</a:t>
            </a:r>
            <a:endParaRPr lang="x-none" sz="2400" dirty="0">
              <a:solidFill>
                <a:schemeClr val="tx1"/>
              </a:solidFill>
              <a:effectLst/>
              <a:latin typeface="Century Gothic" pitchFamily="34" charset="0"/>
            </a:endParaRPr>
          </a:p>
        </p:txBody>
      </p:sp>
      <p:pic>
        <p:nvPicPr>
          <p:cNvPr id="5"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258" y="148282"/>
            <a:ext cx="81176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t="18652"/>
          <a:stretch>
            <a:fillRect/>
          </a:stretch>
        </p:blipFill>
        <p:spPr bwMode="auto">
          <a:xfrm>
            <a:off x="8850701" y="169654"/>
            <a:ext cx="811737"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20612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5D3DD925-1E1C-1577-6922-E2EDD7FBF93A}"/>
              </a:ext>
            </a:extLst>
          </p:cNvPr>
          <p:cNvGraphicFramePr>
            <a:graphicFrameLocks noGrp="1"/>
          </p:cNvGraphicFramePr>
          <p:nvPr>
            <p:ph idx="1"/>
            <p:extLst>
              <p:ext uri="{D42A27DB-BD31-4B8C-83A1-F6EECF244321}">
                <p14:modId xmlns="" xmlns:p14="http://schemas.microsoft.com/office/powerpoint/2010/main" val="1761419837"/>
              </p:ext>
            </p:extLst>
          </p:nvPr>
        </p:nvGraphicFramePr>
        <p:xfrm>
          <a:off x="1250830" y="1481138"/>
          <a:ext cx="7263441" cy="2595880"/>
        </p:xfrm>
        <a:graphic>
          <a:graphicData uri="http://schemas.openxmlformats.org/drawingml/2006/table">
            <a:tbl>
              <a:tblPr firstRow="1" bandRow="1">
                <a:tableStyleId>{5C22544A-7EE6-4342-B048-85BDC9FD1C3A}</a:tableStyleId>
              </a:tblPr>
              <a:tblGrid>
                <a:gridCol w="2421147">
                  <a:extLst>
                    <a:ext uri="{9D8B030D-6E8A-4147-A177-3AD203B41FA5}">
                      <a16:colId xmlns="" xmlns:a16="http://schemas.microsoft.com/office/drawing/2014/main" val="1511108220"/>
                    </a:ext>
                  </a:extLst>
                </a:gridCol>
                <a:gridCol w="2421147">
                  <a:extLst>
                    <a:ext uri="{9D8B030D-6E8A-4147-A177-3AD203B41FA5}">
                      <a16:colId xmlns="" xmlns:a16="http://schemas.microsoft.com/office/drawing/2014/main" val="2434099351"/>
                    </a:ext>
                  </a:extLst>
                </a:gridCol>
                <a:gridCol w="2421147">
                  <a:extLst>
                    <a:ext uri="{9D8B030D-6E8A-4147-A177-3AD203B41FA5}">
                      <a16:colId xmlns="" xmlns:a16="http://schemas.microsoft.com/office/drawing/2014/main" val="4125773556"/>
                    </a:ext>
                  </a:extLst>
                </a:gridCol>
              </a:tblGrid>
              <a:tr h="370840">
                <a:tc>
                  <a:txBody>
                    <a:bodyPr/>
                    <a:lstStyle/>
                    <a:p>
                      <a:pPr algn="ctr"/>
                      <a:r>
                        <a:rPr lang="en-US" sz="1600" dirty="0">
                          <a:latin typeface="Century Gothic" pitchFamily="34" charset="0"/>
                        </a:rPr>
                        <a:t>Autonomic</a:t>
                      </a:r>
                      <a:endParaRPr lang="x-none" sz="1600" dirty="0">
                        <a:latin typeface="Century Gothic" pitchFamily="34" charset="0"/>
                      </a:endParaRPr>
                    </a:p>
                  </a:txBody>
                  <a:tcPr marL="77526" marR="77526"/>
                </a:tc>
                <a:tc>
                  <a:txBody>
                    <a:bodyPr/>
                    <a:lstStyle/>
                    <a:p>
                      <a:pPr algn="ctr"/>
                      <a:r>
                        <a:rPr lang="en-US" sz="1600" dirty="0">
                          <a:latin typeface="Century Gothic" pitchFamily="34" charset="0"/>
                        </a:rPr>
                        <a:t>Neuroglycopenic</a:t>
                      </a:r>
                      <a:endParaRPr lang="x-none" sz="1600" dirty="0">
                        <a:latin typeface="Century Gothic" pitchFamily="34" charset="0"/>
                      </a:endParaRPr>
                    </a:p>
                  </a:txBody>
                  <a:tcPr marL="77526" marR="77526"/>
                </a:tc>
                <a:tc>
                  <a:txBody>
                    <a:bodyPr/>
                    <a:lstStyle/>
                    <a:p>
                      <a:pPr algn="ctr"/>
                      <a:r>
                        <a:rPr lang="en-US" sz="1600" dirty="0">
                          <a:latin typeface="Century Gothic" pitchFamily="34" charset="0"/>
                        </a:rPr>
                        <a:t>General</a:t>
                      </a:r>
                      <a:endParaRPr lang="x-none" sz="1600" dirty="0">
                        <a:latin typeface="Century Gothic" pitchFamily="34" charset="0"/>
                      </a:endParaRPr>
                    </a:p>
                  </a:txBody>
                  <a:tcPr marL="77526" marR="77526"/>
                </a:tc>
                <a:extLst>
                  <a:ext uri="{0D108BD9-81ED-4DB2-BD59-A6C34878D82A}">
                    <a16:rowId xmlns="" xmlns:a16="http://schemas.microsoft.com/office/drawing/2014/main" val="1190481134"/>
                  </a:ext>
                </a:extLst>
              </a:tr>
              <a:tr h="370840">
                <a:tc>
                  <a:txBody>
                    <a:bodyPr/>
                    <a:lstStyle/>
                    <a:p>
                      <a:r>
                        <a:rPr lang="en-US" sz="1600" dirty="0">
                          <a:latin typeface="Century Gothic" pitchFamily="34" charset="0"/>
                        </a:rPr>
                        <a:t>Sweating</a:t>
                      </a:r>
                      <a:endParaRPr lang="x-none" sz="1600" dirty="0">
                        <a:latin typeface="Century Gothic" pitchFamily="34" charset="0"/>
                      </a:endParaRPr>
                    </a:p>
                  </a:txBody>
                  <a:tcPr marL="77526" marR="77526"/>
                </a:tc>
                <a:tc>
                  <a:txBody>
                    <a:bodyPr/>
                    <a:lstStyle/>
                    <a:p>
                      <a:r>
                        <a:rPr lang="en-US" sz="1600" dirty="0">
                          <a:latin typeface="Century Gothic" pitchFamily="34" charset="0"/>
                        </a:rPr>
                        <a:t>Confusion</a:t>
                      </a:r>
                      <a:endParaRPr lang="x-none" sz="1600" dirty="0">
                        <a:latin typeface="Century Gothic" pitchFamily="34" charset="0"/>
                      </a:endParaRPr>
                    </a:p>
                  </a:txBody>
                  <a:tcPr marL="77526" marR="77526"/>
                </a:tc>
                <a:tc>
                  <a:txBody>
                    <a:bodyPr/>
                    <a:lstStyle/>
                    <a:p>
                      <a:r>
                        <a:rPr lang="en-US" sz="1600" dirty="0">
                          <a:latin typeface="Century Gothic" pitchFamily="34" charset="0"/>
                        </a:rPr>
                        <a:t>Headache</a:t>
                      </a:r>
                      <a:endParaRPr lang="x-none" sz="1600" dirty="0">
                        <a:latin typeface="Century Gothic" pitchFamily="34" charset="0"/>
                      </a:endParaRPr>
                    </a:p>
                  </a:txBody>
                  <a:tcPr marL="77526" marR="77526"/>
                </a:tc>
                <a:extLst>
                  <a:ext uri="{0D108BD9-81ED-4DB2-BD59-A6C34878D82A}">
                    <a16:rowId xmlns="" xmlns:a16="http://schemas.microsoft.com/office/drawing/2014/main" val="769940625"/>
                  </a:ext>
                </a:extLst>
              </a:tr>
              <a:tr h="370840">
                <a:tc>
                  <a:txBody>
                    <a:bodyPr/>
                    <a:lstStyle/>
                    <a:p>
                      <a:r>
                        <a:rPr lang="en-US" sz="1600" dirty="0">
                          <a:latin typeface="Century Gothic" pitchFamily="34" charset="0"/>
                        </a:rPr>
                        <a:t>Palpitation</a:t>
                      </a:r>
                      <a:endParaRPr lang="x-none" sz="1600" dirty="0">
                        <a:latin typeface="Century Gothic" pitchFamily="34" charset="0"/>
                      </a:endParaRPr>
                    </a:p>
                  </a:txBody>
                  <a:tcPr marL="77526" marR="77526"/>
                </a:tc>
                <a:tc>
                  <a:txBody>
                    <a:bodyPr/>
                    <a:lstStyle/>
                    <a:p>
                      <a:r>
                        <a:rPr lang="en-US" sz="1600" dirty="0">
                          <a:latin typeface="Century Gothic" pitchFamily="34" charset="0"/>
                        </a:rPr>
                        <a:t>Drowsiness</a:t>
                      </a:r>
                      <a:endParaRPr lang="x-none" sz="1600" dirty="0">
                        <a:latin typeface="Century Gothic" pitchFamily="34" charset="0"/>
                      </a:endParaRPr>
                    </a:p>
                  </a:txBody>
                  <a:tcPr marL="77526" marR="77526"/>
                </a:tc>
                <a:tc>
                  <a:txBody>
                    <a:bodyPr/>
                    <a:lstStyle/>
                    <a:p>
                      <a:r>
                        <a:rPr lang="en-US" sz="1600" dirty="0">
                          <a:latin typeface="Century Gothic" pitchFamily="34" charset="0"/>
                        </a:rPr>
                        <a:t>Nausea</a:t>
                      </a:r>
                      <a:endParaRPr lang="x-none" sz="1600" dirty="0">
                        <a:latin typeface="Century Gothic" pitchFamily="34" charset="0"/>
                      </a:endParaRPr>
                    </a:p>
                  </a:txBody>
                  <a:tcPr marL="77526" marR="77526"/>
                </a:tc>
                <a:extLst>
                  <a:ext uri="{0D108BD9-81ED-4DB2-BD59-A6C34878D82A}">
                    <a16:rowId xmlns="" xmlns:a16="http://schemas.microsoft.com/office/drawing/2014/main" val="1153075179"/>
                  </a:ext>
                </a:extLst>
              </a:tr>
              <a:tr h="370840">
                <a:tc>
                  <a:txBody>
                    <a:bodyPr/>
                    <a:lstStyle/>
                    <a:p>
                      <a:r>
                        <a:rPr lang="en-US" sz="1600" dirty="0">
                          <a:latin typeface="Century Gothic" pitchFamily="34" charset="0"/>
                        </a:rPr>
                        <a:t>Shaking</a:t>
                      </a:r>
                      <a:endParaRPr lang="x-none" sz="1600" dirty="0">
                        <a:latin typeface="Century Gothic" pitchFamily="34" charset="0"/>
                      </a:endParaRPr>
                    </a:p>
                  </a:txBody>
                  <a:tcPr marL="77526" marR="77526"/>
                </a:tc>
                <a:tc>
                  <a:txBody>
                    <a:bodyPr/>
                    <a:lstStyle/>
                    <a:p>
                      <a:r>
                        <a:rPr lang="en-US" sz="1600" dirty="0">
                          <a:latin typeface="Century Gothic" pitchFamily="34" charset="0"/>
                        </a:rPr>
                        <a:t>Irritability</a:t>
                      </a:r>
                      <a:endParaRPr lang="x-none" sz="1600" dirty="0">
                        <a:latin typeface="Century Gothic" pitchFamily="34" charset="0"/>
                      </a:endParaRPr>
                    </a:p>
                  </a:txBody>
                  <a:tcPr marL="77526" marR="77526"/>
                </a:tc>
                <a:tc>
                  <a:txBody>
                    <a:bodyPr/>
                    <a:lstStyle/>
                    <a:p>
                      <a:endParaRPr lang="x-none" sz="1600">
                        <a:latin typeface="Century Gothic" pitchFamily="34" charset="0"/>
                      </a:endParaRPr>
                    </a:p>
                  </a:txBody>
                  <a:tcPr marL="77526" marR="77526"/>
                </a:tc>
                <a:extLst>
                  <a:ext uri="{0D108BD9-81ED-4DB2-BD59-A6C34878D82A}">
                    <a16:rowId xmlns="" xmlns:a16="http://schemas.microsoft.com/office/drawing/2014/main" val="338556178"/>
                  </a:ext>
                </a:extLst>
              </a:tr>
              <a:tr h="370840">
                <a:tc>
                  <a:txBody>
                    <a:bodyPr/>
                    <a:lstStyle/>
                    <a:p>
                      <a:r>
                        <a:rPr lang="en-US" sz="1600" dirty="0">
                          <a:latin typeface="Century Gothic" pitchFamily="34" charset="0"/>
                        </a:rPr>
                        <a:t>Hunger</a:t>
                      </a:r>
                      <a:endParaRPr lang="x-none" sz="1600" dirty="0">
                        <a:latin typeface="Century Gothic" pitchFamily="34" charset="0"/>
                      </a:endParaRPr>
                    </a:p>
                  </a:txBody>
                  <a:tcPr marL="77526" marR="77526"/>
                </a:tc>
                <a:tc>
                  <a:txBody>
                    <a:bodyPr/>
                    <a:lstStyle/>
                    <a:p>
                      <a:r>
                        <a:rPr lang="en-US" sz="1600" dirty="0">
                          <a:latin typeface="Century Gothic" pitchFamily="34" charset="0"/>
                        </a:rPr>
                        <a:t>Speech difficulty</a:t>
                      </a:r>
                      <a:endParaRPr lang="x-none" sz="1600" dirty="0">
                        <a:latin typeface="Century Gothic" pitchFamily="34" charset="0"/>
                      </a:endParaRPr>
                    </a:p>
                  </a:txBody>
                  <a:tcPr marL="77526" marR="77526"/>
                </a:tc>
                <a:tc>
                  <a:txBody>
                    <a:bodyPr/>
                    <a:lstStyle/>
                    <a:p>
                      <a:endParaRPr lang="x-none" sz="1600">
                        <a:latin typeface="Century Gothic" pitchFamily="34" charset="0"/>
                      </a:endParaRPr>
                    </a:p>
                  </a:txBody>
                  <a:tcPr marL="77526" marR="77526"/>
                </a:tc>
                <a:extLst>
                  <a:ext uri="{0D108BD9-81ED-4DB2-BD59-A6C34878D82A}">
                    <a16:rowId xmlns="" xmlns:a16="http://schemas.microsoft.com/office/drawing/2014/main" val="2871026911"/>
                  </a:ext>
                </a:extLst>
              </a:tr>
              <a:tr h="370840">
                <a:tc>
                  <a:txBody>
                    <a:bodyPr/>
                    <a:lstStyle/>
                    <a:p>
                      <a:endParaRPr lang="x-none" sz="1600" dirty="0">
                        <a:latin typeface="Century Gothic" pitchFamily="34" charset="0"/>
                      </a:endParaRPr>
                    </a:p>
                  </a:txBody>
                  <a:tcPr marL="77526" marR="77526"/>
                </a:tc>
                <a:tc>
                  <a:txBody>
                    <a:bodyPr/>
                    <a:lstStyle/>
                    <a:p>
                      <a:r>
                        <a:rPr lang="en-US" sz="1600" dirty="0">
                          <a:latin typeface="Century Gothic" pitchFamily="34" charset="0"/>
                        </a:rPr>
                        <a:t>Coma</a:t>
                      </a:r>
                      <a:endParaRPr lang="x-none" sz="1600" dirty="0">
                        <a:latin typeface="Century Gothic" pitchFamily="34" charset="0"/>
                      </a:endParaRPr>
                    </a:p>
                  </a:txBody>
                  <a:tcPr marL="77526" marR="77526"/>
                </a:tc>
                <a:tc>
                  <a:txBody>
                    <a:bodyPr/>
                    <a:lstStyle/>
                    <a:p>
                      <a:endParaRPr lang="x-none" sz="1600" dirty="0">
                        <a:latin typeface="Century Gothic" pitchFamily="34" charset="0"/>
                      </a:endParaRPr>
                    </a:p>
                  </a:txBody>
                  <a:tcPr marL="77526" marR="77526"/>
                </a:tc>
                <a:extLst>
                  <a:ext uri="{0D108BD9-81ED-4DB2-BD59-A6C34878D82A}">
                    <a16:rowId xmlns="" xmlns:a16="http://schemas.microsoft.com/office/drawing/2014/main" val="3412653216"/>
                  </a:ext>
                </a:extLst>
              </a:tr>
              <a:tr h="370840">
                <a:tc>
                  <a:txBody>
                    <a:bodyPr/>
                    <a:lstStyle/>
                    <a:p>
                      <a:endParaRPr lang="x-none" sz="1600" dirty="0">
                        <a:latin typeface="Century Gothic" pitchFamily="34" charset="0"/>
                      </a:endParaRPr>
                    </a:p>
                  </a:txBody>
                  <a:tcPr marL="77526" marR="77526"/>
                </a:tc>
                <a:tc>
                  <a:txBody>
                    <a:bodyPr/>
                    <a:lstStyle/>
                    <a:p>
                      <a:r>
                        <a:rPr lang="en-US" sz="1600" dirty="0">
                          <a:latin typeface="Century Gothic" pitchFamily="34" charset="0"/>
                        </a:rPr>
                        <a:t>Seizures</a:t>
                      </a:r>
                      <a:endParaRPr lang="x-none" sz="1600" dirty="0">
                        <a:latin typeface="Century Gothic" pitchFamily="34" charset="0"/>
                      </a:endParaRPr>
                    </a:p>
                  </a:txBody>
                  <a:tcPr marL="77526" marR="77526"/>
                </a:tc>
                <a:tc>
                  <a:txBody>
                    <a:bodyPr/>
                    <a:lstStyle/>
                    <a:p>
                      <a:endParaRPr lang="x-none" sz="1600" dirty="0">
                        <a:latin typeface="Century Gothic" pitchFamily="34" charset="0"/>
                      </a:endParaRPr>
                    </a:p>
                  </a:txBody>
                  <a:tcPr marL="77526" marR="77526"/>
                </a:tc>
                <a:extLst>
                  <a:ext uri="{0D108BD9-81ED-4DB2-BD59-A6C34878D82A}">
                    <a16:rowId xmlns="" xmlns:a16="http://schemas.microsoft.com/office/drawing/2014/main" val="714394218"/>
                  </a:ext>
                </a:extLst>
              </a:tr>
            </a:tbl>
          </a:graphicData>
        </a:graphic>
      </p:graphicFrame>
      <p:sp>
        <p:nvSpPr>
          <p:cNvPr id="2" name="Title 1">
            <a:extLst>
              <a:ext uri="{FF2B5EF4-FFF2-40B4-BE49-F238E27FC236}">
                <a16:creationId xmlns="" xmlns:a16="http://schemas.microsoft.com/office/drawing/2014/main" id="{A6F176B0-462C-DFC8-A1E4-B3E820CDCF17}"/>
              </a:ext>
            </a:extLst>
          </p:cNvPr>
          <p:cNvSpPr>
            <a:spLocks noGrp="1"/>
          </p:cNvSpPr>
          <p:nvPr>
            <p:ph type="title"/>
          </p:nvPr>
        </p:nvSpPr>
        <p:spPr>
          <a:xfrm>
            <a:off x="478047" y="162495"/>
            <a:ext cx="8915400" cy="777784"/>
          </a:xfrm>
        </p:spPr>
        <p:txBody>
          <a:bodyPr>
            <a:normAutofit/>
          </a:bodyPr>
          <a:lstStyle/>
          <a:p>
            <a:pPr algn="ctr"/>
            <a:r>
              <a:rPr lang="en-US" sz="2400" dirty="0" smtClean="0">
                <a:solidFill>
                  <a:schemeClr val="tx1"/>
                </a:solidFill>
                <a:effectLst/>
                <a:latin typeface="Century Gothic" pitchFamily="34" charset="0"/>
              </a:rPr>
              <a:t>SYMPTOMS OF HYPOGLYCEMIA</a:t>
            </a:r>
            <a:endParaRPr lang="x-none" sz="2400" dirty="0">
              <a:solidFill>
                <a:schemeClr val="tx1"/>
              </a:solidFill>
              <a:effectLst/>
              <a:latin typeface="Century Gothic" pitchFamily="34" charset="0"/>
            </a:endParaRPr>
          </a:p>
        </p:txBody>
      </p:sp>
      <p:pic>
        <p:nvPicPr>
          <p:cNvPr id="5"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258" y="148282"/>
            <a:ext cx="81176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t="18652"/>
          <a:stretch>
            <a:fillRect/>
          </a:stretch>
        </p:blipFill>
        <p:spPr bwMode="auto">
          <a:xfrm>
            <a:off x="8850701" y="169654"/>
            <a:ext cx="811737"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52881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ED080A19-4D8A-20E5-9EAE-379797238BD4}"/>
              </a:ext>
            </a:extLst>
          </p:cNvPr>
          <p:cNvPicPr>
            <a:picLocks noChangeAspect="1"/>
          </p:cNvPicPr>
          <p:nvPr/>
        </p:nvPicPr>
        <p:blipFill>
          <a:blip r:embed="rId2" cstate="print"/>
          <a:stretch>
            <a:fillRect/>
          </a:stretch>
        </p:blipFill>
        <p:spPr>
          <a:xfrm>
            <a:off x="767749" y="785700"/>
            <a:ext cx="8067195" cy="5011251"/>
          </a:xfrm>
          <a:prstGeom prst="rect">
            <a:avLst/>
          </a:prstGeom>
        </p:spPr>
      </p:pic>
      <p:pic>
        <p:nvPicPr>
          <p:cNvPr id="3"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258" y="148282"/>
            <a:ext cx="81176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4" cstate="print">
            <a:extLst>
              <a:ext uri="{28A0092B-C50C-407E-A947-70E740481C1C}">
                <a14:useLocalDpi xmlns="" xmlns:a14="http://schemas.microsoft.com/office/drawing/2010/main" val="0"/>
              </a:ext>
            </a:extLst>
          </a:blip>
          <a:srcRect t="18652"/>
          <a:stretch>
            <a:fillRect/>
          </a:stretch>
        </p:blipFill>
        <p:spPr bwMode="auto">
          <a:xfrm>
            <a:off x="8850701" y="169654"/>
            <a:ext cx="811737"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63701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D64B18E8-0F15-6DB1-63AD-89C0A7F07867}"/>
              </a:ext>
            </a:extLst>
          </p:cNvPr>
          <p:cNvSpPr>
            <a:spLocks noGrp="1"/>
          </p:cNvSpPr>
          <p:nvPr>
            <p:ph idx="1"/>
          </p:nvPr>
        </p:nvSpPr>
        <p:spPr>
          <a:xfrm>
            <a:off x="990600" y="1369187"/>
            <a:ext cx="7540925" cy="4525963"/>
          </a:xfrm>
        </p:spPr>
        <p:txBody>
          <a:bodyPr>
            <a:normAutofit/>
          </a:bodyPr>
          <a:lstStyle/>
          <a:p>
            <a:pPr>
              <a:lnSpc>
                <a:spcPct val="150000"/>
              </a:lnSpc>
              <a:buClrTx/>
              <a:buFont typeface="Wingdings" panose="05000000000000000000" pitchFamily="2" charset="2"/>
              <a:buChar char="Ø"/>
            </a:pPr>
            <a:r>
              <a:rPr lang="en-US" sz="1600" dirty="0">
                <a:latin typeface="Century Gothic" pitchFamily="34" charset="0"/>
              </a:rPr>
              <a:t> Intensive Insulin therapy</a:t>
            </a:r>
          </a:p>
          <a:p>
            <a:pPr>
              <a:lnSpc>
                <a:spcPct val="150000"/>
              </a:lnSpc>
              <a:buClrTx/>
              <a:buFont typeface="Wingdings" panose="05000000000000000000" pitchFamily="2" charset="2"/>
              <a:buChar char="Ø"/>
            </a:pPr>
            <a:r>
              <a:rPr lang="en-US" sz="1600" dirty="0">
                <a:latin typeface="Century Gothic" pitchFamily="34" charset="0"/>
              </a:rPr>
              <a:t> Old age</a:t>
            </a:r>
          </a:p>
          <a:p>
            <a:pPr>
              <a:lnSpc>
                <a:spcPct val="150000"/>
              </a:lnSpc>
              <a:buClrTx/>
              <a:buFont typeface="Wingdings" panose="05000000000000000000" pitchFamily="2" charset="2"/>
              <a:buChar char="Ø"/>
            </a:pPr>
            <a:r>
              <a:rPr lang="en-US" sz="1600" dirty="0">
                <a:latin typeface="Century Gothic" pitchFamily="34" charset="0"/>
              </a:rPr>
              <a:t> Longer duration of diabetes</a:t>
            </a:r>
          </a:p>
          <a:p>
            <a:pPr>
              <a:lnSpc>
                <a:spcPct val="150000"/>
              </a:lnSpc>
              <a:buClrTx/>
              <a:buFont typeface="Wingdings" panose="05000000000000000000" pitchFamily="2" charset="2"/>
              <a:buChar char="Ø"/>
            </a:pPr>
            <a:r>
              <a:rPr lang="en-US" sz="1600" dirty="0">
                <a:latin typeface="Century Gothic" pitchFamily="34" charset="0"/>
              </a:rPr>
              <a:t> Chronic kidney disease</a:t>
            </a:r>
          </a:p>
          <a:p>
            <a:pPr>
              <a:lnSpc>
                <a:spcPct val="150000"/>
              </a:lnSpc>
              <a:buClrTx/>
              <a:buFont typeface="Wingdings" panose="05000000000000000000" pitchFamily="2" charset="2"/>
              <a:buChar char="Ø"/>
            </a:pPr>
            <a:r>
              <a:rPr lang="en-US" sz="1600" dirty="0">
                <a:latin typeface="Century Gothic" pitchFamily="34" charset="0"/>
              </a:rPr>
              <a:t> Chronic liver disease</a:t>
            </a:r>
          </a:p>
          <a:p>
            <a:pPr>
              <a:lnSpc>
                <a:spcPct val="150000"/>
              </a:lnSpc>
              <a:buClrTx/>
              <a:buFont typeface="Wingdings" panose="05000000000000000000" pitchFamily="2" charset="2"/>
              <a:buChar char="Ø"/>
            </a:pPr>
            <a:r>
              <a:rPr lang="en-US" sz="1600" dirty="0">
                <a:latin typeface="Century Gothic" pitchFamily="34" charset="0"/>
              </a:rPr>
              <a:t> Dementia</a:t>
            </a:r>
          </a:p>
          <a:p>
            <a:pPr>
              <a:lnSpc>
                <a:spcPct val="150000"/>
              </a:lnSpc>
              <a:buClrTx/>
              <a:buFont typeface="Wingdings" panose="05000000000000000000" pitchFamily="2" charset="2"/>
              <a:buChar char="Ø"/>
            </a:pPr>
            <a:r>
              <a:rPr lang="en-US" sz="1600" dirty="0">
                <a:latin typeface="Century Gothic" pitchFamily="34" charset="0"/>
              </a:rPr>
              <a:t> Fasting</a:t>
            </a:r>
            <a:endParaRPr lang="x-none" sz="1600" dirty="0">
              <a:latin typeface="Century Gothic" pitchFamily="34" charset="0"/>
            </a:endParaRPr>
          </a:p>
        </p:txBody>
      </p:sp>
      <p:sp>
        <p:nvSpPr>
          <p:cNvPr id="2" name="Title 1">
            <a:extLst>
              <a:ext uri="{FF2B5EF4-FFF2-40B4-BE49-F238E27FC236}">
                <a16:creationId xmlns="" xmlns:a16="http://schemas.microsoft.com/office/drawing/2014/main" id="{521EFB46-226D-574E-09E5-0110FACA2A00}"/>
              </a:ext>
            </a:extLst>
          </p:cNvPr>
          <p:cNvSpPr>
            <a:spLocks noGrp="1"/>
          </p:cNvSpPr>
          <p:nvPr>
            <p:ph type="title"/>
          </p:nvPr>
        </p:nvSpPr>
        <p:spPr>
          <a:xfrm>
            <a:off x="460794" y="240134"/>
            <a:ext cx="8915400" cy="734652"/>
          </a:xfrm>
        </p:spPr>
        <p:txBody>
          <a:bodyPr>
            <a:normAutofit/>
          </a:bodyPr>
          <a:lstStyle/>
          <a:p>
            <a:pPr algn="ctr"/>
            <a:r>
              <a:rPr lang="en-US" sz="2400" dirty="0" smtClean="0">
                <a:solidFill>
                  <a:schemeClr val="tx1"/>
                </a:solidFill>
                <a:effectLst/>
                <a:latin typeface="Century Gothic" pitchFamily="34" charset="0"/>
              </a:rPr>
              <a:t>RISK FACTORS FOR HYPOGLYCEMIA</a:t>
            </a:r>
            <a:endParaRPr lang="x-none" sz="2400" dirty="0">
              <a:solidFill>
                <a:schemeClr val="tx1"/>
              </a:solidFill>
              <a:effectLst/>
              <a:latin typeface="Century Gothic" pitchFamily="34" charset="0"/>
            </a:endParaRPr>
          </a:p>
        </p:txBody>
      </p:sp>
      <p:pic>
        <p:nvPicPr>
          <p:cNvPr id="4"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258" y="148282"/>
            <a:ext cx="81176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t="18652"/>
          <a:stretch>
            <a:fillRect/>
          </a:stretch>
        </p:blipFill>
        <p:spPr bwMode="auto">
          <a:xfrm>
            <a:off x="8850701" y="169654"/>
            <a:ext cx="811737"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85094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AEDEDA3-6FCF-E262-4C70-BEADB95F8242}"/>
              </a:ext>
            </a:extLst>
          </p:cNvPr>
          <p:cNvPicPr>
            <a:picLocks noChangeAspect="1"/>
          </p:cNvPicPr>
          <p:nvPr/>
        </p:nvPicPr>
        <p:blipFill>
          <a:blip r:embed="rId2" cstate="print"/>
          <a:stretch>
            <a:fillRect/>
          </a:stretch>
        </p:blipFill>
        <p:spPr>
          <a:xfrm>
            <a:off x="1939239" y="1293963"/>
            <a:ext cx="6100580" cy="4037161"/>
          </a:xfrm>
          <a:prstGeom prst="rect">
            <a:avLst/>
          </a:prstGeom>
          <a:ln w="228600" cap="sq" cmpd="thickThin">
            <a:solidFill>
              <a:srgbClr val="000000"/>
            </a:solidFill>
            <a:prstDash val="solid"/>
            <a:miter lim="800000"/>
          </a:ln>
          <a:effectLst>
            <a:innerShdw blurRad="76200">
              <a:srgbClr val="000000"/>
            </a:innerShdw>
          </a:effectLst>
        </p:spPr>
      </p:pic>
      <p:pic>
        <p:nvPicPr>
          <p:cNvPr id="5"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258" y="148282"/>
            <a:ext cx="81176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4" cstate="print">
            <a:extLst>
              <a:ext uri="{28A0092B-C50C-407E-A947-70E740481C1C}">
                <a14:useLocalDpi xmlns="" xmlns:a14="http://schemas.microsoft.com/office/drawing/2010/main" val="0"/>
              </a:ext>
            </a:extLst>
          </a:blip>
          <a:srcRect t="18652"/>
          <a:stretch>
            <a:fillRect/>
          </a:stretch>
        </p:blipFill>
        <p:spPr bwMode="auto">
          <a:xfrm>
            <a:off x="8850701" y="169654"/>
            <a:ext cx="811737"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70245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666498-5C3B-EA15-37CA-7F3869C72265}"/>
              </a:ext>
            </a:extLst>
          </p:cNvPr>
          <p:cNvSpPr>
            <a:spLocks noGrp="1"/>
          </p:cNvSpPr>
          <p:nvPr>
            <p:ph type="title"/>
          </p:nvPr>
        </p:nvSpPr>
        <p:spPr>
          <a:xfrm>
            <a:off x="426289" y="152280"/>
            <a:ext cx="9019636" cy="779373"/>
          </a:xfrm>
        </p:spPr>
        <p:txBody>
          <a:bodyPr>
            <a:normAutofit/>
          </a:bodyPr>
          <a:lstStyle/>
          <a:p>
            <a:pPr algn="ctr"/>
            <a:r>
              <a:rPr lang="en-US" sz="2400" dirty="0" smtClean="0">
                <a:solidFill>
                  <a:schemeClr val="tx1"/>
                </a:solidFill>
                <a:effectLst/>
                <a:latin typeface="Century Gothic" pitchFamily="34" charset="0"/>
              </a:rPr>
              <a:t>MANAGEMENT OF HYPOGLYCEMIA</a:t>
            </a:r>
            <a:endParaRPr lang="x-none" sz="2400" dirty="0">
              <a:solidFill>
                <a:schemeClr val="tx1"/>
              </a:solidFill>
              <a:effectLst/>
              <a:latin typeface="Century Gothic" pitchFamily="34" charset="0"/>
            </a:endParaRPr>
          </a:p>
        </p:txBody>
      </p:sp>
      <p:sp>
        <p:nvSpPr>
          <p:cNvPr id="3" name="Text Placeholder 2">
            <a:extLst>
              <a:ext uri="{FF2B5EF4-FFF2-40B4-BE49-F238E27FC236}">
                <a16:creationId xmlns="" xmlns:a16="http://schemas.microsoft.com/office/drawing/2014/main" id="{CDE8C6F2-8C11-D6F5-3A75-1F61A8BD1AD2}"/>
              </a:ext>
            </a:extLst>
          </p:cNvPr>
          <p:cNvSpPr>
            <a:spLocks noGrp="1"/>
          </p:cNvSpPr>
          <p:nvPr>
            <p:ph type="body" idx="1"/>
          </p:nvPr>
        </p:nvSpPr>
        <p:spPr>
          <a:xfrm>
            <a:off x="1026542" y="4408098"/>
            <a:ext cx="3837861" cy="719407"/>
          </a:xfrm>
        </p:spPr>
        <p:txBody>
          <a:bodyPr>
            <a:normAutofit/>
          </a:bodyPr>
          <a:lstStyle/>
          <a:p>
            <a:pPr algn="ctr"/>
            <a:r>
              <a:rPr lang="en-US" sz="1600" b="1" dirty="0">
                <a:solidFill>
                  <a:schemeClr val="tx1"/>
                </a:solidFill>
                <a:latin typeface="Century Gothic" pitchFamily="34" charset="0"/>
              </a:rPr>
              <a:t>Patient able to eat</a:t>
            </a:r>
            <a:endParaRPr lang="x-none" sz="1600" b="1" dirty="0">
              <a:solidFill>
                <a:schemeClr val="tx1"/>
              </a:solidFill>
              <a:latin typeface="Century Gothic" pitchFamily="34" charset="0"/>
            </a:endParaRPr>
          </a:p>
        </p:txBody>
      </p:sp>
      <p:sp>
        <p:nvSpPr>
          <p:cNvPr id="5" name="Text Placeholder 4">
            <a:extLst>
              <a:ext uri="{FF2B5EF4-FFF2-40B4-BE49-F238E27FC236}">
                <a16:creationId xmlns="" xmlns:a16="http://schemas.microsoft.com/office/drawing/2014/main" id="{392691B0-8B33-DD7C-E328-83ECB2AE9EE5}"/>
              </a:ext>
            </a:extLst>
          </p:cNvPr>
          <p:cNvSpPr>
            <a:spLocks noGrp="1"/>
          </p:cNvSpPr>
          <p:nvPr>
            <p:ph type="body" sz="half" idx="3"/>
          </p:nvPr>
        </p:nvSpPr>
        <p:spPr>
          <a:xfrm>
            <a:off x="5075246" y="4409535"/>
            <a:ext cx="3930732" cy="688675"/>
          </a:xfrm>
        </p:spPr>
        <p:txBody>
          <a:bodyPr>
            <a:normAutofit/>
          </a:bodyPr>
          <a:lstStyle/>
          <a:p>
            <a:pPr algn="ctr"/>
            <a:r>
              <a:rPr lang="en-US" sz="1600" b="1" dirty="0">
                <a:solidFill>
                  <a:srgbClr val="FF0000"/>
                </a:solidFill>
                <a:latin typeface="Century Gothic" pitchFamily="34" charset="0"/>
              </a:rPr>
              <a:t>Patient not able to eat</a:t>
            </a:r>
            <a:endParaRPr lang="x-none" sz="1600" b="1" dirty="0">
              <a:solidFill>
                <a:srgbClr val="FF0000"/>
              </a:solidFill>
              <a:latin typeface="Century Gothic" pitchFamily="34" charset="0"/>
            </a:endParaRPr>
          </a:p>
        </p:txBody>
      </p:sp>
      <p:sp>
        <p:nvSpPr>
          <p:cNvPr id="4" name="Content Placeholder 3">
            <a:extLst>
              <a:ext uri="{FF2B5EF4-FFF2-40B4-BE49-F238E27FC236}">
                <a16:creationId xmlns="" xmlns:a16="http://schemas.microsoft.com/office/drawing/2014/main" id="{5D991BDB-39F1-84E3-9C6C-3CC49F1A0973}"/>
              </a:ext>
            </a:extLst>
          </p:cNvPr>
          <p:cNvSpPr>
            <a:spLocks noGrp="1"/>
          </p:cNvSpPr>
          <p:nvPr>
            <p:ph sz="quarter" idx="2"/>
          </p:nvPr>
        </p:nvSpPr>
        <p:spPr>
          <a:xfrm>
            <a:off x="888520" y="1444296"/>
            <a:ext cx="3983649" cy="2575613"/>
          </a:xfrm>
        </p:spPr>
        <p:txBody>
          <a:bodyPr>
            <a:normAutofit/>
          </a:bodyPr>
          <a:lstStyle/>
          <a:p>
            <a:pPr marL="514350" indent="-514350">
              <a:lnSpc>
                <a:spcPct val="150000"/>
              </a:lnSpc>
              <a:buClrTx/>
              <a:buFont typeface="+mj-lt"/>
              <a:buAutoNum type="arabicPeriod"/>
            </a:pPr>
            <a:r>
              <a:rPr lang="en-US" sz="1600" dirty="0">
                <a:latin typeface="Century Gothic" pitchFamily="34" charset="0"/>
              </a:rPr>
              <a:t>Give 15- 20g of quick acting carbohydrates.</a:t>
            </a:r>
          </a:p>
          <a:p>
            <a:pPr marL="514350" indent="-514350">
              <a:lnSpc>
                <a:spcPct val="150000"/>
              </a:lnSpc>
              <a:buClrTx/>
              <a:buFont typeface="+mj-lt"/>
              <a:buAutoNum type="arabicPeriod"/>
            </a:pPr>
            <a:r>
              <a:rPr lang="en-US" sz="1600" dirty="0">
                <a:latin typeface="Century Gothic" pitchFamily="34" charset="0"/>
              </a:rPr>
              <a:t>Recheck BSR after 15 mins.</a:t>
            </a:r>
          </a:p>
          <a:p>
            <a:pPr marL="514350" indent="-514350">
              <a:lnSpc>
                <a:spcPct val="150000"/>
              </a:lnSpc>
              <a:buClrTx/>
              <a:buFont typeface="+mj-lt"/>
              <a:buAutoNum type="arabicPeriod"/>
            </a:pPr>
            <a:r>
              <a:rPr lang="en-US" sz="1600" dirty="0">
                <a:latin typeface="Century Gothic" pitchFamily="34" charset="0"/>
              </a:rPr>
              <a:t>BSR &gt; 72 mg/dl, give 15g of long-acting CHO.</a:t>
            </a:r>
          </a:p>
          <a:p>
            <a:pPr marL="514350" indent="-514350">
              <a:buFont typeface="+mj-lt"/>
              <a:buAutoNum type="arabicPeriod"/>
            </a:pPr>
            <a:endParaRPr lang="x-none" sz="1600" dirty="0">
              <a:latin typeface="Century Gothic" pitchFamily="34" charset="0"/>
            </a:endParaRPr>
          </a:p>
        </p:txBody>
      </p:sp>
      <p:sp>
        <p:nvSpPr>
          <p:cNvPr id="6" name="Content Placeholder 5">
            <a:extLst>
              <a:ext uri="{FF2B5EF4-FFF2-40B4-BE49-F238E27FC236}">
                <a16:creationId xmlns="" xmlns:a16="http://schemas.microsoft.com/office/drawing/2014/main" id="{3BDDB730-687D-095C-0DF3-58AF177007E3}"/>
              </a:ext>
            </a:extLst>
          </p:cNvPr>
          <p:cNvSpPr>
            <a:spLocks noGrp="1"/>
          </p:cNvSpPr>
          <p:nvPr>
            <p:ph sz="quarter" idx="4"/>
          </p:nvPr>
        </p:nvSpPr>
        <p:spPr>
          <a:xfrm>
            <a:off x="4899804" y="1444296"/>
            <a:ext cx="4510897" cy="2058029"/>
          </a:xfrm>
        </p:spPr>
        <p:txBody>
          <a:bodyPr>
            <a:normAutofit/>
          </a:bodyPr>
          <a:lstStyle/>
          <a:p>
            <a:pPr marL="514350" indent="-514350">
              <a:lnSpc>
                <a:spcPct val="150000"/>
              </a:lnSpc>
              <a:buNone/>
            </a:pPr>
            <a:r>
              <a:rPr lang="en-US" sz="1600" dirty="0" smtClean="0">
                <a:latin typeface="Century Gothic" pitchFamily="34" charset="0"/>
              </a:rPr>
              <a:t>1.    Administer </a:t>
            </a:r>
            <a:r>
              <a:rPr lang="en-US" sz="1600" dirty="0">
                <a:latin typeface="Century Gothic" pitchFamily="34" charset="0"/>
              </a:rPr>
              <a:t>20ml of 50% </a:t>
            </a:r>
            <a:r>
              <a:rPr lang="en-US" sz="1600" dirty="0" smtClean="0">
                <a:latin typeface="Century Gothic" pitchFamily="34" charset="0"/>
              </a:rPr>
              <a:t>dextrose</a:t>
            </a:r>
          </a:p>
          <a:p>
            <a:pPr marL="342900" indent="-342900" algn="ctr">
              <a:lnSpc>
                <a:spcPct val="150000"/>
              </a:lnSpc>
              <a:buNone/>
            </a:pPr>
            <a:r>
              <a:rPr lang="en-US" sz="1600" dirty="0" smtClean="0">
                <a:latin typeface="Century Gothic" pitchFamily="34" charset="0"/>
              </a:rPr>
              <a:t>OR</a:t>
            </a:r>
            <a:endParaRPr lang="en-US" sz="1600" dirty="0">
              <a:latin typeface="Century Gothic" pitchFamily="34" charset="0"/>
            </a:endParaRPr>
          </a:p>
          <a:p>
            <a:pPr marL="342900" indent="-342900">
              <a:lnSpc>
                <a:spcPct val="150000"/>
              </a:lnSpc>
              <a:buNone/>
            </a:pPr>
            <a:r>
              <a:rPr lang="en-US" sz="1600" dirty="0" smtClean="0">
                <a:latin typeface="Century Gothic" pitchFamily="34" charset="0"/>
              </a:rPr>
              <a:t>2.    </a:t>
            </a:r>
            <a:r>
              <a:rPr lang="en-US" sz="1600" dirty="0" err="1" smtClean="0">
                <a:latin typeface="Century Gothic" pitchFamily="34" charset="0"/>
              </a:rPr>
              <a:t>Inj</a:t>
            </a:r>
            <a:r>
              <a:rPr lang="en-US" sz="1600" dirty="0" smtClean="0">
                <a:latin typeface="Century Gothic" pitchFamily="34" charset="0"/>
              </a:rPr>
              <a:t> </a:t>
            </a:r>
            <a:r>
              <a:rPr lang="en-US" sz="1600" dirty="0">
                <a:latin typeface="Century Gothic" pitchFamily="34" charset="0"/>
              </a:rPr>
              <a:t>Glucagon 1mg IM</a:t>
            </a:r>
            <a:endParaRPr lang="x-none" sz="1600" dirty="0">
              <a:latin typeface="Century Gothic" pitchFamily="34" charset="0"/>
            </a:endParaRPr>
          </a:p>
        </p:txBody>
      </p:sp>
      <p:pic>
        <p:nvPicPr>
          <p:cNvPr id="7"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258" y="148282"/>
            <a:ext cx="81176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t="18652"/>
          <a:stretch>
            <a:fillRect/>
          </a:stretch>
        </p:blipFill>
        <p:spPr bwMode="auto">
          <a:xfrm>
            <a:off x="8850701" y="169654"/>
            <a:ext cx="811737"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10928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83B7FAB-BD04-F245-7869-51D96A0D8F8B}"/>
              </a:ext>
            </a:extLst>
          </p:cNvPr>
          <p:cNvPicPr>
            <a:picLocks noChangeAspect="1"/>
          </p:cNvPicPr>
          <p:nvPr/>
        </p:nvPicPr>
        <p:blipFill>
          <a:blip r:embed="rId2" cstate="print"/>
          <a:stretch>
            <a:fillRect/>
          </a:stretch>
        </p:blipFill>
        <p:spPr>
          <a:xfrm>
            <a:off x="1371598" y="920948"/>
            <a:ext cx="7065035" cy="4867377"/>
          </a:xfrm>
          <a:prstGeom prst="rect">
            <a:avLst/>
          </a:prstGeom>
        </p:spPr>
      </p:pic>
      <p:pic>
        <p:nvPicPr>
          <p:cNvPr id="3"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258" y="148282"/>
            <a:ext cx="81176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4" cstate="print">
            <a:extLst>
              <a:ext uri="{28A0092B-C50C-407E-A947-70E740481C1C}">
                <a14:useLocalDpi xmlns="" xmlns:a14="http://schemas.microsoft.com/office/drawing/2010/main" val="0"/>
              </a:ext>
            </a:extLst>
          </a:blip>
          <a:srcRect t="18652"/>
          <a:stretch>
            <a:fillRect/>
          </a:stretch>
        </p:blipFill>
        <p:spPr bwMode="auto">
          <a:xfrm>
            <a:off x="8850701" y="169654"/>
            <a:ext cx="811737"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79749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2EE7291-50D7-FB35-AAF6-8AAA5C23CC01}"/>
              </a:ext>
            </a:extLst>
          </p:cNvPr>
          <p:cNvSpPr>
            <a:spLocks noGrp="1"/>
          </p:cNvSpPr>
          <p:nvPr>
            <p:ph idx="1"/>
          </p:nvPr>
        </p:nvSpPr>
        <p:spPr>
          <a:xfrm>
            <a:off x="883488" y="1257044"/>
            <a:ext cx="7932708" cy="4525963"/>
          </a:xfrm>
        </p:spPr>
        <p:txBody>
          <a:bodyPr>
            <a:normAutofit/>
          </a:bodyPr>
          <a:lstStyle/>
          <a:p>
            <a:pPr algn="just">
              <a:lnSpc>
                <a:spcPct val="150000"/>
              </a:lnSpc>
              <a:buClrTx/>
              <a:buFont typeface="Wingdings" panose="05000000000000000000" pitchFamily="2" charset="2"/>
              <a:buChar char="Ø"/>
            </a:pPr>
            <a:r>
              <a:rPr lang="en-US" sz="1600" dirty="0" smtClean="0">
                <a:latin typeface="Century Gothic" pitchFamily="34" charset="0"/>
              </a:rPr>
              <a:t>Glycemic </a:t>
            </a:r>
            <a:r>
              <a:rPr lang="en-US" sz="1600" dirty="0">
                <a:latin typeface="Century Gothic" pitchFamily="34" charset="0"/>
              </a:rPr>
              <a:t>Goals and Hypoglycemia: Standards of Care in Diabetes—2024 </a:t>
            </a:r>
            <a:r>
              <a:rPr lang="en-US" sz="1600" dirty="0">
                <a:latin typeface="Century Gothic" pitchFamily="34" charset="0"/>
                <a:hlinkClick r:id="rId2"/>
              </a:rPr>
              <a:t>https://doi.org/10.2337/dc24-S006</a:t>
            </a:r>
            <a:endParaRPr lang="en-US" sz="1600" dirty="0">
              <a:latin typeface="Century Gothic" pitchFamily="34" charset="0"/>
            </a:endParaRPr>
          </a:p>
          <a:p>
            <a:pPr marL="0" indent="0" algn="just">
              <a:buNone/>
            </a:pPr>
            <a:r>
              <a:rPr lang="en-US" sz="1600" dirty="0">
                <a:latin typeface="Century Gothic" pitchFamily="34" charset="0"/>
              </a:rPr>
              <a:t> </a:t>
            </a:r>
            <a:endParaRPr lang="x-none" sz="1600" dirty="0">
              <a:latin typeface="Century Gothic" pitchFamily="34" charset="0"/>
            </a:endParaRPr>
          </a:p>
        </p:txBody>
      </p:sp>
      <p:sp>
        <p:nvSpPr>
          <p:cNvPr id="2" name="Title 1">
            <a:extLst>
              <a:ext uri="{FF2B5EF4-FFF2-40B4-BE49-F238E27FC236}">
                <a16:creationId xmlns="" xmlns:a16="http://schemas.microsoft.com/office/drawing/2014/main" id="{CAA2AEDB-8D4D-FAB5-8EC5-00E08FE89907}"/>
              </a:ext>
            </a:extLst>
          </p:cNvPr>
          <p:cNvSpPr>
            <a:spLocks noGrp="1"/>
          </p:cNvSpPr>
          <p:nvPr>
            <p:ph type="title"/>
          </p:nvPr>
        </p:nvSpPr>
        <p:spPr>
          <a:xfrm>
            <a:off x="314145" y="145242"/>
            <a:ext cx="8915400" cy="760532"/>
          </a:xfrm>
        </p:spPr>
        <p:txBody>
          <a:bodyPr>
            <a:normAutofit/>
          </a:bodyPr>
          <a:lstStyle/>
          <a:p>
            <a:pPr algn="ctr"/>
            <a:r>
              <a:rPr lang="en-US" sz="2400" dirty="0" smtClean="0">
                <a:solidFill>
                  <a:schemeClr val="tx1"/>
                </a:solidFill>
                <a:effectLst/>
                <a:latin typeface="Century Gothic" pitchFamily="34" charset="0"/>
              </a:rPr>
              <a:t>READING RESOURCES</a:t>
            </a:r>
            <a:endParaRPr lang="x-none" sz="2400" dirty="0">
              <a:solidFill>
                <a:schemeClr val="tx1"/>
              </a:solidFill>
              <a:effectLst/>
              <a:latin typeface="Century Gothic" pitchFamily="34" charset="0"/>
            </a:endParaRPr>
          </a:p>
        </p:txBody>
      </p:sp>
      <p:pic>
        <p:nvPicPr>
          <p:cNvPr id="4"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258" y="148282"/>
            <a:ext cx="81176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4" cstate="print">
            <a:extLst>
              <a:ext uri="{28A0092B-C50C-407E-A947-70E740481C1C}">
                <a14:useLocalDpi xmlns="" xmlns:a14="http://schemas.microsoft.com/office/drawing/2010/main" val="0"/>
              </a:ext>
            </a:extLst>
          </a:blip>
          <a:srcRect t="18652"/>
          <a:stretch>
            <a:fillRect/>
          </a:stretch>
        </p:blipFill>
        <p:spPr bwMode="auto">
          <a:xfrm>
            <a:off x="8850701" y="169654"/>
            <a:ext cx="811737"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06824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D39D507-B9BF-BBF4-CD6C-3F7B1493277D}"/>
              </a:ext>
            </a:extLst>
          </p:cNvPr>
          <p:cNvPicPr>
            <a:picLocks noChangeAspect="1"/>
          </p:cNvPicPr>
          <p:nvPr/>
        </p:nvPicPr>
        <p:blipFill>
          <a:blip r:embed="rId2" cstate="print"/>
          <a:stretch>
            <a:fillRect/>
          </a:stretch>
        </p:blipFill>
        <p:spPr>
          <a:xfrm>
            <a:off x="841994" y="1472911"/>
            <a:ext cx="3505719" cy="2566457"/>
          </a:xfrm>
          <a:prstGeom prst="rect">
            <a:avLst/>
          </a:prstGeom>
        </p:spPr>
      </p:pic>
      <p:pic>
        <p:nvPicPr>
          <p:cNvPr id="5" name="Picture 4">
            <a:extLst>
              <a:ext uri="{FF2B5EF4-FFF2-40B4-BE49-F238E27FC236}">
                <a16:creationId xmlns="" xmlns:a16="http://schemas.microsoft.com/office/drawing/2014/main" id="{7B9C76E2-9131-AC73-44AE-D35F2B0A6B1E}"/>
              </a:ext>
            </a:extLst>
          </p:cNvPr>
          <p:cNvPicPr>
            <a:picLocks noChangeAspect="1"/>
          </p:cNvPicPr>
          <p:nvPr/>
        </p:nvPicPr>
        <p:blipFill>
          <a:blip r:embed="rId3" cstate="print"/>
          <a:stretch>
            <a:fillRect/>
          </a:stretch>
        </p:blipFill>
        <p:spPr>
          <a:xfrm>
            <a:off x="4471228" y="1297754"/>
            <a:ext cx="4299479" cy="4019340"/>
          </a:xfrm>
          <a:prstGeom prst="rect">
            <a:avLst/>
          </a:prstGeom>
        </p:spPr>
      </p:pic>
      <p:pic>
        <p:nvPicPr>
          <p:cNvPr id="4"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1258" y="148282"/>
            <a:ext cx="81176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5" cstate="print">
            <a:extLst>
              <a:ext uri="{28A0092B-C50C-407E-A947-70E740481C1C}">
                <a14:useLocalDpi xmlns="" xmlns:a14="http://schemas.microsoft.com/office/drawing/2010/main" val="0"/>
              </a:ext>
            </a:extLst>
          </a:blip>
          <a:srcRect t="18652"/>
          <a:stretch>
            <a:fillRect/>
          </a:stretch>
        </p:blipFill>
        <p:spPr bwMode="auto">
          <a:xfrm>
            <a:off x="8850701" y="169654"/>
            <a:ext cx="811737"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47223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4F8B08-F3C3-64AC-5DE3-C226AD7D47F1}"/>
              </a:ext>
            </a:extLst>
          </p:cNvPr>
          <p:cNvSpPr>
            <a:spLocks noGrp="1"/>
          </p:cNvSpPr>
          <p:nvPr>
            <p:ph type="title"/>
          </p:nvPr>
        </p:nvSpPr>
        <p:spPr>
          <a:xfrm>
            <a:off x="257408" y="158092"/>
            <a:ext cx="9076373" cy="747682"/>
          </a:xfrm>
        </p:spPr>
        <p:txBody>
          <a:bodyPr>
            <a:normAutofit/>
          </a:bodyPr>
          <a:lstStyle/>
          <a:p>
            <a:pPr algn="ctr"/>
            <a:r>
              <a:rPr lang="en-US" sz="2400" b="1" dirty="0" smtClean="0">
                <a:solidFill>
                  <a:schemeClr val="tx1"/>
                </a:solidFill>
                <a:effectLst/>
                <a:latin typeface="Century Gothic" pitchFamily="34" charset="0"/>
              </a:rPr>
              <a:t>ETHICAL ISSUES</a:t>
            </a:r>
            <a:endParaRPr lang="x-none" sz="2400" b="1" dirty="0">
              <a:solidFill>
                <a:schemeClr val="tx1"/>
              </a:solidFill>
              <a:effectLst/>
              <a:latin typeface="Century Gothic" pitchFamily="34" charset="0"/>
            </a:endParaRPr>
          </a:p>
        </p:txBody>
      </p:sp>
      <p:pic>
        <p:nvPicPr>
          <p:cNvPr id="4"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258" y="148282"/>
            <a:ext cx="81176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t="18652"/>
          <a:stretch>
            <a:fillRect/>
          </a:stretch>
        </p:blipFill>
        <p:spPr bwMode="auto">
          <a:xfrm>
            <a:off x="8850701" y="169654"/>
            <a:ext cx="811737"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6" name="Content Placeholder 3">
            <a:extLst>
              <a:ext uri="{FF2B5EF4-FFF2-40B4-BE49-F238E27FC236}">
                <a16:creationId xmlns:a16="http://schemas.microsoft.com/office/drawing/2014/main" xmlns="" id="{CE6FB07D-F0F5-1E53-EDEB-09D600E1E3BB}"/>
              </a:ext>
            </a:extLst>
          </p:cNvPr>
          <p:cNvGraphicFramePr>
            <a:graphicFrameLocks/>
          </p:cNvGraphicFramePr>
          <p:nvPr>
            <p:extLst>
              <p:ext uri="{D42A27DB-BD31-4B8C-83A1-F6EECF244321}">
                <p14:modId xmlns:p14="http://schemas.microsoft.com/office/powerpoint/2010/main" xmlns="" val="4204467246"/>
              </p:ext>
            </p:extLst>
          </p:nvPr>
        </p:nvGraphicFramePr>
        <p:xfrm>
          <a:off x="1043474" y="1173425"/>
          <a:ext cx="7789975" cy="4074288"/>
        </p:xfrm>
        <a:graphic>
          <a:graphicData uri="http://schemas.openxmlformats.org/drawingml/2006/table">
            <a:tbl>
              <a:tblPr firstRow="1" bandRow="1">
                <a:tableStyleId>{5C22544A-7EE6-4342-B048-85BDC9FD1C3A}</a:tableStyleId>
              </a:tblPr>
              <a:tblGrid>
                <a:gridCol w="2217311">
                  <a:extLst>
                    <a:ext uri="{9D8B030D-6E8A-4147-A177-3AD203B41FA5}">
                      <a16:colId xmlns:a16="http://schemas.microsoft.com/office/drawing/2014/main" xmlns="" val="3081093821"/>
                    </a:ext>
                  </a:extLst>
                </a:gridCol>
                <a:gridCol w="5572664">
                  <a:extLst>
                    <a:ext uri="{9D8B030D-6E8A-4147-A177-3AD203B41FA5}">
                      <a16:colId xmlns:a16="http://schemas.microsoft.com/office/drawing/2014/main" xmlns="" val="3854132594"/>
                    </a:ext>
                  </a:extLst>
                </a:gridCol>
              </a:tblGrid>
              <a:tr h="480007">
                <a:tc>
                  <a:txBody>
                    <a:bodyPr/>
                    <a:lstStyle/>
                    <a:p>
                      <a:pPr algn="ctr"/>
                      <a:r>
                        <a:rPr lang="en-US" sz="1400" dirty="0" smtClean="0">
                          <a:latin typeface="Century Gothic" pitchFamily="34" charset="0"/>
                        </a:rPr>
                        <a:t>Ethical Issue</a:t>
                      </a:r>
                      <a:endParaRPr lang="x-none" sz="1400" dirty="0">
                        <a:latin typeface="Century Gothic" pitchFamily="34" charset="0"/>
                      </a:endParaRPr>
                    </a:p>
                  </a:txBody>
                  <a:tcPr marL="74295" marR="74295" anchor="ctr"/>
                </a:tc>
                <a:tc>
                  <a:txBody>
                    <a:bodyPr/>
                    <a:lstStyle/>
                    <a:p>
                      <a:pPr algn="ctr"/>
                      <a:r>
                        <a:rPr lang="en-US" sz="1400" dirty="0" smtClean="0">
                          <a:latin typeface="Century Gothic" pitchFamily="34" charset="0"/>
                        </a:rPr>
                        <a:t>Key Concerns</a:t>
                      </a:r>
                      <a:r>
                        <a:rPr lang="en-US" sz="1400" baseline="0" dirty="0" smtClean="0">
                          <a:latin typeface="Century Gothic" pitchFamily="34" charset="0"/>
                        </a:rPr>
                        <a:t> </a:t>
                      </a:r>
                      <a:endParaRPr lang="x-none" sz="1400" dirty="0">
                        <a:latin typeface="Century Gothic" pitchFamily="34" charset="0"/>
                      </a:endParaRPr>
                    </a:p>
                  </a:txBody>
                  <a:tcPr marL="74295" marR="74295" anchor="ctr"/>
                </a:tc>
                <a:extLst>
                  <a:ext uri="{0D108BD9-81ED-4DB2-BD59-A6C34878D82A}">
                    <a16:rowId xmlns:a16="http://schemas.microsoft.com/office/drawing/2014/main" xmlns="" val="852792692"/>
                  </a:ext>
                </a:extLst>
              </a:tr>
              <a:tr h="736085">
                <a:tc>
                  <a:txBody>
                    <a:bodyPr/>
                    <a:lstStyle/>
                    <a:p>
                      <a:pPr algn="l"/>
                      <a:r>
                        <a:rPr lang="en-US" sz="1400" dirty="0" smtClean="0">
                          <a:latin typeface="Century Gothic" pitchFamily="34" charset="0"/>
                        </a:rPr>
                        <a:t>Patient Autonomy and Informed Consent </a:t>
                      </a:r>
                      <a:endParaRPr lang="x-none" sz="1400" dirty="0">
                        <a:latin typeface="Century Gothic" pitchFamily="34" charset="0"/>
                      </a:endParaRPr>
                    </a:p>
                  </a:txBody>
                  <a:tcPr marL="74295" marR="74295" anchor="ctr"/>
                </a:tc>
                <a:tc>
                  <a:txBody>
                    <a:bodyPr/>
                    <a:lstStyle/>
                    <a:p>
                      <a:pPr algn="just"/>
                      <a:r>
                        <a:rPr lang="en-US" sz="1400" dirty="0" smtClean="0">
                          <a:latin typeface="Century Gothic" pitchFamily="34" charset="0"/>
                        </a:rPr>
                        <a:t>Educating</a:t>
                      </a:r>
                      <a:r>
                        <a:rPr lang="en-US" sz="1400" baseline="0" dirty="0" smtClean="0">
                          <a:latin typeface="Century Gothic" pitchFamily="34" charset="0"/>
                        </a:rPr>
                        <a:t> patients on risks, treatment and self-management, concerns with cognitively impaired patients.</a:t>
                      </a:r>
                      <a:endParaRPr lang="x-none" sz="1400" dirty="0">
                        <a:latin typeface="Century Gothic" pitchFamily="34" charset="0"/>
                      </a:endParaRPr>
                    </a:p>
                  </a:txBody>
                  <a:tcPr marL="74295" marR="74295" anchor="ctr"/>
                </a:tc>
                <a:extLst>
                  <a:ext uri="{0D108BD9-81ED-4DB2-BD59-A6C34878D82A}">
                    <a16:rowId xmlns:a16="http://schemas.microsoft.com/office/drawing/2014/main" xmlns="" val="1289566866"/>
                  </a:ext>
                </a:extLst>
              </a:tr>
              <a:tr h="780012">
                <a:tc>
                  <a:txBody>
                    <a:bodyPr/>
                    <a:lstStyle/>
                    <a:p>
                      <a:pPr algn="l"/>
                      <a:r>
                        <a:rPr lang="en-US" sz="1400" dirty="0" smtClean="0">
                          <a:latin typeface="Century Gothic" pitchFamily="34" charset="0"/>
                        </a:rPr>
                        <a:t>Overtreatment and Harm Prevention</a:t>
                      </a:r>
                      <a:r>
                        <a:rPr lang="en-US" sz="1400" baseline="0" dirty="0" smtClean="0">
                          <a:latin typeface="Century Gothic" pitchFamily="34" charset="0"/>
                        </a:rPr>
                        <a:t> </a:t>
                      </a:r>
                      <a:endParaRPr lang="x-none" sz="1400" dirty="0">
                        <a:latin typeface="Century Gothic" pitchFamily="34" charset="0"/>
                      </a:endParaRPr>
                    </a:p>
                  </a:txBody>
                  <a:tcPr marL="74295" marR="74295" anchor="ctr"/>
                </a:tc>
                <a:tc>
                  <a:txBody>
                    <a:bodyPr/>
                    <a:lstStyle/>
                    <a:p>
                      <a:pPr algn="just"/>
                      <a:r>
                        <a:rPr lang="en-US" sz="1400" dirty="0" smtClean="0">
                          <a:latin typeface="Century Gothic" pitchFamily="34" charset="0"/>
                        </a:rPr>
                        <a:t>Balancing</a:t>
                      </a:r>
                      <a:r>
                        <a:rPr lang="en-US" sz="1400" baseline="0" dirty="0" smtClean="0">
                          <a:latin typeface="Century Gothic" pitchFamily="34" charset="0"/>
                        </a:rPr>
                        <a:t> tight glycemic control with risk of hypoglycemia, especially in elderly and critically ill patients. </a:t>
                      </a:r>
                      <a:endParaRPr lang="x-none" sz="1400" dirty="0">
                        <a:latin typeface="Century Gothic" pitchFamily="34" charset="0"/>
                      </a:endParaRPr>
                    </a:p>
                  </a:txBody>
                  <a:tcPr marL="74295" marR="74295" anchor="ctr"/>
                </a:tc>
              </a:tr>
              <a:tr h="480007">
                <a:tc>
                  <a:txBody>
                    <a:bodyPr/>
                    <a:lstStyle/>
                    <a:p>
                      <a:pPr algn="l"/>
                      <a:r>
                        <a:rPr lang="en-US" sz="1400" dirty="0" smtClean="0">
                          <a:latin typeface="Century Gothic" pitchFamily="34" charset="0"/>
                        </a:rPr>
                        <a:t>Equity in Access to</a:t>
                      </a:r>
                      <a:r>
                        <a:rPr lang="en-US" sz="1400" baseline="0" dirty="0" smtClean="0">
                          <a:latin typeface="Century Gothic" pitchFamily="34" charset="0"/>
                        </a:rPr>
                        <a:t> Care </a:t>
                      </a:r>
                      <a:endParaRPr lang="x-none" sz="1400" dirty="0">
                        <a:latin typeface="Century Gothic" pitchFamily="34" charset="0"/>
                      </a:endParaRPr>
                    </a:p>
                  </a:txBody>
                  <a:tcPr marL="74295" marR="74295" anchor="ctr"/>
                </a:tc>
                <a:tc>
                  <a:txBody>
                    <a:bodyPr/>
                    <a:lstStyle/>
                    <a:p>
                      <a:pPr algn="just"/>
                      <a:r>
                        <a:rPr lang="en-US" sz="1400" dirty="0" smtClean="0">
                          <a:latin typeface="Century Gothic" pitchFamily="34" charset="0"/>
                        </a:rPr>
                        <a:t>Disparities in</a:t>
                      </a:r>
                      <a:r>
                        <a:rPr lang="en-US" sz="1400" baseline="0" dirty="0" smtClean="0">
                          <a:latin typeface="Century Gothic" pitchFamily="34" charset="0"/>
                        </a:rPr>
                        <a:t> access to CGM, insulin pumps; and emergency treatments ensuring affordable care. </a:t>
                      </a:r>
                      <a:endParaRPr lang="x-none" sz="1400" dirty="0">
                        <a:latin typeface="Century Gothic" pitchFamily="34" charset="0"/>
                      </a:endParaRPr>
                    </a:p>
                  </a:txBody>
                  <a:tcPr marL="74295" marR="74295" anchor="ctr"/>
                </a:tc>
              </a:tr>
              <a:tr h="780012">
                <a:tc>
                  <a:txBody>
                    <a:bodyPr/>
                    <a:lstStyle/>
                    <a:p>
                      <a:pPr algn="l"/>
                      <a:r>
                        <a:rPr lang="en-US" sz="1400" dirty="0" smtClean="0">
                          <a:latin typeface="Century Gothic" pitchFamily="34" charset="0"/>
                        </a:rPr>
                        <a:t>Duty to Warn vs.</a:t>
                      </a:r>
                      <a:r>
                        <a:rPr lang="en-US" sz="1400" baseline="0" dirty="0" smtClean="0">
                          <a:latin typeface="Century Gothic" pitchFamily="34" charset="0"/>
                        </a:rPr>
                        <a:t> Patient Confidentiality  </a:t>
                      </a:r>
                      <a:endParaRPr lang="x-none" sz="1400" dirty="0">
                        <a:latin typeface="Century Gothic" pitchFamily="34" charset="0"/>
                      </a:endParaRPr>
                    </a:p>
                  </a:txBody>
                  <a:tcPr marL="74295" marR="74295" anchor="ctr"/>
                </a:tc>
                <a:tc>
                  <a:txBody>
                    <a:bodyPr/>
                    <a:lstStyle/>
                    <a:p>
                      <a:pPr algn="just"/>
                      <a:r>
                        <a:rPr lang="en-US" sz="1400" dirty="0" smtClean="0">
                          <a:latin typeface="Century Gothic" pitchFamily="34" charset="0"/>
                        </a:rPr>
                        <a:t>Balancing patient privacy</a:t>
                      </a:r>
                      <a:r>
                        <a:rPr lang="en-US" sz="1400" baseline="0" dirty="0" smtClean="0">
                          <a:latin typeface="Century Gothic" pitchFamily="34" charset="0"/>
                        </a:rPr>
                        <a:t> with public safely in cases of recurrent severe hypoglycemia (e.g. driving risks).</a:t>
                      </a:r>
                      <a:endParaRPr lang="x-none" sz="1400" dirty="0">
                        <a:latin typeface="Century Gothic" pitchFamily="34" charset="0"/>
                      </a:endParaRPr>
                    </a:p>
                  </a:txBody>
                  <a:tcPr marL="74295" marR="74295" anchor="ctr"/>
                </a:tc>
              </a:tr>
              <a:tr h="780012">
                <a:tc>
                  <a:txBody>
                    <a:bodyPr/>
                    <a:lstStyle/>
                    <a:p>
                      <a:pPr algn="l"/>
                      <a:r>
                        <a:rPr lang="en-US" sz="1400" dirty="0" smtClean="0">
                          <a:latin typeface="Century Gothic" pitchFamily="34" charset="0"/>
                        </a:rPr>
                        <a:t>Ethical Considerations in Research</a:t>
                      </a:r>
                      <a:r>
                        <a:rPr lang="en-US" sz="1400" baseline="0" dirty="0" smtClean="0">
                          <a:latin typeface="Century Gothic" pitchFamily="34" charset="0"/>
                        </a:rPr>
                        <a:t> </a:t>
                      </a:r>
                      <a:endParaRPr lang="x-none" sz="1400" dirty="0">
                        <a:latin typeface="Century Gothic" pitchFamily="34" charset="0"/>
                      </a:endParaRPr>
                    </a:p>
                  </a:txBody>
                  <a:tcPr marL="74295" marR="74295" anchor="ctr"/>
                </a:tc>
                <a:tc>
                  <a:txBody>
                    <a:bodyPr/>
                    <a:lstStyle/>
                    <a:p>
                      <a:pPr algn="just"/>
                      <a:r>
                        <a:rPr lang="en-US" sz="1400" dirty="0" smtClean="0">
                          <a:latin typeface="Century Gothic" pitchFamily="34" charset="0"/>
                        </a:rPr>
                        <a:t>Minimizing hypoglycemia</a:t>
                      </a:r>
                      <a:r>
                        <a:rPr lang="en-US" sz="1400" baseline="0" dirty="0" smtClean="0">
                          <a:latin typeface="Century Gothic" pitchFamily="34" charset="0"/>
                        </a:rPr>
                        <a:t> risks in clinical trials; ensuring vulnerable populations are protected. </a:t>
                      </a:r>
                      <a:endParaRPr lang="x-none" sz="1400" dirty="0">
                        <a:latin typeface="Century Gothic" pitchFamily="34" charset="0"/>
                      </a:endParaRPr>
                    </a:p>
                  </a:txBody>
                  <a:tcPr marL="74295" marR="74295" anchor="ctr"/>
                </a:tc>
              </a:tr>
            </a:tbl>
          </a:graphicData>
        </a:graphic>
      </p:graphicFrame>
    </p:spTree>
    <p:extLst>
      <p:ext uri="{BB962C8B-B14F-4D97-AF65-F5344CB8AC3E}">
        <p14:creationId xmlns="" xmlns:p14="http://schemas.microsoft.com/office/powerpoint/2010/main" val="3246895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D0ACDB-45CF-F8AB-0CC2-6FEA90570E67}"/>
              </a:ext>
            </a:extLst>
          </p:cNvPr>
          <p:cNvSpPr>
            <a:spLocks noGrp="1"/>
          </p:cNvSpPr>
          <p:nvPr>
            <p:ph type="ctrTitle"/>
          </p:nvPr>
        </p:nvSpPr>
        <p:spPr>
          <a:xfrm>
            <a:off x="742950" y="1674965"/>
            <a:ext cx="8420100" cy="1829761"/>
          </a:xfrm>
        </p:spPr>
        <p:txBody>
          <a:bodyPr>
            <a:normAutofit/>
          </a:bodyPr>
          <a:lstStyle/>
          <a:p>
            <a:pPr algn="ctr"/>
            <a:r>
              <a:rPr lang="en-US" sz="4400" dirty="0">
                <a:solidFill>
                  <a:schemeClr val="tx1"/>
                </a:solidFill>
                <a:effectLst/>
                <a:latin typeface="Century Gothic" pitchFamily="34" charset="0"/>
              </a:rPr>
              <a:t>Thank You</a:t>
            </a:r>
            <a:endParaRPr lang="x-none" sz="4400" dirty="0">
              <a:solidFill>
                <a:schemeClr val="tx1"/>
              </a:solidFill>
              <a:effectLst/>
              <a:latin typeface="Century Gothic" pitchFamily="34" charset="0"/>
            </a:endParaRPr>
          </a:p>
        </p:txBody>
      </p:sp>
      <p:pic>
        <p:nvPicPr>
          <p:cNvPr id="4"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258" y="148282"/>
            <a:ext cx="81176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t="18652"/>
          <a:stretch>
            <a:fillRect/>
          </a:stretch>
        </p:blipFill>
        <p:spPr bwMode="auto">
          <a:xfrm>
            <a:off x="8850701" y="169654"/>
            <a:ext cx="811737"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68242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B1821BDF-149F-B981-B189-C5BDD079BDA6}"/>
              </a:ext>
            </a:extLst>
          </p:cNvPr>
          <p:cNvGraphicFramePr>
            <a:graphicFrameLocks noGrp="1"/>
          </p:cNvGraphicFramePr>
          <p:nvPr>
            <p:extLst>
              <p:ext uri="{D42A27DB-BD31-4B8C-83A1-F6EECF244321}">
                <p14:modId xmlns="" xmlns:p14="http://schemas.microsoft.com/office/powerpoint/2010/main" val="168821067"/>
              </p:ext>
            </p:extLst>
          </p:nvPr>
        </p:nvGraphicFramePr>
        <p:xfrm>
          <a:off x="1531169" y="1574799"/>
          <a:ext cx="6604000" cy="2686649"/>
        </p:xfrm>
        <a:graphic>
          <a:graphicData uri="http://schemas.openxmlformats.org/drawingml/2006/table">
            <a:tbl>
              <a:tblPr firstRow="1" bandRow="1">
                <a:tableStyleId>{5C22544A-7EE6-4342-B048-85BDC9FD1C3A}</a:tableStyleId>
              </a:tblPr>
              <a:tblGrid>
                <a:gridCol w="3302000">
                  <a:extLst>
                    <a:ext uri="{9D8B030D-6E8A-4147-A177-3AD203B41FA5}">
                      <a16:colId xmlns="" xmlns:a16="http://schemas.microsoft.com/office/drawing/2014/main" val="2553949238"/>
                    </a:ext>
                  </a:extLst>
                </a:gridCol>
                <a:gridCol w="3302000">
                  <a:extLst>
                    <a:ext uri="{9D8B030D-6E8A-4147-A177-3AD203B41FA5}">
                      <a16:colId xmlns="" xmlns:a16="http://schemas.microsoft.com/office/drawing/2014/main" val="1761159536"/>
                    </a:ext>
                  </a:extLst>
                </a:gridCol>
              </a:tblGrid>
              <a:tr h="536481">
                <a:tc gridSpan="2">
                  <a:txBody>
                    <a:bodyPr/>
                    <a:lstStyle/>
                    <a:p>
                      <a:pPr algn="ctr">
                        <a:lnSpc>
                          <a:spcPct val="150000"/>
                        </a:lnSpc>
                      </a:pPr>
                      <a:r>
                        <a:rPr lang="en-US" sz="1600" dirty="0">
                          <a:latin typeface="Century Gothic" pitchFamily="34" charset="0"/>
                        </a:rPr>
                        <a:t>LECTURE CONTENT ANALYSIS</a:t>
                      </a:r>
                      <a:endParaRPr lang="x-none" sz="1600" dirty="0">
                        <a:latin typeface="Century Gothic" pitchFamily="34" charset="0"/>
                      </a:endParaRPr>
                    </a:p>
                  </a:txBody>
                  <a:tcPr marL="74295" marR="74295" anchor="ctr"/>
                </a:tc>
                <a:tc hMerge="1">
                  <a:txBody>
                    <a:bodyPr/>
                    <a:lstStyle/>
                    <a:p>
                      <a:endParaRPr lang="x-none" dirty="0"/>
                    </a:p>
                  </a:txBody>
                  <a:tcPr/>
                </a:tc>
                <a:extLst>
                  <a:ext uri="{0D108BD9-81ED-4DB2-BD59-A6C34878D82A}">
                    <a16:rowId xmlns="" xmlns:a16="http://schemas.microsoft.com/office/drawing/2014/main" val="1407415541"/>
                  </a:ext>
                </a:extLst>
              </a:tr>
              <a:tr h="537542">
                <a:tc>
                  <a:txBody>
                    <a:bodyPr/>
                    <a:lstStyle/>
                    <a:p>
                      <a:pPr>
                        <a:lnSpc>
                          <a:spcPct val="150000"/>
                        </a:lnSpc>
                      </a:pPr>
                      <a:r>
                        <a:rPr lang="en-US" sz="1600" dirty="0">
                          <a:latin typeface="Century Gothic" pitchFamily="34" charset="0"/>
                        </a:rPr>
                        <a:t>CORE CONTENT</a:t>
                      </a:r>
                      <a:endParaRPr lang="x-none" sz="1600" dirty="0">
                        <a:latin typeface="Century Gothic" pitchFamily="34" charset="0"/>
                      </a:endParaRPr>
                    </a:p>
                  </a:txBody>
                  <a:tcPr marL="74295" marR="74295" anchor="ctr"/>
                </a:tc>
                <a:tc>
                  <a:txBody>
                    <a:bodyPr/>
                    <a:lstStyle/>
                    <a:p>
                      <a:pPr algn="ctr">
                        <a:lnSpc>
                          <a:spcPct val="150000"/>
                        </a:lnSpc>
                      </a:pPr>
                      <a:r>
                        <a:rPr lang="en-US" sz="1600" dirty="0">
                          <a:latin typeface="Century Gothic" pitchFamily="34" charset="0"/>
                        </a:rPr>
                        <a:t>60%</a:t>
                      </a:r>
                      <a:endParaRPr lang="x-none" sz="1600" dirty="0">
                        <a:latin typeface="Century Gothic" pitchFamily="34" charset="0"/>
                      </a:endParaRPr>
                    </a:p>
                  </a:txBody>
                  <a:tcPr marL="74295" marR="74295" anchor="ctr"/>
                </a:tc>
                <a:extLst>
                  <a:ext uri="{0D108BD9-81ED-4DB2-BD59-A6C34878D82A}">
                    <a16:rowId xmlns="" xmlns:a16="http://schemas.microsoft.com/office/drawing/2014/main" val="1300161051"/>
                  </a:ext>
                </a:extLst>
              </a:tr>
              <a:tr h="537542">
                <a:tc>
                  <a:txBody>
                    <a:bodyPr/>
                    <a:lstStyle/>
                    <a:p>
                      <a:pPr>
                        <a:lnSpc>
                          <a:spcPct val="150000"/>
                        </a:lnSpc>
                      </a:pPr>
                      <a:r>
                        <a:rPr lang="en-US" sz="1600" dirty="0">
                          <a:latin typeface="Century Gothic" pitchFamily="34" charset="0"/>
                        </a:rPr>
                        <a:t>HORIZONTAL INTEGRATION </a:t>
                      </a:r>
                      <a:endParaRPr lang="x-none" sz="1600" dirty="0">
                        <a:latin typeface="Century Gothic" pitchFamily="34" charset="0"/>
                      </a:endParaRPr>
                    </a:p>
                  </a:txBody>
                  <a:tcPr marL="74295" marR="74295" anchor="ctr"/>
                </a:tc>
                <a:tc>
                  <a:txBody>
                    <a:bodyPr/>
                    <a:lstStyle/>
                    <a:p>
                      <a:pPr algn="ctr">
                        <a:lnSpc>
                          <a:spcPct val="150000"/>
                        </a:lnSpc>
                      </a:pPr>
                      <a:r>
                        <a:rPr lang="en-US" sz="1600" dirty="0">
                          <a:latin typeface="Century Gothic" pitchFamily="34" charset="0"/>
                        </a:rPr>
                        <a:t>20%</a:t>
                      </a:r>
                      <a:endParaRPr lang="x-none" sz="1600" dirty="0">
                        <a:latin typeface="Century Gothic" pitchFamily="34" charset="0"/>
                      </a:endParaRPr>
                    </a:p>
                  </a:txBody>
                  <a:tcPr marL="74295" marR="74295" anchor="ctr"/>
                </a:tc>
                <a:extLst>
                  <a:ext uri="{0D108BD9-81ED-4DB2-BD59-A6C34878D82A}">
                    <a16:rowId xmlns="" xmlns:a16="http://schemas.microsoft.com/office/drawing/2014/main" val="2519252419"/>
                  </a:ext>
                </a:extLst>
              </a:tr>
              <a:tr h="537542">
                <a:tc>
                  <a:txBody>
                    <a:bodyPr/>
                    <a:lstStyle/>
                    <a:p>
                      <a:pPr>
                        <a:lnSpc>
                          <a:spcPct val="150000"/>
                        </a:lnSpc>
                      </a:pPr>
                      <a:r>
                        <a:rPr lang="en-US" sz="1600" dirty="0">
                          <a:latin typeface="Century Gothic" pitchFamily="34" charset="0"/>
                        </a:rPr>
                        <a:t>VERTICAL INTEGRATION</a:t>
                      </a:r>
                      <a:endParaRPr lang="x-none" sz="1600" dirty="0">
                        <a:latin typeface="Century Gothic" pitchFamily="34" charset="0"/>
                      </a:endParaRPr>
                    </a:p>
                  </a:txBody>
                  <a:tcPr marL="74295" marR="74295" anchor="ctr"/>
                </a:tc>
                <a:tc>
                  <a:txBody>
                    <a:bodyPr/>
                    <a:lstStyle/>
                    <a:p>
                      <a:pPr algn="ctr">
                        <a:lnSpc>
                          <a:spcPct val="150000"/>
                        </a:lnSpc>
                      </a:pPr>
                      <a:r>
                        <a:rPr lang="en-US" sz="1600" dirty="0">
                          <a:latin typeface="Century Gothic" pitchFamily="34" charset="0"/>
                        </a:rPr>
                        <a:t>15%</a:t>
                      </a:r>
                      <a:endParaRPr lang="x-none" sz="1600" dirty="0">
                        <a:latin typeface="Century Gothic" pitchFamily="34" charset="0"/>
                      </a:endParaRPr>
                    </a:p>
                  </a:txBody>
                  <a:tcPr marL="74295" marR="74295" anchor="ctr"/>
                </a:tc>
                <a:extLst>
                  <a:ext uri="{0D108BD9-81ED-4DB2-BD59-A6C34878D82A}">
                    <a16:rowId xmlns="" xmlns:a16="http://schemas.microsoft.com/office/drawing/2014/main" val="3119425119"/>
                  </a:ext>
                </a:extLst>
              </a:tr>
              <a:tr h="537542">
                <a:tc>
                  <a:txBody>
                    <a:bodyPr/>
                    <a:lstStyle/>
                    <a:p>
                      <a:pPr>
                        <a:lnSpc>
                          <a:spcPct val="150000"/>
                        </a:lnSpc>
                      </a:pPr>
                      <a:r>
                        <a:rPr lang="en-US" sz="1600" dirty="0">
                          <a:latin typeface="Century Gothic" pitchFamily="34" charset="0"/>
                        </a:rPr>
                        <a:t>RESEARCH AND ETHICS</a:t>
                      </a:r>
                      <a:endParaRPr lang="x-none" sz="1600" dirty="0">
                        <a:latin typeface="Century Gothic" pitchFamily="34" charset="0"/>
                      </a:endParaRPr>
                    </a:p>
                  </a:txBody>
                  <a:tcPr marL="74295" marR="74295" anchor="ctr"/>
                </a:tc>
                <a:tc>
                  <a:txBody>
                    <a:bodyPr/>
                    <a:lstStyle/>
                    <a:p>
                      <a:pPr algn="ctr">
                        <a:lnSpc>
                          <a:spcPct val="150000"/>
                        </a:lnSpc>
                      </a:pPr>
                      <a:r>
                        <a:rPr lang="en-US" sz="1600" dirty="0">
                          <a:latin typeface="Century Gothic" pitchFamily="34" charset="0"/>
                        </a:rPr>
                        <a:t>5%</a:t>
                      </a:r>
                      <a:endParaRPr lang="x-none" sz="1600" dirty="0">
                        <a:latin typeface="Century Gothic" pitchFamily="34" charset="0"/>
                      </a:endParaRPr>
                    </a:p>
                  </a:txBody>
                  <a:tcPr marL="74295" marR="74295" anchor="ctr"/>
                </a:tc>
                <a:extLst>
                  <a:ext uri="{0D108BD9-81ED-4DB2-BD59-A6C34878D82A}">
                    <a16:rowId xmlns="" xmlns:a16="http://schemas.microsoft.com/office/drawing/2014/main" val="3094348017"/>
                  </a:ext>
                </a:extLst>
              </a:tr>
            </a:tbl>
          </a:graphicData>
        </a:graphic>
      </p:graphicFrame>
      <p:pic>
        <p:nvPicPr>
          <p:cNvPr id="3"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258" y="148282"/>
            <a:ext cx="81176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t="18652"/>
          <a:stretch>
            <a:fillRect/>
          </a:stretch>
        </p:blipFill>
        <p:spPr bwMode="auto">
          <a:xfrm>
            <a:off x="8850701" y="169654"/>
            <a:ext cx="811737"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89386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47D383A-07EE-D900-5A4D-8D9775F034CA}"/>
              </a:ext>
            </a:extLst>
          </p:cNvPr>
          <p:cNvSpPr>
            <a:spLocks noGrp="1"/>
          </p:cNvSpPr>
          <p:nvPr>
            <p:ph idx="1"/>
          </p:nvPr>
        </p:nvSpPr>
        <p:spPr>
          <a:xfrm>
            <a:off x="888289" y="1190356"/>
            <a:ext cx="8074555" cy="4486275"/>
          </a:xfrm>
        </p:spPr>
        <p:txBody>
          <a:bodyPr>
            <a:normAutofit/>
          </a:bodyPr>
          <a:lstStyle/>
          <a:p>
            <a:pPr marL="342900" indent="-342900">
              <a:lnSpc>
                <a:spcPct val="150000"/>
              </a:lnSpc>
              <a:buClrTx/>
              <a:buSzPct val="90000"/>
              <a:buNone/>
            </a:pPr>
            <a:r>
              <a:rPr lang="en-US" sz="1600" dirty="0">
                <a:latin typeface="Century Gothic" pitchFamily="34" charset="0"/>
              </a:rPr>
              <a:t>At the end of this lecture students should be able to :</a:t>
            </a:r>
          </a:p>
          <a:p>
            <a:pPr marL="342900" indent="-342900">
              <a:lnSpc>
                <a:spcPct val="150000"/>
              </a:lnSpc>
              <a:buClrTx/>
              <a:buSzPct val="90000"/>
              <a:buFont typeface="+mj-lt"/>
              <a:buAutoNum type="arabicPeriod"/>
            </a:pPr>
            <a:r>
              <a:rPr lang="en-US" sz="1600" dirty="0" smtClean="0">
                <a:latin typeface="Century Gothic" pitchFamily="34" charset="0"/>
              </a:rPr>
              <a:t>Define </a:t>
            </a:r>
            <a:r>
              <a:rPr lang="en-US" sz="1600" dirty="0">
                <a:latin typeface="Century Gothic" pitchFamily="34" charset="0"/>
              </a:rPr>
              <a:t>Diabetes Mellitus</a:t>
            </a:r>
          </a:p>
          <a:p>
            <a:pPr marL="342900" indent="-342900">
              <a:lnSpc>
                <a:spcPct val="150000"/>
              </a:lnSpc>
              <a:buClrTx/>
              <a:buSzPct val="90000"/>
              <a:buFont typeface="+mj-lt"/>
              <a:buAutoNum type="arabicPeriod"/>
            </a:pPr>
            <a:r>
              <a:rPr lang="en-US" sz="1600" dirty="0" smtClean="0">
                <a:latin typeface="Century Gothic" pitchFamily="34" charset="0"/>
              </a:rPr>
              <a:t>Describe </a:t>
            </a:r>
            <a:r>
              <a:rPr lang="en-US" sz="1600" dirty="0">
                <a:latin typeface="Century Gothic" pitchFamily="34" charset="0"/>
              </a:rPr>
              <a:t>the diagnostic criteria of Diabetes and classification of DM.</a:t>
            </a:r>
          </a:p>
          <a:p>
            <a:pPr marL="342900" indent="-342900">
              <a:lnSpc>
                <a:spcPct val="150000"/>
              </a:lnSpc>
              <a:buClrTx/>
              <a:buSzPct val="90000"/>
              <a:buFont typeface="+mj-lt"/>
              <a:buAutoNum type="arabicPeriod"/>
            </a:pPr>
            <a:r>
              <a:rPr lang="en-US" sz="1600" dirty="0" smtClean="0">
                <a:latin typeface="Century Gothic" pitchFamily="34" charset="0"/>
              </a:rPr>
              <a:t>Enlist </a:t>
            </a:r>
            <a:r>
              <a:rPr lang="en-US" sz="1600" dirty="0">
                <a:latin typeface="Century Gothic" pitchFamily="34" charset="0"/>
              </a:rPr>
              <a:t>micro and macro vascular complications of diabetes.</a:t>
            </a:r>
          </a:p>
          <a:p>
            <a:pPr marL="342900" indent="-342900">
              <a:lnSpc>
                <a:spcPct val="150000"/>
              </a:lnSpc>
              <a:buClrTx/>
              <a:buSzPct val="90000"/>
              <a:buFont typeface="+mj-lt"/>
              <a:buAutoNum type="arabicPeriod"/>
            </a:pPr>
            <a:r>
              <a:rPr lang="en-US" sz="1600" dirty="0" smtClean="0">
                <a:latin typeface="Century Gothic" pitchFamily="34" charset="0"/>
              </a:rPr>
              <a:t>Define </a:t>
            </a:r>
            <a:r>
              <a:rPr lang="en-US" sz="1600" dirty="0">
                <a:latin typeface="Century Gothic" pitchFamily="34" charset="0"/>
              </a:rPr>
              <a:t>hypoglycemia.</a:t>
            </a:r>
          </a:p>
          <a:p>
            <a:pPr marL="342900" indent="-342900">
              <a:lnSpc>
                <a:spcPct val="150000"/>
              </a:lnSpc>
              <a:buClrTx/>
              <a:buSzPct val="90000"/>
              <a:buFont typeface="+mj-lt"/>
              <a:buAutoNum type="arabicPeriod"/>
            </a:pPr>
            <a:r>
              <a:rPr lang="en-US" sz="1600" dirty="0" smtClean="0">
                <a:latin typeface="Century Gothic" pitchFamily="34" charset="0"/>
              </a:rPr>
              <a:t>Identify </a:t>
            </a:r>
            <a:r>
              <a:rPr lang="en-US" sz="1600" dirty="0">
                <a:latin typeface="Century Gothic" pitchFamily="34" charset="0"/>
              </a:rPr>
              <a:t>clinical features of hypoglycemia.</a:t>
            </a:r>
          </a:p>
          <a:p>
            <a:pPr marL="342900" indent="-342900">
              <a:lnSpc>
                <a:spcPct val="150000"/>
              </a:lnSpc>
              <a:buClrTx/>
              <a:buSzPct val="90000"/>
              <a:buFont typeface="+mj-lt"/>
              <a:buAutoNum type="arabicPeriod"/>
            </a:pPr>
            <a:r>
              <a:rPr lang="en-US" sz="1600" dirty="0" smtClean="0">
                <a:latin typeface="Century Gothic" pitchFamily="34" charset="0"/>
              </a:rPr>
              <a:t>Outline </a:t>
            </a:r>
            <a:r>
              <a:rPr lang="en-US" sz="1600" dirty="0">
                <a:latin typeface="Century Gothic" pitchFamily="34" charset="0"/>
              </a:rPr>
              <a:t>management plan for hypoglycemia.</a:t>
            </a:r>
            <a:endParaRPr lang="x-none" sz="1600" dirty="0">
              <a:latin typeface="Century Gothic" pitchFamily="34" charset="0"/>
            </a:endParaRPr>
          </a:p>
        </p:txBody>
      </p:sp>
      <p:sp>
        <p:nvSpPr>
          <p:cNvPr id="2" name="Title 1">
            <a:extLst>
              <a:ext uri="{FF2B5EF4-FFF2-40B4-BE49-F238E27FC236}">
                <a16:creationId xmlns="" xmlns:a16="http://schemas.microsoft.com/office/drawing/2014/main" id="{BD9CFCEB-8B8E-63D7-C5C9-34CD7C7FF9A4}"/>
              </a:ext>
            </a:extLst>
          </p:cNvPr>
          <p:cNvSpPr>
            <a:spLocks noGrp="1"/>
          </p:cNvSpPr>
          <p:nvPr>
            <p:ph type="title"/>
          </p:nvPr>
        </p:nvSpPr>
        <p:spPr>
          <a:xfrm>
            <a:off x="503927" y="136616"/>
            <a:ext cx="8915400" cy="777784"/>
          </a:xfrm>
        </p:spPr>
        <p:txBody>
          <a:bodyPr>
            <a:normAutofit/>
          </a:bodyPr>
          <a:lstStyle/>
          <a:p>
            <a:pPr algn="ctr"/>
            <a:r>
              <a:rPr lang="en-US" sz="2400" dirty="0" smtClean="0">
                <a:solidFill>
                  <a:schemeClr val="tx1"/>
                </a:solidFill>
                <a:effectLst/>
                <a:latin typeface="Century Gothic" pitchFamily="34" charset="0"/>
              </a:rPr>
              <a:t>LEARNING OBJECTIVES</a:t>
            </a:r>
            <a:endParaRPr lang="x-none" sz="2400" dirty="0">
              <a:solidFill>
                <a:schemeClr val="tx1"/>
              </a:solidFill>
              <a:effectLst/>
              <a:latin typeface="Century Gothic" pitchFamily="34" charset="0"/>
            </a:endParaRPr>
          </a:p>
        </p:txBody>
      </p:sp>
      <p:pic>
        <p:nvPicPr>
          <p:cNvPr id="4"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258" y="148282"/>
            <a:ext cx="81176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t="18652"/>
          <a:stretch>
            <a:fillRect/>
          </a:stretch>
        </p:blipFill>
        <p:spPr bwMode="auto">
          <a:xfrm>
            <a:off x="8850701" y="169654"/>
            <a:ext cx="811737"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54634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CE0A4A7-5D55-73EE-9174-F03B0E4BD9AA}"/>
              </a:ext>
            </a:extLst>
          </p:cNvPr>
          <p:cNvSpPr>
            <a:spLocks noGrp="1"/>
          </p:cNvSpPr>
          <p:nvPr>
            <p:ph idx="1"/>
          </p:nvPr>
        </p:nvSpPr>
        <p:spPr>
          <a:xfrm>
            <a:off x="957532" y="1592828"/>
            <a:ext cx="7824159" cy="2125158"/>
          </a:xfrm>
        </p:spPr>
        <p:txBody>
          <a:bodyPr anchor="ctr">
            <a:normAutofit/>
          </a:bodyPr>
          <a:lstStyle/>
          <a:p>
            <a:pPr marL="0" indent="0" algn="ctr">
              <a:lnSpc>
                <a:spcPct val="150000"/>
              </a:lnSpc>
              <a:buNone/>
            </a:pPr>
            <a:r>
              <a:rPr lang="en-US" sz="1600" dirty="0">
                <a:latin typeface="Century Gothic" pitchFamily="34" charset="0"/>
              </a:rPr>
              <a:t>Diabetes mellitus, disorder of carbohydrate metabolism characterized by impaired ability of the body to produce or respond to insulin.</a:t>
            </a:r>
            <a:endParaRPr lang="x-none" sz="1600" dirty="0">
              <a:latin typeface="Century Gothic" pitchFamily="34" charset="0"/>
            </a:endParaRPr>
          </a:p>
        </p:txBody>
      </p:sp>
      <p:sp>
        <p:nvSpPr>
          <p:cNvPr id="2" name="Title 1">
            <a:extLst>
              <a:ext uri="{FF2B5EF4-FFF2-40B4-BE49-F238E27FC236}">
                <a16:creationId xmlns="" xmlns:a16="http://schemas.microsoft.com/office/drawing/2014/main" id="{5FD6B1FE-29B0-C5FF-A135-63FC343F4FB3}"/>
              </a:ext>
            </a:extLst>
          </p:cNvPr>
          <p:cNvSpPr>
            <a:spLocks noGrp="1"/>
          </p:cNvSpPr>
          <p:nvPr>
            <p:ph type="title"/>
          </p:nvPr>
        </p:nvSpPr>
        <p:spPr>
          <a:xfrm>
            <a:off x="495300" y="153869"/>
            <a:ext cx="8915400" cy="751905"/>
          </a:xfrm>
        </p:spPr>
        <p:txBody>
          <a:bodyPr>
            <a:normAutofit/>
          </a:bodyPr>
          <a:lstStyle/>
          <a:p>
            <a:pPr algn="ctr"/>
            <a:r>
              <a:rPr lang="en-US" sz="2400" dirty="0" smtClean="0">
                <a:solidFill>
                  <a:schemeClr val="tx1"/>
                </a:solidFill>
                <a:effectLst/>
                <a:latin typeface="Century Gothic" pitchFamily="34" charset="0"/>
              </a:rPr>
              <a:t>DIABETES MELLITUS</a:t>
            </a:r>
            <a:endParaRPr lang="x-none" sz="2400" dirty="0">
              <a:solidFill>
                <a:schemeClr val="tx1"/>
              </a:solidFill>
              <a:effectLst/>
              <a:latin typeface="Century Gothic" pitchFamily="34" charset="0"/>
            </a:endParaRPr>
          </a:p>
        </p:txBody>
      </p:sp>
      <p:pic>
        <p:nvPicPr>
          <p:cNvPr id="4"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258" y="148282"/>
            <a:ext cx="81176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t="18652"/>
          <a:stretch>
            <a:fillRect/>
          </a:stretch>
        </p:blipFill>
        <p:spPr bwMode="auto">
          <a:xfrm>
            <a:off x="8850701" y="169654"/>
            <a:ext cx="811737"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07327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0F8195-66A8-86D2-A62E-AA1E634E68D4}"/>
              </a:ext>
            </a:extLst>
          </p:cNvPr>
          <p:cNvSpPr>
            <a:spLocks noGrp="1"/>
          </p:cNvSpPr>
          <p:nvPr>
            <p:ph idx="1"/>
          </p:nvPr>
        </p:nvSpPr>
        <p:spPr>
          <a:xfrm>
            <a:off x="934610" y="1309360"/>
            <a:ext cx="7803948" cy="4574305"/>
          </a:xfrm>
        </p:spPr>
        <p:txBody>
          <a:bodyPr>
            <a:normAutofit/>
          </a:bodyPr>
          <a:lstStyle/>
          <a:p>
            <a:pPr>
              <a:lnSpc>
                <a:spcPct val="150000"/>
              </a:lnSpc>
              <a:buClrTx/>
              <a:buFont typeface="Wingdings" panose="05000000000000000000" pitchFamily="2" charset="2"/>
              <a:buChar char="Ø"/>
            </a:pPr>
            <a:r>
              <a:rPr lang="en-US" sz="1600" dirty="0">
                <a:latin typeface="Century Gothic" pitchFamily="34" charset="0"/>
              </a:rPr>
              <a:t> 422 million people worldwide have diabetes.</a:t>
            </a:r>
          </a:p>
          <a:p>
            <a:pPr>
              <a:lnSpc>
                <a:spcPct val="150000"/>
              </a:lnSpc>
              <a:buClrTx/>
              <a:buFont typeface="Wingdings" panose="05000000000000000000" pitchFamily="2" charset="2"/>
              <a:buChar char="Ø"/>
            </a:pPr>
            <a:r>
              <a:rPr lang="en-US" sz="1600" dirty="0">
                <a:latin typeface="Century Gothic" pitchFamily="34" charset="0"/>
              </a:rPr>
              <a:t> 1.5 million deaths are directly attributed to diabetes each year. </a:t>
            </a:r>
          </a:p>
          <a:p>
            <a:pPr>
              <a:lnSpc>
                <a:spcPct val="150000"/>
              </a:lnSpc>
              <a:buClrTx/>
              <a:buFont typeface="Wingdings" panose="05000000000000000000" pitchFamily="2" charset="2"/>
              <a:buChar char="Ø"/>
            </a:pPr>
            <a:r>
              <a:rPr lang="en-US" sz="1600" dirty="0">
                <a:latin typeface="Century Gothic" pitchFamily="34" charset="0"/>
              </a:rPr>
              <a:t> 26.7% prevalence of diabetes in adults in Pakistan.</a:t>
            </a:r>
          </a:p>
          <a:p>
            <a:pPr>
              <a:lnSpc>
                <a:spcPct val="150000"/>
              </a:lnSpc>
              <a:buClrTx/>
              <a:buFont typeface="Wingdings" panose="05000000000000000000" pitchFamily="2" charset="2"/>
              <a:buChar char="Ø"/>
            </a:pPr>
            <a:r>
              <a:rPr lang="en-US" sz="1600" dirty="0">
                <a:latin typeface="Century Gothic" pitchFamily="34" charset="0"/>
              </a:rPr>
              <a:t> 32,964,500 total cases of diabetes in adults in Pakistan.</a:t>
            </a:r>
            <a:endParaRPr lang="x-none" sz="1600" dirty="0">
              <a:latin typeface="Century Gothic" pitchFamily="34" charset="0"/>
            </a:endParaRPr>
          </a:p>
        </p:txBody>
      </p:sp>
      <p:sp>
        <p:nvSpPr>
          <p:cNvPr id="2" name="Title 1">
            <a:extLst>
              <a:ext uri="{FF2B5EF4-FFF2-40B4-BE49-F238E27FC236}">
                <a16:creationId xmlns="" xmlns:a16="http://schemas.microsoft.com/office/drawing/2014/main" id="{2DD363E3-9A9D-DF15-FDD9-7A91EAF697F4}"/>
              </a:ext>
            </a:extLst>
          </p:cNvPr>
          <p:cNvSpPr>
            <a:spLocks noGrp="1"/>
          </p:cNvSpPr>
          <p:nvPr>
            <p:ph type="title"/>
          </p:nvPr>
        </p:nvSpPr>
        <p:spPr>
          <a:xfrm>
            <a:off x="503927" y="171121"/>
            <a:ext cx="8915400" cy="751905"/>
          </a:xfrm>
        </p:spPr>
        <p:txBody>
          <a:bodyPr>
            <a:normAutofit/>
          </a:bodyPr>
          <a:lstStyle/>
          <a:p>
            <a:pPr algn="ctr"/>
            <a:r>
              <a:rPr lang="en-US" sz="2400" dirty="0" smtClean="0">
                <a:solidFill>
                  <a:schemeClr val="tx1"/>
                </a:solidFill>
                <a:effectLst/>
                <a:latin typeface="Century Gothic" pitchFamily="34" charset="0"/>
              </a:rPr>
              <a:t>BURDEN OF THE DISEASE</a:t>
            </a:r>
            <a:endParaRPr lang="x-none" sz="2400" dirty="0">
              <a:solidFill>
                <a:schemeClr val="tx1"/>
              </a:solidFill>
              <a:effectLst/>
              <a:latin typeface="Century Gothic" pitchFamily="34" charset="0"/>
            </a:endParaRPr>
          </a:p>
        </p:txBody>
      </p:sp>
      <p:pic>
        <p:nvPicPr>
          <p:cNvPr id="4"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258" y="148282"/>
            <a:ext cx="81176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t="18652"/>
          <a:stretch>
            <a:fillRect/>
          </a:stretch>
        </p:blipFill>
        <p:spPr bwMode="auto">
          <a:xfrm>
            <a:off x="8850701" y="169654"/>
            <a:ext cx="811737"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60052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DF68A1A-4F0E-E194-0574-CCE458EEF9C8}"/>
              </a:ext>
            </a:extLst>
          </p:cNvPr>
          <p:cNvSpPr txBox="1"/>
          <p:nvPr/>
        </p:nvSpPr>
        <p:spPr>
          <a:xfrm>
            <a:off x="327803" y="270109"/>
            <a:ext cx="9049110" cy="461665"/>
          </a:xfrm>
          <a:prstGeom prst="rect">
            <a:avLst/>
          </a:prstGeom>
          <a:noFill/>
        </p:spPr>
        <p:txBody>
          <a:bodyPr wrap="square" rtlCol="0">
            <a:spAutoFit/>
          </a:bodyPr>
          <a:lstStyle/>
          <a:p>
            <a:pPr algn="ctr"/>
            <a:r>
              <a:rPr lang="en-US" sz="2400" b="1" dirty="0" smtClean="0">
                <a:latin typeface="Century Gothic" pitchFamily="34" charset="0"/>
              </a:rPr>
              <a:t>NORMAL FUNCTION OF INSULIN</a:t>
            </a:r>
            <a:endParaRPr lang="x-none" sz="2400" b="1" dirty="0">
              <a:latin typeface="Century Gothic" pitchFamily="34" charset="0"/>
            </a:endParaRPr>
          </a:p>
        </p:txBody>
      </p:sp>
      <p:pic>
        <p:nvPicPr>
          <p:cNvPr id="4"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258" y="148282"/>
            <a:ext cx="81176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t="18652"/>
          <a:stretch>
            <a:fillRect/>
          </a:stretch>
        </p:blipFill>
        <p:spPr bwMode="auto">
          <a:xfrm>
            <a:off x="8850701" y="169654"/>
            <a:ext cx="811737"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6" name="Content Placeholder 3">
            <a:extLst>
              <a:ext uri="{FF2B5EF4-FFF2-40B4-BE49-F238E27FC236}">
                <a16:creationId xmlns="" xmlns:a16="http://schemas.microsoft.com/office/drawing/2014/main" id="{04E71C06-5424-E489-71FC-0D3731911B24}"/>
              </a:ext>
            </a:extLst>
          </p:cNvPr>
          <p:cNvGraphicFramePr>
            <a:graphicFrameLocks/>
          </p:cNvGraphicFramePr>
          <p:nvPr>
            <p:extLst>
              <p:ext uri="{D42A27DB-BD31-4B8C-83A1-F6EECF244321}">
                <p14:modId xmlns="" xmlns:p14="http://schemas.microsoft.com/office/powerpoint/2010/main" val="2304625476"/>
              </p:ext>
            </p:extLst>
          </p:nvPr>
        </p:nvGraphicFramePr>
        <p:xfrm>
          <a:off x="1112808" y="1285338"/>
          <a:ext cx="7694761" cy="4209686"/>
        </p:xfrm>
        <a:graphic>
          <a:graphicData uri="http://schemas.openxmlformats.org/drawingml/2006/table">
            <a:tbl>
              <a:tblPr firstRow="1" bandRow="1">
                <a:tableStyleId>{5C22544A-7EE6-4342-B048-85BDC9FD1C3A}</a:tableStyleId>
              </a:tblPr>
              <a:tblGrid>
                <a:gridCol w="2564920">
                  <a:extLst>
                    <a:ext uri="{9D8B030D-6E8A-4147-A177-3AD203B41FA5}">
                      <a16:colId xmlns="" xmlns:a16="http://schemas.microsoft.com/office/drawing/2014/main" val="622095831"/>
                    </a:ext>
                  </a:extLst>
                </a:gridCol>
                <a:gridCol w="2398696">
                  <a:extLst>
                    <a:ext uri="{9D8B030D-6E8A-4147-A177-3AD203B41FA5}">
                      <a16:colId xmlns="" xmlns:a16="http://schemas.microsoft.com/office/drawing/2014/main" val="3328887459"/>
                    </a:ext>
                  </a:extLst>
                </a:gridCol>
                <a:gridCol w="2731145"/>
              </a:tblGrid>
              <a:tr h="398342">
                <a:tc gridSpan="3">
                  <a:txBody>
                    <a:bodyPr/>
                    <a:lstStyle/>
                    <a:p>
                      <a:pPr algn="ctr"/>
                      <a:r>
                        <a:rPr lang="en-US" sz="1600" b="1" dirty="0" smtClean="0">
                          <a:latin typeface="Century Gothic" pitchFamily="34" charset="0"/>
                        </a:rPr>
                        <a:t>Insulin Function </a:t>
                      </a:r>
                      <a:endParaRPr lang="x-none" sz="1600" b="1" dirty="0">
                        <a:latin typeface="Century Gothic" pitchFamily="34" charset="0"/>
                      </a:endParaRPr>
                    </a:p>
                  </a:txBody>
                  <a:tcPr marL="77526" marR="77526"/>
                </a:tc>
                <a:tc hMerge="1">
                  <a:txBody>
                    <a:bodyPr/>
                    <a:lstStyle/>
                    <a:p>
                      <a:pPr algn="ctr"/>
                      <a:endParaRPr lang="x-none" sz="1800" dirty="0">
                        <a:latin typeface="Century Gothic" pitchFamily="34" charset="0"/>
                      </a:endParaRPr>
                    </a:p>
                  </a:txBody>
                  <a:tcPr marL="77526" marR="77526"/>
                </a:tc>
                <a:tc hMerge="1">
                  <a:txBody>
                    <a:bodyPr/>
                    <a:lstStyle/>
                    <a:p>
                      <a:pPr algn="ctr"/>
                      <a:endParaRPr lang="x-none" sz="1800" dirty="0">
                        <a:latin typeface="Century Gothic" pitchFamily="34" charset="0"/>
                      </a:endParaRPr>
                    </a:p>
                  </a:txBody>
                  <a:tcPr marL="77526" marR="77526"/>
                </a:tc>
                <a:extLst>
                  <a:ext uri="{0D108BD9-81ED-4DB2-BD59-A6C34878D82A}">
                    <a16:rowId xmlns="" xmlns:a16="http://schemas.microsoft.com/office/drawing/2014/main" val="831980822"/>
                  </a:ext>
                </a:extLst>
              </a:tr>
              <a:tr h="515524">
                <a:tc>
                  <a:txBody>
                    <a:bodyPr/>
                    <a:lstStyle/>
                    <a:p>
                      <a:pPr algn="just"/>
                      <a:r>
                        <a:rPr lang="en-US" sz="1600" b="1" u="sng" dirty="0" smtClean="0">
                          <a:latin typeface="Century Gothic" pitchFamily="34" charset="0"/>
                        </a:rPr>
                        <a:t>Liver</a:t>
                      </a:r>
                      <a:r>
                        <a:rPr lang="en-US" sz="1600" b="1" u="sng" baseline="0" dirty="0" smtClean="0">
                          <a:latin typeface="Century Gothic" pitchFamily="34" charset="0"/>
                        </a:rPr>
                        <a:t> </a:t>
                      </a:r>
                      <a:endParaRPr lang="x-none" sz="1600" b="1" u="sng" dirty="0">
                        <a:latin typeface="Century Gothic" pitchFamily="34" charset="0"/>
                      </a:endParaRPr>
                    </a:p>
                  </a:txBody>
                  <a:tcPr marL="77526" marR="77526" anchor="ctr"/>
                </a:tc>
                <a:tc>
                  <a:txBody>
                    <a:bodyPr/>
                    <a:lstStyle/>
                    <a:p>
                      <a:pPr algn="just"/>
                      <a:r>
                        <a:rPr lang="en-US" sz="1600" b="1" u="sng" dirty="0" smtClean="0">
                          <a:latin typeface="Century Gothic" pitchFamily="34" charset="0"/>
                        </a:rPr>
                        <a:t>Adipose</a:t>
                      </a:r>
                      <a:r>
                        <a:rPr lang="en-US" sz="1600" b="1" u="sng" baseline="0" dirty="0" smtClean="0">
                          <a:latin typeface="Century Gothic" pitchFamily="34" charset="0"/>
                        </a:rPr>
                        <a:t> Tissue</a:t>
                      </a:r>
                      <a:endParaRPr lang="x-none" sz="1600" b="1" u="sng" dirty="0">
                        <a:latin typeface="Century Gothic" pitchFamily="34" charset="0"/>
                      </a:endParaRPr>
                    </a:p>
                  </a:txBody>
                  <a:tcPr marL="77526" marR="77526" anchor="ctr"/>
                </a:tc>
                <a:tc>
                  <a:txBody>
                    <a:bodyPr/>
                    <a:lstStyle/>
                    <a:p>
                      <a:pPr algn="just"/>
                      <a:r>
                        <a:rPr lang="en-US" sz="1600" b="1" u="sng" dirty="0" smtClean="0">
                          <a:latin typeface="Century Gothic" pitchFamily="34" charset="0"/>
                        </a:rPr>
                        <a:t>Muscle </a:t>
                      </a:r>
                      <a:endParaRPr lang="x-none" sz="1600" b="1" u="sng" dirty="0">
                        <a:latin typeface="Century Gothic" pitchFamily="34" charset="0"/>
                      </a:endParaRPr>
                    </a:p>
                  </a:txBody>
                  <a:tcPr marL="77526" marR="77526" anchor="ctr"/>
                </a:tc>
                <a:extLst>
                  <a:ext uri="{0D108BD9-81ED-4DB2-BD59-A6C34878D82A}">
                    <a16:rowId xmlns="" xmlns:a16="http://schemas.microsoft.com/office/drawing/2014/main" val="1013727316"/>
                  </a:ext>
                </a:extLst>
              </a:tr>
              <a:tr h="515524">
                <a:tc>
                  <a:txBody>
                    <a:bodyPr/>
                    <a:lstStyle/>
                    <a:p>
                      <a:pPr algn="l"/>
                      <a:r>
                        <a:rPr lang="x-none" sz="1600" b="0" smtClean="0">
                          <a:latin typeface="Century Gothic" pitchFamily="34" charset="0"/>
                        </a:rPr>
                        <a:t>↓</a:t>
                      </a:r>
                      <a:r>
                        <a:rPr lang="en-US" sz="1600" b="0" dirty="0" smtClean="0">
                          <a:latin typeface="Century Gothic" pitchFamily="34" charset="0"/>
                        </a:rPr>
                        <a:t> glycogenolysis</a:t>
                      </a:r>
                      <a:endParaRPr lang="x-none" sz="1600" b="0" dirty="0">
                        <a:latin typeface="Century Gothic" pitchFamily="34" charset="0"/>
                      </a:endParaRPr>
                    </a:p>
                  </a:txBody>
                  <a:tcPr marL="77526" marR="7752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1600" b="0" smtClean="0">
                          <a:latin typeface="Century Gothic" pitchFamily="34" charset="0"/>
                        </a:rPr>
                        <a:t>↓</a:t>
                      </a:r>
                      <a:r>
                        <a:rPr lang="en-US" sz="1600" b="0" dirty="0" smtClean="0">
                          <a:latin typeface="Century Gothic" pitchFamily="34" charset="0"/>
                        </a:rPr>
                        <a:t> </a:t>
                      </a:r>
                      <a:r>
                        <a:rPr lang="en-US" sz="1600" b="0" dirty="0" err="1" smtClean="0">
                          <a:latin typeface="Century Gothic" pitchFamily="34" charset="0"/>
                        </a:rPr>
                        <a:t>lipolysis</a:t>
                      </a:r>
                      <a:endParaRPr lang="x-none" sz="1600" b="0" dirty="0">
                        <a:latin typeface="Century Gothic" pitchFamily="34" charset="0"/>
                      </a:endParaRPr>
                    </a:p>
                  </a:txBody>
                  <a:tcPr marL="77526" marR="7752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1600" b="0" smtClean="0">
                          <a:latin typeface="Century Gothic" pitchFamily="34" charset="0"/>
                        </a:rPr>
                        <a:t>↓</a:t>
                      </a:r>
                      <a:r>
                        <a:rPr lang="en-US" sz="1600" b="0" dirty="0" smtClean="0">
                          <a:latin typeface="Century Gothic" pitchFamily="34" charset="0"/>
                        </a:rPr>
                        <a:t> protein catabolism</a:t>
                      </a:r>
                      <a:endParaRPr lang="x-none" sz="1600" b="0" dirty="0">
                        <a:latin typeface="Century Gothic" pitchFamily="34" charset="0"/>
                      </a:endParaRPr>
                    </a:p>
                  </a:txBody>
                  <a:tcPr marL="77526" marR="77526" anchor="ctr"/>
                </a:tc>
                <a:extLst>
                  <a:ext uri="{0D108BD9-81ED-4DB2-BD59-A6C34878D82A}">
                    <a16:rowId xmlns="" xmlns:a16="http://schemas.microsoft.com/office/drawing/2014/main" val="2485952985"/>
                  </a:ext>
                </a:extLst>
              </a:tr>
              <a:tr h="696913">
                <a:tc>
                  <a:txBody>
                    <a:bodyPr/>
                    <a:lstStyle/>
                    <a:p>
                      <a:pPr algn="l"/>
                      <a:r>
                        <a:rPr lang="x-none" sz="1600" b="0" smtClean="0">
                          <a:latin typeface="Century Gothic" pitchFamily="34" charset="0"/>
                        </a:rPr>
                        <a:t>↓</a:t>
                      </a:r>
                      <a:r>
                        <a:rPr lang="en-US" sz="1600" b="0" dirty="0" err="1" smtClean="0">
                          <a:latin typeface="Century Gothic" pitchFamily="34" charset="0"/>
                        </a:rPr>
                        <a:t>gluconeogenesis</a:t>
                      </a:r>
                      <a:r>
                        <a:rPr lang="en-US" sz="1600" b="0" baseline="0" dirty="0" smtClean="0">
                          <a:latin typeface="Century Gothic" pitchFamily="34" charset="0"/>
                        </a:rPr>
                        <a:t> </a:t>
                      </a:r>
                      <a:endParaRPr lang="x-none" sz="1600" b="0" dirty="0">
                        <a:latin typeface="Century Gothic" pitchFamily="34" charset="0"/>
                      </a:endParaRPr>
                    </a:p>
                  </a:txBody>
                  <a:tcPr marL="77526" marR="7752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1600" b="0" smtClean="0">
                          <a:latin typeface="Century Gothic" pitchFamily="34" charset="0"/>
                        </a:rPr>
                        <a:t>↑</a:t>
                      </a:r>
                      <a:r>
                        <a:rPr lang="en-US" sz="1600" b="0" dirty="0" smtClean="0">
                          <a:latin typeface="Century Gothic" pitchFamily="34" charset="0"/>
                        </a:rPr>
                        <a:t> glycerol formation</a:t>
                      </a:r>
                      <a:r>
                        <a:rPr lang="en-US" sz="1600" b="0" baseline="0" dirty="0" smtClean="0">
                          <a:latin typeface="Century Gothic" pitchFamily="34" charset="0"/>
                        </a:rPr>
                        <a:t> </a:t>
                      </a:r>
                      <a:endParaRPr lang="x-none" sz="1600" b="0" dirty="0">
                        <a:latin typeface="Century Gothic" pitchFamily="34" charset="0"/>
                      </a:endParaRPr>
                    </a:p>
                  </a:txBody>
                  <a:tcPr marL="77526" marR="7752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1600" b="0" smtClean="0">
                          <a:latin typeface="Century Gothic" pitchFamily="34" charset="0"/>
                        </a:rPr>
                        <a:t>↓</a:t>
                      </a:r>
                      <a:r>
                        <a:rPr lang="en-US" sz="1600" b="0" dirty="0" smtClean="0">
                          <a:latin typeface="Century Gothic" pitchFamily="34" charset="0"/>
                        </a:rPr>
                        <a:t> amino acid oxidation</a:t>
                      </a:r>
                      <a:r>
                        <a:rPr lang="en-US" sz="1600" b="0" baseline="0" dirty="0" smtClean="0">
                          <a:latin typeface="Century Gothic" pitchFamily="34" charset="0"/>
                        </a:rPr>
                        <a:t> </a:t>
                      </a:r>
                      <a:endParaRPr lang="x-none" sz="1600" b="0" smtClean="0">
                        <a:latin typeface="Century Gothic" pitchFamily="34" charset="0"/>
                      </a:endParaRPr>
                    </a:p>
                  </a:txBody>
                  <a:tcPr marL="77526" marR="77526" anchor="ctr"/>
                </a:tc>
                <a:extLst>
                  <a:ext uri="{0D108BD9-81ED-4DB2-BD59-A6C34878D82A}">
                    <a16:rowId xmlns="" xmlns:a16="http://schemas.microsoft.com/office/drawing/2014/main" val="1640893645"/>
                  </a:ext>
                </a:extLst>
              </a:tr>
              <a:tr h="515524">
                <a:tc>
                  <a:txBody>
                    <a:bodyPr/>
                    <a:lstStyle/>
                    <a:p>
                      <a:pPr algn="l"/>
                      <a:r>
                        <a:rPr lang="x-none" sz="1600" b="0" smtClean="0">
                          <a:latin typeface="Century Gothic" pitchFamily="34" charset="0"/>
                        </a:rPr>
                        <a:t>↓</a:t>
                      </a:r>
                      <a:r>
                        <a:rPr lang="en-US" sz="1600" b="0" dirty="0" smtClean="0">
                          <a:latin typeface="Century Gothic" pitchFamily="34" charset="0"/>
                        </a:rPr>
                        <a:t> </a:t>
                      </a:r>
                      <a:r>
                        <a:rPr lang="en-US" sz="1600" b="0" dirty="0" err="1" smtClean="0">
                          <a:latin typeface="Century Gothic" pitchFamily="34" charset="0"/>
                        </a:rPr>
                        <a:t>ketogenesis</a:t>
                      </a:r>
                      <a:r>
                        <a:rPr lang="en-US" sz="1600" b="0" dirty="0" smtClean="0">
                          <a:latin typeface="Century Gothic" pitchFamily="34" charset="0"/>
                        </a:rPr>
                        <a:t> </a:t>
                      </a:r>
                      <a:endParaRPr lang="x-none" sz="1600" b="0" dirty="0">
                        <a:latin typeface="Century Gothic" pitchFamily="34" charset="0"/>
                      </a:endParaRPr>
                    </a:p>
                  </a:txBody>
                  <a:tcPr marL="77526" marR="7752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1600" b="0" smtClean="0">
                          <a:latin typeface="Century Gothic" pitchFamily="34" charset="0"/>
                        </a:rPr>
                        <a:t>↑</a:t>
                      </a:r>
                      <a:r>
                        <a:rPr lang="en-US" sz="1600" b="0" dirty="0" smtClean="0">
                          <a:latin typeface="Century Gothic" pitchFamily="34" charset="0"/>
                        </a:rPr>
                        <a:t> fatty acid formation </a:t>
                      </a:r>
                      <a:endParaRPr lang="x-none" sz="1600" b="0" smtClean="0">
                        <a:latin typeface="Century Gothic" pitchFamily="34" charset="0"/>
                      </a:endParaRPr>
                    </a:p>
                  </a:txBody>
                  <a:tcPr marL="77526" marR="7752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1600" b="0" smtClean="0">
                          <a:latin typeface="Century Gothic" pitchFamily="34" charset="0"/>
                        </a:rPr>
                        <a:t>↑</a:t>
                      </a:r>
                      <a:r>
                        <a:rPr lang="en-US" sz="1600" b="0" dirty="0" smtClean="0">
                          <a:latin typeface="Century Gothic" pitchFamily="34" charset="0"/>
                        </a:rPr>
                        <a:t> amino acid uptake</a:t>
                      </a:r>
                      <a:endParaRPr lang="x-none" sz="1600" b="0" smtClean="0">
                        <a:latin typeface="Century Gothic" pitchFamily="34" charset="0"/>
                      </a:endParaRPr>
                    </a:p>
                  </a:txBody>
                  <a:tcPr marL="77526" marR="77526" anchor="ctr"/>
                </a:tc>
                <a:extLst>
                  <a:ext uri="{0D108BD9-81ED-4DB2-BD59-A6C34878D82A}">
                    <a16:rowId xmlns="" xmlns:a16="http://schemas.microsoft.com/office/drawing/2014/main" val="2485215431"/>
                  </a:ext>
                </a:extLst>
              </a:tr>
              <a:tr h="536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1600" b="0" smtClean="0">
                          <a:latin typeface="Century Gothic" pitchFamily="34" charset="0"/>
                        </a:rPr>
                        <a:t>↑</a:t>
                      </a:r>
                      <a:r>
                        <a:rPr lang="en-US" sz="1600" b="0" dirty="0" smtClean="0">
                          <a:latin typeface="Century Gothic" pitchFamily="34" charset="0"/>
                        </a:rPr>
                        <a:t> glycogen</a:t>
                      </a:r>
                      <a:r>
                        <a:rPr lang="en-US" sz="1600" b="0" baseline="0" dirty="0" smtClean="0">
                          <a:latin typeface="Century Gothic" pitchFamily="34" charset="0"/>
                        </a:rPr>
                        <a:t> synthesis </a:t>
                      </a:r>
                      <a:endParaRPr lang="x-none" sz="1600" b="0" smtClean="0">
                        <a:latin typeface="Century Gothic" pitchFamily="34" charset="0"/>
                      </a:endParaRPr>
                    </a:p>
                  </a:txBody>
                  <a:tcPr marL="77526" marR="7752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1600" b="0" smtClean="0">
                          <a:latin typeface="Century Gothic" pitchFamily="34" charset="0"/>
                        </a:rPr>
                        <a:t>↑</a:t>
                      </a:r>
                      <a:r>
                        <a:rPr lang="en-US" sz="1600" b="0" dirty="0" smtClean="0">
                          <a:latin typeface="Century Gothic" pitchFamily="34" charset="0"/>
                        </a:rPr>
                        <a:t> glucose</a:t>
                      </a:r>
                      <a:r>
                        <a:rPr lang="en-US" sz="1600" b="0" baseline="0" dirty="0" smtClean="0">
                          <a:latin typeface="Century Gothic" pitchFamily="34" charset="0"/>
                        </a:rPr>
                        <a:t> uptake </a:t>
                      </a:r>
                      <a:endParaRPr lang="x-none" sz="1600" b="0" smtClean="0">
                        <a:latin typeface="Century Gothic" pitchFamily="34" charset="0"/>
                      </a:endParaRPr>
                    </a:p>
                  </a:txBody>
                  <a:tcPr marL="77526" marR="7752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1600" b="0" smtClean="0">
                          <a:latin typeface="Century Gothic" pitchFamily="34" charset="0"/>
                        </a:rPr>
                        <a:t>↑</a:t>
                      </a:r>
                      <a:r>
                        <a:rPr lang="en-US" sz="1600" b="0" dirty="0" smtClean="0">
                          <a:latin typeface="Century Gothic" pitchFamily="34" charset="0"/>
                        </a:rPr>
                        <a:t> glucose uptake</a:t>
                      </a:r>
                      <a:r>
                        <a:rPr lang="en-US" sz="1600" b="0" baseline="0" dirty="0" smtClean="0">
                          <a:latin typeface="Century Gothic" pitchFamily="34" charset="0"/>
                        </a:rPr>
                        <a:t> </a:t>
                      </a:r>
                      <a:endParaRPr lang="x-none" sz="1600" b="0" smtClean="0">
                        <a:latin typeface="Century Gothic" pitchFamily="34" charset="0"/>
                      </a:endParaRPr>
                    </a:p>
                  </a:txBody>
                  <a:tcPr marL="77526" marR="77526" anchor="ctr"/>
                </a:tc>
              </a:tr>
              <a:tr h="5155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1600" b="0" smtClean="0">
                          <a:latin typeface="Century Gothic" pitchFamily="34" charset="0"/>
                        </a:rPr>
                        <a:t>↑</a:t>
                      </a:r>
                      <a:r>
                        <a:rPr lang="en-US" sz="1600" b="0" dirty="0" smtClean="0">
                          <a:latin typeface="Century Gothic" pitchFamily="34" charset="0"/>
                        </a:rPr>
                        <a:t> fatty acid synthesis </a:t>
                      </a:r>
                      <a:endParaRPr lang="x-none" sz="1600" b="0" smtClean="0">
                        <a:latin typeface="Century Gothic" pitchFamily="34" charset="0"/>
                      </a:endParaRPr>
                    </a:p>
                  </a:txBody>
                  <a:tcPr marL="77526" marR="77526" anchor="ctr"/>
                </a:tc>
                <a:tc>
                  <a:txBody>
                    <a:bodyPr/>
                    <a:lstStyle/>
                    <a:p>
                      <a:pPr algn="l"/>
                      <a:endParaRPr lang="x-none" sz="1600" b="0" dirty="0">
                        <a:latin typeface="Century Gothic" pitchFamily="34" charset="0"/>
                      </a:endParaRPr>
                    </a:p>
                  </a:txBody>
                  <a:tcPr marL="77526" marR="7752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1600" b="0" smtClean="0">
                          <a:latin typeface="Century Gothic" pitchFamily="34" charset="0"/>
                        </a:rPr>
                        <a:t>↑</a:t>
                      </a:r>
                      <a:r>
                        <a:rPr lang="en-US" sz="1600" b="0" dirty="0" smtClean="0">
                          <a:latin typeface="Century Gothic" pitchFamily="34" charset="0"/>
                        </a:rPr>
                        <a:t> protein synthesis </a:t>
                      </a:r>
                      <a:endParaRPr lang="x-none" sz="1600" b="0" smtClean="0">
                        <a:latin typeface="Century Gothic" pitchFamily="34" charset="0"/>
                      </a:endParaRPr>
                    </a:p>
                  </a:txBody>
                  <a:tcPr marL="77526" marR="77526" anchor="ctr"/>
                </a:tc>
              </a:tr>
              <a:tr h="515524">
                <a:tc>
                  <a:txBody>
                    <a:bodyPr/>
                    <a:lstStyle/>
                    <a:p>
                      <a:pPr algn="l"/>
                      <a:endParaRPr lang="x-none" sz="1600" b="0" dirty="0">
                        <a:latin typeface="Century Gothic" pitchFamily="34" charset="0"/>
                      </a:endParaRPr>
                    </a:p>
                  </a:txBody>
                  <a:tcPr marL="77526" marR="77526" anchor="ctr"/>
                </a:tc>
                <a:tc>
                  <a:txBody>
                    <a:bodyPr/>
                    <a:lstStyle/>
                    <a:p>
                      <a:pPr algn="l"/>
                      <a:endParaRPr lang="x-none" sz="1600" b="0" dirty="0">
                        <a:latin typeface="Century Gothic" pitchFamily="34" charset="0"/>
                      </a:endParaRPr>
                    </a:p>
                  </a:txBody>
                  <a:tcPr marL="77526" marR="7752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1600" b="0" smtClean="0">
                          <a:latin typeface="Century Gothic" pitchFamily="34" charset="0"/>
                        </a:rPr>
                        <a:t>↑</a:t>
                      </a:r>
                      <a:r>
                        <a:rPr lang="en-US" sz="1600" b="0" dirty="0" smtClean="0">
                          <a:latin typeface="Century Gothic" pitchFamily="34" charset="0"/>
                        </a:rPr>
                        <a:t> glycogen</a:t>
                      </a:r>
                      <a:r>
                        <a:rPr lang="en-US" sz="1600" b="0" baseline="0" dirty="0" smtClean="0">
                          <a:latin typeface="Century Gothic" pitchFamily="34" charset="0"/>
                        </a:rPr>
                        <a:t> synthesis </a:t>
                      </a:r>
                      <a:endParaRPr lang="x-none" sz="1600" b="0" smtClean="0">
                        <a:latin typeface="Century Gothic" pitchFamily="34" charset="0"/>
                      </a:endParaRPr>
                    </a:p>
                  </a:txBody>
                  <a:tcPr marL="77526" marR="77526" anchor="ctr"/>
                </a:tc>
              </a:tr>
            </a:tbl>
          </a:graphicData>
        </a:graphic>
      </p:graphicFrame>
    </p:spTree>
    <p:extLst>
      <p:ext uri="{BB962C8B-B14F-4D97-AF65-F5344CB8AC3E}">
        <p14:creationId xmlns="" xmlns:p14="http://schemas.microsoft.com/office/powerpoint/2010/main" val="605657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 xmlns:a16="http://schemas.microsoft.com/office/drawing/2014/main" id="{D12DDE76-C203-4047-9998-63900085B5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8518" y="0"/>
            <a:ext cx="2639020" cy="3400426"/>
          </a:xfrm>
          <a:prstGeom prst="flowChartDocument">
            <a:avLst/>
          </a:prstGeom>
          <a:solidFill>
            <a:srgbClr val="444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itchFamily="34" charset="0"/>
            </a:endParaRPr>
          </a:p>
        </p:txBody>
      </p:sp>
      <p:pic>
        <p:nvPicPr>
          <p:cNvPr id="4" name="Content Placeholder 3" descr="A diagram of diabetes mellitus&#10;&#10;Description automatically generated">
            <a:extLst>
              <a:ext uri="{FF2B5EF4-FFF2-40B4-BE49-F238E27FC236}">
                <a16:creationId xmlns="" xmlns:a16="http://schemas.microsoft.com/office/drawing/2014/main" id="{9E6375C1-AC73-1770-60DB-6C6A48A3AB52}"/>
              </a:ext>
            </a:extLst>
          </p:cNvPr>
          <p:cNvPicPr>
            <a:picLocks noGrp="1" noChangeAspect="1"/>
          </p:cNvPicPr>
          <p:nvPr>
            <p:ph idx="1"/>
          </p:nvPr>
        </p:nvPicPr>
        <p:blipFill>
          <a:blip r:embed="rId2" cstate="print"/>
          <a:stretch>
            <a:fillRect/>
          </a:stretch>
        </p:blipFill>
        <p:spPr>
          <a:xfrm>
            <a:off x="3418946" y="1216325"/>
            <a:ext cx="5733680" cy="4904199"/>
          </a:xfrm>
          <a:prstGeom prst="rect">
            <a:avLst/>
          </a:prstGeom>
        </p:spPr>
      </p:pic>
      <p:sp>
        <p:nvSpPr>
          <p:cNvPr id="2" name="Title 1">
            <a:extLst>
              <a:ext uri="{FF2B5EF4-FFF2-40B4-BE49-F238E27FC236}">
                <a16:creationId xmlns="" xmlns:a16="http://schemas.microsoft.com/office/drawing/2014/main" id="{9EAB57EF-A510-935E-84D5-63E984745426}"/>
              </a:ext>
            </a:extLst>
          </p:cNvPr>
          <p:cNvSpPr>
            <a:spLocks noGrp="1"/>
          </p:cNvSpPr>
          <p:nvPr>
            <p:ph type="title"/>
          </p:nvPr>
        </p:nvSpPr>
        <p:spPr>
          <a:xfrm>
            <a:off x="491707" y="550724"/>
            <a:ext cx="2769078" cy="2371148"/>
          </a:xfrm>
        </p:spPr>
        <p:txBody>
          <a:bodyPr vert="horz" lIns="91440" tIns="45720" rIns="91440" bIns="45720" rtlCol="0" anchor="ctr">
            <a:normAutofit/>
          </a:bodyPr>
          <a:lstStyle/>
          <a:p>
            <a:pPr algn="ctr"/>
            <a:r>
              <a:rPr lang="en-US" sz="2400" kern="1200" dirty="0">
                <a:solidFill>
                  <a:srgbClr val="FFFFFF"/>
                </a:solidFill>
                <a:effectLst/>
                <a:latin typeface="Century Gothic" pitchFamily="34" charset="0"/>
              </a:rPr>
              <a:t>Pathophysiology of Diabetes Mellitus</a:t>
            </a:r>
          </a:p>
        </p:txBody>
      </p:sp>
      <p:pic>
        <p:nvPicPr>
          <p:cNvPr id="5"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258" y="148282"/>
            <a:ext cx="81176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4" cstate="print">
            <a:extLst>
              <a:ext uri="{28A0092B-C50C-407E-A947-70E740481C1C}">
                <a14:useLocalDpi xmlns="" xmlns:a14="http://schemas.microsoft.com/office/drawing/2010/main" val="0"/>
              </a:ext>
            </a:extLst>
          </a:blip>
          <a:srcRect t="18652"/>
          <a:stretch>
            <a:fillRect/>
          </a:stretch>
        </p:blipFill>
        <p:spPr bwMode="auto">
          <a:xfrm>
            <a:off x="8850701" y="169654"/>
            <a:ext cx="811737"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74628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04E71C06-5424-E489-71FC-0D3731911B24}"/>
              </a:ext>
            </a:extLst>
          </p:cNvPr>
          <p:cNvGraphicFramePr>
            <a:graphicFrameLocks noGrp="1"/>
          </p:cNvGraphicFramePr>
          <p:nvPr>
            <p:ph idx="1"/>
            <p:extLst>
              <p:ext uri="{D42A27DB-BD31-4B8C-83A1-F6EECF244321}">
                <p14:modId xmlns="" xmlns:p14="http://schemas.microsoft.com/office/powerpoint/2010/main" val="2304625476"/>
              </p:ext>
            </p:extLst>
          </p:nvPr>
        </p:nvGraphicFramePr>
        <p:xfrm>
          <a:off x="981974" y="1438007"/>
          <a:ext cx="7713454" cy="3477726"/>
        </p:xfrm>
        <a:graphic>
          <a:graphicData uri="http://schemas.openxmlformats.org/drawingml/2006/table">
            <a:tbl>
              <a:tblPr firstRow="1" bandRow="1">
                <a:tableStyleId>{5C22544A-7EE6-4342-B048-85BDC9FD1C3A}</a:tableStyleId>
              </a:tblPr>
              <a:tblGrid>
                <a:gridCol w="3037935">
                  <a:extLst>
                    <a:ext uri="{9D8B030D-6E8A-4147-A177-3AD203B41FA5}">
                      <a16:colId xmlns="" xmlns:a16="http://schemas.microsoft.com/office/drawing/2014/main" val="622095831"/>
                    </a:ext>
                  </a:extLst>
                </a:gridCol>
                <a:gridCol w="4675519">
                  <a:extLst>
                    <a:ext uri="{9D8B030D-6E8A-4147-A177-3AD203B41FA5}">
                      <a16:colId xmlns="" xmlns:a16="http://schemas.microsoft.com/office/drawing/2014/main" val="3328887459"/>
                    </a:ext>
                  </a:extLst>
                </a:gridCol>
              </a:tblGrid>
              <a:tr h="554696">
                <a:tc>
                  <a:txBody>
                    <a:bodyPr/>
                    <a:lstStyle/>
                    <a:p>
                      <a:pPr algn="ctr"/>
                      <a:r>
                        <a:rPr lang="en-US" sz="1600" dirty="0">
                          <a:latin typeface="Century Gothic" pitchFamily="34" charset="0"/>
                        </a:rPr>
                        <a:t>Type</a:t>
                      </a:r>
                      <a:endParaRPr lang="x-none" sz="1600" dirty="0">
                        <a:latin typeface="Century Gothic" pitchFamily="34" charset="0"/>
                      </a:endParaRPr>
                    </a:p>
                  </a:txBody>
                  <a:tcPr marL="77526" marR="77526"/>
                </a:tc>
                <a:tc>
                  <a:txBody>
                    <a:bodyPr/>
                    <a:lstStyle/>
                    <a:p>
                      <a:pPr algn="ctr"/>
                      <a:r>
                        <a:rPr lang="en-US" sz="1600" dirty="0">
                          <a:latin typeface="Century Gothic" pitchFamily="34" charset="0"/>
                        </a:rPr>
                        <a:t>Comment</a:t>
                      </a:r>
                      <a:endParaRPr lang="x-none" sz="1600" dirty="0">
                        <a:latin typeface="Century Gothic" pitchFamily="34" charset="0"/>
                      </a:endParaRPr>
                    </a:p>
                  </a:txBody>
                  <a:tcPr marL="77526" marR="77526"/>
                </a:tc>
                <a:extLst>
                  <a:ext uri="{0D108BD9-81ED-4DB2-BD59-A6C34878D82A}">
                    <a16:rowId xmlns="" xmlns:a16="http://schemas.microsoft.com/office/drawing/2014/main" val="831980822"/>
                  </a:ext>
                </a:extLst>
              </a:tr>
              <a:tr h="761825">
                <a:tc>
                  <a:txBody>
                    <a:bodyPr/>
                    <a:lstStyle/>
                    <a:p>
                      <a:pPr algn="just"/>
                      <a:r>
                        <a:rPr lang="en-US" sz="1600" b="1" dirty="0">
                          <a:latin typeface="Century Gothic" pitchFamily="34" charset="0"/>
                        </a:rPr>
                        <a:t>Insulin dependent Diabetes Mellitus</a:t>
                      </a:r>
                      <a:endParaRPr lang="x-none" sz="1600" b="1" dirty="0">
                        <a:latin typeface="Century Gothic" pitchFamily="34" charset="0"/>
                      </a:endParaRPr>
                    </a:p>
                  </a:txBody>
                  <a:tcPr marL="77526" marR="77526" anchor="ctr"/>
                </a:tc>
                <a:tc>
                  <a:txBody>
                    <a:bodyPr/>
                    <a:lstStyle/>
                    <a:p>
                      <a:pPr algn="just"/>
                      <a:r>
                        <a:rPr lang="en-US" sz="1600" dirty="0">
                          <a:latin typeface="Century Gothic" pitchFamily="34" charset="0"/>
                        </a:rPr>
                        <a:t>Autoimmune </a:t>
                      </a:r>
                      <a:r>
                        <a:rPr lang="el-GR" sz="1600" dirty="0">
                          <a:latin typeface="Century Gothic" pitchFamily="34" charset="0"/>
                        </a:rPr>
                        <a:t>β-</a:t>
                      </a:r>
                      <a:r>
                        <a:rPr lang="en-US" sz="1600" dirty="0">
                          <a:latin typeface="Century Gothic" pitchFamily="34" charset="0"/>
                        </a:rPr>
                        <a:t>cell destruction</a:t>
                      </a:r>
                      <a:endParaRPr lang="x-none" sz="1600" dirty="0">
                        <a:latin typeface="Century Gothic" pitchFamily="34" charset="0"/>
                      </a:endParaRPr>
                    </a:p>
                  </a:txBody>
                  <a:tcPr marL="77526" marR="77526" anchor="ctr"/>
                </a:tc>
                <a:extLst>
                  <a:ext uri="{0D108BD9-81ED-4DB2-BD59-A6C34878D82A}">
                    <a16:rowId xmlns="" xmlns:a16="http://schemas.microsoft.com/office/drawing/2014/main" val="1013727316"/>
                  </a:ext>
                </a:extLst>
              </a:tr>
              <a:tr h="759125">
                <a:tc>
                  <a:txBody>
                    <a:bodyPr/>
                    <a:lstStyle/>
                    <a:p>
                      <a:pPr algn="just"/>
                      <a:r>
                        <a:rPr lang="en-US" sz="1600" b="1" dirty="0">
                          <a:latin typeface="Century Gothic" pitchFamily="34" charset="0"/>
                        </a:rPr>
                        <a:t>Insulin independent Diabetes Mellitus</a:t>
                      </a:r>
                      <a:endParaRPr lang="x-none" sz="1600" b="1" dirty="0">
                        <a:latin typeface="Century Gothic" pitchFamily="34" charset="0"/>
                      </a:endParaRPr>
                    </a:p>
                  </a:txBody>
                  <a:tcPr marL="77526" marR="77526" anchor="ctr"/>
                </a:tc>
                <a:tc>
                  <a:txBody>
                    <a:bodyPr/>
                    <a:lstStyle/>
                    <a:p>
                      <a:pPr algn="just"/>
                      <a:r>
                        <a:rPr lang="en-US" sz="1600" dirty="0">
                          <a:latin typeface="Century Gothic" pitchFamily="34" charset="0"/>
                        </a:rPr>
                        <a:t>Non-autoimmune progressive loss of adequate β-cell insulin secretion.</a:t>
                      </a:r>
                      <a:endParaRPr lang="x-none" sz="1600" dirty="0">
                        <a:latin typeface="Century Gothic" pitchFamily="34" charset="0"/>
                      </a:endParaRPr>
                    </a:p>
                  </a:txBody>
                  <a:tcPr marL="77526" marR="77526" anchor="ctr"/>
                </a:tc>
                <a:extLst>
                  <a:ext uri="{0D108BD9-81ED-4DB2-BD59-A6C34878D82A}">
                    <a16:rowId xmlns="" xmlns:a16="http://schemas.microsoft.com/office/drawing/2014/main" val="2485952985"/>
                  </a:ext>
                </a:extLst>
              </a:tr>
              <a:tr h="370840">
                <a:tc>
                  <a:txBody>
                    <a:bodyPr/>
                    <a:lstStyle/>
                    <a:p>
                      <a:pPr algn="just"/>
                      <a:r>
                        <a:rPr lang="en-US" sz="1600" b="1" dirty="0">
                          <a:latin typeface="Century Gothic" pitchFamily="34" charset="0"/>
                        </a:rPr>
                        <a:t>Gestational DM</a:t>
                      </a:r>
                      <a:endParaRPr lang="x-none" sz="1600" b="1" dirty="0">
                        <a:latin typeface="Century Gothic" pitchFamily="34" charset="0"/>
                      </a:endParaRPr>
                    </a:p>
                  </a:txBody>
                  <a:tcPr marL="77526" marR="77526" anchor="ctr"/>
                </a:tc>
                <a:tc>
                  <a:txBody>
                    <a:bodyPr/>
                    <a:lstStyle/>
                    <a:p>
                      <a:pPr algn="just"/>
                      <a:r>
                        <a:rPr lang="en-US" sz="1600" dirty="0">
                          <a:latin typeface="Century Gothic" pitchFamily="34" charset="0"/>
                        </a:rPr>
                        <a:t>Diabetes diagnosed in the second or third trimester of pregnancy.</a:t>
                      </a:r>
                      <a:endParaRPr lang="x-none" sz="1600" dirty="0">
                        <a:latin typeface="Century Gothic" pitchFamily="34" charset="0"/>
                      </a:endParaRPr>
                    </a:p>
                  </a:txBody>
                  <a:tcPr marL="77526" marR="77526" anchor="ctr"/>
                </a:tc>
                <a:extLst>
                  <a:ext uri="{0D108BD9-81ED-4DB2-BD59-A6C34878D82A}">
                    <a16:rowId xmlns="" xmlns:a16="http://schemas.microsoft.com/office/drawing/2014/main" val="1640893645"/>
                  </a:ext>
                </a:extLst>
              </a:tr>
              <a:tr h="370840">
                <a:tc>
                  <a:txBody>
                    <a:bodyPr/>
                    <a:lstStyle/>
                    <a:p>
                      <a:pPr algn="just"/>
                      <a:r>
                        <a:rPr lang="en-US" sz="1600" b="1" dirty="0">
                          <a:latin typeface="Century Gothic" pitchFamily="34" charset="0"/>
                        </a:rPr>
                        <a:t>Other forms</a:t>
                      </a:r>
                      <a:endParaRPr lang="x-none" sz="1600" b="1" dirty="0">
                        <a:latin typeface="Century Gothic" pitchFamily="34" charset="0"/>
                      </a:endParaRPr>
                    </a:p>
                  </a:txBody>
                  <a:tcPr marL="77526" marR="77526" anchor="ctr"/>
                </a:tc>
                <a:tc>
                  <a:txBody>
                    <a:bodyPr/>
                    <a:lstStyle/>
                    <a:p>
                      <a:pPr algn="just"/>
                      <a:r>
                        <a:rPr lang="en-US" sz="1600" dirty="0">
                          <a:latin typeface="Century Gothic" pitchFamily="34" charset="0"/>
                        </a:rPr>
                        <a:t>Monogenic syndromes, diseases of the exocrine pancreas, and drug-induced diabetes  </a:t>
                      </a:r>
                      <a:endParaRPr lang="x-none" sz="1600" dirty="0">
                        <a:latin typeface="Century Gothic" pitchFamily="34" charset="0"/>
                      </a:endParaRPr>
                    </a:p>
                  </a:txBody>
                  <a:tcPr marL="77526" marR="77526" anchor="ctr"/>
                </a:tc>
                <a:extLst>
                  <a:ext uri="{0D108BD9-81ED-4DB2-BD59-A6C34878D82A}">
                    <a16:rowId xmlns="" xmlns:a16="http://schemas.microsoft.com/office/drawing/2014/main" val="2485215431"/>
                  </a:ext>
                </a:extLst>
              </a:tr>
            </a:tbl>
          </a:graphicData>
        </a:graphic>
      </p:graphicFrame>
      <p:sp>
        <p:nvSpPr>
          <p:cNvPr id="2" name="Title 1">
            <a:extLst>
              <a:ext uri="{FF2B5EF4-FFF2-40B4-BE49-F238E27FC236}">
                <a16:creationId xmlns="" xmlns:a16="http://schemas.microsoft.com/office/drawing/2014/main" id="{772D82C8-D2F4-41BC-9208-1C3BFF2A474A}"/>
              </a:ext>
            </a:extLst>
          </p:cNvPr>
          <p:cNvSpPr>
            <a:spLocks noGrp="1"/>
          </p:cNvSpPr>
          <p:nvPr>
            <p:ph type="title"/>
          </p:nvPr>
        </p:nvSpPr>
        <p:spPr>
          <a:xfrm>
            <a:off x="495300" y="274638"/>
            <a:ext cx="8915400" cy="648388"/>
          </a:xfrm>
        </p:spPr>
        <p:txBody>
          <a:bodyPr>
            <a:normAutofit/>
          </a:bodyPr>
          <a:lstStyle/>
          <a:p>
            <a:pPr algn="ctr"/>
            <a:r>
              <a:rPr lang="en-US" sz="2400" dirty="0" smtClean="0">
                <a:solidFill>
                  <a:schemeClr val="tx1"/>
                </a:solidFill>
                <a:effectLst/>
                <a:latin typeface="Century Gothic" pitchFamily="34" charset="0"/>
              </a:rPr>
              <a:t>CLASSIFICATION OF DIABETES MELLITUS</a:t>
            </a:r>
            <a:endParaRPr lang="x-none" sz="2400" dirty="0">
              <a:solidFill>
                <a:schemeClr val="tx1"/>
              </a:solidFill>
              <a:effectLst/>
              <a:latin typeface="Century Gothic" pitchFamily="34" charset="0"/>
            </a:endParaRPr>
          </a:p>
        </p:txBody>
      </p:sp>
      <p:pic>
        <p:nvPicPr>
          <p:cNvPr id="5"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258" y="148282"/>
            <a:ext cx="81176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t="18652"/>
          <a:stretch>
            <a:fillRect/>
          </a:stretch>
        </p:blipFill>
        <p:spPr bwMode="auto">
          <a:xfrm>
            <a:off x="8850701" y="169654"/>
            <a:ext cx="811737"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173545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853</TotalTime>
  <Words>750</Words>
  <Application>Microsoft Office PowerPoint</Application>
  <PresentationFormat>A4 Paper (210x297 mm)</PresentationFormat>
  <Paragraphs>138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Concourse</vt:lpstr>
      <vt:lpstr>DIABETES AND HYPOGLYCEMIA</vt:lpstr>
      <vt:lpstr>Slide 2</vt:lpstr>
      <vt:lpstr>Slide 3</vt:lpstr>
      <vt:lpstr>LEARNING OBJECTIVES</vt:lpstr>
      <vt:lpstr>DIABETES MELLITUS</vt:lpstr>
      <vt:lpstr>BURDEN OF THE DISEASE</vt:lpstr>
      <vt:lpstr>Slide 7</vt:lpstr>
      <vt:lpstr>Pathophysiology of Diabetes Mellitus</vt:lpstr>
      <vt:lpstr>CLASSIFICATION OF DIABETES MELLITUS</vt:lpstr>
      <vt:lpstr>Symptoms of Diabetes Mellitus</vt:lpstr>
      <vt:lpstr>DIAGNOSTIC CRITERIA OF DM</vt:lpstr>
      <vt:lpstr>COMPLICATIONS OF DIABETES MELLITUS</vt:lpstr>
      <vt:lpstr>Slide 13</vt:lpstr>
      <vt:lpstr>CASE VIGNETTE</vt:lpstr>
      <vt:lpstr>DEFINITION OF HYPOGLYCEMIA</vt:lpstr>
      <vt:lpstr>CLASSIFICATION OF HYPOGLYCEMIA</vt:lpstr>
      <vt:lpstr>SYMPTOMS OF HYPOGLYCEMIA</vt:lpstr>
      <vt:lpstr>Slide 18</vt:lpstr>
      <vt:lpstr>RISK FACTORS FOR HYPOGLYCEMIA</vt:lpstr>
      <vt:lpstr>MANAGEMENT OF HYPOGLYCEMIA</vt:lpstr>
      <vt:lpstr>Slide 21</vt:lpstr>
      <vt:lpstr>READING RESOURCES</vt:lpstr>
      <vt:lpstr>Slide 23</vt:lpstr>
      <vt:lpstr>ETHICAL ISSUES</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and Hypoglycemia</dc:title>
  <dc:creator>Nida Anjum</dc:creator>
  <cp:lastModifiedBy>DID</cp:lastModifiedBy>
  <cp:revision>20</cp:revision>
  <dcterms:created xsi:type="dcterms:W3CDTF">2024-05-09T06:22:51Z</dcterms:created>
  <dcterms:modified xsi:type="dcterms:W3CDTF">2025-05-06T05:28:36Z</dcterms:modified>
</cp:coreProperties>
</file>