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47"/>
  </p:notesMasterIdLst>
  <p:sldIdLst>
    <p:sldId id="256" r:id="rId2"/>
    <p:sldId id="336" r:id="rId3"/>
    <p:sldId id="277" r:id="rId4"/>
    <p:sldId id="278" r:id="rId5"/>
    <p:sldId id="338" r:id="rId6"/>
    <p:sldId id="337" r:id="rId7"/>
    <p:sldId id="323" r:id="rId8"/>
    <p:sldId id="279" r:id="rId9"/>
    <p:sldId id="318" r:id="rId10"/>
    <p:sldId id="317" r:id="rId11"/>
    <p:sldId id="261" r:id="rId12"/>
    <p:sldId id="263" r:id="rId13"/>
    <p:sldId id="265" r:id="rId14"/>
    <p:sldId id="266" r:id="rId15"/>
    <p:sldId id="268" r:id="rId16"/>
    <p:sldId id="271" r:id="rId17"/>
    <p:sldId id="272" r:id="rId18"/>
    <p:sldId id="273" r:id="rId19"/>
    <p:sldId id="274" r:id="rId20"/>
    <p:sldId id="275" r:id="rId21"/>
    <p:sldId id="329" r:id="rId22"/>
    <p:sldId id="330" r:id="rId23"/>
    <p:sldId id="319" r:id="rId24"/>
    <p:sldId id="327" r:id="rId25"/>
    <p:sldId id="286" r:id="rId26"/>
    <p:sldId id="287" r:id="rId27"/>
    <p:sldId id="288" r:id="rId28"/>
    <p:sldId id="332" r:id="rId29"/>
    <p:sldId id="291" r:id="rId30"/>
    <p:sldId id="296" r:id="rId31"/>
    <p:sldId id="333" r:id="rId32"/>
    <p:sldId id="334" r:id="rId33"/>
    <p:sldId id="299" r:id="rId34"/>
    <p:sldId id="300" r:id="rId35"/>
    <p:sldId id="308" r:id="rId36"/>
    <p:sldId id="309" r:id="rId37"/>
    <p:sldId id="311" r:id="rId38"/>
    <p:sldId id="312" r:id="rId39"/>
    <p:sldId id="313" r:id="rId40"/>
    <p:sldId id="314" r:id="rId41"/>
    <p:sldId id="315" r:id="rId42"/>
    <p:sldId id="316" r:id="rId43"/>
    <p:sldId id="328" r:id="rId44"/>
    <p:sldId id="331" r:id="rId45"/>
    <p:sldId id="33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993300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3979" autoAdjust="0"/>
  </p:normalViewPr>
  <p:slideViewPr>
    <p:cSldViewPr>
      <p:cViewPr>
        <p:scale>
          <a:sx n="91" d="100"/>
          <a:sy n="91" d="100"/>
        </p:scale>
        <p:origin x="-228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40BC697-DB88-F07D-06CC-248B0FD7B3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FD4856-968B-4AC9-E88B-32245FA361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0E8000-F439-402C-A700-C473652EB7D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AE9616D-2D7A-AC46-B7EC-93CC891EA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C8F1C48-AA7F-4D82-2A73-E20822BAC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7FB5AA-3D88-ECC3-803A-26382E5D75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487216-5629-0A5E-7844-AAC638A9AE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3E2CAA-BEE7-4A83-972A-4057254E83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61234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46754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xmlns="" id="{C8CEA1F4-CA0D-76C1-FDD6-0A4110A098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xmlns="" id="{41ED4327-2AB4-9803-A775-68A93331B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dirty="0"/>
              <a:t>Source </a:t>
            </a:r>
            <a:r>
              <a:rPr lang="en-US" altLang="en-US" dirty="0" err="1"/>
              <a:t>Images:</a:t>
            </a:r>
            <a:r>
              <a:rPr lang="en-US" altLang="en-US" sz="1600" b="1" dirty="0" err="1">
                <a:latin typeface="Arial" panose="020B0604020202020204" pitchFamily="34" charset="0"/>
              </a:rPr>
              <a:t>UpToDate</a:t>
            </a:r>
            <a:r>
              <a:rPr lang="en-US" altLang="en-US" sz="1600" b="1" dirty="0">
                <a:latin typeface="Arial" panose="020B0604020202020204" pitchFamily="34" charset="0"/>
              </a:rPr>
              <a:t>: sections on </a:t>
            </a:r>
            <a:r>
              <a:rPr lang="en-US" altLang="en-US" sz="1600" b="1" dirty="0" err="1">
                <a:latin typeface="Arial" panose="020B0604020202020204" pitchFamily="34" charset="0"/>
              </a:rPr>
              <a:t>cushing’s</a:t>
            </a:r>
            <a:r>
              <a:rPr lang="en-US" altLang="en-US" sz="1600" b="1" dirty="0">
                <a:latin typeface="Arial" panose="020B0604020202020204" pitchFamily="34" charset="0"/>
              </a:rPr>
              <a:t> syndrome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Epidemiology and clinical manifestations of Cushing’s syndrome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Establishing the diagnosis of Cushing’s syndrome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Establishing the cause of Cushing’s Syndrome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xmlns="" id="{D396DEEF-A056-5259-5635-6A4EA00F1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06A21F9-9AA0-4ED7-AC59-B0EA30089F86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733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5E3F5D-936B-4F8E-920A-26D6A04FE27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3633C-AEC4-4A75-BE5C-E84A5F25D2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5D34-A547-4F5D-B58C-E565333517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E008FC3-B21C-0D51-E825-50DE71B29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CA74D56-4EDB-E691-9F5B-088E862F31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A9DA9F-205E-29B4-EA53-1D173AADC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CD3652-C63C-42CF-A901-6B1828B85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021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6662-9FD4-443C-8833-C73120B2ADB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8BF48-6FD5-4B11-8F7C-C3F1E0AC995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FAAA-B59D-4F7C-8829-93697AA03F4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BC7F2-747F-4BD3-975E-589A3EF2A1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3E94-9872-450D-ACD4-2264713771F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ABD7-F679-4D95-B3FC-AD266C35DA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63A6B-21F4-4934-86CD-145BA662D1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4B50C2-292A-43DA-BA22-63AA98F1441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68F1BE-7BE5-4BD9-B395-84BF7EBF9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17EE7203-6017-83DE-DE19-8A0BEDE9F9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6986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ADDISON’S DISEASE </a:t>
            </a:r>
            <a:b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&amp;</a:t>
            </a:r>
            <a:b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 CUSHING SYNDROME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3733800"/>
            <a:ext cx="4572000" cy="1363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smtClean="0">
                <a:latin typeface="Century Gothic" pitchFamily="34" charset="0"/>
              </a:rPr>
              <a:t>Dr. Muhammad Mujeeb Khan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smtClean="0">
                <a:latin typeface="Century Gothic" pitchFamily="34" charset="0"/>
              </a:rPr>
              <a:t>FCPS (Medicine)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smtClean="0">
                <a:latin typeface="Century Gothic" pitchFamily="34" charset="0"/>
              </a:rPr>
              <a:t>Dip. DM (UK), Dip. Nutrition (Pak), 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err="1" smtClean="0">
                <a:latin typeface="Century Gothic" pitchFamily="34" charset="0"/>
              </a:rPr>
              <a:t>MSc</a:t>
            </a:r>
            <a:r>
              <a:rPr lang="en-US" sz="1100" dirty="0" smtClean="0">
                <a:latin typeface="Century Gothic" pitchFamily="34" charset="0"/>
              </a:rPr>
              <a:t>. Infectious Diseases (UK)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smtClean="0">
                <a:latin typeface="Century Gothic" pitchFamily="34" charset="0"/>
              </a:rPr>
              <a:t>Associate Professor</a:t>
            </a:r>
          </a:p>
          <a:p>
            <a:pPr marL="342900" indent="-342900"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1100" dirty="0" smtClean="0">
                <a:latin typeface="Century Gothic" pitchFamily="34" charset="0"/>
              </a:rPr>
              <a:t>Rawalpindi Medical University,  Rawalpindi</a:t>
            </a:r>
            <a:endParaRPr lang="en-US" sz="1100" dirty="0">
              <a:latin typeface="Century Gothic" pitchFamily="34" charset="0"/>
            </a:endParaRPr>
          </a:p>
        </p:txBody>
      </p:sp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153400" y="152400"/>
            <a:ext cx="816214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C6A57F-8F20-1F43-6155-53B1060A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030337" cy="124813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NEGATIVE FEEDBACK LOOP IN </a:t>
            </a:r>
            <a:b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ADDISON’S DISEASE</a:t>
            </a:r>
          </a:p>
        </p:txBody>
      </p:sp>
      <p:sp>
        <p:nvSpPr>
          <p:cNvPr id="9220" name="TextBox 3">
            <a:extLst>
              <a:ext uri="{FF2B5EF4-FFF2-40B4-BE49-F238E27FC236}">
                <a16:creationId xmlns:a16="http://schemas.microsoft.com/office/drawing/2014/main" xmlns="" id="{5E4863D7-E492-AE34-5448-192ECCDC7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0"/>
            <a:ext cx="11464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Anterior</a:t>
            </a:r>
            <a:r>
              <a:rPr lang="en-US" altLang="en-US" dirty="0"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Century Gothic" pitchFamily="34" charset="0"/>
                <a:cs typeface="Arial" panose="020B0604020202020204" pitchFamily="34" charset="0"/>
              </a:rPr>
              <a:t> pituitary</a:t>
            </a:r>
          </a:p>
        </p:txBody>
      </p:sp>
      <p:sp>
        <p:nvSpPr>
          <p:cNvPr id="9221" name="Right Arrow 9">
            <a:extLst>
              <a:ext uri="{FF2B5EF4-FFF2-40B4-BE49-F238E27FC236}">
                <a16:creationId xmlns:a16="http://schemas.microsoft.com/office/drawing/2014/main" xmlns="" id="{A286C8A3-7020-F0BA-B1EE-F01824CD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76400"/>
            <a:ext cx="619125" cy="370533"/>
          </a:xfrm>
          <a:prstGeom prst="rightArrow">
            <a:avLst>
              <a:gd name="adj1" fmla="val 50000"/>
              <a:gd name="adj2" fmla="val 49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xmlns="" id="{484AA4AE-5F64-CAB0-7895-E86766BAA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524000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Excessive but</a:t>
            </a:r>
            <a:b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ineffective ACTH to adrenal cortex</a:t>
            </a:r>
            <a:endParaRPr lang="en-US" altLang="en-US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9223" name="Right Arrow 11">
            <a:extLst>
              <a:ext uri="{FF2B5EF4-FFF2-40B4-BE49-F238E27FC236}">
                <a16:creationId xmlns:a16="http://schemas.microsoft.com/office/drawing/2014/main" xmlns="" id="{017191E0-026F-D311-531C-DD1FDFA28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752600"/>
            <a:ext cx="620713" cy="401638"/>
          </a:xfrm>
          <a:prstGeom prst="right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Box 13">
            <a:extLst>
              <a:ext uri="{FF2B5EF4-FFF2-40B4-BE49-F238E27FC236}">
                <a16:creationId xmlns:a16="http://schemas.microsoft.com/office/drawing/2014/main" xmlns="" id="{5180FA68-436C-A142-BA2C-AE99CE5B5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837" y="1524000"/>
            <a:ext cx="2276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release of </a:t>
            </a:r>
            <a:b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Glucocorticoids </a:t>
            </a:r>
            <a:b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or Mineralocorticoids</a:t>
            </a:r>
          </a:p>
        </p:txBody>
      </p:sp>
      <p:sp>
        <p:nvSpPr>
          <p:cNvPr id="9225" name="Down Arrow 14">
            <a:extLst>
              <a:ext uri="{FF2B5EF4-FFF2-40B4-BE49-F238E27FC236}">
                <a16:creationId xmlns:a16="http://schemas.microsoft.com/office/drawing/2014/main" xmlns="" id="{763E9A01-F774-2B77-0A24-CC7C9919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381000" cy="581024"/>
          </a:xfrm>
          <a:prstGeom prst="down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TextBox 15">
            <a:extLst>
              <a:ext uri="{FF2B5EF4-FFF2-40B4-BE49-F238E27FC236}">
                <a16:creationId xmlns:a16="http://schemas.microsoft.com/office/drawing/2014/main" xmlns="" id="{807EB000-3933-C2EF-028E-D97B0235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276600"/>
            <a:ext cx="25090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Lack of glucose, Na &amp; water</a:t>
            </a:r>
          </a:p>
        </p:txBody>
      </p:sp>
      <p:sp>
        <p:nvSpPr>
          <p:cNvPr id="9227" name="TextBox 17">
            <a:extLst>
              <a:ext uri="{FF2B5EF4-FFF2-40B4-BE49-F238E27FC236}">
                <a16:creationId xmlns:a16="http://schemas.microsoft.com/office/drawing/2014/main" xmlns="" id="{52C624BF-5095-9CD0-D0C2-FB1D6D967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4648200"/>
            <a:ext cx="2509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Dehydration, </a:t>
            </a:r>
            <a:b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unable to manage stressful situations</a:t>
            </a:r>
          </a:p>
        </p:txBody>
      </p:sp>
      <p:sp>
        <p:nvSpPr>
          <p:cNvPr id="9228" name="Down Arrow 18">
            <a:extLst>
              <a:ext uri="{FF2B5EF4-FFF2-40B4-BE49-F238E27FC236}">
                <a16:creationId xmlns:a16="http://schemas.microsoft.com/office/drawing/2014/main" xmlns="" id="{1E11143B-6E6D-A308-FFEF-DB5FE9F71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038600"/>
            <a:ext cx="350838" cy="527050"/>
          </a:xfrm>
          <a:prstGeom prst="downArrow">
            <a:avLst>
              <a:gd name="adj1" fmla="val 50000"/>
              <a:gd name="adj2" fmla="val 5018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9" name="Down Arrow 19">
            <a:extLst>
              <a:ext uri="{FF2B5EF4-FFF2-40B4-BE49-F238E27FC236}">
                <a16:creationId xmlns:a16="http://schemas.microsoft.com/office/drawing/2014/main" xmlns="" id="{A96A77DA-E963-C5DE-9D69-E753E3639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381000" cy="581025"/>
          </a:xfrm>
          <a:prstGeom prst="downArrow">
            <a:avLst>
              <a:gd name="adj1" fmla="val 50000"/>
              <a:gd name="adj2" fmla="val 500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0" name="TextBox 20">
            <a:extLst>
              <a:ext uri="{FF2B5EF4-FFF2-40B4-BE49-F238E27FC236}">
                <a16:creationId xmlns:a16="http://schemas.microsoft.com/office/drawing/2014/main" xmlns="" id="{4E410F12-A01D-23A1-DC4E-AA3BD3DD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25090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Bronzing of skin</a:t>
            </a:r>
            <a:b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(ACTH is linked to melanin production)</a:t>
            </a:r>
          </a:p>
        </p:txBody>
      </p:sp>
      <p:pic>
        <p:nvPicPr>
          <p:cNvPr id="1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EAD3841A-7174-7920-CEF0-9EE235C7F9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399" y="1295399"/>
            <a:ext cx="7315201" cy="479425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Arises when cortisol levels are not sufficient to meet the needs of the body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Cortisol aids in maintaining vascular tone, hepatic gluconeogenesis, and in maintaining glycogen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Inadequate cortisol in times of stress can lead to hypotension, shock, and hypoglycemia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Mineralocorticoid deficiency typically leads to renal wasting of sodium, retention of potassium, and reduced intravascular volume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defRPr/>
            </a:pP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defRPr/>
            </a:pP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0385904C-0EF7-11D9-C262-55035D0C8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43" y="200835"/>
            <a:ext cx="8202090" cy="84268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ADRENAL INSUFFICIENCY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34EDB1F9-C110-FB39-D7B0-FF8CBCD390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143000"/>
            <a:ext cx="72390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Autoimmune etiology, resulting from chronic destruction of the adrenal cortex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Lymphocytic infiltration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Antibodies to adrenal cortical antigens are present early in the disease process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91B45684-6874-314F-17A3-86FE86EED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25" y="120650"/>
            <a:ext cx="8918038" cy="86995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PRIMARY ADRENAL INSUFFICIENCY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AC354B3C-EB39-D55C-14DE-9252D1F7C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966075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Caused by pituitary failure of ACTH secretion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Etiologies:</a:t>
            </a:r>
          </a:p>
          <a:p>
            <a:pPr marL="914400" lvl="1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Any cause of primary or secondary hypopituitarism</a:t>
            </a:r>
          </a:p>
          <a:p>
            <a:pPr marL="914400" lvl="1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Exogenous Glucocorticoid Therapy</a:t>
            </a:r>
          </a:p>
          <a:p>
            <a:pPr marL="914400" lvl="1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Megestrol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, which has some glucocorticoid therapy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8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3200DCF8-AA53-6AA6-B8D7-AC1531BAF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1" y="76200"/>
            <a:ext cx="8686800" cy="104096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SECONDARY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ADRENAL INSUFFICIENCY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DECFC211-E0F0-E403-AA2F-82E773489D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71628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Acute adrenal insufficiency (Adrenal Crisis) should be expected in any patient acute, unexplained volume depletion and shock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Hyperkalemia, acidosis, and hypoglycemia may also be accompanying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B58DAEDD-6CF4-2739-940C-0DB273C3C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55380" cy="960615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CLINICAL PRESENTATION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BF50728-D8BE-8AAE-CE83-3A22C58F1E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066800"/>
            <a:ext cx="4648200" cy="521388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Symptoms may include weakness, weight loss, nausea, vomiting, anorexia, and postural hypotension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Skin pigmentation seen with primary adrenal insufficiency secondary to MSH activity associated with ACTH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Hyponatremia and Hyperkalemia may develop secondary to a lack of aldosterone</a:t>
            </a:r>
          </a:p>
        </p:txBody>
      </p:sp>
      <p:pic>
        <p:nvPicPr>
          <p:cNvPr id="16388" name="Picture 7" descr="Hyperpigmentation 2">
            <a:extLst>
              <a:ext uri="{FF2B5EF4-FFF2-40B4-BE49-F238E27FC236}">
                <a16:creationId xmlns:a16="http://schemas.microsoft.com/office/drawing/2014/main" xmlns="" id="{819F4CA5-3C92-A63B-3E79-3D3D1E7310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10200" y="1219200"/>
            <a:ext cx="2543487" cy="35814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C332CBD2-F9F4-B83E-25E3-D940919453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75438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Early morning baseline Cortisol and ACTH levels: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morning cortisol level of &lt;3 mg/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dL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is virtually diagnostic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level of &lt;10 mg/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dL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is highly suspicious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level of &gt;18 mg/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dL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should rule out Adrenal Insufficiency except in the setting of a critically ill patient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defRPr/>
            </a:pP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D251C578-7DAF-19E3-6823-0C79E397DA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055380" cy="94615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DIAGNOSIS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80A88B46-5663-9FBA-6396-47E6F875C4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143000"/>
            <a:ext cx="7391400" cy="533336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ACTH Stimulation Test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Measure morning cortisol level (pre-test level)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Administer 250 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ug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dose ACTH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Measure a second cortisol level 30 minutes after ACTH administration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Normal response demonstrates a level of greater than  500 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nmol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/L after ACTH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Patients with both primary and secondary adrenal insufficiency will not demonstrate appropriate response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172FDD4B-6FF4-C8E5-47DF-EF9C67225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391400" cy="884415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DIAGNOSIS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9EDBC140-D34F-CCBD-4C8D-91945B7EF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239000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Further determination of primary vs. secondary adrenal insufficiency will be based upon ACTH level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High ACTH level expected in primary insufficiency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F574E8F5-6109-C617-9ED6-8302A63C4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315200" cy="732015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DIAGNOSIS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C6786710-9996-56C4-220C-2A714F5E4F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1" y="1447800"/>
            <a:ext cx="7620000" cy="4195481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Treat Acute Adrenal Insufficiency with Hydrocortisone </a:t>
            </a:r>
            <a:r>
              <a:rPr lang="en-US" sz="1600" dirty="0" smtClean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50-100 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mg IV 8 hrs</a:t>
            </a:r>
          </a:p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 addition, volume resuscitate with Normal Saline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9B755B86-8093-6641-712E-C45EA48B5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816" y="120650"/>
            <a:ext cx="9096184" cy="9461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TREATMENT: </a:t>
            </a:r>
            <a:b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ACUTE ADRENAL INSUFFICIENCY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BEA0E0-BDA1-C270-95FA-B1837943AB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9477" y="1529863"/>
            <a:ext cx="5193323" cy="3804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E03C763C-B740-E335-8753-6E526B0608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467600" cy="423615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Hydrocortisone 20-30 mg orally daily</a:t>
            </a:r>
          </a:p>
          <a:p>
            <a:pPr lvl="2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Typically divide dose 2/3 in am, 1/3 in pm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May use Prednisone 5 mg orally daily instead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Fludrocortisone 0.05-0.1 mg orally </a:t>
            </a:r>
          </a:p>
          <a:p>
            <a:pPr lvl="2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Not necessary in patients with secondary adrenal insufficiency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Provide instruction for periods of acute illness or increased stress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B7A68905-7B90-F865-4E76-3D2C1984A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35875" cy="1157817"/>
          </a:xfrm>
        </p:spPr>
        <p:txBody>
          <a:bodyPr anchor="t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TREATMENT: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CHRONIC </a:t>
            </a: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ADRENAL INSUFFICIENCY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391400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Optimized Glucocorticoid Replacement Therapy: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Better understanding of the body's cortisol needs has led to more  precise dosing regimens to mimic natural cortisol production.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Personalized Dosing: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Tailored treatment plans consider individual patient factors, such as age, weight, activity level, and stressors, to optimize dosing for each person.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RECENT ADVANCES IN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ADDISON’s </a:t>
            </a: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DISEASE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241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315200" cy="4419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Modified-Release Hydrocortisone Formulations: 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New medications provide more stable cortisol levels throughout the day, reducing the risk of both over- and under-replacement.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Research into Immunomodulatory Agents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: Ongoing studies explore the potential of medications that modulate the immune system to address the autoimmune component of Addison's disease, potentially offering new treatment options in the future.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0982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967193-9A4E-C259-BBE8-F63D5647B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066800"/>
            <a:ext cx="7467600" cy="54992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41 years</a:t>
            </a: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 old woman presents with the complaint of generalized weakness.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Patient states that she has been irritable lately and finds it difficult to concentrate at work.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She has been amenorrheic for 12 months and feels her symptoms might be related to early menopause.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O/E: blood pressure is 160/90 mm Hg. The patient has a moon face and a buffalo hump.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Abdominal examination reveals purple striae. Her extremities appear to be atrophied. Her fingerstick glucose is 210 mg/dL.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E50B87-77D9-D6F4-9E39-34133D3D8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68580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CLINICAL SCENARIO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9200" y="1524000"/>
            <a:ext cx="6858000" cy="164630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 SYNDROME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4943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A5080EAC-8454-AF0D-759F-618F58B91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1999" y="1295400"/>
            <a:ext cx="7620001" cy="5226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Cushing’ Syndrome: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	A state of chronic glucocorticoid excess leading to of symptoms and signs of hypercortisolism.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Cushing’s Disease: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	The specific type of Cushing’s syndrome due to excessive ACTH secretion from a pituitary tumor.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Ectopic ACTH syndrome: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	Type of Cushing’s syndrome due to ACTH secretion by nonpituitary tumor.</a:t>
            </a:r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F14FA81C-8467-9BA6-1FF0-4BE53FAB3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9144000" cy="94615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CUSHING’S SYNDROME DEFINITIONS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C8AA5AB3-476F-C600-C00B-F04A215A9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295400"/>
            <a:ext cx="7239001" cy="44545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SzPct val="81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Most common cause is </a:t>
            </a: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iatrogenic 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due to chronic use of glucocorticoid.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SzPct val="81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Overproduction of cortisol by the adrenal glands.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SzPct val="81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Mostly due to </a:t>
            </a: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Bilateral Adrenal Hyperplasia</a:t>
            </a: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SzPct val="81000"/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The most frequent age of onset is 3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to 4</a:t>
            </a:r>
            <a:r>
              <a:rPr lang="en-US" sz="1600" baseline="300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decade.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62FBD2A-7BDC-1224-BA8B-BDA8EECEB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 anchor="ctr">
            <a:norm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CUSHING’S SYNDROME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>
            <a:extLst>
              <a:ext uri="{FF2B5EF4-FFF2-40B4-BE49-F238E27FC236}">
                <a16:creationId xmlns:a16="http://schemas.microsoft.com/office/drawing/2014/main" xmlns="" id="{13060AB4-4994-4C6C-3540-D36D11A22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447800"/>
            <a:ext cx="7696201" cy="487680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600" b="1" i="1" u="sng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ACTH-dependent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Pituitary adenoma (Cushing’s disease)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Non-pituitary neoplasm (ectopic ACTH)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sz="1600" b="1" i="1" u="sng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ACTH-independent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Iatrogenic (glucocorticoid, megestrol acetate)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Adrenal neoplasm (adenoma, carcinoma)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Nodular adrenal hyperplasia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Primary pigmented nodular adrenal disease.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Massive macronodular adrenonodular hyperplasia</a:t>
            </a:r>
          </a:p>
          <a:p>
            <a:pPr lvl="1" algn="just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Food-dependent (GIP-mediated)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Factitious </a:t>
            </a: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25602" name="Rectangle 5">
            <a:extLst>
              <a:ext uri="{FF2B5EF4-FFF2-40B4-BE49-F238E27FC236}">
                <a16:creationId xmlns:a16="http://schemas.microsoft.com/office/drawing/2014/main" xmlns="" id="{4E185CB3-7513-2C31-7FA2-42096A114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 anchor="ctr">
            <a:noAutofit/>
          </a:bodyPr>
          <a:lstStyle/>
          <a:p>
            <a:pPr algn="ctr" eaLnBrk="1" hangingPunct="1"/>
            <a:r>
              <a:rPr lang="en-US" alt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CUSHING’S SYNDROME: </a:t>
            </a:r>
            <a:br>
              <a:rPr lang="en-US" alt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DIFFERENTIAL DIAGNOSIS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>
            <a:extLst>
              <a:ext uri="{FF2B5EF4-FFF2-40B4-BE49-F238E27FC236}">
                <a16:creationId xmlns:a16="http://schemas.microsoft.com/office/drawing/2014/main" xmlns="" id="{C8AA5AB3-476F-C600-C00B-F04A215A99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447800"/>
            <a:ext cx="7467601" cy="430212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Small cell carcinoma of the lung (50% of ectopic ACTH cases).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Pancreatic islet cell tumors. 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Century Gothic" pitchFamily="34" charset="0"/>
                <a:cs typeface="Arial" panose="020B0604020202020204" pitchFamily="34" charset="0"/>
              </a:rPr>
              <a:t>Carcinoid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tumors (lung, thymus, gut, pancreas, ovary).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Century Gothic" pitchFamily="34" charset="0"/>
                <a:cs typeface="Arial" panose="020B0604020202020204" pitchFamily="34" charset="0"/>
              </a:rPr>
              <a:t>Medullary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carcinoma of the thyroid.</a:t>
            </a:r>
          </a:p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Century Gothic" pitchFamily="34" charset="0"/>
                <a:cs typeface="Arial" panose="020B0604020202020204" pitchFamily="34" charset="0"/>
              </a:rPr>
              <a:t>Pheochromocytoma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and related tumors.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762FBD2A-7BDC-1224-BA8B-BDA8EECEB6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TUMORS CAUSING ECTOPIC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ACTH </a:t>
            </a: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SYNDROME </a:t>
            </a:r>
            <a:endParaRPr lang="en-US" alt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3F38F6C1-8288-C625-1099-EE9360837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371600"/>
            <a:ext cx="7315200" cy="5029200"/>
          </a:xfrm>
        </p:spPr>
        <p:txBody>
          <a:bodyPr>
            <a:noAutofit/>
          </a:bodyPr>
          <a:lstStyle/>
          <a:p>
            <a:pPr marL="609600" indent="-609600" algn="ctr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Adrenocortical Hyperplasia</a:t>
            </a:r>
          </a:p>
          <a:p>
            <a:pPr marL="590544" indent="-5334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Bilateral hyperplasia of adrenal cortex.</a:t>
            </a:r>
          </a:p>
          <a:p>
            <a:pPr marL="590544" indent="-5334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Results from chronic ACTH hypersecretion.</a:t>
            </a:r>
          </a:p>
          <a:p>
            <a:pPr marL="590544" indent="-5334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There are 3 types of adrenocortical hyperplasia:</a:t>
            </a:r>
          </a:p>
          <a:p>
            <a:pPr marL="1371600" lvl="2" indent="-457200" eaLnBrk="1" hangingPunct="1">
              <a:lnSpc>
                <a:spcPct val="150000"/>
              </a:lnSpc>
              <a:buClr>
                <a:schemeClr val="tx1"/>
              </a:buClr>
              <a:buSzPct val="93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Simple Adrenocortical Hyperplasia (Cushing’s disease)</a:t>
            </a:r>
          </a:p>
          <a:p>
            <a:pPr marL="1371600" lvl="2" indent="-457200" eaLnBrk="1" hangingPunct="1">
              <a:lnSpc>
                <a:spcPct val="150000"/>
              </a:lnSpc>
              <a:buClr>
                <a:schemeClr val="tx1"/>
              </a:buClr>
              <a:buSzPct val="93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Ectopic ACTH syndrome</a:t>
            </a:r>
          </a:p>
          <a:p>
            <a:pPr marL="1371600" lvl="2" indent="-457200" eaLnBrk="1" hangingPunct="1">
              <a:lnSpc>
                <a:spcPct val="150000"/>
              </a:lnSpc>
              <a:buClr>
                <a:schemeClr val="tx1"/>
              </a:buClr>
              <a:buSzPct val="93000"/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Bilateral Nodular Hyperplasia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8E10D296-3C7E-5773-89F5-5D2BC1F6E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 anchor="ctr">
            <a:no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PATHOLOGY OF</a:t>
            </a:r>
            <a:b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CUSHING’S SYNDROME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8B3933C-E05B-5B84-E3E1-8ABD11552EC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1752600"/>
          <a:ext cx="6096000" cy="225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xmlns="" val="135183259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932664497"/>
                    </a:ext>
                  </a:extLst>
                </a:gridCol>
              </a:tblGrid>
              <a:tr h="34231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LECTURE CONTENT ANALYSIS</a:t>
                      </a:r>
                      <a:endParaRPr lang="x-none" sz="1600" b="1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935403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CORE CONTENT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60%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xmlns="" val="2401979440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HORIZONTAL INTEGRATION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20%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xmlns="" val="2629879297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VERTICAL INTEGRATION 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15%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xmlns="" val="1443494075"/>
                  </a:ext>
                </a:extLst>
              </a:tr>
              <a:tr h="342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RESEARCH AND ETHICS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5%</a:t>
                      </a:r>
                      <a:endParaRPr lang="x-none" sz="1600" dirty="0">
                        <a:latin typeface="Century Gothic" pitchFamily="34" charset="0"/>
                      </a:endParaRPr>
                    </a:p>
                  </a:txBody>
                  <a:tcPr marL="68580" marR="68580" marT="42203" marB="42203"/>
                </a:tc>
                <a:extLst>
                  <a:ext uri="{0D108BD9-81ED-4DB2-BD59-A6C34878D82A}">
                    <a16:rowId xmlns:a16="http://schemas.microsoft.com/office/drawing/2014/main" xmlns="" val="618979857"/>
                  </a:ext>
                </a:extLst>
              </a:tr>
            </a:tbl>
          </a:graphicData>
        </a:graphic>
      </p:graphicFrame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977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AE29FAB2-C924-5FA4-3F76-D19FCC2A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719513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1">
            <a:extLst>
              <a:ext uri="{FF2B5EF4-FFF2-40B4-BE49-F238E27FC236}">
                <a16:creationId xmlns:a16="http://schemas.microsoft.com/office/drawing/2014/main" xmlns="" id="{E18A45F4-9F5D-F589-D05F-CCC08A7C9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6" y="139699"/>
            <a:ext cx="73575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entury Gothic" pitchFamily="34" charset="0"/>
                <a:cs typeface="Arial" panose="020B0604020202020204" pitchFamily="34" charset="0"/>
              </a:rPr>
              <a:t>CLINICAL MANIFESTATIONS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entury Gothic" pitchFamily="34" charset="0"/>
                <a:cs typeface="Arial" panose="020B0604020202020204" pitchFamily="34" charset="0"/>
              </a:rPr>
              <a:t>OF CUSHING’S SYNDROME</a:t>
            </a: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xmlns="" id="{345058F0-296C-D5DC-2434-96AEB4A3C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344737" cy="19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>
            <a:extLst>
              <a:ext uri="{FF2B5EF4-FFF2-40B4-BE49-F238E27FC236}">
                <a16:creationId xmlns:a16="http://schemas.microsoft.com/office/drawing/2014/main" xmlns="" id="{A6D7AE28-4891-2EC3-A372-DF30889ADF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2722562" cy="20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5">
            <a:extLst>
              <a:ext uri="{FF2B5EF4-FFF2-40B4-BE49-F238E27FC236}">
                <a16:creationId xmlns:a16="http://schemas.microsoft.com/office/drawing/2014/main" xmlns="" id="{163854CC-F2E4-9B09-E9DD-F41B028DD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76600"/>
            <a:ext cx="3810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Facial Plethora i.e. “Moon </a:t>
            </a:r>
            <a:r>
              <a:rPr lang="en-US" altLang="en-US" sz="1600" dirty="0" err="1">
                <a:latin typeface="Century Gothic" pitchFamily="34" charset="0"/>
                <a:cs typeface="Arial" panose="020B0604020202020204" pitchFamily="34" charset="0"/>
              </a:rPr>
              <a:t>Facies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1751" name="TextBox 6">
            <a:extLst>
              <a:ext uri="{FF2B5EF4-FFF2-40B4-BE49-F238E27FC236}">
                <a16:creationId xmlns:a16="http://schemas.microsoft.com/office/drawing/2014/main" xmlns="" id="{E5C14422-6804-3D6C-CF3E-214B485D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91200"/>
            <a:ext cx="42995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entury Gothic" pitchFamily="34" charset="0"/>
                <a:cs typeface="Arial" panose="020B0604020202020204" pitchFamily="34" charset="0"/>
              </a:rPr>
              <a:t>Dorsocervical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fat pad i.e. “buffalo hump”</a:t>
            </a:r>
          </a:p>
        </p:txBody>
      </p:sp>
      <p:pic>
        <p:nvPicPr>
          <p:cNvPr id="10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3F38F6C1-8288-C625-1099-EE9360837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772400" cy="502920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Obesity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Increased adipose tissue w/moon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facies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buffalo hump and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supraclavicular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fat pads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Central obesity with increased fat in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mediastinum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and peritoneum, and visceral fat on CT. </a:t>
            </a:r>
          </a:p>
          <a:p>
            <a:pPr algn="just">
              <a:lnSpc>
                <a:spcPct val="120000"/>
              </a:lnSpc>
              <a:buClr>
                <a:schemeClr val="tx1"/>
              </a:buClr>
              <a:buNone/>
              <a:defRPr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Skin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Facial plethora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Violaceous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striae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on abdomen, buttocks, lower back, upper thighs, upper arms, and breasts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Telangiectasias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and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purpura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Cutaneous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atrophy with exposure of subcutaneous vasculature tissue and tenting of skin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Increased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lanugo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facial hair.</a:t>
            </a:r>
          </a:p>
          <a:p>
            <a:pPr lvl="1" algn="just">
              <a:lnSpc>
                <a:spcPct val="12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Acanthosis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nigricans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insulin resistance and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hyperinsulinism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xmlns="" id="{8E10D296-3C7E-5773-89F5-5D2BC1F6E0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990600"/>
          </a:xfrm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CLINICAL FEATURES</a:t>
            </a:r>
            <a:endParaRPr lang="en-US" sz="2400" b="1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xmlns="" id="{3F38F6C1-8288-C625-1099-EE9360837D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914400"/>
            <a:ext cx="7772400" cy="502920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  <a:buNone/>
              <a:defRPr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Cardiovascular and Renal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Hypertension and possibly edema </a:t>
            </a:r>
          </a:p>
          <a:p>
            <a:pPr lvl="1" algn="just">
              <a:buClr>
                <a:schemeClr val="tx1"/>
              </a:buClr>
              <a:buNone/>
              <a:defRPr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None/>
              <a:defRPr/>
            </a:pPr>
            <a:r>
              <a:rPr lang="en-US" sz="1600" b="1" dirty="0" err="1">
                <a:latin typeface="Century Gothic" pitchFamily="34" charset="0"/>
                <a:cs typeface="Arial" panose="020B0604020202020204" pitchFamily="34" charset="0"/>
              </a:rPr>
              <a:t>Gastroenterologic</a:t>
            </a:r>
            <a:endParaRPr lang="en-US" sz="1600" b="1" dirty="0">
              <a:latin typeface="Century Gothic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Peptic ulceration particularly if patients are given high doses of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glucocorticoids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(rare in endogenous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hypercortisolism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).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None/>
              <a:defRPr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Endocrine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Galactorrhea</a:t>
            </a: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Signs of hypothyroidism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Decreased testicular volume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tx1"/>
              </a:buClr>
              <a:buNone/>
              <a:defRPr/>
            </a:pPr>
            <a:r>
              <a:rPr lang="en-US" sz="1600" b="1" dirty="0">
                <a:latin typeface="Century Gothic" pitchFamily="34" charset="0"/>
                <a:cs typeface="Arial" panose="020B0604020202020204" pitchFamily="34" charset="0"/>
              </a:rPr>
              <a:t>Skeletal/Muscular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Proximal muscle weakness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Osteoporosis, fractures, </a:t>
            </a: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kyphosis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, height loss, axial skeletal bone pain.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 err="1">
                <a:latin typeface="Century Gothic" pitchFamily="34" charset="0"/>
                <a:cs typeface="Arial" panose="020B0604020202020204" pitchFamily="34" charset="0"/>
              </a:rPr>
              <a:t>Avascular</a:t>
            </a:r>
            <a:r>
              <a:rPr lang="en-US" sz="1600" dirty="0">
                <a:latin typeface="Century Gothic" pitchFamily="34" charset="0"/>
                <a:cs typeface="Arial" panose="020B0604020202020204" pitchFamily="34" charset="0"/>
              </a:rPr>
              <a:t> necrosis of the hip is also possible from glucocorticoid excess.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487BE6EE-DFD9-8E45-06F0-434F60A06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94615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</a:rPr>
              <a:t>PHYSICAL FEATURES</a:t>
            </a:r>
          </a:p>
        </p:txBody>
      </p:sp>
      <p:pic>
        <p:nvPicPr>
          <p:cNvPr id="35844" name="Picture 6">
            <a:extLst>
              <a:ext uri="{FF2B5EF4-FFF2-40B4-BE49-F238E27FC236}">
                <a16:creationId xmlns:a16="http://schemas.microsoft.com/office/drawing/2014/main" xmlns="" id="{A16B7B09-769B-071E-6315-6AA1AC0B1CD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1" r="12071"/>
          <a:stretch>
            <a:fillRect/>
          </a:stretch>
        </p:blipFill>
        <p:spPr>
          <a:xfrm>
            <a:off x="2133600" y="1143000"/>
            <a:ext cx="4724400" cy="4464549"/>
          </a:xfrm>
        </p:spPr>
      </p:pic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4F394F05-F417-C26E-4F19-432C9AD0F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620000" cy="4195481"/>
          </a:xfrm>
        </p:spPr>
        <p:txBody>
          <a:bodyPr>
            <a:normAutofit/>
          </a:bodyPr>
          <a:lstStyle/>
          <a:p>
            <a:pPr marL="457200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Leukocytosis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Hyperglycemia</a:t>
            </a:r>
          </a:p>
          <a:p>
            <a:pPr marL="457200" indent="-457200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Hypokalemic metabolic alkalosis due to activation of the renal mineralocorticoid receptor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8AD8D818-B292-1EF6-A092-29573F8C02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55380" cy="884415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LAB PARAMETERS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>
            <a:extLst>
              <a:ext uri="{FF2B5EF4-FFF2-40B4-BE49-F238E27FC236}">
                <a16:creationId xmlns:a16="http://schemas.microsoft.com/office/drawing/2014/main" xmlns="" id="{5D508228-6CC3-90F3-108E-4E1AFB9D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6704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>
            <a:lvl1pPr defTabSz="836613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37931725" indent="-37474525" defTabSz="836613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>
                <a:latin typeface="Century Gothic" pitchFamily="34" charset="0"/>
                <a:cs typeface="Arial" panose="020B0604020202020204" pitchFamily="34" charset="0"/>
              </a:rPr>
              <a:t>DIAGNOSIS OF CUSHING’S SYNDROME</a:t>
            </a: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xmlns="" id="{560414BB-4BFC-451D-5FE3-6F1207B11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992778"/>
            <a:ext cx="4419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Century Gothic" pitchFamily="34" charset="0"/>
                <a:cs typeface="Arial" panose="020B0604020202020204" pitchFamily="34" charset="0"/>
              </a:rPr>
              <a:t>Cushing’s syndrome suspected</a:t>
            </a:r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xmlns="" id="{5260FA0B-946A-3ED6-C3C3-E12CA2A00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5599516" cy="346234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Overnight 1mg Dexamethasone suppression test</a:t>
            </a:r>
          </a:p>
        </p:txBody>
      </p:sp>
      <p:sp>
        <p:nvSpPr>
          <p:cNvPr id="45061" name="Line 5">
            <a:extLst>
              <a:ext uri="{FF2B5EF4-FFF2-40B4-BE49-F238E27FC236}">
                <a16:creationId xmlns:a16="http://schemas.microsoft.com/office/drawing/2014/main" xmlns="" id="{8348AA48-2D42-DCA3-C6B0-7BC7621E4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057400"/>
            <a:ext cx="0" cy="3635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4710968A-122C-D08B-06B7-E5AAA64E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30829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High AM cortisol (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Symbol" panose="05050102010706020507" pitchFamily="18" charset="2"/>
              </a:rPr>
              <a:t> 3µg/dL)</a:t>
            </a:r>
            <a:endParaRPr lang="en-US" altLang="en-US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xmlns="" id="{E345CF0C-E46C-3C09-3F28-90291529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819400"/>
            <a:ext cx="31861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Low AM cortisol (&lt; 3</a:t>
            </a: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  <a:sym typeface="Symbol" panose="05050102010706020507" pitchFamily="18" charset="2"/>
              </a:rPr>
              <a:t>µg/dL)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xmlns="" id="{FE58624F-D7B7-5CC8-DD79-F30E8BD8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429000"/>
            <a:ext cx="10445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Normal</a:t>
            </a:r>
          </a:p>
        </p:txBody>
      </p:sp>
      <p:sp>
        <p:nvSpPr>
          <p:cNvPr id="45065" name="AutoShape 9">
            <a:extLst>
              <a:ext uri="{FF2B5EF4-FFF2-40B4-BE49-F238E27FC236}">
                <a16:creationId xmlns:a16="http://schemas.microsoft.com/office/drawing/2014/main" xmlns="" id="{23D58ECD-3493-4E9B-E70F-8B8DF8C1A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429000"/>
            <a:ext cx="3881437" cy="346234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24-hour </a:t>
            </a:r>
            <a:r>
              <a:rPr lang="en-US" altLang="en-US" sz="16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urine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cortisol </a:t>
            </a:r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xmlns="" id="{F8B9BE64-A4CE-5BE0-05DC-9FDCA5B9C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810000"/>
            <a:ext cx="0" cy="3635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xmlns="" id="{396756B4-5E09-860A-18E4-4666871D7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572000"/>
            <a:ext cx="13065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xmlns="" id="{CAB784AF-D0F9-EC07-5A44-5E70A47E50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00600"/>
            <a:ext cx="0" cy="4365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9" name="Text Box 13">
            <a:extLst>
              <a:ext uri="{FF2B5EF4-FFF2-40B4-BE49-F238E27FC236}">
                <a16:creationId xmlns:a16="http://schemas.microsoft.com/office/drawing/2014/main" xmlns="" id="{B7B0C596-08B0-7065-EF7A-ECC5086B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57800"/>
            <a:ext cx="27457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Repeat  screening  tests if highly suspected</a:t>
            </a:r>
            <a:endParaRPr lang="en-US" altLang="en-US" sz="14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5070" name="Text Box 14">
            <a:extLst>
              <a:ext uri="{FF2B5EF4-FFF2-40B4-BE49-F238E27FC236}">
                <a16:creationId xmlns:a16="http://schemas.microsoft.com/office/drawing/2014/main" xmlns="" id="{D939DC41-C780-0930-841D-3EB40A00B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572000"/>
            <a:ext cx="10969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Elevated</a:t>
            </a:r>
          </a:p>
        </p:txBody>
      </p:sp>
      <p:sp>
        <p:nvSpPr>
          <p:cNvPr id="45071" name="Line 15">
            <a:extLst>
              <a:ext uri="{FF2B5EF4-FFF2-40B4-BE49-F238E27FC236}">
                <a16:creationId xmlns:a16="http://schemas.microsoft.com/office/drawing/2014/main" xmlns="" id="{EF28C26F-BE6D-56FD-8604-CDC7318D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0" cy="43656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2" name="Text Box 16">
            <a:extLst>
              <a:ext uri="{FF2B5EF4-FFF2-40B4-BE49-F238E27FC236}">
                <a16:creationId xmlns:a16="http://schemas.microsoft.com/office/drawing/2014/main" xmlns="" id="{0B7F44AA-604B-1A76-CC04-75D1D0ED8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0"/>
            <a:ext cx="4127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Hypercortisolism is confirmed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Century Gothic" pitchFamily="34" charset="0"/>
                <a:cs typeface="Arial" panose="020B0604020202020204" pitchFamily="34" charset="0"/>
              </a:rPr>
              <a:t> Needs differential diagnosis</a:t>
            </a:r>
          </a:p>
        </p:txBody>
      </p:sp>
      <p:grpSp>
        <p:nvGrpSpPr>
          <p:cNvPr id="45073" name="Group 17">
            <a:extLst>
              <a:ext uri="{FF2B5EF4-FFF2-40B4-BE49-F238E27FC236}">
                <a16:creationId xmlns:a16="http://schemas.microsoft.com/office/drawing/2014/main" xmlns="" id="{2A2000FC-D93F-7628-E651-198E4F94591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514600"/>
            <a:ext cx="3267069" cy="316868"/>
            <a:chOff x="2609" y="1949"/>
            <a:chExt cx="2911" cy="307"/>
          </a:xfrm>
        </p:grpSpPr>
        <p:sp>
          <p:nvSpPr>
            <p:cNvPr id="45081" name="Line 18">
              <a:extLst>
                <a:ext uri="{FF2B5EF4-FFF2-40B4-BE49-F238E27FC236}">
                  <a16:creationId xmlns:a16="http://schemas.microsoft.com/office/drawing/2014/main" xmlns="" id="{ED0F04EF-239A-39A0-E7B3-004A8B058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9" y="1949"/>
              <a:ext cx="2899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2" name="Line 19">
              <a:extLst>
                <a:ext uri="{FF2B5EF4-FFF2-40B4-BE49-F238E27FC236}">
                  <a16:creationId xmlns:a16="http://schemas.microsoft.com/office/drawing/2014/main" xmlns="" id="{72BEF5C4-9211-1906-0C44-5B7047801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1" y="1949"/>
              <a:ext cx="0" cy="30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3" name="Line 20">
              <a:extLst>
                <a:ext uri="{FF2B5EF4-FFF2-40B4-BE49-F238E27FC236}">
                  <a16:creationId xmlns:a16="http://schemas.microsoft.com/office/drawing/2014/main" xmlns="" id="{C3FEECAE-86D1-DC7E-AE74-2B683D4E0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1949"/>
              <a:ext cx="0" cy="307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74" name="Group 21">
            <a:extLst>
              <a:ext uri="{FF2B5EF4-FFF2-40B4-BE49-F238E27FC236}">
                <a16:creationId xmlns:a16="http://schemas.microsoft.com/office/drawing/2014/main" xmlns="" id="{28507090-29C3-F63C-A7B6-F7A9F39350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191000"/>
            <a:ext cx="3155950" cy="382006"/>
            <a:chOff x="528" y="2592"/>
            <a:chExt cx="1872" cy="240"/>
          </a:xfrm>
        </p:grpSpPr>
        <p:sp>
          <p:nvSpPr>
            <p:cNvPr id="45078" name="Line 22">
              <a:extLst>
                <a:ext uri="{FF2B5EF4-FFF2-40B4-BE49-F238E27FC236}">
                  <a16:creationId xmlns:a16="http://schemas.microsoft.com/office/drawing/2014/main" xmlns="" id="{243C775F-8D93-3E7A-D5C3-A2307F2D9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92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79" name="Line 23">
              <a:extLst>
                <a:ext uri="{FF2B5EF4-FFF2-40B4-BE49-F238E27FC236}">
                  <a16:creationId xmlns:a16="http://schemas.microsoft.com/office/drawing/2014/main" xmlns="" id="{036C4E9F-91BD-5A62-A42B-A81B744D8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592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80" name="Line 24">
              <a:extLst>
                <a:ext uri="{FF2B5EF4-FFF2-40B4-BE49-F238E27FC236}">
                  <a16:creationId xmlns:a16="http://schemas.microsoft.com/office/drawing/2014/main" xmlns="" id="{B693DB80-C2EB-17ED-9FD1-E34EAB8BDA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2592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1449970" tIns="724993" rIns="1449970" bIns="724993">
              <a:spAutoFit/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075" name="Line 25">
            <a:extLst>
              <a:ext uri="{FF2B5EF4-FFF2-40B4-BE49-F238E27FC236}">
                <a16:creationId xmlns:a16="http://schemas.microsoft.com/office/drawing/2014/main" xmlns="" id="{441C06FD-D3DB-0F6E-5C77-2A3A2F383A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048000"/>
            <a:ext cx="17585" cy="3462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6" name="Line 26">
            <a:extLst>
              <a:ext uri="{FF2B5EF4-FFF2-40B4-BE49-F238E27FC236}">
                <a16:creationId xmlns:a16="http://schemas.microsoft.com/office/drawing/2014/main" xmlns="" id="{D1226EA8-F61A-AD89-754F-AC4E52089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1219200"/>
            <a:ext cx="0" cy="3508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77" name="Line 27">
            <a:extLst>
              <a:ext uri="{FF2B5EF4-FFF2-40B4-BE49-F238E27FC236}">
                <a16:creationId xmlns:a16="http://schemas.microsoft.com/office/drawing/2014/main" xmlns="" id="{549C27C0-AAE0-A068-2848-8445AF692A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048000"/>
            <a:ext cx="17582" cy="34623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 lIns="1449970" tIns="724993" rIns="1449970" bIns="724993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Line 3">
            <a:extLst>
              <a:ext uri="{FF2B5EF4-FFF2-40B4-BE49-F238E27FC236}">
                <a16:creationId xmlns:a16="http://schemas.microsoft.com/office/drawing/2014/main" xmlns="" id="{D6AF1ECE-FCD2-1B0D-9415-F4AC8F5DE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83089" y="674416"/>
            <a:ext cx="0" cy="30715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grpSp>
        <p:nvGrpSpPr>
          <p:cNvPr id="46084" name="Group 4">
            <a:extLst>
              <a:ext uri="{FF2B5EF4-FFF2-40B4-BE49-F238E27FC236}">
                <a16:creationId xmlns:a16="http://schemas.microsoft.com/office/drawing/2014/main" xmlns="" id="{AADFB128-72F1-A78C-0A98-EB7270C7D4B2}"/>
              </a:ext>
            </a:extLst>
          </p:cNvPr>
          <p:cNvGrpSpPr>
            <a:grpSpLocks/>
          </p:cNvGrpSpPr>
          <p:nvPr/>
        </p:nvGrpSpPr>
        <p:grpSpPr bwMode="auto">
          <a:xfrm>
            <a:off x="1907541" y="1699698"/>
            <a:ext cx="5305009" cy="281502"/>
            <a:chOff x="1728" y="1488"/>
            <a:chExt cx="1872" cy="240"/>
          </a:xfrm>
        </p:grpSpPr>
        <p:sp>
          <p:nvSpPr>
            <p:cNvPr id="46140" name="Line 5">
              <a:extLst>
                <a:ext uri="{FF2B5EF4-FFF2-40B4-BE49-F238E27FC236}">
                  <a16:creationId xmlns:a16="http://schemas.microsoft.com/office/drawing/2014/main" xmlns="" id="{8228FF36-32E2-3601-646C-1384A4649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41" name="Line 6">
              <a:extLst>
                <a:ext uri="{FF2B5EF4-FFF2-40B4-BE49-F238E27FC236}">
                  <a16:creationId xmlns:a16="http://schemas.microsoft.com/office/drawing/2014/main" xmlns="" id="{13E0F8D9-2CF6-1838-CA60-487CC0F7B5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42" name="Line 7">
              <a:extLst>
                <a:ext uri="{FF2B5EF4-FFF2-40B4-BE49-F238E27FC236}">
                  <a16:creationId xmlns:a16="http://schemas.microsoft.com/office/drawing/2014/main" xmlns="" id="{FECF4030-442A-004D-F769-41F3D3BFD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85" name="Rectangle 8">
            <a:extLst>
              <a:ext uri="{FF2B5EF4-FFF2-40B4-BE49-F238E27FC236}">
                <a16:creationId xmlns:a16="http://schemas.microsoft.com/office/drawing/2014/main" xmlns="" id="{6CA3C577-5448-6A33-F089-9EEDD11AB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905000"/>
            <a:ext cx="1447800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&lt;5 </a:t>
            </a:r>
            <a:r>
              <a:rPr lang="en-US" altLang="en-US" sz="1100" b="1" dirty="0" err="1">
                <a:latin typeface="Century Gothic" pitchFamily="34" charset="0"/>
                <a:cs typeface="Arial" panose="020B0604020202020204" pitchFamily="34" charset="0"/>
              </a:rPr>
              <a:t>pg</a:t>
            </a: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/mL</a:t>
            </a:r>
          </a:p>
        </p:txBody>
      </p:sp>
      <p:sp>
        <p:nvSpPr>
          <p:cNvPr id="46086" name="Rectangle 9">
            <a:extLst>
              <a:ext uri="{FF2B5EF4-FFF2-40B4-BE49-F238E27FC236}">
                <a16:creationId xmlns:a16="http://schemas.microsoft.com/office/drawing/2014/main" xmlns="" id="{31BEC100-E1B9-9023-A813-7067CF89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4" y="1880394"/>
            <a:ext cx="1912998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&gt;10 </a:t>
            </a:r>
            <a:r>
              <a:rPr lang="en-US" altLang="en-US" sz="1100" b="1" dirty="0" err="1">
                <a:latin typeface="Century Gothic" pitchFamily="34" charset="0"/>
                <a:cs typeface="Arial" panose="020B0604020202020204" pitchFamily="34" charset="0"/>
              </a:rPr>
              <a:t>pg</a:t>
            </a: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/mL</a:t>
            </a:r>
          </a:p>
        </p:txBody>
      </p:sp>
      <p:sp>
        <p:nvSpPr>
          <p:cNvPr id="46087" name="AutoShape 10">
            <a:extLst>
              <a:ext uri="{FF2B5EF4-FFF2-40B4-BE49-F238E27FC236}">
                <a16:creationId xmlns:a16="http://schemas.microsoft.com/office/drawing/2014/main" xmlns="" id="{365FBF7A-C0C9-EA98-0089-756DF0BB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93" y="2536659"/>
            <a:ext cx="1789113" cy="238036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CT adrenals</a:t>
            </a:r>
          </a:p>
        </p:txBody>
      </p:sp>
      <p:grpSp>
        <p:nvGrpSpPr>
          <p:cNvPr id="46088" name="Group 11">
            <a:extLst>
              <a:ext uri="{FF2B5EF4-FFF2-40B4-BE49-F238E27FC236}">
                <a16:creationId xmlns:a16="http://schemas.microsoft.com/office/drawing/2014/main" xmlns="" id="{EE4A388B-D3A1-6634-D22A-F944B3ED8DC3}"/>
              </a:ext>
            </a:extLst>
          </p:cNvPr>
          <p:cNvGrpSpPr>
            <a:grpSpLocks/>
          </p:cNvGrpSpPr>
          <p:nvPr/>
        </p:nvGrpSpPr>
        <p:grpSpPr bwMode="auto">
          <a:xfrm>
            <a:off x="895350" y="3349493"/>
            <a:ext cx="2286000" cy="267005"/>
            <a:chOff x="1728" y="1488"/>
            <a:chExt cx="1872" cy="240"/>
          </a:xfrm>
        </p:grpSpPr>
        <p:sp>
          <p:nvSpPr>
            <p:cNvPr id="46137" name="Line 12">
              <a:extLst>
                <a:ext uri="{FF2B5EF4-FFF2-40B4-BE49-F238E27FC236}">
                  <a16:creationId xmlns:a16="http://schemas.microsoft.com/office/drawing/2014/main" xmlns="" id="{CAA71DAF-3F2F-B855-78E0-96BCD8351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8" name="Line 13">
              <a:extLst>
                <a:ext uri="{FF2B5EF4-FFF2-40B4-BE49-F238E27FC236}">
                  <a16:creationId xmlns:a16="http://schemas.microsoft.com/office/drawing/2014/main" xmlns="" id="{CBD34588-797B-C42B-7F52-668E36CF1B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9" name="Line 14">
              <a:extLst>
                <a:ext uri="{FF2B5EF4-FFF2-40B4-BE49-F238E27FC236}">
                  <a16:creationId xmlns:a16="http://schemas.microsoft.com/office/drawing/2014/main" xmlns="" id="{EAC31D09-9FA1-B596-552B-7CAC521E3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90" name="Rectangle 16">
            <a:extLst>
              <a:ext uri="{FF2B5EF4-FFF2-40B4-BE49-F238E27FC236}">
                <a16:creationId xmlns:a16="http://schemas.microsoft.com/office/drawing/2014/main" xmlns="" id="{ED466570-EA08-8329-8031-D421E1014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74" y="3697085"/>
            <a:ext cx="2133601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Unilateral Mass</a:t>
            </a:r>
          </a:p>
        </p:txBody>
      </p:sp>
      <p:sp>
        <p:nvSpPr>
          <p:cNvPr id="46091" name="Rectangle 17">
            <a:extLst>
              <a:ext uri="{FF2B5EF4-FFF2-40B4-BE49-F238E27FC236}">
                <a16:creationId xmlns:a16="http://schemas.microsoft.com/office/drawing/2014/main" xmlns="" id="{1E560DCA-7C05-0EF0-233B-B7A696BBC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350" y="3582560"/>
            <a:ext cx="2613025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Bilateral Enlargement</a:t>
            </a:r>
          </a:p>
        </p:txBody>
      </p:sp>
      <p:sp>
        <p:nvSpPr>
          <p:cNvPr id="46092" name="AutoShape 18">
            <a:extLst>
              <a:ext uri="{FF2B5EF4-FFF2-40B4-BE49-F238E27FC236}">
                <a16:creationId xmlns:a16="http://schemas.microsoft.com/office/drawing/2014/main" xmlns="" id="{C3477B41-B6FE-68C8-77B5-122FAA4D8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670" y="4335375"/>
            <a:ext cx="1455738" cy="238036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CRH test</a:t>
            </a:r>
          </a:p>
        </p:txBody>
      </p:sp>
      <p:grpSp>
        <p:nvGrpSpPr>
          <p:cNvPr id="46093" name="Group 19">
            <a:extLst>
              <a:ext uri="{FF2B5EF4-FFF2-40B4-BE49-F238E27FC236}">
                <a16:creationId xmlns:a16="http://schemas.microsoft.com/office/drawing/2014/main" xmlns="" id="{BCAD090B-35E1-2566-663E-F82120EADAB4}"/>
              </a:ext>
            </a:extLst>
          </p:cNvPr>
          <p:cNvGrpSpPr>
            <a:grpSpLocks/>
          </p:cNvGrpSpPr>
          <p:nvPr/>
        </p:nvGrpSpPr>
        <p:grpSpPr bwMode="auto">
          <a:xfrm>
            <a:off x="2038350" y="5029200"/>
            <a:ext cx="1828800" cy="247650"/>
            <a:chOff x="1728" y="1488"/>
            <a:chExt cx="1872" cy="240"/>
          </a:xfrm>
        </p:grpSpPr>
        <p:sp>
          <p:nvSpPr>
            <p:cNvPr id="46134" name="Line 20">
              <a:extLst>
                <a:ext uri="{FF2B5EF4-FFF2-40B4-BE49-F238E27FC236}">
                  <a16:creationId xmlns:a16="http://schemas.microsoft.com/office/drawing/2014/main" xmlns="" id="{2B87B965-A901-AA7C-4A03-53AEFBA00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5" name="Line 21">
              <a:extLst>
                <a:ext uri="{FF2B5EF4-FFF2-40B4-BE49-F238E27FC236}">
                  <a16:creationId xmlns:a16="http://schemas.microsoft.com/office/drawing/2014/main" xmlns="" id="{3B26EBC6-9B5F-5D5E-7B8F-D13E0CE088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6" name="Line 22">
              <a:extLst>
                <a:ext uri="{FF2B5EF4-FFF2-40B4-BE49-F238E27FC236}">
                  <a16:creationId xmlns:a16="http://schemas.microsoft.com/office/drawing/2014/main" xmlns="" id="{77F220B1-1460-EE9C-5F7A-6FACCA96C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94" name="Line 23">
            <a:extLst>
              <a:ext uri="{FF2B5EF4-FFF2-40B4-BE49-F238E27FC236}">
                <a16:creationId xmlns:a16="http://schemas.microsoft.com/office/drawing/2014/main" xmlns="" id="{3D66ACAD-38B9-970D-AC50-60423ED84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743450"/>
            <a:ext cx="0" cy="2555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095" name="Rectangle 24">
            <a:extLst>
              <a:ext uri="{FF2B5EF4-FFF2-40B4-BE49-F238E27FC236}">
                <a16:creationId xmlns:a16="http://schemas.microsoft.com/office/drawing/2014/main" xmlns="" id="{284D2C1D-C192-370B-C3F7-479501FC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6" y="5200650"/>
            <a:ext cx="1365250" cy="4042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Peak ACTH  &gt;20 </a:t>
            </a:r>
            <a:r>
              <a:rPr lang="en-US" altLang="en-US" sz="1100" b="1" dirty="0" err="1">
                <a:latin typeface="Century Gothic" pitchFamily="34" charset="0"/>
                <a:cs typeface="Arial" panose="020B0604020202020204" pitchFamily="34" charset="0"/>
              </a:rPr>
              <a:t>pg</a:t>
            </a: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/mL</a:t>
            </a:r>
          </a:p>
        </p:txBody>
      </p:sp>
      <p:sp>
        <p:nvSpPr>
          <p:cNvPr id="46096" name="Rectangle 25">
            <a:extLst>
              <a:ext uri="{FF2B5EF4-FFF2-40B4-BE49-F238E27FC236}">
                <a16:creationId xmlns:a16="http://schemas.microsoft.com/office/drawing/2014/main" xmlns="" id="{E702B852-3E41-D3AC-B7F6-EBE49889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722" y="5230181"/>
            <a:ext cx="1619250" cy="4042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Peak ACTH  &lt;10 </a:t>
            </a:r>
            <a:r>
              <a:rPr lang="en-US" altLang="en-US" sz="1100" b="1" dirty="0" err="1">
                <a:latin typeface="Century Gothic" pitchFamily="34" charset="0"/>
                <a:cs typeface="Arial" panose="020B0604020202020204" pitchFamily="34" charset="0"/>
              </a:rPr>
              <a:t>pg</a:t>
            </a: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/mL</a:t>
            </a:r>
          </a:p>
        </p:txBody>
      </p:sp>
      <p:grpSp>
        <p:nvGrpSpPr>
          <p:cNvPr id="46097" name="Group 26">
            <a:extLst>
              <a:ext uri="{FF2B5EF4-FFF2-40B4-BE49-F238E27FC236}">
                <a16:creationId xmlns:a16="http://schemas.microsoft.com/office/drawing/2014/main" xmlns="" id="{213D29FB-F922-A5DF-6056-DD2E5F8F4266}"/>
              </a:ext>
            </a:extLst>
          </p:cNvPr>
          <p:cNvGrpSpPr>
            <a:grpSpLocks/>
          </p:cNvGrpSpPr>
          <p:nvPr/>
        </p:nvGrpSpPr>
        <p:grpSpPr bwMode="auto">
          <a:xfrm>
            <a:off x="1130800" y="3963560"/>
            <a:ext cx="1081088" cy="2002802"/>
            <a:chOff x="4224" y="2352"/>
            <a:chExt cx="672" cy="1584"/>
          </a:xfrm>
        </p:grpSpPr>
        <p:sp>
          <p:nvSpPr>
            <p:cNvPr id="46131" name="Line 27">
              <a:extLst>
                <a:ext uri="{FF2B5EF4-FFF2-40B4-BE49-F238E27FC236}">
                  <a16:creationId xmlns:a16="http://schemas.microsoft.com/office/drawing/2014/main" xmlns="" id="{6DBAA944-379D-B311-A56B-6597E6A56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352"/>
              <a:ext cx="0" cy="158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2" name="Line 28">
              <a:extLst>
                <a:ext uri="{FF2B5EF4-FFF2-40B4-BE49-F238E27FC236}">
                  <a16:creationId xmlns:a16="http://schemas.microsoft.com/office/drawing/2014/main" xmlns="" id="{31493BD5-B59F-8BD3-ADDF-9E26574D07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936"/>
              <a:ext cx="6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3" name="Line 29">
              <a:extLst>
                <a:ext uri="{FF2B5EF4-FFF2-40B4-BE49-F238E27FC236}">
                  <a16:creationId xmlns:a16="http://schemas.microsoft.com/office/drawing/2014/main" xmlns="" id="{3954C956-6395-FFF5-4C79-49603C67C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792"/>
              <a:ext cx="0" cy="144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098" name="Line 30">
            <a:extLst>
              <a:ext uri="{FF2B5EF4-FFF2-40B4-BE49-F238E27FC236}">
                <a16:creationId xmlns:a16="http://schemas.microsoft.com/office/drawing/2014/main" xmlns="" id="{C52DD2F0-8EBA-26FC-8190-245E98399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1118" y="5989698"/>
            <a:ext cx="0" cy="33071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099" name="Rectangle 31">
            <a:extLst>
              <a:ext uri="{FF2B5EF4-FFF2-40B4-BE49-F238E27FC236}">
                <a16:creationId xmlns:a16="http://schemas.microsoft.com/office/drawing/2014/main" xmlns="" id="{D1A475D9-3A1A-7D62-51D8-FBB80F5F7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99" y="6205341"/>
            <a:ext cx="1890711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Adrenal Surgery</a:t>
            </a:r>
          </a:p>
        </p:txBody>
      </p:sp>
      <p:sp>
        <p:nvSpPr>
          <p:cNvPr id="46100" name="Line 32">
            <a:extLst>
              <a:ext uri="{FF2B5EF4-FFF2-40B4-BE49-F238E27FC236}">
                <a16:creationId xmlns:a16="http://schemas.microsoft.com/office/drawing/2014/main" xmlns="" id="{7ED37909-51AA-60C1-2A6D-CF06BA83D8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3089" y="3963560"/>
            <a:ext cx="692150" cy="1294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grpSp>
        <p:nvGrpSpPr>
          <p:cNvPr id="46101" name="Group 33">
            <a:extLst>
              <a:ext uri="{FF2B5EF4-FFF2-40B4-BE49-F238E27FC236}">
                <a16:creationId xmlns:a16="http://schemas.microsoft.com/office/drawing/2014/main" xmlns="" id="{30A198C6-0AA5-CDD5-3D09-F5E282920E10}"/>
              </a:ext>
            </a:extLst>
          </p:cNvPr>
          <p:cNvGrpSpPr>
            <a:grpSpLocks/>
          </p:cNvGrpSpPr>
          <p:nvPr/>
        </p:nvGrpSpPr>
        <p:grpSpPr bwMode="auto">
          <a:xfrm>
            <a:off x="6705599" y="3361214"/>
            <a:ext cx="1316365" cy="283819"/>
            <a:chOff x="1728" y="1488"/>
            <a:chExt cx="1872" cy="240"/>
          </a:xfrm>
        </p:grpSpPr>
        <p:sp>
          <p:nvSpPr>
            <p:cNvPr id="46128" name="Line 34">
              <a:extLst>
                <a:ext uri="{FF2B5EF4-FFF2-40B4-BE49-F238E27FC236}">
                  <a16:creationId xmlns:a16="http://schemas.microsoft.com/office/drawing/2014/main" xmlns="" id="{E374D90A-8552-AB41-13D9-C96078D98D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9" name="Line 35">
              <a:extLst>
                <a:ext uri="{FF2B5EF4-FFF2-40B4-BE49-F238E27FC236}">
                  <a16:creationId xmlns:a16="http://schemas.microsoft.com/office/drawing/2014/main" xmlns="" id="{80835462-08B6-EF80-3CBE-D9014C1D43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30" name="Line 36">
              <a:extLst>
                <a:ext uri="{FF2B5EF4-FFF2-40B4-BE49-F238E27FC236}">
                  <a16:creationId xmlns:a16="http://schemas.microsoft.com/office/drawing/2014/main" xmlns="" id="{31E6A338-E441-6057-C19D-CAAF950866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102" name="AutoShape 37">
            <a:extLst>
              <a:ext uri="{FF2B5EF4-FFF2-40B4-BE49-F238E27FC236}">
                <a16:creationId xmlns:a16="http://schemas.microsoft.com/office/drawing/2014/main" xmlns="" id="{A4276AE4-DEC3-F4D8-D99F-DAE02B81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2153" y="2569178"/>
            <a:ext cx="1778000" cy="238036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MRI pituitary</a:t>
            </a:r>
          </a:p>
        </p:txBody>
      </p:sp>
      <p:sp>
        <p:nvSpPr>
          <p:cNvPr id="46103" name="Line 38">
            <a:extLst>
              <a:ext uri="{FF2B5EF4-FFF2-40B4-BE49-F238E27FC236}">
                <a16:creationId xmlns:a16="http://schemas.microsoft.com/office/drawing/2014/main" xmlns="" id="{7F0666EC-9FF4-03D4-3769-700D2D47E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86146" y="2964828"/>
            <a:ext cx="0" cy="28381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04" name="Text Box 39">
            <a:extLst>
              <a:ext uri="{FF2B5EF4-FFF2-40B4-BE49-F238E27FC236}">
                <a16:creationId xmlns:a16="http://schemas.microsoft.com/office/drawing/2014/main" xmlns="" id="{10A392B3-7ED7-B4CD-21A2-942B5AA8B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4926" y="3550499"/>
            <a:ext cx="1116306" cy="234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ea typeface="STXinwei" panose="02010800040101010101" pitchFamily="2" charset="-122"/>
                <a:cs typeface="Arial" panose="020B0604020202020204" pitchFamily="34" charset="0"/>
              </a:rPr>
              <a:t>Abnormal</a:t>
            </a:r>
          </a:p>
        </p:txBody>
      </p:sp>
      <p:sp>
        <p:nvSpPr>
          <p:cNvPr id="46105" name="Text Box 40">
            <a:extLst>
              <a:ext uri="{FF2B5EF4-FFF2-40B4-BE49-F238E27FC236}">
                <a16:creationId xmlns:a16="http://schemas.microsoft.com/office/drawing/2014/main" xmlns="" id="{D0CDA9C0-535D-A8D0-5636-E2BB94F1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763" y="3555322"/>
            <a:ext cx="1046163" cy="234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Normal</a:t>
            </a:r>
          </a:p>
        </p:txBody>
      </p:sp>
      <p:sp>
        <p:nvSpPr>
          <p:cNvPr id="46106" name="AutoShape 41">
            <a:extLst>
              <a:ext uri="{FF2B5EF4-FFF2-40B4-BE49-F238E27FC236}">
                <a16:creationId xmlns:a16="http://schemas.microsoft.com/office/drawing/2014/main" xmlns="" id="{23229F0B-DC7C-578A-A83D-110D71EC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7100" y="3552564"/>
            <a:ext cx="730250" cy="238036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IPSS</a:t>
            </a:r>
          </a:p>
        </p:txBody>
      </p:sp>
      <p:sp>
        <p:nvSpPr>
          <p:cNvPr id="46107" name="Line 42">
            <a:extLst>
              <a:ext uri="{FF2B5EF4-FFF2-40B4-BE49-F238E27FC236}">
                <a16:creationId xmlns:a16="http://schemas.microsoft.com/office/drawing/2014/main" xmlns="" id="{B3917880-B2A3-1459-C33B-434D024E8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49900" y="3742006"/>
            <a:ext cx="73183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08" name="Line 43">
            <a:extLst>
              <a:ext uri="{FF2B5EF4-FFF2-40B4-BE49-F238E27FC236}">
                <a16:creationId xmlns:a16="http://schemas.microsoft.com/office/drawing/2014/main" xmlns="" id="{E19F7225-A0B7-D640-626A-A1FD94253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38787" y="4027798"/>
            <a:ext cx="11113" cy="544201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grpSp>
        <p:nvGrpSpPr>
          <p:cNvPr id="46109" name="Group 44">
            <a:extLst>
              <a:ext uri="{FF2B5EF4-FFF2-40B4-BE49-F238E27FC236}">
                <a16:creationId xmlns:a16="http://schemas.microsoft.com/office/drawing/2014/main" xmlns="" id="{3B150510-0868-2705-4DF5-42E69F9205F2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4572000"/>
            <a:ext cx="1514475" cy="236538"/>
            <a:chOff x="1728" y="1488"/>
            <a:chExt cx="1872" cy="240"/>
          </a:xfrm>
        </p:grpSpPr>
        <p:sp>
          <p:nvSpPr>
            <p:cNvPr id="46125" name="Line 45">
              <a:extLst>
                <a:ext uri="{FF2B5EF4-FFF2-40B4-BE49-F238E27FC236}">
                  <a16:creationId xmlns:a16="http://schemas.microsoft.com/office/drawing/2014/main" xmlns="" id="{32478FB0-D46E-8AA7-DD76-DA66CE066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187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6" name="Line 46">
              <a:extLst>
                <a:ext uri="{FF2B5EF4-FFF2-40B4-BE49-F238E27FC236}">
                  <a16:creationId xmlns:a16="http://schemas.microsoft.com/office/drawing/2014/main" xmlns="" id="{9A5784A7-7F5D-F41E-F30C-8608ECD24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7" name="Line 47">
              <a:extLst>
                <a:ext uri="{FF2B5EF4-FFF2-40B4-BE49-F238E27FC236}">
                  <a16:creationId xmlns:a16="http://schemas.microsoft.com/office/drawing/2014/main" xmlns="" id="{41037445-2E1F-F5DB-1D62-753CE4EB7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488"/>
              <a:ext cx="0" cy="24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110" name="Text Box 48">
            <a:extLst>
              <a:ext uri="{FF2B5EF4-FFF2-40B4-BE49-F238E27FC236}">
                <a16:creationId xmlns:a16="http://schemas.microsoft.com/office/drawing/2014/main" xmlns="" id="{85AD0EF2-56D5-22A7-A1A0-C698A4D9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9912" y="4758452"/>
            <a:ext cx="1582737" cy="234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IPS/P&gt;2.0</a:t>
            </a:r>
          </a:p>
        </p:txBody>
      </p:sp>
      <p:sp>
        <p:nvSpPr>
          <p:cNvPr id="46111" name="Text Box 49">
            <a:extLst>
              <a:ext uri="{FF2B5EF4-FFF2-40B4-BE49-F238E27FC236}">
                <a16:creationId xmlns:a16="http://schemas.microsoft.com/office/drawing/2014/main" xmlns="" id="{C0C86CAE-8312-D475-0CBE-08EE0244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144" y="4799807"/>
            <a:ext cx="1306513" cy="2349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65087" tIns="32543" rIns="65087" bIns="32543">
            <a:spAutoFit/>
          </a:bodyPr>
          <a:lstStyle>
            <a:lvl1pPr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50875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50875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5087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IPS/P&lt;1.8</a:t>
            </a:r>
          </a:p>
        </p:txBody>
      </p:sp>
      <p:sp>
        <p:nvSpPr>
          <p:cNvPr id="46112" name="Line 50">
            <a:extLst>
              <a:ext uri="{FF2B5EF4-FFF2-40B4-BE49-F238E27FC236}">
                <a16:creationId xmlns:a16="http://schemas.microsoft.com/office/drawing/2014/main" xmlns="" id="{73938339-D487-C4A9-0377-BFA210200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6500" y="5168900"/>
            <a:ext cx="0" cy="110323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13" name="Text Box 51">
            <a:extLst>
              <a:ext uri="{FF2B5EF4-FFF2-40B4-BE49-F238E27FC236}">
                <a16:creationId xmlns:a16="http://schemas.microsoft.com/office/drawing/2014/main" xmlns="" id="{7D88332A-5FF3-47FE-1E87-CB6EE9E96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5514" y="6208430"/>
            <a:ext cx="2246313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Ectopic ACTH</a:t>
            </a:r>
          </a:p>
        </p:txBody>
      </p:sp>
      <p:sp>
        <p:nvSpPr>
          <p:cNvPr id="46114" name="Text Box 52">
            <a:extLst>
              <a:ext uri="{FF2B5EF4-FFF2-40B4-BE49-F238E27FC236}">
                <a16:creationId xmlns:a16="http://schemas.microsoft.com/office/drawing/2014/main" xmlns="" id="{DA6DBD72-CA76-42D2-34BA-F8BD3C2D4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022" y="5982893"/>
            <a:ext cx="1590944" cy="2537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83677" tIns="41838" rIns="83677" bIns="41838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Century Gothic" pitchFamily="34" charset="0"/>
                <a:cs typeface="Arial" panose="020B0604020202020204" pitchFamily="34" charset="0"/>
              </a:rPr>
              <a:t>Pituitary Surgery</a:t>
            </a:r>
          </a:p>
        </p:txBody>
      </p:sp>
      <p:grpSp>
        <p:nvGrpSpPr>
          <p:cNvPr id="46115" name="Group 53">
            <a:extLst>
              <a:ext uri="{FF2B5EF4-FFF2-40B4-BE49-F238E27FC236}">
                <a16:creationId xmlns:a16="http://schemas.microsoft.com/office/drawing/2014/main" xmlns="" id="{FBE7DDEC-E77C-ED14-CECD-81DE2427A690}"/>
              </a:ext>
            </a:extLst>
          </p:cNvPr>
          <p:cNvGrpSpPr>
            <a:grpSpLocks/>
          </p:cNvGrpSpPr>
          <p:nvPr/>
        </p:nvGrpSpPr>
        <p:grpSpPr bwMode="auto">
          <a:xfrm>
            <a:off x="7807323" y="3847454"/>
            <a:ext cx="464638" cy="2472958"/>
            <a:chOff x="7776" y="2496"/>
            <a:chExt cx="432" cy="2352"/>
          </a:xfrm>
        </p:grpSpPr>
        <p:sp>
          <p:nvSpPr>
            <p:cNvPr id="46123" name="Line 54">
              <a:extLst>
                <a:ext uri="{FF2B5EF4-FFF2-40B4-BE49-F238E27FC236}">
                  <a16:creationId xmlns:a16="http://schemas.microsoft.com/office/drawing/2014/main" xmlns="" id="{BC067668-BFC7-1681-02D0-B0B8D3EA5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08" y="2496"/>
              <a:ext cx="0" cy="235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24" name="Line 55">
              <a:extLst>
                <a:ext uri="{FF2B5EF4-FFF2-40B4-BE49-F238E27FC236}">
                  <a16:creationId xmlns:a16="http://schemas.microsoft.com/office/drawing/2014/main" xmlns="" id="{2FCA73A6-35BF-8199-5015-72F05A7B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76" y="4848"/>
              <a:ext cx="432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100">
                <a:latin typeface="Century Gothic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116" name="Line 56">
            <a:extLst>
              <a:ext uri="{FF2B5EF4-FFF2-40B4-BE49-F238E27FC236}">
                <a16:creationId xmlns:a16="http://schemas.microsoft.com/office/drawing/2014/main" xmlns="" id="{89BFA20F-7584-47F6-C160-B46B1F758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5" y="5029200"/>
            <a:ext cx="0" cy="129121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17" name="Line 57">
            <a:extLst>
              <a:ext uri="{FF2B5EF4-FFF2-40B4-BE49-F238E27FC236}">
                <a16:creationId xmlns:a16="http://schemas.microsoft.com/office/drawing/2014/main" xmlns="" id="{A2B8CFAC-E5C8-04AD-C0FE-41C1A944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70624" y="6320412"/>
            <a:ext cx="434975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18" name="AutoShape 58">
            <a:extLst>
              <a:ext uri="{FF2B5EF4-FFF2-40B4-BE49-F238E27FC236}">
                <a16:creationId xmlns:a16="http://schemas.microsoft.com/office/drawing/2014/main" xmlns="" id="{C112ABB2-5927-B021-FB44-64832D2F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2476" y="1011730"/>
            <a:ext cx="2259013" cy="238036"/>
          </a:xfrm>
          <a:prstGeom prst="octagon">
            <a:avLst>
              <a:gd name="adj" fmla="val 29287"/>
            </a:avLst>
          </a:prstGeom>
          <a:solidFill>
            <a:srgbClr val="3333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>
            <a:lvl1pPr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836613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836613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8366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solidFill>
                  <a:schemeClr val="bg1"/>
                </a:solidFill>
                <a:latin typeface="Century Gothic" pitchFamily="34" charset="0"/>
                <a:cs typeface="Arial" panose="020B0604020202020204" pitchFamily="34" charset="0"/>
              </a:rPr>
              <a:t>ACTH (by IRMA)</a:t>
            </a:r>
          </a:p>
        </p:txBody>
      </p:sp>
      <p:sp>
        <p:nvSpPr>
          <p:cNvPr id="46119" name="Line 59">
            <a:extLst>
              <a:ext uri="{FF2B5EF4-FFF2-40B4-BE49-F238E27FC236}">
                <a16:creationId xmlns:a16="http://schemas.microsoft.com/office/drawing/2014/main" xmlns="" id="{71963DFA-0201-4B8E-64A5-0170C22ED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3088" y="1415706"/>
            <a:ext cx="20097" cy="27957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20" name="Line 60">
            <a:extLst>
              <a:ext uri="{FF2B5EF4-FFF2-40B4-BE49-F238E27FC236}">
                <a16:creationId xmlns:a16="http://schemas.microsoft.com/office/drawing/2014/main" xmlns="" id="{AED5184D-7910-277C-575A-59596E727E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209800"/>
            <a:ext cx="0" cy="33071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21" name="Line 61">
            <a:extLst>
              <a:ext uri="{FF2B5EF4-FFF2-40B4-BE49-F238E27FC236}">
                <a16:creationId xmlns:a16="http://schemas.microsoft.com/office/drawing/2014/main" xmlns="" id="{BA9D8190-A3F6-FEA9-A1D1-E99CCD49D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969" y="3990636"/>
            <a:ext cx="0" cy="2788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6122" name="Line 62">
            <a:extLst>
              <a:ext uri="{FF2B5EF4-FFF2-40B4-BE49-F238E27FC236}">
                <a16:creationId xmlns:a16="http://schemas.microsoft.com/office/drawing/2014/main" xmlns="" id="{9A01796C-7264-B8DB-CF0C-7A15AD3753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209800"/>
            <a:ext cx="5562" cy="31093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4" name="Line 61">
            <a:extLst>
              <a:ext uri="{FF2B5EF4-FFF2-40B4-BE49-F238E27FC236}">
                <a16:creationId xmlns:a16="http://schemas.microsoft.com/office/drawing/2014/main" xmlns="" id="{C53B0D3D-26EF-ED44-D884-0632EC886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7279" y="2969760"/>
            <a:ext cx="0" cy="27888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100"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66800" y="22860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entury Gothic" pitchFamily="34" charset="0"/>
                <a:cs typeface="Arial" panose="020B0604020202020204" pitchFamily="34" charset="0"/>
              </a:rPr>
              <a:t>CUSHING’S SYNDROME ESTABLISHED</a:t>
            </a:r>
          </a:p>
        </p:txBody>
      </p:sp>
      <p:pic>
        <p:nvPicPr>
          <p:cNvPr id="68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847A2770-CBE1-0B0E-7F46-0256AA69D5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2390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Inhibit secretion of hypothalamic CRH and pituitary ACTH but does not directly affect adrenal cortisol production or ectopic production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420003DF-9058-EB84-BA25-07DEE7A88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175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DEXAMETHASONE SUPPRESSION TEST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60A371E8-36A8-93FA-8FFC-FE5ABAA16C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1" y="1066800"/>
            <a:ext cx="7772400" cy="4800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Undetectable plasma ACTH (&lt;5pg/ml) with simultaneously elevated serum cortisol is diagnostic of ACTH-independent Cushing syndrome -&gt; usually adrenal adenoma or carcinoma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Measurements of adrenal androgen production, DHEAS and 24-hour urinary 17-ketosteroid can confirm adrenal tumor</a:t>
            </a: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EEB743B-AE8F-F757-3A32-78499E0A2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1" y="1066800"/>
            <a:ext cx="73152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ACTH &gt;10-20 = dependent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8mg overnight dexamethasone suppression test and 48hr high-dose dexamethasone suppression test can differentiate pituitary from ectopic ACTH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CRH administration will increase pituitary-driven ACTH and cortisol, but not affect ectopic sources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defRPr/>
            </a:pPr>
            <a:endParaRPr lang="en-US" sz="20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0D6FB95E-6987-A57C-3663-3FD6F6FAC2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596725"/>
              </p:ext>
            </p:extLst>
          </p:nvPr>
        </p:nvGraphicFramePr>
        <p:xfrm>
          <a:off x="984739" y="1630974"/>
          <a:ext cx="7174523" cy="291282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174523">
                  <a:extLst>
                    <a:ext uri="{9D8B030D-6E8A-4147-A177-3AD203B41FA5}">
                      <a16:colId xmlns:a16="http://schemas.microsoft.com/office/drawing/2014/main" xmlns="" val="1563570424"/>
                    </a:ext>
                  </a:extLst>
                </a:gridCol>
              </a:tblGrid>
              <a:tr h="6911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Definition of Addison disease and Cushing syndrome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" pitchFamily="34" charset="0"/>
                        <a:cs typeface="Gill Sans Light" panose="020B0302020104020203" pitchFamily="34" charset="-79"/>
                      </a:endParaRP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1289471877"/>
                  </a:ext>
                </a:extLst>
              </a:tr>
              <a:tr h="49369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entury Gothic" pitchFamily="34" charset="0"/>
                        </a:rPr>
                        <a:t>Underlying Pathophysiology &amp; Etiology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1836238222"/>
                  </a:ext>
                </a:extLst>
              </a:tr>
              <a:tr h="469874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Century Gothic" pitchFamily="34" charset="0"/>
                        </a:rPr>
                        <a:t>Clinical Features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" pitchFamily="34" charset="0"/>
                      </a:endParaRP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2824452646"/>
                  </a:ext>
                </a:extLst>
              </a:tr>
              <a:tr h="435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Laboratory Diagnosis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" pitchFamily="34" charset="0"/>
                        <a:cs typeface="Gill Sans Light" panose="020B0302020104020203" pitchFamily="34" charset="-79"/>
                      </a:endParaRP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1390977400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Management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Century Gothic" pitchFamily="34" charset="0"/>
                        <a:cs typeface="Gill Sans Light" panose="020B0302020104020203" pitchFamily="34" charset="-79"/>
                      </a:endParaRP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3056376589"/>
                  </a:ext>
                </a:extLst>
              </a:tr>
              <a:tr h="411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Century Gothic" pitchFamily="34" charset="0"/>
                          <a:cs typeface="Gill Sans Light" panose="020B0302020104020203" pitchFamily="34" charset="-79"/>
                        </a:rPr>
                        <a:t>Recent advances </a:t>
                      </a:r>
                    </a:p>
                  </a:txBody>
                  <a:tcPr marL="179555" marR="179555" marT="42203" marB="42203" anchor="ctr"/>
                </a:tc>
                <a:extLst>
                  <a:ext uri="{0D108BD9-81ED-4DB2-BD59-A6C34878D82A}">
                    <a16:rowId xmlns:a16="http://schemas.microsoft.com/office/drawing/2014/main" xmlns="" val="112690007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F46C7B-D29F-368C-FEEC-CDFA125F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0338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effectLst/>
                <a:latin typeface="Century Gothic" pitchFamily="34" charset="0"/>
              </a:rPr>
              <a:t>LEARNING OBJECTIVES</a:t>
            </a:r>
          </a:p>
        </p:txBody>
      </p:sp>
      <p:pic>
        <p:nvPicPr>
          <p:cNvPr id="7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6478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7FC7F9D3-CD24-C90D-D28C-9F53FFDC89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620000" cy="50292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Not until biochemical testing performed given 10% prevalence of incidentalomas.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Abdominal CT to eval for primary adrenal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Pituitary MRI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Chest CT for lung CA w/ectopic secretion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Octreotide scintigraphy can localize some ectopic ACTH tumors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08092139-4D46-679D-4860-7DBE2ABED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2090" cy="1051206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RADIOLOGICAL INVESTIGATIONS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CCE61098-44F2-ACA2-DC48-433A835D94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1371600"/>
            <a:ext cx="7391400" cy="4195481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Can identify a pituitary source of ACTH not revealed by MRI by measuring ACTH secretion in response to CRH in serum and petrosal samples and comparing the values</a:t>
            </a:r>
          </a:p>
          <a:p>
            <a:pPr algn="just" eaLnBrk="1" hangingPunct="1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Bilateral sampling can actually lateralize a microadenoma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BDE13CB4-CEB4-3C40-5340-C467B43D7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02090" cy="7620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INFERIOR PETROSAL SINUS SAMPLING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98DE7035-247D-DE4E-BC69-E86F1C40C3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19200"/>
            <a:ext cx="79248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Stop exogenous glucocorticoid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Surgery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Medication to control hypercortisolism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Mitotane, ketoconazole, metyrapone, aminoglutethimide, </a:t>
            </a: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trilostane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, and etomidate </a:t>
            </a:r>
          </a:p>
          <a:p>
            <a:pPr lvl="1"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Often fail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Radiation if surgery not possible</a:t>
            </a:r>
          </a:p>
          <a:p>
            <a:pPr algn="just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Must have stress-dose steroids pre-, intra-, post-op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F2654E54-E9D9-F211-84FA-603857F8F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57571" cy="884415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TREATMENT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315200" cy="388077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Following are the recent advances made in treatment of Cushing’s disease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Ketoconazole blocks the activity of several enzymes required for cortisol production in the adrenal glands, including          21-hydroxylase, 17-alpha-hydroxylase, &amp; 11-beta-hydroxylase. By doing so, the therapy can lower cortisol levels, thereby helping to ease Cushing's symptoms.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7620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RECENT ADVANCES IN </a:t>
            </a: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CUSHING </a:t>
            </a: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DISEASES 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383987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391400" cy="50292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dirty="0" err="1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Pasireotide</a:t>
            </a: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is a treatment for Cushing's disease that works by reducing the release of hormones. It's administered monthly by a trained healthcare professional, and is an option for adults who can't have surgery or have had surgery that wasn't curative. 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At high doses, mifepristone blocks cortisol at the glucocorticoid receptor, thus simultaneously increasing the amount of circulating cortisol, which controls hyperglycemia in patients with Cushing syndrome.</a:t>
            </a:r>
          </a:p>
          <a:p>
            <a:pPr algn="just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While the use of combination therapy is on the increase and has the potential advantage of improving drug treatment efficacy while reducing side effects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68853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71800" y="1447800"/>
            <a:ext cx="3099288" cy="2212975"/>
          </a:xfrm>
        </p:spPr>
        <p:txBody>
          <a:bodyPr wrap="square" anchor="b"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/>
                <a:latin typeface="Century Gothic" pitchFamily="34" charset="0"/>
              </a:rPr>
              <a:t>Thank you</a:t>
            </a:r>
          </a:p>
        </p:txBody>
      </p:sp>
      <p:pic>
        <p:nvPicPr>
          <p:cNvPr id="3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" y="148282"/>
            <a:ext cx="74484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0368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1E97389-B777-791A-0B18-0CFE4364F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1"/>
            <a:ext cx="7239000" cy="3276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x-none" sz="1600" dirty="0">
                <a:latin typeface="Century Gothic" pitchFamily="34" charset="0"/>
              </a:rPr>
              <a:t>Addison disease: </a:t>
            </a:r>
            <a:r>
              <a:rPr lang="en-GB" sz="1600" b="0" i="0" dirty="0">
                <a:effectLst/>
                <a:latin typeface="Century Gothic" pitchFamily="34" charset="0"/>
              </a:rPr>
              <a:t>A hormonal disorder caused by chronic cortisol (and often aldosterone) deficiency, leading to fatigue, weight loss, and low blood pressure</a:t>
            </a:r>
          </a:p>
          <a:p>
            <a:pPr algn="just">
              <a:lnSpc>
                <a:spcPct val="150000"/>
              </a:lnSpc>
              <a:buClrTx/>
            </a:pPr>
            <a:endParaRPr lang="en-GB" sz="1600" dirty="0">
              <a:latin typeface="Century Gothic" pitchFamily="34" charset="0"/>
            </a:endParaRPr>
          </a:p>
          <a:p>
            <a:pPr algn="just">
              <a:lnSpc>
                <a:spcPct val="150000"/>
              </a:lnSpc>
              <a:buClrTx/>
            </a:pPr>
            <a:r>
              <a:rPr lang="en-GB" sz="1600" b="1" dirty="0" smtClean="0">
                <a:latin typeface="Century Gothic" pitchFamily="34" charset="0"/>
              </a:rPr>
              <a:t>Cushing </a:t>
            </a:r>
            <a:r>
              <a:rPr lang="en-GB" sz="1600" b="1" dirty="0">
                <a:latin typeface="Century Gothic" pitchFamily="34" charset="0"/>
              </a:rPr>
              <a:t>syndrome: </a:t>
            </a:r>
            <a:r>
              <a:rPr lang="en-GB" sz="1600" b="0" i="0" dirty="0">
                <a:effectLst/>
                <a:latin typeface="Century Gothic" pitchFamily="34" charset="0"/>
              </a:rPr>
              <a:t>A hormonal disorder caused by chronic cortisol excess, leading to obesity, hypertension, and metabolic disturbances.</a:t>
            </a:r>
            <a:endParaRPr lang="x-none" sz="1600" dirty="0">
              <a:latin typeface="Century Gothic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364FA89-F64C-3DB1-B68F-13A77E41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x-none" sz="2400" dirty="0">
                <a:solidFill>
                  <a:schemeClr val="tx1"/>
                </a:solidFill>
                <a:effectLst/>
                <a:latin typeface="Century Gothic" pitchFamily="34" charset="0"/>
              </a:rPr>
              <a:t>DEFINITION </a:t>
            </a:r>
          </a:p>
        </p:txBody>
      </p:sp>
      <p:pic>
        <p:nvPicPr>
          <p:cNvPr id="4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189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E9C543-1CDC-DF7F-8E11-54EBFF909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7315200" cy="3429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 35-year-old HIV-positive man, evaluated for weight loss and weakness has been found to have disseminated tuberculosis.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On examination, he is hypotensive and has hyperpigmentation of the mucosa, elbows and skin creases.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Is this Cushing syndrome or Addison disease.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3D3DC-85C9-4853-4DD6-472D1D42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02090" cy="766482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CLINICAL SCENARIO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458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0F5393-561C-BBBC-CF11-581D9BF63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467600" cy="419548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Develops when the level of adrenal cortex hormone is low due to hypo-secretion.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57D4AD-EBC7-A8C1-E6D0-836D48B3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54490" cy="80878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ADDISON’S DISEASE</a:t>
            </a:r>
            <a:endParaRPr lang="en-US" sz="2400" dirty="0">
              <a:solidFill>
                <a:schemeClr val="tx1"/>
              </a:solidFill>
              <a:effectLst/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http://images.emedicinehealth.com/images/image_collection/skin/addisons-disease.jpg">
            <a:extLst>
              <a:ext uri="{FF2B5EF4-FFF2-40B4-BE49-F238E27FC236}">
                <a16:creationId xmlns:a16="http://schemas.microsoft.com/office/drawing/2014/main" xmlns="" id="{26A8CFAF-1624-2124-8E70-60372C4E4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733800" cy="253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5450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>
            <a:extLst>
              <a:ext uri="{FF2B5EF4-FFF2-40B4-BE49-F238E27FC236}">
                <a16:creationId xmlns:a16="http://schemas.microsoft.com/office/drawing/2014/main" xmlns="" id="{CD2332E8-0619-0CB0-0E5F-61FE86EC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295400"/>
            <a:ext cx="6559254" cy="419548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Adrenocorticotropic (ACTH)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Glucocorticoids (cortisol)</a:t>
            </a:r>
          </a:p>
          <a:p>
            <a:pPr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chemeClr val="tx1"/>
                </a:solidFill>
                <a:latin typeface="Century Gothic" pitchFamily="34" charset="0"/>
                <a:cs typeface="Arial" panose="020B0604020202020204" pitchFamily="34" charset="0"/>
              </a:rPr>
              <a:t>Mineralocorticoids (aldosterone)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64E06E-FD7F-8755-E7AF-0E69ADB6D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78290" cy="766482"/>
          </a:xfr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  <a:cs typeface="Arial" panose="020B0604020202020204" pitchFamily="34" charset="0"/>
              </a:rPr>
              <a:t>HORMONES INVOLVED</a:t>
            </a:r>
          </a:p>
        </p:txBody>
      </p:sp>
      <p:pic>
        <p:nvPicPr>
          <p:cNvPr id="6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40129E-5075-6C52-20B3-0A19899B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17" y="151485"/>
            <a:ext cx="8202090" cy="9239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Century Gothic" pitchFamily="34" charset="0"/>
              </a:rPr>
              <a:t>PATHOPHYSIOLOGY </a:t>
            </a:r>
          </a:p>
        </p:txBody>
      </p:sp>
      <p:sp>
        <p:nvSpPr>
          <p:cNvPr id="8196" name="TextBox 16">
            <a:extLst>
              <a:ext uri="{FF2B5EF4-FFF2-40B4-BE49-F238E27FC236}">
                <a16:creationId xmlns:a16="http://schemas.microsoft.com/office/drawing/2014/main" xmlns="" id="{A89DD77F-F320-C2B0-AB7E-F97F075CF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10390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</a:rPr>
              <a:t>Anterior</a:t>
            </a:r>
            <a:br>
              <a:rPr lang="en-US" altLang="en-US" sz="1600" dirty="0">
                <a:latin typeface="Century Gothic" pitchFamily="34" charset="0"/>
              </a:rPr>
            </a:br>
            <a:r>
              <a:rPr lang="en-US" altLang="en-US" sz="1600" dirty="0">
                <a:latin typeface="Century Gothic" pitchFamily="34" charset="0"/>
              </a:rPr>
              <a:t> pituitary</a:t>
            </a:r>
          </a:p>
        </p:txBody>
      </p:sp>
      <p:sp>
        <p:nvSpPr>
          <p:cNvPr id="8197" name="Right Arrow 17">
            <a:extLst>
              <a:ext uri="{FF2B5EF4-FFF2-40B4-BE49-F238E27FC236}">
                <a16:creationId xmlns:a16="http://schemas.microsoft.com/office/drawing/2014/main" xmlns="" id="{217E02C9-DF89-5740-7955-B3A32C7C3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0"/>
            <a:ext cx="619125" cy="349250"/>
          </a:xfrm>
          <a:prstGeom prst="rightArrow">
            <a:avLst>
              <a:gd name="adj1" fmla="val 50000"/>
              <a:gd name="adj2" fmla="val 4986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198" name="TextBox 18">
            <a:extLst>
              <a:ext uri="{FF2B5EF4-FFF2-40B4-BE49-F238E27FC236}">
                <a16:creationId xmlns:a16="http://schemas.microsoft.com/office/drawing/2014/main" xmlns="" id="{02C3D176-57EF-BD33-F7E3-40F989CB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sym typeface="Wingdings" panose="05000000000000000000" pitchFamily="2" charset="2"/>
              </a:rPr>
              <a:t>ACTH to adrenal cortex</a:t>
            </a:r>
            <a:endParaRPr lang="en-US" altLang="en-US" sz="1600" dirty="0">
              <a:latin typeface="Century Gothic" pitchFamily="34" charset="0"/>
            </a:endParaRPr>
          </a:p>
        </p:txBody>
      </p:sp>
      <p:sp>
        <p:nvSpPr>
          <p:cNvPr id="8199" name="Right Arrow 19">
            <a:extLst>
              <a:ext uri="{FF2B5EF4-FFF2-40B4-BE49-F238E27FC236}">
                <a16:creationId xmlns:a16="http://schemas.microsoft.com/office/drawing/2014/main" xmlns="" id="{C9BC7AB4-A959-DA58-6D93-4D4BC5E4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620712" cy="401638"/>
          </a:xfrm>
          <a:prstGeom prst="rightArrow">
            <a:avLst>
              <a:gd name="adj1" fmla="val 50000"/>
              <a:gd name="adj2" fmla="val 5002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0" name="TextBox 20">
            <a:extLst>
              <a:ext uri="{FF2B5EF4-FFF2-40B4-BE49-F238E27FC236}">
                <a16:creationId xmlns:a16="http://schemas.microsoft.com/office/drawing/2014/main" xmlns="" id="{395D2CED-63C3-348B-0B9A-74AD132D4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295400"/>
            <a:ext cx="289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  <a:sym typeface="Wingdings" panose="05000000000000000000" pitchFamily="2" charset="2"/>
              </a:rPr>
              <a:t>release of </a:t>
            </a:r>
            <a:r>
              <a:rPr lang="en-US" altLang="en-US" sz="1600" dirty="0">
                <a:latin typeface="Century Gothic" pitchFamily="34" charset="0"/>
              </a:rPr>
              <a:t>Glucocorticoids </a:t>
            </a:r>
            <a:br>
              <a:rPr lang="en-US" altLang="en-US" sz="1600" dirty="0">
                <a:latin typeface="Century Gothic" pitchFamily="34" charset="0"/>
              </a:rPr>
            </a:br>
            <a:r>
              <a:rPr lang="en-US" altLang="en-US" sz="1600" dirty="0">
                <a:latin typeface="Century Gothic" pitchFamily="34" charset="0"/>
              </a:rPr>
              <a:t>or Mineralocorticoids</a:t>
            </a:r>
          </a:p>
        </p:txBody>
      </p:sp>
      <p:sp>
        <p:nvSpPr>
          <p:cNvPr id="8201" name="Down Arrow 21">
            <a:extLst>
              <a:ext uri="{FF2B5EF4-FFF2-40B4-BE49-F238E27FC236}">
                <a16:creationId xmlns:a16="http://schemas.microsoft.com/office/drawing/2014/main" xmlns="" id="{0AC517D9-0543-C4A0-CA31-C000354D9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09800"/>
            <a:ext cx="304800" cy="498475"/>
          </a:xfrm>
          <a:prstGeom prst="downArrow">
            <a:avLst>
              <a:gd name="adj1" fmla="val 50000"/>
              <a:gd name="adj2" fmla="val 498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2" name="TextBox 22">
            <a:extLst>
              <a:ext uri="{FF2B5EF4-FFF2-40B4-BE49-F238E27FC236}">
                <a16:creationId xmlns:a16="http://schemas.microsoft.com/office/drawing/2014/main" xmlns="" id="{42DDE9FC-903B-E5FF-13C9-228E57072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1" y="2743200"/>
            <a:ext cx="3581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</a:rPr>
              <a:t>When their functions are completed</a:t>
            </a:r>
          </a:p>
        </p:txBody>
      </p:sp>
      <p:sp>
        <p:nvSpPr>
          <p:cNvPr id="8203" name="TextBox 23">
            <a:extLst>
              <a:ext uri="{FF2B5EF4-FFF2-40B4-BE49-F238E27FC236}">
                <a16:creationId xmlns:a16="http://schemas.microsoft.com/office/drawing/2014/main" xmlns="" id="{E750100B-E6C4-843A-5EF9-F433FF9A1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38600"/>
            <a:ext cx="3741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</a:rPr>
              <a:t>Target tissue release feedback hormones towards hypothalamus </a:t>
            </a:r>
          </a:p>
        </p:txBody>
      </p:sp>
      <p:sp>
        <p:nvSpPr>
          <p:cNvPr id="8204" name="Down Arrow 24">
            <a:extLst>
              <a:ext uri="{FF2B5EF4-FFF2-40B4-BE49-F238E27FC236}">
                <a16:creationId xmlns:a16="http://schemas.microsoft.com/office/drawing/2014/main" xmlns="" id="{B435533C-DEDA-C5B9-218E-6A53F6F6B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429000"/>
            <a:ext cx="274638" cy="525463"/>
          </a:xfrm>
          <a:prstGeom prst="downArrow">
            <a:avLst>
              <a:gd name="adj1" fmla="val 50000"/>
              <a:gd name="adj2" fmla="val 500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05" name="Rectangle 29">
            <a:extLst>
              <a:ext uri="{FF2B5EF4-FFF2-40B4-BE49-F238E27FC236}">
                <a16:creationId xmlns:a16="http://schemas.microsoft.com/office/drawing/2014/main" xmlns="" id="{E6ADDB54-F0CE-7195-3227-8C81FB19E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1054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600" dirty="0">
                <a:latin typeface="Century Gothic" pitchFamily="34" charset="0"/>
              </a:rPr>
              <a:t>This represents a negative feedback loop in which the mechanism fluctuates around homeostasis</a:t>
            </a:r>
          </a:p>
        </p:txBody>
      </p:sp>
      <p:pic>
        <p:nvPicPr>
          <p:cNvPr id="15" name="Google Shape;56;p13">
            <a:extLst>
              <a:ext uri="{FF2B5EF4-FFF2-40B4-BE49-F238E27FC236}">
                <a16:creationId xmlns="" xmlns:a16="http://schemas.microsoft.com/office/drawing/2014/main" id="{BD4B6AA8-7949-D277-68C1-612FC3D651AB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7" y="148282"/>
            <a:ext cx="80691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oogle Shape;57;p13">
            <a:extLst>
              <a:ext uri="{FF2B5EF4-FFF2-40B4-BE49-F238E27FC236}">
                <a16:creationId xmlns="" xmlns:a16="http://schemas.microsoft.com/office/drawing/2014/main" id="{D12B0C99-7CD5-D756-391B-DD8BD52653D2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652"/>
          <a:stretch>
            <a:fillRect/>
          </a:stretch>
        </p:blipFill>
        <p:spPr bwMode="auto">
          <a:xfrm>
            <a:off x="8207823" y="144019"/>
            <a:ext cx="753428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1302</TotalTime>
  <Words>1708</Words>
  <Application>Microsoft Office PowerPoint</Application>
  <PresentationFormat>On-screen Show (4:3)</PresentationFormat>
  <Paragraphs>254</Paragraphs>
  <Slides>45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ADDISON’S DISEASE  &amp;  CUSHING SYNDROME </vt:lpstr>
      <vt:lpstr>Slide 2</vt:lpstr>
      <vt:lpstr>Slide 3</vt:lpstr>
      <vt:lpstr>LEARNING OBJECTIVES</vt:lpstr>
      <vt:lpstr>DEFINITION </vt:lpstr>
      <vt:lpstr>CLINICAL SCENARIO</vt:lpstr>
      <vt:lpstr>ADDISON’S DISEASE</vt:lpstr>
      <vt:lpstr>HORMONES INVOLVED</vt:lpstr>
      <vt:lpstr>PATHOPHYSIOLOGY </vt:lpstr>
      <vt:lpstr>NEGATIVE FEEDBACK LOOP IN  ADDISON’S DISEASE</vt:lpstr>
      <vt:lpstr>ADRENAL INSUFFICIENCY</vt:lpstr>
      <vt:lpstr>PRIMARY ADRENAL INSUFFICIENCY</vt:lpstr>
      <vt:lpstr>SECONDARY ADRENAL INSUFFICIENCY</vt:lpstr>
      <vt:lpstr>CLINICAL PRESENTATION</vt:lpstr>
      <vt:lpstr>Slide 15</vt:lpstr>
      <vt:lpstr>DIAGNOSIS</vt:lpstr>
      <vt:lpstr>DIAGNOSIS</vt:lpstr>
      <vt:lpstr>DIAGNOSIS</vt:lpstr>
      <vt:lpstr>TREATMENT:  ACUTE ADRENAL INSUFFICIENCY </vt:lpstr>
      <vt:lpstr>TREATMENT:  CHRONIC ADRENAL INSUFFICIENCY </vt:lpstr>
      <vt:lpstr>RECENT ADVANCES IN  ADDISON’s DISEASE</vt:lpstr>
      <vt:lpstr>Slide 22</vt:lpstr>
      <vt:lpstr>CLINICAL SCENARIO</vt:lpstr>
      <vt:lpstr>CUSHING SYNDROME</vt:lpstr>
      <vt:lpstr>CUSHING’S SYNDROME DEFINITIONS</vt:lpstr>
      <vt:lpstr>CUSHING’S SYNDROME</vt:lpstr>
      <vt:lpstr>CUSHING’S SYNDROME:  DIFFERENTIAL DIAGNOSIS</vt:lpstr>
      <vt:lpstr>TUMORS CAUSING ECTOPIC  ACTH SYNDROME </vt:lpstr>
      <vt:lpstr>PATHOLOGY OF CUSHING’S SYNDROME </vt:lpstr>
      <vt:lpstr>Slide 30</vt:lpstr>
      <vt:lpstr>CLINICAL FEATURES</vt:lpstr>
      <vt:lpstr>Slide 32</vt:lpstr>
      <vt:lpstr>PHYSICAL FEATURES</vt:lpstr>
      <vt:lpstr>LAB PARAMETERS</vt:lpstr>
      <vt:lpstr>Slide 35</vt:lpstr>
      <vt:lpstr>Slide 36</vt:lpstr>
      <vt:lpstr>DEXAMETHASONE SUPPRESSION TEST</vt:lpstr>
      <vt:lpstr>Slide 38</vt:lpstr>
      <vt:lpstr>Slide 39</vt:lpstr>
      <vt:lpstr>RADIOLOGICAL INVESTIGATIONS </vt:lpstr>
      <vt:lpstr>INFERIOR PETROSAL SINUS SAMPLING</vt:lpstr>
      <vt:lpstr>TREATMENT</vt:lpstr>
      <vt:lpstr>RECENT ADVANCES IN  CUSHING DISEASES </vt:lpstr>
      <vt:lpstr>Slide 44</vt:lpstr>
      <vt:lpstr>Thank you</vt:lpstr>
    </vt:vector>
  </TitlesOfParts>
  <Company>UNC Health Care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Insufficiency</dc:title>
  <dc:creator>UNC Health Care</dc:creator>
  <cp:lastModifiedBy>DID</cp:lastModifiedBy>
  <cp:revision>138</cp:revision>
  <dcterms:created xsi:type="dcterms:W3CDTF">2010-06-25T18:49:36Z</dcterms:created>
  <dcterms:modified xsi:type="dcterms:W3CDTF">2025-05-06T06:06:17Z</dcterms:modified>
</cp:coreProperties>
</file>