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65" r:id="rId3"/>
    <p:sldId id="263" r:id="rId4"/>
    <p:sldId id="277" r:id="rId5"/>
    <p:sldId id="278" r:id="rId6"/>
    <p:sldId id="274" r:id="rId7"/>
    <p:sldId id="275" r:id="rId8"/>
    <p:sldId id="279" r:id="rId9"/>
    <p:sldId id="270" r:id="rId10"/>
    <p:sldId id="280" r:id="rId11"/>
    <p:sldId id="257" r:id="rId12"/>
    <p:sldId id="258" r:id="rId13"/>
    <p:sldId id="259" r:id="rId14"/>
    <p:sldId id="293" r:id="rId15"/>
    <p:sldId id="295" r:id="rId16"/>
    <p:sldId id="296" r:id="rId17"/>
    <p:sldId id="297" r:id="rId18"/>
    <p:sldId id="299" r:id="rId19"/>
    <p:sldId id="300" r:id="rId20"/>
    <p:sldId id="290" r:id="rId21"/>
    <p:sldId id="301" r:id="rId22"/>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713" autoAdjust="0"/>
  </p:normalViewPr>
  <p:slideViewPr>
    <p:cSldViewPr>
      <p:cViewPr varScale="1">
        <p:scale>
          <a:sx n="110" d="100"/>
          <a:sy n="110" d="100"/>
        </p:scale>
        <p:origin x="-1380"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00EBF-831A-4201-9DE9-1FEA622DAF67}" type="datetimeFigureOut">
              <a:rPr lang="en-US" smtClean="0"/>
              <a:pPr/>
              <a:t>5/6/2025</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5A749-B39F-4913-8480-5E8C96855C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pPr/>
              <a:t>5</a:t>
            </a:fld>
            <a:endParaRPr lang="en-US" noProof="0" dirty="0"/>
          </a:p>
        </p:txBody>
      </p:sp>
    </p:spTree>
    <p:extLst>
      <p:ext uri="{BB962C8B-B14F-4D97-AF65-F5344CB8AC3E}">
        <p14:creationId xmlns:p14="http://schemas.microsoft.com/office/powerpoint/2010/main" xmlns="" val="146754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pPr/>
              <a:t>9</a:t>
            </a:fld>
            <a:endParaRPr lang="en-US" noProof="0" dirty="0"/>
          </a:p>
        </p:txBody>
      </p:sp>
    </p:spTree>
    <p:extLst>
      <p:ext uri="{BB962C8B-B14F-4D97-AF65-F5344CB8AC3E}">
        <p14:creationId xmlns:p14="http://schemas.microsoft.com/office/powerpoint/2010/main" xmlns="" val="46325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42950" y="1752602"/>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078" y="4953000"/>
            <a:ext cx="9910079"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5/6/2025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481330"/>
            <a:ext cx="89154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47" y="274641"/>
            <a:ext cx="192559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1"/>
            <a:ext cx="685165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249606" y="2931712"/>
            <a:ext cx="4953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29"/>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481329"/>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2" y="5410200"/>
            <a:ext cx="437859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444295"/>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1" y="1444295"/>
            <a:ext cx="4378590"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287618" y="6407944"/>
            <a:ext cx="2080260" cy="365760"/>
          </a:xfrm>
        </p:spPr>
        <p:txBody>
          <a:bodyPr/>
          <a:lstStyle>
            <a:extLst/>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35" y="5443402"/>
            <a:ext cx="77597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a:xfrm>
            <a:off x="4745079" y="6407945"/>
            <a:ext cx="254657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47650"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26194"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545" y="5791253"/>
            <a:ext cx="3685840"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79"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26194" y="5939011"/>
            <a:ext cx="3997989"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545" y="5791253"/>
            <a:ext cx="3685840"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0006" y="5787739"/>
            <a:ext cx="3689301"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481329"/>
            <a:ext cx="89154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287618" y="6407944"/>
            <a:ext cx="208026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5/6/2025</a:t>
            </a:fld>
            <a:endParaRPr lang="en-US"/>
          </a:p>
        </p:txBody>
      </p:sp>
      <p:sp>
        <p:nvSpPr>
          <p:cNvPr id="22" name="Footer Placeholder 21"/>
          <p:cNvSpPr>
            <a:spLocks noGrp="1"/>
          </p:cNvSpPr>
          <p:nvPr>
            <p:ph type="ftr" sz="quarter" idx="3"/>
          </p:nvPr>
        </p:nvSpPr>
        <p:spPr>
          <a:xfrm>
            <a:off x="4745079" y="6407945"/>
            <a:ext cx="254657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9367878" y="6407945"/>
            <a:ext cx="39624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xmlns="" id="{A7BE12AD-D808-BDE0-3EB8-5BC50B1D8474}"/>
              </a:ext>
            </a:extLst>
          </p:cNvPr>
          <p:cNvSpPr txBox="1">
            <a:spLocks/>
          </p:cNvSpPr>
          <p:nvPr/>
        </p:nvSpPr>
        <p:spPr>
          <a:xfrm>
            <a:off x="0" y="152400"/>
            <a:ext cx="9906000" cy="762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CASE VIGNETTE</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sp>
        <p:nvSpPr>
          <p:cNvPr id="6" name="Rectangle 5"/>
          <p:cNvSpPr/>
          <p:nvPr/>
        </p:nvSpPr>
        <p:spPr>
          <a:xfrm>
            <a:off x="990600" y="1219200"/>
            <a:ext cx="7848600" cy="3369512"/>
          </a:xfrm>
          <a:prstGeom prst="rect">
            <a:avLst/>
          </a:prstGeom>
        </p:spPr>
        <p:txBody>
          <a:bodyPr wrap="square" anchor="t">
            <a:spAutoFit/>
          </a:bodyPr>
          <a:lstStyle/>
          <a:p>
            <a:pPr algn="just">
              <a:lnSpc>
                <a:spcPct val="150000"/>
              </a:lnSpc>
            </a:pPr>
            <a:r>
              <a:rPr lang="en-US" sz="1600" dirty="0" smtClean="0">
                <a:solidFill>
                  <a:srgbClr val="000000"/>
                </a:solidFill>
                <a:latin typeface="Century Gothic" pitchFamily="34" charset="0"/>
              </a:rPr>
              <a:t>A 35-year-old African American man with a history of hypertension, carpal tunnel syndrome, and osteoarthritis of the knee,  was scheduled for removal of </a:t>
            </a:r>
            <a:r>
              <a:rPr lang="en-US" sz="1600" dirty="0" err="1" smtClean="0">
                <a:solidFill>
                  <a:srgbClr val="000000"/>
                </a:solidFill>
                <a:latin typeface="Century Gothic" pitchFamily="34" charset="0"/>
              </a:rPr>
              <a:t>keloids</a:t>
            </a:r>
            <a:r>
              <a:rPr lang="en-US" sz="1600" dirty="0" smtClean="0">
                <a:solidFill>
                  <a:srgbClr val="000000"/>
                </a:solidFill>
                <a:latin typeface="Century Gothic" pitchFamily="34" charset="0"/>
              </a:rPr>
              <a:t> found in the occipital region of his head. His medications include </a:t>
            </a:r>
            <a:r>
              <a:rPr lang="en-US" sz="1600" dirty="0" err="1" smtClean="0">
                <a:solidFill>
                  <a:srgbClr val="000000"/>
                </a:solidFill>
                <a:latin typeface="Century Gothic" pitchFamily="34" charset="0"/>
              </a:rPr>
              <a:t>amlodipine</a:t>
            </a:r>
            <a:r>
              <a:rPr lang="en-US" sz="1600" dirty="0" smtClean="0">
                <a:solidFill>
                  <a:srgbClr val="000000"/>
                </a:solidFill>
                <a:latin typeface="Century Gothic" pitchFamily="34" charset="0"/>
              </a:rPr>
              <a:t>, hydrochlorothiazide, </a:t>
            </a:r>
            <a:r>
              <a:rPr lang="en-US" sz="1600" dirty="0" err="1" smtClean="0">
                <a:solidFill>
                  <a:srgbClr val="000000"/>
                </a:solidFill>
                <a:latin typeface="Century Gothic" pitchFamily="34" charset="0"/>
              </a:rPr>
              <a:t>lisinopril</a:t>
            </a:r>
            <a:r>
              <a:rPr lang="en-US" sz="1600" dirty="0" smtClean="0">
                <a:solidFill>
                  <a:srgbClr val="000000"/>
                </a:solidFill>
                <a:latin typeface="Century Gothic" pitchFamily="34" charset="0"/>
              </a:rPr>
              <a:t>, and </a:t>
            </a:r>
            <a:r>
              <a:rPr lang="en-US" sz="1600" dirty="0" err="1" smtClean="0">
                <a:solidFill>
                  <a:srgbClr val="000000"/>
                </a:solidFill>
                <a:latin typeface="Century Gothic" pitchFamily="34" charset="0"/>
              </a:rPr>
              <a:t>cholecalciferol</a:t>
            </a:r>
            <a:r>
              <a:rPr lang="en-US" sz="1600" dirty="0" smtClean="0">
                <a:solidFill>
                  <a:srgbClr val="000000"/>
                </a:solidFill>
                <a:latin typeface="Century Gothic" pitchFamily="34" charset="0"/>
              </a:rPr>
              <a:t>. He was 1.85 m (73 inches) tall, weighed 134 kg with a body mass index of 39. An airway examination on the day of surgery showed a prominent mandible, limited mouth opening, </a:t>
            </a:r>
            <a:r>
              <a:rPr lang="en-US" sz="1600" dirty="0" err="1" smtClean="0">
                <a:solidFill>
                  <a:srgbClr val="000000"/>
                </a:solidFill>
                <a:latin typeface="Century Gothic" pitchFamily="34" charset="0"/>
              </a:rPr>
              <a:t>macroglossia</a:t>
            </a:r>
            <a:r>
              <a:rPr lang="en-US" sz="1600" dirty="0" smtClean="0">
                <a:solidFill>
                  <a:srgbClr val="000000"/>
                </a:solidFill>
                <a:latin typeface="Century Gothic" pitchFamily="34" charset="0"/>
              </a:rPr>
              <a:t>, and positive </a:t>
            </a:r>
            <a:r>
              <a:rPr lang="en-US" sz="1600" dirty="0" err="1" smtClean="0">
                <a:solidFill>
                  <a:srgbClr val="000000"/>
                </a:solidFill>
                <a:latin typeface="Century Gothic" pitchFamily="34" charset="0"/>
              </a:rPr>
              <a:t>prognathism</a:t>
            </a:r>
            <a:r>
              <a:rPr lang="en-US" sz="1600" dirty="0" smtClean="0">
                <a:solidFill>
                  <a:srgbClr val="000000"/>
                </a:solidFill>
                <a:latin typeface="Century Gothic" pitchFamily="34" charset="0"/>
              </a:rPr>
              <a:t>. He also had other distinct skeletal features that included prominent </a:t>
            </a:r>
            <a:r>
              <a:rPr lang="en-US" sz="1600" dirty="0" err="1" smtClean="0">
                <a:solidFill>
                  <a:srgbClr val="000000"/>
                </a:solidFill>
                <a:latin typeface="Century Gothic" pitchFamily="34" charset="0"/>
              </a:rPr>
              <a:t>supraciliary</a:t>
            </a:r>
            <a:r>
              <a:rPr lang="en-US" sz="1600" dirty="0" smtClean="0">
                <a:solidFill>
                  <a:srgbClr val="000000"/>
                </a:solidFill>
                <a:latin typeface="Century Gothic" pitchFamily="34" charset="0"/>
              </a:rPr>
              <a:t> arches and nose bridge, as well as large hands and feet.</a:t>
            </a:r>
            <a:endParaRPr lang="x-none" sz="1600" dirty="0">
              <a:solidFill>
                <a:srgbClr val="000000"/>
              </a:solidFill>
              <a:latin typeface="Century Gothic" pitchFamily="34" charset="0"/>
            </a:endParaRP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xmlns="" id="{A7BE12AD-D808-BDE0-3EB8-5BC50B1D8474}"/>
              </a:ext>
            </a:extLst>
          </p:cNvPr>
          <p:cNvSpPr txBox="1">
            <a:spLocks/>
          </p:cNvSpPr>
          <p:nvPr/>
        </p:nvSpPr>
        <p:spPr>
          <a:xfrm>
            <a:off x="457200" y="152400"/>
            <a:ext cx="8915400" cy="762000"/>
          </a:xfrm>
          <a:prstGeom prst="rect">
            <a:avLst/>
          </a:prstGeom>
        </p:spPr>
        <p:txBody>
          <a:bodyPr vert="horz" rtlCol="0" anchor="ctr">
            <a:normAutofit fontScale="975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GROWTH HORMONE FUNCTION</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pic>
        <p:nvPicPr>
          <p:cNvPr id="5" name="Picture 4">
            <a:extLst>
              <a:ext uri="{FF2B5EF4-FFF2-40B4-BE49-F238E27FC236}">
                <a16:creationId xmlns:a16="http://schemas.microsoft.com/office/drawing/2014/main" xmlns="" id="{20A7F90F-D1FB-CB7D-77D7-16E9A9F5589A}"/>
              </a:ext>
            </a:extLst>
          </p:cNvPr>
          <p:cNvPicPr>
            <a:picLocks noChangeAspect="1"/>
          </p:cNvPicPr>
          <p:nvPr/>
        </p:nvPicPr>
        <p:blipFill>
          <a:blip r:embed="rId2" cstate="print">
            <a:alphaModFix/>
          </a:blip>
          <a:stretch>
            <a:fillRect/>
          </a:stretch>
        </p:blipFill>
        <p:spPr>
          <a:xfrm>
            <a:off x="1295400" y="1219200"/>
            <a:ext cx="7429499" cy="473039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xmlns="" id="{949404F1-8E94-7D3D-71E2-A1A4B7CBCB4A}"/>
              </a:ext>
            </a:extLst>
          </p:cNvPr>
          <p:cNvSpPr txBox="1">
            <a:spLocks/>
          </p:cNvSpPr>
          <p:nvPr/>
        </p:nvSpPr>
        <p:spPr>
          <a:xfrm>
            <a:off x="533400" y="152400"/>
            <a:ext cx="8417624" cy="762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ETIOLOGY OF ACROMEGALY</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sp>
        <p:nvSpPr>
          <p:cNvPr id="5" name="Content Placeholder 4">
            <a:extLst>
              <a:ext uri="{FF2B5EF4-FFF2-40B4-BE49-F238E27FC236}">
                <a16:creationId xmlns:a16="http://schemas.microsoft.com/office/drawing/2014/main" xmlns="" id="{4E55D9FF-C05D-4561-64DD-5A00A6344FE8}"/>
              </a:ext>
            </a:extLst>
          </p:cNvPr>
          <p:cNvSpPr txBox="1">
            <a:spLocks/>
          </p:cNvSpPr>
          <p:nvPr/>
        </p:nvSpPr>
        <p:spPr>
          <a:xfrm>
            <a:off x="1143000" y="1524000"/>
            <a:ext cx="4495800" cy="3877055"/>
          </a:xfrm>
          <a:prstGeom prst="rect">
            <a:avLst/>
          </a:prstGeom>
        </p:spPr>
        <p:txBody>
          <a:bodyPr vert="horz" anchor="t">
            <a:normAutofit/>
          </a:bodyPr>
          <a:lstStyle/>
          <a:p>
            <a:pPr marL="342900" marR="0" lvl="0" indent="-342900"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srgbClr val="000000"/>
                </a:solidFill>
                <a:effectLst/>
                <a:uLnTx/>
                <a:uFillTx/>
                <a:latin typeface="Century Gothic" pitchFamily="34" charset="0"/>
              </a:rPr>
              <a:t>Pituitary Adenoma </a:t>
            </a:r>
            <a:r>
              <a:rPr kumimoji="0" lang="en-US" sz="1600" b="0" i="0" u="none" strike="noStrike" kern="1200" cap="none" spc="0" normalizeH="0" baseline="0" noProof="0" dirty="0" smtClean="0">
                <a:ln>
                  <a:noFill/>
                </a:ln>
                <a:solidFill>
                  <a:srgbClr val="000000"/>
                </a:solidFill>
                <a:effectLst/>
                <a:uLnTx/>
                <a:uFillTx/>
                <a:latin typeface="Century Gothic" pitchFamily="34" charset="0"/>
              </a:rPr>
              <a:t>( &gt; 99% of cases)</a:t>
            </a:r>
          </a:p>
          <a:p>
            <a:pPr marL="342900" marR="0" lvl="0" indent="-342900"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srgbClr val="000000"/>
                </a:solidFill>
                <a:effectLst/>
                <a:uLnTx/>
                <a:uFillTx/>
                <a:latin typeface="Century Gothic" pitchFamily="34" charset="0"/>
              </a:rPr>
              <a:t>GHRH secretion: </a:t>
            </a:r>
          </a:p>
          <a:p>
            <a:pPr marL="0" marR="0" lvl="0" indent="0" defTabSz="914400" rtl="0" eaLnBrk="1" fontAlgn="auto" latinLnBrk="0" hangingPunct="1">
              <a:lnSpc>
                <a:spcPct val="150000"/>
              </a:lnSpc>
              <a:spcBef>
                <a:spcPts val="0"/>
              </a:spcBef>
              <a:spcAft>
                <a:spcPts val="0"/>
              </a:spcAft>
              <a:buClrTx/>
              <a:buSzTx/>
              <a:buFontTx/>
              <a:buNone/>
              <a:tabLst/>
              <a:defRPr/>
            </a:pPr>
            <a:r>
              <a:rPr lang="en-US" sz="1600" dirty="0" smtClean="0">
                <a:solidFill>
                  <a:srgbClr val="000000"/>
                </a:solidFill>
                <a:latin typeface="Century Gothic" pitchFamily="34" charset="0"/>
              </a:rPr>
              <a:t>      </a:t>
            </a:r>
            <a:r>
              <a:rPr kumimoji="0" lang="en-US" sz="1600" b="0" i="0" u="none" strike="noStrike" kern="1200" cap="none" spc="0" normalizeH="0" baseline="0" noProof="0" dirty="0" smtClean="0">
                <a:ln>
                  <a:noFill/>
                </a:ln>
                <a:solidFill>
                  <a:srgbClr val="000000"/>
                </a:solidFill>
                <a:effectLst/>
                <a:uLnTx/>
                <a:uFillTx/>
                <a:latin typeface="Century Gothic" pitchFamily="34" charset="0"/>
              </a:rPr>
              <a:t>Hypothalamic secretion.</a:t>
            </a:r>
          </a:p>
          <a:p>
            <a:pPr marL="0" marR="0" lvl="0" indent="0"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000000"/>
                </a:solidFill>
                <a:effectLst/>
                <a:uLnTx/>
                <a:uFillTx/>
                <a:latin typeface="Century Gothic" pitchFamily="34" charset="0"/>
              </a:rPr>
              <a:t>      Ectopic GHRH production</a:t>
            </a:r>
          </a:p>
          <a:p>
            <a:pPr marL="342900" marR="0" lvl="0" indent="-342900"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1600" b="1" i="0" u="none" strike="noStrike" kern="1200" cap="none" spc="0" normalizeH="0" baseline="0" noProof="0" dirty="0" smtClean="0">
                <a:ln>
                  <a:noFill/>
                </a:ln>
                <a:solidFill>
                  <a:srgbClr val="000000"/>
                </a:solidFill>
                <a:effectLst/>
                <a:uLnTx/>
                <a:uFillTx/>
                <a:latin typeface="Century Gothic" pitchFamily="34" charset="0"/>
              </a:rPr>
              <a:t>Ectopic Growth Hormone production</a:t>
            </a:r>
            <a:endParaRPr kumimoji="0" lang="x-none" sz="1600" b="1" i="0" u="none" strike="noStrike" kern="1200" cap="none" spc="0" normalizeH="0" baseline="0" noProof="0" dirty="0">
              <a:ln>
                <a:noFill/>
              </a:ln>
              <a:solidFill>
                <a:srgbClr val="000000"/>
              </a:solidFill>
              <a:effectLst/>
              <a:uLnTx/>
              <a:uFillTx/>
              <a:latin typeface="Century Gothic" pitchFamily="34" charset="0"/>
            </a:endParaRPr>
          </a:p>
        </p:txBody>
      </p:sp>
      <p:pic>
        <p:nvPicPr>
          <p:cNvPr id="6" name="Content Placeholder 6">
            <a:extLst>
              <a:ext uri="{FF2B5EF4-FFF2-40B4-BE49-F238E27FC236}">
                <a16:creationId xmlns:a16="http://schemas.microsoft.com/office/drawing/2014/main" xmlns="" id="{0263E183-9CD5-FA65-7A22-27E73E7A43AD}"/>
              </a:ext>
            </a:extLst>
          </p:cNvPr>
          <p:cNvPicPr>
            <a:picLocks noChangeAspect="1"/>
          </p:cNvPicPr>
          <p:nvPr/>
        </p:nvPicPr>
        <p:blipFill>
          <a:blip r:embed="rId2" cstate="print"/>
          <a:stretch>
            <a:fillRect/>
          </a:stretch>
        </p:blipFill>
        <p:spPr>
          <a:xfrm>
            <a:off x="5943600" y="1219200"/>
            <a:ext cx="3151089" cy="3878263"/>
          </a:xfrm>
          <a:prstGeom prst="rect">
            <a:avLst/>
          </a:prstGeom>
        </p:spPr>
      </p:pic>
      <p:pic>
        <p:nvPicPr>
          <p:cNvPr id="7"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xmlns="" id="{A7BE12AD-D808-BDE0-3EB8-5BC50B1D8474}"/>
              </a:ext>
            </a:extLst>
          </p:cNvPr>
          <p:cNvSpPr txBox="1">
            <a:spLocks/>
          </p:cNvSpPr>
          <p:nvPr/>
        </p:nvSpPr>
        <p:spPr>
          <a:xfrm>
            <a:off x="609600" y="152400"/>
            <a:ext cx="8610600" cy="762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CLINICAL FEATURES</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sp>
        <p:nvSpPr>
          <p:cNvPr id="5" name="TextBox 4">
            <a:extLst>
              <a:ext uri="{FF2B5EF4-FFF2-40B4-BE49-F238E27FC236}">
                <a16:creationId xmlns:a16="http://schemas.microsoft.com/office/drawing/2014/main" xmlns="" id="{9079AD1E-0CD3-79B9-72F7-44C446A298F1}"/>
              </a:ext>
            </a:extLst>
          </p:cNvPr>
          <p:cNvSpPr txBox="1"/>
          <p:nvPr/>
        </p:nvSpPr>
        <p:spPr>
          <a:xfrm>
            <a:off x="1066800" y="1447800"/>
            <a:ext cx="7960442" cy="2723823"/>
          </a:xfrm>
          <a:prstGeom prst="rect">
            <a:avLst/>
          </a:prstGeom>
          <a:noFill/>
        </p:spPr>
        <p:txBody>
          <a:bodyPr wrap="square">
            <a:spAutoFit/>
          </a:bodyPr>
          <a:lstStyle/>
          <a:p>
            <a:pPr algn="just">
              <a:lnSpc>
                <a:spcPct val="150000"/>
              </a:lnSpc>
            </a:pPr>
            <a:r>
              <a:rPr lang="en-US" sz="1600" u="sng" dirty="0">
                <a:solidFill>
                  <a:srgbClr val="000000"/>
                </a:solidFill>
                <a:latin typeface="Century Gothic" pitchFamily="34" charset="0"/>
              </a:rPr>
              <a:t>Symptoms:</a:t>
            </a:r>
          </a:p>
          <a:p>
            <a:pPr marL="342900" indent="-342900" algn="just">
              <a:lnSpc>
                <a:spcPct val="150000"/>
              </a:lnSpc>
              <a:buFont typeface="+mj-lt"/>
              <a:buAutoNum type="arabicPeriod"/>
            </a:pPr>
            <a:r>
              <a:rPr lang="en-US" sz="1600" dirty="0" smtClean="0">
                <a:solidFill>
                  <a:srgbClr val="000000"/>
                </a:solidFill>
                <a:latin typeface="Century Gothic" pitchFamily="34" charset="0"/>
              </a:rPr>
              <a:t>Increased </a:t>
            </a:r>
            <a:r>
              <a:rPr lang="en-US" sz="1600" dirty="0">
                <a:solidFill>
                  <a:srgbClr val="000000"/>
                </a:solidFill>
                <a:latin typeface="Century Gothic" pitchFamily="34" charset="0"/>
              </a:rPr>
              <a:t>Sweating</a:t>
            </a:r>
          </a:p>
          <a:p>
            <a:pPr marL="342900" indent="-342900" algn="just">
              <a:lnSpc>
                <a:spcPct val="150000"/>
              </a:lnSpc>
              <a:buFont typeface="+mj-lt"/>
              <a:buAutoNum type="arabicPeriod"/>
            </a:pPr>
            <a:r>
              <a:rPr lang="en-US" sz="1600" dirty="0" smtClean="0">
                <a:solidFill>
                  <a:srgbClr val="000000"/>
                </a:solidFill>
                <a:latin typeface="Century Gothic" pitchFamily="34" charset="0"/>
              </a:rPr>
              <a:t>Headaches</a:t>
            </a:r>
            <a:endParaRPr lang="en-US" sz="1600" dirty="0">
              <a:solidFill>
                <a:srgbClr val="000000"/>
              </a:solidFill>
              <a:latin typeface="Century Gothic" pitchFamily="34" charset="0"/>
            </a:endParaRPr>
          </a:p>
          <a:p>
            <a:pPr marL="342900" indent="-342900" algn="just">
              <a:lnSpc>
                <a:spcPct val="150000"/>
              </a:lnSpc>
              <a:buFont typeface="+mj-lt"/>
              <a:buAutoNum type="arabicPeriod"/>
            </a:pPr>
            <a:r>
              <a:rPr lang="en-US" sz="1600" dirty="0" smtClean="0">
                <a:solidFill>
                  <a:srgbClr val="000000"/>
                </a:solidFill>
                <a:latin typeface="Century Gothic" pitchFamily="34" charset="0"/>
              </a:rPr>
              <a:t>Tiredness </a:t>
            </a:r>
            <a:r>
              <a:rPr lang="en-US" sz="1600" dirty="0">
                <a:solidFill>
                  <a:srgbClr val="000000"/>
                </a:solidFill>
                <a:latin typeface="Century Gothic" pitchFamily="34" charset="0"/>
              </a:rPr>
              <a:t>and lethargy</a:t>
            </a:r>
          </a:p>
          <a:p>
            <a:pPr marL="342900" indent="-342900" algn="just">
              <a:lnSpc>
                <a:spcPct val="150000"/>
              </a:lnSpc>
              <a:buFont typeface="+mj-lt"/>
              <a:buAutoNum type="arabicPeriod"/>
            </a:pPr>
            <a:r>
              <a:rPr lang="en-US" sz="1600" dirty="0" smtClean="0">
                <a:solidFill>
                  <a:srgbClr val="000000"/>
                </a:solidFill>
                <a:latin typeface="Century Gothic" pitchFamily="34" charset="0"/>
              </a:rPr>
              <a:t>Joint </a:t>
            </a:r>
            <a:r>
              <a:rPr lang="en-US" sz="1600" dirty="0">
                <a:solidFill>
                  <a:srgbClr val="000000"/>
                </a:solidFill>
                <a:latin typeface="Century Gothic" pitchFamily="34" charset="0"/>
              </a:rPr>
              <a:t>pains</a:t>
            </a:r>
          </a:p>
          <a:p>
            <a:pPr marL="342900" indent="-342900" algn="just">
              <a:lnSpc>
                <a:spcPct val="150000"/>
              </a:lnSpc>
              <a:buFont typeface="+mj-lt"/>
              <a:buAutoNum type="arabicPeriod"/>
            </a:pPr>
            <a:r>
              <a:rPr lang="en-US" sz="1600" dirty="0" smtClean="0">
                <a:solidFill>
                  <a:srgbClr val="000000"/>
                </a:solidFill>
                <a:latin typeface="Century Gothic" pitchFamily="34" charset="0"/>
              </a:rPr>
              <a:t>Change </a:t>
            </a:r>
            <a:r>
              <a:rPr lang="en-US" sz="1600" dirty="0">
                <a:solidFill>
                  <a:srgbClr val="000000"/>
                </a:solidFill>
                <a:latin typeface="Century Gothic" pitchFamily="34" charset="0"/>
              </a:rPr>
              <a:t>in ring or shoe size.</a:t>
            </a:r>
          </a:p>
          <a:p>
            <a:pPr algn="just">
              <a:lnSpc>
                <a:spcPct val="150000"/>
              </a:lnSpc>
            </a:pPr>
            <a:endParaRPr lang="x-none" sz="1600" dirty="0">
              <a:solidFill>
                <a:srgbClr val="000000"/>
              </a:solidFill>
              <a:latin typeface="Century Gothic" pitchFamily="34" charset="0"/>
            </a:endParaRPr>
          </a:p>
        </p:txBody>
      </p:sp>
      <p:pic>
        <p:nvPicPr>
          <p:cNvPr id="6"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xmlns="" id="{A7BE12AD-D808-BDE0-3EB8-5BC50B1D8474}"/>
              </a:ext>
            </a:extLst>
          </p:cNvPr>
          <p:cNvSpPr txBox="1">
            <a:spLocks/>
          </p:cNvSpPr>
          <p:nvPr/>
        </p:nvSpPr>
        <p:spPr>
          <a:xfrm>
            <a:off x="685800" y="152400"/>
            <a:ext cx="8686800" cy="762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CLINICAL FEATURES</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sp>
        <p:nvSpPr>
          <p:cNvPr id="5" name="TextBox 4">
            <a:extLst>
              <a:ext uri="{FF2B5EF4-FFF2-40B4-BE49-F238E27FC236}">
                <a16:creationId xmlns:a16="http://schemas.microsoft.com/office/drawing/2014/main" xmlns="" id="{9079AD1E-0CD3-79B9-72F7-44C446A298F1}"/>
              </a:ext>
            </a:extLst>
          </p:cNvPr>
          <p:cNvSpPr txBox="1"/>
          <p:nvPr/>
        </p:nvSpPr>
        <p:spPr>
          <a:xfrm>
            <a:off x="990599" y="1461054"/>
            <a:ext cx="4724401" cy="3093154"/>
          </a:xfrm>
          <a:prstGeom prst="rect">
            <a:avLst/>
          </a:prstGeom>
          <a:noFill/>
        </p:spPr>
        <p:txBody>
          <a:bodyPr wrap="square">
            <a:spAutoFit/>
          </a:bodyPr>
          <a:lstStyle/>
          <a:p>
            <a:pPr marL="342900" indent="-342900" algn="just">
              <a:lnSpc>
                <a:spcPct val="150000"/>
              </a:lnSpc>
            </a:pPr>
            <a:r>
              <a:rPr lang="en-US" sz="1600" u="sng" dirty="0">
                <a:solidFill>
                  <a:srgbClr val="000000"/>
                </a:solidFill>
                <a:latin typeface="Century Gothic" pitchFamily="34" charset="0"/>
              </a:rPr>
              <a:t>Signs:</a:t>
            </a:r>
          </a:p>
          <a:p>
            <a:pPr marL="342900" indent="-342900" algn="just">
              <a:lnSpc>
                <a:spcPct val="150000"/>
              </a:lnSpc>
              <a:buFont typeface="+mj-lt"/>
              <a:buAutoNum type="arabicPeriod"/>
            </a:pPr>
            <a:r>
              <a:rPr lang="en-US" sz="1600" dirty="0" smtClean="0">
                <a:solidFill>
                  <a:srgbClr val="000000"/>
                </a:solidFill>
                <a:latin typeface="Century Gothic" pitchFamily="34" charset="0"/>
              </a:rPr>
              <a:t>Facial </a:t>
            </a:r>
            <a:r>
              <a:rPr lang="en-US" sz="1600" dirty="0">
                <a:solidFill>
                  <a:srgbClr val="000000"/>
                </a:solidFill>
                <a:latin typeface="Century Gothic" pitchFamily="34" charset="0"/>
              </a:rPr>
              <a:t>appearance</a:t>
            </a:r>
          </a:p>
          <a:p>
            <a:pPr marL="342900" indent="-342900" algn="just">
              <a:lnSpc>
                <a:spcPct val="150000"/>
              </a:lnSpc>
              <a:buFont typeface="+mj-lt"/>
              <a:buAutoNum type="arabicPeriod"/>
            </a:pPr>
            <a:r>
              <a:rPr lang="en-US" sz="1600" dirty="0" smtClean="0">
                <a:solidFill>
                  <a:srgbClr val="000000"/>
                </a:solidFill>
                <a:latin typeface="Century Gothic" pitchFamily="34" charset="0"/>
              </a:rPr>
              <a:t>Deep </a:t>
            </a:r>
            <a:r>
              <a:rPr lang="en-US" sz="1600" dirty="0">
                <a:solidFill>
                  <a:srgbClr val="000000"/>
                </a:solidFill>
                <a:latin typeface="Century Gothic" pitchFamily="34" charset="0"/>
              </a:rPr>
              <a:t>voice</a:t>
            </a:r>
          </a:p>
          <a:p>
            <a:pPr marL="342900" indent="-342900" algn="just">
              <a:lnSpc>
                <a:spcPct val="150000"/>
              </a:lnSpc>
              <a:buFont typeface="+mj-lt"/>
              <a:buAutoNum type="arabicPeriod"/>
            </a:pPr>
            <a:r>
              <a:rPr lang="en-US" sz="1600" dirty="0" smtClean="0">
                <a:solidFill>
                  <a:srgbClr val="000000"/>
                </a:solidFill>
                <a:latin typeface="Century Gothic" pitchFamily="34" charset="0"/>
              </a:rPr>
              <a:t>Tongue </a:t>
            </a:r>
            <a:r>
              <a:rPr lang="en-US" sz="1600" dirty="0">
                <a:solidFill>
                  <a:srgbClr val="000000"/>
                </a:solidFill>
                <a:latin typeface="Century Gothic" pitchFamily="34" charset="0"/>
              </a:rPr>
              <a:t>enlargement</a:t>
            </a:r>
          </a:p>
          <a:p>
            <a:pPr marL="342900" indent="-342900" algn="just">
              <a:lnSpc>
                <a:spcPct val="150000"/>
              </a:lnSpc>
              <a:buFont typeface="+mj-lt"/>
              <a:buAutoNum type="arabicPeriod"/>
            </a:pPr>
            <a:r>
              <a:rPr lang="en-US" sz="1600" dirty="0" smtClean="0">
                <a:solidFill>
                  <a:srgbClr val="000000"/>
                </a:solidFill>
                <a:latin typeface="Century Gothic" pitchFamily="34" charset="0"/>
              </a:rPr>
              <a:t>Musculoskeletal </a:t>
            </a:r>
            <a:r>
              <a:rPr lang="en-US" sz="1600" dirty="0">
                <a:solidFill>
                  <a:srgbClr val="000000"/>
                </a:solidFill>
                <a:latin typeface="Century Gothic" pitchFamily="34" charset="0"/>
              </a:rPr>
              <a:t>changes</a:t>
            </a:r>
          </a:p>
          <a:p>
            <a:pPr marL="342900" indent="-342900" algn="just">
              <a:lnSpc>
                <a:spcPct val="150000"/>
              </a:lnSpc>
              <a:buFont typeface="+mj-lt"/>
              <a:buAutoNum type="arabicPeriod"/>
            </a:pPr>
            <a:r>
              <a:rPr lang="en-US" sz="1600" dirty="0" smtClean="0">
                <a:solidFill>
                  <a:srgbClr val="000000"/>
                </a:solidFill>
                <a:latin typeface="Century Gothic" pitchFamily="34" charset="0"/>
              </a:rPr>
              <a:t>Soft </a:t>
            </a:r>
            <a:r>
              <a:rPr lang="en-US" sz="1600" dirty="0">
                <a:solidFill>
                  <a:srgbClr val="000000"/>
                </a:solidFill>
                <a:latin typeface="Century Gothic" pitchFamily="34" charset="0"/>
              </a:rPr>
              <a:t>tissue swelling</a:t>
            </a:r>
          </a:p>
          <a:p>
            <a:pPr marL="342900" indent="-342900" algn="just">
              <a:lnSpc>
                <a:spcPct val="150000"/>
              </a:lnSpc>
              <a:buFont typeface="+mj-lt"/>
              <a:buAutoNum type="arabicPeriod"/>
            </a:pPr>
            <a:r>
              <a:rPr lang="en-US" sz="1600" dirty="0" err="1" smtClean="0">
                <a:solidFill>
                  <a:srgbClr val="000000"/>
                </a:solidFill>
                <a:latin typeface="Century Gothic" pitchFamily="34" charset="0"/>
              </a:rPr>
              <a:t>Organomegaly</a:t>
            </a:r>
            <a:endParaRPr lang="en-US" sz="1600" dirty="0">
              <a:solidFill>
                <a:srgbClr val="000000"/>
              </a:solidFill>
              <a:latin typeface="Century Gothic" pitchFamily="34" charset="0"/>
            </a:endParaRPr>
          </a:p>
          <a:p>
            <a:pPr marL="342900" indent="-342900" algn="just">
              <a:lnSpc>
                <a:spcPct val="150000"/>
              </a:lnSpc>
              <a:buFont typeface="+mj-lt"/>
              <a:buAutoNum type="arabicPeriod"/>
            </a:pPr>
            <a:endParaRPr lang="x-none" sz="1600" dirty="0">
              <a:solidFill>
                <a:srgbClr val="000000"/>
              </a:solidFill>
              <a:latin typeface="Century Gothic" pitchFamily="34" charset="0"/>
            </a:endParaRPr>
          </a:p>
        </p:txBody>
      </p:sp>
      <p:pic>
        <p:nvPicPr>
          <p:cNvPr id="6" name="Picture 5">
            <a:extLst>
              <a:ext uri="{FF2B5EF4-FFF2-40B4-BE49-F238E27FC236}">
                <a16:creationId xmlns:a16="http://schemas.microsoft.com/office/drawing/2014/main" xmlns="" id="{7C5EADAC-6D24-C0FB-C572-4742968A451F}"/>
              </a:ext>
            </a:extLst>
          </p:cNvPr>
          <p:cNvPicPr>
            <a:picLocks noChangeAspect="1"/>
          </p:cNvPicPr>
          <p:nvPr/>
        </p:nvPicPr>
        <p:blipFill>
          <a:blip r:embed="rId2" cstate="print"/>
          <a:stretch>
            <a:fillRect/>
          </a:stretch>
        </p:blipFill>
        <p:spPr>
          <a:xfrm>
            <a:off x="4800600" y="1371600"/>
            <a:ext cx="3962401" cy="4363986"/>
          </a:xfrm>
          <a:prstGeom prst="rect">
            <a:avLst/>
          </a:prstGeom>
        </p:spPr>
      </p:pic>
      <p:pic>
        <p:nvPicPr>
          <p:cNvPr id="7"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60DDADD-9849-3743-2E56-D1263D3A1BDC}"/>
              </a:ext>
            </a:extLst>
          </p:cNvPr>
          <p:cNvPicPr>
            <a:picLocks noChangeAspect="1"/>
          </p:cNvPicPr>
          <p:nvPr/>
        </p:nvPicPr>
        <p:blipFill>
          <a:blip r:embed="rId2" cstate="print"/>
          <a:stretch>
            <a:fillRect/>
          </a:stretch>
        </p:blipFill>
        <p:spPr>
          <a:xfrm>
            <a:off x="990600" y="1066800"/>
            <a:ext cx="4114800" cy="4724400"/>
          </a:xfrm>
          <a:prstGeom prst="rect">
            <a:avLst/>
          </a:prstGeom>
        </p:spPr>
      </p:pic>
      <p:pic>
        <p:nvPicPr>
          <p:cNvPr id="5" name="Picture 4">
            <a:extLst>
              <a:ext uri="{FF2B5EF4-FFF2-40B4-BE49-F238E27FC236}">
                <a16:creationId xmlns:a16="http://schemas.microsoft.com/office/drawing/2014/main" xmlns="" id="{16C25865-C0E1-C89A-9BB8-11F700795FAE}"/>
              </a:ext>
            </a:extLst>
          </p:cNvPr>
          <p:cNvPicPr>
            <a:picLocks noChangeAspect="1"/>
          </p:cNvPicPr>
          <p:nvPr/>
        </p:nvPicPr>
        <p:blipFill>
          <a:blip r:embed="rId3" cstate="print"/>
          <a:stretch>
            <a:fillRect/>
          </a:stretch>
        </p:blipFill>
        <p:spPr>
          <a:xfrm>
            <a:off x="5181600" y="1066800"/>
            <a:ext cx="1903810" cy="2427185"/>
          </a:xfrm>
          <a:prstGeom prst="rect">
            <a:avLst/>
          </a:prstGeom>
        </p:spPr>
      </p:pic>
      <p:pic>
        <p:nvPicPr>
          <p:cNvPr id="6" name="Picture 5">
            <a:extLst>
              <a:ext uri="{FF2B5EF4-FFF2-40B4-BE49-F238E27FC236}">
                <a16:creationId xmlns:a16="http://schemas.microsoft.com/office/drawing/2014/main" xmlns="" id="{A0F123AF-B27B-9EEF-E77A-3B955441092D}"/>
              </a:ext>
            </a:extLst>
          </p:cNvPr>
          <p:cNvPicPr>
            <a:picLocks noChangeAspect="1"/>
          </p:cNvPicPr>
          <p:nvPr/>
        </p:nvPicPr>
        <p:blipFill rotWithShape="1">
          <a:blip r:embed="rId4" cstate="print"/>
          <a:srcRect l="51777" t="47168" b="1"/>
          <a:stretch/>
        </p:blipFill>
        <p:spPr>
          <a:xfrm>
            <a:off x="7086600" y="1066800"/>
            <a:ext cx="2029133" cy="2427185"/>
          </a:xfrm>
          <a:prstGeom prst="rect">
            <a:avLst/>
          </a:prstGeom>
        </p:spPr>
      </p:pic>
      <p:pic>
        <p:nvPicPr>
          <p:cNvPr id="7" name="Picture 6">
            <a:extLst>
              <a:ext uri="{FF2B5EF4-FFF2-40B4-BE49-F238E27FC236}">
                <a16:creationId xmlns:a16="http://schemas.microsoft.com/office/drawing/2014/main" xmlns="" id="{286DA5DB-E0DF-EFCA-5D85-2EF94C12CDE8}"/>
              </a:ext>
            </a:extLst>
          </p:cNvPr>
          <p:cNvPicPr>
            <a:picLocks noChangeAspect="1"/>
          </p:cNvPicPr>
          <p:nvPr/>
        </p:nvPicPr>
        <p:blipFill>
          <a:blip r:embed="rId5" cstate="print"/>
          <a:stretch>
            <a:fillRect/>
          </a:stretch>
        </p:blipFill>
        <p:spPr>
          <a:xfrm>
            <a:off x="5257800" y="3505200"/>
            <a:ext cx="3932942" cy="2961968"/>
          </a:xfrm>
          <a:prstGeom prst="rect">
            <a:avLst/>
          </a:prstGeom>
        </p:spPr>
      </p:pic>
      <p:pic>
        <p:nvPicPr>
          <p:cNvPr id="8"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7"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8">
            <a:extLst>
              <a:ext uri="{FF2B5EF4-FFF2-40B4-BE49-F238E27FC236}">
                <a16:creationId xmlns:a16="http://schemas.microsoft.com/office/drawing/2014/main" xmlns="" id="{A7BE12AD-D808-BDE0-3EB8-5BC50B1D8474}"/>
              </a:ext>
            </a:extLst>
          </p:cNvPr>
          <p:cNvSpPr txBox="1">
            <a:spLocks/>
          </p:cNvSpPr>
          <p:nvPr/>
        </p:nvSpPr>
        <p:spPr>
          <a:xfrm>
            <a:off x="533400" y="152400"/>
            <a:ext cx="9067800" cy="762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COMPLICATIONS</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sp>
        <p:nvSpPr>
          <p:cNvPr id="5" name="TextBox 4">
            <a:extLst>
              <a:ext uri="{FF2B5EF4-FFF2-40B4-BE49-F238E27FC236}">
                <a16:creationId xmlns:a16="http://schemas.microsoft.com/office/drawing/2014/main" xmlns="" id="{9079AD1E-0CD3-79B9-72F7-44C446A298F1}"/>
              </a:ext>
            </a:extLst>
          </p:cNvPr>
          <p:cNvSpPr txBox="1"/>
          <p:nvPr/>
        </p:nvSpPr>
        <p:spPr>
          <a:xfrm>
            <a:off x="838200" y="1524000"/>
            <a:ext cx="5867400" cy="3462486"/>
          </a:xfrm>
          <a:prstGeom prst="rect">
            <a:avLst/>
          </a:prstGeom>
          <a:noFill/>
        </p:spPr>
        <p:txBody>
          <a:bodyPr wrap="square">
            <a:spAutoFit/>
          </a:bodyPr>
          <a:lstStyle/>
          <a:p>
            <a:pPr marL="342900" indent="-342900" algn="just">
              <a:lnSpc>
                <a:spcPct val="150000"/>
              </a:lnSpc>
              <a:buFont typeface="+mj-lt"/>
              <a:buAutoNum type="arabicPeriod"/>
            </a:pPr>
            <a:r>
              <a:rPr lang="en-US" sz="1600" dirty="0" smtClean="0">
                <a:solidFill>
                  <a:srgbClr val="000000"/>
                </a:solidFill>
                <a:latin typeface="Century Gothic" pitchFamily="34" charset="0"/>
              </a:rPr>
              <a:t>Hypertension </a:t>
            </a:r>
            <a:r>
              <a:rPr lang="en-US" sz="1600" dirty="0">
                <a:solidFill>
                  <a:srgbClr val="000000"/>
                </a:solidFill>
                <a:latin typeface="Century Gothic" pitchFamily="34" charset="0"/>
              </a:rPr>
              <a:t>40%</a:t>
            </a:r>
          </a:p>
          <a:p>
            <a:pPr marL="342900" indent="-342900" algn="just">
              <a:lnSpc>
                <a:spcPct val="150000"/>
              </a:lnSpc>
              <a:buFont typeface="+mj-lt"/>
              <a:buAutoNum type="arabicPeriod"/>
            </a:pPr>
            <a:r>
              <a:rPr lang="en-US" sz="1600" dirty="0" smtClean="0">
                <a:solidFill>
                  <a:srgbClr val="000000"/>
                </a:solidFill>
                <a:latin typeface="Century Gothic" pitchFamily="34" charset="0"/>
              </a:rPr>
              <a:t>Impaired </a:t>
            </a:r>
            <a:r>
              <a:rPr lang="en-US" sz="1600" dirty="0">
                <a:solidFill>
                  <a:srgbClr val="000000"/>
                </a:solidFill>
                <a:latin typeface="Century Gothic" pitchFamily="34" charset="0"/>
              </a:rPr>
              <a:t>Glucose tolerance / DM 20%</a:t>
            </a:r>
          </a:p>
          <a:p>
            <a:pPr marL="342900" indent="-342900" algn="just">
              <a:lnSpc>
                <a:spcPct val="150000"/>
              </a:lnSpc>
              <a:buFont typeface="+mj-lt"/>
              <a:buAutoNum type="arabicPeriod"/>
            </a:pPr>
            <a:r>
              <a:rPr lang="en-US" sz="1600" dirty="0" smtClean="0">
                <a:solidFill>
                  <a:srgbClr val="000000"/>
                </a:solidFill>
                <a:latin typeface="Century Gothic" pitchFamily="34" charset="0"/>
              </a:rPr>
              <a:t>OSA</a:t>
            </a:r>
            <a:endParaRPr lang="en-US" sz="1600" dirty="0">
              <a:solidFill>
                <a:srgbClr val="000000"/>
              </a:solidFill>
              <a:latin typeface="Century Gothic" pitchFamily="34" charset="0"/>
            </a:endParaRPr>
          </a:p>
          <a:p>
            <a:pPr marL="342900" indent="-342900" algn="just">
              <a:lnSpc>
                <a:spcPct val="150000"/>
              </a:lnSpc>
              <a:buFont typeface="+mj-lt"/>
              <a:buAutoNum type="arabicPeriod"/>
            </a:pPr>
            <a:r>
              <a:rPr lang="en-US" sz="1600" dirty="0" smtClean="0">
                <a:solidFill>
                  <a:srgbClr val="000000"/>
                </a:solidFill>
                <a:latin typeface="Century Gothic" pitchFamily="34" charset="0"/>
              </a:rPr>
              <a:t>Increased </a:t>
            </a:r>
            <a:r>
              <a:rPr lang="en-US" sz="1600" dirty="0">
                <a:solidFill>
                  <a:srgbClr val="000000"/>
                </a:solidFill>
                <a:latin typeface="Century Gothic" pitchFamily="34" charset="0"/>
              </a:rPr>
              <a:t>risk of colonic polyp </a:t>
            </a:r>
            <a:r>
              <a:rPr lang="en-US" sz="1600" dirty="0" smtClean="0">
                <a:solidFill>
                  <a:srgbClr val="000000"/>
                </a:solidFill>
                <a:latin typeface="Century Gothic" pitchFamily="34" charset="0"/>
              </a:rPr>
              <a:t>and Colonic </a:t>
            </a:r>
            <a:r>
              <a:rPr lang="en-US" sz="1600" dirty="0">
                <a:solidFill>
                  <a:srgbClr val="000000"/>
                </a:solidFill>
                <a:latin typeface="Century Gothic" pitchFamily="34" charset="0"/>
              </a:rPr>
              <a:t>CA</a:t>
            </a:r>
          </a:p>
          <a:p>
            <a:pPr marL="342900" indent="-342900" algn="just">
              <a:lnSpc>
                <a:spcPct val="150000"/>
              </a:lnSpc>
              <a:buFont typeface="+mj-lt"/>
              <a:buAutoNum type="arabicPeriod"/>
            </a:pPr>
            <a:r>
              <a:rPr lang="en-US" sz="1600" dirty="0" smtClean="0">
                <a:solidFill>
                  <a:srgbClr val="000000"/>
                </a:solidFill>
                <a:latin typeface="Century Gothic" pitchFamily="34" charset="0"/>
              </a:rPr>
              <a:t>IHD</a:t>
            </a:r>
            <a:endParaRPr lang="en-US" sz="1600" dirty="0">
              <a:solidFill>
                <a:srgbClr val="000000"/>
              </a:solidFill>
              <a:latin typeface="Century Gothic" pitchFamily="34" charset="0"/>
            </a:endParaRPr>
          </a:p>
          <a:p>
            <a:pPr marL="342900" indent="-342900" algn="just">
              <a:lnSpc>
                <a:spcPct val="150000"/>
              </a:lnSpc>
              <a:buFont typeface="+mj-lt"/>
              <a:buAutoNum type="arabicPeriod"/>
            </a:pPr>
            <a:r>
              <a:rPr lang="en-US" sz="1600" dirty="0" smtClean="0">
                <a:solidFill>
                  <a:srgbClr val="000000"/>
                </a:solidFill>
                <a:latin typeface="Century Gothic" pitchFamily="34" charset="0"/>
              </a:rPr>
              <a:t>Aortic </a:t>
            </a:r>
            <a:r>
              <a:rPr lang="en-US" sz="1600" dirty="0">
                <a:solidFill>
                  <a:srgbClr val="000000"/>
                </a:solidFill>
                <a:latin typeface="Century Gothic" pitchFamily="34" charset="0"/>
              </a:rPr>
              <a:t>regurgitation</a:t>
            </a:r>
          </a:p>
          <a:p>
            <a:pPr marL="342900" indent="-342900" algn="just">
              <a:lnSpc>
                <a:spcPct val="150000"/>
              </a:lnSpc>
              <a:buFont typeface="+mj-lt"/>
              <a:buAutoNum type="arabicPeriod"/>
            </a:pPr>
            <a:r>
              <a:rPr lang="en-US" sz="1600" dirty="0" smtClean="0">
                <a:solidFill>
                  <a:srgbClr val="000000"/>
                </a:solidFill>
                <a:latin typeface="Century Gothic" pitchFamily="34" charset="0"/>
              </a:rPr>
              <a:t>Visual </a:t>
            </a:r>
            <a:r>
              <a:rPr lang="en-US" sz="1600" dirty="0">
                <a:solidFill>
                  <a:srgbClr val="000000"/>
                </a:solidFill>
                <a:latin typeface="Century Gothic" pitchFamily="34" charset="0"/>
              </a:rPr>
              <a:t>field defects</a:t>
            </a:r>
          </a:p>
          <a:p>
            <a:pPr marL="342900" indent="-342900" algn="just">
              <a:lnSpc>
                <a:spcPct val="150000"/>
              </a:lnSpc>
              <a:buFont typeface="+mj-lt"/>
              <a:buAutoNum type="arabicPeriod"/>
            </a:pPr>
            <a:r>
              <a:rPr lang="en-US" sz="1600" dirty="0" err="1" smtClean="0">
                <a:solidFill>
                  <a:srgbClr val="000000"/>
                </a:solidFill>
                <a:latin typeface="Century Gothic" pitchFamily="34" charset="0"/>
              </a:rPr>
              <a:t>Hypopituitarism</a:t>
            </a:r>
            <a:endParaRPr lang="en-US" sz="1600" dirty="0">
              <a:solidFill>
                <a:srgbClr val="000000"/>
              </a:solidFill>
              <a:latin typeface="Century Gothic" pitchFamily="34" charset="0"/>
            </a:endParaRPr>
          </a:p>
          <a:p>
            <a:pPr marL="342900" indent="-342900" algn="just">
              <a:lnSpc>
                <a:spcPct val="150000"/>
              </a:lnSpc>
              <a:buFont typeface="+mj-lt"/>
              <a:buAutoNum type="arabicPeriod"/>
            </a:pPr>
            <a:endParaRPr lang="x-none" sz="1600" dirty="0">
              <a:solidFill>
                <a:srgbClr val="000000"/>
              </a:solidFill>
              <a:latin typeface="Century Gothic" pitchFamily="34" charset="0"/>
            </a:endParaRPr>
          </a:p>
        </p:txBody>
      </p:sp>
      <p:pic>
        <p:nvPicPr>
          <p:cNvPr id="6" name="Picture 5">
            <a:extLst>
              <a:ext uri="{FF2B5EF4-FFF2-40B4-BE49-F238E27FC236}">
                <a16:creationId xmlns:a16="http://schemas.microsoft.com/office/drawing/2014/main" xmlns="" id="{A0D9269B-0877-42E6-2836-55DD4F0B7883}"/>
              </a:ext>
            </a:extLst>
          </p:cNvPr>
          <p:cNvPicPr>
            <a:picLocks noChangeAspect="1"/>
          </p:cNvPicPr>
          <p:nvPr/>
        </p:nvPicPr>
        <p:blipFill>
          <a:blip r:embed="rId2" cstate="print"/>
          <a:stretch>
            <a:fillRect/>
          </a:stretch>
        </p:blipFill>
        <p:spPr>
          <a:xfrm>
            <a:off x="6019800" y="1219200"/>
            <a:ext cx="3350952" cy="4549146"/>
          </a:xfrm>
          <a:prstGeom prst="rect">
            <a:avLst/>
          </a:prstGeom>
        </p:spPr>
      </p:pic>
      <p:pic>
        <p:nvPicPr>
          <p:cNvPr id="7"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xmlns="" id="{96E3FD31-D19A-BFEB-821F-C00103830DC9}"/>
              </a:ext>
            </a:extLst>
          </p:cNvPr>
          <p:cNvSpPr txBox="1">
            <a:spLocks/>
          </p:cNvSpPr>
          <p:nvPr/>
        </p:nvSpPr>
        <p:spPr>
          <a:xfrm>
            <a:off x="381000" y="152400"/>
            <a:ext cx="9144000" cy="762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INVESTIGATIONS OF ACROMEGALY</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graphicFrame>
        <p:nvGraphicFramePr>
          <p:cNvPr id="5" name="Table 4">
            <a:extLst>
              <a:ext uri="{FF2B5EF4-FFF2-40B4-BE49-F238E27FC236}">
                <a16:creationId xmlns:a16="http://schemas.microsoft.com/office/drawing/2014/main" xmlns="" id="{D3F53A55-1F2B-EB7F-3E43-C43170D77989}"/>
              </a:ext>
            </a:extLst>
          </p:cNvPr>
          <p:cNvGraphicFramePr>
            <a:graphicFrameLocks/>
          </p:cNvGraphicFramePr>
          <p:nvPr>
            <p:extLst>
              <p:ext uri="{D42A27DB-BD31-4B8C-83A1-F6EECF244321}">
                <p14:modId xmlns:p14="http://schemas.microsoft.com/office/powerpoint/2010/main" xmlns="" val="1565863282"/>
              </p:ext>
            </p:extLst>
          </p:nvPr>
        </p:nvGraphicFramePr>
        <p:xfrm>
          <a:off x="1219200" y="1828800"/>
          <a:ext cx="7375783" cy="3352800"/>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xmlns="" val="1689330750"/>
                    </a:ext>
                  </a:extLst>
                </a:gridCol>
                <a:gridCol w="4099183">
                  <a:extLst>
                    <a:ext uri="{9D8B030D-6E8A-4147-A177-3AD203B41FA5}">
                      <a16:colId xmlns:a16="http://schemas.microsoft.com/office/drawing/2014/main" xmlns="" val="2660631934"/>
                    </a:ext>
                  </a:extLst>
                </a:gridCol>
              </a:tblGrid>
              <a:tr h="823541">
                <a:tc>
                  <a:txBody>
                    <a:bodyPr/>
                    <a:lstStyle/>
                    <a:p>
                      <a:pPr algn="ctr">
                        <a:lnSpc>
                          <a:spcPct val="150000"/>
                        </a:lnSpc>
                      </a:pPr>
                      <a:r>
                        <a:rPr lang="en-US" sz="1600" dirty="0">
                          <a:latin typeface="Century Gothic" pitchFamily="34" charset="0"/>
                        </a:rPr>
                        <a:t>INVESTIGATIONS</a:t>
                      </a:r>
                      <a:endParaRPr lang="en-US" sz="1600" b="1" dirty="0">
                        <a:solidFill>
                          <a:srgbClr val="000000"/>
                        </a:solidFill>
                        <a:latin typeface="Century Gothic" pitchFamily="34" charset="0"/>
                      </a:endParaRPr>
                    </a:p>
                  </a:txBody>
                  <a:tcPr marL="74295" marR="74295" anchor="ctr"/>
                </a:tc>
                <a:tc>
                  <a:txBody>
                    <a:bodyPr/>
                    <a:lstStyle/>
                    <a:p>
                      <a:pPr algn="ctr">
                        <a:lnSpc>
                          <a:spcPct val="150000"/>
                        </a:lnSpc>
                      </a:pPr>
                      <a:r>
                        <a:rPr lang="en-US" sz="1600" dirty="0">
                          <a:latin typeface="Century Gothic" pitchFamily="34" charset="0"/>
                        </a:rPr>
                        <a:t>COMMENT</a:t>
                      </a:r>
                      <a:endParaRPr lang="en-US" sz="1600" b="1"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479928716"/>
                  </a:ext>
                </a:extLst>
              </a:tr>
              <a:tr h="852859">
                <a:tc>
                  <a:txBody>
                    <a:bodyPr/>
                    <a:lstStyle/>
                    <a:p>
                      <a:pPr algn="l">
                        <a:lnSpc>
                          <a:spcPct val="150000"/>
                        </a:lnSpc>
                      </a:pPr>
                      <a:r>
                        <a:rPr lang="en-US" sz="1600" dirty="0">
                          <a:latin typeface="Century Gothic" pitchFamily="34" charset="0"/>
                        </a:rPr>
                        <a:t>Oral Glucose Tolerance Test (OGTT)</a:t>
                      </a:r>
                      <a:endParaRPr lang="en-US" sz="1600" b="1" dirty="0">
                        <a:solidFill>
                          <a:srgbClr val="002060"/>
                        </a:solidFill>
                        <a:latin typeface="Century Gothic" pitchFamily="34" charset="0"/>
                      </a:endParaRPr>
                    </a:p>
                  </a:txBody>
                  <a:tcPr marL="74295" marR="74295" anchor="ctr"/>
                </a:tc>
                <a:tc>
                  <a:txBody>
                    <a:bodyPr/>
                    <a:lstStyle/>
                    <a:p>
                      <a:pPr algn="l">
                        <a:lnSpc>
                          <a:spcPct val="150000"/>
                        </a:lnSpc>
                      </a:pPr>
                      <a:r>
                        <a:rPr lang="en-US" sz="1600" dirty="0">
                          <a:latin typeface="Century Gothic" pitchFamily="34" charset="0"/>
                        </a:rPr>
                        <a:t>Failure to suppress GH in response to a 75g glucose load.</a:t>
                      </a:r>
                      <a:endParaRPr lang="en-US" sz="1600" b="0"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1760208656"/>
                  </a:ext>
                </a:extLst>
              </a:tr>
              <a:tr h="823541">
                <a:tc>
                  <a:txBody>
                    <a:bodyPr/>
                    <a:lstStyle/>
                    <a:p>
                      <a:pPr algn="l">
                        <a:lnSpc>
                          <a:spcPct val="150000"/>
                        </a:lnSpc>
                      </a:pPr>
                      <a:r>
                        <a:rPr lang="en-US" sz="1600" dirty="0">
                          <a:latin typeface="Century Gothic" pitchFamily="34" charset="0"/>
                        </a:rPr>
                        <a:t>Insulin like Growth Factor -1</a:t>
                      </a:r>
                      <a:endParaRPr lang="en-US" sz="1600" b="1" dirty="0">
                        <a:solidFill>
                          <a:srgbClr val="002060"/>
                        </a:solidFill>
                        <a:latin typeface="Century Gothic" pitchFamily="34" charset="0"/>
                      </a:endParaRPr>
                    </a:p>
                  </a:txBody>
                  <a:tcPr marL="74295" marR="74295" anchor="ctr"/>
                </a:tc>
                <a:tc>
                  <a:txBody>
                    <a:bodyPr/>
                    <a:lstStyle/>
                    <a:p>
                      <a:pPr algn="l">
                        <a:lnSpc>
                          <a:spcPct val="150000"/>
                        </a:lnSpc>
                      </a:pPr>
                      <a:r>
                        <a:rPr lang="en-US" sz="1600" dirty="0">
                          <a:latin typeface="Century Gothic" pitchFamily="34" charset="0"/>
                        </a:rPr>
                        <a:t>Elevated in Acromegaly</a:t>
                      </a:r>
                      <a:endParaRPr lang="en-US" sz="1600" b="0"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3634243071"/>
                  </a:ext>
                </a:extLst>
              </a:tr>
              <a:tr h="852859">
                <a:tc>
                  <a:txBody>
                    <a:bodyPr/>
                    <a:lstStyle/>
                    <a:p>
                      <a:pPr algn="l">
                        <a:lnSpc>
                          <a:spcPct val="150000"/>
                        </a:lnSpc>
                      </a:pPr>
                      <a:r>
                        <a:rPr lang="en-US" sz="1600" dirty="0">
                          <a:latin typeface="Century Gothic" pitchFamily="34" charset="0"/>
                        </a:rPr>
                        <a:t>MRI Pituitary Gland </a:t>
                      </a:r>
                      <a:endParaRPr lang="en-US" sz="1600" b="1" dirty="0">
                        <a:solidFill>
                          <a:srgbClr val="002060"/>
                        </a:solidFill>
                        <a:latin typeface="Century Gothic" pitchFamily="34" charset="0"/>
                      </a:endParaRPr>
                    </a:p>
                  </a:txBody>
                  <a:tcPr marL="74295" marR="74295" anchor="ctr"/>
                </a:tc>
                <a:tc>
                  <a:txBody>
                    <a:bodyPr/>
                    <a:lstStyle/>
                    <a:p>
                      <a:pPr algn="l">
                        <a:lnSpc>
                          <a:spcPct val="150000"/>
                        </a:lnSpc>
                      </a:pPr>
                      <a:r>
                        <a:rPr lang="en-US" sz="1600" dirty="0">
                          <a:latin typeface="Century Gothic" pitchFamily="34" charset="0"/>
                        </a:rPr>
                        <a:t>GH secretory tumor detected in 90% of the cases.</a:t>
                      </a:r>
                      <a:endParaRPr lang="en-US" sz="1600" b="0"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415808797"/>
                  </a:ext>
                </a:extLst>
              </a:tr>
            </a:tbl>
          </a:graphicData>
        </a:graphic>
      </p:graphicFrame>
      <p:pic>
        <p:nvPicPr>
          <p:cNvPr id="6"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8B58031-EF6F-BA26-2575-A5ECECD6A6E4}"/>
              </a:ext>
            </a:extLst>
          </p:cNvPr>
          <p:cNvPicPr>
            <a:picLocks noChangeAspect="1"/>
          </p:cNvPicPr>
          <p:nvPr/>
        </p:nvPicPr>
        <p:blipFill>
          <a:blip r:embed="rId2" cstate="print"/>
          <a:stretch>
            <a:fillRect/>
          </a:stretch>
        </p:blipFill>
        <p:spPr>
          <a:xfrm>
            <a:off x="1600200" y="990600"/>
            <a:ext cx="3276600" cy="3629025"/>
          </a:xfrm>
          <a:prstGeom prst="rect">
            <a:avLst/>
          </a:prstGeom>
        </p:spPr>
      </p:pic>
      <p:sp>
        <p:nvSpPr>
          <p:cNvPr id="5" name="Arrow: Down 7">
            <a:extLst>
              <a:ext uri="{FF2B5EF4-FFF2-40B4-BE49-F238E27FC236}">
                <a16:creationId xmlns:a16="http://schemas.microsoft.com/office/drawing/2014/main" xmlns="" id="{C2ACDCE2-CF02-EE64-4FAC-72B2298F905B}"/>
              </a:ext>
            </a:extLst>
          </p:cNvPr>
          <p:cNvSpPr/>
          <p:nvPr/>
        </p:nvSpPr>
        <p:spPr>
          <a:xfrm rot="11128726">
            <a:off x="3324393" y="2752031"/>
            <a:ext cx="233415" cy="1012333"/>
          </a:xfrm>
          <a:prstGeom prst="downArrow">
            <a:avLst>
              <a:gd name="adj1" fmla="val 35202"/>
              <a:gd name="adj2" fmla="val 50000"/>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x-none"/>
          </a:p>
        </p:txBody>
      </p:sp>
      <p:pic>
        <p:nvPicPr>
          <p:cNvPr id="6" name="Picture 5">
            <a:extLst>
              <a:ext uri="{FF2B5EF4-FFF2-40B4-BE49-F238E27FC236}">
                <a16:creationId xmlns:a16="http://schemas.microsoft.com/office/drawing/2014/main" xmlns="" id="{F56E8C3F-0109-4E40-2E45-8BBC1465FDB0}"/>
              </a:ext>
            </a:extLst>
          </p:cNvPr>
          <p:cNvPicPr>
            <a:picLocks noChangeAspect="1"/>
          </p:cNvPicPr>
          <p:nvPr/>
        </p:nvPicPr>
        <p:blipFill>
          <a:blip r:embed="rId3" cstate="print"/>
          <a:stretch>
            <a:fillRect/>
          </a:stretch>
        </p:blipFill>
        <p:spPr>
          <a:xfrm>
            <a:off x="5029200" y="990600"/>
            <a:ext cx="3352800" cy="3657600"/>
          </a:xfrm>
          <a:prstGeom prst="rect">
            <a:avLst/>
          </a:prstGeom>
        </p:spPr>
      </p:pic>
      <p:pic>
        <p:nvPicPr>
          <p:cNvPr id="7" name="Picture 6">
            <a:extLst>
              <a:ext uri="{FF2B5EF4-FFF2-40B4-BE49-F238E27FC236}">
                <a16:creationId xmlns:a16="http://schemas.microsoft.com/office/drawing/2014/main" xmlns="" id="{CB3B087E-6588-0253-8DD1-F896C94B5D0B}"/>
              </a:ext>
            </a:extLst>
          </p:cNvPr>
          <p:cNvPicPr>
            <a:picLocks noChangeAspect="1"/>
          </p:cNvPicPr>
          <p:nvPr/>
        </p:nvPicPr>
        <p:blipFill>
          <a:blip r:embed="rId4" cstate="print"/>
          <a:stretch>
            <a:fillRect/>
          </a:stretch>
        </p:blipFill>
        <p:spPr>
          <a:xfrm>
            <a:off x="6553200" y="2819400"/>
            <a:ext cx="223684" cy="1120905"/>
          </a:xfrm>
          <a:prstGeom prst="rect">
            <a:avLst/>
          </a:prstGeom>
        </p:spPr>
      </p:pic>
      <p:sp>
        <p:nvSpPr>
          <p:cNvPr id="8" name="Rectangle 7">
            <a:extLst>
              <a:ext uri="{FF2B5EF4-FFF2-40B4-BE49-F238E27FC236}">
                <a16:creationId xmlns:a16="http://schemas.microsoft.com/office/drawing/2014/main" xmlns="" id="{F1F81431-A56B-9FCA-0861-ACA21D7E2B52}"/>
              </a:ext>
            </a:extLst>
          </p:cNvPr>
          <p:cNvSpPr/>
          <p:nvPr/>
        </p:nvSpPr>
        <p:spPr>
          <a:xfrm>
            <a:off x="1600200" y="4800600"/>
            <a:ext cx="3276600" cy="8455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000000"/>
                </a:solidFill>
                <a:latin typeface="Century Gothic" pitchFamily="34" charset="0"/>
              </a:rPr>
              <a:t>CORONAL VIEW OF MRI BRAIN SHOWING PITUITARY ADENOMA</a:t>
            </a:r>
            <a:endParaRPr lang="x-none" sz="1400" dirty="0">
              <a:solidFill>
                <a:srgbClr val="000000"/>
              </a:solidFill>
              <a:latin typeface="Century Gothic" pitchFamily="34" charset="0"/>
            </a:endParaRPr>
          </a:p>
        </p:txBody>
      </p:sp>
      <p:sp>
        <p:nvSpPr>
          <p:cNvPr id="9" name="Rectangle 8">
            <a:extLst>
              <a:ext uri="{FF2B5EF4-FFF2-40B4-BE49-F238E27FC236}">
                <a16:creationId xmlns:a16="http://schemas.microsoft.com/office/drawing/2014/main" xmlns="" id="{4936DB51-E023-A642-DB69-532E40644E4D}"/>
              </a:ext>
            </a:extLst>
          </p:cNvPr>
          <p:cNvSpPr/>
          <p:nvPr/>
        </p:nvSpPr>
        <p:spPr>
          <a:xfrm>
            <a:off x="5029200" y="4800600"/>
            <a:ext cx="3352800" cy="8455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solidFill>
                  <a:srgbClr val="000000"/>
                </a:solidFill>
                <a:latin typeface="Century Gothic" pitchFamily="34" charset="0"/>
              </a:rPr>
              <a:t>SAGITAL VIEW OF MRI BRAIN PITUITARY ADENOMA</a:t>
            </a:r>
            <a:endParaRPr lang="x-none" sz="1400" dirty="0">
              <a:solidFill>
                <a:srgbClr val="000000"/>
              </a:solidFill>
              <a:latin typeface="Century Gothic" pitchFamily="34" charset="0"/>
            </a:endParaRPr>
          </a:p>
        </p:txBody>
      </p:sp>
      <p:pic>
        <p:nvPicPr>
          <p:cNvPr id="10"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6"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6">
            <a:extLst>
              <a:ext uri="{FF2B5EF4-FFF2-40B4-BE49-F238E27FC236}">
                <a16:creationId xmlns:a16="http://schemas.microsoft.com/office/drawing/2014/main" xmlns="" id="{96E3FD31-D19A-BFEB-821F-C00103830DC9}"/>
              </a:ext>
            </a:extLst>
          </p:cNvPr>
          <p:cNvSpPr txBox="1">
            <a:spLocks/>
          </p:cNvSpPr>
          <p:nvPr/>
        </p:nvSpPr>
        <p:spPr>
          <a:xfrm>
            <a:off x="533400" y="152400"/>
            <a:ext cx="8915400" cy="762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MANAGEMENT OF ACROMEGALY</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graphicFrame>
        <p:nvGraphicFramePr>
          <p:cNvPr id="5" name="Table 4">
            <a:extLst>
              <a:ext uri="{FF2B5EF4-FFF2-40B4-BE49-F238E27FC236}">
                <a16:creationId xmlns:a16="http://schemas.microsoft.com/office/drawing/2014/main" xmlns="" id="{D3F53A55-1F2B-EB7F-3E43-C43170D77989}"/>
              </a:ext>
            </a:extLst>
          </p:cNvPr>
          <p:cNvGraphicFramePr>
            <a:graphicFrameLocks/>
          </p:cNvGraphicFramePr>
          <p:nvPr>
            <p:extLst>
              <p:ext uri="{D42A27DB-BD31-4B8C-83A1-F6EECF244321}">
                <p14:modId xmlns:p14="http://schemas.microsoft.com/office/powerpoint/2010/main" xmlns="" val="2167862452"/>
              </p:ext>
            </p:extLst>
          </p:nvPr>
        </p:nvGraphicFramePr>
        <p:xfrm>
          <a:off x="1219200" y="1828800"/>
          <a:ext cx="7375783" cy="312420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1689330750"/>
                    </a:ext>
                  </a:extLst>
                </a:gridCol>
                <a:gridCol w="5242183">
                  <a:extLst>
                    <a:ext uri="{9D8B030D-6E8A-4147-A177-3AD203B41FA5}">
                      <a16:colId xmlns:a16="http://schemas.microsoft.com/office/drawing/2014/main" xmlns="" val="2660631934"/>
                    </a:ext>
                  </a:extLst>
                </a:gridCol>
              </a:tblGrid>
              <a:tr h="767390">
                <a:tc>
                  <a:txBody>
                    <a:bodyPr/>
                    <a:lstStyle/>
                    <a:p>
                      <a:pPr algn="ctr"/>
                      <a:r>
                        <a:rPr lang="en-US" sz="1600" dirty="0">
                          <a:latin typeface="Century Gothic" pitchFamily="34" charset="0"/>
                        </a:rPr>
                        <a:t>OPTIONS</a:t>
                      </a:r>
                      <a:endParaRPr lang="en-US" sz="1600" b="1" dirty="0">
                        <a:solidFill>
                          <a:srgbClr val="000000"/>
                        </a:solidFill>
                        <a:latin typeface="Century Gothic" pitchFamily="34" charset="0"/>
                      </a:endParaRPr>
                    </a:p>
                  </a:txBody>
                  <a:tcPr marL="74295" marR="74295" anchor="ctr"/>
                </a:tc>
                <a:tc>
                  <a:txBody>
                    <a:bodyPr/>
                    <a:lstStyle/>
                    <a:p>
                      <a:pPr algn="ctr"/>
                      <a:r>
                        <a:rPr lang="en-US" sz="1600" dirty="0">
                          <a:latin typeface="Century Gothic" pitchFamily="34" charset="0"/>
                        </a:rPr>
                        <a:t>COMMENT</a:t>
                      </a:r>
                      <a:endParaRPr lang="en-US" sz="1600" b="1"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479928716"/>
                  </a:ext>
                </a:extLst>
              </a:tr>
              <a:tr h="794710">
                <a:tc>
                  <a:txBody>
                    <a:bodyPr/>
                    <a:lstStyle/>
                    <a:p>
                      <a:r>
                        <a:rPr lang="en-US" sz="1600" dirty="0">
                          <a:latin typeface="Century Gothic" pitchFamily="34" charset="0"/>
                        </a:rPr>
                        <a:t>Surgery</a:t>
                      </a:r>
                      <a:endParaRPr lang="en-US" sz="1600" b="1" dirty="0">
                        <a:solidFill>
                          <a:srgbClr val="002060"/>
                        </a:solidFill>
                        <a:latin typeface="Century Gothic" pitchFamily="34" charset="0"/>
                      </a:endParaRPr>
                    </a:p>
                  </a:txBody>
                  <a:tcPr marL="74295" marR="74295" anchor="ctr"/>
                </a:tc>
                <a:tc>
                  <a:txBody>
                    <a:bodyPr/>
                    <a:lstStyle/>
                    <a:p>
                      <a:pPr algn="just"/>
                      <a:r>
                        <a:rPr lang="en-US" sz="1600" dirty="0">
                          <a:latin typeface="Century Gothic" pitchFamily="34" charset="0"/>
                        </a:rPr>
                        <a:t>Transsphenoidal surgery to remove pituitary adenoma.</a:t>
                      </a:r>
                      <a:endParaRPr lang="en-US" sz="1600" b="0"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1760208656"/>
                  </a:ext>
                </a:extLst>
              </a:tr>
              <a:tr h="767390">
                <a:tc>
                  <a:txBody>
                    <a:bodyPr/>
                    <a:lstStyle/>
                    <a:p>
                      <a:r>
                        <a:rPr lang="en-US" sz="1600" dirty="0">
                          <a:latin typeface="Century Gothic" pitchFamily="34" charset="0"/>
                        </a:rPr>
                        <a:t>Radiotherapy</a:t>
                      </a:r>
                      <a:endParaRPr lang="en-US" sz="1600" b="1" dirty="0">
                        <a:solidFill>
                          <a:srgbClr val="002060"/>
                        </a:solidFill>
                        <a:latin typeface="Century Gothic" pitchFamily="34" charset="0"/>
                      </a:endParaRPr>
                    </a:p>
                  </a:txBody>
                  <a:tcPr marL="74295" marR="74295" anchor="ctr"/>
                </a:tc>
                <a:tc>
                  <a:txBody>
                    <a:bodyPr/>
                    <a:lstStyle/>
                    <a:p>
                      <a:pPr algn="just"/>
                      <a:r>
                        <a:rPr lang="en-US" sz="1600" dirty="0">
                          <a:latin typeface="Century Gothic" pitchFamily="34" charset="0"/>
                        </a:rPr>
                        <a:t>In patient not responding to surgery.</a:t>
                      </a:r>
                      <a:endParaRPr lang="en-US" sz="1600" b="0"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3634243071"/>
                  </a:ext>
                </a:extLst>
              </a:tr>
              <a:tr h="794710">
                <a:tc>
                  <a:txBody>
                    <a:bodyPr/>
                    <a:lstStyle/>
                    <a:p>
                      <a:r>
                        <a:rPr lang="en-US" sz="1600" dirty="0">
                          <a:latin typeface="Century Gothic" pitchFamily="34" charset="0"/>
                        </a:rPr>
                        <a:t>Drugs</a:t>
                      </a:r>
                      <a:endParaRPr lang="en-US" sz="1600" b="1" dirty="0">
                        <a:solidFill>
                          <a:srgbClr val="002060"/>
                        </a:solidFill>
                        <a:latin typeface="Century Gothic" pitchFamily="34" charset="0"/>
                      </a:endParaRPr>
                    </a:p>
                  </a:txBody>
                  <a:tcPr marL="74295" marR="74295" anchor="ctr"/>
                </a:tc>
                <a:tc>
                  <a:txBody>
                    <a:bodyPr/>
                    <a:lstStyle/>
                    <a:p>
                      <a:pPr algn="just"/>
                      <a:r>
                        <a:rPr lang="en-US" sz="1600" dirty="0">
                          <a:latin typeface="Century Gothic" pitchFamily="34" charset="0"/>
                        </a:rPr>
                        <a:t>Somatostatin analogs, Dopamine agonists, GH receptor antagonists</a:t>
                      </a:r>
                      <a:endParaRPr lang="en-US" sz="1600" b="0" dirty="0">
                        <a:solidFill>
                          <a:srgbClr val="000000"/>
                        </a:solidFill>
                        <a:latin typeface="Century Gothic" pitchFamily="34" charset="0"/>
                      </a:endParaRPr>
                    </a:p>
                  </a:txBody>
                  <a:tcPr marL="74295" marR="74295" anchor="ctr"/>
                </a:tc>
                <a:extLst>
                  <a:ext uri="{0D108BD9-81ED-4DB2-BD59-A6C34878D82A}">
                    <a16:rowId xmlns:a16="http://schemas.microsoft.com/office/drawing/2014/main" xmlns="" val="415808797"/>
                  </a:ext>
                </a:extLst>
              </a:tr>
            </a:tbl>
          </a:graphicData>
        </a:graphic>
      </p:graphicFrame>
      <p:pic>
        <p:nvPicPr>
          <p:cNvPr id="6"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003A38-255D-590A-649C-B1E6401CFCAF}"/>
              </a:ext>
            </a:extLst>
          </p:cNvPr>
          <p:cNvPicPr>
            <a:picLocks noChangeAspect="1"/>
          </p:cNvPicPr>
          <p:nvPr/>
        </p:nvPicPr>
        <p:blipFill>
          <a:blip r:embed="rId2" cstate="print"/>
          <a:stretch>
            <a:fillRect/>
          </a:stretch>
        </p:blipFill>
        <p:spPr>
          <a:xfrm>
            <a:off x="1143000" y="838200"/>
            <a:ext cx="6887766" cy="3181350"/>
          </a:xfrm>
          <a:prstGeom prst="rect">
            <a:avLst/>
          </a:prstGeom>
        </p:spPr>
      </p:pic>
      <p:sp>
        <p:nvSpPr>
          <p:cNvPr id="5" name="TextBox 4">
            <a:extLst>
              <a:ext uri="{FF2B5EF4-FFF2-40B4-BE49-F238E27FC236}">
                <a16:creationId xmlns:a16="http://schemas.microsoft.com/office/drawing/2014/main" xmlns="" id="{7DCE5393-6D2A-E0E6-B488-0E91F37BEFC7}"/>
              </a:ext>
            </a:extLst>
          </p:cNvPr>
          <p:cNvSpPr txBox="1"/>
          <p:nvPr/>
        </p:nvSpPr>
        <p:spPr>
          <a:xfrm>
            <a:off x="1600200" y="4038600"/>
            <a:ext cx="5638800" cy="124649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dirty="0">
                <a:latin typeface="Century Gothic" pitchFamily="34" charset="0"/>
              </a:rPr>
              <a:t>Paltusotine</a:t>
            </a:r>
          </a:p>
          <a:p>
            <a:pPr marL="285750" indent="-285750">
              <a:lnSpc>
                <a:spcPct val="150000"/>
              </a:lnSpc>
              <a:buFont typeface="Wingdings" panose="05000000000000000000" pitchFamily="2" charset="2"/>
              <a:buChar char="Ø"/>
            </a:pPr>
            <a:r>
              <a:rPr lang="en-US" dirty="0">
                <a:latin typeface="Century Gothic" pitchFamily="34" charset="0"/>
              </a:rPr>
              <a:t>Octreotide Subcutaneous Depot (CAM2029)</a:t>
            </a:r>
          </a:p>
          <a:p>
            <a:pPr marL="285750" indent="-285750">
              <a:lnSpc>
                <a:spcPct val="150000"/>
              </a:lnSpc>
              <a:buFont typeface="Wingdings" panose="05000000000000000000" pitchFamily="2" charset="2"/>
              <a:buChar char="Ø"/>
            </a:pPr>
            <a:endParaRPr lang="x-none" sz="1400" dirty="0">
              <a:latin typeface="Century Gothic" pitchFamily="34" charset="0"/>
            </a:endParaRPr>
          </a:p>
        </p:txBody>
      </p:sp>
      <p:pic>
        <p:nvPicPr>
          <p:cNvPr id="6"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981200"/>
            <a:ext cx="4234196" cy="707886"/>
          </a:xfrm>
          <a:prstGeom prst="rect">
            <a:avLst/>
          </a:prstGeom>
        </p:spPr>
        <p:txBody>
          <a:bodyPr wrap="square">
            <a:spAutoFit/>
          </a:bodyPr>
          <a:lstStyle/>
          <a:p>
            <a:r>
              <a:rPr lang="en-US" sz="4000" b="1" dirty="0" smtClean="0">
                <a:solidFill>
                  <a:srgbClr val="000000"/>
                </a:solidFill>
                <a:latin typeface="Century Gothic" pitchFamily="34" charset="0"/>
              </a:rPr>
              <a:t>ACROMEGALY</a:t>
            </a:r>
            <a:endParaRPr lang="en-US" sz="4000" b="1" dirty="0">
              <a:latin typeface="Century Gothic" pitchFamily="34" charset="0"/>
            </a:endParaRPr>
          </a:p>
        </p:txBody>
      </p:sp>
      <p:sp>
        <p:nvSpPr>
          <p:cNvPr id="3" name="Rectangle 2"/>
          <p:cNvSpPr/>
          <p:nvPr/>
        </p:nvSpPr>
        <p:spPr>
          <a:xfrm>
            <a:off x="6477000" y="3581400"/>
            <a:ext cx="3048000" cy="1549783"/>
          </a:xfrm>
          <a:prstGeom prst="rect">
            <a:avLst/>
          </a:prstGeom>
        </p:spPr>
        <p:txBody>
          <a:bodyPr wrap="square">
            <a:spAutoFit/>
          </a:bodyPr>
          <a:lstStyle/>
          <a:p>
            <a:pPr marL="342900" indent="-342900" algn="ctr">
              <a:lnSpc>
                <a:spcPct val="110000"/>
              </a:lnSpc>
              <a:spcBef>
                <a:spcPct val="20000"/>
              </a:spcBef>
              <a:defRPr/>
            </a:pPr>
            <a:r>
              <a:rPr lang="en-US" sz="1100" dirty="0" smtClean="0">
                <a:latin typeface="Century Gothic" pitchFamily="34" charset="0"/>
              </a:rPr>
              <a:t>Dr. Muhammad Mujeeb Khan</a:t>
            </a:r>
          </a:p>
          <a:p>
            <a:pPr marL="342900" indent="-342900" algn="ctr">
              <a:lnSpc>
                <a:spcPct val="110000"/>
              </a:lnSpc>
              <a:spcBef>
                <a:spcPct val="20000"/>
              </a:spcBef>
              <a:defRPr/>
            </a:pPr>
            <a:r>
              <a:rPr lang="en-US" sz="1100" dirty="0" smtClean="0">
                <a:latin typeface="Century Gothic" pitchFamily="34" charset="0"/>
              </a:rPr>
              <a:t>FCPS (Medicine) </a:t>
            </a:r>
          </a:p>
          <a:p>
            <a:pPr marL="342900" indent="-342900" algn="ctr">
              <a:lnSpc>
                <a:spcPct val="110000"/>
              </a:lnSpc>
              <a:spcBef>
                <a:spcPct val="20000"/>
              </a:spcBef>
              <a:defRPr/>
            </a:pPr>
            <a:r>
              <a:rPr lang="en-US" sz="1100" dirty="0" smtClean="0">
                <a:latin typeface="Century Gothic" pitchFamily="34" charset="0"/>
              </a:rPr>
              <a:t>Dip. DM (UK), Dip. Nutrition (Pak), </a:t>
            </a:r>
          </a:p>
          <a:p>
            <a:pPr marL="342900" indent="-342900" algn="ctr">
              <a:lnSpc>
                <a:spcPct val="110000"/>
              </a:lnSpc>
              <a:spcBef>
                <a:spcPct val="20000"/>
              </a:spcBef>
              <a:defRPr/>
            </a:pPr>
            <a:r>
              <a:rPr lang="en-US" sz="1100" dirty="0" err="1" smtClean="0">
                <a:latin typeface="Century Gothic" pitchFamily="34" charset="0"/>
              </a:rPr>
              <a:t>MSc</a:t>
            </a:r>
            <a:r>
              <a:rPr lang="en-US" sz="1100" dirty="0" smtClean="0">
                <a:latin typeface="Century Gothic" pitchFamily="34" charset="0"/>
              </a:rPr>
              <a:t>. Infectious Diseases (UK)</a:t>
            </a:r>
          </a:p>
          <a:p>
            <a:pPr marL="342900" indent="-342900" algn="ctr">
              <a:lnSpc>
                <a:spcPct val="110000"/>
              </a:lnSpc>
              <a:spcBef>
                <a:spcPct val="20000"/>
              </a:spcBef>
              <a:defRPr/>
            </a:pPr>
            <a:r>
              <a:rPr lang="en-US" sz="1100" dirty="0" smtClean="0">
                <a:latin typeface="Century Gothic" pitchFamily="34" charset="0"/>
              </a:rPr>
              <a:t>Associate Professor</a:t>
            </a:r>
          </a:p>
          <a:p>
            <a:pPr marL="342900" indent="-342900" algn="ctr">
              <a:lnSpc>
                <a:spcPct val="110000"/>
              </a:lnSpc>
              <a:spcBef>
                <a:spcPct val="20000"/>
              </a:spcBef>
              <a:defRPr/>
            </a:pPr>
            <a:r>
              <a:rPr lang="en-US" sz="1100" dirty="0" smtClean="0">
                <a:latin typeface="Century Gothic" pitchFamily="34" charset="0"/>
              </a:rPr>
              <a:t>Rawalpindi Medical University,  Rawalpindi</a:t>
            </a:r>
            <a:endParaRPr lang="en-US" sz="1100" dirty="0">
              <a:latin typeface="Century Gothic" pitchFamily="34" charset="0"/>
            </a:endParaRPr>
          </a:p>
        </p:txBody>
      </p:sp>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320A9A4-E218-EE61-0DD1-74D3F261A228}"/>
              </a:ext>
            </a:extLst>
          </p:cNvPr>
          <p:cNvSpPr txBox="1"/>
          <p:nvPr/>
        </p:nvSpPr>
        <p:spPr>
          <a:xfrm>
            <a:off x="990600" y="1143000"/>
            <a:ext cx="7848600" cy="4154984"/>
          </a:xfrm>
          <a:prstGeom prst="rect">
            <a:avLst/>
          </a:prstGeom>
          <a:noFill/>
        </p:spPr>
        <p:txBody>
          <a:bodyPr wrap="square">
            <a:spAutoFit/>
          </a:bodyPr>
          <a:lstStyle/>
          <a:p>
            <a:pPr marL="342900" indent="-342900" algn="just">
              <a:lnSpc>
                <a:spcPct val="150000"/>
              </a:lnSpc>
              <a:buFont typeface="+mj-lt"/>
              <a:buAutoNum type="arabicPeriod"/>
            </a:pPr>
            <a:r>
              <a:rPr lang="en-US" sz="1600" b="1" dirty="0" smtClean="0">
                <a:latin typeface="Century Gothic" pitchFamily="34" charset="0"/>
              </a:rPr>
              <a:t>Access </a:t>
            </a:r>
            <a:r>
              <a:rPr lang="en-US" sz="1600" b="1" dirty="0">
                <a:latin typeface="Century Gothic" pitchFamily="34" charset="0"/>
              </a:rPr>
              <a:t>to Treatment: </a:t>
            </a:r>
            <a:r>
              <a:rPr lang="en-US" sz="1600" dirty="0">
                <a:latin typeface="Century Gothic" pitchFamily="34" charset="0"/>
              </a:rPr>
              <a:t>High costs of GH antagonists (e.g., </a:t>
            </a:r>
            <a:r>
              <a:rPr lang="en-US" sz="1600" dirty="0" err="1">
                <a:latin typeface="Century Gothic" pitchFamily="34" charset="0"/>
              </a:rPr>
              <a:t>Pegvisomant</a:t>
            </a:r>
            <a:r>
              <a:rPr lang="en-US" sz="1600" dirty="0">
                <a:latin typeface="Century Gothic" pitchFamily="34" charset="0"/>
              </a:rPr>
              <a:t>), surgical interventions, and radiotherapy create financial disparities.</a:t>
            </a:r>
          </a:p>
          <a:p>
            <a:pPr marL="342900" indent="-342900" algn="just">
              <a:lnSpc>
                <a:spcPct val="150000"/>
              </a:lnSpc>
              <a:buFont typeface="+mj-lt"/>
              <a:buAutoNum type="arabicPeriod"/>
            </a:pPr>
            <a:r>
              <a:rPr lang="en-US" sz="1600" b="1" dirty="0" smtClean="0">
                <a:latin typeface="Century Gothic" pitchFamily="34" charset="0"/>
              </a:rPr>
              <a:t>Informed </a:t>
            </a:r>
            <a:r>
              <a:rPr lang="en-US" sz="1600" b="1" dirty="0">
                <a:latin typeface="Century Gothic" pitchFamily="34" charset="0"/>
              </a:rPr>
              <a:t>Consent: </a:t>
            </a:r>
            <a:r>
              <a:rPr lang="en-US" sz="1600" dirty="0">
                <a:latin typeface="Century Gothic" pitchFamily="34" charset="0"/>
              </a:rPr>
              <a:t>Patients must understand long-term treatment requirements, risks of surgery, and potential complications.</a:t>
            </a:r>
          </a:p>
          <a:p>
            <a:pPr marL="342900" indent="-342900" algn="just">
              <a:lnSpc>
                <a:spcPct val="150000"/>
              </a:lnSpc>
              <a:buFont typeface="+mj-lt"/>
              <a:buAutoNum type="arabicPeriod"/>
            </a:pPr>
            <a:r>
              <a:rPr lang="en-US" sz="1600" b="1" dirty="0" smtClean="0">
                <a:latin typeface="Century Gothic" pitchFamily="34" charset="0"/>
              </a:rPr>
              <a:t>Equity </a:t>
            </a:r>
            <a:r>
              <a:rPr lang="en-US" sz="1600" b="1" dirty="0">
                <a:latin typeface="Century Gothic" pitchFamily="34" charset="0"/>
              </a:rPr>
              <a:t>in Healthcare: </a:t>
            </a:r>
            <a:r>
              <a:rPr lang="en-US" sz="1600" dirty="0">
                <a:latin typeface="Century Gothic" pitchFamily="34" charset="0"/>
              </a:rPr>
              <a:t>Delayed diagnosis due to lack of awareness and access to diagnostic facilities.</a:t>
            </a:r>
          </a:p>
          <a:p>
            <a:pPr marL="342900" indent="-342900" algn="just">
              <a:lnSpc>
                <a:spcPct val="150000"/>
              </a:lnSpc>
            </a:pPr>
            <a:r>
              <a:rPr lang="en-US" sz="1600" dirty="0" smtClean="0">
                <a:latin typeface="Century Gothic" pitchFamily="34" charset="0"/>
              </a:rPr>
              <a:t>	Ethical </a:t>
            </a:r>
            <a:r>
              <a:rPr lang="en-US" sz="1600" dirty="0">
                <a:latin typeface="Century Gothic" pitchFamily="34" charset="0"/>
              </a:rPr>
              <a:t>responsibility of healthcare providers to ensure early detection and proper referrals.</a:t>
            </a:r>
          </a:p>
          <a:p>
            <a:pPr marL="342900" indent="-342900" algn="just">
              <a:lnSpc>
                <a:spcPct val="150000"/>
              </a:lnSpc>
            </a:pPr>
            <a:r>
              <a:rPr lang="en-US" sz="1600" b="1" dirty="0" smtClean="0">
                <a:latin typeface="Century Gothic" pitchFamily="34" charset="0"/>
              </a:rPr>
              <a:t>4.	Psychosocial </a:t>
            </a:r>
            <a:r>
              <a:rPr lang="en-US" sz="1600" b="1" dirty="0">
                <a:latin typeface="Century Gothic" pitchFamily="34" charset="0"/>
              </a:rPr>
              <a:t>Impact</a:t>
            </a:r>
            <a:r>
              <a:rPr lang="en-US" sz="1600" dirty="0">
                <a:latin typeface="Century Gothic" pitchFamily="34" charset="0"/>
              </a:rPr>
              <a:t>: Body image concerns, depression, and stigma related to facial and physical changes. Ethical obligation to provide counseling and mental health support.</a:t>
            </a:r>
            <a:endParaRPr lang="x-none" sz="1600" dirty="0">
              <a:latin typeface="Century Gothic" pitchFamily="34" charset="0"/>
            </a:endParaRPr>
          </a:p>
        </p:txBody>
      </p:sp>
      <p:sp>
        <p:nvSpPr>
          <p:cNvPr id="5" name="TextBox 4">
            <a:extLst>
              <a:ext uri="{FF2B5EF4-FFF2-40B4-BE49-F238E27FC236}">
                <a16:creationId xmlns:a16="http://schemas.microsoft.com/office/drawing/2014/main" xmlns="" id="{EC0EAB4A-B017-69F5-12A6-88A8D2619B1D}"/>
              </a:ext>
            </a:extLst>
          </p:cNvPr>
          <p:cNvSpPr txBox="1"/>
          <p:nvPr/>
        </p:nvSpPr>
        <p:spPr>
          <a:xfrm>
            <a:off x="381000" y="317954"/>
            <a:ext cx="9067800" cy="461665"/>
          </a:xfrm>
          <a:prstGeom prst="rect">
            <a:avLst/>
          </a:prstGeom>
          <a:noFill/>
        </p:spPr>
        <p:txBody>
          <a:bodyPr wrap="square" rtlCol="0" anchor="ctr">
            <a:spAutoFit/>
          </a:bodyPr>
          <a:lstStyle/>
          <a:p>
            <a:pPr algn="ctr"/>
            <a:r>
              <a:rPr lang="en-US" sz="2400" b="1" dirty="0">
                <a:latin typeface="Century Gothic" pitchFamily="34" charset="0"/>
              </a:rPr>
              <a:t>EHICAL ISSUES</a:t>
            </a:r>
            <a:endParaRPr lang="x-none" sz="2400" b="1" dirty="0">
              <a:latin typeface="Century Gothic" pitchFamily="34" charset="0"/>
            </a:endParaRPr>
          </a:p>
        </p:txBody>
      </p:sp>
      <p:pic>
        <p:nvPicPr>
          <p:cNvPr id="6"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66682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xmlns="" id="{D5DC0028-4150-0F89-E59C-F563C67F6CFD}"/>
              </a:ext>
            </a:extLst>
          </p:cNvPr>
          <p:cNvSpPr txBox="1">
            <a:spLocks/>
          </p:cNvSpPr>
          <p:nvPr/>
        </p:nvSpPr>
        <p:spPr>
          <a:xfrm>
            <a:off x="2590800" y="1981200"/>
            <a:ext cx="4584002" cy="22098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00"/>
                </a:solidFill>
                <a:uLnTx/>
                <a:uFillTx/>
                <a:latin typeface="Century Gothic" pitchFamily="34" charset="0"/>
                <a:ea typeface="+mj-ea"/>
                <a:cs typeface="+mj-cs"/>
              </a:rPr>
              <a:t>Thank you</a:t>
            </a:r>
            <a:endParaRPr kumimoji="0" lang="en-US" sz="3600" b="1" i="0" u="none" strike="noStrike" kern="1200" cap="none" spc="0" normalizeH="0" baseline="0" noProof="0" dirty="0">
              <a:ln>
                <a:noFill/>
              </a:ln>
              <a:solidFill>
                <a:srgbClr val="000000"/>
              </a:solidFill>
              <a:uLnTx/>
              <a:uFillTx/>
              <a:latin typeface="Century Gothic" pitchFamily="34" charset="0"/>
              <a:ea typeface="+mj-ea"/>
              <a:cs typeface="+mj-cs"/>
            </a:endParaRPr>
          </a:p>
        </p:txBody>
      </p:sp>
      <p:pic>
        <p:nvPicPr>
          <p:cNvPr id="3"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BEA0E0-BDA1-C270-95FA-B1837943AB09}"/>
              </a:ext>
            </a:extLst>
          </p:cNvPr>
          <p:cNvPicPr>
            <a:picLocks noChangeAspect="1"/>
          </p:cNvPicPr>
          <p:nvPr/>
        </p:nvPicPr>
        <p:blipFill>
          <a:blip r:embed="rId2" cstate="print"/>
          <a:stretch>
            <a:fillRect/>
          </a:stretch>
        </p:blipFill>
        <p:spPr>
          <a:xfrm>
            <a:off x="2133600" y="1371600"/>
            <a:ext cx="5323850" cy="4469232"/>
          </a:xfrm>
          <a:prstGeom prst="rect">
            <a:avLst/>
          </a:prstGeom>
          <a:ln w="228600" cap="sq" cmpd="thickThin">
            <a:solidFill>
              <a:srgbClr val="000000"/>
            </a:solidFill>
            <a:prstDash val="solid"/>
            <a:miter lim="800000"/>
          </a:ln>
          <a:effectLst>
            <a:innerShdw blurRad="76200">
              <a:srgbClr val="000000"/>
            </a:innerShdw>
          </a:effectLst>
        </p:spPr>
      </p:pic>
      <p:pic>
        <p:nvPicPr>
          <p:cNvPr id="3"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A8B3933C-E05B-5B84-E3E1-8ABD11552ECA}"/>
              </a:ext>
            </a:extLst>
          </p:cNvPr>
          <p:cNvGraphicFramePr>
            <a:graphicFrameLocks noGrp="1"/>
          </p:cNvGraphicFramePr>
          <p:nvPr>
            <p:extLst>
              <p:ext uri="{D42A27DB-BD31-4B8C-83A1-F6EECF244321}">
                <p14:modId xmlns:p14="http://schemas.microsoft.com/office/powerpoint/2010/main" xmlns="" val="1883439627"/>
              </p:ext>
            </p:extLst>
          </p:nvPr>
        </p:nvGraphicFramePr>
        <p:xfrm>
          <a:off x="1651000" y="1702889"/>
          <a:ext cx="6604000" cy="2716710"/>
        </p:xfrm>
        <a:graphic>
          <a:graphicData uri="http://schemas.openxmlformats.org/drawingml/2006/table">
            <a:tbl>
              <a:tblPr firstRow="1" bandRow="1">
                <a:tableStyleId>{B301B821-A1FF-4177-AEE7-76D212191A09}</a:tableStyleId>
              </a:tblPr>
              <a:tblGrid>
                <a:gridCol w="3302000">
                  <a:extLst>
                    <a:ext uri="{9D8B030D-6E8A-4147-A177-3AD203B41FA5}">
                      <a16:colId xmlns:a16="http://schemas.microsoft.com/office/drawing/2014/main" xmlns="" val="1351832593"/>
                    </a:ext>
                  </a:extLst>
                </a:gridCol>
                <a:gridCol w="3302000">
                  <a:extLst>
                    <a:ext uri="{9D8B030D-6E8A-4147-A177-3AD203B41FA5}">
                      <a16:colId xmlns:a16="http://schemas.microsoft.com/office/drawing/2014/main" xmlns="" val="2932664497"/>
                    </a:ext>
                  </a:extLst>
                </a:gridCol>
              </a:tblGrid>
              <a:tr h="543342">
                <a:tc gridSpan="2">
                  <a:txBody>
                    <a:bodyPr/>
                    <a:lstStyle/>
                    <a:p>
                      <a:pPr algn="ctr"/>
                      <a:r>
                        <a:rPr lang="en-US" sz="1600" dirty="0">
                          <a:latin typeface="Century Gothic" pitchFamily="34" charset="0"/>
                        </a:rPr>
                        <a:t>LECTURE CONTENT ANALYSIS</a:t>
                      </a:r>
                      <a:endParaRPr lang="x-none" sz="1600" b="1" dirty="0">
                        <a:latin typeface="Century Gothic" pitchFamily="34" charset="0"/>
                      </a:endParaRPr>
                    </a:p>
                  </a:txBody>
                  <a:tcPr marL="74295" marR="74295" anchor="ctr"/>
                </a:tc>
                <a:tc hMerge="1">
                  <a:txBody>
                    <a:bodyPr/>
                    <a:lstStyle/>
                    <a:p>
                      <a:endParaRPr lang="x-none" dirty="0"/>
                    </a:p>
                  </a:txBody>
                  <a:tcPr/>
                </a:tc>
                <a:extLst>
                  <a:ext uri="{0D108BD9-81ED-4DB2-BD59-A6C34878D82A}">
                    <a16:rowId xmlns:a16="http://schemas.microsoft.com/office/drawing/2014/main" xmlns="" val="1489354030"/>
                  </a:ext>
                </a:extLst>
              </a:tr>
              <a:tr h="543342">
                <a:tc>
                  <a:txBody>
                    <a:bodyPr/>
                    <a:lstStyle/>
                    <a:p>
                      <a:r>
                        <a:rPr lang="en-US" sz="1600" dirty="0">
                          <a:latin typeface="Century Gothic" pitchFamily="34" charset="0"/>
                        </a:rPr>
                        <a:t>CORE CONTENT</a:t>
                      </a:r>
                      <a:endParaRPr lang="x-none" sz="1600" dirty="0">
                        <a:latin typeface="Century Gothic" pitchFamily="34" charset="0"/>
                      </a:endParaRPr>
                    </a:p>
                  </a:txBody>
                  <a:tcPr marL="74295" marR="74295" anchor="ctr"/>
                </a:tc>
                <a:tc>
                  <a:txBody>
                    <a:bodyPr/>
                    <a:lstStyle/>
                    <a:p>
                      <a:pPr algn="ctr"/>
                      <a:r>
                        <a:rPr lang="en-US" sz="1600" dirty="0" smtClean="0">
                          <a:latin typeface="Century Gothic" pitchFamily="34" charset="0"/>
                        </a:rPr>
                        <a:t>60%</a:t>
                      </a:r>
                      <a:endParaRPr lang="x-none" sz="1600" dirty="0">
                        <a:latin typeface="Century Gothic" pitchFamily="34" charset="0"/>
                      </a:endParaRPr>
                    </a:p>
                  </a:txBody>
                  <a:tcPr marL="74295" marR="74295" anchor="ctr"/>
                </a:tc>
                <a:extLst>
                  <a:ext uri="{0D108BD9-81ED-4DB2-BD59-A6C34878D82A}">
                    <a16:rowId xmlns:a16="http://schemas.microsoft.com/office/drawing/2014/main" xmlns="" val="2401979440"/>
                  </a:ext>
                </a:extLst>
              </a:tr>
              <a:tr h="543342">
                <a:tc>
                  <a:txBody>
                    <a:bodyPr/>
                    <a:lstStyle/>
                    <a:p>
                      <a:r>
                        <a:rPr lang="en-US" sz="1600" dirty="0">
                          <a:latin typeface="Century Gothic" pitchFamily="34" charset="0"/>
                        </a:rPr>
                        <a:t>HORIZONTAL INTEGRATION</a:t>
                      </a:r>
                      <a:endParaRPr lang="x-none" sz="1600" dirty="0">
                        <a:latin typeface="Century Gothic" pitchFamily="34" charset="0"/>
                      </a:endParaRPr>
                    </a:p>
                  </a:txBody>
                  <a:tcPr marL="74295" marR="74295" anchor="ctr"/>
                </a:tc>
                <a:tc>
                  <a:txBody>
                    <a:bodyPr/>
                    <a:lstStyle/>
                    <a:p>
                      <a:pPr algn="ctr"/>
                      <a:r>
                        <a:rPr lang="en-US" sz="1600" dirty="0" smtClean="0">
                          <a:latin typeface="Century Gothic" pitchFamily="34" charset="0"/>
                        </a:rPr>
                        <a:t>20%</a:t>
                      </a:r>
                      <a:endParaRPr lang="x-none" sz="1600" dirty="0">
                        <a:latin typeface="Century Gothic" pitchFamily="34" charset="0"/>
                      </a:endParaRPr>
                    </a:p>
                  </a:txBody>
                  <a:tcPr marL="74295" marR="74295" anchor="ctr"/>
                </a:tc>
                <a:extLst>
                  <a:ext uri="{0D108BD9-81ED-4DB2-BD59-A6C34878D82A}">
                    <a16:rowId xmlns:a16="http://schemas.microsoft.com/office/drawing/2014/main" xmlns="" val="2629879297"/>
                  </a:ext>
                </a:extLst>
              </a:tr>
              <a:tr h="543342">
                <a:tc>
                  <a:txBody>
                    <a:bodyPr/>
                    <a:lstStyle/>
                    <a:p>
                      <a:r>
                        <a:rPr lang="en-US" sz="1600" dirty="0">
                          <a:latin typeface="Century Gothic" pitchFamily="34" charset="0"/>
                        </a:rPr>
                        <a:t>VERTICAL INTEGRATION </a:t>
                      </a:r>
                      <a:endParaRPr lang="x-none" sz="1600" dirty="0">
                        <a:latin typeface="Century Gothic" pitchFamily="34" charset="0"/>
                      </a:endParaRPr>
                    </a:p>
                  </a:txBody>
                  <a:tcPr marL="74295" marR="74295" anchor="ctr"/>
                </a:tc>
                <a:tc>
                  <a:txBody>
                    <a:bodyPr/>
                    <a:lstStyle/>
                    <a:p>
                      <a:pPr algn="ctr"/>
                      <a:r>
                        <a:rPr lang="en-US" sz="1600" dirty="0" smtClean="0">
                          <a:latin typeface="Century Gothic" pitchFamily="34" charset="0"/>
                        </a:rPr>
                        <a:t>15%</a:t>
                      </a:r>
                      <a:endParaRPr lang="x-none" sz="1600" dirty="0">
                        <a:latin typeface="Century Gothic" pitchFamily="34" charset="0"/>
                      </a:endParaRPr>
                    </a:p>
                  </a:txBody>
                  <a:tcPr marL="74295" marR="74295" anchor="ctr"/>
                </a:tc>
                <a:extLst>
                  <a:ext uri="{0D108BD9-81ED-4DB2-BD59-A6C34878D82A}">
                    <a16:rowId xmlns:a16="http://schemas.microsoft.com/office/drawing/2014/main" xmlns="" val="1443494075"/>
                  </a:ext>
                </a:extLst>
              </a:tr>
              <a:tr h="543342">
                <a:tc>
                  <a:txBody>
                    <a:bodyPr/>
                    <a:lstStyle/>
                    <a:p>
                      <a:r>
                        <a:rPr lang="en-US" sz="1600" dirty="0">
                          <a:latin typeface="Century Gothic" pitchFamily="34" charset="0"/>
                        </a:rPr>
                        <a:t>RESEARCH AND ETHICS</a:t>
                      </a:r>
                      <a:endParaRPr lang="x-none" sz="1600" dirty="0">
                        <a:latin typeface="Century Gothic" pitchFamily="34" charset="0"/>
                      </a:endParaRPr>
                    </a:p>
                  </a:txBody>
                  <a:tcPr marL="74295" marR="74295" anchor="ctr"/>
                </a:tc>
                <a:tc>
                  <a:txBody>
                    <a:bodyPr/>
                    <a:lstStyle/>
                    <a:p>
                      <a:pPr algn="ctr"/>
                      <a:r>
                        <a:rPr lang="en-US" sz="1600" dirty="0" smtClean="0">
                          <a:latin typeface="Century Gothic" pitchFamily="34" charset="0"/>
                        </a:rPr>
                        <a:t>5%</a:t>
                      </a:r>
                      <a:endParaRPr lang="x-none" sz="1600" dirty="0">
                        <a:latin typeface="Century Gothic" pitchFamily="34" charset="0"/>
                      </a:endParaRPr>
                    </a:p>
                  </a:txBody>
                  <a:tcPr marL="74295" marR="74295" anchor="ctr"/>
                </a:tc>
                <a:extLst>
                  <a:ext uri="{0D108BD9-81ED-4DB2-BD59-A6C34878D82A}">
                    <a16:rowId xmlns:a16="http://schemas.microsoft.com/office/drawing/2014/main" xmlns="" val="618979857"/>
                  </a:ext>
                </a:extLst>
              </a:tr>
            </a:tbl>
          </a:graphicData>
        </a:graphic>
      </p:graphicFrame>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398977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xmlns="" id="{0D6FB95E-6987-A57C-3663-3FD6F6FAC24E}"/>
              </a:ext>
            </a:extLst>
          </p:cNvPr>
          <p:cNvGraphicFramePr>
            <a:graphicFrameLocks noGrp="1"/>
          </p:cNvGraphicFramePr>
          <p:nvPr>
            <p:ph idx="1"/>
            <p:extLst>
              <p:ext uri="{D42A27DB-BD31-4B8C-83A1-F6EECF244321}">
                <p14:modId xmlns:p14="http://schemas.microsoft.com/office/powerpoint/2010/main" xmlns="" val="4007998286"/>
              </p:ext>
            </p:extLst>
          </p:nvPr>
        </p:nvGraphicFramePr>
        <p:xfrm>
          <a:off x="1066800" y="1676400"/>
          <a:ext cx="7620000" cy="3243262"/>
        </p:xfrm>
        <a:graphic>
          <a:graphicData uri="http://schemas.openxmlformats.org/drawingml/2006/table">
            <a:tbl>
              <a:tblPr firstRow="1" bandRow="1">
                <a:tableStyleId>{B301B821-A1FF-4177-AEE7-76D212191A09}</a:tableStyleId>
              </a:tblPr>
              <a:tblGrid>
                <a:gridCol w="7620000">
                  <a:extLst>
                    <a:ext uri="{9D8B030D-6E8A-4147-A177-3AD203B41FA5}">
                      <a16:colId xmlns:a16="http://schemas.microsoft.com/office/drawing/2014/main" xmlns="" val="1563570424"/>
                    </a:ext>
                  </a:extLst>
                </a:gridCol>
              </a:tblGrid>
              <a:tr h="8961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Century Gothic" pitchFamily="34" charset="0"/>
                        </a:rPr>
                        <a:t>Definition of Acromegaly </a:t>
                      </a:r>
                      <a:r>
                        <a:rPr lang="en-US" sz="1600" dirty="0" smtClean="0">
                          <a:latin typeface="Century Gothic" pitchFamily="34" charset="0"/>
                        </a:rPr>
                        <a:t>&amp;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Century Gothic" pitchFamily="34" charset="0"/>
                        </a:rPr>
                        <a:t> </a:t>
                      </a:r>
                      <a:r>
                        <a:rPr lang="en-US" sz="1600" dirty="0">
                          <a:latin typeface="Century Gothic" pitchFamily="34" charset="0"/>
                        </a:rPr>
                        <a:t>Difference between Acromegaly and </a:t>
                      </a:r>
                      <a:r>
                        <a:rPr lang="en-US" sz="1600" dirty="0" smtClean="0">
                          <a:latin typeface="Century Gothic" pitchFamily="34" charset="0"/>
                        </a:rPr>
                        <a:t>Gigantism</a:t>
                      </a:r>
                      <a:endParaRPr lang="en-US" sz="1600" b="0" dirty="0" smtClean="0">
                        <a:solidFill>
                          <a:srgbClr val="000000"/>
                        </a:solidFill>
                        <a:latin typeface="Century Gothic" pitchFamily="34" charset="0"/>
                        <a:cs typeface="Gill Sans Light" panose="020B0302020104020203" pitchFamily="34" charset="-79"/>
                      </a:endParaRPr>
                    </a:p>
                  </a:txBody>
                  <a:tcPr marL="194518" marR="194518" anchor="ctr"/>
                </a:tc>
                <a:extLst>
                  <a:ext uri="{0D108BD9-81ED-4DB2-BD59-A6C34878D82A}">
                    <a16:rowId xmlns:a16="http://schemas.microsoft.com/office/drawing/2014/main" xmlns="" val="1289471877"/>
                  </a:ext>
                </a:extLst>
              </a:tr>
              <a:tr h="640117">
                <a:tc>
                  <a:txBody>
                    <a:bodyPr/>
                    <a:lstStyle/>
                    <a:p>
                      <a:pPr algn="l"/>
                      <a:r>
                        <a:rPr lang="en-US" sz="1600" dirty="0" smtClean="0">
                          <a:latin typeface="Century Gothic" pitchFamily="34" charset="0"/>
                        </a:rPr>
                        <a:t>Underlying </a:t>
                      </a:r>
                      <a:r>
                        <a:rPr lang="en-US" sz="1600" dirty="0">
                          <a:latin typeface="Century Gothic" pitchFamily="34" charset="0"/>
                        </a:rPr>
                        <a:t>Pathophysiology &amp; Etiology</a:t>
                      </a:r>
                      <a:endParaRPr lang="en-US" sz="1600" b="0" dirty="0">
                        <a:solidFill>
                          <a:srgbClr val="000000"/>
                        </a:solidFill>
                        <a:latin typeface="Century Gothic" pitchFamily="34" charset="0"/>
                      </a:endParaRPr>
                    </a:p>
                  </a:txBody>
                  <a:tcPr marL="194518" marR="194518" anchor="ctr"/>
                </a:tc>
                <a:extLst>
                  <a:ext uri="{0D108BD9-81ED-4DB2-BD59-A6C34878D82A}">
                    <a16:rowId xmlns:a16="http://schemas.microsoft.com/office/drawing/2014/main" xmlns="" val="1836238222"/>
                  </a:ext>
                </a:extLst>
              </a:tr>
              <a:tr h="609226">
                <a:tc>
                  <a:txBody>
                    <a:bodyPr/>
                    <a:lstStyle/>
                    <a:p>
                      <a:pPr algn="l"/>
                      <a:r>
                        <a:rPr lang="en-US" sz="1600" dirty="0">
                          <a:latin typeface="Century Gothic" pitchFamily="34" charset="0"/>
                        </a:rPr>
                        <a:t>Clinical Features</a:t>
                      </a:r>
                      <a:endParaRPr lang="en-US" sz="1600" b="0" dirty="0">
                        <a:solidFill>
                          <a:srgbClr val="000000"/>
                        </a:solidFill>
                        <a:latin typeface="Century Gothic" pitchFamily="34" charset="0"/>
                      </a:endParaRPr>
                    </a:p>
                  </a:txBody>
                  <a:tcPr marL="194518" marR="194518" anchor="ctr"/>
                </a:tc>
                <a:extLst>
                  <a:ext uri="{0D108BD9-81ED-4DB2-BD59-A6C34878D82A}">
                    <a16:rowId xmlns:a16="http://schemas.microsoft.com/office/drawing/2014/main" xmlns="" val="2824452646"/>
                  </a:ext>
                </a:extLst>
              </a:tr>
              <a:tr h="564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entury Gothic" pitchFamily="34" charset="0"/>
                        </a:rPr>
                        <a:t>Laboratory Diagnosis</a:t>
                      </a:r>
                      <a:endParaRPr lang="en-US" sz="1600" b="0" dirty="0">
                        <a:solidFill>
                          <a:srgbClr val="000000"/>
                        </a:solidFill>
                        <a:latin typeface="Century Gothic" pitchFamily="34" charset="0"/>
                        <a:cs typeface="Gill Sans Light" panose="020B0302020104020203" pitchFamily="34" charset="-79"/>
                      </a:endParaRPr>
                    </a:p>
                  </a:txBody>
                  <a:tcPr marL="194518" marR="194518" anchor="ctr"/>
                </a:tc>
                <a:extLst>
                  <a:ext uri="{0D108BD9-81ED-4DB2-BD59-A6C34878D82A}">
                    <a16:rowId xmlns:a16="http://schemas.microsoft.com/office/drawing/2014/main" xmlns="" val="1390977400"/>
                  </a:ext>
                </a:extLst>
              </a:tr>
              <a:tr h="5334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entury Gothic" pitchFamily="34" charset="0"/>
                        </a:rPr>
                        <a:t>Management</a:t>
                      </a:r>
                      <a:endParaRPr lang="en-US" sz="1600" b="0" dirty="0">
                        <a:solidFill>
                          <a:srgbClr val="000000"/>
                        </a:solidFill>
                        <a:latin typeface="Century Gothic" pitchFamily="34" charset="0"/>
                        <a:cs typeface="Gill Sans Light" panose="020B0302020104020203" pitchFamily="34" charset="-79"/>
                      </a:endParaRPr>
                    </a:p>
                  </a:txBody>
                  <a:tcPr marL="194518" marR="194518" anchor="ctr"/>
                </a:tc>
                <a:extLst>
                  <a:ext uri="{0D108BD9-81ED-4DB2-BD59-A6C34878D82A}">
                    <a16:rowId xmlns:a16="http://schemas.microsoft.com/office/drawing/2014/main" xmlns="" val="3056376589"/>
                  </a:ext>
                </a:extLst>
              </a:tr>
            </a:tbl>
          </a:graphicData>
        </a:graphic>
      </p:graphicFrame>
      <p:sp>
        <p:nvSpPr>
          <p:cNvPr id="2" name="Title 1">
            <a:extLst>
              <a:ext uri="{FF2B5EF4-FFF2-40B4-BE49-F238E27FC236}">
                <a16:creationId xmlns:a16="http://schemas.microsoft.com/office/drawing/2014/main" xmlns="" id="{C3F46C7B-D29F-368C-FEEC-CDFA125F8E5C}"/>
              </a:ext>
            </a:extLst>
          </p:cNvPr>
          <p:cNvSpPr>
            <a:spLocks noGrp="1"/>
          </p:cNvSpPr>
          <p:nvPr>
            <p:ph type="title"/>
          </p:nvPr>
        </p:nvSpPr>
        <p:spPr>
          <a:xfrm>
            <a:off x="457200" y="152400"/>
            <a:ext cx="8915400" cy="762000"/>
          </a:xfrm>
        </p:spPr>
        <p:txBody>
          <a:bodyPr>
            <a:normAutofit/>
          </a:bodyPr>
          <a:lstStyle/>
          <a:p>
            <a:pPr algn="ctr"/>
            <a:r>
              <a:rPr lang="en-US" sz="2400" dirty="0" smtClean="0">
                <a:solidFill>
                  <a:srgbClr val="000000"/>
                </a:solidFill>
                <a:effectLst/>
                <a:latin typeface="Century Gothic" pitchFamily="34" charset="0"/>
              </a:rPr>
              <a:t>LEARNING OBJECTIVES</a:t>
            </a:r>
            <a:endParaRPr lang="en-US" sz="2400" dirty="0">
              <a:solidFill>
                <a:srgbClr val="000000"/>
              </a:solidFill>
              <a:effectLst/>
              <a:latin typeface="Century Gothic" pitchFamily="34" charset="0"/>
            </a:endParaRPr>
          </a:p>
        </p:txBody>
      </p:sp>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58647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xmlns="" id="{E95044F7-BD97-2FDE-4E33-A565BCF0EFEC}"/>
              </a:ext>
            </a:extLst>
          </p:cNvPr>
          <p:cNvSpPr txBox="1">
            <a:spLocks/>
          </p:cNvSpPr>
          <p:nvPr/>
        </p:nvSpPr>
        <p:spPr>
          <a:xfrm>
            <a:off x="742950" y="152400"/>
            <a:ext cx="8417624" cy="762000"/>
          </a:xfrm>
          <a:prstGeom prst="rect">
            <a:avLst/>
          </a:prstGeom>
        </p:spPr>
        <p:txBody>
          <a:bodyPr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DEFINITION</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sp>
        <p:nvSpPr>
          <p:cNvPr id="3" name="Content Placeholder 2">
            <a:extLst>
              <a:ext uri="{FF2B5EF4-FFF2-40B4-BE49-F238E27FC236}">
                <a16:creationId xmlns:a16="http://schemas.microsoft.com/office/drawing/2014/main" xmlns="" id="{DE597F60-88E2-C430-D52B-6604405AD55C}"/>
              </a:ext>
            </a:extLst>
          </p:cNvPr>
          <p:cNvSpPr txBox="1">
            <a:spLocks/>
          </p:cNvSpPr>
          <p:nvPr/>
        </p:nvSpPr>
        <p:spPr>
          <a:xfrm>
            <a:off x="1066800" y="1188721"/>
            <a:ext cx="4876800" cy="5015434"/>
          </a:xfrm>
          <a:prstGeom prst="rect">
            <a:avLst/>
          </a:prstGeom>
        </p:spPr>
        <p:txBody>
          <a:bodyPr vert="horz" anchor="t">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i="0" u="sng" strike="noStrike" kern="1200" cap="none" spc="0" normalizeH="0" baseline="0" noProof="0" dirty="0" smtClean="0">
                <a:ln>
                  <a:noFill/>
                </a:ln>
                <a:solidFill>
                  <a:srgbClr val="000000"/>
                </a:solidFill>
                <a:effectLst/>
                <a:uLnTx/>
                <a:uFillTx/>
                <a:latin typeface="Century Gothic" pitchFamily="34" charset="0"/>
              </a:rPr>
              <a:t>Acromegaly:</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i="0" u="none" strike="noStrike" kern="1200" cap="none" spc="0" normalizeH="0" baseline="0" noProof="0" dirty="0" smtClean="0">
                <a:ln>
                  <a:noFill/>
                </a:ln>
                <a:solidFill>
                  <a:srgbClr val="000000"/>
                </a:solidFill>
                <a:effectLst/>
                <a:uLnTx/>
                <a:uFillTx/>
                <a:latin typeface="Century Gothic" pitchFamily="34" charset="0"/>
              </a:rPr>
              <a:t>A condition in which the pituitary gland makes too much growth hormone after normal growth of the skeleton is finished. This causes the bones of the hands, feet, head, and face to grow larger than normal</a:t>
            </a:r>
            <a:r>
              <a:rPr kumimoji="0" lang="en-US" sz="1600" i="0" u="none" strike="noStrike" kern="1200" cap="none" spc="0" normalizeH="0" baseline="0" noProof="0" dirty="0" smtClean="0">
                <a:ln>
                  <a:noFill/>
                </a:ln>
                <a:solidFill>
                  <a:srgbClr val="000000"/>
                </a:solidFill>
                <a:effectLst/>
                <a:uLnTx/>
                <a:uFillTx/>
                <a:latin typeface="Century Gothic"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600" i="0" u="none" strike="noStrike" kern="1200" cap="none" spc="0" normalizeH="0" baseline="0" noProof="0" dirty="0" smtClean="0">
              <a:ln>
                <a:noFill/>
              </a:ln>
              <a:solidFill>
                <a:srgbClr val="000000"/>
              </a:solidFill>
              <a:effectLst/>
              <a:uLnTx/>
              <a:uFillTx/>
              <a:latin typeface="Century Gothic"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i="0" u="sng" strike="noStrike" kern="1200" cap="none" spc="0" normalizeH="0" baseline="0" noProof="0" dirty="0" smtClean="0">
                <a:ln>
                  <a:noFill/>
                </a:ln>
                <a:solidFill>
                  <a:srgbClr val="000000"/>
                </a:solidFill>
                <a:effectLst/>
                <a:uLnTx/>
                <a:uFillTx/>
                <a:latin typeface="Century Gothic" pitchFamily="34" charset="0"/>
              </a:rPr>
              <a:t>Gigantism: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600" i="0" u="none" strike="noStrike" kern="1200" cap="none" spc="0" normalizeH="0" baseline="0" noProof="0" dirty="0" smtClean="0">
                <a:ln>
                  <a:noFill/>
                </a:ln>
                <a:solidFill>
                  <a:srgbClr val="000000"/>
                </a:solidFill>
                <a:effectLst/>
                <a:uLnTx/>
                <a:uFillTx/>
                <a:latin typeface="Century Gothic" pitchFamily="34" charset="0"/>
              </a:rPr>
              <a:t>An abnormally large linear growth due to excessive  growth hormone production during childhood, during growth plates close.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600" i="0" u="none" strike="noStrike" kern="1200" cap="none" spc="0" normalizeH="0" baseline="0" noProof="0" dirty="0">
              <a:ln>
                <a:noFill/>
              </a:ln>
              <a:solidFill>
                <a:schemeClr val="tx1"/>
              </a:solidFill>
              <a:effectLst/>
              <a:uLnTx/>
              <a:uFillTx/>
              <a:latin typeface="Century Gothic" pitchFamily="34" charset="0"/>
            </a:endParaRPr>
          </a:p>
        </p:txBody>
      </p:sp>
      <p:pic>
        <p:nvPicPr>
          <p:cNvPr id="4" name="Picture Placeholder 5">
            <a:extLst>
              <a:ext uri="{FF2B5EF4-FFF2-40B4-BE49-F238E27FC236}">
                <a16:creationId xmlns:a16="http://schemas.microsoft.com/office/drawing/2014/main" xmlns="" id="{7EC0A57A-0A2F-663E-6BA9-64E471B03F31}"/>
              </a:ext>
            </a:extLst>
          </p:cNvPr>
          <p:cNvPicPr>
            <a:picLocks noChangeAspect="1"/>
          </p:cNvPicPr>
          <p:nvPr/>
        </p:nvPicPr>
        <p:blipFill>
          <a:blip r:embed="rId2" cstate="print"/>
          <a:stretch>
            <a:fillRect/>
          </a:stretch>
        </p:blipFill>
        <p:spPr>
          <a:xfrm>
            <a:off x="6133457" y="1405031"/>
            <a:ext cx="3285237" cy="3840480"/>
          </a:xfrm>
          <a:prstGeom prst="rect">
            <a:avLst/>
          </a:prstGeom>
          <a:noFill/>
        </p:spPr>
      </p:pic>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F46C7B-D29F-368C-FEEC-CDFA125F8E5C}"/>
              </a:ext>
            </a:extLst>
          </p:cNvPr>
          <p:cNvSpPr txBox="1">
            <a:spLocks/>
          </p:cNvSpPr>
          <p:nvPr/>
        </p:nvSpPr>
        <p:spPr>
          <a:xfrm>
            <a:off x="533400" y="152400"/>
            <a:ext cx="8915400" cy="762000"/>
          </a:xfrm>
          <a:prstGeom prst="rect">
            <a:avLst/>
          </a:prstGeom>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EPIDEMIOLOGY OF ACROMEGALY</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graphicFrame>
        <p:nvGraphicFramePr>
          <p:cNvPr id="3" name="Table 4">
            <a:extLst>
              <a:ext uri="{FF2B5EF4-FFF2-40B4-BE49-F238E27FC236}">
                <a16:creationId xmlns:a16="http://schemas.microsoft.com/office/drawing/2014/main" xmlns="" id="{0D6FB95E-6987-A57C-3663-3FD6F6FAC24E}"/>
              </a:ext>
            </a:extLst>
          </p:cNvPr>
          <p:cNvGraphicFramePr>
            <a:graphicFrameLocks/>
          </p:cNvGraphicFramePr>
          <p:nvPr>
            <p:extLst>
              <p:ext uri="{D42A27DB-BD31-4B8C-83A1-F6EECF244321}">
                <p14:modId xmlns:p14="http://schemas.microsoft.com/office/powerpoint/2010/main" xmlns="" val="2725844884"/>
              </p:ext>
            </p:extLst>
          </p:nvPr>
        </p:nvGraphicFramePr>
        <p:xfrm>
          <a:off x="1066800" y="1676400"/>
          <a:ext cx="7848600" cy="3048000"/>
        </p:xfrm>
        <a:graphic>
          <a:graphicData uri="http://schemas.openxmlformats.org/drawingml/2006/table">
            <a:tbl>
              <a:tblPr firstRow="1" bandRow="1">
                <a:tableStyleId>{5C22544A-7EE6-4342-B048-85BDC9FD1C3A}</a:tableStyleId>
              </a:tblPr>
              <a:tblGrid>
                <a:gridCol w="7848600">
                  <a:extLst>
                    <a:ext uri="{9D8B030D-6E8A-4147-A177-3AD203B41FA5}">
                      <a16:colId xmlns:a16="http://schemas.microsoft.com/office/drawing/2014/main" xmlns="" val="1563570424"/>
                    </a:ext>
                  </a:extLst>
                </a:gridCol>
              </a:tblGrid>
              <a:tr h="676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entury Gothic" pitchFamily="34" charset="0"/>
                        </a:rPr>
                        <a:t>Rare. Equal sex </a:t>
                      </a:r>
                      <a:r>
                        <a:rPr lang="en-US" sz="1600" dirty="0" smtClean="0">
                          <a:latin typeface="Century Gothic" pitchFamily="34" charset="0"/>
                        </a:rPr>
                        <a:t>distribution</a:t>
                      </a:r>
                      <a:endParaRPr lang="en-US" sz="1600" dirty="0">
                        <a:latin typeface="Century Gothic" pitchFamily="34" charset="0"/>
                      </a:endParaRPr>
                    </a:p>
                  </a:txBody>
                  <a:tcPr marL="194518" marR="194518" anchor="ctr"/>
                </a:tc>
                <a:extLst>
                  <a:ext uri="{0D108BD9-81ED-4DB2-BD59-A6C34878D82A}">
                    <a16:rowId xmlns:a16="http://schemas.microsoft.com/office/drawing/2014/main" xmlns="" val="1289471877"/>
                  </a:ext>
                </a:extLst>
              </a:tr>
              <a:tr h="711364">
                <a:tc>
                  <a:txBody>
                    <a:bodyPr/>
                    <a:lstStyle/>
                    <a:p>
                      <a:pPr algn="l"/>
                      <a:r>
                        <a:rPr lang="en-US" sz="1600" dirty="0">
                          <a:latin typeface="Century Gothic" pitchFamily="34" charset="0"/>
                        </a:rPr>
                        <a:t>Prevalence: 40 to 86 cases/million population.</a:t>
                      </a:r>
                      <a:endParaRPr lang="en-US" sz="1600" b="0" dirty="0">
                        <a:solidFill>
                          <a:srgbClr val="000000"/>
                        </a:solidFill>
                        <a:latin typeface="Century Gothic" pitchFamily="34" charset="0"/>
                      </a:endParaRPr>
                    </a:p>
                  </a:txBody>
                  <a:tcPr marL="194518" marR="194518" anchor="ctr"/>
                </a:tc>
                <a:extLst>
                  <a:ext uri="{0D108BD9-81ED-4DB2-BD59-A6C34878D82A}">
                    <a16:rowId xmlns:a16="http://schemas.microsoft.com/office/drawing/2014/main" xmlns="" val="1836238222"/>
                  </a:ext>
                </a:extLst>
              </a:tr>
              <a:tr h="869446">
                <a:tc>
                  <a:txBody>
                    <a:bodyPr/>
                    <a:lstStyle/>
                    <a:p>
                      <a:pPr algn="just"/>
                      <a:r>
                        <a:rPr lang="en-US" sz="1600" dirty="0">
                          <a:latin typeface="Century Gothic" pitchFamily="34" charset="0"/>
                        </a:rPr>
                        <a:t>Insidious onset, Delay between onset of clinical features and diagnosis.</a:t>
                      </a:r>
                      <a:endParaRPr lang="en-US" sz="1600" b="0" dirty="0">
                        <a:solidFill>
                          <a:srgbClr val="000000"/>
                        </a:solidFill>
                        <a:latin typeface="Century Gothic" pitchFamily="34" charset="0"/>
                      </a:endParaRPr>
                    </a:p>
                  </a:txBody>
                  <a:tcPr marL="194518" marR="194518" anchor="ctr"/>
                </a:tc>
                <a:extLst>
                  <a:ext uri="{0D108BD9-81ED-4DB2-BD59-A6C34878D82A}">
                    <a16:rowId xmlns:a16="http://schemas.microsoft.com/office/drawing/2014/main" xmlns="" val="2824452646"/>
                  </a:ext>
                </a:extLst>
              </a:tr>
              <a:tr h="7904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Century Gothic" pitchFamily="34" charset="0"/>
                        </a:rPr>
                        <a:t>Age at the time of diagnosis 40 to 60 years.</a:t>
                      </a:r>
                      <a:endParaRPr lang="en-US" sz="1600" b="0" dirty="0">
                        <a:solidFill>
                          <a:srgbClr val="000000"/>
                        </a:solidFill>
                        <a:latin typeface="Century Gothic" pitchFamily="34" charset="0"/>
                        <a:cs typeface="Gill Sans Light" panose="020B0302020104020203" pitchFamily="34" charset="-79"/>
                      </a:endParaRPr>
                    </a:p>
                  </a:txBody>
                  <a:tcPr marL="194518" marR="194518" anchor="ctr"/>
                </a:tc>
                <a:extLst>
                  <a:ext uri="{0D108BD9-81ED-4DB2-BD59-A6C34878D82A}">
                    <a16:rowId xmlns:a16="http://schemas.microsoft.com/office/drawing/2014/main" xmlns="" val="1390977400"/>
                  </a:ext>
                </a:extLst>
              </a:tr>
            </a:tbl>
          </a:graphicData>
        </a:graphic>
      </p:graphicFrame>
      <p:pic>
        <p:nvPicPr>
          <p:cNvPr id="4"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3"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xmlns="" id="{949404F1-8E94-7D3D-71E2-A1A4B7CBCB4A}"/>
              </a:ext>
            </a:extLst>
          </p:cNvPr>
          <p:cNvSpPr txBox="1">
            <a:spLocks/>
          </p:cNvSpPr>
          <p:nvPr/>
        </p:nvSpPr>
        <p:spPr>
          <a:xfrm>
            <a:off x="457200" y="152400"/>
            <a:ext cx="8915400" cy="762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STRUCTURE OF PITUITARY GLAND</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pic>
        <p:nvPicPr>
          <p:cNvPr id="3" name="Content Placeholder 6">
            <a:extLst>
              <a:ext uri="{FF2B5EF4-FFF2-40B4-BE49-F238E27FC236}">
                <a16:creationId xmlns:a16="http://schemas.microsoft.com/office/drawing/2014/main" xmlns="" id="{5E866E23-A4BC-A2A1-D2F7-EF3A59CBF737}"/>
              </a:ext>
            </a:extLst>
          </p:cNvPr>
          <p:cNvPicPr>
            <a:picLocks noChangeAspect="1"/>
          </p:cNvPicPr>
          <p:nvPr/>
        </p:nvPicPr>
        <p:blipFill>
          <a:blip r:embed="rId2" cstate="print"/>
          <a:stretch>
            <a:fillRect/>
          </a:stretch>
        </p:blipFill>
        <p:spPr>
          <a:xfrm>
            <a:off x="1143000" y="1447800"/>
            <a:ext cx="3718620" cy="3461177"/>
          </a:xfrm>
          <a:prstGeom prst="rect">
            <a:avLst/>
          </a:prstGeom>
        </p:spPr>
      </p:pic>
      <p:pic>
        <p:nvPicPr>
          <p:cNvPr id="4" name="Content Placeholder 3" descr="A diagram of the internal organs&#10;&#10;Description automatically generated">
            <a:extLst>
              <a:ext uri="{FF2B5EF4-FFF2-40B4-BE49-F238E27FC236}">
                <a16:creationId xmlns:a16="http://schemas.microsoft.com/office/drawing/2014/main" xmlns="" id="{48CA9A3D-8BC2-375E-071B-ACF805D155DA}"/>
              </a:ext>
            </a:extLst>
          </p:cNvPr>
          <p:cNvPicPr>
            <a:picLocks noChangeAspect="1"/>
          </p:cNvPicPr>
          <p:nvPr/>
        </p:nvPicPr>
        <p:blipFill rotWithShape="1">
          <a:blip r:embed="rId3" cstate="print"/>
          <a:stretch/>
        </p:blipFill>
        <p:spPr>
          <a:xfrm>
            <a:off x="5334000" y="1219200"/>
            <a:ext cx="3151089" cy="3878263"/>
          </a:xfrm>
          <a:prstGeom prst="rect">
            <a:avLst/>
          </a:prstGeom>
          <a:noFill/>
        </p:spPr>
      </p:pic>
      <p:pic>
        <p:nvPicPr>
          <p:cNvPr id="5"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5"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8">
            <a:extLst>
              <a:ext uri="{FF2B5EF4-FFF2-40B4-BE49-F238E27FC236}">
                <a16:creationId xmlns:a16="http://schemas.microsoft.com/office/drawing/2014/main" xmlns="" id="{A7BE12AD-D808-BDE0-3EB8-5BC50B1D8474}"/>
              </a:ext>
            </a:extLst>
          </p:cNvPr>
          <p:cNvSpPr txBox="1">
            <a:spLocks/>
          </p:cNvSpPr>
          <p:nvPr/>
        </p:nvSpPr>
        <p:spPr>
          <a:xfrm>
            <a:off x="304800" y="152400"/>
            <a:ext cx="9004771" cy="762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uLnTx/>
                <a:uFillTx/>
                <a:latin typeface="Century Gothic" pitchFamily="34" charset="0"/>
                <a:ea typeface="+mj-ea"/>
                <a:cs typeface="+mj-cs"/>
              </a:rPr>
              <a:t>PITUITARY GLAND AND ITS FUNCTIONS</a:t>
            </a:r>
            <a:endParaRPr kumimoji="0" lang="en-US" sz="2400" b="1" i="0" u="none" strike="noStrike" kern="1200" cap="none" spc="0" normalizeH="0" baseline="0" noProof="0" dirty="0">
              <a:ln>
                <a:noFill/>
              </a:ln>
              <a:solidFill>
                <a:srgbClr val="000000"/>
              </a:solidFill>
              <a:uLnTx/>
              <a:uFillTx/>
              <a:latin typeface="Century Gothic" pitchFamily="34" charset="0"/>
              <a:ea typeface="+mj-ea"/>
              <a:cs typeface="+mj-cs"/>
            </a:endParaRPr>
          </a:p>
        </p:txBody>
      </p:sp>
      <p:pic>
        <p:nvPicPr>
          <p:cNvPr id="8" name="Picture 7">
            <a:extLst>
              <a:ext uri="{FF2B5EF4-FFF2-40B4-BE49-F238E27FC236}">
                <a16:creationId xmlns:a16="http://schemas.microsoft.com/office/drawing/2014/main" xmlns="" id="{1F98A876-D2F5-2A95-1E1A-490CF296AC1E}"/>
              </a:ext>
            </a:extLst>
          </p:cNvPr>
          <p:cNvPicPr>
            <a:picLocks noChangeAspect="1"/>
          </p:cNvPicPr>
          <p:nvPr/>
        </p:nvPicPr>
        <p:blipFill rotWithShape="1">
          <a:blip r:embed="rId3" cstate="print"/>
          <a:srcRect t="7821"/>
          <a:stretch/>
        </p:blipFill>
        <p:spPr>
          <a:xfrm>
            <a:off x="2362200" y="1066800"/>
            <a:ext cx="5181600" cy="4724400"/>
          </a:xfrm>
          <a:prstGeom prst="rect">
            <a:avLst/>
          </a:prstGeom>
          <a:noFill/>
        </p:spPr>
      </p:pic>
      <p:pic>
        <p:nvPicPr>
          <p:cNvPr id="9" name="Google Shape;56;p13">
            <a:extLst>
              <a:ext uri="{FF2B5EF4-FFF2-40B4-BE49-F238E27FC236}">
                <a16:creationId xmlns="" xmlns:a16="http://schemas.microsoft.com/office/drawing/2014/main" id="{BD4B6AA8-7949-D277-68C1-612FC3D651AB}"/>
              </a:ext>
            </a:extLst>
          </p:cNvPr>
          <p:cNvPicPr preferRelativeResize="0">
            <a:picLocks/>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6934" y="148282"/>
            <a:ext cx="82689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Google Shape;57;p13">
            <a:extLst>
              <a:ext uri="{FF2B5EF4-FFF2-40B4-BE49-F238E27FC236}">
                <a16:creationId xmlns="" xmlns:a16="http://schemas.microsoft.com/office/drawing/2014/main" id="{D12B0C99-7CD5-D756-391B-DD8BD52653D2}"/>
              </a:ext>
            </a:extLst>
          </p:cNvPr>
          <p:cNvPicPr preferRelativeResize="0">
            <a:picLocks/>
          </p:cNvPicPr>
          <p:nvPr/>
        </p:nvPicPr>
        <p:blipFill>
          <a:blip r:embed="rId5" cstate="print">
            <a:extLst>
              <a:ext uri="{28A0092B-C50C-407E-A947-70E740481C1C}">
                <a14:useLocalDpi xmlns="" xmlns:a14="http://schemas.microsoft.com/office/drawing/2010/main" val="0"/>
              </a:ext>
            </a:extLst>
          </a:blip>
          <a:srcRect t="18652"/>
          <a:stretch>
            <a:fillRect/>
          </a:stretch>
        </p:blipFill>
        <p:spPr bwMode="auto">
          <a:xfrm>
            <a:off x="8915400" y="152401"/>
            <a:ext cx="810938" cy="761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xmlns="" val="960280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101</TotalTime>
  <Words>564</Words>
  <Application>Microsoft Office PowerPoint</Application>
  <PresentationFormat>A4 Paper (210x297 mm)</PresentationFormat>
  <Paragraphs>100</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Slide 1</vt:lpstr>
      <vt:lpstr>Slide 2</vt:lpstr>
      <vt:lpstr>Slide 3</vt:lpstr>
      <vt:lpstr>Slide 4</vt:lpstr>
      <vt:lpstr>LEARNING OBJECTIVES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DID</dc:creator>
  <cp:lastModifiedBy>DID</cp:lastModifiedBy>
  <cp:revision>17</cp:revision>
  <dcterms:created xsi:type="dcterms:W3CDTF">2006-08-16T00:00:00Z</dcterms:created>
  <dcterms:modified xsi:type="dcterms:W3CDTF">2025-05-06T04:39:24Z</dcterms:modified>
</cp:coreProperties>
</file>