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tableStyles" Target="tableStyles.xml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11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91F1094A-771C-4A4E-89C0-2879E3DC856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1048712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13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A659BE58-95FE-4E96-BC0E-1C26EE1BF959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6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b="1" dirty="0" lang="en-US"/>
          </a:p>
        </p:txBody>
      </p:sp>
      <p:sp>
        <p:nvSpPr>
          <p:cNvPr id="104859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9E96B2F-5F3A-4F46-94A5-F711CF41AE94}" type="slidenum">
              <a:rPr lang="en-US" smtClean="0"/>
              <a:t>5</a:t>
            </a:fld>
            <a:endParaRPr dirty="0"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0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="1" dirty="0" lang="en-US"/>
          </a:p>
        </p:txBody>
      </p:sp>
      <p:sp>
        <p:nvSpPr>
          <p:cNvPr id="104860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9E96B2F-5F3A-4F46-94A5-F711CF41AE94}" type="slidenum">
              <a:rPr lang="en-US" smtClean="0"/>
              <a:t>6</a:t>
            </a:fld>
            <a:endParaRPr dirty="0"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6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6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CF6D8ED-F3E9-401D-AA0D-BCB6D05D76F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10486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51ADFC-E3CB-4103-9924-F038EB85D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8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CF6D8ED-F3E9-401D-AA0D-BCB6D05D76F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10486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51ADFC-E3CB-4103-9924-F038EB85D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67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CF6D8ED-F3E9-401D-AA0D-BCB6D05D76F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51ADFC-E3CB-4103-9924-F038EB85D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CF6D8ED-F3E9-401D-AA0D-BCB6D05D76F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51ADFC-E3CB-4103-9924-F038EB85D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92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CF6D8ED-F3E9-401D-AA0D-BCB6D05D76F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10486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51ADFC-E3CB-4103-9924-F038EB85D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2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CF6D8ED-F3E9-401D-AA0D-BCB6D05D76F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10486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51ADFC-E3CB-4103-9924-F038EB85D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9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CF6D8ED-F3E9-401D-AA0D-BCB6D05D76F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104870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51ADFC-E3CB-4103-9924-F038EB85D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7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CF6D8ED-F3E9-401D-AA0D-BCB6D05D76F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104867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51ADFC-E3CB-4103-9924-F038EB85D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CF6D8ED-F3E9-401D-AA0D-BCB6D05D76F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104858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51ADFC-E3CB-4103-9924-F038EB85D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05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CF6D8ED-F3E9-401D-AA0D-BCB6D05D76F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10487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51ADFC-E3CB-4103-9924-F038EB85D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81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82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CF6D8ED-F3E9-401D-AA0D-BCB6D05D76F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104868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51ADFC-E3CB-4103-9924-F038EB85D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6D8ED-F3E9-401D-AA0D-BCB6D05D76F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1ADFC-E3CB-4103-9924-F038EB85D1C7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67400"/>
          </a:xfrm>
        </p:spPr>
        <p:txBody>
          <a:bodyPr>
            <a:normAutofit/>
          </a:bodyPr>
          <a:p>
            <a:r>
              <a:rPr dirty="0" lang="en-US">
                <a:solidFill>
                  <a:schemeClr val="bg2"/>
                </a:solidFill>
              </a:rPr>
              <a:t>RADIOLOGY (LGIS)</a:t>
            </a:r>
            <a:br>
              <a:rPr dirty="0" lang="en-US">
                <a:solidFill>
                  <a:schemeClr val="bg2"/>
                </a:solidFill>
              </a:rPr>
            </a:br>
            <a:r>
              <a:rPr dirty="0" sz="4000" lang="en-US">
                <a:solidFill>
                  <a:srgbClr val="FFC000"/>
                </a:solidFill>
              </a:rPr>
              <a:t>MEDICAL IMAGING OF ABDOMEN -I</a:t>
            </a:r>
            <a:br>
              <a:rPr dirty="0" sz="4000" lang="en-US">
                <a:solidFill>
                  <a:schemeClr val="bg1"/>
                </a:solidFill>
              </a:rPr>
            </a:br>
            <a:br>
              <a:rPr dirty="0" lang="en-US">
                <a:solidFill>
                  <a:schemeClr val="bg1"/>
                </a:solidFill>
              </a:rPr>
            </a:br>
            <a:r>
              <a:rPr dirty="0" sz="3600" lang="en-US">
                <a:solidFill>
                  <a:schemeClr val="bg1"/>
                </a:solidFill>
                <a:latin typeface="+mn-lt"/>
              </a:rPr>
              <a:t>By</a:t>
            </a:r>
            <a:r>
              <a:rPr dirty="0" sz="3600" lang="en-US">
                <a:solidFill>
                  <a:schemeClr val="bg2"/>
                </a:solidFill>
                <a:latin typeface="+mn-lt"/>
              </a:rPr>
              <a:t>. </a:t>
            </a:r>
            <a:br>
              <a:rPr dirty="0" sz="3600" lang="en-US">
                <a:solidFill>
                  <a:schemeClr val="bg2"/>
                </a:solidFill>
                <a:latin typeface="+mn-lt"/>
              </a:rPr>
            </a:br>
            <a:r>
              <a:rPr dirty="0" sz="3600" lang="en-US">
                <a:solidFill>
                  <a:schemeClr val="bg2"/>
                </a:solidFill>
                <a:latin typeface="+mn-lt"/>
              </a:rPr>
              <a:t>Dr. </a:t>
            </a:r>
            <a:r>
              <a:rPr altLang="en-GB" dirty="0" sz="3600" lang="en-US">
                <a:solidFill>
                  <a:schemeClr val="bg2"/>
                </a:solidFill>
                <a:latin typeface="+mn-lt"/>
              </a:rPr>
              <a:t>H</a:t>
            </a:r>
            <a:r>
              <a:rPr altLang="en-GB" dirty="0" sz="3600" lang="en-US">
                <a:solidFill>
                  <a:schemeClr val="bg2"/>
                </a:solidFill>
                <a:latin typeface="+mn-lt"/>
              </a:rPr>
              <a:t>u</a:t>
            </a:r>
            <a:r>
              <a:rPr altLang="en-GB" dirty="0" sz="3600" lang="en-US">
                <a:solidFill>
                  <a:schemeClr val="bg2"/>
                </a:solidFill>
                <a:latin typeface="+mn-lt"/>
              </a:rPr>
              <a:t>m</a:t>
            </a:r>
            <a:r>
              <a:rPr altLang="en-GB" dirty="0" sz="3600" lang="en-US">
                <a:solidFill>
                  <a:schemeClr val="bg2"/>
                </a:solidFill>
                <a:latin typeface="+mn-lt"/>
              </a:rPr>
              <a:t>a</a:t>
            </a:r>
            <a:r>
              <a:rPr altLang="en-GB" dirty="0" sz="3600" lang="en-US">
                <a:solidFill>
                  <a:schemeClr val="bg2"/>
                </a:solidFill>
                <a:latin typeface="+mn-lt"/>
              </a:rPr>
              <a:t>i</a:t>
            </a:r>
            <a:r>
              <a:rPr altLang="en-GB" dirty="0" sz="3600" lang="en-US">
                <a:solidFill>
                  <a:schemeClr val="bg2"/>
                </a:solidFill>
                <a:latin typeface="+mn-lt"/>
              </a:rPr>
              <a:t>r</a:t>
            </a:r>
            <a:r>
              <a:rPr altLang="en-GB" dirty="0" sz="3600" lang="en-US">
                <a:solidFill>
                  <a:schemeClr val="bg2"/>
                </a:solidFill>
                <a:latin typeface="+mn-lt"/>
              </a:rPr>
              <a:t>a</a:t>
            </a:r>
            <a:r>
              <a:rPr altLang="en-GB" dirty="0" sz="3600" lang="en-US">
                <a:solidFill>
                  <a:schemeClr val="bg2"/>
                </a:solidFill>
                <a:latin typeface="+mn-lt"/>
              </a:rPr>
              <a:t> </a:t>
            </a:r>
            <a:r>
              <a:rPr altLang="en-GB" dirty="0" sz="3600" lang="en-US">
                <a:solidFill>
                  <a:schemeClr val="bg2"/>
                </a:solidFill>
                <a:latin typeface="+mn-lt"/>
              </a:rPr>
              <a:t>Riaz </a:t>
            </a:r>
            <a:r>
              <a:rPr altLang="en-GB" dirty="0" sz="3600" lang="en-US">
                <a:solidFill>
                  <a:schemeClr val="bg2"/>
                </a:solidFill>
                <a:latin typeface="+mn-lt"/>
              </a:rPr>
              <a:t>c</a:t>
            </a:r>
            <a:r>
              <a:rPr altLang="en-GB" dirty="0" sz="3600" lang="en-US">
                <a:solidFill>
                  <a:schemeClr val="bg2"/>
                </a:solidFill>
                <a:latin typeface="+mn-lt"/>
              </a:rPr>
              <a:t>o</a:t>
            </a:r>
            <a:r>
              <a:rPr altLang="en-GB" dirty="0" sz="3600" lang="en-US">
                <a:solidFill>
                  <a:schemeClr val="bg2"/>
                </a:solidFill>
                <a:latin typeface="+mn-lt"/>
              </a:rPr>
              <a:t>n</a:t>
            </a:r>
            <a:r>
              <a:rPr altLang="en-GB" dirty="0" sz="3600" lang="en-US">
                <a:solidFill>
                  <a:schemeClr val="bg2"/>
                </a:solidFill>
                <a:latin typeface="+mn-lt"/>
              </a:rPr>
              <a:t>s</a:t>
            </a:r>
            <a:r>
              <a:rPr altLang="en-GB" dirty="0" sz="3600" lang="en-US">
                <a:solidFill>
                  <a:schemeClr val="bg2"/>
                </a:solidFill>
                <a:latin typeface="+mn-lt"/>
              </a:rPr>
              <a:t>u</a:t>
            </a:r>
            <a:r>
              <a:rPr altLang="en-GB" dirty="0" sz="3600" lang="en-US">
                <a:solidFill>
                  <a:schemeClr val="bg2"/>
                </a:solidFill>
                <a:latin typeface="+mn-lt"/>
              </a:rPr>
              <a:t>l</a:t>
            </a:r>
            <a:r>
              <a:rPr altLang="en-GB" dirty="0" sz="3600" lang="en-US">
                <a:solidFill>
                  <a:schemeClr val="bg2"/>
                </a:solidFill>
                <a:latin typeface="+mn-lt"/>
              </a:rPr>
              <a:t>tant </a:t>
            </a:r>
            <a:r>
              <a:rPr altLang="en-GB" dirty="0" sz="3600" lang="en-US">
                <a:solidFill>
                  <a:schemeClr val="bg2"/>
                </a:solidFill>
                <a:latin typeface="+mn-lt"/>
              </a:rPr>
              <a:t>Radiologist </a:t>
            </a:r>
            <a:r>
              <a:rPr altLang="en-GB" dirty="0" sz="3600" lang="en-US">
                <a:solidFill>
                  <a:schemeClr val="bg2"/>
                </a:solidFill>
                <a:latin typeface="+mn-lt"/>
              </a:rPr>
              <a:t>B</a:t>
            </a:r>
            <a:r>
              <a:rPr altLang="en-GB" dirty="0" sz="3600" lang="en-US">
                <a:solidFill>
                  <a:schemeClr val="bg2"/>
                </a:solidFill>
                <a:latin typeface="+mn-lt"/>
              </a:rPr>
              <a:t>B</a:t>
            </a:r>
            <a:r>
              <a:rPr altLang="en-GB" dirty="0" sz="3600" lang="en-US">
                <a:solidFill>
                  <a:schemeClr val="bg2"/>
                </a:solidFill>
                <a:latin typeface="+mn-lt"/>
              </a:rPr>
              <a:t>H</a:t>
            </a:r>
            <a:r>
              <a:rPr altLang="en-GB" dirty="0" sz="3600" lang="en-US">
                <a:solidFill>
                  <a:schemeClr val="bg2"/>
                </a:solidFill>
                <a:latin typeface="+mn-lt"/>
              </a:rPr>
              <a:t>,</a:t>
            </a:r>
            <a:r>
              <a:rPr altLang="en-GB" dirty="0" sz="3600" lang="en-US">
                <a:solidFill>
                  <a:schemeClr val="bg2"/>
                </a:solidFill>
                <a:latin typeface="+mn-lt"/>
              </a:rPr>
              <a:t> </a:t>
            </a:r>
            <a:r>
              <a:rPr dirty="0" sz="3600" lang="en-US">
                <a:solidFill>
                  <a:schemeClr val="bg2"/>
                </a:solidFill>
                <a:latin typeface="+mn-lt"/>
              </a:rPr>
              <a:t>Rawalpindi</a:t>
            </a:r>
            <a:br>
              <a:rPr dirty="0" sz="2800" lang="en-US">
                <a:solidFill>
                  <a:schemeClr val="bg2"/>
                </a:solidFill>
              </a:rPr>
            </a:br>
            <a:endParaRPr dirty="0"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CONTRAINDICATIONS</a:t>
            </a:r>
          </a:p>
        </p:txBody>
      </p:sp>
      <p:sp>
        <p:nvSpPr>
          <p:cNvPr id="1048608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6711654" cy="4195481"/>
          </a:xfrm>
        </p:spPr>
        <p:txBody>
          <a:bodyPr/>
          <a:p>
            <a:r>
              <a:rPr dirty="0" lang="en-US">
                <a:solidFill>
                  <a:schemeClr val="bg1"/>
                </a:solidFill>
              </a:rPr>
              <a:t>Pregnancy</a:t>
            </a:r>
          </a:p>
          <a:p>
            <a:r>
              <a:rPr dirty="0" lang="en-US">
                <a:solidFill>
                  <a:schemeClr val="bg1"/>
                </a:solidFill>
              </a:rPr>
              <a:t>Non-ionizing studies (e.g. ultrasound or MRI) </a:t>
            </a:r>
          </a:p>
          <a:p>
            <a:pPr indent="0" marL="0">
              <a:buNone/>
            </a:pPr>
            <a:r>
              <a:rPr dirty="0" lang="en-US">
                <a:solidFill>
                  <a:schemeClr val="bg1"/>
                </a:solidFill>
              </a:rPr>
              <a:t>should be tried first</a:t>
            </a:r>
          </a:p>
        </p:txBody>
      </p:sp>
      <p:pic>
        <p:nvPicPr>
          <p:cNvPr id="2097160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798279" y="1138519"/>
            <a:ext cx="3982306" cy="4326194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US">
                <a:solidFill>
                  <a:srgbClr val="FFC000"/>
                </a:solidFill>
              </a:rPr>
              <a:t>PROJECTIONS</a:t>
            </a:r>
          </a:p>
        </p:txBody>
      </p:sp>
      <p:sp>
        <p:nvSpPr>
          <p:cNvPr id="10486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b="1" dirty="0" lang="en-US">
                <a:solidFill>
                  <a:schemeClr val="bg1"/>
                </a:solidFill>
              </a:rPr>
              <a:t>Standard projections</a:t>
            </a:r>
          </a:p>
          <a:p>
            <a:r>
              <a:rPr dirty="0" lang="en-US">
                <a:solidFill>
                  <a:schemeClr val="bg1"/>
                </a:solidFill>
              </a:rPr>
              <a:t>AP supine view</a:t>
            </a:r>
          </a:p>
          <a:p>
            <a:pPr lvl="1"/>
            <a:r>
              <a:rPr dirty="0" lang="en-US">
                <a:solidFill>
                  <a:schemeClr val="bg1"/>
                </a:solidFill>
              </a:rPr>
              <a:t>Stand alone or as series of acute abdomen</a:t>
            </a:r>
          </a:p>
          <a:p>
            <a:r>
              <a:rPr dirty="0" lang="en-US">
                <a:solidFill>
                  <a:schemeClr val="bg1"/>
                </a:solidFill>
              </a:rPr>
              <a:t>PA erect view</a:t>
            </a:r>
          </a:p>
          <a:p>
            <a:pPr lvl="1"/>
            <a:r>
              <a:rPr dirty="0" lang="en-US">
                <a:solidFill>
                  <a:schemeClr val="bg1"/>
                </a:solidFill>
              </a:rPr>
              <a:t>often taken with the supine view, when used together it is a valuable projection in assessing air-fluid levels, and free air in the abdominal cavity.</a:t>
            </a:r>
            <a:br>
              <a:rPr dirty="0" lang="en-US">
                <a:solidFill>
                  <a:schemeClr val="bg1"/>
                </a:solidFill>
              </a:rPr>
            </a:br>
            <a:endParaRPr dirty="0"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US">
                <a:solidFill>
                  <a:srgbClr val="FFC000"/>
                </a:solidFill>
              </a:rPr>
              <a:t>ADDITIONAL PROJECTIONS</a:t>
            </a:r>
          </a:p>
        </p:txBody>
      </p:sp>
      <p:sp>
        <p:nvSpPr>
          <p:cNvPr id="104861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US">
                <a:solidFill>
                  <a:schemeClr val="bg1"/>
                </a:solidFill>
              </a:rPr>
              <a:t>lateral </a:t>
            </a:r>
            <a:r>
              <a:rPr dirty="0" lang="en-US" err="1">
                <a:solidFill>
                  <a:schemeClr val="bg1"/>
                </a:solidFill>
              </a:rPr>
              <a:t>decubitus</a:t>
            </a:r>
            <a:r>
              <a:rPr dirty="0" lang="en-US">
                <a:solidFill>
                  <a:schemeClr val="bg1"/>
                </a:solidFill>
              </a:rPr>
              <a:t> view</a:t>
            </a:r>
          </a:p>
          <a:p>
            <a:pPr lvl="1"/>
            <a:r>
              <a:rPr dirty="0" lang="en-US">
                <a:solidFill>
                  <a:schemeClr val="bg1"/>
                </a:solidFill>
              </a:rPr>
              <a:t>performed as an alternative to the PA erect view to assess for free gas in the abdominal cavity </a:t>
            </a:r>
          </a:p>
          <a:p>
            <a:r>
              <a:rPr dirty="0" lang="en-US">
                <a:solidFill>
                  <a:schemeClr val="bg1"/>
                </a:solidFill>
              </a:rPr>
              <a:t>lateral view</a:t>
            </a:r>
          </a:p>
          <a:p>
            <a:pPr lvl="1"/>
            <a:r>
              <a:rPr dirty="0" lang="en-US">
                <a:solidFill>
                  <a:schemeClr val="bg1"/>
                </a:solidFill>
              </a:rPr>
              <a:t>often used as a problem-solving view during the identification and </a:t>
            </a:r>
            <a:r>
              <a:rPr dirty="0" lang="en-US" err="1">
                <a:solidFill>
                  <a:schemeClr val="bg1"/>
                </a:solidFill>
              </a:rPr>
              <a:t>localisation</a:t>
            </a:r>
            <a:r>
              <a:rPr dirty="0" lang="en-US">
                <a:solidFill>
                  <a:schemeClr val="bg1"/>
                </a:solidFill>
              </a:rPr>
              <a:t> of foreign bodies  </a:t>
            </a:r>
          </a:p>
          <a:p>
            <a:r>
              <a:rPr dirty="0" lang="en-US">
                <a:solidFill>
                  <a:schemeClr val="bg1"/>
                </a:solidFill>
              </a:rPr>
              <a:t>PA prone view</a:t>
            </a:r>
          </a:p>
          <a:p>
            <a:r>
              <a:rPr dirty="0" lang="en-US">
                <a:solidFill>
                  <a:schemeClr val="bg1"/>
                </a:solidFill>
              </a:rPr>
              <a:t>dorsal </a:t>
            </a:r>
            <a:r>
              <a:rPr dirty="0" lang="en-US" err="1">
                <a:solidFill>
                  <a:schemeClr val="bg1"/>
                </a:solidFill>
              </a:rPr>
              <a:t>decubitus</a:t>
            </a:r>
            <a:r>
              <a:rPr dirty="0" lang="en-US">
                <a:solidFill>
                  <a:schemeClr val="bg1"/>
                </a:solidFill>
              </a:rPr>
              <a:t> view</a:t>
            </a:r>
          </a:p>
          <a:p>
            <a:pPr lvl="1"/>
            <a:r>
              <a:rPr dirty="0" lang="en-US">
                <a:solidFill>
                  <a:schemeClr val="bg1"/>
                </a:solidFill>
              </a:rPr>
              <a:t>used when it is unsafe to perform both a PA erect or a lateral </a:t>
            </a:r>
            <a:r>
              <a:rPr dirty="0" lang="en-US" err="1">
                <a:solidFill>
                  <a:schemeClr val="bg1"/>
                </a:solidFill>
              </a:rPr>
              <a:t>decubitus</a:t>
            </a:r>
            <a:r>
              <a:rPr dirty="0" lang="en-US">
                <a:solidFill>
                  <a:schemeClr val="bg1"/>
                </a:solidFill>
              </a:rPr>
              <a:t> view, this projection requires no patient movement.</a:t>
            </a:r>
          </a:p>
          <a:p>
            <a:r>
              <a:rPr dirty="0" lang="en-US">
                <a:solidFill>
                  <a:schemeClr val="bg1"/>
                </a:solidFill>
              </a:rPr>
              <a:t>oblique views</a:t>
            </a:r>
          </a:p>
          <a:p>
            <a:pPr lvl="1"/>
            <a:r>
              <a:rPr dirty="0" lang="en-US">
                <a:solidFill>
                  <a:schemeClr val="bg1"/>
                </a:solidFill>
              </a:rPr>
              <a:t>used in barium studies and the location of foreign bodies</a:t>
            </a:r>
          </a:p>
          <a:p>
            <a:endParaRPr dirty="0"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Content Placeholder 3" descr="chest-x-ray-fundamentals-23-638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09600" y="457200"/>
            <a:ext cx="7848600" cy="5668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Content Placeholder 3" descr="5+Basic+Radiographic+Densities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85800" y="457200"/>
            <a:ext cx="7772399" cy="5668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Content Placeholder 3" descr="327702680dda25e188658fdf6ef7cc_jumbo.jpe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33400" y="457200"/>
            <a:ext cx="8153400" cy="5668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US">
                <a:solidFill>
                  <a:srgbClr val="FFC000"/>
                </a:solidFill>
              </a:rPr>
              <a:t>INTERPRETATION OF ABDOMINAL FILM</a:t>
            </a:r>
          </a:p>
        </p:txBody>
      </p:sp>
      <p:sp>
        <p:nvSpPr>
          <p:cNvPr id="104861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>
                <a:solidFill>
                  <a:schemeClr val="bg1"/>
                </a:solidFill>
              </a:rPr>
              <a:t>Gas pattern</a:t>
            </a:r>
          </a:p>
          <a:p>
            <a:r>
              <a:rPr dirty="0" lang="en-US">
                <a:solidFill>
                  <a:schemeClr val="bg1"/>
                </a:solidFill>
              </a:rPr>
              <a:t>Calcification</a:t>
            </a:r>
          </a:p>
          <a:p>
            <a:r>
              <a:rPr dirty="0" lang="en-US">
                <a:solidFill>
                  <a:schemeClr val="bg1"/>
                </a:solidFill>
              </a:rPr>
              <a:t>Soft tissues</a:t>
            </a:r>
          </a:p>
          <a:p>
            <a:r>
              <a:rPr dirty="0" lang="en-US">
                <a:solidFill>
                  <a:schemeClr val="bg1"/>
                </a:solidFill>
              </a:rPr>
              <a:t>Bones</a:t>
            </a:r>
          </a:p>
          <a:p>
            <a:r>
              <a:rPr dirty="0" lang="en-US">
                <a:solidFill>
                  <a:schemeClr val="bg1"/>
                </a:solidFill>
              </a:rPr>
              <a:t>Everything else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GAS PATTERN</a:t>
            </a:r>
          </a:p>
        </p:txBody>
      </p:sp>
      <p:sp>
        <p:nvSpPr>
          <p:cNvPr id="104861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>
                <a:solidFill>
                  <a:schemeClr val="bg1"/>
                </a:solidFill>
              </a:rPr>
              <a:t>NORMAL</a:t>
            </a:r>
          </a:p>
          <a:p>
            <a:pPr lvl="2">
              <a:buFont typeface="Wingdings" pitchFamily="2" charset="2"/>
              <a:buChar char="v"/>
            </a:pPr>
            <a:r>
              <a:rPr dirty="0" lang="en-US">
                <a:solidFill>
                  <a:schemeClr val="bg1"/>
                </a:solidFill>
              </a:rPr>
              <a:t>Bowel loop air/fluid level &lt; 3cm for small bowel, larger for colon</a:t>
            </a:r>
          </a:p>
          <a:p>
            <a:pPr lvl="2">
              <a:buFont typeface="Wingdings" pitchFamily="2" charset="2"/>
              <a:buChar char="v"/>
            </a:pPr>
            <a:r>
              <a:rPr dirty="0" lang="en-US">
                <a:solidFill>
                  <a:schemeClr val="bg1"/>
                </a:solidFill>
              </a:rPr>
              <a:t>Air in stomach, rectum &amp; cecum</a:t>
            </a:r>
          </a:p>
          <a:p>
            <a:pPr lvl="2">
              <a:buFont typeface="Wingdings" pitchFamily="2" charset="2"/>
              <a:buChar char="v"/>
            </a:pPr>
            <a:endParaRPr dirty="0" lang="en-US">
              <a:solidFill>
                <a:schemeClr val="bg1"/>
              </a:solidFill>
            </a:endParaRPr>
          </a:p>
          <a:p>
            <a:pPr lvl="2">
              <a:buFont typeface="Wingdings" pitchFamily="2" charset="2"/>
              <a:buChar char="v"/>
            </a:pPr>
            <a:endParaRPr dirty="0" lang="en-US">
              <a:solidFill>
                <a:schemeClr val="bg1"/>
              </a:solidFill>
            </a:endParaRPr>
          </a:p>
          <a:p>
            <a:pPr lvl="2"/>
            <a:endParaRPr dirty="0"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Content Placeholder 3" descr="normal gas pattern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80999" y="381000"/>
            <a:ext cx="8305801" cy="6096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Content Placeholder 3" descr="Normal+Gas+Pattern2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33401" y="457200"/>
            <a:ext cx="8001000" cy="6096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33400" y="381000"/>
            <a:ext cx="1182727" cy="1146147"/>
          </a:xfrm>
          <a:prstGeom prst="rect"/>
        </p:spPr>
      </p:pic>
      <p:pic>
        <p:nvPicPr>
          <p:cNvPr id="2097153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630206" y="199774"/>
            <a:ext cx="4968671" cy="2030144"/>
          </a:xfrm>
          <a:prstGeom prst="rect"/>
        </p:spPr>
      </p:pic>
      <p:pic>
        <p:nvPicPr>
          <p:cNvPr id="2097154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04800" y="2438400"/>
            <a:ext cx="3505200" cy="536494"/>
          </a:xfrm>
          <a:prstGeom prst="rect"/>
        </p:spPr>
      </p:pic>
      <p:pic>
        <p:nvPicPr>
          <p:cNvPr id="2097155" name="Content Placeholder 5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39969" y="3022600"/>
            <a:ext cx="3927475" cy="3454400"/>
          </a:xfrm>
          <a:prstGeom prst="rect"/>
        </p:spPr>
      </p:pic>
      <p:sp>
        <p:nvSpPr>
          <p:cNvPr id="1048590" name="TextBox 11"/>
          <p:cNvSpPr txBox="1"/>
          <p:nvPr/>
        </p:nvSpPr>
        <p:spPr>
          <a:xfrm>
            <a:off x="5285194" y="2574784"/>
            <a:ext cx="3505200" cy="400110"/>
          </a:xfrm>
          <a:prstGeom prst="rect"/>
          <a:noFill/>
        </p:spPr>
        <p:txBody>
          <a:bodyPr wrap="square">
            <a:spAutoFit/>
          </a:bodyPr>
          <a:p>
            <a:r>
              <a:rPr b="1" dirty="0" sz="2000" lang="en-US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VISION AND VALUES</a:t>
            </a:r>
            <a:endParaRPr dirty="0" lang="en-US"/>
          </a:p>
        </p:txBody>
      </p:sp>
      <p:sp>
        <p:nvSpPr>
          <p:cNvPr id="1048591" name="TextBox 13"/>
          <p:cNvSpPr txBox="1"/>
          <p:nvPr/>
        </p:nvSpPr>
        <p:spPr>
          <a:xfrm>
            <a:off x="4285029" y="3055002"/>
            <a:ext cx="4724400" cy="2491740"/>
          </a:xfrm>
          <a:prstGeom prst="rect"/>
          <a:noFill/>
        </p:spPr>
        <p:txBody>
          <a:bodyPr wrap="square">
            <a:spAutoFit/>
          </a:bodyPr>
          <a:p>
            <a:pPr algn="just" defTabSz="457200" eaLnBrk="1" fontAlgn="auto" hangingPunct="1" indent="0" latinLnBrk="0" lvl="0" marL="0" marR="125730" rtl="0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impart evidence-based research-oriented health professional education in order to provide best possible</a:t>
            </a:r>
            <a:r>
              <a:rPr baseline="0" b="0" cap="none" dirty="0" sz="1800" i="0" kern="1200" kumimoji="0" lang="en-US" noProof="0" normalizeH="0" spc="5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</a:t>
            </a:r>
            <a:r>
              <a:rPr baseline="0" b="0" cap="none" dirty="0" sz="1800" i="0" kern="1200" kumimoji="0" lang="en-US" noProof="0" normalizeH="0" spc="5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</a:t>
            </a:r>
            <a:r>
              <a:rPr baseline="0" b="0" cap="none" dirty="0" sz="1800" i="0" kern="1200" kumimoji="0" lang="en-US" noProof="0" normalizeH="0" spc="5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baseline="0" b="0" cap="none" dirty="0" sz="1800" i="0" kern="1200" kumimoji="0" lang="en-US" noProof="0" normalizeH="0" spc="5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inculcate</a:t>
            </a:r>
            <a:r>
              <a:rPr baseline="0" b="0" cap="none" dirty="0" sz="1800" i="0" kern="1200" kumimoji="0" lang="en-US" noProof="0" normalizeH="0" spc="5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baseline="0" b="0" cap="none" dirty="0" sz="1800" i="0" kern="1200" kumimoji="0" lang="en-US" noProof="0" normalizeH="0" spc="5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baseline="0" b="0" cap="none" dirty="0" sz="1800" i="0" kern="1200" kumimoji="0" lang="en-US" noProof="0" normalizeH="0" spc="5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baseline="0" b="0" cap="none" dirty="0" sz="1800" i="0" kern="1200" kumimoji="0" lang="en-US" noProof="0" normalizeH="0" spc="5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mutual</a:t>
            </a:r>
            <a:r>
              <a:rPr baseline="0" b="0" cap="none" dirty="0" sz="1800" i="0" kern="1200" kumimoji="0" lang="en-US" noProof="0" normalizeH="0" spc="5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respect,</a:t>
            </a:r>
            <a:r>
              <a:rPr baseline="0" b="0" cap="none" dirty="0" sz="1800" i="0" kern="1200" kumimoji="0" lang="en-US" noProof="0" normalizeH="0" spc="5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ethical</a:t>
            </a:r>
            <a:r>
              <a:rPr baseline="0" b="0" cap="none" dirty="0" sz="1800" i="0" kern="1200" kumimoji="0" lang="en-US" noProof="0" normalizeH="0" spc="5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baseline="0" b="0" cap="none" dirty="0" sz="1800" i="0" kern="1200" kumimoji="0" lang="en-US" noProof="0" normalizeH="0" spc="5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baseline="0" b="0" cap="none" dirty="0" sz="1800" i="0" kern="1200" kumimoji="0" lang="en-US" noProof="0" normalizeH="0" spc="5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healthcare</a:t>
            </a:r>
            <a:r>
              <a:rPr baseline="0" b="0" cap="none" dirty="0" sz="1800" i="0" kern="1200" kumimoji="0" lang="en-US" noProof="0" normalizeH="0" spc="5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baseline="0" b="0" cap="none" dirty="0" sz="1800" i="0" kern="1200" kumimoji="0" lang="en-US" noProof="0" normalizeH="0" spc="5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baseline="0" b="0" cap="none" dirty="0" sz="1800" i="0" kern="1200" kumimoji="0" lang="en-US" noProof="0" normalizeH="0" spc="5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rgbClr val="0E284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accountability.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>
                <a:solidFill>
                  <a:schemeClr val="bg1"/>
                </a:solidFill>
              </a:rPr>
              <a:t>ABNORMAL GAS PATTERN</a:t>
            </a:r>
          </a:p>
          <a:p>
            <a:pPr lvl="2">
              <a:buFont typeface="Wingdings" pitchFamily="2" charset="2"/>
              <a:buChar char="v"/>
            </a:pPr>
            <a:r>
              <a:rPr dirty="0" lang="en-US">
                <a:solidFill>
                  <a:schemeClr val="bg1"/>
                </a:solidFill>
              </a:rPr>
              <a:t>Obstruction</a:t>
            </a:r>
          </a:p>
          <a:p>
            <a:pPr lvl="2">
              <a:buFont typeface="Wingdings" pitchFamily="2" charset="2"/>
              <a:buChar char="v"/>
            </a:pPr>
            <a:r>
              <a:rPr dirty="0" lang="en-US">
                <a:solidFill>
                  <a:schemeClr val="bg1"/>
                </a:solidFill>
              </a:rPr>
              <a:t>ileus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0BSTRUCTION</a:t>
            </a:r>
          </a:p>
        </p:txBody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>
                <a:solidFill>
                  <a:schemeClr val="bg1"/>
                </a:solidFill>
              </a:rPr>
              <a:t>Small bowel</a:t>
            </a:r>
          </a:p>
          <a:p>
            <a:pPr lvl="2">
              <a:buFont typeface="Wingdings" pitchFamily="2" charset="2"/>
              <a:buChar char="v"/>
            </a:pPr>
            <a:r>
              <a:rPr dirty="0" lang="en-US">
                <a:solidFill>
                  <a:schemeClr val="bg1"/>
                </a:solidFill>
              </a:rPr>
              <a:t> dilated loops &gt; 3 cm</a:t>
            </a:r>
          </a:p>
          <a:p>
            <a:pPr lvl="2">
              <a:buFont typeface="Wingdings" pitchFamily="2" charset="2"/>
              <a:buChar char="v"/>
            </a:pPr>
            <a:r>
              <a:rPr dirty="0" lang="en-US">
                <a:solidFill>
                  <a:schemeClr val="bg1"/>
                </a:solidFill>
              </a:rPr>
              <a:t> Air/fluid levels</a:t>
            </a:r>
          </a:p>
          <a:p>
            <a:pPr lvl="2">
              <a:buFont typeface="Wingdings" pitchFamily="2" charset="2"/>
              <a:buChar char="v"/>
            </a:pPr>
            <a:r>
              <a:rPr dirty="0" lang="en-US">
                <a:solidFill>
                  <a:schemeClr val="bg1"/>
                </a:solidFill>
              </a:rPr>
              <a:t> Non distended colon</a:t>
            </a:r>
          </a:p>
          <a:p>
            <a:r>
              <a:rPr dirty="0" lang="en-US">
                <a:solidFill>
                  <a:schemeClr val="bg1"/>
                </a:solidFill>
              </a:rPr>
              <a:t>Large bowel</a:t>
            </a:r>
          </a:p>
          <a:p>
            <a:pPr lvl="2">
              <a:buFont typeface="Wingdings" pitchFamily="2" charset="2"/>
              <a:buChar char="v"/>
            </a:pPr>
            <a:r>
              <a:rPr dirty="0" lang="en-US">
                <a:solidFill>
                  <a:schemeClr val="bg1"/>
                </a:solidFill>
              </a:rPr>
              <a:t> small bowel obstruction as above</a:t>
            </a:r>
          </a:p>
          <a:p>
            <a:pPr lvl="2">
              <a:buFont typeface="Wingdings" pitchFamily="2" charset="2"/>
              <a:buChar char="v"/>
            </a:pPr>
            <a:r>
              <a:rPr dirty="0" lang="en-US">
                <a:solidFill>
                  <a:schemeClr val="bg1"/>
                </a:solidFill>
              </a:rPr>
              <a:t> distended large bowel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SMALL BOWEL OBSTRUCTION</a:t>
            </a:r>
          </a:p>
        </p:txBody>
      </p:sp>
      <p:pic>
        <p:nvPicPr>
          <p:cNvPr id="2097166" name="Content Placeholder 3" descr="sbo1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514601" y="1600200"/>
            <a:ext cx="3921854" cy="46482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SMALL BOWEL OBSTRUCTION</a:t>
            </a:r>
          </a:p>
        </p:txBody>
      </p:sp>
      <p:pic>
        <p:nvPicPr>
          <p:cNvPr id="2097167" name="Content Placeholder 3" descr="sbo2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286000" y="1524000"/>
            <a:ext cx="4191000" cy="51054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LARGE BOWEL OBSTRUCTION</a:t>
            </a:r>
            <a:endParaRPr dirty="0" lang="en-US"/>
          </a:p>
        </p:txBody>
      </p:sp>
      <p:pic>
        <p:nvPicPr>
          <p:cNvPr id="2097168" name="Content Placeholder 3" descr="lbo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981200" y="1295400"/>
            <a:ext cx="5257800" cy="52578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LARGE BOWEL OBSTRUCTION</a:t>
            </a:r>
            <a:endParaRPr dirty="0" lang="en-US"/>
          </a:p>
        </p:txBody>
      </p:sp>
      <p:pic>
        <p:nvPicPr>
          <p:cNvPr id="2097169" name="Content Placeholder 3" descr="coffee bean sigmoid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133600" y="1600200"/>
            <a:ext cx="4572000" cy="50292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Content Placeholder 3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038600" cy="5821363"/>
          </a:xfrm>
        </p:spPr>
        <p:txBody>
          <a:bodyPr/>
          <a:p>
            <a:pPr algn="ctr">
              <a:buNone/>
            </a:pPr>
            <a:r>
              <a:rPr dirty="0" lang="en-US">
                <a:solidFill>
                  <a:srgbClr val="FFC000"/>
                </a:solidFill>
              </a:rPr>
              <a:t>CAUSES OF SMALL BOWEL OBSTRUCTION</a:t>
            </a:r>
          </a:p>
          <a:p>
            <a:pPr algn="ctr">
              <a:buNone/>
            </a:pPr>
            <a:endParaRPr dirty="0" lang="en-US">
              <a:solidFill>
                <a:srgbClr val="FFC000"/>
              </a:solidFill>
            </a:endParaRPr>
          </a:p>
          <a:p>
            <a:r>
              <a:rPr dirty="0" lang="en-US">
                <a:solidFill>
                  <a:schemeClr val="bg1"/>
                </a:solidFill>
              </a:rPr>
              <a:t>adhesions (most common)</a:t>
            </a:r>
          </a:p>
          <a:p>
            <a:r>
              <a:rPr dirty="0" lang="en-US">
                <a:solidFill>
                  <a:schemeClr val="bg1"/>
                </a:solidFill>
              </a:rPr>
              <a:t>Hernia</a:t>
            </a:r>
          </a:p>
          <a:p>
            <a:r>
              <a:rPr dirty="0" lang="en-US" err="1">
                <a:solidFill>
                  <a:schemeClr val="bg1"/>
                </a:solidFill>
              </a:rPr>
              <a:t>intussusseption</a:t>
            </a:r>
            <a:endParaRPr dirty="0" lang="en-US">
              <a:solidFill>
                <a:schemeClr val="bg1"/>
              </a:solidFill>
            </a:endParaRPr>
          </a:p>
        </p:txBody>
      </p:sp>
      <p:sp>
        <p:nvSpPr>
          <p:cNvPr id="1048631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038600" cy="5821363"/>
          </a:xfrm>
        </p:spPr>
        <p:txBody>
          <a:bodyPr/>
          <a:p>
            <a:pPr algn="ctr">
              <a:buNone/>
            </a:pPr>
            <a:r>
              <a:rPr dirty="0" lang="en-US">
                <a:solidFill>
                  <a:srgbClr val="FFC000"/>
                </a:solidFill>
              </a:rPr>
              <a:t>CAUSES OF LARGE BOWEL OBSTRUCTION</a:t>
            </a:r>
          </a:p>
          <a:p>
            <a:pPr algn="ctr">
              <a:buNone/>
            </a:pPr>
            <a:endParaRPr dirty="0" lang="en-US">
              <a:solidFill>
                <a:srgbClr val="FFC000"/>
              </a:solidFill>
            </a:endParaRPr>
          </a:p>
          <a:p>
            <a:r>
              <a:rPr dirty="0" lang="en-US">
                <a:solidFill>
                  <a:schemeClr val="bg1"/>
                </a:solidFill>
              </a:rPr>
              <a:t>Mass/ tumor (most common)</a:t>
            </a:r>
          </a:p>
          <a:p>
            <a:r>
              <a:rPr dirty="0" lang="en-US" err="1">
                <a:solidFill>
                  <a:schemeClr val="bg1"/>
                </a:solidFill>
              </a:rPr>
              <a:t>Volvulus</a:t>
            </a:r>
            <a:endParaRPr dirty="0" lang="en-US">
              <a:solidFill>
                <a:schemeClr val="bg1"/>
              </a:solidFill>
            </a:endParaRPr>
          </a:p>
          <a:p>
            <a:r>
              <a:rPr dirty="0" lang="en-US">
                <a:solidFill>
                  <a:schemeClr val="bg1"/>
                </a:solidFill>
              </a:rPr>
              <a:t>Hernia</a:t>
            </a:r>
          </a:p>
          <a:p>
            <a:r>
              <a:rPr dirty="0" lang="en-US">
                <a:solidFill>
                  <a:schemeClr val="bg1"/>
                </a:solidFill>
              </a:rPr>
              <a:t>inflammation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ILEUS</a:t>
            </a:r>
          </a:p>
        </p:txBody>
      </p:sp>
      <p:sp>
        <p:nvSpPr>
          <p:cNvPr id="104863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>
                <a:solidFill>
                  <a:schemeClr val="bg1"/>
                </a:solidFill>
              </a:rPr>
              <a:t>Localized (sentinel Loop)</a:t>
            </a:r>
          </a:p>
          <a:p>
            <a:pPr lvl="2">
              <a:buFont typeface="Wingdings" pitchFamily="2" charset="2"/>
              <a:buChar char="v"/>
            </a:pPr>
            <a:r>
              <a:rPr dirty="0" lang="en-US">
                <a:solidFill>
                  <a:schemeClr val="bg1"/>
                </a:solidFill>
              </a:rPr>
              <a:t>Adjacent inflammatory process causing localized irritation/dilatation</a:t>
            </a:r>
          </a:p>
          <a:p>
            <a:pPr lvl="2">
              <a:buFont typeface="Wingdings" pitchFamily="2" charset="2"/>
              <a:buChar char="v"/>
            </a:pPr>
            <a:r>
              <a:rPr dirty="0" lang="en-US">
                <a:solidFill>
                  <a:schemeClr val="bg1"/>
                </a:solidFill>
              </a:rPr>
              <a:t>Pancreatitis, appendicitis, diverticulitis, ulcer</a:t>
            </a:r>
          </a:p>
          <a:p>
            <a:r>
              <a:rPr dirty="0" lang="en-US">
                <a:solidFill>
                  <a:schemeClr val="bg1"/>
                </a:solidFill>
              </a:rPr>
              <a:t>Generalized</a:t>
            </a:r>
          </a:p>
          <a:p>
            <a:pPr lvl="2">
              <a:buFont typeface="Wingdings" pitchFamily="2" charset="2"/>
              <a:buChar char="v"/>
            </a:pPr>
            <a:r>
              <a:rPr dirty="0" lang="en-US">
                <a:solidFill>
                  <a:schemeClr val="bg1"/>
                </a:solidFill>
              </a:rPr>
              <a:t>Post operative</a:t>
            </a:r>
          </a:p>
          <a:p>
            <a:pPr lvl="2">
              <a:buFont typeface="Wingdings" pitchFamily="2" charset="2"/>
              <a:buChar char="v"/>
            </a:pPr>
            <a:r>
              <a:rPr dirty="0" lang="en-US">
                <a:solidFill>
                  <a:schemeClr val="bg1"/>
                </a:solidFill>
              </a:rPr>
              <a:t>Gas in small/large bowel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US">
                <a:solidFill>
                  <a:srgbClr val="FFC000"/>
                </a:solidFill>
              </a:rPr>
              <a:t>ILEUS DUE TO APPENDICITIS (SENTINEL LOOP)</a:t>
            </a:r>
            <a:endParaRPr dirty="0" lang="en-US"/>
          </a:p>
        </p:txBody>
      </p:sp>
      <p:pic>
        <p:nvPicPr>
          <p:cNvPr id="2097170" name="Content Placeholder 3" descr="appendicitis sentinel loop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676400" y="1600200"/>
            <a:ext cx="5334000" cy="50292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POST OPERATIVE ILEUS</a:t>
            </a:r>
          </a:p>
        </p:txBody>
      </p:sp>
      <p:pic>
        <p:nvPicPr>
          <p:cNvPr id="2097171" name="Content Placeholder 3" descr="post operative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057400" y="1143000"/>
            <a:ext cx="5105400" cy="5334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Content Placeholder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81000" y="381000"/>
            <a:ext cx="8101927" cy="5973761"/>
          </a:xfrm>
          <a:prstGeom prst="rect"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CALCIFICATIONS</a:t>
            </a:r>
          </a:p>
        </p:txBody>
      </p:sp>
      <p:sp>
        <p:nvSpPr>
          <p:cNvPr id="104863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>
                <a:solidFill>
                  <a:schemeClr val="bg1"/>
                </a:solidFill>
              </a:rPr>
              <a:t>Urinary stones</a:t>
            </a:r>
          </a:p>
          <a:p>
            <a:pPr lvl="2">
              <a:buFont typeface="Wingdings" pitchFamily="2" charset="2"/>
              <a:buChar char="v"/>
            </a:pPr>
            <a:r>
              <a:rPr dirty="0" lang="en-US">
                <a:solidFill>
                  <a:schemeClr val="bg1"/>
                </a:solidFill>
              </a:rPr>
              <a:t> kidney, ureter  &amp; bladder</a:t>
            </a:r>
          </a:p>
          <a:p>
            <a:r>
              <a:rPr dirty="0" lang="en-US">
                <a:solidFill>
                  <a:schemeClr val="bg1"/>
                </a:solidFill>
              </a:rPr>
              <a:t>Gall stones</a:t>
            </a:r>
          </a:p>
          <a:p>
            <a:r>
              <a:rPr dirty="0" lang="en-US">
                <a:solidFill>
                  <a:schemeClr val="bg1"/>
                </a:solidFill>
              </a:rPr>
              <a:t>Vascular</a:t>
            </a:r>
          </a:p>
          <a:p>
            <a:pPr lvl="2">
              <a:buFont typeface="Wingdings" pitchFamily="2" charset="2"/>
              <a:buChar char="v"/>
            </a:pPr>
            <a:r>
              <a:rPr dirty="0" lang="en-US">
                <a:solidFill>
                  <a:schemeClr val="bg1"/>
                </a:solidFill>
              </a:rPr>
              <a:t>Aortic wall, </a:t>
            </a:r>
            <a:r>
              <a:rPr dirty="0" lang="en-US" err="1">
                <a:solidFill>
                  <a:schemeClr val="bg1"/>
                </a:solidFill>
              </a:rPr>
              <a:t>aneuryms</a:t>
            </a:r>
            <a:r>
              <a:rPr dirty="0" lang="en-US">
                <a:solidFill>
                  <a:schemeClr val="bg1"/>
                </a:solidFill>
              </a:rPr>
              <a:t>, </a:t>
            </a:r>
            <a:r>
              <a:rPr dirty="0" lang="en-US" err="1">
                <a:solidFill>
                  <a:schemeClr val="bg1"/>
                </a:solidFill>
              </a:rPr>
              <a:t>phleboliths</a:t>
            </a:r>
            <a:endParaRPr dirty="0" lang="en-US">
              <a:solidFill>
                <a:schemeClr val="bg1"/>
              </a:solidFill>
            </a:endParaRPr>
          </a:p>
          <a:p>
            <a:r>
              <a:rPr dirty="0" lang="en-US">
                <a:solidFill>
                  <a:schemeClr val="bg1"/>
                </a:solidFill>
              </a:rPr>
              <a:t>Masses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URINARY STONES</a:t>
            </a:r>
          </a:p>
        </p:txBody>
      </p:sp>
      <p:pic>
        <p:nvPicPr>
          <p:cNvPr id="2097172" name="Content Placeholder 3" descr="kid.pn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362200" y="1295400"/>
            <a:ext cx="4267200" cy="5334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GALL BLADDER CALCULI</a:t>
            </a:r>
          </a:p>
        </p:txBody>
      </p:sp>
      <p:pic>
        <p:nvPicPr>
          <p:cNvPr id="2097173" name="Content Placeholder 3" descr="gb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257300" y="1608931"/>
            <a:ext cx="6629400" cy="45085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US">
                <a:solidFill>
                  <a:srgbClr val="FFC000"/>
                </a:solidFill>
              </a:rPr>
              <a:t>GALL BLADDER WALL CALCIFICATION</a:t>
            </a:r>
          </a:p>
        </p:txBody>
      </p:sp>
      <p:pic>
        <p:nvPicPr>
          <p:cNvPr id="2097174" name="Content Placeholder 3" descr="porceline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676400" y="1295400"/>
            <a:ext cx="5562599" cy="5029199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AORTIC CALCIFICATION</a:t>
            </a:r>
          </a:p>
        </p:txBody>
      </p:sp>
      <p:pic>
        <p:nvPicPr>
          <p:cNvPr id="2097175" name="Content Placeholder 3" descr="aorta1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990600" y="1295400"/>
            <a:ext cx="7315199" cy="51816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CALCIFIED AORTIC ANEURYSM</a:t>
            </a:r>
          </a:p>
        </p:txBody>
      </p:sp>
      <p:pic>
        <p:nvPicPr>
          <p:cNvPr id="2097176" name="Content Placeholder 3" descr="aneurysm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219200" y="1295400"/>
            <a:ext cx="6629400" cy="51816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CALCIFIED FIBROID</a:t>
            </a:r>
          </a:p>
        </p:txBody>
      </p:sp>
      <p:pic>
        <p:nvPicPr>
          <p:cNvPr id="2097177" name="Content Placeholder 3" descr="fibroid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447800" y="1295400"/>
            <a:ext cx="6172200" cy="4952999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DERMOID</a:t>
            </a:r>
          </a:p>
        </p:txBody>
      </p:sp>
      <p:pic>
        <p:nvPicPr>
          <p:cNvPr id="2097178" name="Content Placeholder 3" descr="tooth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43000" y="1524000"/>
            <a:ext cx="6324600" cy="48006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SOFT TISSUES</a:t>
            </a:r>
          </a:p>
        </p:txBody>
      </p:sp>
      <p:sp>
        <p:nvSpPr>
          <p:cNvPr id="104864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err="1">
                <a:solidFill>
                  <a:schemeClr val="bg1"/>
                </a:solidFill>
              </a:rPr>
              <a:t>Hepatomegaly</a:t>
            </a:r>
            <a:r>
              <a:rPr dirty="0" lang="en-US">
                <a:solidFill>
                  <a:schemeClr val="bg1"/>
                </a:solidFill>
              </a:rPr>
              <a:t>/splenomegaly</a:t>
            </a:r>
          </a:p>
          <a:p>
            <a:r>
              <a:rPr dirty="0" lang="en-US">
                <a:solidFill>
                  <a:schemeClr val="bg1"/>
                </a:solidFill>
              </a:rPr>
              <a:t>Ascites (bulging flanks)</a:t>
            </a:r>
          </a:p>
          <a:p>
            <a:r>
              <a:rPr dirty="0" lang="en-US">
                <a:solidFill>
                  <a:schemeClr val="bg1"/>
                </a:solidFill>
              </a:rPr>
              <a:t>Mass effect (</a:t>
            </a:r>
            <a:r>
              <a:rPr dirty="0" lang="en-US" err="1">
                <a:solidFill>
                  <a:schemeClr val="bg1"/>
                </a:solidFill>
              </a:rPr>
              <a:t>displced</a:t>
            </a:r>
            <a:r>
              <a:rPr dirty="0" lang="en-US">
                <a:solidFill>
                  <a:schemeClr val="bg1"/>
                </a:solidFill>
              </a:rPr>
              <a:t> bowel loops)</a:t>
            </a:r>
          </a:p>
          <a:p>
            <a:r>
              <a:rPr dirty="0" lang="en-US">
                <a:solidFill>
                  <a:schemeClr val="bg1"/>
                </a:solidFill>
              </a:rPr>
              <a:t>Psoas sign (loss of psoas shadow)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HEPATOMEGALY</a:t>
            </a:r>
          </a:p>
        </p:txBody>
      </p:sp>
      <p:pic>
        <p:nvPicPr>
          <p:cNvPr id="2097179" name="Content Placeholder 3" descr="hepatomegaly.gif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447800" y="1371600"/>
            <a:ext cx="6096000" cy="5029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b="1" dirty="0" lang="en-US">
                <a:solidFill>
                  <a:srgbClr val="FFC000"/>
                </a:solidFill>
              </a:rPr>
              <a:t>LEARNING OBJECTIVES </a:t>
            </a:r>
            <a:br>
              <a:rPr dirty="0" lang="en-US">
                <a:solidFill>
                  <a:srgbClr val="FFC000"/>
                </a:solidFill>
              </a:rPr>
            </a:br>
            <a:endParaRPr dirty="0" lang="en-US"/>
          </a:p>
        </p:txBody>
      </p:sp>
      <p:sp>
        <p:nvSpPr>
          <p:cNvPr id="1048593" name="Content Placeholder 2"/>
          <p:cNvSpPr>
            <a:spLocks noGrp="1"/>
          </p:cNvSpPr>
          <p:nvPr>
            <p:ph idx="1"/>
          </p:nvPr>
        </p:nvSpPr>
        <p:spPr>
          <a:xfrm>
            <a:off x="457200" y="937418"/>
            <a:ext cx="8229600" cy="5768182"/>
          </a:xfrm>
        </p:spPr>
        <p:txBody>
          <a:bodyPr>
            <a:noAutofit/>
          </a:bodyPr>
          <a:p>
            <a:pPr>
              <a:buNone/>
            </a:pPr>
            <a:r>
              <a:rPr dirty="0" sz="2200" lang="en-US">
                <a:solidFill>
                  <a:schemeClr val="bg1"/>
                </a:solidFill>
              </a:rPr>
              <a:t>Upon completion of the session, students will be able to</a:t>
            </a:r>
          </a:p>
          <a:p>
            <a:r>
              <a:rPr dirty="0" sz="2200" lang="en-US">
                <a:solidFill>
                  <a:schemeClr val="bg1"/>
                </a:solidFill>
              </a:rPr>
              <a:t>To enlist indications of performing abdominal radiograph/ x-ray </a:t>
            </a:r>
          </a:p>
          <a:p>
            <a:pPr lvl="0"/>
            <a:r>
              <a:rPr dirty="0" sz="2200" lang="en-US">
                <a:solidFill>
                  <a:schemeClr val="bg1"/>
                </a:solidFill>
              </a:rPr>
              <a:t>To be aware of importance of technical parameters of abdominal radiograph and importance of patient’s identity, age, sex and date.</a:t>
            </a:r>
          </a:p>
          <a:p>
            <a:r>
              <a:rPr dirty="0" sz="2200" lang="en-US">
                <a:solidFill>
                  <a:schemeClr val="bg1"/>
                </a:solidFill>
              </a:rPr>
              <a:t>To identify basic film projections</a:t>
            </a:r>
          </a:p>
          <a:p>
            <a:pPr lvl="0"/>
            <a:r>
              <a:rPr dirty="0" sz="2200" lang="en-US">
                <a:solidFill>
                  <a:schemeClr val="bg1"/>
                </a:solidFill>
              </a:rPr>
              <a:t>To recognize and differentiate between different radiological densities</a:t>
            </a:r>
          </a:p>
          <a:p>
            <a:pPr lvl="0"/>
            <a:r>
              <a:rPr dirty="0" sz="2200" lang="en-US">
                <a:solidFill>
                  <a:schemeClr val="bg1"/>
                </a:solidFill>
              </a:rPr>
              <a:t>To outline normal solid soft tissue organs, intestines and the bones</a:t>
            </a:r>
          </a:p>
          <a:p>
            <a:pPr lvl="0"/>
            <a:r>
              <a:rPr dirty="0" sz="2200" lang="en-US">
                <a:solidFill>
                  <a:schemeClr val="bg1"/>
                </a:solidFill>
              </a:rPr>
              <a:t>To differentiate between normal and abnormal radiological shadows</a:t>
            </a:r>
          </a:p>
          <a:p>
            <a:pPr lvl="0"/>
            <a:r>
              <a:rPr dirty="0" sz="2200" lang="en-US">
                <a:solidFill>
                  <a:schemeClr val="bg1"/>
                </a:solidFill>
              </a:rPr>
              <a:t>To identify common abdominal emergencies requiring urgent treatment</a:t>
            </a:r>
          </a:p>
          <a:p>
            <a:r>
              <a:rPr dirty="0" sz="2200" lang="en-US">
                <a:solidFill>
                  <a:schemeClr val="bg1"/>
                </a:solidFill>
              </a:rPr>
              <a:t>To understand the importance of rapid recognition of emergencies on plain radiograph helping them save their patients from complications and unnecessary investigations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ASCITES</a:t>
            </a:r>
          </a:p>
        </p:txBody>
      </p:sp>
      <p:pic>
        <p:nvPicPr>
          <p:cNvPr id="2097180" name="Content Placeholder 3" descr="ascites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905000" y="1447800"/>
            <a:ext cx="6019800" cy="50292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MASS EFFECT</a:t>
            </a:r>
          </a:p>
        </p:txBody>
      </p:sp>
      <p:pic>
        <p:nvPicPr>
          <p:cNvPr id="2097181" name="Content Placeholder 3" descr="mass in left lank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057400" y="1371600"/>
            <a:ext cx="4800600" cy="47244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FREE AIR (PNEUMOPERITONEUM)</a:t>
            </a:r>
          </a:p>
        </p:txBody>
      </p:sp>
      <p:sp>
        <p:nvSpPr>
          <p:cNvPr id="104865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>
                <a:solidFill>
                  <a:schemeClr val="bg1"/>
                </a:solidFill>
              </a:rPr>
              <a:t>Usually perforated </a:t>
            </a:r>
            <a:r>
              <a:rPr dirty="0" lang="en-US" err="1">
                <a:solidFill>
                  <a:schemeClr val="bg1"/>
                </a:solidFill>
              </a:rPr>
              <a:t>viscus</a:t>
            </a:r>
            <a:endParaRPr dirty="0" lang="en-US">
              <a:solidFill>
                <a:schemeClr val="bg1"/>
              </a:solidFill>
            </a:endParaRPr>
          </a:p>
          <a:p>
            <a:r>
              <a:rPr dirty="0" lang="en-US">
                <a:solidFill>
                  <a:schemeClr val="bg1"/>
                </a:solidFill>
              </a:rPr>
              <a:t>Post op…..</a:t>
            </a:r>
            <a:r>
              <a:rPr dirty="0" lang="en-US" err="1">
                <a:solidFill>
                  <a:schemeClr val="bg1"/>
                </a:solidFill>
              </a:rPr>
              <a:t>upto</a:t>
            </a:r>
            <a:r>
              <a:rPr dirty="0" lang="en-US">
                <a:solidFill>
                  <a:schemeClr val="bg1"/>
                </a:solidFill>
              </a:rPr>
              <a:t> a week</a:t>
            </a:r>
          </a:p>
          <a:p>
            <a:r>
              <a:rPr dirty="0" lang="en-US">
                <a:solidFill>
                  <a:schemeClr val="bg1"/>
                </a:solidFill>
              </a:rPr>
              <a:t>Need only few cc to be visible</a:t>
            </a:r>
          </a:p>
          <a:p>
            <a:r>
              <a:rPr dirty="0" lang="en-US">
                <a:solidFill>
                  <a:schemeClr val="bg1"/>
                </a:solidFill>
              </a:rPr>
              <a:t>Air under diaphragm (over liver margin)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PNEUMOPERITONEUM</a:t>
            </a:r>
          </a:p>
        </p:txBody>
      </p:sp>
      <p:pic>
        <p:nvPicPr>
          <p:cNvPr id="2097182" name="Content Placeholder 3" descr="pneumo1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981200" y="1447800"/>
            <a:ext cx="5181600" cy="48768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Content Placeholder 3" descr="football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 t="18733"/>
          <a:stretch>
            <a:fillRect/>
          </a:stretch>
        </p:blipFill>
        <p:spPr>
          <a:xfrm>
            <a:off x="533400" y="533400"/>
            <a:ext cx="7924800" cy="5592763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Content Placeholder 3" descr="cupola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 t="20673"/>
          <a:stretch>
            <a:fillRect/>
          </a:stretch>
        </p:blipFill>
        <p:spPr>
          <a:xfrm>
            <a:off x="304800" y="609600"/>
            <a:ext cx="8458200" cy="5668963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BARIUM STUDIES</a:t>
            </a:r>
          </a:p>
        </p:txBody>
      </p:sp>
      <p:sp>
        <p:nvSpPr>
          <p:cNvPr id="104865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indent="-514350" marL="514350">
              <a:buFont typeface="+mj-lt"/>
              <a:buAutoNum type="arabicPeriod"/>
            </a:pPr>
            <a:r>
              <a:rPr dirty="0" lang="en-US">
                <a:solidFill>
                  <a:srgbClr val="FFC000"/>
                </a:solidFill>
              </a:rPr>
              <a:t>Barium swallow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>
                <a:solidFill>
                  <a:srgbClr val="FFC000"/>
                </a:solidFill>
              </a:rPr>
              <a:t>Barium Meal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>
                <a:solidFill>
                  <a:srgbClr val="FFC000"/>
                </a:solidFill>
              </a:rPr>
              <a:t>Barium Meal and Follow through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>
                <a:solidFill>
                  <a:srgbClr val="FFC000"/>
                </a:solidFill>
              </a:rPr>
              <a:t>Small Bowel Enema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>
                <a:solidFill>
                  <a:srgbClr val="FFC000"/>
                </a:solidFill>
              </a:rPr>
              <a:t>Barium Enema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BARIUM</a:t>
            </a:r>
          </a:p>
        </p:txBody>
      </p:sp>
      <p:sp>
        <p:nvSpPr>
          <p:cNvPr id="104865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Barium </a:t>
            </a:r>
            <a:r>
              <a:rPr dirty="0" lang="en-US" err="1">
                <a:solidFill>
                  <a:srgbClr val="FFC000"/>
                </a:solidFill>
              </a:rPr>
              <a:t>Sulphate</a:t>
            </a:r>
            <a:endParaRPr dirty="0" lang="en-US">
              <a:solidFill>
                <a:srgbClr val="FFC000"/>
              </a:solidFill>
            </a:endParaRPr>
          </a:p>
          <a:p>
            <a:r>
              <a:rPr dirty="0" lang="en-US">
                <a:solidFill>
                  <a:srgbClr val="FFC000"/>
                </a:solidFill>
              </a:rPr>
              <a:t>Barium carbonate is toxic</a:t>
            </a:r>
          </a:p>
          <a:p>
            <a:r>
              <a:rPr dirty="0" lang="en-US">
                <a:solidFill>
                  <a:srgbClr val="FFC000"/>
                </a:solidFill>
              </a:rPr>
              <a:t>Atomic number 56</a:t>
            </a:r>
          </a:p>
          <a:p>
            <a:r>
              <a:rPr dirty="0" lang="en-US">
                <a:solidFill>
                  <a:srgbClr val="FFC000"/>
                </a:solidFill>
              </a:rPr>
              <a:t>Inert/ water insoluble</a:t>
            </a:r>
          </a:p>
          <a:p>
            <a:r>
              <a:rPr dirty="0" lang="en-US">
                <a:solidFill>
                  <a:srgbClr val="FFC000"/>
                </a:solidFill>
              </a:rPr>
              <a:t>Non absorbable/non toxic</a:t>
            </a:r>
          </a:p>
          <a:p>
            <a:r>
              <a:rPr dirty="0" lang="en-US">
                <a:solidFill>
                  <a:srgbClr val="FFC000"/>
                </a:solidFill>
              </a:rPr>
              <a:t>Additives (saccharine, </a:t>
            </a:r>
            <a:r>
              <a:rPr dirty="0" lang="en-US" err="1">
                <a:solidFill>
                  <a:srgbClr val="FFC000"/>
                </a:solidFill>
              </a:rPr>
              <a:t>Nacitrate</a:t>
            </a:r>
            <a:r>
              <a:rPr dirty="0" lang="en-US">
                <a:solidFill>
                  <a:srgbClr val="FFC000"/>
                </a:solidFill>
              </a:rPr>
              <a:t>, </a:t>
            </a:r>
            <a:r>
              <a:rPr dirty="0" lang="en-US" err="1">
                <a:solidFill>
                  <a:srgbClr val="FFC000"/>
                </a:solidFill>
              </a:rPr>
              <a:t>carboximethylcellulose</a:t>
            </a:r>
            <a:r>
              <a:rPr dirty="0" lang="en-US">
                <a:solidFill>
                  <a:srgbClr val="FFC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1048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1048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2"/>
                                        <p:tgtEl>
                                          <p:spTgt spid="1048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7"/>
                                        <p:tgtEl>
                                          <p:spTgt spid="1048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2"/>
                                        <p:tgtEl>
                                          <p:spTgt spid="10486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GASTROGRAFFIN</a:t>
            </a:r>
          </a:p>
        </p:txBody>
      </p:sp>
      <p:sp>
        <p:nvSpPr>
          <p:cNvPr id="10486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US">
                <a:solidFill>
                  <a:srgbClr val="FFC000"/>
                </a:solidFill>
              </a:rPr>
              <a:t>Ionic iodinate contrast</a:t>
            </a:r>
          </a:p>
          <a:p>
            <a:r>
              <a:rPr dirty="0" lang="en-US">
                <a:solidFill>
                  <a:srgbClr val="FFC000"/>
                </a:solidFill>
              </a:rPr>
              <a:t>Barium is contraindicated in perforations and post operative leaks</a:t>
            </a:r>
          </a:p>
          <a:p>
            <a:r>
              <a:rPr dirty="0" lang="en-US">
                <a:solidFill>
                  <a:srgbClr val="FFC000"/>
                </a:solidFill>
              </a:rPr>
              <a:t>However </a:t>
            </a:r>
            <a:r>
              <a:rPr dirty="0" lang="en-US" err="1">
                <a:solidFill>
                  <a:srgbClr val="FFC000"/>
                </a:solidFill>
              </a:rPr>
              <a:t>gastrograffin</a:t>
            </a:r>
            <a:r>
              <a:rPr dirty="0" lang="en-US">
                <a:solidFill>
                  <a:srgbClr val="FFC000"/>
                </a:solidFill>
              </a:rPr>
              <a:t> is not to be used if there is suspicion of aspiration. </a:t>
            </a:r>
          </a:p>
          <a:p>
            <a:r>
              <a:rPr dirty="0" lang="en-US">
                <a:solidFill>
                  <a:srgbClr val="FFC000"/>
                </a:solidFill>
              </a:rPr>
              <a:t>In infants we use non ionic iodinated contrast like </a:t>
            </a:r>
            <a:r>
              <a:rPr dirty="0" lang="en-US" err="1">
                <a:solidFill>
                  <a:srgbClr val="FFC000"/>
                </a:solidFill>
              </a:rPr>
              <a:t>omnipaque</a:t>
            </a:r>
            <a:endParaRPr dirty="0" lang="en-US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US">
                <a:solidFill>
                  <a:srgbClr val="FFC000"/>
                </a:solidFill>
              </a:rPr>
              <a:t>SINGLE VERSUS DOUBLE CONTRAST</a:t>
            </a:r>
          </a:p>
        </p:txBody>
      </p:sp>
      <p:pic>
        <p:nvPicPr>
          <p:cNvPr id="2097185" name="Content Placeholder 3" descr="single vs double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119765" y="1600200"/>
            <a:ext cx="4904469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315200" cy="1154097"/>
          </a:xfrm>
        </p:spPr>
        <p:txBody>
          <a:bodyPr>
            <a:normAutofit fontScale="90000"/>
          </a:bodyPr>
          <a:p>
            <a:pPr algn="ctr"/>
            <a:r>
              <a:rPr b="1" dirty="0" lang="en-US">
                <a:solidFill>
                  <a:srgbClr val="FFC000"/>
                </a:solidFill>
              </a:rPr>
              <a:t>WHAT DOES PICTURE SHOW???????</a:t>
            </a:r>
          </a:p>
        </p:txBody>
      </p:sp>
      <p:pic>
        <p:nvPicPr>
          <p:cNvPr id="2097157" name="Content Placeholder 3" descr="ShadowHero_DSC9038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81000" y="2362200"/>
            <a:ext cx="3581400" cy="3581400"/>
          </a:xfrm>
        </p:spPr>
      </p:pic>
      <p:pic>
        <p:nvPicPr>
          <p:cNvPr id="2097158" name="Picture 4" descr="xray shadow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4343400" y="2362200"/>
            <a:ext cx="3860800" cy="3581400"/>
          </a:xfrm>
          <a:prstGeom prst="rect"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BARIUM SWALLOW</a:t>
            </a:r>
          </a:p>
        </p:txBody>
      </p:sp>
      <p:pic>
        <p:nvPicPr>
          <p:cNvPr id="2097186" name="Content Placeholder 3" descr="Ca esophagus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048000" y="1371600"/>
            <a:ext cx="2971799" cy="495300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Content Placeholder 3" descr="barium-aspiration-3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219200" y="304800"/>
            <a:ext cx="6934200" cy="60960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Content Placeholder 3" descr="barium-aspiration-1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33400" y="533400"/>
            <a:ext cx="7772400" cy="594360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Content Placeholder 3" descr="varices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 b="7317"/>
          <a:stretch>
            <a:fillRect/>
          </a:stretch>
        </p:blipFill>
        <p:spPr>
          <a:xfrm>
            <a:off x="1447800" y="304800"/>
            <a:ext cx="6019800" cy="61722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p>
            <a:pPr>
              <a:buNone/>
            </a:pPr>
            <a:r>
              <a:rPr dirty="0" sz="4000" lang="en-US">
                <a:solidFill>
                  <a:srgbClr val="FFC000"/>
                </a:solidFill>
              </a:rPr>
              <a:t>Types of VARICES???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Content Placeholder 3" descr="uphill and downhill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 l="34694" t="13513" b="1351"/>
          <a:stretch>
            <a:fillRect/>
          </a:stretch>
        </p:blipFill>
        <p:spPr>
          <a:xfrm>
            <a:off x="914400" y="609600"/>
            <a:ext cx="7315200" cy="5715000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Content Placeholder 3" descr="pyloric-stenosis-9-638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 l="3792" t="20204" r="8990" b="22553"/>
          <a:stretch>
            <a:fillRect/>
          </a:stretch>
        </p:blipFill>
        <p:spPr>
          <a:xfrm>
            <a:off x="457200" y="381000"/>
            <a:ext cx="8001000" cy="56388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2" name="Content Placeholder 3" descr="pyloric stenosis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 l="1967" t="3367" r="3231" b="10768"/>
          <a:stretch>
            <a:fillRect/>
          </a:stretch>
        </p:blipFill>
        <p:spPr>
          <a:xfrm>
            <a:off x="609600" y="685800"/>
            <a:ext cx="7696200" cy="53340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3" name="Content Placeholder 3" descr="linnitus plastica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43000" y="228600"/>
            <a:ext cx="6781800" cy="632460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4" name="Content Placeholder 3" descr="malignant gastric ulcer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 l="4495" t="26938" r="53792" b="7401"/>
          <a:stretch>
            <a:fillRect/>
          </a:stretch>
        </p:blipFill>
        <p:spPr>
          <a:xfrm>
            <a:off x="1600200" y="685800"/>
            <a:ext cx="5486400" cy="5562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>
          <a:xfrm>
            <a:off x="609600" y="403193"/>
            <a:ext cx="7315200" cy="1174813"/>
          </a:xfrm>
        </p:spPr>
        <p:txBody>
          <a:bodyPr>
            <a:normAutofit fontScale="90000"/>
          </a:bodyPr>
          <a:p>
            <a:pPr algn="ctr"/>
            <a:r>
              <a:rPr b="1" dirty="0" lang="en-US">
                <a:solidFill>
                  <a:srgbClr val="FFC000"/>
                </a:solidFill>
              </a:rPr>
              <a:t>XRAYS ALSO FORM SHADOWS!!!!</a:t>
            </a:r>
          </a:p>
        </p:txBody>
      </p:sp>
      <p:pic>
        <p:nvPicPr>
          <p:cNvPr id="2097159" name="Picture 2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990600" y="1981200"/>
            <a:ext cx="7086600" cy="3886200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5" name="Content Placeholder 3" descr="barium enema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 b="9471"/>
          <a:stretch>
            <a:fillRect/>
          </a:stretch>
        </p:blipFill>
        <p:spPr>
          <a:xfrm>
            <a:off x="1295400" y="457200"/>
            <a:ext cx="6172200" cy="5867400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6" name="Content Placeholder 3" descr="ulcerative colitis.jpe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762000" y="304800"/>
            <a:ext cx="7391400" cy="6019800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Content Placeholder 3" descr="poylp.jpe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33400" y="228600"/>
            <a:ext cx="7467600" cy="6248400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8" name="Content Placeholder 3" descr="polyps2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09600" y="381000"/>
            <a:ext cx="7772400" cy="5745163"/>
          </a:xfrm>
          <a:prstGeom prst="rect"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ULTRASONOGRAPHY</a:t>
            </a:r>
          </a:p>
        </p:txBody>
      </p:sp>
      <p:pic>
        <p:nvPicPr>
          <p:cNvPr id="2097199" name="Content Placeholder 3" descr="tussusception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 l="17857" r="13393" b="9677"/>
          <a:stretch>
            <a:fillRect/>
          </a:stretch>
        </p:blipFill>
        <p:spPr>
          <a:xfrm>
            <a:off x="1143000" y="1219200"/>
            <a:ext cx="7315200" cy="5181600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0" name="Content Placeholder 3" descr="hps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295400" y="381000"/>
            <a:ext cx="7162800" cy="6172200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1" name="Content Placeholder 3" descr="hps2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295400" y="457200"/>
            <a:ext cx="6553200" cy="5486400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2" name="Content Placeholder 3" descr="appendici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371600" y="533400"/>
            <a:ext cx="7086599" cy="5867400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CT</a:t>
            </a:r>
          </a:p>
        </p:txBody>
      </p:sp>
      <p:pic>
        <p:nvPicPr>
          <p:cNvPr id="2097203" name="Content Placeholder 3" descr="mal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676400" y="1066800"/>
            <a:ext cx="6019800" cy="5410200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4" name="Content Placeholder 3" descr="crohns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 r="3668" b="5666"/>
          <a:stretch>
            <a:fillRect/>
          </a:stretch>
        </p:blipFill>
        <p:spPr>
          <a:xfrm>
            <a:off x="762000" y="304800"/>
            <a:ext cx="6934200" cy="5867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US">
                <a:solidFill>
                  <a:srgbClr val="FFC000"/>
                </a:solidFill>
              </a:rPr>
              <a:t>VARIOUS RADIOLOGICAL MODALITIES</a:t>
            </a:r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p>
            <a:r>
              <a:rPr dirty="0" lang="en-US">
                <a:solidFill>
                  <a:schemeClr val="bg1"/>
                </a:solidFill>
              </a:rPr>
              <a:t>ABDOMINAL RADIOGRAPHY</a:t>
            </a:r>
          </a:p>
          <a:p>
            <a:r>
              <a:rPr dirty="0" lang="en-US">
                <a:solidFill>
                  <a:schemeClr val="bg1"/>
                </a:solidFill>
              </a:rPr>
              <a:t>ULTRASONOGRAPHY</a:t>
            </a:r>
          </a:p>
          <a:p>
            <a:r>
              <a:rPr dirty="0" lang="en-US">
                <a:solidFill>
                  <a:schemeClr val="bg1"/>
                </a:solidFill>
              </a:rPr>
              <a:t>BARIUM STUDIES</a:t>
            </a:r>
          </a:p>
          <a:p>
            <a:r>
              <a:rPr dirty="0" lang="en-US">
                <a:solidFill>
                  <a:schemeClr val="bg1"/>
                </a:solidFill>
              </a:rPr>
              <a:t>CT</a:t>
            </a:r>
          </a:p>
          <a:p>
            <a:r>
              <a:rPr dirty="0" lang="en-US">
                <a:solidFill>
                  <a:schemeClr val="bg1"/>
                </a:solidFill>
              </a:rPr>
              <a:t>MRI</a:t>
            </a:r>
          </a:p>
          <a:p>
            <a:endParaRPr dirty="0" lang="en-US">
              <a:solidFill>
                <a:schemeClr val="bg1"/>
              </a:solidFill>
            </a:endParaRPr>
          </a:p>
          <a:p>
            <a:endParaRPr dirty="0"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5" name="Content Placeholder 3" descr="crohn's2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09600" y="685800"/>
            <a:ext cx="7848600" cy="5562600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dirty="0" lang="en-US">
                <a:solidFill>
                  <a:srgbClr val="FFC000"/>
                </a:solidFill>
              </a:rPr>
            </a:br>
            <a:r>
              <a:rPr dirty="0" lang="en-US">
                <a:solidFill>
                  <a:srgbClr val="FFC000"/>
                </a:solidFill>
              </a:rPr>
              <a:t>RECOMMENDED BOOKS: </a:t>
            </a:r>
            <a:br>
              <a:rPr dirty="0" lang="en-US">
                <a:solidFill>
                  <a:srgbClr val="FFC000"/>
                </a:solidFill>
              </a:rPr>
            </a:br>
            <a:endParaRPr dirty="0" lang="en-US">
              <a:solidFill>
                <a:srgbClr val="FFC000"/>
              </a:solidFill>
            </a:endParaRPr>
          </a:p>
        </p:txBody>
      </p:sp>
      <p:sp>
        <p:nvSpPr>
          <p:cNvPr id="104866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>
                <a:solidFill>
                  <a:schemeClr val="bg2"/>
                </a:solidFill>
              </a:rPr>
              <a:t>1. Aids to Radiological Differential Diagnosis by Chapman S. and </a:t>
            </a:r>
            <a:r>
              <a:rPr dirty="0" lang="en-US" err="1">
                <a:solidFill>
                  <a:schemeClr val="bg2"/>
                </a:solidFill>
              </a:rPr>
              <a:t>Nakielny</a:t>
            </a:r>
            <a:r>
              <a:rPr dirty="0" lang="en-US">
                <a:solidFill>
                  <a:schemeClr val="bg2"/>
                </a:solidFill>
              </a:rPr>
              <a:t> R. 4th ed. Elsevier Science Limited; 2003. </a:t>
            </a:r>
          </a:p>
          <a:p>
            <a:r>
              <a:rPr dirty="0" lang="en-US">
                <a:solidFill>
                  <a:schemeClr val="bg2"/>
                </a:solidFill>
              </a:rPr>
              <a:t>2. Online Journals and Reading Materials through HEC Digital Library Facility.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txBody>
          <a:bodyPr/>
          <a:p>
            <a:r>
              <a:rPr dirty="0" lang="en-US">
                <a:solidFill>
                  <a:srgbClr val="FFC000"/>
                </a:solidFill>
              </a:rPr>
              <a:t>ABDOMINAL RADIOGRAPHY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FFC000"/>
                </a:solidFill>
              </a:rPr>
              <a:t>INDICATIONS</a:t>
            </a:r>
          </a:p>
        </p:txBody>
      </p:sp>
      <p:sp>
        <p:nvSpPr>
          <p:cNvPr id="10486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lvl="1"/>
            <a:r>
              <a:rPr dirty="0" lang="en-US">
                <a:solidFill>
                  <a:schemeClr val="bg1"/>
                </a:solidFill>
              </a:rPr>
              <a:t>Preliminary evaluation of bowel gas in an emergent setting</a:t>
            </a:r>
          </a:p>
          <a:p>
            <a:pPr lvl="1"/>
            <a:r>
              <a:rPr dirty="0" lang="en-US">
                <a:solidFill>
                  <a:schemeClr val="bg1"/>
                </a:solidFill>
              </a:rPr>
              <a:t>evaluation of </a:t>
            </a:r>
            <a:r>
              <a:rPr dirty="0" lang="en-US" err="1">
                <a:solidFill>
                  <a:schemeClr val="bg1"/>
                </a:solidFill>
              </a:rPr>
              <a:t>radiopaque</a:t>
            </a:r>
            <a:r>
              <a:rPr dirty="0" lang="en-US">
                <a:solidFill>
                  <a:schemeClr val="bg1"/>
                </a:solidFill>
              </a:rPr>
              <a:t> tubes and lines</a:t>
            </a:r>
          </a:p>
          <a:p>
            <a:pPr lvl="1"/>
            <a:r>
              <a:rPr dirty="0" lang="en-US">
                <a:solidFill>
                  <a:schemeClr val="bg1"/>
                </a:solidFill>
              </a:rPr>
              <a:t>evaluation for </a:t>
            </a:r>
            <a:r>
              <a:rPr dirty="0" lang="en-US" err="1">
                <a:solidFill>
                  <a:schemeClr val="bg1"/>
                </a:solidFill>
              </a:rPr>
              <a:t>radiopaque</a:t>
            </a:r>
            <a:r>
              <a:rPr dirty="0" lang="en-US">
                <a:solidFill>
                  <a:schemeClr val="bg1"/>
                </a:solidFill>
              </a:rPr>
              <a:t> foreign bodies</a:t>
            </a:r>
          </a:p>
          <a:p>
            <a:pPr lvl="1"/>
            <a:r>
              <a:rPr dirty="0" lang="en-US">
                <a:solidFill>
                  <a:schemeClr val="bg1"/>
                </a:solidFill>
              </a:rPr>
              <a:t>evaluation for post procedural  intra peritoneal &amp; retroperitoneal free gas</a:t>
            </a:r>
          </a:p>
          <a:p>
            <a:pPr lvl="1"/>
            <a:r>
              <a:rPr dirty="0" lang="en-US">
                <a:solidFill>
                  <a:schemeClr val="bg1"/>
                </a:solidFill>
              </a:rPr>
              <a:t>monitoring the amount of bowel gas in postoperative ileus</a:t>
            </a:r>
          </a:p>
          <a:p>
            <a:pPr lvl="1"/>
            <a:r>
              <a:rPr dirty="0" lang="en-US">
                <a:solidFill>
                  <a:schemeClr val="bg1"/>
                </a:solidFill>
              </a:rPr>
              <a:t>Evaluating renal or biliary calculi &amp; intra abdominal calcifications</a:t>
            </a:r>
          </a:p>
          <a:p>
            <a:pPr lvl="1"/>
            <a:endParaRPr dirty="0" lang="en-US">
              <a:solidFill>
                <a:schemeClr val="bg1"/>
              </a:solidFill>
            </a:endParaRPr>
          </a:p>
          <a:p>
            <a:endParaRPr dirty="0"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BASIC APPROACH TO ABDOMINAL RADIOGRAPH  By.  Dr. Aniqua Saleem Dr. Lubna Farooq</dc:title>
  <dc:creator>Aadam</dc:creator>
  <cp:lastModifiedBy>abc</cp:lastModifiedBy>
  <dcterms:created xsi:type="dcterms:W3CDTF">2018-12-30T21:51:55Z</dcterms:created>
  <dcterms:modified xsi:type="dcterms:W3CDTF">2025-03-08T00:06:58Z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fbcb56f8b5b14de9acb97a121c4b69bd</vt:lpwstr>
  </property>
</Properties>
</file>