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2"/>
  </p:sldMasterIdLst>
  <p:notesMasterIdLst>
    <p:notesMasterId r:id="rId26"/>
  </p:notesMasterIdLst>
  <p:sldIdLst>
    <p:sldId id="318" r:id="rId3"/>
    <p:sldId id="317" r:id="rId4"/>
    <p:sldId id="297" r:id="rId5"/>
    <p:sldId id="296" r:id="rId6"/>
    <p:sldId id="258" r:id="rId7"/>
    <p:sldId id="319" r:id="rId8"/>
    <p:sldId id="320" r:id="rId9"/>
    <p:sldId id="321" r:id="rId10"/>
    <p:sldId id="322" r:id="rId11"/>
    <p:sldId id="323" r:id="rId12"/>
    <p:sldId id="326" r:id="rId13"/>
    <p:sldId id="327" r:id="rId14"/>
    <p:sldId id="329" r:id="rId15"/>
    <p:sldId id="330" r:id="rId16"/>
    <p:sldId id="331" r:id="rId17"/>
    <p:sldId id="325" r:id="rId18"/>
    <p:sldId id="334" r:id="rId19"/>
    <p:sldId id="335" r:id="rId20"/>
    <p:sldId id="336" r:id="rId21"/>
    <p:sldId id="338" r:id="rId22"/>
    <p:sldId id="337" r:id="rId23"/>
    <p:sldId id="315" r:id="rId24"/>
    <p:sldId id="27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267FD0-E42D-4C63-8D3A-CB89518E6EDA}" v="5" dt="2025-02-20T10:34:19.3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7" autoAdjust="0"/>
    <p:restoredTop sz="94364" autoAdjust="0"/>
  </p:normalViewPr>
  <p:slideViewPr>
    <p:cSldViewPr showGuides="1">
      <p:cViewPr varScale="1">
        <p:scale>
          <a:sx n="84" d="100"/>
          <a:sy n="84" d="100"/>
        </p:scale>
        <p:origin x="1590" y="84"/>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a Pakistan" userId="647b91a3c90f3846" providerId="LiveId" clId="{9F267FD0-E42D-4C63-8D3A-CB89518E6EDA}"/>
    <pc:docChg chg="undo custSel delSld modSld sldOrd">
      <pc:chgData name="Sia Pakistan" userId="647b91a3c90f3846" providerId="LiveId" clId="{9F267FD0-E42D-4C63-8D3A-CB89518E6EDA}" dt="2025-02-20T10:37:45.121" v="1926"/>
      <pc:docMkLst>
        <pc:docMk/>
      </pc:docMkLst>
      <pc:sldChg chg="ord">
        <pc:chgData name="Sia Pakistan" userId="647b91a3c90f3846" providerId="LiveId" clId="{9F267FD0-E42D-4C63-8D3A-CB89518E6EDA}" dt="2025-02-20T10:37:45.121" v="1926"/>
        <pc:sldMkLst>
          <pc:docMk/>
          <pc:sldMk cId="0" sldId="258"/>
        </pc:sldMkLst>
      </pc:sldChg>
      <pc:sldChg chg="modSp mod">
        <pc:chgData name="Sia Pakistan" userId="647b91a3c90f3846" providerId="LiveId" clId="{9F267FD0-E42D-4C63-8D3A-CB89518E6EDA}" dt="2025-02-20T10:31:25.989" v="1842" actId="20577"/>
        <pc:sldMkLst>
          <pc:docMk/>
          <pc:sldMk cId="0" sldId="275"/>
        </pc:sldMkLst>
        <pc:spChg chg="mod">
          <ac:chgData name="Sia Pakistan" userId="647b91a3c90f3846" providerId="LiveId" clId="{9F267FD0-E42D-4C63-8D3A-CB89518E6EDA}" dt="2025-02-20T10:31:25.989" v="1842" actId="20577"/>
          <ac:spMkLst>
            <pc:docMk/>
            <pc:sldMk cId="0" sldId="275"/>
            <ac:spMk id="2" creationId="{00000000-0000-0000-0000-000000000000}"/>
          </ac:spMkLst>
        </pc:spChg>
      </pc:sldChg>
      <pc:sldChg chg="modSp mod">
        <pc:chgData name="Sia Pakistan" userId="647b91a3c90f3846" providerId="LiveId" clId="{9F267FD0-E42D-4C63-8D3A-CB89518E6EDA}" dt="2025-02-20T09:52:31.909" v="356" actId="20577"/>
        <pc:sldMkLst>
          <pc:docMk/>
          <pc:sldMk cId="0" sldId="319"/>
        </pc:sldMkLst>
        <pc:spChg chg="mod">
          <ac:chgData name="Sia Pakistan" userId="647b91a3c90f3846" providerId="LiveId" clId="{9F267FD0-E42D-4C63-8D3A-CB89518E6EDA}" dt="2025-02-20T09:52:31.909" v="356" actId="20577"/>
          <ac:spMkLst>
            <pc:docMk/>
            <pc:sldMk cId="0" sldId="319"/>
            <ac:spMk id="3" creationId="{00000000-0000-0000-0000-000000000000}"/>
          </ac:spMkLst>
        </pc:spChg>
      </pc:sldChg>
      <pc:sldChg chg="modSp mod">
        <pc:chgData name="Sia Pakistan" userId="647b91a3c90f3846" providerId="LiveId" clId="{9F267FD0-E42D-4C63-8D3A-CB89518E6EDA}" dt="2025-02-20T09:57:49.232" v="468" actId="20577"/>
        <pc:sldMkLst>
          <pc:docMk/>
          <pc:sldMk cId="0" sldId="320"/>
        </pc:sldMkLst>
        <pc:spChg chg="mod">
          <ac:chgData name="Sia Pakistan" userId="647b91a3c90f3846" providerId="LiveId" clId="{9F267FD0-E42D-4C63-8D3A-CB89518E6EDA}" dt="2025-02-20T09:53:05.933" v="394" actId="20577"/>
          <ac:spMkLst>
            <pc:docMk/>
            <pc:sldMk cId="0" sldId="320"/>
            <ac:spMk id="2" creationId="{00000000-0000-0000-0000-000000000000}"/>
          </ac:spMkLst>
        </pc:spChg>
        <pc:spChg chg="mod">
          <ac:chgData name="Sia Pakistan" userId="647b91a3c90f3846" providerId="LiveId" clId="{9F267FD0-E42D-4C63-8D3A-CB89518E6EDA}" dt="2025-02-20T09:57:49.232" v="468" actId="20577"/>
          <ac:spMkLst>
            <pc:docMk/>
            <pc:sldMk cId="0" sldId="320"/>
            <ac:spMk id="3" creationId="{00000000-0000-0000-0000-000000000000}"/>
          </ac:spMkLst>
        </pc:spChg>
      </pc:sldChg>
      <pc:sldChg chg="addSp delSp modSp mod">
        <pc:chgData name="Sia Pakistan" userId="647b91a3c90f3846" providerId="LiveId" clId="{9F267FD0-E42D-4C63-8D3A-CB89518E6EDA}" dt="2025-02-20T10:21:14.385" v="1353" actId="255"/>
        <pc:sldMkLst>
          <pc:docMk/>
          <pc:sldMk cId="0" sldId="321"/>
        </pc:sldMkLst>
        <pc:spChg chg="mod">
          <ac:chgData name="Sia Pakistan" userId="647b91a3c90f3846" providerId="LiveId" clId="{9F267FD0-E42D-4C63-8D3A-CB89518E6EDA}" dt="2025-02-20T09:59:03.066" v="493" actId="20577"/>
          <ac:spMkLst>
            <pc:docMk/>
            <pc:sldMk cId="0" sldId="321"/>
            <ac:spMk id="2" creationId="{00000000-0000-0000-0000-000000000000}"/>
          </ac:spMkLst>
        </pc:spChg>
        <pc:spChg chg="add mod">
          <ac:chgData name="Sia Pakistan" userId="647b91a3c90f3846" providerId="LiveId" clId="{9F267FD0-E42D-4C63-8D3A-CB89518E6EDA}" dt="2025-02-20T10:21:14.385" v="1353" actId="255"/>
          <ac:spMkLst>
            <pc:docMk/>
            <pc:sldMk cId="0" sldId="321"/>
            <ac:spMk id="7" creationId="{14493D79-35C4-4AAA-BA8C-B1ED0C703A61}"/>
          </ac:spMkLst>
        </pc:spChg>
        <pc:picChg chg="del mod">
          <ac:chgData name="Sia Pakistan" userId="647b91a3c90f3846" providerId="LiveId" clId="{9F267FD0-E42D-4C63-8D3A-CB89518E6EDA}" dt="2025-02-20T09:59:06.402" v="495" actId="478"/>
          <ac:picMkLst>
            <pc:docMk/>
            <pc:sldMk cId="0" sldId="321"/>
            <ac:picMk id="6" creationId="{00000000-0000-0000-0000-000000000000}"/>
          </ac:picMkLst>
        </pc:picChg>
      </pc:sldChg>
      <pc:sldChg chg="addSp delSp modSp mod">
        <pc:chgData name="Sia Pakistan" userId="647b91a3c90f3846" providerId="LiveId" clId="{9F267FD0-E42D-4C63-8D3A-CB89518E6EDA}" dt="2025-02-20T10:02:38.648" v="677" actId="1076"/>
        <pc:sldMkLst>
          <pc:docMk/>
          <pc:sldMk cId="0" sldId="322"/>
        </pc:sldMkLst>
        <pc:spChg chg="mod">
          <ac:chgData name="Sia Pakistan" userId="647b91a3c90f3846" providerId="LiveId" clId="{9F267FD0-E42D-4C63-8D3A-CB89518E6EDA}" dt="2025-02-20T10:01:13.803" v="670" actId="20577"/>
          <ac:spMkLst>
            <pc:docMk/>
            <pc:sldMk cId="0" sldId="322"/>
            <ac:spMk id="2" creationId="{00000000-0000-0000-0000-000000000000}"/>
          </ac:spMkLst>
        </pc:spChg>
        <pc:spChg chg="add del mod">
          <ac:chgData name="Sia Pakistan" userId="647b91a3c90f3846" providerId="LiveId" clId="{9F267FD0-E42D-4C63-8D3A-CB89518E6EDA}" dt="2025-02-20T10:02:20.422" v="672" actId="22"/>
          <ac:spMkLst>
            <pc:docMk/>
            <pc:sldMk cId="0" sldId="322"/>
            <ac:spMk id="6" creationId="{757E82C7-9F76-4162-9DAC-C39C2CD04C80}"/>
          </ac:spMkLst>
        </pc:spChg>
        <pc:picChg chg="del">
          <ac:chgData name="Sia Pakistan" userId="647b91a3c90f3846" providerId="LiveId" clId="{9F267FD0-E42D-4C63-8D3A-CB89518E6EDA}" dt="2025-02-20T10:01:16.396" v="671" actId="478"/>
          <ac:picMkLst>
            <pc:docMk/>
            <pc:sldMk cId="0" sldId="322"/>
            <ac:picMk id="7" creationId="{00000000-0000-0000-0000-000000000000}"/>
          </ac:picMkLst>
        </pc:picChg>
        <pc:picChg chg="add mod ord">
          <ac:chgData name="Sia Pakistan" userId="647b91a3c90f3846" providerId="LiveId" clId="{9F267FD0-E42D-4C63-8D3A-CB89518E6EDA}" dt="2025-02-20T10:02:38.648" v="677" actId="1076"/>
          <ac:picMkLst>
            <pc:docMk/>
            <pc:sldMk cId="0" sldId="322"/>
            <ac:picMk id="9" creationId="{23457D30-55BF-416E-A57F-443753A89EC1}"/>
          </ac:picMkLst>
        </pc:picChg>
      </pc:sldChg>
      <pc:sldChg chg="addSp delSp modSp mod">
        <pc:chgData name="Sia Pakistan" userId="647b91a3c90f3846" providerId="LiveId" clId="{9F267FD0-E42D-4C63-8D3A-CB89518E6EDA}" dt="2025-02-20T10:21:04.793" v="1352" actId="255"/>
        <pc:sldMkLst>
          <pc:docMk/>
          <pc:sldMk cId="0" sldId="323"/>
        </pc:sldMkLst>
        <pc:spChg chg="mod">
          <ac:chgData name="Sia Pakistan" userId="647b91a3c90f3846" providerId="LiveId" clId="{9F267FD0-E42D-4C63-8D3A-CB89518E6EDA}" dt="2025-02-20T10:03:43.475" v="721" actId="20577"/>
          <ac:spMkLst>
            <pc:docMk/>
            <pc:sldMk cId="0" sldId="323"/>
            <ac:spMk id="2" creationId="{00000000-0000-0000-0000-000000000000}"/>
          </ac:spMkLst>
        </pc:spChg>
        <pc:spChg chg="add mod">
          <ac:chgData name="Sia Pakistan" userId="647b91a3c90f3846" providerId="LiveId" clId="{9F267FD0-E42D-4C63-8D3A-CB89518E6EDA}" dt="2025-02-20T10:21:04.793" v="1352" actId="255"/>
          <ac:spMkLst>
            <pc:docMk/>
            <pc:sldMk cId="0" sldId="323"/>
            <ac:spMk id="7" creationId="{50F28455-84BC-49A9-8DF4-D0E4284F3748}"/>
          </ac:spMkLst>
        </pc:spChg>
        <pc:picChg chg="del mod">
          <ac:chgData name="Sia Pakistan" userId="647b91a3c90f3846" providerId="LiveId" clId="{9F267FD0-E42D-4C63-8D3A-CB89518E6EDA}" dt="2025-02-20T10:04:47.946" v="725" actId="478"/>
          <ac:picMkLst>
            <pc:docMk/>
            <pc:sldMk cId="0" sldId="323"/>
            <ac:picMk id="6" creationId="{00000000-0000-0000-0000-000000000000}"/>
          </ac:picMkLst>
        </pc:picChg>
      </pc:sldChg>
      <pc:sldChg chg="del">
        <pc:chgData name="Sia Pakistan" userId="647b91a3c90f3846" providerId="LiveId" clId="{9F267FD0-E42D-4C63-8D3A-CB89518E6EDA}" dt="2025-02-20T10:24:33.279" v="1444" actId="2696"/>
        <pc:sldMkLst>
          <pc:docMk/>
          <pc:sldMk cId="0" sldId="324"/>
        </pc:sldMkLst>
      </pc:sldChg>
      <pc:sldChg chg="addSp delSp modSp mod chgLayout">
        <pc:chgData name="Sia Pakistan" userId="647b91a3c90f3846" providerId="LiveId" clId="{9F267FD0-E42D-4C63-8D3A-CB89518E6EDA}" dt="2025-02-20T10:12:58.947" v="885" actId="14100"/>
        <pc:sldMkLst>
          <pc:docMk/>
          <pc:sldMk cId="0" sldId="326"/>
        </pc:sldMkLst>
        <pc:spChg chg="add del mod">
          <ac:chgData name="Sia Pakistan" userId="647b91a3c90f3846" providerId="LiveId" clId="{9F267FD0-E42D-4C63-8D3A-CB89518E6EDA}" dt="2025-02-20T10:12:00.313" v="878" actId="14100"/>
          <ac:spMkLst>
            <pc:docMk/>
            <pc:sldMk cId="0" sldId="326"/>
            <ac:spMk id="2" creationId="{00000000-0000-0000-0000-000000000000}"/>
          </ac:spMkLst>
        </pc:spChg>
        <pc:spChg chg="add del mod">
          <ac:chgData name="Sia Pakistan" userId="647b91a3c90f3846" providerId="LiveId" clId="{9F267FD0-E42D-4C63-8D3A-CB89518E6EDA}" dt="2025-02-20T10:10:03.840" v="862" actId="6264"/>
          <ac:spMkLst>
            <pc:docMk/>
            <pc:sldMk cId="0" sldId="326"/>
            <ac:spMk id="3" creationId="{D8E24E7B-A57C-43EE-B0F1-1A0F5CD68146}"/>
          </ac:spMkLst>
        </pc:spChg>
        <pc:spChg chg="mod ord">
          <ac:chgData name="Sia Pakistan" userId="647b91a3c90f3846" providerId="LiveId" clId="{9F267FD0-E42D-4C63-8D3A-CB89518E6EDA}" dt="2025-02-20T10:10:03.840" v="862" actId="6264"/>
          <ac:spMkLst>
            <pc:docMk/>
            <pc:sldMk cId="0" sldId="326"/>
            <ac:spMk id="4" creationId="{00000000-0000-0000-0000-000000000000}"/>
          </ac:spMkLst>
        </pc:spChg>
        <pc:spChg chg="mod ord">
          <ac:chgData name="Sia Pakistan" userId="647b91a3c90f3846" providerId="LiveId" clId="{9F267FD0-E42D-4C63-8D3A-CB89518E6EDA}" dt="2025-02-20T10:10:03.840" v="862" actId="6264"/>
          <ac:spMkLst>
            <pc:docMk/>
            <pc:sldMk cId="0" sldId="326"/>
            <ac:spMk id="5" creationId="{00000000-0000-0000-0000-000000000000}"/>
          </ac:spMkLst>
        </pc:spChg>
        <pc:spChg chg="add del mod">
          <ac:chgData name="Sia Pakistan" userId="647b91a3c90f3846" providerId="LiveId" clId="{9F267FD0-E42D-4C63-8D3A-CB89518E6EDA}" dt="2025-02-20T10:10:03.840" v="862" actId="6264"/>
          <ac:spMkLst>
            <pc:docMk/>
            <pc:sldMk cId="0" sldId="326"/>
            <ac:spMk id="8" creationId="{217947B6-F42A-41DD-863D-5E92D3188938}"/>
          </ac:spMkLst>
        </pc:spChg>
        <pc:spChg chg="add del mod">
          <ac:chgData name="Sia Pakistan" userId="647b91a3c90f3846" providerId="LiveId" clId="{9F267FD0-E42D-4C63-8D3A-CB89518E6EDA}" dt="2025-02-20T10:10:03.840" v="862" actId="6264"/>
          <ac:spMkLst>
            <pc:docMk/>
            <pc:sldMk cId="0" sldId="326"/>
            <ac:spMk id="9" creationId="{382D74E4-6DB3-4E8A-A5DD-3675EF6CCB1F}"/>
          </ac:spMkLst>
        </pc:spChg>
        <pc:spChg chg="add del mod ord">
          <ac:chgData name="Sia Pakistan" userId="647b91a3c90f3846" providerId="LiveId" clId="{9F267FD0-E42D-4C63-8D3A-CB89518E6EDA}" dt="2025-02-20T10:10:03.840" v="862" actId="6264"/>
          <ac:spMkLst>
            <pc:docMk/>
            <pc:sldMk cId="0" sldId="326"/>
            <ac:spMk id="10" creationId="{9D579119-F125-4E53-8EF5-6A58BF704B1F}"/>
          </ac:spMkLst>
        </pc:spChg>
        <pc:spChg chg="add del mod">
          <ac:chgData name="Sia Pakistan" userId="647b91a3c90f3846" providerId="LiveId" clId="{9F267FD0-E42D-4C63-8D3A-CB89518E6EDA}" dt="2025-02-20T10:11:53.198" v="871" actId="478"/>
          <ac:spMkLst>
            <pc:docMk/>
            <pc:sldMk cId="0" sldId="326"/>
            <ac:spMk id="12" creationId="{4D8CA68D-E689-4C94-ADAE-F0D4F3D22D40}"/>
          </ac:spMkLst>
        </pc:spChg>
        <pc:spChg chg="add del mod">
          <ac:chgData name="Sia Pakistan" userId="647b91a3c90f3846" providerId="LiveId" clId="{9F267FD0-E42D-4C63-8D3A-CB89518E6EDA}" dt="2025-02-20T10:12:42.230" v="880" actId="22"/>
          <ac:spMkLst>
            <pc:docMk/>
            <pc:sldMk cId="0" sldId="326"/>
            <ac:spMk id="14" creationId="{02BF306B-8E95-4906-BD6D-561256C1E0D3}"/>
          </ac:spMkLst>
        </pc:spChg>
        <pc:picChg chg="add del mod">
          <ac:chgData name="Sia Pakistan" userId="647b91a3c90f3846" providerId="LiveId" clId="{9F267FD0-E42D-4C63-8D3A-CB89518E6EDA}" dt="2025-02-20T10:08:40.209" v="859" actId="478"/>
          <ac:picMkLst>
            <pc:docMk/>
            <pc:sldMk cId="0" sldId="326"/>
            <ac:picMk id="6" creationId="{801CB20A-F411-4EAA-BD2F-3996E74C8A0A}"/>
          </ac:picMkLst>
        </pc:picChg>
        <pc:picChg chg="add del mod ord">
          <ac:chgData name="Sia Pakistan" userId="647b91a3c90f3846" providerId="LiveId" clId="{9F267FD0-E42D-4C63-8D3A-CB89518E6EDA}" dt="2025-02-20T10:12:02.616" v="879" actId="478"/>
          <ac:picMkLst>
            <pc:docMk/>
            <pc:sldMk cId="0" sldId="326"/>
            <ac:picMk id="7" creationId="{00000000-0000-0000-0000-000000000000}"/>
          </ac:picMkLst>
        </pc:picChg>
        <pc:picChg chg="add mod ord">
          <ac:chgData name="Sia Pakistan" userId="647b91a3c90f3846" providerId="LiveId" clId="{9F267FD0-E42D-4C63-8D3A-CB89518E6EDA}" dt="2025-02-20T10:12:58.947" v="885" actId="14100"/>
          <ac:picMkLst>
            <pc:docMk/>
            <pc:sldMk cId="0" sldId="326"/>
            <ac:picMk id="16" creationId="{ED82459E-F7DE-4B38-B4B7-3F45F558087A}"/>
          </ac:picMkLst>
        </pc:picChg>
      </pc:sldChg>
      <pc:sldChg chg="addSp delSp modSp mod">
        <pc:chgData name="Sia Pakistan" userId="647b91a3c90f3846" providerId="LiveId" clId="{9F267FD0-E42D-4C63-8D3A-CB89518E6EDA}" dt="2025-02-20T10:20:51.366" v="1351" actId="20577"/>
        <pc:sldMkLst>
          <pc:docMk/>
          <pc:sldMk cId="0" sldId="327"/>
        </pc:sldMkLst>
        <pc:spChg chg="mod">
          <ac:chgData name="Sia Pakistan" userId="647b91a3c90f3846" providerId="LiveId" clId="{9F267FD0-E42D-4C63-8D3A-CB89518E6EDA}" dt="2025-02-20T10:14:06.293" v="966" actId="20577"/>
          <ac:spMkLst>
            <pc:docMk/>
            <pc:sldMk cId="0" sldId="327"/>
            <ac:spMk id="2" creationId="{00000000-0000-0000-0000-000000000000}"/>
          </ac:spMkLst>
        </pc:spChg>
        <pc:spChg chg="add del mod">
          <ac:chgData name="Sia Pakistan" userId="647b91a3c90f3846" providerId="LiveId" clId="{9F267FD0-E42D-4C63-8D3A-CB89518E6EDA}" dt="2025-02-20T10:11:54.009" v="872" actId="478"/>
          <ac:spMkLst>
            <pc:docMk/>
            <pc:sldMk cId="0" sldId="327"/>
            <ac:spMk id="8" creationId="{9D931F9D-815C-41D5-B799-D27E8AAF1E61}"/>
          </ac:spMkLst>
        </pc:spChg>
        <pc:spChg chg="add mod">
          <ac:chgData name="Sia Pakistan" userId="647b91a3c90f3846" providerId="LiveId" clId="{9F267FD0-E42D-4C63-8D3A-CB89518E6EDA}" dt="2025-02-20T10:20:51.366" v="1351" actId="20577"/>
          <ac:spMkLst>
            <pc:docMk/>
            <pc:sldMk cId="0" sldId="327"/>
            <ac:spMk id="10" creationId="{5408F118-C4B2-49FB-8B08-FEDC67BD8572}"/>
          </ac:spMkLst>
        </pc:spChg>
        <pc:picChg chg="add del mod">
          <ac:chgData name="Sia Pakistan" userId="647b91a3c90f3846" providerId="LiveId" clId="{9F267FD0-E42D-4C63-8D3A-CB89518E6EDA}" dt="2025-02-20T10:11:56.218" v="874"/>
          <ac:picMkLst>
            <pc:docMk/>
            <pc:sldMk cId="0" sldId="327"/>
            <ac:picMk id="6" creationId="{42D6DDA0-A080-4F76-99CB-2DA650DDA59A}"/>
          </ac:picMkLst>
        </pc:picChg>
        <pc:picChg chg="add del mod">
          <ac:chgData name="Sia Pakistan" userId="647b91a3c90f3846" providerId="LiveId" clId="{9F267FD0-E42D-4C63-8D3A-CB89518E6EDA}" dt="2025-02-20T10:14:09.479" v="968" actId="478"/>
          <ac:picMkLst>
            <pc:docMk/>
            <pc:sldMk cId="0" sldId="327"/>
            <ac:picMk id="7" creationId="{00000000-0000-0000-0000-000000000000}"/>
          </ac:picMkLst>
        </pc:picChg>
      </pc:sldChg>
      <pc:sldChg chg="del">
        <pc:chgData name="Sia Pakistan" userId="647b91a3c90f3846" providerId="LiveId" clId="{9F267FD0-E42D-4C63-8D3A-CB89518E6EDA}" dt="2025-02-20T10:21:36.231" v="1354" actId="2696"/>
        <pc:sldMkLst>
          <pc:docMk/>
          <pc:sldMk cId="0" sldId="328"/>
        </pc:sldMkLst>
      </pc:sldChg>
      <pc:sldChg chg="addSp delSp modSp mod">
        <pc:chgData name="Sia Pakistan" userId="647b91a3c90f3846" providerId="LiveId" clId="{9F267FD0-E42D-4C63-8D3A-CB89518E6EDA}" dt="2025-02-20T10:20:34.094" v="1349" actId="255"/>
        <pc:sldMkLst>
          <pc:docMk/>
          <pc:sldMk cId="0" sldId="329"/>
        </pc:sldMkLst>
        <pc:spChg chg="mod">
          <ac:chgData name="Sia Pakistan" userId="647b91a3c90f3846" providerId="LiveId" clId="{9F267FD0-E42D-4C63-8D3A-CB89518E6EDA}" dt="2025-02-20T10:18:10.551" v="1158" actId="20577"/>
          <ac:spMkLst>
            <pc:docMk/>
            <pc:sldMk cId="0" sldId="329"/>
            <ac:spMk id="2" creationId="{00000000-0000-0000-0000-000000000000}"/>
          </ac:spMkLst>
        </pc:spChg>
        <pc:spChg chg="add mod">
          <ac:chgData name="Sia Pakistan" userId="647b91a3c90f3846" providerId="LiveId" clId="{9F267FD0-E42D-4C63-8D3A-CB89518E6EDA}" dt="2025-02-20T10:20:34.094" v="1349" actId="255"/>
          <ac:spMkLst>
            <pc:docMk/>
            <pc:sldMk cId="0" sldId="329"/>
            <ac:spMk id="6" creationId="{5179CF9C-A0A8-437D-B4F0-484D2262AFDE}"/>
          </ac:spMkLst>
        </pc:spChg>
        <pc:picChg chg="del mod">
          <ac:chgData name="Sia Pakistan" userId="647b91a3c90f3846" providerId="LiveId" clId="{9F267FD0-E42D-4C63-8D3A-CB89518E6EDA}" dt="2025-02-20T10:18:03.083" v="1137" actId="478"/>
          <ac:picMkLst>
            <pc:docMk/>
            <pc:sldMk cId="0" sldId="329"/>
            <ac:picMk id="7" creationId="{00000000-0000-0000-0000-000000000000}"/>
          </ac:picMkLst>
        </pc:picChg>
      </pc:sldChg>
      <pc:sldChg chg="addSp delSp modSp mod">
        <pc:chgData name="Sia Pakistan" userId="647b91a3c90f3846" providerId="LiveId" clId="{9F267FD0-E42D-4C63-8D3A-CB89518E6EDA}" dt="2025-02-20T10:22:21.106" v="1374" actId="255"/>
        <pc:sldMkLst>
          <pc:docMk/>
          <pc:sldMk cId="0" sldId="330"/>
        </pc:sldMkLst>
        <pc:spChg chg="mod">
          <ac:chgData name="Sia Pakistan" userId="647b91a3c90f3846" providerId="LiveId" clId="{9F267FD0-E42D-4C63-8D3A-CB89518E6EDA}" dt="2025-02-20T10:21:46.734" v="1370" actId="20577"/>
          <ac:spMkLst>
            <pc:docMk/>
            <pc:sldMk cId="0" sldId="330"/>
            <ac:spMk id="2" creationId="{00000000-0000-0000-0000-000000000000}"/>
          </ac:spMkLst>
        </pc:spChg>
        <pc:spChg chg="add mod">
          <ac:chgData name="Sia Pakistan" userId="647b91a3c90f3846" providerId="LiveId" clId="{9F267FD0-E42D-4C63-8D3A-CB89518E6EDA}" dt="2025-02-20T10:22:21.106" v="1374" actId="255"/>
          <ac:spMkLst>
            <pc:docMk/>
            <pc:sldMk cId="0" sldId="330"/>
            <ac:spMk id="6" creationId="{5C65E0C6-BFB7-44C2-9EB2-F85E324794E4}"/>
          </ac:spMkLst>
        </pc:spChg>
        <pc:picChg chg="del mod">
          <ac:chgData name="Sia Pakistan" userId="647b91a3c90f3846" providerId="LiveId" clId="{9F267FD0-E42D-4C63-8D3A-CB89518E6EDA}" dt="2025-02-20T10:21:48.533" v="1372" actId="478"/>
          <ac:picMkLst>
            <pc:docMk/>
            <pc:sldMk cId="0" sldId="330"/>
            <ac:picMk id="7" creationId="{00000000-0000-0000-0000-000000000000}"/>
          </ac:picMkLst>
        </pc:picChg>
      </pc:sldChg>
      <pc:sldChg chg="addSp delSp modSp mod">
        <pc:chgData name="Sia Pakistan" userId="647b91a3c90f3846" providerId="LiveId" clId="{9F267FD0-E42D-4C63-8D3A-CB89518E6EDA}" dt="2025-02-20T10:24:02.830" v="1442" actId="20577"/>
        <pc:sldMkLst>
          <pc:docMk/>
          <pc:sldMk cId="0" sldId="331"/>
        </pc:sldMkLst>
        <pc:spChg chg="mod">
          <ac:chgData name="Sia Pakistan" userId="647b91a3c90f3846" providerId="LiveId" clId="{9F267FD0-E42D-4C63-8D3A-CB89518E6EDA}" dt="2025-02-20T10:24:02.830" v="1442" actId="20577"/>
          <ac:spMkLst>
            <pc:docMk/>
            <pc:sldMk cId="0" sldId="331"/>
            <ac:spMk id="2" creationId="{00000000-0000-0000-0000-000000000000}"/>
          </ac:spMkLst>
        </pc:spChg>
        <pc:spChg chg="add mod">
          <ac:chgData name="Sia Pakistan" userId="647b91a3c90f3846" providerId="LiveId" clId="{9F267FD0-E42D-4C63-8D3A-CB89518E6EDA}" dt="2025-02-20T10:23:53.555" v="1424" actId="255"/>
          <ac:spMkLst>
            <pc:docMk/>
            <pc:sldMk cId="0" sldId="331"/>
            <ac:spMk id="6" creationId="{497FFBD7-03D1-4A55-95C3-27300C7C473D}"/>
          </ac:spMkLst>
        </pc:spChg>
        <pc:picChg chg="del">
          <ac:chgData name="Sia Pakistan" userId="647b91a3c90f3846" providerId="LiveId" clId="{9F267FD0-E42D-4C63-8D3A-CB89518E6EDA}" dt="2025-02-20T10:22:49.004" v="1421" actId="478"/>
          <ac:picMkLst>
            <pc:docMk/>
            <pc:sldMk cId="0" sldId="331"/>
            <ac:picMk id="7" creationId="{00000000-0000-0000-0000-000000000000}"/>
          </ac:picMkLst>
        </pc:picChg>
      </pc:sldChg>
      <pc:sldChg chg="del">
        <pc:chgData name="Sia Pakistan" userId="647b91a3c90f3846" providerId="LiveId" clId="{9F267FD0-E42D-4C63-8D3A-CB89518E6EDA}" dt="2025-02-20T10:24:29.999" v="1443" actId="2696"/>
        <pc:sldMkLst>
          <pc:docMk/>
          <pc:sldMk cId="0" sldId="332"/>
        </pc:sldMkLst>
      </pc:sldChg>
      <pc:sldChg chg="modSp mod">
        <pc:chgData name="Sia Pakistan" userId="647b91a3c90f3846" providerId="LiveId" clId="{9F267FD0-E42D-4C63-8D3A-CB89518E6EDA}" dt="2025-02-20T10:30:44.883" v="1832" actId="255"/>
        <pc:sldMkLst>
          <pc:docMk/>
          <pc:sldMk cId="0" sldId="334"/>
        </pc:sldMkLst>
        <pc:spChg chg="mod">
          <ac:chgData name="Sia Pakistan" userId="647b91a3c90f3846" providerId="LiveId" clId="{9F267FD0-E42D-4C63-8D3A-CB89518E6EDA}" dt="2025-02-20T10:29:36.891" v="1695" actId="20577"/>
          <ac:spMkLst>
            <pc:docMk/>
            <pc:sldMk cId="0" sldId="334"/>
            <ac:spMk id="2" creationId="{00000000-0000-0000-0000-000000000000}"/>
          </ac:spMkLst>
        </pc:spChg>
        <pc:spChg chg="mod">
          <ac:chgData name="Sia Pakistan" userId="647b91a3c90f3846" providerId="LiveId" clId="{9F267FD0-E42D-4C63-8D3A-CB89518E6EDA}" dt="2025-02-20T10:30:44.883" v="1832" actId="255"/>
          <ac:spMkLst>
            <pc:docMk/>
            <pc:sldMk cId="0" sldId="334"/>
            <ac:spMk id="3" creationId="{00000000-0000-0000-0000-000000000000}"/>
          </ac:spMkLst>
        </pc:spChg>
      </pc:sldChg>
      <pc:sldChg chg="addSp delSp modSp mod">
        <pc:chgData name="Sia Pakistan" userId="647b91a3c90f3846" providerId="LiveId" clId="{9F267FD0-E42D-4C63-8D3A-CB89518E6EDA}" dt="2025-02-20T10:29:16.859" v="1678" actId="14100"/>
        <pc:sldMkLst>
          <pc:docMk/>
          <pc:sldMk cId="0" sldId="335"/>
        </pc:sldMkLst>
        <pc:spChg chg="add del mod">
          <ac:chgData name="Sia Pakistan" userId="647b91a3c90f3846" providerId="LiveId" clId="{9F267FD0-E42D-4C63-8D3A-CB89518E6EDA}" dt="2025-02-20T10:29:07.006" v="1677"/>
          <ac:spMkLst>
            <pc:docMk/>
            <pc:sldMk cId="0" sldId="335"/>
            <ac:spMk id="3" creationId="{E88CB407-3303-44F5-9939-53F6DC787011}"/>
          </ac:spMkLst>
        </pc:spChg>
        <pc:picChg chg="add mod">
          <ac:chgData name="Sia Pakistan" userId="647b91a3c90f3846" providerId="LiveId" clId="{9F267FD0-E42D-4C63-8D3A-CB89518E6EDA}" dt="2025-02-20T10:29:16.859" v="1678" actId="14100"/>
          <ac:picMkLst>
            <pc:docMk/>
            <pc:sldMk cId="0" sldId="335"/>
            <ac:picMk id="5" creationId="{06D913E6-2856-4758-B538-812394D4ABE5}"/>
          </ac:picMkLst>
        </pc:picChg>
        <pc:picChg chg="del mod">
          <ac:chgData name="Sia Pakistan" userId="647b91a3c90f3846" providerId="LiveId" clId="{9F267FD0-E42D-4C63-8D3A-CB89518E6EDA}" dt="2025-02-20T10:28:22.828" v="1676" actId="478"/>
          <ac:picMkLst>
            <pc:docMk/>
            <pc:sldMk cId="0" sldId="335"/>
            <ac:picMk id="9" creationId="{00000000-0000-0000-0000-000000000000}"/>
          </ac:picMkLst>
        </pc:picChg>
      </pc:sldChg>
      <pc:sldChg chg="modSp mod">
        <pc:chgData name="Sia Pakistan" userId="647b91a3c90f3846" providerId="LiveId" clId="{9F267FD0-E42D-4C63-8D3A-CB89518E6EDA}" dt="2025-02-20T10:37:13.572" v="1921" actId="20577"/>
        <pc:sldMkLst>
          <pc:docMk/>
          <pc:sldMk cId="0" sldId="337"/>
        </pc:sldMkLst>
        <pc:spChg chg="mod">
          <ac:chgData name="Sia Pakistan" userId="647b91a3c90f3846" providerId="LiveId" clId="{9F267FD0-E42D-4C63-8D3A-CB89518E6EDA}" dt="2025-02-20T10:37:13.572" v="1921" actId="20577"/>
          <ac:spMkLst>
            <pc:docMk/>
            <pc:sldMk cId="0" sldId="337"/>
            <ac:spMk id="5" creationId="{00000000-0000-0000-0000-000000000000}"/>
          </ac:spMkLst>
        </pc:spChg>
      </pc:sldChg>
      <pc:sldChg chg="del">
        <pc:chgData name="Sia Pakistan" userId="647b91a3c90f3846" providerId="LiveId" clId="{9F267FD0-E42D-4C63-8D3A-CB89518E6EDA}" dt="2025-02-20T10:37:20.305" v="1922" actId="2696"/>
        <pc:sldMkLst>
          <pc:docMk/>
          <pc:sldMk cId="0" sldId="34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1" qsCatId="3D" csTypeId="urn:microsoft.com/office/officeart/2005/8/colors/colorful4#1" csCatId="colorful" phldr="1"/>
      <dgm:spPr/>
    </dgm:pt>
    <dgm:pt modelId="{DACAB5BA-B8B4-4D66-8B11-1D02259E020B}">
      <dgm:prSet phldrT="[Text]"/>
      <dgm:spPr/>
      <dgm:t>
        <a:bodyPr/>
        <a:lstStyle/>
        <a:p>
          <a:pPr algn="ctr"/>
          <a:r>
            <a:rPr lang="en-US" b="1">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anose="020B0A04020102020204" pitchFamily="34" charset="0"/>
            </a:rPr>
            <a:t>Servic</a:t>
          </a:r>
          <a:r>
            <a:rPr lang="en-US">
              <a:latin typeface="Arial Black" panose="020B0A04020102020204"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anose="020B0A04020102020204"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anose="020B0A04020102020204" pitchFamily="34" charset="0"/>
            </a:rPr>
            <a:t>Servic</a:t>
          </a:r>
          <a:r>
            <a:rPr lang="en-US" sz="1200" kern="1200">
              <a:latin typeface="Arial Black" panose="020B0A04020102020204"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1">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2/20/2025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
        <p:nvSpPr>
          <p:cNvPr id="7"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pubmed.ncbi.nlm.nih.gov/37148471/"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a:fillRect/>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B6F15528-21DE-4FAA-801E-634DDDAF4B2B}"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33400"/>
            <a:ext cx="8292465" cy="1007110"/>
          </a:xfrm>
        </p:spPr>
        <p:txBody>
          <a:bodyPr>
            <a:normAutofit/>
          </a:bodyPr>
          <a:lstStyle/>
          <a:p>
            <a:pPr algn="ctr"/>
            <a:r>
              <a:rPr lang="en-US" altLang="en-US" sz="3600" b="1" dirty="0"/>
              <a:t>Synthesis of 1,25 </a:t>
            </a:r>
            <a:r>
              <a:rPr lang="en-US" altLang="en-US" sz="3600" b="1" dirty="0" err="1"/>
              <a:t>Dihydroxycolcalceferol</a:t>
            </a:r>
            <a:endParaRPr lang="en-US" altLang="en-US" sz="36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t>10</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50F28455-84BC-49A9-8DF4-D0E4284F3748}"/>
              </a:ext>
            </a:extLst>
          </p:cNvPr>
          <p:cNvSpPr>
            <a:spLocks noGrp="1"/>
          </p:cNvSpPr>
          <p:nvPr>
            <p:ph idx="1"/>
          </p:nvPr>
        </p:nvSpPr>
        <p:spPr/>
        <p:txBody>
          <a:bodyPr>
            <a:normAutofit/>
          </a:bodyPr>
          <a:lstStyle/>
          <a:p>
            <a:r>
              <a:rPr lang="en-US" sz="2400" dirty="0"/>
              <a:t>Vitamins D2 and D3 are not biologically active but are converted in vivo to the active form of the D vitamin by two sequential hydroxylation reactions. The first hydroxylation occurs at the 25 position and is catalyzed by a specific 25-hydroxylase in the liver. The product of the reaction, 25-hydroxycholecalciferol ([25-OH-D3], </a:t>
            </a:r>
            <a:r>
              <a:rPr lang="en-US" sz="2400" dirty="0" err="1"/>
              <a:t>calcidiol</a:t>
            </a:r>
            <a:r>
              <a:rPr lang="en-US" sz="2400" dirty="0"/>
              <a:t>), is the predominant form of vitamin D in the plasma and the major storage form of the vitamin. 25-OH-D3 is further hydroxylated at the 1 position by 25 hydroxycholecalciferol 1-hydroxylase found primarily in the kidney, resulting in the formation of 1,25-diOH-D3 (calcitriol).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010" y="441325"/>
            <a:ext cx="8825230" cy="1325880"/>
          </a:xfrm>
        </p:spPr>
        <p:txBody>
          <a:bodyPr>
            <a:normAutofit/>
          </a:bodyPr>
          <a:lstStyle/>
          <a:p>
            <a:endParaRPr lang="en-US" alt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11</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a:solidFill>
                  <a:schemeClr val="tx1"/>
                </a:solidFill>
              </a:rPr>
              <a:t>Core Knowledge</a:t>
            </a:r>
          </a:p>
          <a:p>
            <a:endParaRPr lang="en-US" dirty="0"/>
          </a:p>
        </p:txBody>
      </p:sp>
      <p:pic>
        <p:nvPicPr>
          <p:cNvPr id="16" name="Content Placeholder 15">
            <a:extLst>
              <a:ext uri="{FF2B5EF4-FFF2-40B4-BE49-F238E27FC236}">
                <a16:creationId xmlns:a16="http://schemas.microsoft.com/office/drawing/2014/main" id="{ED82459E-F7DE-4B38-B4B7-3F45F558087A}"/>
              </a:ext>
            </a:extLst>
          </p:cNvPr>
          <p:cNvPicPr>
            <a:picLocks noGrp="1" noChangeAspect="1"/>
          </p:cNvPicPr>
          <p:nvPr>
            <p:ph idx="1"/>
          </p:nvPr>
        </p:nvPicPr>
        <p:blipFill>
          <a:blip r:embed="rId2"/>
          <a:stretch>
            <a:fillRect/>
          </a:stretch>
        </p:blipFill>
        <p:spPr>
          <a:xfrm>
            <a:off x="334010" y="441325"/>
            <a:ext cx="8657589" cy="58070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t>Regulation of 25-Hydroxycholcalceferol-Hydroxalase</a:t>
            </a:r>
          </a:p>
        </p:txBody>
      </p:sp>
      <p:sp>
        <p:nvSpPr>
          <p:cNvPr id="4" name="Slide Number Placeholder 3"/>
          <p:cNvSpPr>
            <a:spLocks noGrp="1"/>
          </p:cNvSpPr>
          <p:nvPr>
            <p:ph type="sldNum" sz="quarter" idx="12"/>
          </p:nvPr>
        </p:nvSpPr>
        <p:spPr/>
        <p:txBody>
          <a:bodyPr/>
          <a:lstStyle/>
          <a:p>
            <a:fld id="{B6F15528-21DE-4FAA-801E-634DDDAF4B2B}" type="slidenum">
              <a:rPr lang="en-US" smtClean="0"/>
              <a:t>12</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10" name="Content Placeholder 9">
            <a:extLst>
              <a:ext uri="{FF2B5EF4-FFF2-40B4-BE49-F238E27FC236}">
                <a16:creationId xmlns:a16="http://schemas.microsoft.com/office/drawing/2014/main" id="{5408F118-C4B2-49FB-8B08-FEDC67BD8572}"/>
              </a:ext>
            </a:extLst>
          </p:cNvPr>
          <p:cNvSpPr>
            <a:spLocks noGrp="1"/>
          </p:cNvSpPr>
          <p:nvPr>
            <p:ph idx="1"/>
          </p:nvPr>
        </p:nvSpPr>
        <p:spPr/>
        <p:txBody>
          <a:bodyPr>
            <a:normAutofit/>
          </a:bodyPr>
          <a:lstStyle/>
          <a:p>
            <a:r>
              <a:rPr lang="en-US" sz="2400" dirty="0"/>
              <a:t> 1,25-diOH-D3 is the most potent vitamin D metabolite. Its formation is tightly regulated by the level of plasma phosphate and calcium ions </a:t>
            </a:r>
          </a:p>
          <a:p>
            <a:r>
              <a:rPr lang="en-US" sz="2400" b="1" dirty="0"/>
              <a:t>Direct Regulation: </a:t>
            </a:r>
            <a:r>
              <a:rPr lang="en-US" sz="2400" dirty="0"/>
              <a:t>25-Hydroxycholecalciferol 1 hydroxylase activity is increased directly by low plasma phosphate .</a:t>
            </a:r>
          </a:p>
          <a:p>
            <a:r>
              <a:rPr lang="en-US" sz="2400" b="1" dirty="0"/>
              <a:t>Indirect Regulation: </a:t>
            </a:r>
            <a:r>
              <a:rPr lang="en-US" sz="2400" dirty="0"/>
              <a:t>it is regulated indirectly by low plasma calcium, which triggers the secretion of parathyroid hormone (PTH) from the chief cells of the parathyroid gland. PTH upregulates the 1-hydroxylase. Thus, hypocalcemia caused by insufficient dietary calcium results in elevated levels of plasma 1,25-diOH-D3. [Note: 1,25-diOH-D3 inhibits synthesis of PTH, forming a negative feedback loop.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a:t>                     Functions of vit D</a:t>
            </a:r>
          </a:p>
        </p:txBody>
      </p:sp>
      <p:sp>
        <p:nvSpPr>
          <p:cNvPr id="4" name="Slide Number Placeholder 3"/>
          <p:cNvSpPr>
            <a:spLocks noGrp="1"/>
          </p:cNvSpPr>
          <p:nvPr>
            <p:ph type="sldNum" sz="quarter" idx="12"/>
          </p:nvPr>
        </p:nvSpPr>
        <p:spPr/>
        <p:txBody>
          <a:bodyPr/>
          <a:lstStyle/>
          <a:p>
            <a:fld id="{B6F15528-21DE-4FAA-801E-634DDDAF4B2B}" type="slidenum">
              <a:rPr lang="en-US" smtClean="0"/>
              <a:t>13</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5179CF9C-A0A8-437D-B4F0-484D2262AFDE}"/>
              </a:ext>
            </a:extLst>
          </p:cNvPr>
          <p:cNvSpPr>
            <a:spLocks noGrp="1"/>
          </p:cNvSpPr>
          <p:nvPr>
            <p:ph idx="1"/>
          </p:nvPr>
        </p:nvSpPr>
        <p:spPr/>
        <p:txBody>
          <a:bodyPr>
            <a:normAutofit/>
          </a:bodyPr>
          <a:lstStyle/>
          <a:p>
            <a:r>
              <a:rPr lang="en-US" sz="2400" dirty="0"/>
              <a:t>The main function of vit D is </a:t>
            </a:r>
            <a:r>
              <a:rPr lang="en-US" sz="2400" dirty="0" err="1"/>
              <a:t>mauntainace</a:t>
            </a:r>
            <a:r>
              <a:rPr lang="en-US" sz="2400" dirty="0"/>
              <a:t> of plasma levels of </a:t>
            </a:r>
            <a:r>
              <a:rPr lang="en-US" sz="2400" dirty="0" err="1"/>
              <a:t>calscium</a:t>
            </a:r>
            <a:r>
              <a:rPr lang="en-US" sz="2400" dirty="0"/>
              <a:t> and </a:t>
            </a:r>
            <a:r>
              <a:rPr lang="en-US" sz="2400" dirty="0" err="1"/>
              <a:t>phosphrous</a:t>
            </a:r>
            <a:r>
              <a:rPr lang="en-US" sz="2400" dirty="0"/>
              <a:t> which it does by exerting its effect on intestines and bones</a:t>
            </a:r>
          </a:p>
          <a:p>
            <a:r>
              <a:rPr lang="en-US" sz="2400" b="1" dirty="0"/>
              <a:t>1. Effect of vitamin D on the intestine: </a:t>
            </a:r>
            <a:r>
              <a:rPr lang="en-US" sz="2400" dirty="0"/>
              <a:t>1,25-diOH-D3 stimulates intestinal absorption of calcium. 1,25-diOH-D3 enters the intestinal cell and binds to a cytosolic receptor. The 1,25-diOH-D3–receptor complex then moves to the nucleus where it selectively interacts with response elements on the DNA. As a result, calcium uptake is enhanced by an increased synthesis of a specific calcium-binding protein, calbindin. Thus, the mechanism of action of 1,25-diOH-D3 is typical of steroid hormones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alt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14</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5C65E0C6-BFB7-44C2-9EB2-F85E324794E4}"/>
              </a:ext>
            </a:extLst>
          </p:cNvPr>
          <p:cNvSpPr>
            <a:spLocks noGrp="1"/>
          </p:cNvSpPr>
          <p:nvPr>
            <p:ph idx="1"/>
          </p:nvPr>
        </p:nvSpPr>
        <p:spPr/>
        <p:txBody>
          <a:bodyPr>
            <a:normAutofit/>
          </a:bodyPr>
          <a:lstStyle/>
          <a:p>
            <a:r>
              <a:rPr lang="en-US" sz="2400" dirty="0"/>
              <a:t>2. Effect of vitamin D on bone: 1,25-diOH-D3 stimulates the mobilization of calcium from bone by a process that requires protein synthesis and the presence of PTH. The result is an increase in plasma calcium and phosphate. Therefore, bone is an important reservoir of calcium that can be mobilized to maintain plasma levels. [Note: PTH and calcitriol also work together to prevent renal loss of calcium.]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600" b="1" dirty="0"/>
              <a:t>      Sources and Requirement of vit D</a:t>
            </a:r>
          </a:p>
        </p:txBody>
      </p:sp>
      <p:sp>
        <p:nvSpPr>
          <p:cNvPr id="4" name="Slide Number Placeholder 3"/>
          <p:cNvSpPr>
            <a:spLocks noGrp="1"/>
          </p:cNvSpPr>
          <p:nvPr>
            <p:ph type="sldNum" sz="quarter" idx="12"/>
          </p:nvPr>
        </p:nvSpPr>
        <p:spPr/>
        <p:txBody>
          <a:bodyPr/>
          <a:lstStyle/>
          <a:p>
            <a:fld id="{B6F15528-21DE-4FAA-801E-634DDDAF4B2B}" type="slidenum">
              <a:rPr lang="en-US" smtClean="0"/>
              <a:t>15</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sp>
        <p:nvSpPr>
          <p:cNvPr id="6" name="Content Placeholder 5">
            <a:extLst>
              <a:ext uri="{FF2B5EF4-FFF2-40B4-BE49-F238E27FC236}">
                <a16:creationId xmlns:a16="http://schemas.microsoft.com/office/drawing/2014/main" id="{497FFBD7-03D1-4A55-95C3-27300C7C473D}"/>
              </a:ext>
            </a:extLst>
          </p:cNvPr>
          <p:cNvSpPr>
            <a:spLocks noGrp="1"/>
          </p:cNvSpPr>
          <p:nvPr>
            <p:ph idx="1"/>
          </p:nvPr>
        </p:nvSpPr>
        <p:spPr/>
        <p:txBody>
          <a:bodyPr/>
          <a:lstStyle/>
          <a:p>
            <a:r>
              <a:rPr lang="en-US" sz="2400" dirty="0"/>
              <a:t>Vitamin D occurs naturally in fatty fish, liver, and egg yolk. Milk, unless it is artificially fortified, is not a good source of the vitamin. The RDA for individuals ages 1 to 70 years is 15 mg/day and 20 mg/day if over age 70 years. Because breast milk is a poor source of vitamin D, supplementation is recommended for breastfed babies.</a:t>
            </a:r>
            <a:r>
              <a:rPr lang="en-US"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1"/>
            <a:ext cx="7886700" cy="1325563"/>
          </a:xfrm>
        </p:spPr>
        <p:txBody>
          <a:bodyPr/>
          <a:lstStyle/>
          <a:p>
            <a:pPr algn="ctr"/>
            <a:r>
              <a:rPr lang="en-US" sz="3600" b="1" dirty="0"/>
              <a:t>Vertical Integration</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3237"/>
            <a:ext cx="7886700" cy="1325563"/>
          </a:xfrm>
        </p:spPr>
        <p:txBody>
          <a:bodyPr>
            <a:normAutofit/>
          </a:bodyPr>
          <a:lstStyle/>
          <a:p>
            <a:r>
              <a:rPr lang="en-US" sz="2400" dirty="0">
                <a:solidFill>
                  <a:schemeClr val="tx1">
                    <a:lumMod val="95000"/>
                    <a:lumOff val="5000"/>
                  </a:schemeClr>
                </a:solidFill>
                <a:latin typeface="Calibri" panose="020F0502020204030204"/>
                <a:cs typeface="Calibri" panose="020F0502020204030204"/>
                <a:sym typeface="+mn-ea"/>
              </a:rPr>
              <a:t>Vertical Integration </a:t>
            </a:r>
            <a:br>
              <a:rPr lang="en-US" sz="3600" dirty="0">
                <a:solidFill>
                  <a:srgbClr val="8064A1"/>
                </a:solidFill>
                <a:latin typeface="Calibri" panose="020F0502020204030204"/>
                <a:cs typeface="Calibri" panose="020F0502020204030204"/>
                <a:sym typeface="+mn-ea"/>
              </a:rPr>
            </a:br>
            <a:r>
              <a:rPr lang="en-US" sz="3600" dirty="0">
                <a:solidFill>
                  <a:srgbClr val="8064A1"/>
                </a:solidFill>
                <a:latin typeface="Calibri" panose="020F0502020204030204"/>
                <a:cs typeface="Calibri" panose="020F0502020204030204"/>
                <a:sym typeface="+mn-ea"/>
              </a:rPr>
              <a:t>                     Rickets and </a:t>
            </a:r>
            <a:r>
              <a:rPr lang="en-US" sz="3600" dirty="0" err="1">
                <a:solidFill>
                  <a:srgbClr val="8064A1"/>
                </a:solidFill>
                <a:latin typeface="Calibri" panose="020F0502020204030204"/>
                <a:cs typeface="Calibri" panose="020F0502020204030204"/>
                <a:sym typeface="+mn-ea"/>
              </a:rPr>
              <a:t>Osteomalacia</a:t>
            </a: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3" name="Content Placeholder 2"/>
          <p:cNvSpPr>
            <a:spLocks noGrp="1"/>
          </p:cNvSpPr>
          <p:nvPr>
            <p:ph idx="1"/>
          </p:nvPr>
        </p:nvSpPr>
        <p:spPr>
          <a:xfrm>
            <a:off x="628650" y="1973262"/>
            <a:ext cx="7886700" cy="4351338"/>
          </a:xfrm>
        </p:spPr>
        <p:txBody>
          <a:bodyPr/>
          <a:lstStyle/>
          <a:p>
            <a:pPr marR="913130">
              <a:lnSpc>
                <a:spcPct val="105000"/>
              </a:lnSpc>
              <a:spcBef>
                <a:spcPts val="1370"/>
              </a:spcBef>
              <a:tabLst>
                <a:tab pos="118745" algn="l"/>
                <a:tab pos="142875" algn="l"/>
              </a:tabLst>
            </a:pPr>
            <a:r>
              <a:rPr lang="en-US" sz="2400" dirty="0"/>
              <a:t>Vitamin D deficiency causes a net demineralization of bone, resulting in rickets in children</a:t>
            </a:r>
            <a:endParaRPr sz="2400" dirty="0">
              <a:latin typeface="Calibri" panose="020F0502020204030204"/>
              <a:cs typeface="Calibri" panose="020F0502020204030204"/>
            </a:endParaRPr>
          </a:p>
          <a:p>
            <a:r>
              <a:rPr lang="en-US" sz="2400" dirty="0"/>
              <a:t>Rickets is characterized by the continued formation of the collagen matrix of bone, but incomplete mineralization results in soft, pliable bones. </a:t>
            </a:r>
          </a:p>
          <a:p>
            <a:r>
              <a:rPr lang="en-US" sz="2400" dirty="0"/>
              <a:t>Bowed legs is a common clinical manifestation</a:t>
            </a:r>
          </a:p>
          <a:p>
            <a:r>
              <a:rPr lang="en-US" sz="2400" dirty="0"/>
              <a:t>In adults vit d deficiency causes </a:t>
            </a:r>
            <a:r>
              <a:rPr lang="en-US" sz="2400" dirty="0" err="1"/>
              <a:t>osteomalacia</a:t>
            </a:r>
            <a:r>
              <a:rPr lang="en-US" sz="2400" dirty="0"/>
              <a:t> which results in demineralization of bones and increased susceptibility to fractures</a:t>
            </a:r>
            <a:r>
              <a:rPr lang="en-US" dirty="0"/>
              <a:t>.</a:t>
            </a:r>
          </a:p>
        </p:txBody>
      </p:sp>
      <p:sp>
        <p:nvSpPr>
          <p:cNvPr id="4" name="Slide Number Placeholder 3"/>
          <p:cNvSpPr>
            <a:spLocks noGrp="1"/>
          </p:cNvSpPr>
          <p:nvPr>
            <p:ph type="sldNum" sz="quarter" idx="12"/>
          </p:nvPr>
        </p:nvSpPr>
        <p:spPr/>
        <p:txBody>
          <a:bodyPr/>
          <a:lstStyle/>
          <a:p>
            <a:fld id="{B6F15528-21DE-4FAA-801E-634DDDAF4B2B}"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t>18</a:t>
            </a:fld>
            <a:endParaRPr lang="en-US"/>
          </a:p>
        </p:txBody>
      </p:sp>
      <p:pic>
        <p:nvPicPr>
          <p:cNvPr id="5" name="Content Placeholder 4">
            <a:extLst>
              <a:ext uri="{FF2B5EF4-FFF2-40B4-BE49-F238E27FC236}">
                <a16:creationId xmlns:a16="http://schemas.microsoft.com/office/drawing/2014/main" id="{06D913E6-2856-4758-B538-812394D4ABE5}"/>
              </a:ext>
            </a:extLst>
          </p:cNvPr>
          <p:cNvPicPr>
            <a:picLocks noGrp="1" noChangeAspect="1"/>
          </p:cNvPicPr>
          <p:nvPr>
            <p:ph idx="1"/>
          </p:nvPr>
        </p:nvPicPr>
        <p:blipFill>
          <a:blip r:embed="rId2"/>
          <a:stretch>
            <a:fillRect/>
          </a:stretch>
        </p:blipFill>
        <p:spPr>
          <a:xfrm>
            <a:off x="2815147" y="838200"/>
            <a:ext cx="3513705" cy="533876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37"/>
            <a:ext cx="7886700" cy="1325563"/>
          </a:xfrm>
        </p:spPr>
        <p:txBody>
          <a:bodyPr>
            <a:normAutofit/>
          </a:bodyPr>
          <a:lstStyle/>
          <a:p>
            <a:pPr algn="l"/>
            <a:r>
              <a:rPr lang="en-US" sz="2400" spc="-10" dirty="0">
                <a:solidFill>
                  <a:schemeClr val="tx1">
                    <a:lumMod val="95000"/>
                    <a:lumOff val="5000"/>
                  </a:schemeClr>
                </a:solidFill>
                <a:latin typeface="Calibri" panose="020F0502020204030204"/>
                <a:cs typeface="Calibri" panose="020F0502020204030204"/>
                <a:sym typeface="+mn-ea"/>
              </a:rPr>
              <a:t>Spiral Integration</a:t>
            </a:r>
            <a:br>
              <a:rPr sz="3600" spc="-10" dirty="0">
                <a:solidFill>
                  <a:schemeClr val="tx1">
                    <a:lumMod val="95000"/>
                    <a:lumOff val="5000"/>
                  </a:schemeClr>
                </a:solidFill>
                <a:latin typeface="Calibri" panose="020F0502020204030204"/>
                <a:cs typeface="Calibri" panose="020F0502020204030204"/>
                <a:sym typeface="+mn-ea"/>
              </a:rPr>
            </a:br>
            <a:r>
              <a:rPr lang="en-US" sz="3600" spc="-10" dirty="0">
                <a:solidFill>
                  <a:schemeClr val="tx1">
                    <a:lumMod val="95000"/>
                    <a:lumOff val="5000"/>
                  </a:schemeClr>
                </a:solidFill>
                <a:latin typeface="Calibri" panose="020F0502020204030204"/>
                <a:cs typeface="Calibri" panose="020F0502020204030204"/>
                <a:sym typeface="+mn-ea"/>
              </a:rPr>
              <a:t>                       </a:t>
            </a:r>
            <a:r>
              <a:rPr sz="3600" spc="-10" dirty="0">
                <a:solidFill>
                  <a:schemeClr val="tx1">
                    <a:lumMod val="95000"/>
                    <a:lumOff val="5000"/>
                  </a:schemeClr>
                </a:solidFill>
                <a:latin typeface="Calibri" panose="020F0502020204030204"/>
                <a:cs typeface="Calibri" panose="020F0502020204030204"/>
                <a:sym typeface="+mn-ea"/>
              </a:rPr>
              <a:t>Family</a:t>
            </a:r>
            <a:r>
              <a:rPr sz="3600" spc="-55" dirty="0">
                <a:solidFill>
                  <a:schemeClr val="tx1">
                    <a:lumMod val="95000"/>
                    <a:lumOff val="5000"/>
                  </a:schemeClr>
                </a:solidFill>
                <a:latin typeface="Calibri" panose="020F0502020204030204"/>
                <a:cs typeface="Calibri" panose="020F0502020204030204"/>
                <a:sym typeface="+mn-ea"/>
              </a:rPr>
              <a:t> </a:t>
            </a:r>
            <a:r>
              <a:rPr sz="3600" spc="-10" dirty="0">
                <a:solidFill>
                  <a:schemeClr val="tx1">
                    <a:lumMod val="95000"/>
                    <a:lumOff val="5000"/>
                  </a:schemeClr>
                </a:solidFill>
                <a:latin typeface="Calibri" panose="020F0502020204030204"/>
                <a:cs typeface="Calibri" panose="020F0502020204030204"/>
                <a:sym typeface="+mn-ea"/>
              </a:rPr>
              <a:t>Medicine</a:t>
            </a: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19</a:t>
            </a:fld>
            <a:endParaRPr lang="en-US"/>
          </a:p>
        </p:txBody>
      </p:sp>
      <p:sp>
        <p:nvSpPr>
          <p:cNvPr id="8" name="Content Placeholder 7"/>
          <p:cNvSpPr>
            <a:spLocks noGrp="1"/>
          </p:cNvSpPr>
          <p:nvPr>
            <p:ph idx="1"/>
          </p:nvPr>
        </p:nvSpPr>
        <p:spPr/>
        <p:txBody>
          <a:bodyPr>
            <a:normAutofit fontScale="90000" lnSpcReduction="20000"/>
          </a:bodyPr>
          <a:lstStyle/>
          <a:p>
            <a:r>
              <a:rPr lang="en-US"/>
              <a:t>Family Medicine plays important role in following manner:</a:t>
            </a:r>
          </a:p>
          <a:p>
            <a:pPr marL="457200" indent="-457200">
              <a:buFont typeface="+mj-lt"/>
              <a:buAutoNum type="arabicPeriod"/>
            </a:pPr>
            <a:r>
              <a:rPr lang="en-US"/>
              <a:t>Diagnosis: Family physician plays a crucial role in recognizing the signs and symptoms such as developmental delays, muscle weakness, and neurological abnormalities.</a:t>
            </a:r>
          </a:p>
          <a:p>
            <a:pPr marL="457200" indent="-457200">
              <a:buFont typeface="+mj-lt"/>
              <a:buAutoNum type="arabicPeriod"/>
            </a:pPr>
            <a:r>
              <a:rPr lang="en-US"/>
              <a:t>Education: Family physicians educate patients and their families about Leigh syndrome, including its underlying genetic cause, clinical manifestations, prognosis, and available treatment options.</a:t>
            </a:r>
          </a:p>
          <a:p>
            <a:pPr marL="457200" indent="-457200">
              <a:buFont typeface="+mj-lt"/>
              <a:buAutoNum type="arabicPeriod"/>
            </a:pPr>
            <a:r>
              <a:rPr lang="en-US"/>
              <a:t>Multidisciplinary Care Coordination: Family physicians collaborate with a multidisciplinary team of health care professionals, including neurologists, genetic counselors, physical therapists, occupational therapists, and social workers, to provide comprehensive care for individuals with Leigh syndrome.</a:t>
            </a:r>
          </a:p>
          <a:p>
            <a:pPr marL="457200" indent="-457200">
              <a:buFont typeface="+mj-lt"/>
              <a:buAutoNum type="arabicPeriod"/>
            </a:pPr>
            <a:r>
              <a:rPr lang="en-US"/>
              <a:t>Community Support: Family physicians advocate for individuals with Leigh syndrome and their families within the healthcare system and the broader community.</a:t>
            </a:r>
          </a:p>
          <a:p>
            <a:pPr marL="457200" indent="-457200">
              <a:buFont typeface="+mj-lt"/>
              <a:buAutoNum type="arabicPeriod"/>
            </a:pPr>
            <a:r>
              <a:rPr lang="en-US"/>
              <a:t>Refer to Specialists: Family physicians refer to patient to the specialist for further treatment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290433"/>
            <a:ext cx="7772400" cy="3738767"/>
          </a:xfrm>
        </p:spPr>
        <p:txBody>
          <a:bodyPr>
            <a:normAutofit/>
          </a:bodyPr>
          <a:lstStyle/>
          <a:p>
            <a:r>
              <a:rPr lang="en-US" sz="4000" b="1" dirty="0">
                <a:cs typeface="Times New Roman" panose="02020603050405020304" pitchFamily="18" charset="0"/>
              </a:rPr>
              <a:t>MSK 1 MODULE</a:t>
            </a:r>
            <a:br>
              <a:rPr lang="en-US" sz="4000" b="1" dirty="0">
                <a:cs typeface="Times New Roman" panose="02020603050405020304" pitchFamily="18" charset="0"/>
              </a:rPr>
            </a:br>
            <a:r>
              <a:rPr lang="en-US" sz="4000" dirty="0">
                <a:cs typeface="Times New Roman" panose="02020603050405020304" pitchFamily="18" charset="0"/>
              </a:rPr>
              <a:t>1</a:t>
            </a:r>
            <a:r>
              <a:rPr lang="en-US" sz="4000" baseline="30000" dirty="0">
                <a:cs typeface="Times New Roman" panose="02020603050405020304" pitchFamily="18" charset="0"/>
              </a:rPr>
              <a:t>st</a:t>
            </a:r>
            <a:r>
              <a:rPr lang="en-US" sz="4000" dirty="0">
                <a:cs typeface="Times New Roman" panose="02020603050405020304" pitchFamily="18" charset="0"/>
              </a:rPr>
              <a:t> YEAR MBBS LGIS</a:t>
            </a:r>
            <a:br>
              <a:rPr lang="en-US" sz="4000" dirty="0">
                <a:cs typeface="Times New Roman" panose="02020603050405020304" pitchFamily="18" charset="0"/>
              </a:rPr>
            </a:br>
            <a:r>
              <a:rPr lang="en-US" sz="4000" b="1" dirty="0">
                <a:cs typeface="Times New Roman" panose="02020603050405020304" pitchFamily="18" charset="0"/>
              </a:rPr>
              <a:t>VITAMIN D</a:t>
            </a:r>
            <a:endParaRPr lang="en-US" dirty="0"/>
          </a:p>
        </p:txBody>
      </p:sp>
      <p:sp>
        <p:nvSpPr>
          <p:cNvPr id="3" name="Subtitle 2"/>
          <p:cNvSpPr>
            <a:spLocks noGrp="1"/>
          </p:cNvSpPr>
          <p:nvPr>
            <p:ph type="subTitle" idx="1"/>
          </p:nvPr>
        </p:nvSpPr>
        <p:spPr>
          <a:xfrm>
            <a:off x="609600" y="5943444"/>
            <a:ext cx="8534400" cy="762000"/>
          </a:xfrm>
        </p:spPr>
        <p:txBody>
          <a:bodyPr>
            <a:normAutofit fontScale="25000" lnSpcReduction="20000"/>
          </a:bodyPr>
          <a:lstStyle/>
          <a:p>
            <a:pPr algn="l"/>
            <a:r>
              <a:rPr lang="en-US" sz="7200" b="1" dirty="0">
                <a:cs typeface="Times New Roman" panose="02020603050405020304" pitchFamily="18" charset="0"/>
              </a:rPr>
              <a:t>Presenter: Dr. Rahat				Date: --25</a:t>
            </a:r>
          </a:p>
          <a:p>
            <a:pPr algn="l"/>
            <a:r>
              <a:rPr lang="en-US" sz="7200" b="1" dirty="0">
                <a:cs typeface="Times New Roman" panose="02020603050405020304" pitchFamily="18" charset="0"/>
              </a:rPr>
              <a:t>(APWMO)                                         			</a:t>
            </a:r>
            <a:r>
              <a:rPr lang="en-US" sz="3300" b="1" dirty="0">
                <a:cs typeface="Times New Roman" panose="02020603050405020304" pitchFamily="18" charset="0"/>
              </a:rPr>
              <a:t>			</a:t>
            </a:r>
            <a:r>
              <a:rPr lang="en-US" sz="2400" b="1" dirty="0">
                <a:cs typeface="Times New Roman" panose="02020603050405020304"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contrast="-400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p:cNvPicPr>
            <a:picLocks noChangeAspect="1"/>
          </p:cNvPicPr>
          <p:nvPr/>
        </p:nvPicPr>
        <p:blipFill>
          <a:blip r:embed="rId5"/>
          <a:stretch>
            <a:fillRect/>
          </a:stretch>
        </p:blipFill>
        <p:spPr>
          <a:xfrm>
            <a:off x="7696200" y="152400"/>
            <a:ext cx="990600" cy="9336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a:latin typeface="Calibri" panose="020F0502020204030204" pitchFamily="34" charset="0"/>
              </a:rPr>
              <a:t>Spiral Integration</a:t>
            </a:r>
            <a:br>
              <a:rPr lang="en-US" sz="3600" b="1" dirty="0">
                <a:latin typeface="Calibri" panose="020F0502020204030204" pitchFamily="34" charset="0"/>
              </a:rPr>
            </a:br>
            <a:r>
              <a:rPr lang="en-US" sz="3600" b="1" dirty="0">
                <a:latin typeface="Calibri" panose="020F0502020204030204" pitchFamily="34" charset="0"/>
              </a:rPr>
              <a:t>                Artificial Intelligence</a:t>
            </a: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20</a:t>
            </a:fld>
            <a:endParaRPr lang="en-US"/>
          </a:p>
        </p:txBody>
      </p:sp>
      <p:sp>
        <p:nvSpPr>
          <p:cNvPr id="7" name="Content Placeholder 3"/>
          <p:cNvSpPr txBox="1"/>
          <p:nvPr/>
        </p:nvSpPr>
        <p:spPr>
          <a:xfrm>
            <a:off x="462915" y="1600200"/>
            <a:ext cx="8376285" cy="4982845"/>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415"/>
              </a:spcBef>
            </a:pPr>
            <a:r>
              <a:rPr dirty="0">
                <a:latin typeface="Calibri" panose="020F0502020204030204"/>
                <a:cs typeface="Calibri" panose="020F0502020204030204"/>
                <a:sym typeface="+mn-ea"/>
              </a:rPr>
              <a:t>Artificial</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Intelligence</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plays</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role</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following</a:t>
            </a:r>
            <a:r>
              <a:rPr spc="4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aspects:</a:t>
            </a:r>
            <a:endParaRPr>
              <a:latin typeface="Calibri" panose="020F0502020204030204"/>
              <a:cs typeface="Calibri" panose="020F0502020204030204"/>
            </a:endParaRPr>
          </a:p>
          <a:p>
            <a:pPr>
              <a:lnSpc>
                <a:spcPct val="100000"/>
              </a:lnSpc>
              <a:spcBef>
                <a:spcPts val="435"/>
              </a:spcBef>
            </a:pPr>
            <a:endParaRPr>
              <a:latin typeface="Calibri" panose="020F0502020204030204"/>
              <a:cs typeface="Calibri" panose="020F0502020204030204"/>
            </a:endParaRPr>
          </a:p>
          <a:p>
            <a:pPr marR="399415">
              <a:lnSpc>
                <a:spcPct val="104000"/>
              </a:lnSpc>
              <a:tabLst>
                <a:tab pos="297180" algn="l"/>
              </a:tabLst>
            </a:pPr>
            <a:r>
              <a:rPr dirty="0">
                <a:latin typeface="Calibri" panose="020F0502020204030204"/>
                <a:cs typeface="Calibri" panose="020F0502020204030204"/>
                <a:sym typeface="+mn-ea"/>
              </a:rPr>
              <a:t>AI</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algorithms</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can</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assist</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80" dirty="0">
                <a:latin typeface="Calibri" panose="020F0502020204030204"/>
                <a:cs typeface="Calibri" panose="020F0502020204030204"/>
                <a:sym typeface="+mn-ea"/>
              </a:rPr>
              <a:t> </a:t>
            </a:r>
            <a:r>
              <a:rPr dirty="0">
                <a:latin typeface="Calibri" panose="020F0502020204030204"/>
                <a:cs typeface="Calibri" panose="020F0502020204030204"/>
                <a:sym typeface="+mn-ea"/>
              </a:rPr>
              <a:t>the</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early</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detection</a:t>
            </a:r>
            <a:r>
              <a:rPr spc="15" dirty="0">
                <a:latin typeface="Calibri" panose="020F0502020204030204"/>
                <a:cs typeface="Calibri" panose="020F0502020204030204"/>
                <a:sym typeface="+mn-ea"/>
              </a:rPr>
              <a:t> </a:t>
            </a:r>
            <a:r>
              <a:rPr dirty="0">
                <a:latin typeface="Calibri" panose="020F0502020204030204"/>
                <a:cs typeface="Calibri" panose="020F0502020204030204"/>
                <a:sym typeface="+mn-ea"/>
              </a:rPr>
              <a:t>of</a:t>
            </a:r>
            <a:r>
              <a:rPr spc="65" dirty="0">
                <a:latin typeface="Calibri" panose="020F0502020204030204"/>
                <a:cs typeface="Calibri" panose="020F0502020204030204"/>
                <a:sym typeface="+mn-ea"/>
              </a:rPr>
              <a:t> </a:t>
            </a:r>
            <a:r>
              <a:rPr spc="-20" dirty="0">
                <a:latin typeface="Calibri" panose="020F0502020204030204"/>
                <a:cs typeface="Calibri" panose="020F0502020204030204"/>
                <a:sym typeface="+mn-ea"/>
              </a:rPr>
              <a:t>Leigh</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syndrome</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by</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analyzing</a:t>
            </a:r>
            <a:r>
              <a:rPr spc="20" dirty="0">
                <a:latin typeface="Calibri" panose="020F0502020204030204"/>
                <a:cs typeface="Calibri" panose="020F0502020204030204"/>
                <a:sym typeface="+mn-ea"/>
              </a:rPr>
              <a:t> </a:t>
            </a:r>
            <a:r>
              <a:rPr dirty="0">
                <a:latin typeface="Calibri" panose="020F0502020204030204"/>
                <a:cs typeface="Calibri" panose="020F0502020204030204"/>
                <a:sym typeface="+mn-ea"/>
              </a:rPr>
              <a:t>medical</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imaging</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data</a:t>
            </a:r>
            <a:r>
              <a:rPr spc="70" dirty="0">
                <a:latin typeface="Calibri" panose="020F0502020204030204"/>
                <a:cs typeface="Calibri" panose="020F0502020204030204"/>
                <a:sym typeface="+mn-ea"/>
              </a:rPr>
              <a:t> </a:t>
            </a:r>
            <a:r>
              <a:rPr dirty="0">
                <a:latin typeface="Calibri" panose="020F0502020204030204"/>
                <a:cs typeface="Calibri" panose="020F0502020204030204"/>
                <a:sym typeface="+mn-ea"/>
              </a:rPr>
              <a:t>such</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as</a:t>
            </a:r>
            <a:r>
              <a:rPr spc="60" dirty="0">
                <a:latin typeface="Calibri" panose="020F0502020204030204"/>
                <a:cs typeface="Calibri" panose="020F0502020204030204"/>
                <a:sym typeface="+mn-ea"/>
              </a:rPr>
              <a:t> </a:t>
            </a:r>
            <a:r>
              <a:rPr spc="-25" dirty="0">
                <a:latin typeface="Calibri" panose="020F0502020204030204"/>
                <a:cs typeface="Calibri" panose="020F0502020204030204"/>
                <a:sym typeface="+mn-ea"/>
              </a:rPr>
              <a:t>MRI</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scans,</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aiding</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clinicians</a:t>
            </a:r>
            <a:r>
              <a:rPr spc="1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85" dirty="0">
                <a:latin typeface="Calibri" panose="020F0502020204030204"/>
                <a:cs typeface="Calibri" panose="020F0502020204030204"/>
                <a:sym typeface="+mn-ea"/>
              </a:rPr>
              <a:t> </a:t>
            </a:r>
            <a:r>
              <a:rPr dirty="0">
                <a:latin typeface="Calibri" panose="020F0502020204030204"/>
                <a:cs typeface="Calibri" panose="020F0502020204030204"/>
                <a:sym typeface="+mn-ea"/>
              </a:rPr>
              <a:t>making</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a</a:t>
            </a:r>
            <a:r>
              <a:rPr spc="65" dirty="0">
                <a:latin typeface="Calibri" panose="020F0502020204030204"/>
                <a:cs typeface="Calibri" panose="020F0502020204030204"/>
                <a:sym typeface="+mn-ea"/>
              </a:rPr>
              <a:t> </a:t>
            </a:r>
            <a:r>
              <a:rPr dirty="0">
                <a:latin typeface="Calibri" panose="020F0502020204030204"/>
                <a:cs typeface="Calibri" panose="020F0502020204030204"/>
                <a:sym typeface="+mn-ea"/>
              </a:rPr>
              <a:t>timely</a:t>
            </a:r>
            <a:r>
              <a:rPr spc="5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diagnosis.</a:t>
            </a:r>
            <a:endParaRPr>
              <a:latin typeface="Calibri" panose="020F0502020204030204"/>
              <a:cs typeface="Calibri" panose="020F0502020204030204"/>
            </a:endParaRPr>
          </a:p>
          <a:p>
            <a:pPr marR="552450">
              <a:lnSpc>
                <a:spcPct val="105000"/>
              </a:lnSpc>
              <a:spcBef>
                <a:spcPts val="190"/>
              </a:spcBef>
              <a:tabLst>
                <a:tab pos="297180" algn="l"/>
              </a:tabLst>
            </a:pPr>
            <a:r>
              <a:rPr dirty="0">
                <a:latin typeface="Calibri" panose="020F0502020204030204"/>
                <a:cs typeface="Calibri" panose="020F0502020204030204"/>
                <a:sym typeface="+mn-ea"/>
              </a:rPr>
              <a:t>AI</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can</a:t>
            </a:r>
            <a:r>
              <a:rPr spc="50" dirty="0">
                <a:latin typeface="Calibri" panose="020F0502020204030204"/>
                <a:cs typeface="Calibri" panose="020F0502020204030204"/>
                <a:sym typeface="+mn-ea"/>
              </a:rPr>
              <a:t> </a:t>
            </a:r>
            <a:r>
              <a:rPr dirty="0">
                <a:latin typeface="Calibri" panose="020F0502020204030204"/>
                <a:cs typeface="Calibri" panose="020F0502020204030204"/>
                <a:sym typeface="+mn-ea"/>
              </a:rPr>
              <a:t>help</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analyze</a:t>
            </a:r>
            <a:r>
              <a:rPr spc="25" dirty="0">
                <a:latin typeface="Calibri" panose="020F0502020204030204"/>
                <a:cs typeface="Calibri" panose="020F0502020204030204"/>
                <a:sym typeface="+mn-ea"/>
              </a:rPr>
              <a:t> </a:t>
            </a:r>
            <a:r>
              <a:rPr dirty="0">
                <a:latin typeface="Calibri" panose="020F0502020204030204"/>
                <a:cs typeface="Calibri" panose="020F0502020204030204"/>
                <a:sym typeface="+mn-ea"/>
              </a:rPr>
              <a:t>genetic</a:t>
            </a:r>
            <a:r>
              <a:rPr spc="30" dirty="0">
                <a:latin typeface="Calibri" panose="020F0502020204030204"/>
                <a:cs typeface="Calibri" panose="020F0502020204030204"/>
                <a:sym typeface="+mn-ea"/>
              </a:rPr>
              <a:t> </a:t>
            </a:r>
            <a:r>
              <a:rPr dirty="0">
                <a:latin typeface="Calibri" panose="020F0502020204030204"/>
                <a:cs typeface="Calibri" panose="020F0502020204030204"/>
                <a:sym typeface="+mn-ea"/>
              </a:rPr>
              <a:t>data</a:t>
            </a:r>
            <a:r>
              <a:rPr spc="45" dirty="0">
                <a:latin typeface="Calibri" panose="020F0502020204030204"/>
                <a:cs typeface="Calibri" panose="020F0502020204030204"/>
                <a:sym typeface="+mn-ea"/>
              </a:rPr>
              <a:t> </a:t>
            </a:r>
            <a:r>
              <a:rPr dirty="0">
                <a:latin typeface="Calibri" panose="020F0502020204030204"/>
                <a:cs typeface="Calibri" panose="020F0502020204030204"/>
                <a:sym typeface="+mn-ea"/>
              </a:rPr>
              <a:t>to</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identify</a:t>
            </a:r>
            <a:r>
              <a:rPr spc="4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mutations</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associated</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with</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Leigh</a:t>
            </a:r>
            <a:r>
              <a:rPr spc="6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syndrome</a:t>
            </a:r>
            <a:endParaRPr>
              <a:latin typeface="Calibri" panose="020F0502020204030204"/>
              <a:cs typeface="Calibri" panose="020F0502020204030204"/>
            </a:endParaRPr>
          </a:p>
          <a:p>
            <a:pPr marR="246380">
              <a:lnSpc>
                <a:spcPct val="105000"/>
              </a:lnSpc>
              <a:spcBef>
                <a:spcPts val="195"/>
              </a:spcBef>
              <a:tabLst>
                <a:tab pos="297180" algn="l"/>
              </a:tabLst>
            </a:pPr>
            <a:r>
              <a:rPr dirty="0">
                <a:latin typeface="Calibri" panose="020F0502020204030204"/>
                <a:cs typeface="Calibri" panose="020F0502020204030204"/>
                <a:sym typeface="+mn-ea"/>
              </a:rPr>
              <a:t>AI-driven</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drug</a:t>
            </a:r>
            <a:r>
              <a:rPr spc="70" dirty="0">
                <a:latin typeface="Calibri" panose="020F0502020204030204"/>
                <a:cs typeface="Calibri" panose="020F0502020204030204"/>
                <a:sym typeface="+mn-ea"/>
              </a:rPr>
              <a:t> </a:t>
            </a:r>
            <a:r>
              <a:rPr dirty="0">
                <a:latin typeface="Calibri" panose="020F0502020204030204"/>
                <a:cs typeface="Calibri" panose="020F0502020204030204"/>
                <a:sym typeface="+mn-ea"/>
              </a:rPr>
              <a:t>discovery</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platforms</a:t>
            </a:r>
            <a:r>
              <a:rPr spc="55" dirty="0">
                <a:latin typeface="Calibri" panose="020F0502020204030204"/>
                <a:cs typeface="Calibri" panose="020F0502020204030204"/>
                <a:sym typeface="+mn-ea"/>
              </a:rPr>
              <a:t> </a:t>
            </a:r>
            <a:r>
              <a:rPr dirty="0">
                <a:latin typeface="Calibri" panose="020F0502020204030204"/>
                <a:cs typeface="Calibri" panose="020F0502020204030204"/>
                <a:sym typeface="+mn-ea"/>
              </a:rPr>
              <a:t>can</a:t>
            </a:r>
            <a:r>
              <a:rPr spc="75" dirty="0">
                <a:latin typeface="Calibri" panose="020F0502020204030204"/>
                <a:cs typeface="Calibri" panose="020F0502020204030204"/>
                <a:sym typeface="+mn-ea"/>
              </a:rPr>
              <a:t> </a:t>
            </a:r>
            <a:r>
              <a:rPr dirty="0">
                <a:latin typeface="Calibri" panose="020F0502020204030204"/>
                <a:cs typeface="Calibri" panose="020F0502020204030204"/>
                <a:sym typeface="+mn-ea"/>
              </a:rPr>
              <a:t>identify</a:t>
            </a:r>
            <a:r>
              <a:rPr spc="85"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potential</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therapies</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for</a:t>
            </a:r>
            <a:r>
              <a:rPr spc="80" dirty="0">
                <a:latin typeface="Calibri" panose="020F0502020204030204"/>
                <a:cs typeface="Calibri" panose="020F0502020204030204"/>
                <a:sym typeface="+mn-ea"/>
              </a:rPr>
              <a:t> </a:t>
            </a:r>
            <a:r>
              <a:rPr dirty="0">
                <a:latin typeface="Calibri" panose="020F0502020204030204"/>
                <a:cs typeface="Calibri" panose="020F0502020204030204"/>
                <a:sym typeface="+mn-ea"/>
              </a:rPr>
              <a:t>Leigh</a:t>
            </a:r>
            <a:r>
              <a:rPr spc="80" dirty="0">
                <a:latin typeface="Calibri" panose="020F0502020204030204"/>
                <a:cs typeface="Calibri" panose="020F0502020204030204"/>
                <a:sym typeface="+mn-ea"/>
              </a:rPr>
              <a:t> </a:t>
            </a:r>
            <a:r>
              <a:rPr dirty="0">
                <a:latin typeface="Calibri" panose="020F0502020204030204"/>
                <a:cs typeface="Calibri" panose="020F0502020204030204"/>
                <a:sym typeface="+mn-ea"/>
              </a:rPr>
              <a:t>syndrome.</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By</a:t>
            </a:r>
            <a:r>
              <a:rPr spc="75" dirty="0">
                <a:latin typeface="Calibri" panose="020F0502020204030204"/>
                <a:cs typeface="Calibri" panose="020F0502020204030204"/>
                <a:sym typeface="+mn-ea"/>
              </a:rPr>
              <a:t> </a:t>
            </a:r>
            <a:r>
              <a:rPr dirty="0">
                <a:latin typeface="Calibri" panose="020F0502020204030204"/>
                <a:cs typeface="Calibri" panose="020F0502020204030204"/>
                <a:sym typeface="+mn-ea"/>
              </a:rPr>
              <a:t>analyzing</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vast</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amounts</a:t>
            </a:r>
            <a:r>
              <a:rPr spc="40" dirty="0">
                <a:latin typeface="Calibri" panose="020F0502020204030204"/>
                <a:cs typeface="Calibri" panose="020F0502020204030204"/>
                <a:sym typeface="+mn-ea"/>
              </a:rPr>
              <a:t> </a:t>
            </a:r>
            <a:r>
              <a:rPr spc="-25" dirty="0">
                <a:latin typeface="Calibri" panose="020F0502020204030204"/>
                <a:cs typeface="Calibri" panose="020F0502020204030204"/>
                <a:sym typeface="+mn-ea"/>
              </a:rPr>
              <a:t>of</a:t>
            </a:r>
            <a:r>
              <a:rPr spc="500" dirty="0">
                <a:latin typeface="Calibri" panose="020F0502020204030204"/>
                <a:cs typeface="Calibri" panose="020F0502020204030204"/>
                <a:sym typeface="+mn-ea"/>
              </a:rPr>
              <a:t> </a:t>
            </a:r>
            <a:r>
              <a:rPr dirty="0">
                <a:latin typeface="Calibri" panose="020F0502020204030204"/>
                <a:cs typeface="Calibri" panose="020F0502020204030204"/>
                <a:sym typeface="+mn-ea"/>
              </a:rPr>
              <a:t>biological</a:t>
            </a:r>
            <a:r>
              <a:rPr spc="40" dirty="0">
                <a:latin typeface="Calibri" panose="020F0502020204030204"/>
                <a:cs typeface="Calibri" panose="020F0502020204030204"/>
                <a:sym typeface="+mn-ea"/>
              </a:rPr>
              <a:t> </a:t>
            </a:r>
            <a:r>
              <a:rPr dirty="0">
                <a:latin typeface="Calibri" panose="020F0502020204030204"/>
                <a:cs typeface="Calibri" panose="020F0502020204030204"/>
                <a:sym typeface="+mn-ea"/>
              </a:rPr>
              <a:t>data,</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including</a:t>
            </a:r>
            <a:r>
              <a:rPr spc="60" dirty="0">
                <a:latin typeface="Calibri" panose="020F0502020204030204"/>
                <a:cs typeface="Calibri" panose="020F0502020204030204"/>
                <a:sym typeface="+mn-ea"/>
              </a:rPr>
              <a:t> </a:t>
            </a:r>
            <a:r>
              <a:rPr dirty="0">
                <a:latin typeface="Calibri" panose="020F0502020204030204"/>
                <a:cs typeface="Calibri" panose="020F0502020204030204"/>
                <a:sym typeface="+mn-ea"/>
              </a:rPr>
              <a:t>molecular</a:t>
            </a:r>
            <a:r>
              <a:rPr spc="35" dirty="0">
                <a:latin typeface="Calibri" panose="020F0502020204030204"/>
                <a:cs typeface="Calibri" panose="020F0502020204030204"/>
                <a:sym typeface="+mn-ea"/>
              </a:rPr>
              <a:t> </a:t>
            </a:r>
            <a:r>
              <a:rPr dirty="0">
                <a:latin typeface="Calibri" panose="020F0502020204030204"/>
                <a:cs typeface="Calibri" panose="020F0502020204030204"/>
                <a:sym typeface="+mn-ea"/>
              </a:rPr>
              <a:t>pathways</a:t>
            </a:r>
            <a:r>
              <a:rPr spc="30" dirty="0">
                <a:latin typeface="Calibri" panose="020F0502020204030204"/>
                <a:cs typeface="Calibri" panose="020F0502020204030204"/>
                <a:sym typeface="+mn-ea"/>
              </a:rPr>
              <a:t> </a:t>
            </a:r>
            <a:r>
              <a:rPr dirty="0">
                <a:latin typeface="Calibri" panose="020F0502020204030204"/>
                <a:cs typeface="Calibri" panose="020F0502020204030204"/>
                <a:sym typeface="+mn-ea"/>
              </a:rPr>
              <a:t>involved</a:t>
            </a:r>
            <a:r>
              <a:rPr spc="65" dirty="0">
                <a:latin typeface="Calibri" panose="020F0502020204030204"/>
                <a:cs typeface="Calibri" panose="020F0502020204030204"/>
                <a:sym typeface="+mn-ea"/>
              </a:rPr>
              <a:t> </a:t>
            </a:r>
            <a:r>
              <a:rPr dirty="0">
                <a:latin typeface="Calibri" panose="020F0502020204030204"/>
                <a:cs typeface="Calibri" panose="020F0502020204030204"/>
                <a:sym typeface="+mn-ea"/>
              </a:rPr>
              <a:t>in</a:t>
            </a:r>
            <a:r>
              <a:rPr spc="75" dirty="0">
                <a:latin typeface="Calibri" panose="020F0502020204030204"/>
                <a:cs typeface="Calibri" panose="020F0502020204030204"/>
                <a:sym typeface="+mn-ea"/>
              </a:rPr>
              <a:t> </a:t>
            </a:r>
            <a:r>
              <a:rPr spc="-25" dirty="0">
                <a:latin typeface="Calibri" panose="020F0502020204030204"/>
                <a:cs typeface="Calibri" panose="020F0502020204030204"/>
                <a:sym typeface="+mn-ea"/>
              </a:rPr>
              <a:t>the</a:t>
            </a:r>
            <a:r>
              <a:rPr spc="50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disease</a:t>
            </a:r>
            <a:endParaRPr>
              <a:latin typeface="Calibri" panose="020F0502020204030204"/>
              <a:cs typeface="Calibri" panose="020F0502020204030204"/>
            </a:endParaRPr>
          </a:p>
          <a:p>
            <a:pPr marL="0" indent="0">
              <a:buFont typeface="Arial" panose="020B0604020202020204" pitchFamily="34" charset="0"/>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sz="3600" spc="-10" dirty="0">
                <a:solidFill>
                  <a:schemeClr val="tx1">
                    <a:lumMod val="95000"/>
                    <a:lumOff val="5000"/>
                  </a:schemeClr>
                </a:solidFill>
                <a:latin typeface="Calibri" panose="020F0502020204030204"/>
                <a:cs typeface="Calibri" panose="020F0502020204030204"/>
                <a:sym typeface="+mn-ea"/>
              </a:rPr>
              <a:t>Suggested</a:t>
            </a:r>
            <a:r>
              <a:rPr sz="3600" spc="-60" dirty="0">
                <a:solidFill>
                  <a:schemeClr val="tx1">
                    <a:lumMod val="95000"/>
                    <a:lumOff val="5000"/>
                  </a:schemeClr>
                </a:solidFill>
                <a:latin typeface="Calibri" panose="020F0502020204030204"/>
                <a:cs typeface="Calibri" panose="020F0502020204030204"/>
                <a:sym typeface="+mn-ea"/>
              </a:rPr>
              <a:t> </a:t>
            </a:r>
            <a:r>
              <a:rPr sz="3600" spc="-10" dirty="0">
                <a:solidFill>
                  <a:schemeClr val="tx1">
                    <a:lumMod val="95000"/>
                    <a:lumOff val="5000"/>
                  </a:schemeClr>
                </a:solidFill>
                <a:latin typeface="Calibri" panose="020F0502020204030204"/>
                <a:cs typeface="Calibri" panose="020F0502020204030204"/>
                <a:sym typeface="+mn-ea"/>
              </a:rPr>
              <a:t>Research</a:t>
            </a:r>
            <a:r>
              <a:rPr sz="3600" spc="-45" dirty="0">
                <a:solidFill>
                  <a:schemeClr val="tx1">
                    <a:lumMod val="95000"/>
                    <a:lumOff val="5000"/>
                  </a:schemeClr>
                </a:solidFill>
                <a:latin typeface="Calibri" panose="020F0502020204030204"/>
                <a:cs typeface="Calibri" panose="020F0502020204030204"/>
                <a:sym typeface="+mn-ea"/>
              </a:rPr>
              <a:t> </a:t>
            </a:r>
            <a:r>
              <a:rPr sz="3600" spc="-10" dirty="0">
                <a:solidFill>
                  <a:schemeClr val="tx1">
                    <a:lumMod val="95000"/>
                    <a:lumOff val="5000"/>
                  </a:schemeClr>
                </a:solidFill>
                <a:latin typeface="Calibri" panose="020F0502020204030204"/>
                <a:cs typeface="Calibri" panose="020F0502020204030204"/>
                <a:sym typeface="+mn-ea"/>
              </a:rPr>
              <a:t>Article</a:t>
            </a:r>
            <a:endParaRPr lang="en-US" sz="3600" b="1" spc="-10" dirty="0">
              <a:solidFill>
                <a:schemeClr val="tx1">
                  <a:lumMod val="95000"/>
                  <a:lumOff val="5000"/>
                </a:schemeClr>
              </a:solidFill>
              <a:latin typeface="Calibri" panose="020F0502020204030204"/>
              <a:cs typeface="Calibri" panose="020F0502020204030204"/>
              <a:sym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21</a:t>
            </a:fld>
            <a:endParaRPr lang="en-US"/>
          </a:p>
        </p:txBody>
      </p:sp>
      <p:sp>
        <p:nvSpPr>
          <p:cNvPr id="5" name="Content Placeholder 4"/>
          <p:cNvSpPr>
            <a:spLocks noGrp="1"/>
          </p:cNvSpPr>
          <p:nvPr>
            <p:ph idx="1"/>
          </p:nvPr>
        </p:nvSpPr>
        <p:spPr/>
        <p:txBody>
          <a:bodyPr>
            <a:normAutofit fontScale="92500" lnSpcReduction="10000"/>
          </a:bodyPr>
          <a:lstStyle/>
          <a:p>
            <a:r>
              <a:rPr lang="en-US" b="1" dirty="0"/>
              <a:t>Links:</a:t>
            </a:r>
          </a:p>
          <a:p>
            <a:pPr marL="0" indent="0">
              <a:buNone/>
            </a:pPr>
            <a:r>
              <a:rPr lang="en-US" dirty="0">
                <a:hlinkClick r:id="rId2"/>
              </a:rPr>
              <a:t>           https://pubmed.ncbi.nlm.nih.gov/37148471/</a:t>
            </a:r>
            <a:endParaRPr lang="en-US" dirty="0"/>
          </a:p>
          <a:p>
            <a:pPr marL="0" indent="0">
              <a:buNone/>
            </a:pPr>
            <a:endParaRPr spc="-10" dirty="0">
              <a:latin typeface="Calibri" panose="020F0502020204030204"/>
              <a:cs typeface="Calibri" panose="020F0502020204030204"/>
              <a:sym typeface="+mn-ea"/>
            </a:endParaRPr>
          </a:p>
          <a:p>
            <a:pPr>
              <a:lnSpc>
                <a:spcPct val="100000"/>
              </a:lnSpc>
              <a:spcBef>
                <a:spcPts val="125"/>
              </a:spcBef>
            </a:pPr>
            <a:r>
              <a:rPr b="1" dirty="0">
                <a:latin typeface="Calibri" panose="020F0502020204030204"/>
                <a:cs typeface="Calibri" panose="020F0502020204030204"/>
                <a:sym typeface="+mn-ea"/>
              </a:rPr>
              <a:t>Journal</a:t>
            </a:r>
            <a:r>
              <a:rPr b="1" spc="85" dirty="0">
                <a:latin typeface="Calibri" panose="020F0502020204030204"/>
                <a:cs typeface="Calibri" panose="020F0502020204030204"/>
                <a:sym typeface="+mn-ea"/>
              </a:rPr>
              <a:t> </a:t>
            </a:r>
            <a:r>
              <a:rPr b="1" spc="-10" dirty="0">
                <a:latin typeface="Calibri" panose="020F0502020204030204"/>
                <a:cs typeface="Calibri" panose="020F0502020204030204"/>
                <a:sym typeface="+mn-ea"/>
              </a:rPr>
              <a:t>Name:</a:t>
            </a:r>
            <a:endParaRPr dirty="0">
              <a:latin typeface="Calibri" panose="020F0502020204030204"/>
              <a:cs typeface="Calibri" panose="020F0502020204030204"/>
            </a:endParaRPr>
          </a:p>
          <a:p>
            <a:pPr>
              <a:lnSpc>
                <a:spcPct val="100000"/>
              </a:lnSpc>
              <a:spcBef>
                <a:spcPts val="145"/>
              </a:spcBef>
            </a:pPr>
            <a:r>
              <a:rPr dirty="0">
                <a:latin typeface="Calibri" panose="020F0502020204030204"/>
                <a:cs typeface="Calibri" panose="020F0502020204030204"/>
                <a:sym typeface="+mn-ea"/>
              </a:rPr>
              <a:t>PubMed</a:t>
            </a:r>
            <a:r>
              <a:rPr spc="80" dirty="0">
                <a:latin typeface="Calibri" panose="020F0502020204030204"/>
                <a:cs typeface="Calibri" panose="020F0502020204030204"/>
                <a:sym typeface="+mn-ea"/>
              </a:rPr>
              <a:t> </a:t>
            </a:r>
            <a:r>
              <a:rPr spc="-10" dirty="0">
                <a:latin typeface="Calibri" panose="020F0502020204030204"/>
                <a:cs typeface="Calibri" panose="020F0502020204030204"/>
                <a:sym typeface="+mn-ea"/>
              </a:rPr>
              <a:t>Central</a:t>
            </a:r>
            <a:r>
              <a:rPr lang="en-US" spc="-10" dirty="0">
                <a:latin typeface="Calibri" panose="020F0502020204030204"/>
                <a:cs typeface="Calibri" panose="020F0502020204030204"/>
                <a:sym typeface="+mn-ea"/>
              </a:rPr>
              <a:t> </a:t>
            </a:r>
            <a:endParaRPr dirty="0">
              <a:latin typeface="Calibri" panose="020F0502020204030204"/>
              <a:cs typeface="Calibri" panose="020F0502020204030204"/>
            </a:endParaRPr>
          </a:p>
          <a:p>
            <a:pPr marL="0" indent="0">
              <a:buNone/>
            </a:pPr>
            <a:endParaRPr spc="-10" dirty="0">
              <a:latin typeface="Calibri" panose="020F0502020204030204"/>
              <a:cs typeface="Calibri" panose="020F0502020204030204"/>
              <a:sym typeface="+mn-ea"/>
            </a:endParaRPr>
          </a:p>
          <a:p>
            <a:pPr>
              <a:lnSpc>
                <a:spcPct val="100000"/>
              </a:lnSpc>
              <a:spcBef>
                <a:spcPts val="140"/>
              </a:spcBef>
            </a:pPr>
            <a:r>
              <a:rPr b="1" spc="-10" dirty="0">
                <a:latin typeface="Calibri" panose="020F0502020204030204"/>
                <a:cs typeface="Calibri" panose="020F0502020204030204"/>
                <a:sym typeface="+mn-ea"/>
              </a:rPr>
              <a:t>Title:</a:t>
            </a:r>
            <a:endParaRPr lang="en-US" b="1" spc="-10" dirty="0">
              <a:latin typeface="Calibri" panose="020F0502020204030204"/>
              <a:cs typeface="Calibri" panose="020F0502020204030204"/>
              <a:sym typeface="+mn-ea"/>
            </a:endParaRPr>
          </a:p>
          <a:p>
            <a:pPr>
              <a:lnSpc>
                <a:spcPct val="100000"/>
              </a:lnSpc>
              <a:spcBef>
                <a:spcPts val="140"/>
              </a:spcBef>
            </a:pPr>
            <a:r>
              <a:rPr lang="en-US" i="0" dirty="0">
                <a:solidFill>
                  <a:srgbClr val="212121"/>
                </a:solidFill>
                <a:effectLst/>
                <a:latin typeface="Merriweather" panose="00000500000000000000" pitchFamily="2" charset="0"/>
              </a:rPr>
              <a:t>The Role of Vitamin D in Health and Disease: A Narrative Review on the Mechanisms Linking  Vitamin D with Disease and the Effects of Supplementation</a:t>
            </a:r>
          </a:p>
          <a:p>
            <a:pPr>
              <a:lnSpc>
                <a:spcPct val="100000"/>
              </a:lnSpc>
              <a:spcBef>
                <a:spcPts val="140"/>
              </a:spcBef>
            </a:pPr>
            <a:endParaRPr lang="en-US" i="0" dirty="0">
              <a:solidFill>
                <a:srgbClr val="212121"/>
              </a:solidFill>
              <a:effectLst/>
              <a:latin typeface="Merriweather" panose="00000500000000000000" pitchFamily="2" charset="0"/>
            </a:endParaRPr>
          </a:p>
          <a:p>
            <a:pPr>
              <a:lnSpc>
                <a:spcPct val="100000"/>
              </a:lnSpc>
              <a:spcBef>
                <a:spcPts val="140"/>
              </a:spcBef>
            </a:pPr>
            <a:endParaRPr b="1" spc="-10" dirty="0">
              <a:latin typeface="Calibri" panose="020F0502020204030204"/>
              <a:cs typeface="Calibri" panose="020F0502020204030204"/>
              <a:sym typeface="+mn-ea"/>
            </a:endParaRPr>
          </a:p>
          <a:p>
            <a:pPr marL="0" marR="1662430" indent="0">
              <a:lnSpc>
                <a:spcPts val="900"/>
              </a:lnSpc>
              <a:spcBef>
                <a:spcPts val="225"/>
              </a:spcBef>
              <a:buNone/>
            </a:pPr>
            <a:endParaRPr lang="en-US" dirty="0">
              <a:latin typeface="Calibri" panose="020F0502020204030204"/>
              <a:cs typeface="Calibri" panose="020F0502020204030204"/>
            </a:endParaRPr>
          </a:p>
          <a:p>
            <a:pPr marL="0" marR="1662430" indent="0">
              <a:lnSpc>
                <a:spcPts val="900"/>
              </a:lnSpc>
              <a:spcBef>
                <a:spcPts val="225"/>
              </a:spcBef>
              <a:buNone/>
            </a:pPr>
            <a:endParaRPr lang="en-US" dirty="0">
              <a:latin typeface="Calibri" panose="020F0502020204030204"/>
              <a:cs typeface="Calibri" panose="020F0502020204030204"/>
            </a:endParaRPr>
          </a:p>
          <a:p>
            <a:pPr>
              <a:lnSpc>
                <a:spcPct val="100000"/>
              </a:lnSpc>
              <a:spcBef>
                <a:spcPts val="135"/>
              </a:spcBef>
            </a:pPr>
            <a:r>
              <a:rPr b="1" dirty="0">
                <a:latin typeface="Calibri" panose="020F0502020204030204"/>
                <a:cs typeface="Calibri" panose="020F0502020204030204"/>
                <a:sym typeface="+mn-ea"/>
              </a:rPr>
              <a:t>Author</a:t>
            </a:r>
            <a:r>
              <a:rPr b="1" spc="100" dirty="0">
                <a:latin typeface="Calibri" panose="020F0502020204030204"/>
                <a:cs typeface="Calibri" panose="020F0502020204030204"/>
                <a:sym typeface="+mn-ea"/>
              </a:rPr>
              <a:t> </a:t>
            </a:r>
            <a:r>
              <a:rPr b="1" spc="-10" dirty="0">
                <a:latin typeface="Calibri" panose="020F0502020204030204"/>
                <a:cs typeface="Calibri" panose="020F0502020204030204"/>
                <a:sym typeface="+mn-ea"/>
              </a:rPr>
              <a:t>Name:</a:t>
            </a:r>
            <a:endParaRPr dirty="0">
              <a:latin typeface="Calibri" panose="020F0502020204030204"/>
              <a:cs typeface="Calibri" panose="020F0502020204030204"/>
            </a:endParaRPr>
          </a:p>
          <a:p>
            <a:pPr>
              <a:lnSpc>
                <a:spcPct val="100000"/>
              </a:lnSpc>
              <a:spcBef>
                <a:spcPts val="140"/>
              </a:spcBef>
            </a:pPr>
            <a:r>
              <a:rPr lang="en-US" u="sng" dirty="0" err="1">
                <a:solidFill>
                  <a:srgbClr val="0000FF"/>
                </a:solidFill>
                <a:uFill>
                  <a:solidFill>
                    <a:srgbClr val="0000FF"/>
                  </a:solidFill>
                </a:uFill>
                <a:latin typeface="Calibri" panose="020F0502020204030204"/>
                <a:cs typeface="Calibri" panose="020F0502020204030204"/>
                <a:sym typeface="+mn-ea"/>
              </a:rPr>
              <a:t>Elenia</a:t>
            </a:r>
            <a:r>
              <a:rPr lang="en-US" u="sng" dirty="0">
                <a:solidFill>
                  <a:srgbClr val="0000FF"/>
                </a:solidFill>
                <a:uFill>
                  <a:solidFill>
                    <a:srgbClr val="0000FF"/>
                  </a:solidFill>
                </a:uFill>
                <a:latin typeface="Calibri" panose="020F0502020204030204"/>
                <a:cs typeface="Calibri" panose="020F0502020204030204"/>
                <a:sym typeface="+mn-ea"/>
              </a:rPr>
              <a:t> </a:t>
            </a:r>
            <a:r>
              <a:rPr lang="en-US" u="sng" dirty="0" err="1">
                <a:solidFill>
                  <a:srgbClr val="0000FF"/>
                </a:solidFill>
                <a:uFill>
                  <a:solidFill>
                    <a:srgbClr val="0000FF"/>
                  </a:solidFill>
                </a:uFill>
                <a:latin typeface="Calibri" panose="020F0502020204030204"/>
                <a:cs typeface="Calibri" panose="020F0502020204030204"/>
                <a:sym typeface="+mn-ea"/>
              </a:rPr>
              <a:t>Rebolis</a:t>
            </a:r>
            <a:endParaRPr dirty="0">
              <a:latin typeface="Calibri" panose="020F0502020204030204"/>
              <a:cs typeface="Calibri" panose="020F0502020204030204"/>
            </a:endParaRPr>
          </a:p>
          <a:p>
            <a:pPr>
              <a:lnSpc>
                <a:spcPct val="100000"/>
              </a:lnSpc>
              <a:spcBef>
                <a:spcPts val="580"/>
              </a:spcBef>
            </a:pPr>
            <a:endParaRPr dirty="0">
              <a:latin typeface="Calibri" panose="020F0502020204030204"/>
              <a:cs typeface="Calibri" panose="020F0502020204030204"/>
            </a:endParaRPr>
          </a:p>
          <a:p>
            <a:pPr marL="0" marR="1662430" indent="0">
              <a:lnSpc>
                <a:spcPts val="900"/>
              </a:lnSpc>
              <a:spcBef>
                <a:spcPts val="225"/>
              </a:spcBef>
              <a:buNone/>
            </a:pPr>
            <a:endParaRPr dirty="0">
              <a:latin typeface="Calibri" panose="020F0502020204030204"/>
              <a:cs typeface="Calibri" panose="020F0502020204030204"/>
            </a:endParaRPr>
          </a:p>
          <a:p>
            <a:pPr>
              <a:lnSpc>
                <a:spcPct val="100000"/>
              </a:lnSpc>
              <a:spcBef>
                <a:spcPts val="140"/>
              </a:spcBef>
            </a:pPr>
            <a:endParaRPr dirty="0">
              <a:latin typeface="Calibri" panose="020F0502020204030204"/>
              <a:cs typeface="Calibri" panose="020F0502020204030204"/>
            </a:endParaRPr>
          </a:p>
          <a:p>
            <a:pPr marL="0" marR="1662430" indent="0">
              <a:lnSpc>
                <a:spcPts val="900"/>
              </a:lnSpc>
              <a:spcBef>
                <a:spcPts val="225"/>
              </a:spcBef>
              <a:buNone/>
            </a:pPr>
            <a:endParaRPr dirty="0">
              <a:latin typeface="Calibri" panose="020F0502020204030204"/>
              <a:cs typeface="Calibri" panose="020F0502020204030204"/>
            </a:endParaRPr>
          </a:p>
          <a:p>
            <a:pPr marL="0" indent="0">
              <a:buNone/>
            </a:pPr>
            <a:endParaRPr dirty="0">
              <a:latin typeface="Calibri" panose="020F0502020204030204"/>
              <a:cs typeface="Calibri" panose="020F0502020204030204"/>
            </a:endParaRP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l"/>
            <a:r>
              <a:rPr lang="en-US" sz="2400" dirty="0"/>
              <a:t>Spiral Integration</a:t>
            </a:r>
            <a:endParaRPr lang="en-US" sz="3600" b="1" dirty="0"/>
          </a:p>
          <a:p>
            <a:pPr algn="ctr"/>
            <a:r>
              <a:rPr lang="en-US" sz="3600" b="1" dirty="0"/>
              <a:t>Bioethics</a:t>
            </a:r>
            <a:endParaRPr lang="en-US" sz="3600" b="1" dirty="0">
              <a:latin typeface="+mn-lt"/>
            </a:endParaRPr>
          </a:p>
        </p:txBody>
      </p:sp>
      <p:sp>
        <p:nvSpPr>
          <p:cNvPr id="7" name="Content Placeholder 5"/>
          <p:cNvSpPr txBox="1"/>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spcBef>
                <a:spcPts val="1415"/>
              </a:spcBef>
              <a:tabLst>
                <a:tab pos="119380" algn="l"/>
              </a:tabLst>
            </a:pPr>
            <a:r>
              <a:rPr sz="2800" dirty="0">
                <a:latin typeface="Calibri" panose="020F0502020204030204"/>
                <a:cs typeface="Calibri" panose="020F0502020204030204"/>
                <a:sym typeface="+mn-ea"/>
              </a:rPr>
              <a:t>Genetic</a:t>
            </a:r>
            <a:r>
              <a:rPr sz="2800" spc="3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Testing</a:t>
            </a:r>
            <a:r>
              <a:rPr sz="2800" spc="4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and</a:t>
            </a:r>
            <a:r>
              <a:rPr sz="2800" spc="40"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Counseling</a:t>
            </a:r>
            <a:endParaRPr sz="2800">
              <a:latin typeface="Calibri" panose="020F0502020204030204"/>
              <a:cs typeface="Calibri" panose="020F0502020204030204"/>
            </a:endParaRPr>
          </a:p>
          <a:p>
            <a:pPr>
              <a:lnSpc>
                <a:spcPct val="100000"/>
              </a:lnSpc>
              <a:spcBef>
                <a:spcPts val="255"/>
              </a:spcBef>
              <a:tabLst>
                <a:tab pos="119380" algn="l"/>
              </a:tabLst>
            </a:pPr>
            <a:r>
              <a:rPr sz="2800" dirty="0">
                <a:latin typeface="Calibri" panose="020F0502020204030204"/>
                <a:cs typeface="Calibri" panose="020F0502020204030204"/>
                <a:sym typeface="+mn-ea"/>
              </a:rPr>
              <a:t>Prenatal</a:t>
            </a:r>
            <a:r>
              <a:rPr sz="2800" spc="9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Diagnosis</a:t>
            </a:r>
            <a:r>
              <a:rPr sz="2800" spc="5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and</a:t>
            </a:r>
            <a:r>
              <a:rPr sz="2800" spc="7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Reproductive</a:t>
            </a:r>
            <a:r>
              <a:rPr sz="2800" spc="50"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Choices</a:t>
            </a:r>
            <a:endParaRPr sz="2800">
              <a:latin typeface="Calibri" panose="020F0502020204030204"/>
              <a:cs typeface="Calibri" panose="020F0502020204030204"/>
            </a:endParaRPr>
          </a:p>
          <a:p>
            <a:pPr>
              <a:lnSpc>
                <a:spcPct val="100000"/>
              </a:lnSpc>
              <a:spcBef>
                <a:spcPts val="240"/>
              </a:spcBef>
              <a:tabLst>
                <a:tab pos="119380" algn="l"/>
              </a:tabLst>
            </a:pPr>
            <a:r>
              <a:rPr sz="2800" dirty="0">
                <a:latin typeface="Calibri" panose="020F0502020204030204"/>
                <a:cs typeface="Calibri" panose="020F0502020204030204"/>
                <a:sym typeface="+mn-ea"/>
              </a:rPr>
              <a:t>Treatment</a:t>
            </a:r>
            <a:r>
              <a:rPr sz="2800" spc="15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Decision-</a:t>
            </a:r>
            <a:r>
              <a:rPr sz="2800" spc="-10" dirty="0">
                <a:latin typeface="Calibri" panose="020F0502020204030204"/>
                <a:cs typeface="Calibri" panose="020F0502020204030204"/>
                <a:sym typeface="+mn-ea"/>
              </a:rPr>
              <a:t>Making</a:t>
            </a:r>
            <a:endParaRPr sz="2800">
              <a:latin typeface="Calibri" panose="020F0502020204030204"/>
              <a:cs typeface="Calibri" panose="020F0502020204030204"/>
            </a:endParaRPr>
          </a:p>
          <a:p>
            <a:pPr>
              <a:lnSpc>
                <a:spcPct val="100000"/>
              </a:lnSpc>
              <a:spcBef>
                <a:spcPts val="240"/>
              </a:spcBef>
              <a:tabLst>
                <a:tab pos="119380" algn="l"/>
              </a:tabLst>
            </a:pPr>
            <a:r>
              <a:rPr sz="2800" dirty="0">
                <a:latin typeface="Calibri" panose="020F0502020204030204"/>
                <a:cs typeface="Calibri" panose="020F0502020204030204"/>
                <a:sym typeface="+mn-ea"/>
              </a:rPr>
              <a:t>Research</a:t>
            </a:r>
            <a:r>
              <a:rPr sz="2800" spc="75"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Ethics</a:t>
            </a:r>
            <a:endParaRPr sz="2800">
              <a:latin typeface="Calibri" panose="020F0502020204030204"/>
              <a:cs typeface="Calibri" panose="020F0502020204030204"/>
            </a:endParaRPr>
          </a:p>
          <a:p>
            <a:pPr>
              <a:lnSpc>
                <a:spcPct val="100000"/>
              </a:lnSpc>
              <a:spcBef>
                <a:spcPts val="240"/>
              </a:spcBef>
              <a:tabLst>
                <a:tab pos="119380" algn="l"/>
              </a:tabLst>
            </a:pPr>
            <a:r>
              <a:rPr sz="2800" dirty="0">
                <a:latin typeface="Calibri" panose="020F0502020204030204"/>
                <a:cs typeface="Calibri" panose="020F0502020204030204"/>
                <a:sym typeface="+mn-ea"/>
              </a:rPr>
              <a:t>Access</a:t>
            </a:r>
            <a:r>
              <a:rPr sz="2800" spc="3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to</a:t>
            </a:r>
            <a:r>
              <a:rPr sz="2800" spc="9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Healthcare</a:t>
            </a:r>
            <a:r>
              <a:rPr sz="2800" spc="45"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and</a:t>
            </a:r>
            <a:r>
              <a:rPr sz="2800" spc="80" dirty="0">
                <a:latin typeface="Calibri" panose="020F0502020204030204"/>
                <a:cs typeface="Calibri" panose="020F0502020204030204"/>
                <a:sym typeface="+mn-ea"/>
              </a:rPr>
              <a:t> </a:t>
            </a:r>
            <a:r>
              <a:rPr sz="2800" dirty="0">
                <a:latin typeface="Calibri" panose="020F0502020204030204"/>
                <a:cs typeface="Calibri" panose="020F0502020204030204"/>
                <a:sym typeface="+mn-ea"/>
              </a:rPr>
              <a:t>Support</a:t>
            </a:r>
            <a:r>
              <a:rPr sz="2800" spc="50" dirty="0">
                <a:latin typeface="Calibri" panose="020F0502020204030204"/>
                <a:cs typeface="Calibri" panose="020F0502020204030204"/>
                <a:sym typeface="+mn-ea"/>
              </a:rPr>
              <a:t> </a:t>
            </a:r>
            <a:r>
              <a:rPr sz="2800" spc="-10" dirty="0">
                <a:latin typeface="Calibri" panose="020F0502020204030204"/>
                <a:cs typeface="Calibri" panose="020F0502020204030204"/>
                <a:sym typeface="+mn-ea"/>
              </a:rPr>
              <a:t>Services</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762000"/>
            <a:ext cx="5953125" cy="1143000"/>
          </a:xfrm>
        </p:spPr>
        <p:txBody>
          <a:bodyPr>
            <a:normAutofit/>
          </a:bodyPr>
          <a:lstStyle/>
          <a:p>
            <a:pPr algn="ctr"/>
            <a:r>
              <a:rPr lang="en-US" sz="4000" spc="-10" dirty="0">
                <a:solidFill>
                  <a:schemeClr val="tx1">
                    <a:lumMod val="95000"/>
                    <a:lumOff val="5000"/>
                  </a:schemeClr>
                </a:solidFill>
                <a:latin typeface="Calibri" panose="020F0502020204030204"/>
                <a:cs typeface="Calibri" panose="020F0502020204030204"/>
                <a:sym typeface="+mn-ea"/>
              </a:rPr>
              <a:t>Learning Resources</a:t>
            </a:r>
            <a:endParaRPr lang="en-US" sz="4000" b="1" spc="-10" dirty="0">
              <a:solidFill>
                <a:schemeClr val="tx1">
                  <a:lumMod val="95000"/>
                  <a:lumOff val="5000"/>
                </a:schemeClr>
              </a:solidFill>
              <a:latin typeface="Calibri" panose="020F0502020204030204"/>
              <a:cs typeface="Calibri" panose="020F0502020204030204"/>
              <a:sym typeface="+mn-ea"/>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t>23</a:t>
            </a:fld>
            <a:endParaRPr lang="en-US"/>
          </a:p>
        </p:txBody>
      </p:sp>
      <p:sp>
        <p:nvSpPr>
          <p:cNvPr id="2" name="Text Box 1"/>
          <p:cNvSpPr txBox="1"/>
          <p:nvPr/>
        </p:nvSpPr>
        <p:spPr>
          <a:xfrm>
            <a:off x="1828800" y="1804670"/>
            <a:ext cx="5588635" cy="4188460"/>
          </a:xfrm>
          <a:prstGeom prst="rect">
            <a:avLst/>
          </a:prstGeom>
          <a:noFill/>
        </p:spPr>
        <p:txBody>
          <a:bodyPr wrap="square" rtlCol="0">
            <a:noAutofit/>
          </a:bodyPr>
          <a:lstStyle/>
          <a:p>
            <a:pPr marL="285750" marR="30480" indent="-285750">
              <a:lnSpc>
                <a:spcPct val="156000"/>
              </a:lnSpc>
              <a:spcBef>
                <a:spcPts val="1225"/>
              </a:spcBef>
              <a:buFont typeface="Arial" panose="020B0604020202020204" pitchFamily="34" charset="0"/>
              <a:buChar char="•"/>
              <a:tabLst>
                <a:tab pos="144145" algn="l"/>
              </a:tabLst>
            </a:pPr>
            <a:r>
              <a:rPr sz="2400" dirty="0">
                <a:latin typeface="Calibri" panose="020F0502020204030204"/>
                <a:cs typeface="Calibri" panose="020F0502020204030204"/>
                <a:sym typeface="+mn-ea"/>
              </a:rPr>
              <a:t>Textbook</a:t>
            </a:r>
            <a:r>
              <a:rPr sz="2400" spc="40" dirty="0">
                <a:latin typeface="Calibri" panose="020F0502020204030204"/>
                <a:cs typeface="Calibri" panose="020F0502020204030204"/>
                <a:sym typeface="+mn-ea"/>
              </a:rPr>
              <a:t> </a:t>
            </a:r>
            <a:r>
              <a:rPr sz="2400" dirty="0">
                <a:latin typeface="Calibri" panose="020F0502020204030204"/>
                <a:cs typeface="Calibri" panose="020F0502020204030204"/>
                <a:sym typeface="+mn-ea"/>
              </a:rPr>
              <a:t>of</a:t>
            </a:r>
            <a:r>
              <a:rPr sz="2400" spc="60" dirty="0">
                <a:latin typeface="Calibri" panose="020F0502020204030204"/>
                <a:cs typeface="Calibri" panose="020F0502020204030204"/>
                <a:sym typeface="+mn-ea"/>
              </a:rPr>
              <a:t> </a:t>
            </a:r>
            <a:r>
              <a:rPr sz="2400" dirty="0">
                <a:latin typeface="Calibri" panose="020F0502020204030204"/>
                <a:cs typeface="Calibri" panose="020F0502020204030204"/>
                <a:sym typeface="+mn-ea"/>
              </a:rPr>
              <a:t>Biochemistry,</a:t>
            </a:r>
            <a:r>
              <a:rPr sz="2400" spc="35" dirty="0">
                <a:latin typeface="Calibri" panose="020F0502020204030204"/>
                <a:cs typeface="Calibri" panose="020F0502020204030204"/>
                <a:sym typeface="+mn-ea"/>
              </a:rPr>
              <a:t> </a:t>
            </a:r>
            <a:r>
              <a:rPr sz="2400" dirty="0">
                <a:latin typeface="Calibri" panose="020F0502020204030204"/>
                <a:cs typeface="Calibri" panose="020F0502020204030204"/>
                <a:sym typeface="+mn-ea"/>
              </a:rPr>
              <a:t>Lippincott</a:t>
            </a:r>
            <a:r>
              <a:rPr sz="2400" spc="30" dirty="0">
                <a:latin typeface="Calibri" panose="020F0502020204030204"/>
                <a:cs typeface="Calibri" panose="020F0502020204030204"/>
                <a:sym typeface="+mn-ea"/>
              </a:rPr>
              <a:t> </a:t>
            </a:r>
            <a:r>
              <a:rPr sz="2400" dirty="0">
                <a:latin typeface="Calibri" panose="020F0502020204030204"/>
                <a:cs typeface="Calibri" panose="020F0502020204030204"/>
                <a:sym typeface="+mn-ea"/>
              </a:rPr>
              <a:t>8</a:t>
            </a:r>
            <a:r>
              <a:rPr sz="2400" baseline="25000" dirty="0">
                <a:latin typeface="Calibri" panose="020F0502020204030204"/>
                <a:cs typeface="Calibri" panose="020F0502020204030204"/>
                <a:sym typeface="+mn-ea"/>
              </a:rPr>
              <a:t>th</a:t>
            </a:r>
            <a:r>
              <a:rPr sz="2400" spc="209" baseline="25000" dirty="0">
                <a:latin typeface="Calibri" panose="020F0502020204030204"/>
                <a:cs typeface="Calibri" panose="020F0502020204030204"/>
                <a:sym typeface="+mn-ea"/>
              </a:rPr>
              <a:t> </a:t>
            </a:r>
            <a:r>
              <a:rPr sz="2400" dirty="0">
                <a:latin typeface="Calibri" panose="020F0502020204030204"/>
                <a:cs typeface="Calibri" panose="020F0502020204030204"/>
                <a:sym typeface="+mn-ea"/>
              </a:rPr>
              <a:t>edition,</a:t>
            </a:r>
            <a:r>
              <a:rPr sz="2400" spc="50" dirty="0">
                <a:latin typeface="Calibri" panose="020F0502020204030204"/>
                <a:cs typeface="Calibri" panose="020F0502020204030204"/>
                <a:sym typeface="+mn-ea"/>
              </a:rPr>
              <a:t> </a:t>
            </a:r>
            <a:r>
              <a:rPr lang="en-US" sz="2400" spc="50" dirty="0">
                <a:latin typeface="Calibri" panose="020F0502020204030204"/>
                <a:cs typeface="Calibri" panose="020F0502020204030204"/>
                <a:sym typeface="+mn-ea"/>
              </a:rPr>
              <a:t>chapter no 28, page no 437</a:t>
            </a:r>
            <a:endParaRPr sz="2400" dirty="0">
              <a:latin typeface="Calibri" panose="020F0502020204030204"/>
              <a:cs typeface="Calibri" panose="020F0502020204030204"/>
            </a:endParaRPr>
          </a:p>
          <a:p>
            <a:pPr marL="285750" indent="-285750">
              <a:lnSpc>
                <a:spcPct val="100000"/>
              </a:lnSpc>
              <a:spcBef>
                <a:spcPts val="755"/>
              </a:spcBef>
              <a:buFont typeface="Arial" panose="020B0604020202020204" pitchFamily="34" charset="0"/>
              <a:buChar char="•"/>
              <a:tabLst>
                <a:tab pos="144780" algn="l"/>
              </a:tabLst>
            </a:pPr>
            <a:r>
              <a:rPr sz="2400" dirty="0">
                <a:latin typeface="Calibri" panose="020F0502020204030204"/>
                <a:cs typeface="Calibri" panose="020F0502020204030204"/>
                <a:sym typeface="+mn-ea"/>
              </a:rPr>
              <a:t>Google</a:t>
            </a:r>
            <a:r>
              <a:rPr sz="2400" spc="70" dirty="0">
                <a:latin typeface="Calibri" panose="020F0502020204030204"/>
                <a:cs typeface="Calibri" panose="020F0502020204030204"/>
                <a:sym typeface="+mn-ea"/>
              </a:rPr>
              <a:t> </a:t>
            </a:r>
            <a:r>
              <a:rPr sz="2400" spc="-10" dirty="0">
                <a:latin typeface="Calibri" panose="020F0502020204030204"/>
                <a:cs typeface="Calibri" panose="020F0502020204030204"/>
                <a:sym typeface="+mn-ea"/>
              </a:rPr>
              <a:t>scholar</a:t>
            </a:r>
            <a:endParaRPr sz="2400" dirty="0">
              <a:latin typeface="Calibri" panose="020F0502020204030204"/>
              <a:cs typeface="Calibri" panose="020F0502020204030204"/>
            </a:endParaRPr>
          </a:p>
          <a:p>
            <a:pPr marL="285750" indent="-285750">
              <a:lnSpc>
                <a:spcPct val="100000"/>
              </a:lnSpc>
              <a:spcBef>
                <a:spcPts val="745"/>
              </a:spcBef>
              <a:buFont typeface="Arial" panose="020B0604020202020204" pitchFamily="34" charset="0"/>
              <a:buChar char="•"/>
              <a:tabLst>
                <a:tab pos="144780" algn="l"/>
              </a:tabLst>
            </a:pPr>
            <a:r>
              <a:rPr sz="2400" dirty="0">
                <a:latin typeface="Calibri" panose="020F0502020204030204"/>
                <a:cs typeface="Calibri" panose="020F0502020204030204"/>
                <a:sym typeface="+mn-ea"/>
              </a:rPr>
              <a:t>Google</a:t>
            </a:r>
            <a:r>
              <a:rPr sz="2400" spc="70" dirty="0">
                <a:latin typeface="Calibri" panose="020F0502020204030204"/>
                <a:cs typeface="Calibri" panose="020F0502020204030204"/>
                <a:sym typeface="+mn-ea"/>
              </a:rPr>
              <a:t> </a:t>
            </a:r>
            <a:r>
              <a:rPr sz="2400" spc="-10" dirty="0">
                <a:latin typeface="Calibri" panose="020F0502020204030204"/>
                <a:cs typeface="Calibri" panose="020F0502020204030204"/>
                <a:sym typeface="+mn-ea"/>
              </a:rPr>
              <a:t>images</a:t>
            </a:r>
            <a:endParaRPr sz="2400" dirty="0">
              <a:latin typeface="Calibri" panose="020F0502020204030204"/>
              <a:cs typeface="Calibri" panose="020F0502020204030204"/>
            </a:endParaRPr>
          </a:p>
          <a:p>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t>4</a:t>
            </a:fld>
            <a:endParaRPr lang="en-US"/>
          </a:p>
        </p:txBody>
      </p:sp>
      <p:sp>
        <p:nvSpPr>
          <p:cNvPr id="2" name="Footer Placeholder 1"/>
          <p:cNvSpPr>
            <a:spLocks noGrp="1"/>
          </p:cNvSpPr>
          <p:nvPr>
            <p:ph type="ftr" sz="quarter" idx="3"/>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67117"/>
            <a:ext cx="8286750" cy="5943600"/>
          </a:xfrm>
        </p:spPr>
        <p:txBody>
          <a:bodyPr>
            <a:normAutofit/>
          </a:bodyPr>
          <a:lstStyle/>
          <a:p>
            <a:pPr marL="0" indent="0" algn="just">
              <a:buNone/>
            </a:pPr>
            <a:r>
              <a:rPr lang="en-US" sz="3200" dirty="0">
                <a:latin typeface="Calibri" panose="020F0502020204030204" pitchFamily="34" charset="0"/>
              </a:rPr>
              <a:t>At the end of this session students should be able to</a:t>
            </a:r>
          </a:p>
          <a:p>
            <a:pPr marL="457200" indent="-457200">
              <a:buFont typeface="+mj-lt"/>
              <a:buAutoNum type="arabicPeriod"/>
            </a:pPr>
            <a:endParaRPr lang="en-US" altLang="en-US" sz="3200" dirty="0"/>
          </a:p>
          <a:p>
            <a:pPr marL="0" indent="0">
              <a:buFont typeface="+mj-lt"/>
              <a:buNone/>
            </a:pPr>
            <a:r>
              <a:rPr lang="en-US" altLang="en-US" sz="2400" dirty="0"/>
              <a:t>1. Explain the sources, metabolism and functions of vitamin D</a:t>
            </a:r>
          </a:p>
          <a:p>
            <a:pPr marL="0" indent="0">
              <a:buFont typeface="+mj-lt"/>
              <a:buNone/>
            </a:pPr>
            <a:r>
              <a:rPr lang="en-US" altLang="en-US" sz="2400" dirty="0"/>
              <a:t>2. Explain the causes and consequences of vitamin D </a:t>
            </a:r>
            <a:r>
              <a:rPr lang="en-US" altLang="en-US" sz="2400" dirty="0" err="1"/>
              <a:t>deficency</a:t>
            </a:r>
            <a:endParaRPr lang="en-US" altLang="en-US" sz="2400" dirty="0"/>
          </a:p>
          <a:p>
            <a:pPr lvl="0">
              <a:spcBef>
                <a:spcPts val="0"/>
              </a:spcBef>
              <a:buFont typeface="Symbol" panose="05050102010706020507"/>
              <a:buChar char=""/>
            </a:pPr>
            <a:endParaRPr lang="en-US" sz="2400" dirty="0">
              <a:solidFill>
                <a:srgbClr val="000000"/>
              </a:solidFill>
              <a:latin typeface="Calibri" panose="020F0502020204030204" pitchFamily="34" charset="0"/>
              <a:ea typeface="MS Mincho"/>
            </a:endParaRPr>
          </a:p>
          <a:p>
            <a:pPr lvl="0">
              <a:spcBef>
                <a:spcPts val="0"/>
              </a:spcBef>
              <a:buFont typeface="Symbol" panose="05050102010706020507"/>
              <a:buChar char=""/>
            </a:pPr>
            <a:endParaRPr lang="en-US" dirty="0">
              <a:latin typeface="+mj-lt"/>
              <a:ea typeface="MS Mincho"/>
            </a:endParaRPr>
          </a:p>
          <a:p>
            <a:pPr marL="0" indent="0">
              <a:buNone/>
            </a:pPr>
            <a:endParaRPr lang="en-US" dirty="0"/>
          </a:p>
          <a:p>
            <a:endParaRPr lang="en-US" dirty="0"/>
          </a:p>
        </p:txBody>
      </p:sp>
      <p:sp>
        <p:nvSpPr>
          <p:cNvPr id="4" name="Title 1"/>
          <p:cNvSpPr txBox="1"/>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b="1" dirty="0">
                <a:latin typeface="+mn-lt"/>
              </a:rPr>
              <a:t>Interactive Session</a:t>
            </a:r>
            <a:br>
              <a:rPr lang="en-US" sz="3200" b="1" dirty="0">
                <a:latin typeface="+mn-lt"/>
              </a:rPr>
            </a:br>
            <a:endParaRPr lang="en-US" dirty="0"/>
          </a:p>
        </p:txBody>
      </p:sp>
      <p:sp>
        <p:nvSpPr>
          <p:cNvPr id="3" name="Content Placeholder 2"/>
          <p:cNvSpPr>
            <a:spLocks noGrp="1"/>
          </p:cNvSpPr>
          <p:nvPr>
            <p:ph idx="1"/>
          </p:nvPr>
        </p:nvSpPr>
        <p:spPr/>
        <p:txBody>
          <a:bodyPr>
            <a:normAutofit lnSpcReduction="10000"/>
          </a:bodyPr>
          <a:lstStyle/>
          <a:p>
            <a:r>
              <a:rPr lang="en-US" sz="2400" dirty="0"/>
              <a:t> Ali is a 5-year-old boy who has been brought to the clinic by his parents due to concerns about progressive leg deformities and difficulty walking. Over the past 6 months, his parents have noticed that Ali has been complaining of pain in his legs, especially after physical activities like playing or walking. His parents also observe that he has difficulty running and often trips over his own feet. They are concerned that his legs appear increasingly bowed, and the deformity seems to be getting </a:t>
            </a:r>
            <a:r>
              <a:rPr lang="en-US" sz="2400" dirty="0" err="1"/>
              <a:t>worse.Ali</a:t>
            </a:r>
            <a:r>
              <a:rPr lang="en-US" sz="2400" dirty="0"/>
              <a:t> is a picky eater and has a limited diet, mainly consisting of rice, bread, and a small amount of vegetables. His parents report that he rarely consumes dairy products and does not like </a:t>
            </a:r>
            <a:r>
              <a:rPr lang="en-US" sz="2400" dirty="0" err="1"/>
              <a:t>fish.They</a:t>
            </a:r>
            <a:r>
              <a:rPr lang="en-US" sz="2400" dirty="0"/>
              <a:t> live in a region with very limited sunlight during the winter months.</a:t>
            </a:r>
          </a:p>
        </p:txBody>
      </p:sp>
      <p:sp>
        <p:nvSpPr>
          <p:cNvPr id="4" name="Slide Number Placeholder 3"/>
          <p:cNvSpPr>
            <a:spLocks noGrp="1"/>
          </p:cNvSpPr>
          <p:nvPr>
            <p:ph type="sldNum" sz="quarter" idx="12"/>
          </p:nvPr>
        </p:nvSpPr>
        <p:spPr/>
        <p:txBody>
          <a:bodyPr/>
          <a:lstStyle/>
          <a:p>
            <a:fld id="{B6F15528-21DE-4FAA-801E-634DDDAF4B2B}" type="slidenum">
              <a:rPr lang="en-US" smtClean="0"/>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br>
              <a:rPr lang="en-GB" sz="3600" kern="1200" dirty="0">
                <a:solidFill>
                  <a:schemeClr val="tx1"/>
                </a:solidFill>
              </a:rPr>
            </a:br>
            <a:r>
              <a:rPr lang="en-US" sz="3200" kern="1200" dirty="0">
                <a:solidFill>
                  <a:schemeClr val="tx1"/>
                </a:solidFill>
                <a:latin typeface="+mn-ea"/>
                <a:cs typeface="+mn-ea"/>
              </a:rPr>
              <a:t>Vitamin D</a:t>
            </a:r>
            <a:endParaRPr lang="en-US" altLang="en-GB" sz="3200" b="1" kern="1200" dirty="0">
              <a:solidFill>
                <a:schemeClr val="tx1"/>
              </a:solidFill>
              <a:latin typeface="+mn-ea"/>
              <a:cs typeface="+mn-ea"/>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t>7</a:t>
            </a:fld>
            <a:endParaRPr lang="en-US"/>
          </a:p>
        </p:txBody>
      </p:sp>
      <p:sp>
        <p:nvSpPr>
          <p:cNvPr id="8" name="Footer Placeholder 7"/>
          <p:cNvSpPr>
            <a:spLocks noGrp="1"/>
          </p:cNvSpPr>
          <p:nvPr>
            <p:ph type="ftr" sz="quarter" idx="3"/>
          </p:nvPr>
        </p:nvSpPr>
        <p:spPr>
          <a:xfrm>
            <a:off x="152400" y="152400"/>
            <a:ext cx="2209800" cy="365125"/>
          </a:xfrm>
        </p:spPr>
        <p:txBody>
          <a:bodyPr/>
          <a:lstStyle/>
          <a:p>
            <a:r>
              <a:rPr lang="en-US" sz="2400" dirty="0">
                <a:solidFill>
                  <a:schemeClr val="tx1"/>
                </a:solidFill>
              </a:rPr>
              <a:t>Core Knowledge</a:t>
            </a:r>
          </a:p>
        </p:txBody>
      </p:sp>
      <p:sp>
        <p:nvSpPr>
          <p:cNvPr id="3" name="Content Placeholder 2"/>
          <p:cNvSpPr>
            <a:spLocks noGrp="1"/>
          </p:cNvSpPr>
          <p:nvPr>
            <p:ph idx="1"/>
          </p:nvPr>
        </p:nvSpPr>
        <p:spPr>
          <a:xfrm>
            <a:off x="628650" y="1825625"/>
            <a:ext cx="7886700" cy="4610100"/>
          </a:xfrm>
        </p:spPr>
        <p:txBody>
          <a:bodyPr>
            <a:normAutofit/>
          </a:bodyPr>
          <a:lstStyle/>
          <a:p>
            <a:pPr>
              <a:buFont typeface="Arial" panose="020B0604020202020204" pitchFamily="34" charset="0"/>
              <a:buChar char="•"/>
            </a:pPr>
            <a:r>
              <a:rPr lang="en-US" sz="2400" dirty="0"/>
              <a:t>The D vitamins are a group of sterols that have a hormone-like function. The active molecule, 1,25-dihydroxycholecalciferol ([1,25-diOH-D3] calcitriol), binds to intracellular receptor proteins. The 1,25-diOH-D3–receptor complex interacts with DNA in the nucleus of target cell and either selectively stimulates or represses gene transcription. The most prominent actions of 1,25-diOH-D3 are to regulate the plasma levels of calcium and phosphorus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Vitamin D Distribution</a:t>
            </a:r>
          </a:p>
        </p:txBody>
      </p:sp>
      <p:sp>
        <p:nvSpPr>
          <p:cNvPr id="4" name="Slide Number Placeholder 3"/>
          <p:cNvSpPr>
            <a:spLocks noGrp="1"/>
          </p:cNvSpPr>
          <p:nvPr>
            <p:ph type="sldNum" sz="quarter" idx="12"/>
          </p:nvPr>
        </p:nvSpPr>
        <p:spPr/>
        <p:txBody>
          <a:bodyPr/>
          <a:lstStyle/>
          <a:p>
            <a:fld id="{B6F15528-21DE-4FAA-801E-634DDDAF4B2B}" type="slidenum">
              <a:rPr lang="en-US" smtClean="0"/>
              <a:t>8</a:t>
            </a:fld>
            <a:endParaRPr lang="en-US"/>
          </a:p>
        </p:txBody>
      </p:sp>
      <p:sp>
        <p:nvSpPr>
          <p:cNvPr id="5" name="Footer Placeholder 4"/>
          <p:cNvSpPr>
            <a:spLocks noGrp="1"/>
          </p:cNvSpPr>
          <p:nvPr>
            <p:ph type="ftr" sz="quarter" idx="3"/>
          </p:nvPr>
        </p:nvSpPr>
        <p:spPr>
          <a:xfrm>
            <a:off x="152400" y="168275"/>
            <a:ext cx="2209800" cy="365125"/>
          </a:xfrm>
        </p:spPr>
        <p:txBody>
          <a:bodyPr/>
          <a:lstStyle/>
          <a:p>
            <a:r>
              <a:rPr lang="en-US" sz="2400" dirty="0">
                <a:solidFill>
                  <a:schemeClr val="tx1"/>
                </a:solidFill>
              </a:rPr>
              <a:t>Core Knowledge</a:t>
            </a:r>
          </a:p>
          <a:p>
            <a:endParaRPr lang="en-US" dirty="0"/>
          </a:p>
        </p:txBody>
      </p:sp>
      <p:sp>
        <p:nvSpPr>
          <p:cNvPr id="7" name="Content Placeholder 6">
            <a:extLst>
              <a:ext uri="{FF2B5EF4-FFF2-40B4-BE49-F238E27FC236}">
                <a16:creationId xmlns:a16="http://schemas.microsoft.com/office/drawing/2014/main" id="{14493D79-35C4-4AAA-BA8C-B1ED0C703A61}"/>
              </a:ext>
            </a:extLst>
          </p:cNvPr>
          <p:cNvSpPr>
            <a:spLocks noGrp="1"/>
          </p:cNvSpPr>
          <p:nvPr>
            <p:ph idx="1"/>
          </p:nvPr>
        </p:nvSpPr>
        <p:spPr/>
        <p:txBody>
          <a:bodyPr>
            <a:normAutofit/>
          </a:bodyPr>
          <a:lstStyle/>
          <a:p>
            <a:r>
              <a:rPr lang="en-US" sz="2400" b="1" dirty="0"/>
              <a:t>1. Endogenous vitamin precursor</a:t>
            </a:r>
            <a:r>
              <a:rPr lang="en-US" sz="2400" dirty="0"/>
              <a:t>: 7-Dehydrocholesterol, an intermediate in cholesterol synthesis, is converted to cholecalciferol in the dermis and epidermis of humans exposed to sunlight and transported to liver bound to vitamin D–binding protein.</a:t>
            </a:r>
          </a:p>
          <a:p>
            <a:r>
              <a:rPr lang="en-US" sz="2400" dirty="0"/>
              <a:t> </a:t>
            </a:r>
            <a:r>
              <a:rPr lang="en-US" sz="2400" b="1" dirty="0"/>
              <a:t>2. Diet: </a:t>
            </a:r>
            <a:r>
              <a:rPr lang="en-US" sz="2400" dirty="0"/>
              <a:t>Ergocalciferol (vitamin D2), found in plants, and cholecalciferol (vitamin D3), found in animal tissues, are sources of preformed vitamin D activity . Ergocalciferol and cholecalciferol differ chemically only in the presence of an additional double bond and methyl group in the plant sterol.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t>9</a:t>
            </a:fld>
            <a:endParaRPr lang="en-US"/>
          </a:p>
        </p:txBody>
      </p:sp>
      <p:sp>
        <p:nvSpPr>
          <p:cNvPr id="5" name="Footer Placeholder 4"/>
          <p:cNvSpPr>
            <a:spLocks noGrp="1"/>
          </p:cNvSpPr>
          <p:nvPr>
            <p:ph type="ftr" sz="quarter" idx="3"/>
          </p:nvPr>
        </p:nvSpPr>
        <p:spPr>
          <a:xfrm>
            <a:off x="152400" y="76200"/>
            <a:ext cx="2209800" cy="365125"/>
          </a:xfrm>
        </p:spPr>
        <p:txBody>
          <a:bodyPr/>
          <a:lstStyle/>
          <a:p>
            <a:r>
              <a:rPr lang="en-US" sz="2400" dirty="0">
                <a:solidFill>
                  <a:schemeClr val="tx1"/>
                </a:solidFill>
              </a:rPr>
              <a:t>Core Knowledge</a:t>
            </a:r>
          </a:p>
          <a:p>
            <a:endParaRPr lang="en-US" dirty="0"/>
          </a:p>
        </p:txBody>
      </p:sp>
      <p:pic>
        <p:nvPicPr>
          <p:cNvPr id="9" name="Content Placeholder 8">
            <a:extLst>
              <a:ext uri="{FF2B5EF4-FFF2-40B4-BE49-F238E27FC236}">
                <a16:creationId xmlns:a16="http://schemas.microsoft.com/office/drawing/2014/main" id="{23457D30-55BF-416E-A57F-443753A89EC1}"/>
              </a:ext>
            </a:extLst>
          </p:cNvPr>
          <p:cNvPicPr>
            <a:picLocks noGrp="1" noChangeAspect="1"/>
          </p:cNvPicPr>
          <p:nvPr>
            <p:ph idx="1"/>
          </p:nvPr>
        </p:nvPicPr>
        <p:blipFill>
          <a:blip r:embed="rId2"/>
          <a:stretch>
            <a:fillRect/>
          </a:stretch>
        </p:blipFill>
        <p:spPr>
          <a:xfrm>
            <a:off x="2019300" y="258762"/>
            <a:ext cx="5105400" cy="6340474"/>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1366</Words>
  <Application>Microsoft Office PowerPoint</Application>
  <PresentationFormat>On-screen Show (4:3)</PresentationFormat>
  <Paragraphs>119</Paragraphs>
  <Slides>23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Arial Black</vt:lpstr>
      <vt:lpstr>Calibri</vt:lpstr>
      <vt:lpstr>Calibri Light</vt:lpstr>
      <vt:lpstr>Merriweather</vt:lpstr>
      <vt:lpstr>Symbol</vt:lpstr>
      <vt:lpstr>Office Theme</vt:lpstr>
      <vt:lpstr>1_Office Theme</vt:lpstr>
      <vt:lpstr>PowerPoint Presentation</vt:lpstr>
      <vt:lpstr>MSK 1 MODULE 1st YEAR MBBS LGIS VITAMIN D</vt:lpstr>
      <vt:lpstr>Motto, Vision, Dream</vt:lpstr>
      <vt:lpstr>PowerPoint Presentation</vt:lpstr>
      <vt:lpstr>PowerPoint Presentation</vt:lpstr>
      <vt:lpstr>Interactive Session </vt:lpstr>
      <vt:lpstr> Vitamin D</vt:lpstr>
      <vt:lpstr>Vitamin D Distribution</vt:lpstr>
      <vt:lpstr>PowerPoint Presentation</vt:lpstr>
      <vt:lpstr>Synthesis of 1,25 Dihydroxycolcalceferol</vt:lpstr>
      <vt:lpstr>PowerPoint Presentation</vt:lpstr>
      <vt:lpstr>Regulation of 25-Hydroxycholcalceferol-Hydroxalase</vt:lpstr>
      <vt:lpstr>                     Functions of vit D</vt:lpstr>
      <vt:lpstr>PowerPoint Presentation</vt:lpstr>
      <vt:lpstr>      Sources and Requirement of vit D</vt:lpstr>
      <vt:lpstr>Vertical Integration</vt:lpstr>
      <vt:lpstr>Vertical Integration                       Rickets and Osteomalacia</vt:lpstr>
      <vt:lpstr>PowerPoint Presentation</vt:lpstr>
      <vt:lpstr>Spiral Integration                        Family Medicine</vt:lpstr>
      <vt:lpstr>Spiral Integration                 Artificial Intelligence</vt:lpstr>
      <vt:lpstr>Suggested Research Article</vt:lpstr>
      <vt:lpstr>PowerPoint Presentation</vt:lpstr>
      <vt:lpstr>Learning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Sia Pakistan</cp:lastModifiedBy>
  <cp:revision>124</cp:revision>
  <dcterms:created xsi:type="dcterms:W3CDTF">2006-08-16T00:00:00Z</dcterms:created>
  <dcterms:modified xsi:type="dcterms:W3CDTF">2025-02-20T10:37:53Z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622C90E5D1B24076887768F58D270976_12</vt:lpwstr>
  </property>
  <property fmtid="{D5CDD505-2E9C-101B-9397-08002B2CF9AE}" pid="3" name="KSOProductBuildVer">
    <vt:lpwstr>1033-12.2.0.19805</vt:lpwstr>
  </property>
</Properties>
</file>