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4"/>
  </p:notesMasterIdLst>
  <p:sldIdLst>
    <p:sldId id="292" r:id="rId2"/>
    <p:sldId id="293" r:id="rId3"/>
    <p:sldId id="335" r:id="rId4"/>
    <p:sldId id="334"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3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37" r:id="rId38"/>
    <p:sldId id="325" r:id="rId39"/>
    <p:sldId id="328" r:id="rId40"/>
    <p:sldId id="336" r:id="rId41"/>
    <p:sldId id="338" r:id="rId42"/>
    <p:sldId id="333" r:id="rId43"/>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73" autoAdjust="0"/>
  </p:normalViewPr>
  <p:slideViewPr>
    <p:cSldViewPr snapToGrid="0">
      <p:cViewPr varScale="1">
        <p:scale>
          <a:sx n="82" d="100"/>
          <a:sy n="82" d="100"/>
        </p:scale>
        <p:origin x="1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4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4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5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5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5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A9A0EA98-5831-4853-B862-C702E6EB345C}" type="slidenum">
              <a:rPr lang="en-US" smtClean="0"/>
              <a:t>26</a:t>
            </a:fld>
            <a:endParaRPr lang="en-US"/>
          </a:p>
        </p:txBody>
      </p:sp>
    </p:spTree>
    <p:extLst>
      <p:ext uri="{BB962C8B-B14F-4D97-AF65-F5344CB8AC3E}">
        <p14:creationId xmlns:p14="http://schemas.microsoft.com/office/powerpoint/2010/main" val="91525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9BEB-9C5D-F90B-CD75-9A89ADB1F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35A6953F-E88A-867B-3FE7-85423738C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19B384C8-B080-584F-7154-B772512B9CB1}"/>
              </a:ext>
            </a:extLst>
          </p:cNvPr>
          <p:cNvSpPr>
            <a:spLocks noGrp="1"/>
          </p:cNvSpPr>
          <p:nvPr>
            <p:ph type="dt" sz="half" idx="10"/>
          </p:nvPr>
        </p:nvSpPr>
        <p:spPr/>
        <p:txBody>
          <a:bodyPr/>
          <a:lstStyle/>
          <a:p>
            <a:fld id="{4AAD347D-5ACD-4C99-B74B-A9C85AD731AF}" type="datetimeFigureOut">
              <a:rPr lang="en-US" smtClean="0"/>
              <a:t>22-Apr-25</a:t>
            </a:fld>
            <a:endParaRPr lang="en-US" dirty="0"/>
          </a:p>
        </p:txBody>
      </p:sp>
      <p:sp>
        <p:nvSpPr>
          <p:cNvPr id="5" name="Footer Placeholder 4">
            <a:extLst>
              <a:ext uri="{FF2B5EF4-FFF2-40B4-BE49-F238E27FC236}">
                <a16:creationId xmlns:a16="http://schemas.microsoft.com/office/drawing/2014/main" id="{C990F2EA-EC9B-C26D-0D09-3F7772B71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5C88D1-13F0-09BC-B355-B12EF3F30D72}"/>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98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ED92-44F1-9DAB-737C-2ACB00F0BB25}"/>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F12C85E-50E5-2299-B0E8-76FEDB9D1F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78DA0F5-5CF0-4046-855A-C4F0DAC9F1C6}"/>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5" name="Footer Placeholder 4">
            <a:extLst>
              <a:ext uri="{FF2B5EF4-FFF2-40B4-BE49-F238E27FC236}">
                <a16:creationId xmlns:a16="http://schemas.microsoft.com/office/drawing/2014/main" id="{2E7110AB-DAB5-F0ED-D33F-248072BB22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9AD6FB-45B9-7BF4-1C8A-DD807C026A00}"/>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034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C5160-6386-6B47-3581-F41DEC8EF9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49858F04-9EE6-AE11-8307-7E3C2079DB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6575B8-1587-0580-7CAC-AF55CA7D2243}"/>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5" name="Footer Placeholder 4">
            <a:extLst>
              <a:ext uri="{FF2B5EF4-FFF2-40B4-BE49-F238E27FC236}">
                <a16:creationId xmlns:a16="http://schemas.microsoft.com/office/drawing/2014/main" id="{45740E36-9DBE-F462-23AB-ED7D05ED2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D492EB-3644-A286-0B28-1742DC4BC4D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601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186F-8FFC-D949-306C-C8055ED7AE8D}"/>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4F54E1D9-ECF0-53F7-E0C8-32A0FB70D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35453EE-5C00-8146-A29F-1CC218E6D595}"/>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5" name="Footer Placeholder 4">
            <a:extLst>
              <a:ext uri="{FF2B5EF4-FFF2-40B4-BE49-F238E27FC236}">
                <a16:creationId xmlns:a16="http://schemas.microsoft.com/office/drawing/2014/main" id="{08AEC215-C1FC-C45E-EDA0-1769ECEED0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1D3CA3-54EC-30AE-33A6-D6C4F2D45933}"/>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83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58EB-56F1-F87D-C196-33A41E37FC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A62A7F79-996E-DE32-93F4-E6370EFF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27A44-D3DB-6948-1B79-D5025A64A7A5}"/>
              </a:ext>
            </a:extLst>
          </p:cNvPr>
          <p:cNvSpPr>
            <a:spLocks noGrp="1"/>
          </p:cNvSpPr>
          <p:nvPr>
            <p:ph type="dt" sz="half" idx="10"/>
          </p:nvPr>
        </p:nvSpPr>
        <p:spPr/>
        <p:txBody>
          <a:bodyPr/>
          <a:lstStyle/>
          <a:p>
            <a:fld id="{9796027F-7875-4030-9381-8BD8C4F21935}" type="datetimeFigureOut">
              <a:rPr lang="en-US" smtClean="0"/>
              <a:t>22-Apr-25</a:t>
            </a:fld>
            <a:endParaRPr lang="en-US" dirty="0"/>
          </a:p>
        </p:txBody>
      </p:sp>
      <p:sp>
        <p:nvSpPr>
          <p:cNvPr id="5" name="Footer Placeholder 4">
            <a:extLst>
              <a:ext uri="{FF2B5EF4-FFF2-40B4-BE49-F238E27FC236}">
                <a16:creationId xmlns:a16="http://schemas.microsoft.com/office/drawing/2014/main" id="{017D7542-EA93-8B5B-70DB-8C68202E6D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DEDF67-3B93-C099-585F-698733DEC292}"/>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40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E06E-8919-CADE-545E-AE4C2BB06D6B}"/>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FD13DE1-F100-691B-FBE0-772EB66C7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A87040E0-6B45-984A-E7DC-E5B9B7016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3BB6116D-DFB7-2FE2-1520-D77C609B673F}"/>
              </a:ext>
            </a:extLst>
          </p:cNvPr>
          <p:cNvSpPr>
            <a:spLocks noGrp="1"/>
          </p:cNvSpPr>
          <p:nvPr>
            <p:ph type="dt" sz="half" idx="10"/>
          </p:nvPr>
        </p:nvSpPr>
        <p:spPr/>
        <p:txBody>
          <a:bodyPr/>
          <a:lstStyle/>
          <a:p>
            <a:fld id="{9796027F-7875-4030-9381-8BD8C4F21935}" type="datetimeFigureOut">
              <a:rPr lang="en-US" smtClean="0"/>
              <a:t>22-Apr-25</a:t>
            </a:fld>
            <a:endParaRPr lang="en-US" dirty="0"/>
          </a:p>
        </p:txBody>
      </p:sp>
      <p:sp>
        <p:nvSpPr>
          <p:cNvPr id="6" name="Footer Placeholder 5">
            <a:extLst>
              <a:ext uri="{FF2B5EF4-FFF2-40B4-BE49-F238E27FC236}">
                <a16:creationId xmlns:a16="http://schemas.microsoft.com/office/drawing/2014/main" id="{BC7AB530-7148-BE87-F8E7-04CEBF0748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06FD2D-E398-EF1C-C795-3322FF499D9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8602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51AB-21EF-0C48-A7D8-8294084A52A4}"/>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C15C0BE4-5C43-D2E9-2D1C-4D0093527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3FA33-D92B-0C75-6BDC-9F7CB76D2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D337F7C7-E842-956D-1FBA-CF22D6583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F5B31-DFB0-31D9-10C8-0D9C784F1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7F19CB2D-C81B-0BDC-751A-E11A0777E499}"/>
              </a:ext>
            </a:extLst>
          </p:cNvPr>
          <p:cNvSpPr>
            <a:spLocks noGrp="1"/>
          </p:cNvSpPr>
          <p:nvPr>
            <p:ph type="dt" sz="half" idx="10"/>
          </p:nvPr>
        </p:nvSpPr>
        <p:spPr/>
        <p:txBody>
          <a:bodyPr/>
          <a:lstStyle/>
          <a:p>
            <a:fld id="{9796027F-7875-4030-9381-8BD8C4F21935}" type="datetimeFigureOut">
              <a:rPr lang="en-US" smtClean="0"/>
              <a:t>22-Apr-25</a:t>
            </a:fld>
            <a:endParaRPr lang="en-US" dirty="0"/>
          </a:p>
        </p:txBody>
      </p:sp>
      <p:sp>
        <p:nvSpPr>
          <p:cNvPr id="8" name="Footer Placeholder 7">
            <a:extLst>
              <a:ext uri="{FF2B5EF4-FFF2-40B4-BE49-F238E27FC236}">
                <a16:creationId xmlns:a16="http://schemas.microsoft.com/office/drawing/2014/main" id="{2C90D1A6-D6A3-1DB7-E9F0-D8468BB68E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81C7C7-CD8F-6258-5D54-3761F658C80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94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91CE-C21A-2BB4-C751-A6A71510C460}"/>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7BF90C42-906E-72E4-917B-9218248A7EE2}"/>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4" name="Footer Placeholder 3">
            <a:extLst>
              <a:ext uri="{FF2B5EF4-FFF2-40B4-BE49-F238E27FC236}">
                <a16:creationId xmlns:a16="http://schemas.microsoft.com/office/drawing/2014/main" id="{65BBDD96-8EA6-A2F2-8F7F-E7967C8F37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135F59-16DB-0512-3CC6-9E84D4BF348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601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0101-1DFC-6C25-442B-9F27CB4F5A7E}"/>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3" name="Footer Placeholder 2">
            <a:extLst>
              <a:ext uri="{FF2B5EF4-FFF2-40B4-BE49-F238E27FC236}">
                <a16:creationId xmlns:a16="http://schemas.microsoft.com/office/drawing/2014/main" id="{F3EDD1DD-7BFA-7AA4-0F16-23154B91D0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8FE378-54B0-C070-7C76-DA7EABCFA9B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997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9F89-A53C-DCEC-B511-589195B2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401B3B03-1DB9-AB7D-08FD-BAE9B9978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70F69456-ABEE-9352-A4EA-8DF98469C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7C6D-AEED-6389-EC39-B07A2D0CBC60}"/>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6" name="Footer Placeholder 5">
            <a:extLst>
              <a:ext uri="{FF2B5EF4-FFF2-40B4-BE49-F238E27FC236}">
                <a16:creationId xmlns:a16="http://schemas.microsoft.com/office/drawing/2014/main" id="{0E21B57D-E19C-3CAD-EB40-8EF7C2FEA1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63362A-6C72-CD23-5B1C-FB1835FD103C}"/>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253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3611-A897-5357-67BC-1230F7430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A9A11496-A8EC-A74F-D4DD-6082C8FA9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19F4718-AF0E-210F-C1AC-92B939A62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F68F7-1524-B03D-E65C-B4211BAF39B6}"/>
              </a:ext>
            </a:extLst>
          </p:cNvPr>
          <p:cNvSpPr>
            <a:spLocks noGrp="1"/>
          </p:cNvSpPr>
          <p:nvPr>
            <p:ph type="dt" sz="half" idx="10"/>
          </p:nvPr>
        </p:nvSpPr>
        <p:spPr/>
        <p:txBody>
          <a:bodyPr/>
          <a:lstStyle/>
          <a:p>
            <a:fld id="{4509A250-FF31-4206-8172-F9D3106AACB1}" type="datetimeFigureOut">
              <a:rPr lang="en-US" smtClean="0"/>
              <a:t>22-Apr-25</a:t>
            </a:fld>
            <a:endParaRPr lang="en-US" dirty="0"/>
          </a:p>
        </p:txBody>
      </p:sp>
      <p:sp>
        <p:nvSpPr>
          <p:cNvPr id="6" name="Footer Placeholder 5">
            <a:extLst>
              <a:ext uri="{FF2B5EF4-FFF2-40B4-BE49-F238E27FC236}">
                <a16:creationId xmlns:a16="http://schemas.microsoft.com/office/drawing/2014/main" id="{45CF0981-8208-F8C9-AB3A-00B3CF4614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554A43-B27E-8094-0FB3-554C09EEF42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09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7BF25-78F7-EABF-E2FE-69A804233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67C09277-7E6B-A149-7B5C-63A34146F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C533EF5-85F5-26E1-1032-579973F5C1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22-Apr-25</a:t>
            </a:fld>
            <a:endParaRPr lang="en-US" dirty="0"/>
          </a:p>
        </p:txBody>
      </p:sp>
      <p:sp>
        <p:nvSpPr>
          <p:cNvPr id="5" name="Footer Placeholder 4">
            <a:extLst>
              <a:ext uri="{FF2B5EF4-FFF2-40B4-BE49-F238E27FC236}">
                <a16:creationId xmlns:a16="http://schemas.microsoft.com/office/drawing/2014/main" id="{1899A010-27EF-26F3-11E8-269D1620C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DF8B66-0ECD-E9A6-7D75-E47529AEB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75143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ebertpub.com/doi/full/10.1089/thy.2016.0457" TargetMode="External"/><Relationship Id="rId2" Type="http://schemas.openxmlformats.org/officeDocument/2006/relationships/hyperlink" Target="https://www.acog.org/clinical/clinical-guidance/practice-bulletin/articles/2020/06/thyroid-disease-in-pregnanc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ctrTitle"/>
          </p:nvPr>
        </p:nvSpPr>
        <p:spPr>
          <a:xfrm>
            <a:off x="678705" y="586380"/>
            <a:ext cx="8825658" cy="3329581"/>
          </a:xfrm>
        </p:spPr>
        <p:txBody>
          <a:bodyPr/>
          <a:lstStyle/>
          <a:p>
            <a:r>
              <a:rPr lang="en-US" sz="5400" b="1" dirty="0">
                <a:solidFill>
                  <a:schemeClr val="tx1"/>
                </a:solidFill>
              </a:rPr>
              <a:t>    </a:t>
            </a:r>
            <a:r>
              <a:rPr lang="en-US" sz="6000" b="1" dirty="0">
                <a:solidFill>
                  <a:schemeClr val="tx1"/>
                </a:solidFill>
              </a:rPr>
              <a:t>THYROID DISORDERS</a:t>
            </a:r>
            <a:br>
              <a:rPr lang="en-US" sz="5400" b="1" dirty="0">
                <a:solidFill>
                  <a:schemeClr val="tx1"/>
                </a:solidFill>
              </a:rPr>
            </a:br>
            <a:r>
              <a:rPr lang="en-US" sz="5400" b="1" dirty="0">
                <a:solidFill>
                  <a:schemeClr val="tx1"/>
                </a:solidFill>
              </a:rPr>
              <a:t> </a:t>
            </a:r>
          </a:p>
        </p:txBody>
      </p:sp>
      <p:sp>
        <p:nvSpPr>
          <p:cNvPr id="1048604" name="Subtitle 2"/>
          <p:cNvSpPr>
            <a:spLocks noGrp="1"/>
          </p:cNvSpPr>
          <p:nvPr>
            <p:ph type="subTitle" idx="1"/>
          </p:nvPr>
        </p:nvSpPr>
        <p:spPr>
          <a:xfrm>
            <a:off x="5663641" y="5410200"/>
            <a:ext cx="8825658" cy="861420"/>
          </a:xfrm>
        </p:spPr>
        <p:txBody>
          <a:bodyPr>
            <a:normAutofit lnSpcReduction="10000"/>
          </a:bodyPr>
          <a:lstStyle/>
          <a:p>
            <a:r>
              <a:rPr lang="en-US" dirty="0"/>
              <a:t>Dr SAIMA AMBREEN</a:t>
            </a:r>
          </a:p>
          <a:p>
            <a:r>
              <a:rPr lang="en-US" dirty="0"/>
              <a:t>Associate professor MU1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646112" y="452717"/>
            <a:ext cx="5033170" cy="4195481"/>
          </a:xfrm>
        </p:spPr>
        <p:txBody>
          <a:bodyPr>
            <a:normAutofit/>
          </a:bodyPr>
          <a:lstStyle/>
          <a:p>
            <a:r>
              <a:rPr lang="en-US" sz="3600" b="1" dirty="0">
                <a:latin typeface="Times New Roman" panose="02020603050405020304" pitchFamily="18" charset="0"/>
                <a:cs typeface="Times New Roman" panose="02020603050405020304" pitchFamily="18" charset="0"/>
              </a:rPr>
              <a:t>Signs and Symptoms of Hyperthyroidism</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pic>
        <p:nvPicPr>
          <p:cNvPr id="2097162" name="Picture 4"/>
          <p:cNvPicPr>
            <a:picLocks noGrp="1" noChangeAspect="1"/>
          </p:cNvPicPr>
          <p:nvPr>
            <p:ph idx="1"/>
          </p:nvPr>
        </p:nvPicPr>
        <p:blipFill>
          <a:blip r:embed="rId2"/>
          <a:stretch>
            <a:fillRect/>
          </a:stretch>
        </p:blipFill>
        <p:spPr>
          <a:xfrm>
            <a:off x="4913194" y="559558"/>
            <a:ext cx="6766838" cy="6176998"/>
          </a:xfrm>
        </p:spPr>
      </p:pic>
      <p:pic>
        <p:nvPicPr>
          <p:cNvPr id="2" name="Picture 1">
            <a:extLst>
              <a:ext uri="{FF2B5EF4-FFF2-40B4-BE49-F238E27FC236}">
                <a16:creationId xmlns:a16="http://schemas.microsoft.com/office/drawing/2014/main" id="{191DD5B8-A790-9EAE-38F2-4BEC4A61EDE9}"/>
              </a:ext>
            </a:extLst>
          </p:cNvPr>
          <p:cNvPicPr>
            <a:picLocks noChangeAspect="1"/>
          </p:cNvPicPr>
          <p:nvPr/>
        </p:nvPicPr>
        <p:blipFill>
          <a:blip r:embed="rId3"/>
          <a:stretch>
            <a:fillRect/>
          </a:stretch>
        </p:blipFill>
        <p:spPr>
          <a:xfrm>
            <a:off x="814221" y="3087954"/>
            <a:ext cx="1503267" cy="4544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979802" y="452716"/>
            <a:ext cx="9404723" cy="845063"/>
          </a:xfrm>
        </p:spPr>
        <p:txBody>
          <a:bodyPr/>
          <a:lstStyle/>
          <a:p>
            <a:r>
              <a:rPr lang="en-US" b="1" dirty="0">
                <a:solidFill>
                  <a:schemeClr val="tx1"/>
                </a:solidFill>
                <a:latin typeface="Times New Roman" panose="02020603050405020304" pitchFamily="18" charset="0"/>
                <a:cs typeface="Times New Roman" panose="02020603050405020304" pitchFamily="18" charset="0"/>
              </a:rPr>
              <a:t>Graves Disease</a:t>
            </a:r>
          </a:p>
        </p:txBody>
      </p:sp>
      <p:sp>
        <p:nvSpPr>
          <p:cNvPr id="1048617" name="Content Placeholder 2"/>
          <p:cNvSpPr>
            <a:spLocks noGrp="1"/>
          </p:cNvSpPr>
          <p:nvPr>
            <p:ph idx="1"/>
          </p:nvPr>
        </p:nvSpPr>
        <p:spPr>
          <a:xfrm>
            <a:off x="875201" y="1331259"/>
            <a:ext cx="10275020" cy="5074023"/>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Also called Toxic diffuse goiter,</a:t>
            </a:r>
          </a:p>
          <a:p>
            <a:r>
              <a:rPr lang="en-US" dirty="0">
                <a:latin typeface="Times New Roman" panose="02020603050405020304" pitchFamily="18" charset="0"/>
                <a:cs typeface="Times New Roman" panose="02020603050405020304" pitchFamily="18" charset="0"/>
              </a:rPr>
              <a:t> An Autoimmune disease and most common cause of hyperthyroidism. </a:t>
            </a:r>
          </a:p>
          <a:p>
            <a:pPr marL="0" indent="0">
              <a:buNone/>
            </a:pPr>
            <a:r>
              <a:rPr lang="en-US" i="1" dirty="0">
                <a:solidFill>
                  <a:schemeClr val="accent2"/>
                </a:solidFill>
                <a:latin typeface="Times New Roman" panose="02020603050405020304" pitchFamily="18" charset="0"/>
                <a:cs typeface="Times New Roman" panose="02020603050405020304" pitchFamily="18" charset="0"/>
              </a:rPr>
              <a:t>Causes</a:t>
            </a:r>
          </a:p>
          <a:p>
            <a:r>
              <a:rPr lang="en-US" dirty="0">
                <a:latin typeface="Times New Roman" panose="02020603050405020304" pitchFamily="18" charset="0"/>
                <a:cs typeface="Times New Roman" panose="02020603050405020304" pitchFamily="18" charset="0"/>
              </a:rPr>
              <a:t>Family history </a:t>
            </a:r>
          </a:p>
          <a:p>
            <a:r>
              <a:rPr lang="en-US" dirty="0">
                <a:latin typeface="Times New Roman" panose="02020603050405020304" pitchFamily="18" charset="0"/>
                <a:cs typeface="Times New Roman" panose="02020603050405020304" pitchFamily="18" charset="0"/>
              </a:rPr>
              <a:t>Genetic factors</a:t>
            </a:r>
          </a:p>
          <a:p>
            <a:r>
              <a:rPr lang="en-US" dirty="0">
                <a:latin typeface="Times New Roman" panose="02020603050405020304" pitchFamily="18" charset="0"/>
                <a:cs typeface="Times New Roman" panose="02020603050405020304" pitchFamily="18" charset="0"/>
              </a:rPr>
              <a:t> Stress</a:t>
            </a:r>
          </a:p>
          <a:p>
            <a:r>
              <a:rPr lang="en-US" dirty="0">
                <a:latin typeface="Times New Roman" panose="02020603050405020304" pitchFamily="18" charset="0"/>
                <a:cs typeface="Times New Roman" panose="02020603050405020304" pitchFamily="18" charset="0"/>
              </a:rPr>
              <a:t> infections</a:t>
            </a:r>
          </a:p>
          <a:p>
            <a:r>
              <a:rPr lang="en-US" dirty="0">
                <a:latin typeface="Times New Roman" panose="02020603050405020304" pitchFamily="18" charset="0"/>
                <a:cs typeface="Times New Roman" panose="02020603050405020304" pitchFamily="18" charset="0"/>
              </a:rPr>
              <a:t> Autoimmune disease(type1 DM , Addison disease)</a:t>
            </a:r>
          </a:p>
          <a:p>
            <a:r>
              <a:rPr lang="en-US" dirty="0">
                <a:latin typeface="Times New Roman" panose="02020603050405020304" pitchFamily="18" charset="0"/>
                <a:cs typeface="Times New Roman" panose="02020603050405020304" pitchFamily="18" charset="0"/>
              </a:rPr>
              <a:t> Smoking.</a:t>
            </a:r>
          </a:p>
          <a:p>
            <a:pPr marL="0" indent="0">
              <a:buNone/>
            </a:pPr>
            <a:r>
              <a:rPr lang="en-US" i="1" dirty="0">
                <a:solidFill>
                  <a:schemeClr val="accent2"/>
                </a:solidFill>
                <a:latin typeface="Times New Roman" panose="02020603050405020304" pitchFamily="18" charset="0"/>
                <a:cs typeface="Times New Roman" panose="02020603050405020304" pitchFamily="18" charset="0"/>
              </a:rPr>
              <a:t> Pathogenesis</a:t>
            </a:r>
          </a:p>
          <a:p>
            <a:pPr marL="0" indent="0">
              <a:buNone/>
            </a:pPr>
            <a:r>
              <a:rPr lang="en-US" dirty="0">
                <a:latin typeface="Times New Roman" panose="02020603050405020304" pitchFamily="18" charset="0"/>
                <a:cs typeface="Times New Roman" panose="02020603050405020304" pitchFamily="18" charset="0"/>
              </a:rPr>
              <a:t>Production of immunoglobulin IgG antibodies(Thyroid stimulating immunoglobulin and TSH receptors antibodies </a:t>
            </a:r>
            <a:r>
              <a:rPr lang="en-US" dirty="0" err="1">
                <a:latin typeface="Times New Roman" panose="02020603050405020304" pitchFamily="18" charset="0"/>
                <a:cs typeface="Times New Roman" panose="02020603050405020304" pitchFamily="18" charset="0"/>
              </a:rPr>
              <a:t>TRAb</a:t>
            </a:r>
            <a:r>
              <a:rPr lang="en-US" dirty="0">
                <a:latin typeface="Times New Roman" panose="02020603050405020304" pitchFamily="18" charset="0"/>
                <a:cs typeface="Times New Roman" panose="02020603050405020304" pitchFamily="18" charset="0"/>
              </a:rPr>
              <a:t>) directed against TSH receptors .</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endParaRPr lang="en-US" i="1" dirty="0">
              <a:solidFill>
                <a:schemeClr val="accent2"/>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solidFill>
                <a:schemeClr val="accent2"/>
              </a:solidFill>
              <a:latin typeface="Times New Roman" panose="02020603050405020304" pitchFamily="18" charset="0"/>
              <a:cs typeface="Times New Roman" panose="02020603050405020304" pitchFamily="18" charset="0"/>
            </a:endParaRPr>
          </a:p>
          <a:p>
            <a:endParaRPr lang="en-US" dirty="0">
              <a:solidFill>
                <a:schemeClr val="accent2"/>
              </a:solidFill>
              <a:latin typeface="Times New Roman" panose="02020603050405020304" pitchFamily="18" charset="0"/>
              <a:cs typeface="Times New Roman" panose="02020603050405020304" pitchFamily="18" charset="0"/>
            </a:endParaRPr>
          </a:p>
          <a:p>
            <a:pPr marL="0" indent="0">
              <a:buNone/>
            </a:pPr>
            <a:endParaRPr lang="en-US" i="1" dirty="0">
              <a:solidFill>
                <a:schemeClr val="accent2"/>
              </a:solidFill>
              <a:latin typeface="Times New Roman" panose="02020603050405020304" pitchFamily="18" charset="0"/>
              <a:cs typeface="Times New Roman" panose="02020603050405020304" pitchFamily="18" charset="0"/>
            </a:endParaRPr>
          </a:p>
          <a:p>
            <a:pPr marL="0" indent="0">
              <a:buNone/>
            </a:pPr>
            <a:endParaRPr lang="en-US" i="1" dirty="0">
              <a:solidFill>
                <a:schemeClr val="accent2"/>
              </a:solidFill>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E8B1971-3854-27C5-FC2D-89484C642C2C}"/>
              </a:ext>
            </a:extLst>
          </p:cNvPr>
          <p:cNvPicPr>
            <a:picLocks noChangeAspect="1"/>
          </p:cNvPicPr>
          <p:nvPr/>
        </p:nvPicPr>
        <p:blipFill>
          <a:blip r:embed="rId2"/>
          <a:stretch>
            <a:fillRect/>
          </a:stretch>
        </p:blipFill>
        <p:spPr>
          <a:xfrm>
            <a:off x="7189019" y="648011"/>
            <a:ext cx="1503267" cy="454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646111" y="452718"/>
            <a:ext cx="9404723" cy="606938"/>
          </a:xfrm>
        </p:spPr>
        <p:txBody>
          <a:bodyPr>
            <a:normAutofit fontScale="90000"/>
          </a:bodyPr>
          <a:lstStyle/>
          <a:p>
            <a:r>
              <a:rPr lang="en-US" b="1" dirty="0">
                <a:latin typeface="Times New Roman" panose="02020603050405020304" pitchFamily="18" charset="0"/>
                <a:cs typeface="Times New Roman" panose="02020603050405020304" pitchFamily="18" charset="0"/>
              </a:rPr>
              <a:t>Features:</a:t>
            </a:r>
          </a:p>
        </p:txBody>
      </p:sp>
      <p:sp>
        <p:nvSpPr>
          <p:cNvPr id="1048619" name="Content Placeholder 2"/>
          <p:cNvSpPr>
            <a:spLocks noGrp="1"/>
          </p:cNvSpPr>
          <p:nvPr>
            <p:ph idx="1"/>
          </p:nvPr>
        </p:nvSpPr>
        <p:spPr>
          <a:xfrm>
            <a:off x="472765" y="1294050"/>
            <a:ext cx="8946541" cy="10945415"/>
          </a:xfrm>
        </p:spPr>
        <p:txBody>
          <a:bodyPr>
            <a:normAutofit/>
          </a:bodyPr>
          <a:lstStyle/>
          <a:p>
            <a:r>
              <a:rPr lang="en-US" sz="2400" dirty="0">
                <a:latin typeface="Times New Roman" panose="02020603050405020304" pitchFamily="18" charset="0"/>
                <a:cs typeface="Times New Roman" panose="02020603050405020304" pitchFamily="18" charset="0"/>
              </a:rPr>
              <a:t>Skin is warm and moist, palms are moist and hyperemic. </a:t>
            </a:r>
          </a:p>
          <a:p>
            <a:r>
              <a:rPr lang="en-US" sz="2400" dirty="0">
                <a:latin typeface="Times New Roman" panose="02020603050405020304" pitchFamily="18" charset="0"/>
                <a:cs typeface="Times New Roman" panose="02020603050405020304" pitchFamily="18" charset="0"/>
              </a:rPr>
              <a:t>Plummer's nails are seen</a:t>
            </a:r>
          </a:p>
          <a:p>
            <a:r>
              <a:rPr lang="en-US" sz="2400" dirty="0">
                <a:latin typeface="Times New Roman" panose="02020603050405020304" pitchFamily="18" charset="0"/>
                <a:cs typeface="Times New Roman" panose="02020603050405020304" pitchFamily="18" charset="0"/>
              </a:rPr>
              <a:t>Thyroid Dermopathy:</a:t>
            </a:r>
          </a:p>
          <a:p>
            <a:r>
              <a:rPr lang="en-US" sz="2400" dirty="0">
                <a:latin typeface="Times New Roman" panose="02020603050405020304" pitchFamily="18" charset="0"/>
                <a:cs typeface="Times New Roman" panose="02020603050405020304" pitchFamily="18" charset="0"/>
              </a:rPr>
              <a:t>            Pretibial myxedema</a:t>
            </a:r>
          </a:p>
          <a:p>
            <a:r>
              <a:rPr lang="en-US" sz="2400" dirty="0">
                <a:latin typeface="Times New Roman" panose="02020603050405020304" pitchFamily="18" charset="0"/>
                <a:cs typeface="Times New Roman" panose="02020603050405020304" pitchFamily="18" charset="0"/>
              </a:rPr>
              <a:t> Alopecia and vitiligo.</a:t>
            </a:r>
          </a:p>
          <a:p>
            <a:r>
              <a:rPr lang="en-US" sz="2400" dirty="0">
                <a:latin typeface="Times New Roman" panose="02020603050405020304" pitchFamily="18" charset="0"/>
                <a:cs typeface="Times New Roman" panose="02020603050405020304" pitchFamily="18" charset="0"/>
              </a:rPr>
              <a:t> </a:t>
            </a:r>
            <a:r>
              <a:rPr lang="en-US" sz="2400" b="1" i="1" u="sng" dirty="0">
                <a:solidFill>
                  <a:schemeClr val="accent2"/>
                </a:solidFill>
                <a:latin typeface="Times New Roman" panose="02020603050405020304" pitchFamily="18" charset="0"/>
                <a:cs typeface="Times New Roman" panose="02020603050405020304" pitchFamily="18" charset="0"/>
              </a:rPr>
              <a:t>Eye</a:t>
            </a:r>
            <a:r>
              <a:rPr lang="en-US" sz="2400" dirty="0">
                <a:latin typeface="Times New Roman" panose="02020603050405020304" pitchFamily="18" charset="0"/>
                <a:cs typeface="Times New Roman" panose="02020603050405020304" pitchFamily="18" charset="0"/>
              </a:rPr>
              <a:t> </a:t>
            </a:r>
            <a:r>
              <a:rPr lang="en-US" sz="2400" b="1" i="1" u="sng" dirty="0">
                <a:solidFill>
                  <a:schemeClr val="accent2"/>
                </a:solidFill>
                <a:latin typeface="Times New Roman" panose="02020603050405020304" pitchFamily="18" charset="0"/>
                <a:cs typeface="Times New Roman" panose="02020603050405020304" pitchFamily="18" charset="0"/>
              </a:rPr>
              <a:t>signs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VON GRAEFE'S SIGN-Lid lag</a:t>
            </a:r>
          </a:p>
          <a:p>
            <a:r>
              <a:rPr lang="en-US" sz="2400" dirty="0">
                <a:latin typeface="Times New Roman" panose="02020603050405020304" pitchFamily="18" charset="0"/>
                <a:cs typeface="Times New Roman" panose="02020603050405020304" pitchFamily="18" charset="0"/>
              </a:rPr>
              <a:t>JOFFROY'S SIGN-Absence of wrinkling on looking up. </a:t>
            </a:r>
          </a:p>
          <a:p>
            <a:r>
              <a:rPr lang="en-US" sz="2400" dirty="0">
                <a:latin typeface="Times New Roman" panose="02020603050405020304" pitchFamily="18" charset="0"/>
                <a:cs typeface="Times New Roman" panose="02020603050405020304" pitchFamily="18" charset="0"/>
              </a:rPr>
              <a:t>STELLWEG'S SIGN-Decreased frequency of blinking. </a:t>
            </a:r>
          </a:p>
          <a:p>
            <a:r>
              <a:rPr lang="en-US" sz="2400" dirty="0">
                <a:latin typeface="Times New Roman" panose="02020603050405020304" pitchFamily="18" charset="0"/>
                <a:cs typeface="Times New Roman" panose="02020603050405020304" pitchFamily="18" charset="0"/>
              </a:rPr>
              <a:t>MOBIUS SIGN-Absence of convergence. </a:t>
            </a:r>
          </a:p>
          <a:p>
            <a:r>
              <a:rPr lang="en-US" sz="2400" dirty="0">
                <a:latin typeface="Times New Roman" panose="02020603050405020304" pitchFamily="18" charset="0"/>
                <a:cs typeface="Times New Roman" panose="02020603050405020304" pitchFamily="18" charset="0"/>
              </a:rPr>
              <a:t>DALRIMPLE'S SIGN-Lid retraction exposing upper sclera</a:t>
            </a:r>
          </a:p>
        </p:txBody>
      </p:sp>
      <p:pic>
        <p:nvPicPr>
          <p:cNvPr id="2097163" name="Picture 4"/>
          <p:cNvPicPr>
            <a:picLocks noChangeAspect="1"/>
          </p:cNvPicPr>
          <p:nvPr/>
        </p:nvPicPr>
        <p:blipFill>
          <a:blip r:embed="rId2"/>
          <a:stretch>
            <a:fillRect/>
          </a:stretch>
        </p:blipFill>
        <p:spPr>
          <a:xfrm>
            <a:off x="7953333" y="91006"/>
            <a:ext cx="3969651" cy="5231575"/>
          </a:xfrm>
          <a:prstGeom prst="rect">
            <a:avLst/>
          </a:prstGeom>
        </p:spPr>
      </p:pic>
      <p:pic>
        <p:nvPicPr>
          <p:cNvPr id="2097164" name="Picture 4"/>
          <p:cNvPicPr>
            <a:picLocks noChangeAspect="1"/>
          </p:cNvPicPr>
          <p:nvPr/>
        </p:nvPicPr>
        <p:blipFill>
          <a:blip r:embed="rId3"/>
          <a:stretch>
            <a:fillRect/>
          </a:stretch>
        </p:blipFill>
        <p:spPr>
          <a:xfrm>
            <a:off x="9637401" y="4225871"/>
            <a:ext cx="2470988" cy="2475180"/>
          </a:xfrm>
          <a:prstGeom prst="rect">
            <a:avLst/>
          </a:prstGeom>
        </p:spPr>
      </p:pic>
      <p:pic>
        <p:nvPicPr>
          <p:cNvPr id="2" name="Picture 1">
            <a:extLst>
              <a:ext uri="{FF2B5EF4-FFF2-40B4-BE49-F238E27FC236}">
                <a16:creationId xmlns:a16="http://schemas.microsoft.com/office/drawing/2014/main" id="{98768F43-A9BE-1DA7-C10D-62DFF6666729}"/>
              </a:ext>
            </a:extLst>
          </p:cNvPr>
          <p:cNvPicPr>
            <a:picLocks noChangeAspect="1"/>
          </p:cNvPicPr>
          <p:nvPr/>
        </p:nvPicPr>
        <p:blipFill>
          <a:blip r:embed="rId4"/>
          <a:stretch>
            <a:fillRect/>
          </a:stretch>
        </p:blipFill>
        <p:spPr>
          <a:xfrm>
            <a:off x="5884590" y="687112"/>
            <a:ext cx="1503267" cy="454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708190" y="70436"/>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Multinodular </a:t>
            </a:r>
            <a:r>
              <a:rPr lang="en-US" sz="4000" b="1" dirty="0" err="1">
                <a:latin typeface="Times New Roman" panose="02020603050405020304" pitchFamily="18" charset="0"/>
                <a:cs typeface="Times New Roman" panose="02020603050405020304" pitchFamily="18" charset="0"/>
              </a:rPr>
              <a:t>Goitre</a:t>
            </a:r>
            <a:r>
              <a:rPr lang="en-US" sz="4000" b="1" dirty="0">
                <a:latin typeface="Times New Roman" panose="02020603050405020304" pitchFamily="18" charset="0"/>
                <a:cs typeface="Times New Roman" panose="02020603050405020304" pitchFamily="18" charset="0"/>
              </a:rPr>
              <a:t>. </a:t>
            </a:r>
          </a:p>
        </p:txBody>
      </p:sp>
      <p:sp>
        <p:nvSpPr>
          <p:cNvPr id="1048621" name="Content Placeholder 2"/>
          <p:cNvSpPr>
            <a:spLocks noGrp="1"/>
          </p:cNvSpPr>
          <p:nvPr>
            <p:ph idx="1"/>
          </p:nvPr>
        </p:nvSpPr>
        <p:spPr>
          <a:xfrm>
            <a:off x="33337" y="1152983"/>
            <a:ext cx="6062663" cy="5105400"/>
          </a:xfrm>
        </p:spPr>
        <p:txBody>
          <a:bodyPr>
            <a:noAutofit/>
          </a:bodyPr>
          <a:lstStyle/>
          <a:p>
            <a:pPr marL="0" indent="0">
              <a:buNone/>
            </a:pPr>
            <a:endParaRPr lang="en-US" sz="2200" dirty="0">
              <a:latin typeface="Times New Roman" panose="02020603050405020304" pitchFamily="18" charset="0"/>
              <a:cs typeface="Times New Roman" panose="02020603050405020304" pitchFamily="18" charset="0"/>
            </a:endParaRPr>
          </a:p>
          <a:p>
            <a:pPr>
              <a:lnSpc>
                <a:spcPct val="160000"/>
              </a:lnSpc>
            </a:pPr>
            <a:r>
              <a:rPr lang="en-US" sz="2200" dirty="0">
                <a:latin typeface="Times New Roman" panose="02020603050405020304" pitchFamily="18" charset="0"/>
                <a:cs typeface="Times New Roman" panose="02020603050405020304" pitchFamily="18" charset="0"/>
              </a:rPr>
              <a:t>Excess production of thyroid hormone from autonomous thyroid nodules which </a:t>
            </a:r>
            <a:r>
              <a:rPr lang="en-US" sz="2200" dirty="0" err="1">
                <a:latin typeface="Times New Roman" panose="02020603050405020304" pitchFamily="18" charset="0"/>
                <a:cs typeface="Times New Roman" panose="02020603050405020304" pitchFamily="18" charset="0"/>
              </a:rPr>
              <a:t>donot</a:t>
            </a:r>
            <a:r>
              <a:rPr lang="en-US" sz="2200" dirty="0">
                <a:latin typeface="Times New Roman" panose="02020603050405020304" pitchFamily="18" charset="0"/>
                <a:cs typeface="Times New Roman" panose="02020603050405020304" pitchFamily="18" charset="0"/>
              </a:rPr>
              <a:t> require stimulation from TSH-</a:t>
            </a:r>
          </a:p>
          <a:p>
            <a:r>
              <a:rPr lang="en-US" sz="2200" dirty="0">
                <a:latin typeface="Times New Roman" panose="02020603050405020304" pitchFamily="18" charset="0"/>
                <a:cs typeface="Times New Roman" panose="02020603050405020304" pitchFamily="18" charset="0"/>
              </a:rPr>
              <a:t>Second common cause-Occurs in individuals over 60 years of age and females are most  affected</a:t>
            </a:r>
          </a:p>
          <a:p>
            <a:r>
              <a:rPr lang="en-US" sz="2200" b="1" dirty="0">
                <a:latin typeface="Times New Roman" panose="02020603050405020304" pitchFamily="18" charset="0"/>
                <a:cs typeface="Times New Roman" panose="02020603050405020304" pitchFamily="18" charset="0"/>
              </a:rPr>
              <a:t>Symptoms:-</a:t>
            </a:r>
          </a:p>
          <a:p>
            <a:r>
              <a:rPr lang="en-US" sz="2200" dirty="0">
                <a:latin typeface="Times New Roman" panose="02020603050405020304" pitchFamily="18" charset="0"/>
                <a:cs typeface="Times New Roman" panose="02020603050405020304" pitchFamily="18" charset="0"/>
              </a:rPr>
              <a:t>Large </a:t>
            </a:r>
            <a:r>
              <a:rPr lang="en-US" sz="2200" dirty="0" err="1">
                <a:latin typeface="Times New Roman" panose="02020603050405020304" pitchFamily="18" charset="0"/>
                <a:cs typeface="Times New Roman" panose="02020603050405020304" pitchFamily="18" charset="0"/>
              </a:rPr>
              <a:t>goitre</a:t>
            </a:r>
            <a:r>
              <a:rPr lang="en-US" sz="2200" dirty="0">
                <a:latin typeface="Times New Roman" panose="02020603050405020304" pitchFamily="18" charset="0"/>
                <a:cs typeface="Times New Roman" panose="02020603050405020304" pitchFamily="18" charset="0"/>
              </a:rPr>
              <a:t> with or without tracheal compress</a:t>
            </a:r>
          </a:p>
          <a:p>
            <a:r>
              <a:rPr lang="en-US" sz="2200" dirty="0" err="1">
                <a:latin typeface="Times New Roman" panose="02020603050405020304" pitchFamily="18" charset="0"/>
                <a:cs typeface="Times New Roman" panose="02020603050405020304" pitchFamily="18" charset="0"/>
              </a:rPr>
              <a:t>Goitre</a:t>
            </a:r>
            <a:r>
              <a:rPr lang="en-US" sz="2200" dirty="0">
                <a:latin typeface="Times New Roman" panose="02020603050405020304" pitchFamily="18" charset="0"/>
                <a:cs typeface="Times New Roman" panose="02020603050405020304" pitchFamily="18" charset="0"/>
              </a:rPr>
              <a:t> is nodular or </a:t>
            </a:r>
            <a:r>
              <a:rPr lang="en-US" sz="2200" dirty="0" err="1">
                <a:latin typeface="Times New Roman" panose="02020603050405020304" pitchFamily="18" charset="0"/>
                <a:cs typeface="Times New Roman" panose="02020603050405020304" pitchFamily="18" charset="0"/>
              </a:rPr>
              <a:t>lobulated,often</a:t>
            </a:r>
            <a:r>
              <a:rPr lang="en-US" sz="2200" dirty="0">
                <a:latin typeface="Times New Roman" panose="02020603050405020304" pitchFamily="18" charset="0"/>
                <a:cs typeface="Times New Roman" panose="02020603050405020304" pitchFamily="18" charset="0"/>
              </a:rPr>
              <a:t> palpable</a:t>
            </a:r>
          </a:p>
          <a:p>
            <a:r>
              <a:rPr lang="en-US" sz="2200" dirty="0">
                <a:latin typeface="Times New Roman" panose="02020603050405020304" pitchFamily="18" charset="0"/>
                <a:cs typeface="Times New Roman" panose="02020603050405020304" pitchFamily="18" charset="0"/>
              </a:rPr>
              <a:t>Large </a:t>
            </a:r>
            <a:r>
              <a:rPr lang="en-US" sz="2200" dirty="0" err="1">
                <a:latin typeface="Times New Roman" panose="02020603050405020304" pitchFamily="18" charset="0"/>
                <a:cs typeface="Times New Roman" panose="02020603050405020304" pitchFamily="18" charset="0"/>
              </a:rPr>
              <a:t>goitre</a:t>
            </a:r>
            <a:r>
              <a:rPr lang="en-US" sz="2200" dirty="0">
                <a:latin typeface="Times New Roman" panose="02020603050405020304" pitchFamily="18" charset="0"/>
                <a:cs typeface="Times New Roman" panose="02020603050405020304" pitchFamily="18" charset="0"/>
              </a:rPr>
              <a:t> causes mediastinal compression with </a:t>
            </a:r>
            <a:r>
              <a:rPr lang="en-US" sz="2200" dirty="0" err="1">
                <a:latin typeface="Times New Roman" panose="02020603050405020304" pitchFamily="18" charset="0"/>
                <a:cs typeface="Times New Roman" panose="02020603050405020304" pitchFamily="18" charset="0"/>
              </a:rPr>
              <a:t>stridor,dyspnea,obstruction</a:t>
            </a:r>
            <a:r>
              <a:rPr lang="en-US" sz="2200" dirty="0">
                <a:latin typeface="Times New Roman" panose="02020603050405020304" pitchFamily="18" charset="0"/>
                <a:cs typeface="Times New Roman" panose="02020603050405020304" pitchFamily="18" charset="0"/>
              </a:rPr>
              <a:t> of superior vena cava and Hoarseness</a:t>
            </a:r>
          </a:p>
        </p:txBody>
      </p:sp>
      <p:pic>
        <p:nvPicPr>
          <p:cNvPr id="2097165" name="Picture 4"/>
          <p:cNvPicPr>
            <a:picLocks noChangeAspect="1"/>
          </p:cNvPicPr>
          <p:nvPr/>
        </p:nvPicPr>
        <p:blipFill>
          <a:blip r:embed="rId2"/>
          <a:stretch>
            <a:fillRect/>
          </a:stretch>
        </p:blipFill>
        <p:spPr>
          <a:xfrm>
            <a:off x="6280149" y="1270397"/>
            <a:ext cx="5733257" cy="5218229"/>
          </a:xfrm>
          <a:prstGeom prst="rect">
            <a:avLst/>
          </a:prstGeom>
        </p:spPr>
      </p:pic>
      <p:pic>
        <p:nvPicPr>
          <p:cNvPr id="2" name="Picture 1">
            <a:extLst>
              <a:ext uri="{FF2B5EF4-FFF2-40B4-BE49-F238E27FC236}">
                <a16:creationId xmlns:a16="http://schemas.microsoft.com/office/drawing/2014/main" id="{CBDC9193-604A-6ACE-BCD0-9AC3D432891C}"/>
              </a:ext>
            </a:extLst>
          </p:cNvPr>
          <p:cNvPicPr>
            <a:picLocks noChangeAspect="1"/>
          </p:cNvPicPr>
          <p:nvPr/>
        </p:nvPicPr>
        <p:blipFill>
          <a:blip r:embed="rId3"/>
          <a:stretch>
            <a:fillRect/>
          </a:stretch>
        </p:blipFill>
        <p:spPr>
          <a:xfrm>
            <a:off x="7891070" y="596105"/>
            <a:ext cx="1503267" cy="454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Subacute</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Quervains</a:t>
            </a:r>
            <a:r>
              <a:rPr lang="en-US" b="1" dirty="0">
                <a:latin typeface="Times New Roman" panose="02020603050405020304" pitchFamily="18" charset="0"/>
                <a:cs typeface="Times New Roman" panose="02020603050405020304" pitchFamily="18" charset="0"/>
              </a:rPr>
              <a:t>) Thyroiditis</a:t>
            </a:r>
          </a:p>
        </p:txBody>
      </p:sp>
      <p:sp>
        <p:nvSpPr>
          <p:cNvPr id="1048623" name="Content Placeholder 4"/>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Most common cause of painful thyroid gland. </a:t>
            </a:r>
          </a:p>
          <a:p>
            <a:r>
              <a:rPr lang="en-US" dirty="0">
                <a:latin typeface="Times New Roman" panose="02020603050405020304" pitchFamily="18" charset="0"/>
                <a:cs typeface="Times New Roman" panose="02020603050405020304" pitchFamily="18" charset="0"/>
              </a:rPr>
              <a:t>Hyperthyroidism occur </a:t>
            </a:r>
            <a:r>
              <a:rPr lang="en-US" dirty="0" err="1">
                <a:latin typeface="Times New Roman" panose="02020603050405020304" pitchFamily="18" charset="0"/>
                <a:cs typeface="Times New Roman" panose="02020603050405020304" pitchFamily="18" charset="0"/>
              </a:rPr>
              <a:t>initially,sometimes</a:t>
            </a:r>
            <a:r>
              <a:rPr lang="en-US" dirty="0">
                <a:latin typeface="Times New Roman" panose="02020603050405020304" pitchFamily="18" charset="0"/>
                <a:cs typeface="Times New Roman" panose="02020603050405020304" pitchFamily="18" charset="0"/>
              </a:rPr>
              <a:t> followed by hypothyroidism.</a:t>
            </a:r>
          </a:p>
          <a:p>
            <a:r>
              <a:rPr lang="en-US" dirty="0">
                <a:latin typeface="Times New Roman" panose="02020603050405020304" pitchFamily="18" charset="0"/>
                <a:cs typeface="Times New Roman" panose="02020603050405020304" pitchFamily="18" charset="0"/>
              </a:rPr>
              <a:t> Cause by viral infections like Coxsackie virus, </a:t>
            </a:r>
            <a:r>
              <a:rPr lang="en-US" dirty="0" err="1">
                <a:latin typeface="Times New Roman" panose="02020603050405020304" pitchFamily="18" charset="0"/>
                <a:cs typeface="Times New Roman" panose="02020603050405020304" pitchFamily="18" charset="0"/>
              </a:rPr>
              <a:t>EBV,mumps</a:t>
            </a:r>
            <a:r>
              <a:rPr lang="en-US" dirty="0">
                <a:latin typeface="Times New Roman" panose="02020603050405020304" pitchFamily="18" charset="0"/>
                <a:cs typeface="Times New Roman" panose="02020603050405020304" pitchFamily="18" charset="0"/>
              </a:rPr>
              <a:t>, measles, echovirus and influenza.</a:t>
            </a:r>
          </a:p>
          <a:p>
            <a:r>
              <a:rPr lang="en-US" dirty="0">
                <a:latin typeface="Times New Roman" panose="02020603050405020304" pitchFamily="18" charset="0"/>
                <a:cs typeface="Times New Roman" panose="02020603050405020304" pitchFamily="18" charset="0"/>
              </a:rPr>
              <a:t>Workup:    TSH and T4</a:t>
            </a:r>
          </a:p>
          <a:p>
            <a:r>
              <a:rPr lang="en-US" dirty="0">
                <a:latin typeface="Times New Roman" panose="02020603050405020304" pitchFamily="18" charset="0"/>
                <a:cs typeface="Times New Roman" panose="02020603050405020304" pitchFamily="18" charset="0"/>
              </a:rPr>
              <a:t>Two other test that may be helpful are</a:t>
            </a:r>
          </a:p>
          <a:p>
            <a:r>
              <a:rPr lang="en-US" dirty="0">
                <a:latin typeface="Times New Roman" panose="02020603050405020304" pitchFamily="18" charset="0"/>
                <a:cs typeface="Times New Roman" panose="02020603050405020304" pitchFamily="18" charset="0"/>
              </a:rPr>
              <a:t> 1:Raised Serum </a:t>
            </a:r>
            <a:r>
              <a:rPr lang="en-US" dirty="0" err="1">
                <a:latin typeface="Times New Roman" panose="02020603050405020304" pitchFamily="18" charset="0"/>
                <a:cs typeface="Times New Roman" panose="02020603050405020304" pitchFamily="18" charset="0"/>
              </a:rPr>
              <a:t>thyroglobulins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2:Raised ESR</a:t>
            </a:r>
          </a:p>
          <a:p>
            <a:r>
              <a:rPr lang="en-US" dirty="0">
                <a:latin typeface="Times New Roman" panose="02020603050405020304" pitchFamily="18" charset="0"/>
                <a:cs typeface="Times New Roman" panose="02020603050405020304" pitchFamily="18" charset="0"/>
              </a:rPr>
              <a:t>Treatment: NSAIDS and Prednisolone 40 mg for 3-4 weeks.</a:t>
            </a:r>
          </a:p>
        </p:txBody>
      </p:sp>
      <p:pic>
        <p:nvPicPr>
          <p:cNvPr id="2" name="Picture 1">
            <a:extLst>
              <a:ext uri="{FF2B5EF4-FFF2-40B4-BE49-F238E27FC236}">
                <a16:creationId xmlns:a16="http://schemas.microsoft.com/office/drawing/2014/main" id="{9EFBF66B-CB9F-9A67-664F-B1A9921D3CB4}"/>
              </a:ext>
            </a:extLst>
          </p:cNvPr>
          <p:cNvPicPr>
            <a:picLocks noChangeAspect="1"/>
          </p:cNvPicPr>
          <p:nvPr/>
        </p:nvPicPr>
        <p:blipFill>
          <a:blip r:embed="rId2"/>
          <a:stretch>
            <a:fillRect/>
          </a:stretch>
        </p:blipFill>
        <p:spPr>
          <a:xfrm>
            <a:off x="9438183" y="1303681"/>
            <a:ext cx="1503267" cy="454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Approach to a patient with thyroid disease. </a:t>
            </a:r>
          </a:p>
        </p:txBody>
      </p:sp>
      <p:sp>
        <p:nvSpPr>
          <p:cNvPr id="1048625" name="Content Placeholder 2"/>
          <p:cNvSpPr>
            <a:spLocks noGrp="1"/>
          </p:cNvSpPr>
          <p:nvPr>
            <p:ph idx="1"/>
          </p:nvPr>
        </p:nvSpPr>
        <p:spPr>
          <a:xfrm>
            <a:off x="925632" y="1690688"/>
            <a:ext cx="9623828" cy="4195481"/>
          </a:xfrm>
        </p:spPr>
        <p:txBody>
          <a:bodyPr>
            <a:noAutofit/>
          </a:bodyPr>
          <a:lstStyle/>
          <a:p>
            <a:r>
              <a:rPr lang="en-US" sz="2400" dirty="0">
                <a:latin typeface="Times New Roman" panose="02020603050405020304" pitchFamily="18" charset="0"/>
                <a:cs typeface="Times New Roman" panose="02020603050405020304" pitchFamily="18" charset="0"/>
              </a:rPr>
              <a:t>History :-</a:t>
            </a:r>
          </a:p>
          <a:p>
            <a:r>
              <a:rPr lang="en-US" sz="2400" dirty="0">
                <a:latin typeface="Times New Roman" panose="02020603050405020304" pitchFamily="18" charset="0"/>
                <a:cs typeface="Times New Roman" panose="02020603050405020304" pitchFamily="18" charset="0"/>
              </a:rPr>
              <a:t>WHAT TO INCLUDE IN HISTORY TAKING</a:t>
            </a:r>
          </a:p>
          <a:p>
            <a:r>
              <a:rPr lang="en-US" sz="2400" dirty="0">
                <a:latin typeface="Times New Roman" panose="02020603050405020304" pitchFamily="18" charset="0"/>
                <a:cs typeface="Times New Roman" panose="02020603050405020304" pitchFamily="18" charset="0"/>
              </a:rPr>
              <a:t> Unexplained weight loss OR  weight gain even with good appetite </a:t>
            </a:r>
          </a:p>
          <a:p>
            <a:r>
              <a:rPr lang="en-US" sz="2400" dirty="0">
                <a:latin typeface="Times New Roman" panose="02020603050405020304" pitchFamily="18" charset="0"/>
                <a:cs typeface="Times New Roman" panose="02020603050405020304" pitchFamily="18" charset="0"/>
              </a:rPr>
              <a:t>Excessive sweating especially at night </a:t>
            </a:r>
          </a:p>
          <a:p>
            <a:r>
              <a:rPr lang="en-US" sz="2400" dirty="0">
                <a:latin typeface="Times New Roman" panose="02020603050405020304" pitchFamily="18" charset="0"/>
                <a:cs typeface="Times New Roman" panose="02020603050405020304" pitchFamily="18" charset="0"/>
              </a:rPr>
              <a:t>low tolerance to heat OR cold </a:t>
            </a:r>
          </a:p>
          <a:p>
            <a:r>
              <a:rPr lang="en-US" sz="2400" dirty="0">
                <a:latin typeface="Times New Roman" panose="02020603050405020304" pitchFamily="18" charset="0"/>
                <a:cs typeface="Times New Roman" panose="02020603050405020304" pitchFamily="18" charset="0"/>
              </a:rPr>
              <a:t> Excitability, irritability, tremulousness </a:t>
            </a:r>
          </a:p>
          <a:p>
            <a:r>
              <a:rPr lang="en-US" sz="2400" dirty="0">
                <a:latin typeface="Times New Roman" panose="02020603050405020304" pitchFamily="18" charset="0"/>
                <a:cs typeface="Times New Roman" panose="02020603050405020304" pitchFamily="18" charset="0"/>
              </a:rPr>
              <a:t>Palpitations </a:t>
            </a:r>
          </a:p>
          <a:p>
            <a:r>
              <a:rPr lang="en-US" sz="2400" dirty="0">
                <a:latin typeface="Times New Roman" panose="02020603050405020304" pitchFamily="18" charset="0"/>
                <a:cs typeface="Times New Roman" panose="02020603050405020304" pitchFamily="18" charset="0"/>
              </a:rPr>
              <a:t> Any pressure symptoms such as dysphagia, dyspnea </a:t>
            </a:r>
          </a:p>
          <a:p>
            <a:r>
              <a:rPr lang="en-US" sz="2400" dirty="0">
                <a:latin typeface="Times New Roman" panose="02020603050405020304" pitchFamily="18" charset="0"/>
                <a:cs typeface="Times New Roman" panose="02020603050405020304" pitchFamily="18" charset="0"/>
              </a:rPr>
              <a:t> Family history of thyroid disease </a:t>
            </a:r>
          </a:p>
          <a:p>
            <a:r>
              <a:rPr lang="en-US" sz="2400" dirty="0">
                <a:latin typeface="Times New Roman" panose="02020603050405020304" pitchFamily="18" charset="0"/>
                <a:cs typeface="Times New Roman" panose="02020603050405020304" pitchFamily="18" charset="0"/>
              </a:rPr>
              <a:t>Smoking </a:t>
            </a:r>
          </a:p>
        </p:txBody>
      </p:sp>
      <p:pic>
        <p:nvPicPr>
          <p:cNvPr id="2" name="Picture 1">
            <a:extLst>
              <a:ext uri="{FF2B5EF4-FFF2-40B4-BE49-F238E27FC236}">
                <a16:creationId xmlns:a16="http://schemas.microsoft.com/office/drawing/2014/main" id="{0F4929E6-A19B-2CB5-D2DB-5B826624A32E}"/>
              </a:ext>
            </a:extLst>
          </p:cNvPr>
          <p:cNvPicPr>
            <a:picLocks noChangeAspect="1"/>
          </p:cNvPicPr>
          <p:nvPr/>
        </p:nvPicPr>
        <p:blipFill>
          <a:blip r:embed="rId2"/>
          <a:stretch>
            <a:fillRect/>
          </a:stretch>
        </p:blipFill>
        <p:spPr>
          <a:xfrm>
            <a:off x="9585421" y="2052918"/>
            <a:ext cx="1503267" cy="4544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ctrTitle"/>
          </p:nvPr>
        </p:nvSpPr>
        <p:spPr>
          <a:xfrm>
            <a:off x="955607" y="52844"/>
            <a:ext cx="8140724" cy="1199581"/>
          </a:xfrm>
        </p:spPr>
        <p:txBody>
          <a:bodyPr>
            <a:normAutofit/>
          </a:bodyPr>
          <a:lstStyle/>
          <a:p>
            <a:r>
              <a:rPr lang="en-US" sz="4000" b="1" dirty="0">
                <a:latin typeface="Times New Roman" panose="02020603050405020304" pitchFamily="18" charset="0"/>
                <a:cs typeface="Times New Roman" panose="02020603050405020304" pitchFamily="18" charset="0"/>
              </a:rPr>
              <a:t>EXAMINATION:</a:t>
            </a:r>
          </a:p>
        </p:txBody>
      </p:sp>
      <p:sp>
        <p:nvSpPr>
          <p:cNvPr id="1048627" name="Subtitle 2"/>
          <p:cNvSpPr>
            <a:spLocks noGrp="1"/>
          </p:cNvSpPr>
          <p:nvPr>
            <p:ph type="subTitle" idx="1"/>
          </p:nvPr>
        </p:nvSpPr>
        <p:spPr/>
        <p:txBody>
          <a:bodyPr/>
          <a:lstStyle/>
          <a:p>
            <a:endParaRPr lang="en-US"/>
          </a:p>
        </p:txBody>
      </p:sp>
      <p:pic>
        <p:nvPicPr>
          <p:cNvPr id="2097166" name="Picture 4"/>
          <p:cNvPicPr>
            <a:picLocks noChangeAspect="1"/>
          </p:cNvPicPr>
          <p:nvPr/>
        </p:nvPicPr>
        <p:blipFill>
          <a:blip r:embed="rId2"/>
          <a:stretch>
            <a:fillRect/>
          </a:stretch>
        </p:blipFill>
        <p:spPr>
          <a:xfrm>
            <a:off x="805501" y="1600200"/>
            <a:ext cx="9862499" cy="4505912"/>
          </a:xfrm>
          <a:prstGeom prst="rect">
            <a:avLst/>
          </a:prstGeom>
        </p:spPr>
      </p:pic>
      <p:pic>
        <p:nvPicPr>
          <p:cNvPr id="2" name="Picture 1">
            <a:extLst>
              <a:ext uri="{FF2B5EF4-FFF2-40B4-BE49-F238E27FC236}">
                <a16:creationId xmlns:a16="http://schemas.microsoft.com/office/drawing/2014/main" id="{5C0BFD9C-FE29-BECE-4318-DDFAD796F272}"/>
              </a:ext>
            </a:extLst>
          </p:cNvPr>
          <p:cNvPicPr>
            <a:picLocks noChangeAspect="1"/>
          </p:cNvPicPr>
          <p:nvPr/>
        </p:nvPicPr>
        <p:blipFill>
          <a:blip r:embed="rId3"/>
          <a:stretch>
            <a:fillRect/>
          </a:stretch>
        </p:blipFill>
        <p:spPr>
          <a:xfrm>
            <a:off x="9164733" y="751888"/>
            <a:ext cx="1503267" cy="454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Examination in Grave’s </a:t>
            </a:r>
            <a:r>
              <a:rPr lang="en-US" sz="4000" b="1" dirty="0" err="1">
                <a:latin typeface="Times New Roman" panose="02020603050405020304" pitchFamily="18" charset="0"/>
                <a:cs typeface="Times New Roman" panose="02020603050405020304" pitchFamily="18" charset="0"/>
              </a:rPr>
              <a:t>Opthalmopathy</a:t>
            </a:r>
            <a:r>
              <a:rPr lang="en-US" sz="4000" b="1" dirty="0">
                <a:latin typeface="Times New Roman" panose="02020603050405020304" pitchFamily="18" charset="0"/>
                <a:cs typeface="Times New Roman" panose="02020603050405020304" pitchFamily="18" charset="0"/>
              </a:rPr>
              <a:t>:</a:t>
            </a:r>
          </a:p>
        </p:txBody>
      </p:sp>
      <p:pic>
        <p:nvPicPr>
          <p:cNvPr id="2097167" name="Picture 6"/>
          <p:cNvPicPr>
            <a:picLocks noGrp="1" noChangeAspect="1"/>
          </p:cNvPicPr>
          <p:nvPr>
            <p:ph idx="1"/>
          </p:nvPr>
        </p:nvPicPr>
        <p:blipFill>
          <a:blip r:embed="rId2"/>
          <a:stretch>
            <a:fillRect/>
          </a:stretch>
        </p:blipFill>
        <p:spPr>
          <a:xfrm>
            <a:off x="1187356" y="2043749"/>
            <a:ext cx="7001301" cy="4525304"/>
          </a:xfrm>
        </p:spPr>
      </p:pic>
      <p:pic>
        <p:nvPicPr>
          <p:cNvPr id="2" name="Picture 1">
            <a:extLst>
              <a:ext uri="{FF2B5EF4-FFF2-40B4-BE49-F238E27FC236}">
                <a16:creationId xmlns:a16="http://schemas.microsoft.com/office/drawing/2014/main" id="{B30BF94E-677B-0490-EA74-0ABDF366F373}"/>
              </a:ext>
            </a:extLst>
          </p:cNvPr>
          <p:cNvPicPr>
            <a:picLocks noChangeAspect="1"/>
          </p:cNvPicPr>
          <p:nvPr/>
        </p:nvPicPr>
        <p:blipFill>
          <a:blip r:embed="rId3"/>
          <a:stretch>
            <a:fillRect/>
          </a:stretch>
        </p:blipFill>
        <p:spPr>
          <a:xfrm>
            <a:off x="9240951" y="1777586"/>
            <a:ext cx="1503267" cy="4544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a:xfrm>
            <a:off x="645130" y="452718"/>
            <a:ext cx="9404723" cy="1400530"/>
          </a:xfrm>
        </p:spPr>
        <p:txBody>
          <a:bodyPr/>
          <a:lstStyle/>
          <a:p>
            <a:r>
              <a:rPr lang="en-US" b="1" dirty="0">
                <a:latin typeface="Times New Roman" panose="02020603050405020304" pitchFamily="18" charset="0"/>
                <a:cs typeface="Times New Roman" panose="02020603050405020304" pitchFamily="18" charset="0"/>
              </a:rPr>
              <a:t>Investigations</a:t>
            </a:r>
          </a:p>
        </p:txBody>
      </p:sp>
      <p:sp>
        <p:nvSpPr>
          <p:cNvPr id="1048630" name="Content Placeholder 2"/>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Serum TSH ,T3 and FT4</a:t>
            </a:r>
          </a:p>
          <a:p>
            <a:pPr>
              <a:lnSpc>
                <a:spcPct val="150000"/>
              </a:lnSpc>
            </a:pPr>
            <a:r>
              <a:rPr lang="en-US" dirty="0">
                <a:latin typeface="Times New Roman" panose="02020603050405020304" pitchFamily="18" charset="0"/>
                <a:cs typeface="Times New Roman" panose="02020603050405020304" pitchFamily="18" charset="0"/>
              </a:rPr>
              <a:t>USG neck</a:t>
            </a:r>
          </a:p>
          <a:p>
            <a:pPr>
              <a:lnSpc>
                <a:spcPct val="150000"/>
              </a:lnSpc>
            </a:pPr>
            <a:r>
              <a:rPr lang="en-US" dirty="0">
                <a:latin typeface="Times New Roman" panose="02020603050405020304" pitchFamily="18" charset="0"/>
                <a:cs typeface="Times New Roman" panose="02020603050405020304" pitchFamily="18" charset="0"/>
              </a:rPr>
              <a:t>Thyroid autoantibodies</a:t>
            </a:r>
          </a:p>
          <a:p>
            <a:pPr>
              <a:lnSpc>
                <a:spcPct val="150000"/>
              </a:lnSpc>
            </a:pPr>
            <a:r>
              <a:rPr lang="en-US" dirty="0" err="1">
                <a:latin typeface="Times New Roman" panose="02020603050405020304" pitchFamily="18" charset="0"/>
                <a:cs typeface="Times New Roman" panose="02020603050405020304" pitchFamily="18" charset="0"/>
              </a:rPr>
              <a:t>RadioactiveThyroid</a:t>
            </a:r>
            <a:r>
              <a:rPr lang="en-US" dirty="0">
                <a:latin typeface="Times New Roman" panose="02020603050405020304" pitchFamily="18" charset="0"/>
                <a:cs typeface="Times New Roman" panose="02020603050405020304" pitchFamily="18" charset="0"/>
              </a:rPr>
              <a:t> uptake scan</a:t>
            </a:r>
          </a:p>
          <a:p>
            <a:pPr>
              <a:lnSpc>
                <a:spcPct val="150000"/>
              </a:lnSpc>
            </a:pPr>
            <a:r>
              <a:rPr lang="en-US" dirty="0">
                <a:latin typeface="Times New Roman" panose="02020603050405020304" pitchFamily="18" charset="0"/>
                <a:cs typeface="Times New Roman" panose="02020603050405020304" pitchFamily="18" charset="0"/>
              </a:rPr>
              <a:t>Plain x ray neck</a:t>
            </a:r>
          </a:p>
          <a:p>
            <a:pPr>
              <a:lnSpc>
                <a:spcPct val="150000"/>
              </a:lnSpc>
            </a:pPr>
            <a:r>
              <a:rPr lang="en-US" dirty="0">
                <a:latin typeface="Times New Roman" panose="02020603050405020304" pitchFamily="18" charset="0"/>
                <a:cs typeface="Times New Roman" panose="02020603050405020304" pitchFamily="18" charset="0"/>
              </a:rPr>
              <a:t>FNAC</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28119DA-012D-4336-F46F-8E6270063D71}"/>
              </a:ext>
            </a:extLst>
          </p:cNvPr>
          <p:cNvPicPr>
            <a:picLocks noChangeAspect="1"/>
          </p:cNvPicPr>
          <p:nvPr/>
        </p:nvPicPr>
        <p:blipFill>
          <a:blip r:embed="rId2"/>
          <a:stretch>
            <a:fillRect/>
          </a:stretch>
        </p:blipFill>
        <p:spPr>
          <a:xfrm>
            <a:off x="7982077" y="747783"/>
            <a:ext cx="1503267" cy="454475"/>
          </a:xfrm>
          <a:prstGeom prst="rect">
            <a:avLst/>
          </a:prstGeom>
        </p:spPr>
      </p:pic>
      <p:pic>
        <p:nvPicPr>
          <p:cNvPr id="3" name="Picture 2"/>
          <p:cNvPicPr>
            <a:picLocks noChangeAspect="1"/>
          </p:cNvPicPr>
          <p:nvPr/>
        </p:nvPicPr>
        <p:blipFill>
          <a:blip r:embed="rId3"/>
          <a:stretch>
            <a:fillRect/>
          </a:stretch>
        </p:blipFill>
        <p:spPr>
          <a:xfrm>
            <a:off x="5877482" y="1602198"/>
            <a:ext cx="5712456" cy="3913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759542" y="148816"/>
            <a:ext cx="10515600" cy="490282"/>
          </a:xfrm>
        </p:spPr>
        <p:txBody>
          <a:bodyPr>
            <a:normAutofit fontScale="90000"/>
          </a:bodyPr>
          <a:lstStyle/>
          <a:p>
            <a:r>
              <a:rPr lang="en-US" dirty="0"/>
              <a:t>Evaluation of patient with Hyperthyroidism</a:t>
            </a:r>
          </a:p>
        </p:txBody>
      </p:sp>
      <p:pic>
        <p:nvPicPr>
          <p:cNvPr id="2097168" name="Picture 4"/>
          <p:cNvPicPr>
            <a:picLocks noGrp="1" noChangeAspect="1"/>
          </p:cNvPicPr>
          <p:nvPr>
            <p:ph idx="1"/>
          </p:nvPr>
        </p:nvPicPr>
        <p:blipFill>
          <a:blip r:embed="rId2"/>
          <a:stretch>
            <a:fillRect/>
          </a:stretch>
        </p:blipFill>
        <p:spPr>
          <a:xfrm>
            <a:off x="845574" y="560439"/>
            <a:ext cx="9487390" cy="6088821"/>
          </a:xfrm>
        </p:spPr>
      </p:pic>
      <p:pic>
        <p:nvPicPr>
          <p:cNvPr id="2" name="Picture 1">
            <a:extLst>
              <a:ext uri="{FF2B5EF4-FFF2-40B4-BE49-F238E27FC236}">
                <a16:creationId xmlns:a16="http://schemas.microsoft.com/office/drawing/2014/main" id="{AF25E2B4-88E9-CF6F-62B6-2C989A2B6F1D}"/>
              </a:ext>
            </a:extLst>
          </p:cNvPr>
          <p:cNvPicPr>
            <a:picLocks noChangeAspect="1"/>
          </p:cNvPicPr>
          <p:nvPr/>
        </p:nvPicPr>
        <p:blipFill>
          <a:blip r:embed="rId3"/>
          <a:stretch>
            <a:fillRect/>
          </a:stretch>
        </p:blipFill>
        <p:spPr>
          <a:xfrm>
            <a:off x="10332964" y="258364"/>
            <a:ext cx="1503267" cy="454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C091A1B-7D5E-6A96-92D6-BE0B646D39E9}"/>
              </a:ext>
            </a:extLst>
          </p:cNvPr>
          <p:cNvPicPr>
            <a:picLocks noGrp="1" noChangeAspect="1"/>
          </p:cNvPicPr>
          <p:nvPr>
            <p:ph idx="1"/>
          </p:nvPr>
        </p:nvPicPr>
        <p:blipFill>
          <a:blip r:embed="rId2"/>
          <a:stretch>
            <a:fillRect/>
          </a:stretch>
        </p:blipFill>
        <p:spPr>
          <a:xfrm>
            <a:off x="2398450" y="529133"/>
            <a:ext cx="7550413" cy="594595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dirty="0"/>
              <a:t>Management of Hyperthyroidism. </a:t>
            </a:r>
          </a:p>
        </p:txBody>
      </p:sp>
      <p:sp>
        <p:nvSpPr>
          <p:cNvPr id="1048633" name="Content Placeholder 2"/>
          <p:cNvSpPr>
            <a:spLocks noGrp="1"/>
          </p:cNvSpPr>
          <p:nvPr>
            <p:ph idx="1"/>
          </p:nvPr>
        </p:nvSpPr>
        <p:spPr>
          <a:xfrm>
            <a:off x="646111" y="1671918"/>
            <a:ext cx="8946541" cy="4195481"/>
          </a:xfrm>
        </p:spPr>
        <p:txBody>
          <a:bodyPr>
            <a:normAutofit fontScale="85000" lnSpcReduction="20000"/>
          </a:bodyPr>
          <a:lstStyle/>
          <a:p>
            <a:pPr marL="0" indent="0">
              <a:buNone/>
            </a:pPr>
            <a:r>
              <a:rPr lang="en-US" dirty="0"/>
              <a:t>Management</a:t>
            </a:r>
          </a:p>
          <a:p>
            <a:pPr marL="0" indent="0">
              <a:buNone/>
            </a:pPr>
            <a:r>
              <a:rPr lang="en-US" dirty="0"/>
              <a:t>Immediate control: Propranolol 40mg/6hr orally</a:t>
            </a:r>
          </a:p>
          <a:p>
            <a:pPr marL="0" indent="0">
              <a:buNone/>
            </a:pPr>
            <a:r>
              <a:rPr lang="en-US" dirty="0"/>
              <a:t>long term control:</a:t>
            </a:r>
          </a:p>
          <a:p>
            <a:r>
              <a:rPr lang="en-US" dirty="0"/>
              <a:t>Anti thyroid drugs - </a:t>
            </a:r>
            <a:r>
              <a:rPr lang="en-US" dirty="0" err="1"/>
              <a:t>Carbimazole</a:t>
            </a:r>
            <a:r>
              <a:rPr lang="en-US" dirty="0"/>
              <a:t> 15mg </a:t>
            </a:r>
            <a:r>
              <a:rPr lang="en-US" dirty="0" err="1"/>
              <a:t>tid</a:t>
            </a:r>
            <a:r>
              <a:rPr lang="en-US" dirty="0"/>
              <a:t> initially and then reducing it to 5mg </a:t>
            </a:r>
            <a:r>
              <a:rPr lang="en-US" dirty="0" err="1"/>
              <a:t>tid</a:t>
            </a:r>
            <a:r>
              <a:rPr lang="en-US" dirty="0"/>
              <a:t> for12-18 months. </a:t>
            </a:r>
          </a:p>
          <a:p>
            <a:r>
              <a:rPr lang="en-US" dirty="0"/>
              <a:t>Radio iodine ablation - Postmenopausal women and elderly men</a:t>
            </a:r>
          </a:p>
          <a:p>
            <a:r>
              <a:rPr lang="en-US" dirty="0"/>
              <a:t>Surgery - Presence of large </a:t>
            </a:r>
            <a:r>
              <a:rPr lang="en-US" dirty="0" err="1"/>
              <a:t>goiter,Graves</a:t>
            </a:r>
            <a:r>
              <a:rPr lang="en-US" dirty="0"/>
              <a:t> disease with </a:t>
            </a:r>
            <a:r>
              <a:rPr lang="en-US" dirty="0" err="1"/>
              <a:t>opthalmopathy,cosmetic</a:t>
            </a:r>
            <a:r>
              <a:rPr lang="en-US" dirty="0"/>
              <a:t> reasons.</a:t>
            </a:r>
          </a:p>
          <a:p>
            <a:r>
              <a:rPr lang="en-US" dirty="0" err="1"/>
              <a:t>Exopthalmos</a:t>
            </a:r>
            <a:r>
              <a:rPr lang="en-US" dirty="0"/>
              <a:t>: Corticosteroids and </a:t>
            </a:r>
            <a:r>
              <a:rPr lang="en-US" dirty="0" err="1"/>
              <a:t>Tarsorrhaphy.Orbital</a:t>
            </a:r>
            <a:r>
              <a:rPr lang="en-US" dirty="0"/>
              <a:t> decompression.</a:t>
            </a:r>
          </a:p>
          <a:p>
            <a:r>
              <a:rPr lang="en-US" dirty="0" err="1"/>
              <a:t>Crdiac</a:t>
            </a:r>
            <a:r>
              <a:rPr lang="en-US" dirty="0"/>
              <a:t> </a:t>
            </a:r>
            <a:r>
              <a:rPr lang="en-US" dirty="0" err="1"/>
              <a:t>arrythmias</a:t>
            </a:r>
            <a:r>
              <a:rPr lang="en-US" dirty="0"/>
              <a:t>: B- blockers. In </a:t>
            </a:r>
            <a:r>
              <a:rPr lang="en-US" dirty="0" err="1"/>
              <a:t>euthyroid</a:t>
            </a:r>
            <a:r>
              <a:rPr lang="en-US" dirty="0"/>
              <a:t> </a:t>
            </a:r>
            <a:r>
              <a:rPr lang="en-US" dirty="0" err="1"/>
              <a:t>state,cardioversion</a:t>
            </a:r>
            <a:r>
              <a:rPr lang="en-US" dirty="0"/>
              <a:t> is done.</a:t>
            </a:r>
          </a:p>
        </p:txBody>
      </p:sp>
      <p:pic>
        <p:nvPicPr>
          <p:cNvPr id="2" name="Picture 1">
            <a:extLst>
              <a:ext uri="{FF2B5EF4-FFF2-40B4-BE49-F238E27FC236}">
                <a16:creationId xmlns:a16="http://schemas.microsoft.com/office/drawing/2014/main" id="{814A3A1E-FBBD-F67B-30C2-459564DE9AEA}"/>
              </a:ext>
            </a:extLst>
          </p:cNvPr>
          <p:cNvPicPr>
            <a:picLocks noChangeAspect="1"/>
          </p:cNvPicPr>
          <p:nvPr/>
        </p:nvPicPr>
        <p:blipFill>
          <a:blip r:embed="rId2"/>
          <a:stretch>
            <a:fillRect/>
          </a:stretch>
        </p:blipFill>
        <p:spPr>
          <a:xfrm>
            <a:off x="8318476" y="1671918"/>
            <a:ext cx="1503267" cy="454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838200" y="178776"/>
            <a:ext cx="10515600" cy="1325563"/>
          </a:xfrm>
        </p:spPr>
        <p:txBody>
          <a:bodyPr/>
          <a:lstStyle/>
          <a:p>
            <a:r>
              <a:rPr lang="en-US" b="1">
                <a:latin typeface="Times New Roman" panose="02020603050405020304" pitchFamily="18" charset="0"/>
                <a:cs typeface="Times New Roman" panose="02020603050405020304" pitchFamily="18" charset="0"/>
              </a:rPr>
              <a:t>Thyroid storm:</a:t>
            </a:r>
            <a:endParaRPr lang="en-US" b="1" dirty="0">
              <a:latin typeface="Times New Roman" panose="02020603050405020304" pitchFamily="18" charset="0"/>
              <a:cs typeface="Times New Roman" panose="02020603050405020304" pitchFamily="18" charset="0"/>
            </a:endParaRPr>
          </a:p>
        </p:txBody>
      </p:sp>
      <p:sp>
        <p:nvSpPr>
          <p:cNvPr id="1048645" name="Content Placeholder 2"/>
          <p:cNvSpPr>
            <a:spLocks noGrp="1"/>
          </p:cNvSpPr>
          <p:nvPr>
            <p:ph idx="1"/>
          </p:nvPr>
        </p:nvSpPr>
        <p:spPr>
          <a:xfrm>
            <a:off x="0" y="1314731"/>
            <a:ext cx="8946541" cy="3935926"/>
          </a:xfrm>
        </p:spPr>
        <p:txBody>
          <a:bodyPr>
            <a:noAutofit/>
          </a:bodyPr>
          <a:lstStyle/>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Thyroid Storm is a Life threatening syndrome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Decompensated hyperthyroidism</a:t>
            </a:r>
          </a:p>
          <a:p>
            <a:pPr marL="0" indent="0">
              <a:buNone/>
            </a:pPr>
            <a:r>
              <a:rPr lang="en-US" sz="1500">
                <a:latin typeface="Times New Roman" panose="02020603050405020304" pitchFamily="18" charset="0"/>
                <a:cs typeface="Times New Roman" panose="02020603050405020304" pitchFamily="18" charset="0"/>
              </a:rPr>
              <a:t>■</a:t>
            </a:r>
            <a:r>
              <a:rPr lang="en-US" sz="1500" u="sng">
                <a:latin typeface="Times New Roman" panose="02020603050405020304" pitchFamily="18" charset="0"/>
                <a:cs typeface="Times New Roman" panose="02020603050405020304" pitchFamily="18" charset="0"/>
              </a:rPr>
              <a:t> Symptoms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Hyperthyroid symptoms with agitation, confusion, delirium, psychosis</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 Gastrointestinal: Nausea/Vomiting, Abdominal pain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Tachycardia associated with CHFT</a:t>
            </a:r>
          </a:p>
          <a:p>
            <a:pPr marL="0" indent="0">
              <a:buNone/>
            </a:pPr>
            <a:r>
              <a:rPr lang="en-US" sz="1500">
                <a:latin typeface="Times New Roman" panose="02020603050405020304" pitchFamily="18" charset="0"/>
                <a:cs typeface="Times New Roman" panose="02020603050405020304" pitchFamily="18" charset="0"/>
              </a:rPr>
              <a:t>Thyroid Storm Treatment</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Antithyroids</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PTU 200-400mg po/NG q4-8h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Methimazole 60-120mg/d PO/NG divided q6-8h</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Potassium Iodide 2-5 drops PO/NG q6h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 Lugol Solution-Strong lodine 10 drops po TID</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Glucorticoids: block conversion of T4 to T3 </a:t>
            </a:r>
          </a:p>
          <a:p>
            <a:pPr marL="0" indent="0">
              <a:buNone/>
            </a:pPr>
            <a:r>
              <a:rPr lang="en-US" sz="1500">
                <a:latin typeface="Times New Roman" panose="02020603050405020304" pitchFamily="18" charset="0"/>
                <a:cs typeface="Times New Roman" panose="02020603050405020304" pitchFamily="18" charset="0"/>
              </a:rPr>
              <a:t>     Hydrocortisone succinate 100-200mg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BB : Esmolol: 500mcg/kg/min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Propranolol 20-80mg/dose PO/NG q4-6h</a:t>
            </a:r>
            <a:endParaRPr lang="en-US" sz="1500" dirty="0">
              <a:latin typeface="Times New Roman" panose="02020603050405020304" pitchFamily="18" charset="0"/>
              <a:cs typeface="Times New Roman" panose="02020603050405020304" pitchFamily="18" charset="0"/>
            </a:endParaRPr>
          </a:p>
        </p:txBody>
      </p:sp>
      <p:pic>
        <p:nvPicPr>
          <p:cNvPr id="2097172" name="Picture 4"/>
          <p:cNvPicPr>
            <a:picLocks noChangeAspect="1"/>
          </p:cNvPicPr>
          <p:nvPr/>
        </p:nvPicPr>
        <p:blipFill>
          <a:blip r:embed="rId2"/>
          <a:stretch>
            <a:fillRect/>
          </a:stretch>
        </p:blipFill>
        <p:spPr>
          <a:xfrm>
            <a:off x="5972649" y="1314731"/>
            <a:ext cx="6155014" cy="5314571"/>
          </a:xfrm>
          <a:prstGeom prst="rect">
            <a:avLst/>
          </a:prstGeom>
        </p:spPr>
      </p:pic>
      <p:pic>
        <p:nvPicPr>
          <p:cNvPr id="2" name="Picture 1">
            <a:extLst>
              <a:ext uri="{FF2B5EF4-FFF2-40B4-BE49-F238E27FC236}">
                <a16:creationId xmlns:a16="http://schemas.microsoft.com/office/drawing/2014/main" id="{FA9425BF-0DAD-257A-6192-9613746D23E3}"/>
              </a:ext>
            </a:extLst>
          </p:cNvPr>
          <p:cNvPicPr>
            <a:picLocks noChangeAspect="1"/>
          </p:cNvPicPr>
          <p:nvPr/>
        </p:nvPicPr>
        <p:blipFill>
          <a:blip r:embed="rId3"/>
          <a:stretch>
            <a:fillRect/>
          </a:stretch>
        </p:blipFill>
        <p:spPr>
          <a:xfrm>
            <a:off x="8441444" y="559263"/>
            <a:ext cx="1503267" cy="454475"/>
          </a:xfrm>
          <a:prstGeom prst="rect">
            <a:avLst/>
          </a:prstGeom>
        </p:spPr>
      </p:pic>
    </p:spTree>
    <p:extLst>
      <p:ext uri="{BB962C8B-B14F-4D97-AF65-F5344CB8AC3E}">
        <p14:creationId xmlns:p14="http://schemas.microsoft.com/office/powerpoint/2010/main" val="174941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Hypothyroidism</a:t>
            </a:r>
          </a:p>
        </p:txBody>
      </p:sp>
      <p:sp>
        <p:nvSpPr>
          <p:cNvPr id="1048635" name="Content Placeholder 2"/>
          <p:cNvSpPr>
            <a:spLocks noGrp="1"/>
          </p:cNvSpPr>
          <p:nvPr>
            <p:ph idx="1"/>
          </p:nvPr>
        </p:nvSpPr>
        <p:spPr>
          <a:xfrm>
            <a:off x="838200" y="1825625"/>
            <a:ext cx="8578820" cy="4351338"/>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Insufficiency of synthesis of thyroid hormones</a:t>
            </a:r>
          </a:p>
          <a:p>
            <a:pPr>
              <a:lnSpc>
                <a:spcPct val="150000"/>
              </a:lnSpc>
            </a:pPr>
            <a:r>
              <a:rPr lang="en-US" sz="2400" dirty="0">
                <a:latin typeface="Times New Roman" panose="02020603050405020304" pitchFamily="18" charset="0"/>
                <a:cs typeface="Times New Roman" panose="02020603050405020304" pitchFamily="18" charset="0"/>
              </a:rPr>
              <a:t>Low T3 and T4 with high TSH levels</a:t>
            </a:r>
          </a:p>
          <a:p>
            <a:pPr>
              <a:lnSpc>
                <a:spcPct val="150000"/>
              </a:lnSpc>
            </a:pPr>
            <a:r>
              <a:rPr lang="en-US" sz="2400" dirty="0">
                <a:latin typeface="Times New Roman" panose="02020603050405020304" pitchFamily="18" charset="0"/>
                <a:cs typeface="Times New Roman" panose="02020603050405020304" pitchFamily="18" charset="0"/>
              </a:rPr>
              <a:t>Primary </a:t>
            </a:r>
            <a:r>
              <a:rPr lang="en-US" sz="2400" dirty="0" err="1">
                <a:latin typeface="Times New Roman" panose="02020603050405020304" pitchFamily="18" charset="0"/>
                <a:cs typeface="Times New Roman" panose="02020603050405020304" pitchFamily="18" charset="0"/>
              </a:rPr>
              <a:t>hypothyroidism:Thyroid</a:t>
            </a:r>
            <a:r>
              <a:rPr lang="en-US" sz="2400" dirty="0">
                <a:latin typeface="Times New Roman" panose="02020603050405020304" pitchFamily="18" charset="0"/>
                <a:cs typeface="Times New Roman" panose="02020603050405020304" pitchFamily="18" charset="0"/>
              </a:rPr>
              <a:t> can’t produce hormones Pituitary call for.</a:t>
            </a:r>
          </a:p>
          <a:p>
            <a:pPr>
              <a:lnSpc>
                <a:spcPct val="150000"/>
              </a:lnSpc>
            </a:pPr>
            <a:r>
              <a:rPr lang="en-US" sz="2400" dirty="0">
                <a:latin typeface="Times New Roman" panose="02020603050405020304" pitchFamily="18" charset="0"/>
                <a:cs typeface="Times New Roman" panose="02020603050405020304" pitchFamily="18" charset="0"/>
              </a:rPr>
              <a:t>Secondary </a:t>
            </a:r>
            <a:r>
              <a:rPr lang="en-US" sz="2400" dirty="0" err="1">
                <a:latin typeface="Times New Roman" panose="02020603050405020304" pitchFamily="18" charset="0"/>
                <a:cs typeface="Times New Roman" panose="02020603050405020304" pitchFamily="18" charset="0"/>
              </a:rPr>
              <a:t>hypothyroidism:Thyroid</a:t>
            </a:r>
            <a:r>
              <a:rPr lang="en-US" sz="2400" dirty="0">
                <a:latin typeface="Times New Roman" panose="02020603050405020304" pitchFamily="18" charset="0"/>
                <a:cs typeface="Times New Roman" panose="02020603050405020304" pitchFamily="18" charset="0"/>
              </a:rPr>
              <a:t> isn’t being stimulated by pituitary to produce hormones. </a:t>
            </a: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D2B6FFC-49F6-12B1-D6A9-5612F1DBD9E7}"/>
              </a:ext>
            </a:extLst>
          </p:cNvPr>
          <p:cNvPicPr>
            <a:picLocks noChangeAspect="1"/>
          </p:cNvPicPr>
          <p:nvPr/>
        </p:nvPicPr>
        <p:blipFill>
          <a:blip r:embed="rId2"/>
          <a:stretch>
            <a:fillRect/>
          </a:stretch>
        </p:blipFill>
        <p:spPr>
          <a:xfrm>
            <a:off x="8525038" y="609601"/>
            <a:ext cx="1503267" cy="454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Causes:</a:t>
            </a:r>
          </a:p>
        </p:txBody>
      </p:sp>
      <p:pic>
        <p:nvPicPr>
          <p:cNvPr id="2097169" name="Picture 4"/>
          <p:cNvPicPr>
            <a:picLocks noGrp="1" noChangeAspect="1"/>
          </p:cNvPicPr>
          <p:nvPr>
            <p:ph idx="1"/>
          </p:nvPr>
        </p:nvPicPr>
        <p:blipFill>
          <a:blip r:embed="rId2"/>
          <a:stretch>
            <a:fillRect/>
          </a:stretch>
        </p:blipFill>
        <p:spPr>
          <a:xfrm>
            <a:off x="2819822" y="1152983"/>
            <a:ext cx="7098788" cy="5252299"/>
          </a:xfrm>
        </p:spPr>
      </p:pic>
      <p:pic>
        <p:nvPicPr>
          <p:cNvPr id="2" name="Picture 1">
            <a:extLst>
              <a:ext uri="{FF2B5EF4-FFF2-40B4-BE49-F238E27FC236}">
                <a16:creationId xmlns:a16="http://schemas.microsoft.com/office/drawing/2014/main" id="{EBF48ABA-3C8D-3C74-2EC0-71E505A88842}"/>
              </a:ext>
            </a:extLst>
          </p:cNvPr>
          <p:cNvPicPr>
            <a:picLocks noChangeAspect="1"/>
          </p:cNvPicPr>
          <p:nvPr/>
        </p:nvPicPr>
        <p:blipFill>
          <a:blip r:embed="rId3"/>
          <a:stretch>
            <a:fillRect/>
          </a:stretch>
        </p:blipFill>
        <p:spPr>
          <a:xfrm>
            <a:off x="8679795" y="452718"/>
            <a:ext cx="1503267" cy="4544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a:xfrm>
            <a:off x="53973" y="678936"/>
            <a:ext cx="4509294" cy="5274188"/>
          </a:xfrm>
        </p:spPr>
        <p:txBody>
          <a:bodyPr/>
          <a:lstStyle/>
          <a:p>
            <a:r>
              <a:rPr lang="en-US" b="1" dirty="0">
                <a:latin typeface="Times New Roman" panose="02020603050405020304" pitchFamily="18" charset="0"/>
                <a:cs typeface="Times New Roman" panose="02020603050405020304" pitchFamily="18" charset="0"/>
              </a:rPr>
              <a:t>Signs and symptoms of </a:t>
            </a:r>
            <a:r>
              <a:rPr lang="en-US" b="1" dirty="0" err="1">
                <a:latin typeface="Times New Roman" panose="02020603050405020304" pitchFamily="18" charset="0"/>
                <a:cs typeface="Times New Roman" panose="02020603050405020304" pitchFamily="18" charset="0"/>
              </a:rPr>
              <a:t>hyporthyroidism</a:t>
            </a:r>
            <a:endParaRPr lang="en-US" b="1" dirty="0">
              <a:latin typeface="Times New Roman" panose="02020603050405020304" pitchFamily="18" charset="0"/>
              <a:cs typeface="Times New Roman" panose="02020603050405020304" pitchFamily="18" charset="0"/>
            </a:endParaRPr>
          </a:p>
        </p:txBody>
      </p:sp>
      <p:pic>
        <p:nvPicPr>
          <p:cNvPr id="2097170" name="Picture 4"/>
          <p:cNvPicPr>
            <a:picLocks noGrp="1" noChangeAspect="1"/>
          </p:cNvPicPr>
          <p:nvPr>
            <p:ph idx="1"/>
          </p:nvPr>
        </p:nvPicPr>
        <p:blipFill>
          <a:blip r:embed="rId2"/>
          <a:stretch>
            <a:fillRect/>
          </a:stretch>
        </p:blipFill>
        <p:spPr>
          <a:xfrm>
            <a:off x="4563267" y="172735"/>
            <a:ext cx="6982621" cy="6512530"/>
          </a:xfrm>
        </p:spPr>
      </p:pic>
      <p:pic>
        <p:nvPicPr>
          <p:cNvPr id="2" name="Picture 1">
            <a:extLst>
              <a:ext uri="{FF2B5EF4-FFF2-40B4-BE49-F238E27FC236}">
                <a16:creationId xmlns:a16="http://schemas.microsoft.com/office/drawing/2014/main" id="{FC19710D-0893-855F-EA8F-E211AF72309B}"/>
              </a:ext>
            </a:extLst>
          </p:cNvPr>
          <p:cNvPicPr>
            <a:picLocks noChangeAspect="1"/>
          </p:cNvPicPr>
          <p:nvPr/>
        </p:nvPicPr>
        <p:blipFill>
          <a:blip r:embed="rId3"/>
          <a:stretch>
            <a:fillRect/>
          </a:stretch>
        </p:blipFill>
        <p:spPr>
          <a:xfrm>
            <a:off x="861890" y="804121"/>
            <a:ext cx="1503267" cy="4544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Hashimotos</a:t>
            </a:r>
            <a:r>
              <a:rPr lang="en-US" b="1" dirty="0">
                <a:latin typeface="Times New Roman" panose="02020603050405020304" pitchFamily="18" charset="0"/>
                <a:cs typeface="Times New Roman" panose="02020603050405020304" pitchFamily="18" charset="0"/>
              </a:rPr>
              <a:t> thyroiditis.</a:t>
            </a:r>
          </a:p>
        </p:txBody>
      </p:sp>
      <p:sp>
        <p:nvSpPr>
          <p:cNvPr id="1048639" name="Content Placeholder 2"/>
          <p:cNvSpPr>
            <a:spLocks noGrp="1"/>
          </p:cNvSpPr>
          <p:nvPr>
            <p:ph idx="1"/>
          </p:nvPr>
        </p:nvSpPr>
        <p:spPr/>
        <p:txBody>
          <a:bodyPr>
            <a:normAutofit fontScale="85000" lnSpcReduction="20000"/>
          </a:bodyPr>
          <a:lstStyle/>
          <a:p>
            <a:pPr>
              <a:lnSpc>
                <a:spcPct val="150000"/>
              </a:lnSpc>
            </a:pPr>
            <a:r>
              <a:rPr lang="en-US" sz="2400" dirty="0">
                <a:latin typeface="Times New Roman" panose="02020603050405020304" pitchFamily="18" charset="0"/>
                <a:cs typeface="Times New Roman" panose="02020603050405020304" pitchFamily="18" charset="0"/>
              </a:rPr>
              <a:t>Autoimmune disease </a:t>
            </a:r>
          </a:p>
          <a:p>
            <a:pPr>
              <a:lnSpc>
                <a:spcPct val="150000"/>
              </a:lnSpc>
            </a:pPr>
            <a:r>
              <a:rPr lang="en-US" sz="2400" dirty="0">
                <a:latin typeface="Times New Roman" panose="02020603050405020304" pitchFamily="18" charset="0"/>
                <a:cs typeface="Times New Roman" panose="02020603050405020304" pitchFamily="18" charset="0"/>
              </a:rPr>
              <a:t>Destructive lymphoid infiltration of thyroid leading to fibrosis and thyroid enlargement</a:t>
            </a:r>
          </a:p>
          <a:p>
            <a:pPr>
              <a:lnSpc>
                <a:spcPct val="150000"/>
              </a:lnSpc>
            </a:pPr>
            <a:r>
              <a:rPr lang="en-US" sz="2400" dirty="0">
                <a:latin typeface="Times New Roman" panose="02020603050405020304" pitchFamily="18" charset="0"/>
                <a:cs typeface="Times New Roman" panose="02020603050405020304" pitchFamily="18" charset="0"/>
              </a:rPr>
              <a:t> Sign and </a:t>
            </a:r>
            <a:r>
              <a:rPr lang="en-US" sz="2400" dirty="0" err="1">
                <a:latin typeface="Times New Roman" panose="02020603050405020304" pitchFamily="18" charset="0"/>
                <a:cs typeface="Times New Roman" panose="02020603050405020304" pitchFamily="18" charset="0"/>
              </a:rPr>
              <a:t>symptoms:Weight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gain,Depression</a:t>
            </a:r>
            <a:r>
              <a:rPr lang="en-US" sz="2400" dirty="0">
                <a:latin typeface="Times New Roman" panose="02020603050405020304" pitchFamily="18" charset="0"/>
                <a:cs typeface="Times New Roman" panose="02020603050405020304" pitchFamily="18" charset="0"/>
              </a:rPr>
              <a:t>, Fatigue,  Enlarge thyroid</a:t>
            </a:r>
          </a:p>
          <a:p>
            <a:pPr>
              <a:lnSpc>
                <a:spcPct val="150000"/>
              </a:lnSpc>
            </a:pPr>
            <a:r>
              <a:rPr lang="en-US" sz="2400" dirty="0">
                <a:latin typeface="Times New Roman" panose="02020603050405020304" pitchFamily="18" charset="0"/>
                <a:cs typeface="Times New Roman" panose="02020603050405020304" pitchFamily="18" charset="0"/>
              </a:rPr>
              <a:t>Diagnosis:T3 and T4 </a:t>
            </a:r>
            <a:r>
              <a:rPr lang="en-US" sz="2400" dirty="0" err="1">
                <a:latin typeface="Times New Roman" panose="02020603050405020304" pitchFamily="18" charset="0"/>
                <a:cs typeface="Times New Roman" panose="02020603050405020304" pitchFamily="18" charset="0"/>
              </a:rPr>
              <a:t>levels,TSH</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TPO antibodies</a:t>
            </a:r>
          </a:p>
          <a:p>
            <a:pPr>
              <a:lnSpc>
                <a:spcPct val="150000"/>
              </a:lnSpc>
            </a:pPr>
            <a:r>
              <a:rPr lang="en-US" sz="2400" dirty="0" err="1">
                <a:latin typeface="Times New Roman" panose="02020603050405020304" pitchFamily="18" charset="0"/>
                <a:cs typeface="Times New Roman" panose="02020603050405020304" pitchFamily="18" charset="0"/>
              </a:rPr>
              <a:t>Tg</a:t>
            </a:r>
            <a:r>
              <a:rPr lang="en-US" sz="2400" dirty="0">
                <a:latin typeface="Times New Roman" panose="02020603050405020304" pitchFamily="18" charset="0"/>
                <a:cs typeface="Times New Roman" panose="02020603050405020304" pitchFamily="18" charset="0"/>
              </a:rPr>
              <a:t> antibodies</a:t>
            </a:r>
          </a:p>
          <a:p>
            <a:pPr>
              <a:lnSpc>
                <a:spcPct val="150000"/>
              </a:lnSpc>
            </a:pPr>
            <a:r>
              <a:rPr lang="en-US" sz="2400" dirty="0">
                <a:latin typeface="Times New Roman" panose="02020603050405020304" pitchFamily="18" charset="0"/>
                <a:cs typeface="Times New Roman" panose="02020603050405020304" pitchFamily="18" charset="0"/>
              </a:rPr>
              <a:t>Positive ANF</a:t>
            </a:r>
          </a:p>
          <a:p>
            <a:pPr>
              <a:lnSpc>
                <a:spcPct val="150000"/>
              </a:lnSpc>
            </a:pPr>
            <a:r>
              <a:rPr lang="en-US" sz="2400" dirty="0" err="1">
                <a:latin typeface="Times New Roman" panose="02020603050405020304" pitchFamily="18" charset="0"/>
                <a:cs typeface="Times New Roman" panose="02020603050405020304" pitchFamily="18" charset="0"/>
              </a:rPr>
              <a:t>Treatment:Levothyroxine</a:t>
            </a: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41C2782-DF50-9735-4EF0-BE031587AFFF}"/>
              </a:ext>
            </a:extLst>
          </p:cNvPr>
          <p:cNvPicPr>
            <a:picLocks noChangeAspect="1"/>
          </p:cNvPicPr>
          <p:nvPr/>
        </p:nvPicPr>
        <p:blipFill>
          <a:blip r:embed="rId2"/>
          <a:stretch>
            <a:fillRect/>
          </a:stretch>
        </p:blipFill>
        <p:spPr>
          <a:xfrm>
            <a:off x="8415441" y="692943"/>
            <a:ext cx="1503267" cy="4544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738527" y="48769"/>
            <a:ext cx="10515600" cy="1325563"/>
          </a:xfrm>
        </p:spPr>
        <p:txBody>
          <a:bodyPr/>
          <a:lstStyle/>
          <a:p>
            <a:r>
              <a:rPr lang="en-US" b="1" dirty="0">
                <a:latin typeface="Times New Roman" panose="02020603050405020304" pitchFamily="18" charset="0"/>
                <a:cs typeface="Times New Roman" panose="02020603050405020304" pitchFamily="18" charset="0"/>
              </a:rPr>
              <a:t>Investigations. </a:t>
            </a:r>
          </a:p>
        </p:txBody>
      </p:sp>
      <p:sp>
        <p:nvSpPr>
          <p:cNvPr id="1048641" name="Content Placeholder 2"/>
          <p:cNvSpPr>
            <a:spLocks noGrp="1"/>
          </p:cNvSpPr>
          <p:nvPr>
            <p:ph idx="1"/>
          </p:nvPr>
        </p:nvSpPr>
        <p:spPr>
          <a:xfrm>
            <a:off x="644926" y="1199189"/>
            <a:ext cx="9135106" cy="4144199"/>
          </a:xfrm>
        </p:spPr>
        <p:txBody>
          <a:bodyPr>
            <a:noAutofit/>
          </a:bodyPr>
          <a:lstStyle/>
          <a:p>
            <a:pPr>
              <a:lnSpc>
                <a:spcPct val="170000"/>
              </a:lnSpc>
            </a:pPr>
            <a:r>
              <a:rPr lang="en-US" sz="1800" dirty="0">
                <a:latin typeface="Times New Roman" panose="02020603050405020304" pitchFamily="18" charset="0"/>
                <a:cs typeface="Times New Roman" panose="02020603050405020304" pitchFamily="18" charset="0"/>
              </a:rPr>
              <a:t>Classical findings of primary hypothyroidism are reduced levels of T3 and T4 and increased levels of TSH</a:t>
            </a:r>
          </a:p>
          <a:p>
            <a:pPr>
              <a:lnSpc>
                <a:spcPct val="170000"/>
              </a:lnSpc>
            </a:pPr>
            <a:r>
              <a:rPr lang="en-US" sz="1800" dirty="0">
                <a:latin typeface="Times New Roman" panose="02020603050405020304" pitchFamily="18" charset="0"/>
                <a:cs typeface="Times New Roman" panose="02020603050405020304" pitchFamily="18" charset="0"/>
              </a:rPr>
              <a:t>Secondary hypothyroidism T3, T4, TSH all are reduced, along with other pituitary hormones. </a:t>
            </a:r>
          </a:p>
          <a:p>
            <a:pPr>
              <a:lnSpc>
                <a:spcPct val="170000"/>
              </a:lnSpc>
            </a:pPr>
            <a:r>
              <a:rPr lang="en-US" sz="1800" dirty="0">
                <a:latin typeface="Times New Roman" panose="02020603050405020304" pitchFamily="18" charset="0"/>
                <a:cs typeface="Times New Roman" panose="02020603050405020304" pitchFamily="18" charset="0"/>
              </a:rPr>
              <a:t>Other abnormal investigations are </a:t>
            </a:r>
          </a:p>
          <a:p>
            <a:pPr>
              <a:lnSpc>
                <a:spcPct val="100000"/>
              </a:lnSpc>
            </a:pPr>
            <a:r>
              <a:rPr lang="en-US" sz="1800" dirty="0">
                <a:latin typeface="Times New Roman" panose="02020603050405020304" pitchFamily="18" charset="0"/>
                <a:cs typeface="Times New Roman" panose="02020603050405020304" pitchFamily="18" charset="0"/>
              </a:rPr>
              <a:t>Anemia macrocytic or microcytic (</a:t>
            </a:r>
            <a:r>
              <a:rPr lang="en-US" sz="1800" dirty="0" err="1">
                <a:latin typeface="Times New Roman" panose="02020603050405020304" pitchFamily="18" charset="0"/>
                <a:cs typeface="Times New Roman" panose="02020603050405020304" pitchFamily="18" charset="0"/>
              </a:rPr>
              <a:t>mennoraghia</a:t>
            </a:r>
            <a:r>
              <a:rPr lang="en-US" sz="1800" dirty="0">
                <a:latin typeface="Times New Roman" panose="02020603050405020304" pitchFamily="18" charset="0"/>
                <a:cs typeface="Times New Roman" panose="02020603050405020304" pitchFamily="18" charset="0"/>
              </a:rPr>
              <a:t>).</a:t>
            </a:r>
          </a:p>
          <a:p>
            <a:pPr>
              <a:lnSpc>
                <a:spcPct val="170000"/>
              </a:lnSpc>
            </a:pPr>
            <a:r>
              <a:rPr lang="en-US" sz="1800" dirty="0">
                <a:latin typeface="Times New Roman" panose="02020603050405020304" pitchFamily="18" charset="0"/>
                <a:cs typeface="Times New Roman" panose="02020603050405020304" pitchFamily="18" charset="0"/>
              </a:rPr>
              <a:t>ECG-bradycardia, low voltage complexes</a:t>
            </a:r>
          </a:p>
          <a:p>
            <a:pPr>
              <a:lnSpc>
                <a:spcPct val="170000"/>
              </a:lnSpc>
            </a:pPr>
            <a:r>
              <a:rPr lang="en-US" sz="1800" dirty="0">
                <a:latin typeface="Times New Roman" panose="02020603050405020304" pitchFamily="18" charset="0"/>
                <a:cs typeface="Times New Roman" panose="02020603050405020304" pitchFamily="18" charset="0"/>
              </a:rPr>
              <a:t>Increase in CK from muscle</a:t>
            </a:r>
          </a:p>
          <a:p>
            <a:pPr>
              <a:lnSpc>
                <a:spcPct val="170000"/>
              </a:lnSpc>
            </a:pPr>
            <a:r>
              <a:rPr lang="en-US" sz="1800" dirty="0">
                <a:latin typeface="Times New Roman" panose="02020603050405020304" pitchFamily="18" charset="0"/>
                <a:cs typeface="Times New Roman" panose="02020603050405020304" pitchFamily="18" charset="0"/>
              </a:rPr>
              <a:t> Hypercholesterolemia</a:t>
            </a:r>
          </a:p>
          <a:p>
            <a:pPr>
              <a:lnSpc>
                <a:spcPct val="170000"/>
              </a:lnSpc>
            </a:pPr>
            <a:r>
              <a:rPr lang="en-US" sz="1800" dirty="0">
                <a:latin typeface="Times New Roman" panose="02020603050405020304" pitchFamily="18" charset="0"/>
                <a:cs typeface="Times New Roman" panose="02020603050405020304" pitchFamily="18" charset="0"/>
              </a:rPr>
              <a:t>Antibodies to thyroid peroxidase are positive in spontaneous atrophic thyroiditis and </a:t>
            </a:r>
            <a:r>
              <a:rPr lang="en-US" sz="1800" dirty="0" err="1">
                <a:latin typeface="Times New Roman" panose="02020603050405020304" pitchFamily="18" charset="0"/>
                <a:cs typeface="Times New Roman" panose="02020603050405020304" pitchFamily="18" charset="0"/>
              </a:rPr>
              <a:t>hashimoto's</a:t>
            </a:r>
            <a:r>
              <a:rPr lang="en-US" sz="1800" dirty="0">
                <a:latin typeface="Times New Roman" panose="02020603050405020304" pitchFamily="18" charset="0"/>
                <a:cs typeface="Times New Roman" panose="02020603050405020304" pitchFamily="18" charset="0"/>
              </a:rPr>
              <a:t> thyroiditis.</a:t>
            </a:r>
          </a:p>
        </p:txBody>
      </p:sp>
      <p:pic>
        <p:nvPicPr>
          <p:cNvPr id="2" name="Picture 1">
            <a:extLst>
              <a:ext uri="{FF2B5EF4-FFF2-40B4-BE49-F238E27FC236}">
                <a16:creationId xmlns:a16="http://schemas.microsoft.com/office/drawing/2014/main" id="{4FAB8A1A-6459-5156-A55B-ED2BC403E824}"/>
              </a:ext>
            </a:extLst>
          </p:cNvPr>
          <p:cNvPicPr>
            <a:picLocks noChangeAspect="1"/>
          </p:cNvPicPr>
          <p:nvPr/>
        </p:nvPicPr>
        <p:blipFill>
          <a:blip r:embed="rId3"/>
          <a:stretch>
            <a:fillRect/>
          </a:stretch>
        </p:blipFill>
        <p:spPr>
          <a:xfrm>
            <a:off x="8276765" y="561436"/>
            <a:ext cx="1503267" cy="4544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a:xfrm rot="10800000" flipV="1">
            <a:off x="-5" y="1661652"/>
            <a:ext cx="3087333" cy="3687096"/>
          </a:xfrm>
        </p:spPr>
        <p:txBody>
          <a:bodyPr>
            <a:normAutofit/>
          </a:bodyPr>
          <a:lstStyle/>
          <a:p>
            <a:r>
              <a:rPr lang="en-US" sz="3200" b="1" dirty="0">
                <a:latin typeface="Times New Roman" panose="02020603050405020304" pitchFamily="18" charset="0"/>
                <a:cs typeface="Times New Roman" panose="02020603050405020304" pitchFamily="18" charset="0"/>
              </a:rPr>
              <a:t>Management</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Of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Hypothyroidism</a:t>
            </a:r>
          </a:p>
        </p:txBody>
      </p:sp>
      <p:pic>
        <p:nvPicPr>
          <p:cNvPr id="2097171" name="Picture 7"/>
          <p:cNvPicPr>
            <a:picLocks noGrp="1" noChangeAspect="1"/>
          </p:cNvPicPr>
          <p:nvPr>
            <p:ph idx="1"/>
          </p:nvPr>
        </p:nvPicPr>
        <p:blipFill>
          <a:blip r:embed="rId2"/>
          <a:stretch>
            <a:fillRect/>
          </a:stretch>
        </p:blipFill>
        <p:spPr>
          <a:xfrm>
            <a:off x="2979174" y="88490"/>
            <a:ext cx="9212826" cy="6769510"/>
          </a:xfrm>
        </p:spPr>
      </p:pic>
      <p:pic>
        <p:nvPicPr>
          <p:cNvPr id="2" name="Picture 1">
            <a:extLst>
              <a:ext uri="{FF2B5EF4-FFF2-40B4-BE49-F238E27FC236}">
                <a16:creationId xmlns:a16="http://schemas.microsoft.com/office/drawing/2014/main" id="{48F9BAC3-A896-DB55-F570-95E2C5B4B433}"/>
              </a:ext>
            </a:extLst>
          </p:cNvPr>
          <p:cNvPicPr>
            <a:picLocks noChangeAspect="1"/>
          </p:cNvPicPr>
          <p:nvPr/>
        </p:nvPicPr>
        <p:blipFill>
          <a:blip r:embed="rId3"/>
          <a:stretch>
            <a:fillRect/>
          </a:stretch>
        </p:blipFill>
        <p:spPr>
          <a:xfrm>
            <a:off x="548470" y="468913"/>
            <a:ext cx="1503267" cy="4544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a:xfrm>
            <a:off x="1393638" y="2238656"/>
            <a:ext cx="9404723" cy="3333470"/>
          </a:xfrm>
        </p:spPr>
        <p:txBody>
          <a:bodyPr/>
          <a:lstStyle/>
          <a:p>
            <a:r>
              <a:rPr lang="en-US" b="1" dirty="0">
                <a:latin typeface="Times New Roman" panose="02020603050405020304" pitchFamily="18" charset="0"/>
                <a:cs typeface="Times New Roman" panose="02020603050405020304" pitchFamily="18" charset="0"/>
              </a:rPr>
              <a:t>Thyroid Emergencies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838200" y="178776"/>
            <a:ext cx="10515600" cy="1325563"/>
          </a:xfrm>
        </p:spPr>
        <p:txBody>
          <a:bodyPr/>
          <a:lstStyle/>
          <a:p>
            <a:r>
              <a:rPr lang="en-US" b="1">
                <a:latin typeface="Times New Roman" panose="02020603050405020304" pitchFamily="18" charset="0"/>
                <a:cs typeface="Times New Roman" panose="02020603050405020304" pitchFamily="18" charset="0"/>
              </a:rPr>
              <a:t>Thyroid storm:</a:t>
            </a:r>
            <a:endParaRPr lang="en-US" b="1" dirty="0">
              <a:latin typeface="Times New Roman" panose="02020603050405020304" pitchFamily="18" charset="0"/>
              <a:cs typeface="Times New Roman" panose="02020603050405020304" pitchFamily="18" charset="0"/>
            </a:endParaRPr>
          </a:p>
        </p:txBody>
      </p:sp>
      <p:sp>
        <p:nvSpPr>
          <p:cNvPr id="1048645" name="Content Placeholder 2"/>
          <p:cNvSpPr>
            <a:spLocks noGrp="1"/>
          </p:cNvSpPr>
          <p:nvPr>
            <p:ph idx="1"/>
          </p:nvPr>
        </p:nvSpPr>
        <p:spPr>
          <a:xfrm>
            <a:off x="0" y="1314731"/>
            <a:ext cx="8946541" cy="3935926"/>
          </a:xfrm>
        </p:spPr>
        <p:txBody>
          <a:bodyPr>
            <a:noAutofit/>
          </a:bodyPr>
          <a:lstStyle/>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Thyroid Storm is a Life threatening syndrome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Decompensated hyperthyroidism</a:t>
            </a:r>
          </a:p>
          <a:p>
            <a:pPr marL="0" indent="0">
              <a:buNone/>
            </a:pPr>
            <a:r>
              <a:rPr lang="en-US" sz="1500">
                <a:latin typeface="Times New Roman" panose="02020603050405020304" pitchFamily="18" charset="0"/>
                <a:cs typeface="Times New Roman" panose="02020603050405020304" pitchFamily="18" charset="0"/>
              </a:rPr>
              <a:t>■</a:t>
            </a:r>
            <a:r>
              <a:rPr lang="en-US" sz="1500" u="sng">
                <a:latin typeface="Times New Roman" panose="02020603050405020304" pitchFamily="18" charset="0"/>
                <a:cs typeface="Times New Roman" panose="02020603050405020304" pitchFamily="18" charset="0"/>
              </a:rPr>
              <a:t> Symptoms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Hyperthyroid symptoms with agitation, confusion, delirium, psychosis</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 Gastrointestinal: Nausea/Vomiting, Abdominal pain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Tachycardia associated with CHFT</a:t>
            </a:r>
          </a:p>
          <a:p>
            <a:pPr marL="0" indent="0">
              <a:buNone/>
            </a:pPr>
            <a:r>
              <a:rPr lang="en-US" sz="1500">
                <a:latin typeface="Times New Roman" panose="02020603050405020304" pitchFamily="18" charset="0"/>
                <a:cs typeface="Times New Roman" panose="02020603050405020304" pitchFamily="18" charset="0"/>
              </a:rPr>
              <a:t>Thyroid Storm Treatment</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Antithyroids</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PTU 200-400mg po/NG q4-8h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Methimazole 60-120mg/d PO/NG divided q6-8h</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Potassium Iodide 2-5 drops PO/NG q6h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 Lugol Solution-Strong lodine 10 drops po TID</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Glucorticoids: block conversion of T4 to T3 </a:t>
            </a:r>
          </a:p>
          <a:p>
            <a:pPr marL="0" indent="0">
              <a:buNone/>
            </a:pPr>
            <a:r>
              <a:rPr lang="en-US" sz="1500">
                <a:latin typeface="Times New Roman" panose="02020603050405020304" pitchFamily="18" charset="0"/>
                <a:cs typeface="Times New Roman" panose="02020603050405020304" pitchFamily="18" charset="0"/>
              </a:rPr>
              <a:t>     Hydrocortisone succinate 100-200mg </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BB : Esmolol: 500mcg/kg/min or</a:t>
            </a:r>
          </a:p>
          <a:p>
            <a:pPr>
              <a:buFont typeface="Wingdings" panose="05000000000000000000" pitchFamily="2" charset="2"/>
              <a:buChar char="Ø"/>
            </a:pPr>
            <a:r>
              <a:rPr lang="en-US" sz="1500">
                <a:latin typeface="Times New Roman" panose="02020603050405020304" pitchFamily="18" charset="0"/>
                <a:cs typeface="Times New Roman" panose="02020603050405020304" pitchFamily="18" charset="0"/>
              </a:rPr>
              <a:t>Propranolol 20-80mg/dose PO/NG q4-6h</a:t>
            </a:r>
            <a:endParaRPr lang="en-US" sz="1500" dirty="0">
              <a:latin typeface="Times New Roman" panose="02020603050405020304" pitchFamily="18" charset="0"/>
              <a:cs typeface="Times New Roman" panose="02020603050405020304" pitchFamily="18" charset="0"/>
            </a:endParaRPr>
          </a:p>
        </p:txBody>
      </p:sp>
      <p:pic>
        <p:nvPicPr>
          <p:cNvPr id="2097172" name="Picture 4"/>
          <p:cNvPicPr>
            <a:picLocks noChangeAspect="1"/>
          </p:cNvPicPr>
          <p:nvPr/>
        </p:nvPicPr>
        <p:blipFill>
          <a:blip r:embed="rId2"/>
          <a:stretch>
            <a:fillRect/>
          </a:stretch>
        </p:blipFill>
        <p:spPr>
          <a:xfrm>
            <a:off x="5972649" y="1314731"/>
            <a:ext cx="6155014" cy="5314571"/>
          </a:xfrm>
          <a:prstGeom prst="rect">
            <a:avLst/>
          </a:prstGeom>
        </p:spPr>
      </p:pic>
      <p:pic>
        <p:nvPicPr>
          <p:cNvPr id="2" name="Picture 1">
            <a:extLst>
              <a:ext uri="{FF2B5EF4-FFF2-40B4-BE49-F238E27FC236}">
                <a16:creationId xmlns:a16="http://schemas.microsoft.com/office/drawing/2014/main" id="{FA9425BF-0DAD-257A-6192-9613746D23E3}"/>
              </a:ext>
            </a:extLst>
          </p:cNvPr>
          <p:cNvPicPr>
            <a:picLocks noChangeAspect="1"/>
          </p:cNvPicPr>
          <p:nvPr/>
        </p:nvPicPr>
        <p:blipFill>
          <a:blip r:embed="rId3"/>
          <a:stretch>
            <a:fillRect/>
          </a:stretch>
        </p:blipFill>
        <p:spPr>
          <a:xfrm>
            <a:off x="8441444" y="559263"/>
            <a:ext cx="1503267" cy="454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804787" y="36689"/>
            <a:ext cx="9404723" cy="1400530"/>
          </a:xfrm>
        </p:spPr>
        <p:txBody>
          <a:bodyPr/>
          <a:lstStyle/>
          <a:p>
            <a:r>
              <a:rPr lang="en-US" sz="3200" b="1" dirty="0">
                <a:latin typeface="Times New Roman" panose="02020603050405020304" pitchFamily="18" charset="0"/>
                <a:cs typeface="Times New Roman" panose="02020603050405020304" pitchFamily="18" charset="0"/>
              </a:rPr>
              <a:t>OUTLINE</a:t>
            </a:r>
          </a:p>
        </p:txBody>
      </p:sp>
      <p:sp>
        <p:nvSpPr>
          <p:cNvPr id="1048607" name="Content Placeholder 5"/>
          <p:cNvSpPr>
            <a:spLocks noGrp="1"/>
          </p:cNvSpPr>
          <p:nvPr>
            <p:ph idx="1"/>
          </p:nvPr>
        </p:nvSpPr>
        <p:spPr>
          <a:xfrm>
            <a:off x="691545" y="1082180"/>
            <a:ext cx="9631208" cy="5491966"/>
          </a:xfrm>
        </p:spPr>
        <p:txBody>
          <a:bodyPr>
            <a:normAutofit fontScale="62500" lnSpcReduction="20000"/>
          </a:bodyPr>
          <a:lstStyle/>
          <a:p>
            <a:pPr>
              <a:lnSpc>
                <a:spcPct val="170000"/>
              </a:lnSpc>
            </a:pPr>
            <a:r>
              <a:rPr lang="en-US" dirty="0">
                <a:latin typeface="Times New Roman" panose="02020603050405020304" pitchFamily="18" charset="0"/>
                <a:cs typeface="Times New Roman" panose="02020603050405020304" pitchFamily="18" charset="0"/>
              </a:rPr>
              <a:t>Physiology of Thyroid Gland</a:t>
            </a:r>
          </a:p>
          <a:p>
            <a:pPr>
              <a:lnSpc>
                <a:spcPct val="170000"/>
              </a:lnSpc>
            </a:pPr>
            <a:r>
              <a:rPr lang="en-US" dirty="0">
                <a:latin typeface="Times New Roman" panose="02020603050405020304" pitchFamily="18" charset="0"/>
                <a:cs typeface="Times New Roman" panose="02020603050405020304" pitchFamily="18" charset="0"/>
              </a:rPr>
              <a:t>Clinical manifestations of hyperthyroidism</a:t>
            </a:r>
          </a:p>
          <a:p>
            <a:pPr>
              <a:lnSpc>
                <a:spcPct val="170000"/>
              </a:lnSpc>
            </a:pPr>
            <a:r>
              <a:rPr lang="en-US" dirty="0">
                <a:latin typeface="Times New Roman" panose="02020603050405020304" pitchFamily="18" charset="0"/>
                <a:cs typeface="Times New Roman" panose="02020603050405020304" pitchFamily="18" charset="0"/>
              </a:rPr>
              <a:t>Evaluation of a patient with hyperthyroidism</a:t>
            </a:r>
          </a:p>
          <a:p>
            <a:pPr>
              <a:lnSpc>
                <a:spcPct val="170000"/>
              </a:lnSpc>
            </a:pPr>
            <a:r>
              <a:rPr lang="en-US" dirty="0">
                <a:latin typeface="Times New Roman" panose="02020603050405020304" pitchFamily="18" charset="0"/>
                <a:cs typeface="Times New Roman" panose="02020603050405020304" pitchFamily="18" charset="0"/>
              </a:rPr>
              <a:t>Management of hyperthyroidism </a:t>
            </a:r>
          </a:p>
          <a:p>
            <a:pPr>
              <a:lnSpc>
                <a:spcPct val="170000"/>
              </a:lnSpc>
            </a:pPr>
            <a:r>
              <a:rPr lang="en-US" dirty="0">
                <a:latin typeface="Times New Roman" panose="02020603050405020304" pitchFamily="18" charset="0"/>
                <a:cs typeface="Times New Roman" panose="02020603050405020304" pitchFamily="18" charset="0"/>
              </a:rPr>
              <a:t>Grave's Disease</a:t>
            </a:r>
          </a:p>
          <a:p>
            <a:pPr>
              <a:lnSpc>
                <a:spcPct val="170000"/>
              </a:lnSpc>
            </a:pPr>
            <a:r>
              <a:rPr lang="en-US" dirty="0">
                <a:latin typeface="Times New Roman" panose="02020603050405020304" pitchFamily="18" charset="0"/>
                <a:cs typeface="Times New Roman" panose="02020603050405020304" pitchFamily="18" charset="0"/>
              </a:rPr>
              <a:t>Multinodular Goiter</a:t>
            </a:r>
          </a:p>
          <a:p>
            <a:pPr>
              <a:lnSpc>
                <a:spcPct val="170000"/>
              </a:lnSpc>
            </a:pPr>
            <a:r>
              <a:rPr lang="en-US" dirty="0">
                <a:latin typeface="Times New Roman" panose="02020603050405020304" pitchFamily="18" charset="0"/>
                <a:cs typeface="Times New Roman" panose="02020603050405020304" pitchFamily="18" charset="0"/>
              </a:rPr>
              <a:t>Evaluation of a patient with hypothyroidism</a:t>
            </a:r>
          </a:p>
          <a:p>
            <a:pPr>
              <a:lnSpc>
                <a:spcPct val="170000"/>
              </a:lnSpc>
            </a:pPr>
            <a:r>
              <a:rPr lang="en-US" dirty="0">
                <a:latin typeface="Times New Roman" panose="02020603050405020304" pitchFamily="18" charset="0"/>
                <a:cs typeface="Times New Roman" panose="02020603050405020304" pitchFamily="18" charset="0"/>
              </a:rPr>
              <a:t>Management of hypothyroidism </a:t>
            </a:r>
          </a:p>
          <a:p>
            <a:pPr>
              <a:lnSpc>
                <a:spcPct val="170000"/>
              </a:lnSpc>
            </a:pPr>
            <a:r>
              <a:rPr lang="en-US" dirty="0">
                <a:latin typeface="Times New Roman" panose="02020603050405020304" pitchFamily="18" charset="0"/>
                <a:cs typeface="Times New Roman" panose="02020603050405020304" pitchFamily="18" charset="0"/>
              </a:rPr>
              <a:t>Myxedema coma</a:t>
            </a:r>
          </a:p>
          <a:p>
            <a:pPr>
              <a:lnSpc>
                <a:spcPct val="170000"/>
              </a:lnSpc>
            </a:pPr>
            <a:r>
              <a:rPr lang="en-US" dirty="0" err="1">
                <a:latin typeface="Times New Roman" panose="02020603050405020304" pitchFamily="18" charset="0"/>
                <a:cs typeface="Times New Roman" panose="02020603050405020304" pitchFamily="18" charset="0"/>
              </a:rPr>
              <a:t>Throid</a:t>
            </a:r>
            <a:r>
              <a:rPr lang="en-US" dirty="0">
                <a:latin typeface="Times New Roman" panose="02020603050405020304" pitchFamily="18" charset="0"/>
                <a:cs typeface="Times New Roman" panose="02020603050405020304" pitchFamily="18" charset="0"/>
              </a:rPr>
              <a:t> Nodules</a:t>
            </a:r>
          </a:p>
        </p:txBody>
      </p:sp>
      <p:sp>
        <p:nvSpPr>
          <p:cNvPr id="1048606" name="TextBox 3"/>
          <p:cNvSpPr txBox="1"/>
          <p:nvPr/>
        </p:nvSpPr>
        <p:spPr>
          <a:xfrm>
            <a:off x="5181600" y="2502693"/>
            <a:ext cx="1828800" cy="358141"/>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4089332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a:xfrm>
            <a:off x="348498" y="83540"/>
            <a:ext cx="10515600" cy="1325563"/>
          </a:xfrm>
        </p:spPr>
        <p:txBody>
          <a:bodyPr/>
          <a:lstStyle/>
          <a:p>
            <a:r>
              <a:rPr lang="en-US" b="1" dirty="0" err="1">
                <a:latin typeface="Times New Roman" panose="02020603050405020304" pitchFamily="18" charset="0"/>
                <a:cs typeface="Times New Roman" panose="02020603050405020304" pitchFamily="18" charset="0"/>
              </a:rPr>
              <a:t>Myxoedema</a:t>
            </a:r>
            <a:r>
              <a:rPr lang="en-US" b="1" dirty="0">
                <a:latin typeface="Times New Roman" panose="02020603050405020304" pitchFamily="18" charset="0"/>
                <a:cs typeface="Times New Roman" panose="02020603050405020304" pitchFamily="18" charset="0"/>
              </a:rPr>
              <a:t> coma</a:t>
            </a:r>
          </a:p>
        </p:txBody>
      </p:sp>
      <p:sp>
        <p:nvSpPr>
          <p:cNvPr id="1048647" name="Content Placeholder 2"/>
          <p:cNvSpPr>
            <a:spLocks noGrp="1"/>
          </p:cNvSpPr>
          <p:nvPr>
            <p:ph idx="1"/>
          </p:nvPr>
        </p:nvSpPr>
        <p:spPr>
          <a:xfrm>
            <a:off x="95340" y="1253416"/>
            <a:ext cx="8946541" cy="4195481"/>
          </a:xfrm>
        </p:spPr>
        <p:txBody>
          <a:bodyPr>
            <a:noAutofit/>
          </a:bodyPr>
          <a:lstStyle/>
          <a:p>
            <a:pPr>
              <a:lnSpc>
                <a:spcPct val="150000"/>
              </a:lnSpc>
            </a:pPr>
            <a:r>
              <a:rPr lang="en-US" sz="2000" dirty="0">
                <a:latin typeface="Times New Roman" panose="02020603050405020304" pitchFamily="18" charset="0"/>
                <a:cs typeface="Times New Roman" panose="02020603050405020304" pitchFamily="18" charset="0"/>
              </a:rPr>
              <a:t>The signs and symptoms of hypothyroidism are accentuated.</a:t>
            </a:r>
          </a:p>
          <a:p>
            <a:pPr>
              <a:lnSpc>
                <a:spcPct val="150000"/>
              </a:lnSpc>
            </a:pPr>
            <a:r>
              <a:rPr lang="en-US" sz="2000" dirty="0">
                <a:latin typeface="Times New Roman" panose="02020603050405020304" pitchFamily="18" charset="0"/>
                <a:cs typeface="Times New Roman" panose="02020603050405020304" pitchFamily="18" charset="0"/>
              </a:rPr>
              <a:t>The facial appearance is typical-supraclavicular puffiness, a malar flush and a yellow tinge to the skin.</a:t>
            </a:r>
          </a:p>
          <a:p>
            <a:pPr>
              <a:lnSpc>
                <a:spcPct val="150000"/>
              </a:lnSpc>
            </a:pPr>
            <a:r>
              <a:rPr lang="en-US" sz="2000" dirty="0" err="1">
                <a:latin typeface="Times New Roman" panose="02020603050405020304" pitchFamily="18" charset="0"/>
                <a:cs typeface="Times New Roman" panose="02020603050405020304" pitchFamily="18" charset="0"/>
              </a:rPr>
              <a:t>Myxoedema</a:t>
            </a:r>
            <a:r>
              <a:rPr lang="en-US" sz="2000" dirty="0">
                <a:latin typeface="Times New Roman" panose="02020603050405020304" pitchFamily="18" charset="0"/>
                <a:cs typeface="Times New Roman" panose="02020603050405020304" pitchFamily="18" charset="0"/>
              </a:rPr>
              <a:t> coma is  characterised by altered mental state, hypothermia and a precipitating medical condition, for example cardiac failure or infection.</a:t>
            </a:r>
          </a:p>
          <a:p>
            <a:pPr>
              <a:lnSpc>
                <a:spcPct val="150000"/>
              </a:lnSpc>
            </a:pPr>
            <a:r>
              <a:rPr lang="en-US" sz="2000" dirty="0">
                <a:latin typeface="Times New Roman" panose="02020603050405020304" pitchFamily="18" charset="0"/>
                <a:cs typeface="Times New Roman" panose="02020603050405020304" pitchFamily="18" charset="0"/>
              </a:rPr>
              <a:t>Hypoglycemia</a:t>
            </a:r>
          </a:p>
          <a:p>
            <a:pPr>
              <a:lnSpc>
                <a:spcPct val="150000"/>
              </a:lnSpc>
            </a:pPr>
            <a:r>
              <a:rPr lang="en-US" sz="2000" dirty="0">
                <a:latin typeface="Times New Roman" panose="02020603050405020304" pitchFamily="18" charset="0"/>
                <a:cs typeface="Times New Roman" panose="02020603050405020304" pitchFamily="18" charset="0"/>
              </a:rPr>
              <a:t>Altered mentation</a:t>
            </a:r>
          </a:p>
          <a:p>
            <a:pPr>
              <a:lnSpc>
                <a:spcPct val="150000"/>
              </a:lnSpc>
            </a:pPr>
            <a:r>
              <a:rPr lang="en-US" sz="2000" dirty="0">
                <a:latin typeface="Times New Roman" panose="02020603050405020304" pitchFamily="18" charset="0"/>
                <a:cs typeface="Times New Roman" panose="02020603050405020304" pitchFamily="18" charset="0"/>
              </a:rPr>
              <a:t>Hyponatremia</a:t>
            </a:r>
          </a:p>
          <a:p>
            <a:pPr>
              <a:lnSpc>
                <a:spcPct val="150000"/>
              </a:lnSpc>
            </a:pPr>
            <a:r>
              <a:rPr lang="en-US" sz="2000" dirty="0" err="1">
                <a:latin typeface="Times New Roman" panose="02020603050405020304" pitchFamily="18" charset="0"/>
                <a:cs typeface="Times New Roman" panose="02020603050405020304" pitchFamily="18" charset="0"/>
              </a:rPr>
              <a:t>Hypotention</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Bradycardia</a:t>
            </a:r>
          </a:p>
          <a:p>
            <a:pPr>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2097173" name="Picture 4"/>
          <p:cNvPicPr>
            <a:picLocks noChangeAspect="1"/>
          </p:cNvPicPr>
          <p:nvPr/>
        </p:nvPicPr>
        <p:blipFill>
          <a:blip r:embed="rId2"/>
          <a:stretch>
            <a:fillRect/>
          </a:stretch>
        </p:blipFill>
        <p:spPr>
          <a:xfrm>
            <a:off x="8199623" y="2655094"/>
            <a:ext cx="3611378" cy="3881437"/>
          </a:xfrm>
          <a:prstGeom prst="rect">
            <a:avLst/>
          </a:prstGeom>
        </p:spPr>
      </p:pic>
      <p:pic>
        <p:nvPicPr>
          <p:cNvPr id="2" name="Picture 1">
            <a:extLst>
              <a:ext uri="{FF2B5EF4-FFF2-40B4-BE49-F238E27FC236}">
                <a16:creationId xmlns:a16="http://schemas.microsoft.com/office/drawing/2014/main" id="{1BFCE40C-46B8-2A59-08DF-536D34C7BDDA}"/>
              </a:ext>
            </a:extLst>
          </p:cNvPr>
          <p:cNvPicPr>
            <a:picLocks noChangeAspect="1"/>
          </p:cNvPicPr>
          <p:nvPr/>
        </p:nvPicPr>
        <p:blipFill>
          <a:blip r:embed="rId3"/>
          <a:stretch>
            <a:fillRect/>
          </a:stretch>
        </p:blipFill>
        <p:spPr>
          <a:xfrm>
            <a:off x="8547567" y="582033"/>
            <a:ext cx="1503267" cy="4544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xfrm>
            <a:off x="646111" y="452718"/>
            <a:ext cx="3723483" cy="5309907"/>
          </a:xfrm>
        </p:spPr>
        <p:txBody>
          <a:bodyPr/>
          <a:lstStyle/>
          <a:p>
            <a:r>
              <a:rPr lang="en-US" b="1" dirty="0">
                <a:latin typeface="Times New Roman" panose="02020603050405020304" pitchFamily="18" charset="0"/>
                <a:cs typeface="Times New Roman" panose="02020603050405020304" pitchFamily="18" charset="0"/>
              </a:rPr>
              <a:t>Treatment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Of </a:t>
            </a:r>
            <a:r>
              <a:rPr lang="en-US" b="1" dirty="0" err="1">
                <a:latin typeface="Times New Roman" panose="02020603050405020304" pitchFamily="18" charset="0"/>
                <a:cs typeface="Times New Roman" panose="02020603050405020304" pitchFamily="18" charset="0"/>
              </a:rPr>
              <a:t>Myxoedema</a:t>
            </a:r>
            <a:r>
              <a:rPr lang="en-US" b="1" dirty="0">
                <a:latin typeface="Times New Roman" panose="02020603050405020304" pitchFamily="18" charset="0"/>
                <a:cs typeface="Times New Roman" panose="02020603050405020304" pitchFamily="18" charset="0"/>
              </a:rPr>
              <a:t>. </a:t>
            </a:r>
          </a:p>
        </p:txBody>
      </p:sp>
      <p:pic>
        <p:nvPicPr>
          <p:cNvPr id="2097174" name="Picture 6"/>
          <p:cNvPicPr>
            <a:picLocks noGrp="1" noChangeAspect="1"/>
          </p:cNvPicPr>
          <p:nvPr>
            <p:ph idx="1"/>
          </p:nvPr>
        </p:nvPicPr>
        <p:blipFill>
          <a:blip r:embed="rId2"/>
          <a:stretch>
            <a:fillRect/>
          </a:stretch>
        </p:blipFill>
        <p:spPr>
          <a:xfrm>
            <a:off x="4479923" y="369094"/>
            <a:ext cx="6863842" cy="6214782"/>
          </a:xfrm>
        </p:spPr>
      </p:pic>
      <p:pic>
        <p:nvPicPr>
          <p:cNvPr id="2" name="Picture 1">
            <a:extLst>
              <a:ext uri="{FF2B5EF4-FFF2-40B4-BE49-F238E27FC236}">
                <a16:creationId xmlns:a16="http://schemas.microsoft.com/office/drawing/2014/main" id="{D9547C82-1876-0692-40C6-4D1E492CCD91}"/>
              </a:ext>
            </a:extLst>
          </p:cNvPr>
          <p:cNvPicPr>
            <a:picLocks noChangeAspect="1"/>
          </p:cNvPicPr>
          <p:nvPr/>
        </p:nvPicPr>
        <p:blipFill>
          <a:blip r:embed="rId3"/>
          <a:stretch>
            <a:fillRect/>
          </a:stretch>
        </p:blipFill>
        <p:spPr>
          <a:xfrm>
            <a:off x="848235" y="1046804"/>
            <a:ext cx="1503267" cy="4544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a:xfrm>
            <a:off x="637444" y="270704"/>
            <a:ext cx="9404723" cy="845063"/>
          </a:xfrm>
        </p:spPr>
        <p:txBody>
          <a:bodyPr/>
          <a:lstStyle/>
          <a:p>
            <a:r>
              <a:rPr lang="en-US" b="1" dirty="0">
                <a:latin typeface="Times New Roman" panose="02020603050405020304" pitchFamily="18" charset="0"/>
                <a:cs typeface="Times New Roman" panose="02020603050405020304" pitchFamily="18" charset="0"/>
              </a:rPr>
              <a:t>Thyroid in Pregnancy</a:t>
            </a:r>
          </a:p>
        </p:txBody>
      </p:sp>
      <p:sp>
        <p:nvSpPr>
          <p:cNvPr id="1048650" name="Content Placeholder 2"/>
          <p:cNvSpPr>
            <a:spLocks noGrp="1"/>
          </p:cNvSpPr>
          <p:nvPr>
            <p:ph idx="1"/>
          </p:nvPr>
        </p:nvSpPr>
        <p:spPr>
          <a:xfrm>
            <a:off x="503099" y="1115767"/>
            <a:ext cx="8946541" cy="4891086"/>
          </a:xfrm>
        </p:spPr>
        <p:txBody>
          <a:bodyPr>
            <a:noAutofit/>
          </a:bodyPr>
          <a:lstStyle/>
          <a:p>
            <a:pPr>
              <a:lnSpc>
                <a:spcPct val="150000"/>
              </a:lnSpc>
            </a:pPr>
            <a:r>
              <a:rPr lang="en-US" sz="1600" dirty="0">
                <a:latin typeface="Times New Roman" panose="02020603050405020304" pitchFamily="18" charset="0"/>
                <a:cs typeface="Times New Roman" panose="02020603050405020304" pitchFamily="18" charset="0"/>
              </a:rPr>
              <a:t>Normal pregnancy:: Trimester-specific reference ranges  should be used to interpret thyroid function test results in pregnancy</a:t>
            </a:r>
          </a:p>
          <a:p>
            <a:pPr>
              <a:lnSpc>
                <a:spcPct val="150000"/>
              </a:lnSpc>
            </a:pPr>
            <a:r>
              <a:rPr lang="en-US" sz="1600" dirty="0">
                <a:latin typeface="Times New Roman" panose="02020603050405020304" pitchFamily="18" charset="0"/>
                <a:cs typeface="Times New Roman" panose="02020603050405020304" pitchFamily="18" charset="0"/>
              </a:rPr>
              <a:t>Iodine deficiency::</a:t>
            </a:r>
            <a:r>
              <a:rPr lang="en-US" sz="1600" dirty="0" err="1">
                <a:latin typeface="Times New Roman" panose="02020603050405020304" pitchFamily="18" charset="0"/>
                <a:cs typeface="Times New Roman" panose="02020603050405020304" pitchFamily="18" charset="0"/>
              </a:rPr>
              <a:t>lodine</a:t>
            </a:r>
            <a:r>
              <a:rPr lang="en-US" sz="1600" dirty="0">
                <a:latin typeface="Times New Roman" panose="02020603050405020304" pitchFamily="18" charset="0"/>
                <a:cs typeface="Times New Roman" panose="02020603050405020304" pitchFamily="18" charset="0"/>
              </a:rPr>
              <a:t> requirements increased in pregnancy. (WHO) recommends a minimum intake of 250 µg/day</a:t>
            </a:r>
          </a:p>
          <a:p>
            <a:pPr>
              <a:lnSpc>
                <a:spcPct val="150000"/>
              </a:lnSpc>
            </a:pPr>
            <a:r>
              <a:rPr lang="en-US" sz="1600" dirty="0">
                <a:latin typeface="Times New Roman" panose="02020603050405020304" pitchFamily="18" charset="0"/>
                <a:cs typeface="Times New Roman" panose="02020603050405020304" pitchFamily="18" charset="0"/>
              </a:rPr>
              <a:t>Iodine deficiency lead to Impaired cognitive development in children</a:t>
            </a:r>
          </a:p>
          <a:p>
            <a:pPr>
              <a:lnSpc>
                <a:spcPct val="150000"/>
              </a:lnSpc>
            </a:pPr>
            <a:r>
              <a:rPr lang="en-US" sz="1600" dirty="0">
                <a:latin typeface="Times New Roman" panose="02020603050405020304" pitchFamily="18" charset="0"/>
                <a:cs typeface="Times New Roman" panose="02020603050405020304" pitchFamily="18" charset="0"/>
              </a:rPr>
              <a:t>Hypothyroidism::Impaired cognitive development in the </a:t>
            </a:r>
            <a:r>
              <a:rPr lang="en-US" sz="1600" dirty="0" err="1">
                <a:latin typeface="Times New Roman" panose="02020603050405020304" pitchFamily="18" charset="0"/>
                <a:cs typeface="Times New Roman" panose="02020603050405020304" pitchFamily="18" charset="0"/>
              </a:rPr>
              <a:t>offsprings</a:t>
            </a:r>
            <a:r>
              <a:rPr lang="en-US" sz="1600" dirty="0">
                <a:latin typeface="Times New Roman" panose="02020603050405020304" pitchFamily="18" charset="0"/>
                <a:cs typeface="Times New Roman" panose="02020603050405020304" pitchFamily="18" charset="0"/>
              </a:rPr>
              <a:t>.  •Levothyroxine  dose requirements: increase by 30-50% from early in pregnancy. Monitor TSH</a:t>
            </a:r>
          </a:p>
          <a:p>
            <a:pPr>
              <a:lnSpc>
                <a:spcPct val="150000"/>
              </a:lnSpc>
            </a:pPr>
            <a:r>
              <a:rPr lang="en-US" sz="1600" dirty="0">
                <a:latin typeface="Times New Roman" panose="02020603050405020304" pitchFamily="18" charset="0"/>
                <a:cs typeface="Times New Roman" panose="02020603050405020304" pitchFamily="18" charset="0"/>
              </a:rPr>
              <a:t>Gestational thyrotoxicosis: associated with multiple pregnancies and hyperemesis </a:t>
            </a:r>
            <a:r>
              <a:rPr lang="en-US" sz="1600" dirty="0" err="1">
                <a:latin typeface="Times New Roman" panose="02020603050405020304" pitchFamily="18" charset="0"/>
                <a:cs typeface="Times New Roman" panose="02020603050405020304" pitchFamily="18" charset="0"/>
              </a:rPr>
              <a:t>gravidarum</a:t>
            </a:r>
            <a:r>
              <a:rPr lang="en-US" sz="1600" dirty="0">
                <a:latin typeface="Times New Roman" panose="02020603050405020304" pitchFamily="18" charset="0"/>
                <a:cs typeface="Times New Roman" panose="02020603050405020304" pitchFamily="18" charset="0"/>
              </a:rPr>
              <a:t>.</a:t>
            </a:r>
          </a:p>
          <a:p>
            <a:pPr>
              <a:lnSpc>
                <a:spcPct val="150000"/>
              </a:lnSpc>
            </a:pPr>
            <a:r>
              <a:rPr lang="en-US" sz="1600" dirty="0">
                <a:latin typeface="Times New Roman" panose="02020603050405020304" pitchFamily="18" charset="0"/>
                <a:cs typeface="Times New Roman" panose="02020603050405020304" pitchFamily="18" charset="0"/>
              </a:rPr>
              <a:t>Graves' disease: the most common cause of sustained thyrotoxicosis in pregnancy.</a:t>
            </a:r>
          </a:p>
          <a:p>
            <a:pPr>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Antithyroid</a:t>
            </a:r>
            <a:r>
              <a:rPr lang="en-US" sz="1600" dirty="0">
                <a:latin typeface="Times New Roman" panose="02020603050405020304" pitchFamily="18" charset="0"/>
                <a:cs typeface="Times New Roman" panose="02020603050405020304" pitchFamily="18" charset="0"/>
              </a:rPr>
              <a:t> drugs: PTU should be used in the first trimester, with </a:t>
            </a:r>
            <a:r>
              <a:rPr lang="en-US" sz="1600" dirty="0" err="1">
                <a:latin typeface="Times New Roman" panose="02020603050405020304" pitchFamily="18" charset="0"/>
                <a:cs typeface="Times New Roman" panose="02020603050405020304" pitchFamily="18" charset="0"/>
              </a:rPr>
              <a:t>carbimazole</a:t>
            </a:r>
            <a:r>
              <a:rPr lang="en-US" sz="1600" dirty="0">
                <a:latin typeface="Times New Roman" panose="02020603050405020304" pitchFamily="18" charset="0"/>
                <a:cs typeface="Times New Roman" panose="02020603050405020304" pitchFamily="18" charset="0"/>
              </a:rPr>
              <a:t> substituted in the second and third trimesters.</a:t>
            </a:r>
          </a:p>
          <a:p>
            <a:pPr>
              <a:lnSpc>
                <a:spcPct val="150000"/>
              </a:lnSpc>
            </a:pPr>
            <a:r>
              <a:rPr lang="en-US" sz="1600" dirty="0">
                <a:latin typeface="Times New Roman" panose="02020603050405020304" pitchFamily="18" charset="0"/>
                <a:cs typeface="Times New Roman" panose="02020603050405020304" pitchFamily="18" charset="0"/>
              </a:rPr>
              <a:t>Post-partum thyroiditis Screening: not recommended for every woman thyroid function should be tested 4-6 weeks post-partum in those with a personal history of thyroid disease.</a:t>
            </a:r>
          </a:p>
        </p:txBody>
      </p:sp>
      <p:pic>
        <p:nvPicPr>
          <p:cNvPr id="2" name="Picture 1">
            <a:extLst>
              <a:ext uri="{FF2B5EF4-FFF2-40B4-BE49-F238E27FC236}">
                <a16:creationId xmlns:a16="http://schemas.microsoft.com/office/drawing/2014/main" id="{96B74BA0-8891-552D-029A-B08C14358C1E}"/>
              </a:ext>
            </a:extLst>
          </p:cNvPr>
          <p:cNvPicPr>
            <a:picLocks noChangeAspect="1"/>
          </p:cNvPicPr>
          <p:nvPr/>
        </p:nvPicPr>
        <p:blipFill>
          <a:blip r:embed="rId2"/>
          <a:stretch>
            <a:fillRect/>
          </a:stretch>
        </p:blipFill>
        <p:spPr>
          <a:xfrm>
            <a:off x="7520713" y="653387"/>
            <a:ext cx="2604405" cy="5079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Thyroid Neoplasia</a:t>
            </a:r>
          </a:p>
        </p:txBody>
      </p:sp>
      <p:sp>
        <p:nvSpPr>
          <p:cNvPr id="1048652" name="Content Placeholder 2"/>
          <p:cNvSpPr>
            <a:spLocks noGrp="1"/>
          </p:cNvSpPr>
          <p:nvPr>
            <p:ph idx="1"/>
          </p:nvPr>
        </p:nvSpPr>
        <p:spPr/>
        <p:txBody>
          <a:bodyPr>
            <a:normAutofit fontScale="77500" lnSpcReduction="20000"/>
          </a:bodyPr>
          <a:lstStyle/>
          <a:p>
            <a:pPr>
              <a:lnSpc>
                <a:spcPct val="150000"/>
              </a:lnSpc>
            </a:pPr>
            <a:r>
              <a:rPr lang="en-US" b="1" u="sng" dirty="0">
                <a:latin typeface="Times New Roman" panose="02020603050405020304" pitchFamily="18" charset="0"/>
                <a:cs typeface="Times New Roman" panose="02020603050405020304" pitchFamily="18" charset="0"/>
              </a:rPr>
              <a:t>TOXIC ADENOMA:</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solitary toxic nodule, a follicular ADENOMA which autonomously secretes excess thyroid hormones and inhibit endogenous TSH secretions  with atrophy of gland</a:t>
            </a:r>
          </a:p>
          <a:p>
            <a:pPr>
              <a:lnSpc>
                <a:spcPct val="150000"/>
              </a:lnSpc>
            </a:pPr>
            <a:r>
              <a:rPr lang="en-US" dirty="0">
                <a:latin typeface="Times New Roman" panose="02020603050405020304" pitchFamily="18" charset="0"/>
                <a:cs typeface="Times New Roman" panose="02020603050405020304" pitchFamily="18" charset="0"/>
              </a:rPr>
              <a:t>Female above 40 years of age</a:t>
            </a:r>
          </a:p>
          <a:p>
            <a:pPr>
              <a:lnSpc>
                <a:spcPct val="150000"/>
              </a:lnSpc>
            </a:pPr>
            <a:r>
              <a:rPr lang="en-US" dirty="0" err="1">
                <a:latin typeface="Times New Roman" panose="02020603050405020304" pitchFamily="18" charset="0"/>
                <a:cs typeface="Times New Roman" panose="02020603050405020304" pitchFamily="18" charset="0"/>
              </a:rPr>
              <a:t>Diagnosis:Thyroid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scintigraphy</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Treatment :Radio active iodine ablation</a:t>
            </a:r>
          </a:p>
          <a:p>
            <a:pPr>
              <a:lnSpc>
                <a:spcPct val="150000"/>
              </a:lnSpc>
            </a:pPr>
            <a:r>
              <a:rPr lang="en-US" dirty="0">
                <a:latin typeface="Times New Roman" panose="02020603050405020304" pitchFamily="18" charset="0"/>
                <a:cs typeface="Times New Roman" panose="02020603050405020304" pitchFamily="18" charset="0"/>
              </a:rPr>
              <a:t>  Surgical   </a:t>
            </a:r>
            <a:r>
              <a:rPr lang="en-US" dirty="0" err="1">
                <a:latin typeface="Times New Roman" panose="02020603050405020304" pitchFamily="18" charset="0"/>
                <a:cs typeface="Times New Roman" panose="02020603050405020304" pitchFamily="18" charset="0"/>
              </a:rPr>
              <a:t>Hemithyroidectomy</a:t>
            </a:r>
            <a:r>
              <a:rPr lang="en-US" dirty="0">
                <a:latin typeface="Times New Roman" panose="02020603050405020304" pitchFamily="18" charset="0"/>
                <a:cs typeface="Times New Roman" panose="02020603050405020304" pitchFamily="18" charset="0"/>
              </a:rPr>
              <a:t> </a:t>
            </a:r>
          </a:p>
          <a:p>
            <a:pPr>
              <a:lnSpc>
                <a:spcPct val="150000"/>
              </a:lnSpc>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b="1" u="sng"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A832404-90CF-2E7E-DBD6-17BD9C5EF644}"/>
              </a:ext>
            </a:extLst>
          </p:cNvPr>
          <p:cNvPicPr>
            <a:picLocks noChangeAspect="1"/>
          </p:cNvPicPr>
          <p:nvPr/>
        </p:nvPicPr>
        <p:blipFill>
          <a:blip r:embed="rId2"/>
          <a:stretch>
            <a:fillRect/>
          </a:stretch>
        </p:blipFill>
        <p:spPr>
          <a:xfrm>
            <a:off x="7445448" y="709725"/>
            <a:ext cx="2604405" cy="50795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646111" y="452718"/>
            <a:ext cx="9404723" cy="678376"/>
          </a:xfrm>
        </p:spPr>
        <p:txBody>
          <a:bodyPr>
            <a:normAutofit fontScale="90000"/>
          </a:bodyPr>
          <a:lstStyle/>
          <a:p>
            <a:r>
              <a:rPr lang="en-US" b="1" dirty="0">
                <a:latin typeface="Times New Roman" panose="02020603050405020304" pitchFamily="18" charset="0"/>
                <a:cs typeface="Times New Roman" panose="02020603050405020304" pitchFamily="18" charset="0"/>
              </a:rPr>
              <a:t>Thyroid Neoplasia</a:t>
            </a:r>
          </a:p>
        </p:txBody>
      </p:sp>
      <p:pic>
        <p:nvPicPr>
          <p:cNvPr id="2097156" name="Picture 7"/>
          <p:cNvPicPr>
            <a:picLocks noGrp="1" noChangeAspect="1"/>
          </p:cNvPicPr>
          <p:nvPr>
            <p:ph idx="1"/>
          </p:nvPr>
        </p:nvPicPr>
        <p:blipFill>
          <a:blip r:embed="rId2"/>
          <a:stretch>
            <a:fillRect/>
          </a:stretch>
        </p:blipFill>
        <p:spPr>
          <a:xfrm>
            <a:off x="3821905" y="1450489"/>
            <a:ext cx="8024813" cy="4964625"/>
          </a:xfrm>
        </p:spPr>
      </p:pic>
      <p:sp>
        <p:nvSpPr>
          <p:cNvPr id="1048597" name="TextBox 8"/>
          <p:cNvSpPr txBox="1"/>
          <p:nvPr/>
        </p:nvSpPr>
        <p:spPr>
          <a:xfrm rot="10800000" flipV="1">
            <a:off x="734808" y="2856023"/>
            <a:ext cx="2614021" cy="2308324"/>
          </a:xfrm>
          <a:prstGeom prst="rect">
            <a:avLst/>
          </a:prstGeom>
          <a:noFill/>
        </p:spPr>
        <p:txBody>
          <a:bodyPr wrap="square">
            <a:spAutoFit/>
          </a:bodyPr>
          <a:lstStyle/>
          <a:p>
            <a:r>
              <a:rPr lang="en-US" sz="2400" b="1" u="sng" dirty="0">
                <a:latin typeface="Times New Roman" panose="02020603050405020304" pitchFamily="18" charset="0"/>
                <a:cs typeface="Times New Roman" panose="02020603050405020304" pitchFamily="18" charset="0"/>
              </a:rPr>
              <a:t>Differentiated Carcinoma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5 main types of thyroid carcinomas</a:t>
            </a:r>
          </a:p>
        </p:txBody>
      </p:sp>
      <p:pic>
        <p:nvPicPr>
          <p:cNvPr id="2" name="Picture 1">
            <a:extLst>
              <a:ext uri="{FF2B5EF4-FFF2-40B4-BE49-F238E27FC236}">
                <a16:creationId xmlns:a16="http://schemas.microsoft.com/office/drawing/2014/main" id="{1762949A-3F68-AA2D-A595-CD0F4597FBFB}"/>
              </a:ext>
            </a:extLst>
          </p:cNvPr>
          <p:cNvPicPr>
            <a:picLocks noChangeAspect="1"/>
          </p:cNvPicPr>
          <p:nvPr/>
        </p:nvPicPr>
        <p:blipFill>
          <a:blip r:embed="rId3"/>
          <a:stretch>
            <a:fillRect/>
          </a:stretch>
        </p:blipFill>
        <p:spPr>
          <a:xfrm>
            <a:off x="7477376" y="670722"/>
            <a:ext cx="2604405" cy="50795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725525" y="200794"/>
            <a:ext cx="10515600" cy="1325563"/>
          </a:xfrm>
        </p:spPr>
        <p:txBody>
          <a:bodyPr/>
          <a:lstStyle/>
          <a:p>
            <a:r>
              <a:rPr lang="en-US" b="1" dirty="0">
                <a:latin typeface="Times New Roman" panose="02020603050405020304" pitchFamily="18" charset="0"/>
                <a:cs typeface="Times New Roman" panose="02020603050405020304" pitchFamily="18" charset="0"/>
              </a:rPr>
              <a:t>Management</a:t>
            </a:r>
          </a:p>
        </p:txBody>
      </p:sp>
      <p:sp>
        <p:nvSpPr>
          <p:cNvPr id="1048595" name="Content Placeholder 2"/>
          <p:cNvSpPr>
            <a:spLocks noGrp="1"/>
          </p:cNvSpPr>
          <p:nvPr>
            <p:ph idx="1"/>
          </p:nvPr>
        </p:nvSpPr>
        <p:spPr>
          <a:xfrm>
            <a:off x="480248" y="1220858"/>
            <a:ext cx="8946541" cy="4195481"/>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Lobectomy with isthmectomy. </a:t>
            </a:r>
          </a:p>
          <a:p>
            <a:pPr>
              <a:lnSpc>
                <a:spcPct val="150000"/>
              </a:lnSpc>
            </a:pPr>
            <a:r>
              <a:rPr lang="en-US" sz="2400" dirty="0">
                <a:latin typeface="Times New Roman" panose="02020603050405020304" pitchFamily="18" charset="0"/>
                <a:cs typeface="Times New Roman" panose="02020603050405020304" pitchFamily="18" charset="0"/>
              </a:rPr>
              <a:t> Patients less than 40 years who have  nodules less than 1 cm, well defined, minimally invasive, and isolated may be treated with hemithyroidectomy and isthmectomy. </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•If feasible, subtotal thyroidectomy. And total thyroidectomy </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•Approximately 10% of patients who have had total thyroidectomy demonstrate cancer in the contralateral lobe. •Patients receive radioiodine four to six weeks after thyroidectomy to detect and destroy any metastases.  </a:t>
            </a:r>
          </a:p>
          <a:p>
            <a:pPr>
              <a:lnSpc>
                <a:spcPct val="150000"/>
              </a:lnSpc>
            </a:pPr>
            <a:r>
              <a:rPr lang="en-US" sz="2400" dirty="0">
                <a:latin typeface="Times New Roman" panose="02020603050405020304" pitchFamily="18" charset="0"/>
                <a:cs typeface="Times New Roman" panose="02020603050405020304" pitchFamily="18" charset="0"/>
              </a:rPr>
              <a:t>•Following thyroidectomy, patients will need to take thyroid replacement therapy.</a:t>
            </a:r>
          </a:p>
        </p:txBody>
      </p:sp>
      <p:pic>
        <p:nvPicPr>
          <p:cNvPr id="2" name="Picture 1">
            <a:extLst>
              <a:ext uri="{FF2B5EF4-FFF2-40B4-BE49-F238E27FC236}">
                <a16:creationId xmlns:a16="http://schemas.microsoft.com/office/drawing/2014/main" id="{B75B83F9-61A3-46E2-6F3A-5E5B4E08196E}"/>
              </a:ext>
            </a:extLst>
          </p:cNvPr>
          <p:cNvPicPr>
            <a:picLocks noChangeAspect="1"/>
          </p:cNvPicPr>
          <p:nvPr/>
        </p:nvPicPr>
        <p:blipFill>
          <a:blip r:embed="rId2"/>
          <a:stretch>
            <a:fillRect/>
          </a:stretch>
        </p:blipFill>
        <p:spPr>
          <a:xfrm>
            <a:off x="7109016" y="609601"/>
            <a:ext cx="2604405" cy="50795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998545" y="2367925"/>
            <a:ext cx="6969185" cy="1325563"/>
          </a:xfrm>
        </p:spPr>
        <p:txBody>
          <a:bodyPr>
            <a:noAutofit/>
          </a:bodyPr>
          <a:lstStyle/>
          <a:p>
            <a:pPr>
              <a:lnSpc>
                <a:spcPct val="150000"/>
              </a:lnSpc>
            </a:pPr>
            <a:r>
              <a:rPr lang="en-US" sz="2000" dirty="0">
                <a:latin typeface="Times New Roman" panose="02020603050405020304" pitchFamily="18" charset="0"/>
                <a:cs typeface="Times New Roman" panose="02020603050405020304" pitchFamily="18" charset="0"/>
              </a:rPr>
              <a:t>Q No 1: A 41-year-old woman presents with palpitations and heat intolerance. On examination her pulse is 90/min and a small, diffuse </a:t>
            </a:r>
            <a:r>
              <a:rPr lang="en-US" sz="2000" dirty="0" err="1">
                <a:latin typeface="Times New Roman" panose="02020603050405020304" pitchFamily="18" charset="0"/>
                <a:cs typeface="Times New Roman" panose="02020603050405020304" pitchFamily="18" charset="0"/>
              </a:rPr>
              <a:t>goitre</a:t>
            </a:r>
            <a:r>
              <a:rPr lang="en-US" sz="2000" dirty="0">
                <a:latin typeface="Times New Roman" panose="02020603050405020304" pitchFamily="18" charset="0"/>
                <a:cs typeface="Times New Roman" panose="02020603050405020304" pitchFamily="18" charset="0"/>
              </a:rPr>
              <a:t> is noted which is tender to touch. Thyroid function tests show the following: Free T4     24pmol/l (11 to 21pmol/l) TSH &lt; 0.05 mu/l      (0.5 to 5mu/l)What is the most likely diagnosis?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A)Graves disease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B)de </a:t>
            </a:r>
            <a:r>
              <a:rPr lang="en-US" sz="2000" dirty="0" err="1">
                <a:latin typeface="Times New Roman" panose="02020603050405020304" pitchFamily="18" charset="0"/>
                <a:cs typeface="Times New Roman" panose="02020603050405020304" pitchFamily="18" charset="0"/>
              </a:rPr>
              <a:t>quervains</a:t>
            </a:r>
            <a:r>
              <a:rPr lang="en-US" sz="2000" dirty="0">
                <a:latin typeface="Times New Roman" panose="02020603050405020304" pitchFamily="18" charset="0"/>
                <a:cs typeface="Times New Roman" panose="02020603050405020304" pitchFamily="18" charset="0"/>
              </a:rPr>
              <a:t> thyroiditis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C)sick thyroid syndrome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a:t>
            </a:r>
            <a:r>
              <a:rPr lang="en-US" sz="2000" dirty="0" err="1">
                <a:latin typeface="Times New Roman" panose="02020603050405020304" pitchFamily="18" charset="0"/>
                <a:cs typeface="Times New Roman" panose="02020603050405020304" pitchFamily="18" charset="0"/>
              </a:rPr>
              <a:t>hasimoto</a:t>
            </a:r>
            <a:r>
              <a:rPr lang="en-US" sz="2000" dirty="0">
                <a:latin typeface="Times New Roman" panose="02020603050405020304" pitchFamily="18" charset="0"/>
                <a:cs typeface="Times New Roman" panose="02020603050405020304" pitchFamily="18" charset="0"/>
              </a:rPr>
              <a:t> thyroiditis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E)Struma </a:t>
            </a:r>
            <a:r>
              <a:rPr lang="en-US" sz="2000" dirty="0" err="1">
                <a:latin typeface="Times New Roman" panose="02020603050405020304" pitchFamily="18" charset="0"/>
                <a:cs typeface="Times New Roman" panose="02020603050405020304" pitchFamily="18" charset="0"/>
              </a:rPr>
              <a:t>ovari</a:t>
            </a:r>
            <a:r>
              <a:rPr lang="en-US" sz="20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Correct option</a:t>
            </a:r>
          </a:p>
          <a:p>
            <a:r>
              <a:rPr lang="en-US" dirty="0"/>
              <a:t>B</a:t>
            </a:r>
          </a:p>
        </p:txBody>
      </p:sp>
    </p:spTree>
    <p:extLst>
      <p:ext uri="{BB962C8B-B14F-4D97-AF65-F5344CB8AC3E}">
        <p14:creationId xmlns:p14="http://schemas.microsoft.com/office/powerpoint/2010/main" val="141259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dirty="0"/>
              <a:t>  </a:t>
            </a:r>
          </a:p>
        </p:txBody>
      </p:sp>
      <p:sp>
        <p:nvSpPr>
          <p:cNvPr id="1048589" name="Content Placeholder 2"/>
          <p:cNvSpPr>
            <a:spLocks noGrp="1"/>
          </p:cNvSpPr>
          <p:nvPr>
            <p:ph idx="1"/>
          </p:nvPr>
        </p:nvSpPr>
        <p:spPr>
          <a:xfrm rot="21600000">
            <a:off x="875202" y="915441"/>
            <a:ext cx="8946541" cy="4195481"/>
          </a:xfrm>
        </p:spPr>
        <p:txBody>
          <a:bodyPr>
            <a:noAutofit/>
          </a:bodyPr>
          <a:lstStyle/>
          <a:p>
            <a:pPr marL="0" indent="0">
              <a:lnSpc>
                <a:spcPct val="170000"/>
              </a:lnSpc>
              <a:buNone/>
            </a:pPr>
            <a:r>
              <a:rPr lang="en-US" sz="2200" dirty="0">
                <a:latin typeface="Times New Roman" panose="02020603050405020304" pitchFamily="18" charset="0"/>
                <a:cs typeface="Times New Roman" panose="02020603050405020304" pitchFamily="18" charset="0"/>
              </a:rPr>
              <a:t>2:A 56-year-old female is admitted to ITU with a severe pneumonia. Thyroid function tests are most likely to show:</a:t>
            </a:r>
          </a:p>
          <a:p>
            <a:pPr marL="0" indent="0">
              <a:lnSpc>
                <a:spcPct val="170000"/>
              </a:lnSpc>
              <a:buNone/>
            </a:pPr>
            <a:r>
              <a:rPr lang="en-US" sz="2200" dirty="0">
                <a:latin typeface="Times New Roman" panose="02020603050405020304" pitchFamily="18" charset="0"/>
                <a:cs typeface="Times New Roman" panose="02020603050405020304" pitchFamily="18" charset="0"/>
              </a:rPr>
              <a:t>A. TSH normal; thyroxine high; T3 high</a:t>
            </a:r>
          </a:p>
          <a:p>
            <a:pPr marL="0" indent="0">
              <a:lnSpc>
                <a:spcPct val="170000"/>
              </a:lnSpc>
              <a:buNone/>
            </a:pPr>
            <a:r>
              <a:rPr lang="en-US" sz="2200" dirty="0">
                <a:latin typeface="Times New Roman" panose="02020603050405020304" pitchFamily="18" charset="0"/>
                <a:cs typeface="Times New Roman" panose="02020603050405020304" pitchFamily="18" charset="0"/>
              </a:rPr>
              <a:t>B. TSH normal / low; thyroxine low; T3 low</a:t>
            </a:r>
          </a:p>
          <a:p>
            <a:pPr marL="0" indent="0">
              <a:lnSpc>
                <a:spcPct val="170000"/>
              </a:lnSpc>
              <a:buNone/>
            </a:pPr>
            <a:r>
              <a:rPr lang="en-US" sz="2200" dirty="0">
                <a:latin typeface="Times New Roman" panose="02020603050405020304" pitchFamily="18" charset="0"/>
                <a:cs typeface="Times New Roman" panose="02020603050405020304" pitchFamily="18" charset="0"/>
              </a:rPr>
              <a:t>C. TSH high; thyroxine low; T3 low</a:t>
            </a:r>
          </a:p>
          <a:p>
            <a:pPr marL="0" indent="0">
              <a:lnSpc>
                <a:spcPct val="170000"/>
              </a:lnSpc>
              <a:buNone/>
            </a:pPr>
            <a:r>
              <a:rPr lang="en-US" sz="2200" dirty="0">
                <a:latin typeface="Times New Roman" panose="02020603050405020304" pitchFamily="18" charset="0"/>
                <a:cs typeface="Times New Roman" panose="02020603050405020304" pitchFamily="18" charset="0"/>
              </a:rPr>
              <a:t> D. TSH low; thyroxine high; T3 high</a:t>
            </a:r>
          </a:p>
          <a:p>
            <a:pPr marL="0" indent="0">
              <a:lnSpc>
                <a:spcPct val="170000"/>
              </a:lnSpc>
              <a:buNone/>
            </a:pPr>
            <a:r>
              <a:rPr lang="en-US" sz="2200" dirty="0">
                <a:latin typeface="Times New Roman" panose="02020603050405020304" pitchFamily="18" charset="0"/>
                <a:cs typeface="Times New Roman" panose="02020603050405020304" pitchFamily="18" charset="0"/>
              </a:rPr>
              <a:t>E. TSH high; thyroxine normal; T3 high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extBox 1048754"/>
          <p:cNvSpPr txBox="1"/>
          <p:nvPr/>
        </p:nvSpPr>
        <p:spPr>
          <a:xfrm>
            <a:off x="1101908" y="419798"/>
            <a:ext cx="6668346" cy="5327805"/>
          </a:xfrm>
          <a:prstGeom prst="rect">
            <a:avLst/>
          </a:prstGeom>
        </p:spPr>
        <p:txBody>
          <a:bodyPr wrap="square" rtlCol="0">
            <a:spAutoFit/>
          </a:bodyPr>
          <a:lstStyle/>
          <a:p>
            <a:pPr>
              <a:lnSpc>
                <a:spcPct val="200000"/>
              </a:lnSpc>
            </a:pPr>
            <a:r>
              <a:rPr lang="en-US" sz="4000" b="1" dirty="0">
                <a:solidFill>
                  <a:srgbClr val="000000"/>
                </a:solidFill>
                <a:latin typeface="Times New Roman" panose="02020603050405020304" pitchFamily="18" charset="0"/>
                <a:cs typeface="Times New Roman" panose="02020603050405020304" pitchFamily="18" charset="0"/>
              </a:rPr>
              <a:t>Explanation:</a:t>
            </a:r>
            <a:r>
              <a:rPr lang="en-US" sz="1900" dirty="0">
                <a:solidFill>
                  <a:srgbClr val="000000"/>
                </a:solidFill>
                <a:latin typeface="Times New Roman" panose="02020603050405020304" pitchFamily="18" charset="0"/>
                <a:cs typeface="Times New Roman" panose="02020603050405020304" pitchFamily="18" charset="0"/>
              </a:rPr>
              <a:t>
The correct answer is B.
In sick euthyroid syndrome (now referred to as non-thyroidal illness) it is often said that everything (TSH, thyroxine and T3) is low. In the majority of cases however the TSH level is within the normal range (inappropriately normal given the low thyroxine and T3) Changes are reversible upon recovery from the systemic illness.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4"/>
          <p:cNvPicPr>
            <a:picLocks noGrp="1" noChangeAspect="1"/>
          </p:cNvPicPr>
          <p:nvPr>
            <p:ph idx="1"/>
          </p:nvPr>
        </p:nvPicPr>
        <p:blipFill>
          <a:blip r:embed="rId2"/>
          <a:stretch>
            <a:fillRect/>
          </a:stretch>
        </p:blipFill>
        <p:spPr>
          <a:xfrm>
            <a:off x="2141166" y="1152983"/>
            <a:ext cx="7591179" cy="5088416"/>
          </a:xfrm>
        </p:spPr>
      </p:pic>
    </p:spTree>
    <p:extLst>
      <p:ext uri="{BB962C8B-B14F-4D97-AF65-F5344CB8AC3E}">
        <p14:creationId xmlns:p14="http://schemas.microsoft.com/office/powerpoint/2010/main" val="1151850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1170256" y="337954"/>
            <a:ext cx="10515600" cy="1325563"/>
          </a:xfrm>
        </p:spPr>
        <p:txBody>
          <a:bodyPr/>
          <a:lstStyle/>
          <a:p>
            <a:r>
              <a:rPr lang="en-US" b="1" dirty="0">
                <a:latin typeface="Times New Roman" panose="02020603050405020304" pitchFamily="18" charset="0"/>
                <a:cs typeface="Times New Roman" panose="02020603050405020304" pitchFamily="18" charset="0"/>
              </a:rPr>
              <a:t>Reference</a:t>
            </a:r>
          </a:p>
        </p:txBody>
      </p:sp>
      <p:sp>
        <p:nvSpPr>
          <p:cNvPr id="1048595" name="Content Placeholder 2"/>
          <p:cNvSpPr>
            <a:spLocks noGrp="1"/>
          </p:cNvSpPr>
          <p:nvPr>
            <p:ph idx="1"/>
          </p:nvPr>
        </p:nvSpPr>
        <p:spPr>
          <a:xfrm>
            <a:off x="1132797" y="1727934"/>
            <a:ext cx="8946541" cy="4195481"/>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hlinkClick r:id="rId2"/>
              </a:rPr>
              <a:t>https://www.acog.org/clinical/clinical-guidance/practice-bulletin/articles/2020/06/thyroid-disease-in-pregnancy</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hlinkClick r:id="rId3"/>
              </a:rPr>
              <a:t>https://www.liebertpub.com/doi/full/10.1089/thy.2016.0457</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https://www.liebertpub.com/doi/full/10.1089/thy.2016.0457</a:t>
            </a:r>
          </a:p>
        </p:txBody>
      </p:sp>
    </p:spTree>
    <p:extLst>
      <p:ext uri="{BB962C8B-B14F-4D97-AF65-F5344CB8AC3E}">
        <p14:creationId xmlns:p14="http://schemas.microsoft.com/office/powerpoint/2010/main" val="2413925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sp>
        <p:nvSpPr>
          <p:cNvPr id="3" name="Content Placeholder 2"/>
          <p:cNvSpPr>
            <a:spLocks noGrp="1"/>
          </p:cNvSpPr>
          <p:nvPr>
            <p:ph idx="1"/>
          </p:nvPr>
        </p:nvSpPr>
        <p:spPr/>
        <p:txBody>
          <a:bodyPr/>
          <a:lstStyle/>
          <a:p>
            <a:r>
              <a:rPr lang="en-US" dirty="0"/>
              <a:t>THYROID SCAN REPORTING</a:t>
            </a:r>
          </a:p>
        </p:txBody>
      </p:sp>
    </p:spTree>
    <p:extLst>
      <p:ext uri="{BB962C8B-B14F-4D97-AF65-F5344CB8AC3E}">
        <p14:creationId xmlns:p14="http://schemas.microsoft.com/office/powerpoint/2010/main" val="2606300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Title 1048761"/>
          <p:cNvSpPr>
            <a:spLocks noGrp="1"/>
          </p:cNvSpPr>
          <p:nvPr>
            <p:ph type="title"/>
          </p:nvPr>
        </p:nvSpPr>
        <p:spPr>
          <a:xfrm>
            <a:off x="744249" y="2792235"/>
            <a:ext cx="8330996" cy="1273530"/>
          </a:xfrm>
        </p:spPr>
        <p:txBody>
          <a:bodyPr/>
          <a:lstStyle/>
          <a:p>
            <a:r>
              <a:rPr lang="en-US" sz="8000"/>
              <a:t>Thank you</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696929" y="365125"/>
            <a:ext cx="10515600" cy="1325563"/>
          </a:xfrm>
        </p:spPr>
        <p:txBody>
          <a:bodyPr/>
          <a:lstStyle/>
          <a:p>
            <a:r>
              <a:rPr lang="en-US" sz="3200" b="1" dirty="0">
                <a:latin typeface="Times New Roman" panose="02020603050405020304" pitchFamily="18" charset="0"/>
                <a:cs typeface="Times New Roman" panose="02020603050405020304" pitchFamily="18" charset="0"/>
              </a:rPr>
              <a:t>INTRODUCTION</a:t>
            </a:r>
          </a:p>
        </p:txBody>
      </p:sp>
      <p:sp>
        <p:nvSpPr>
          <p:cNvPr id="1048607" name="Content Placeholder 5"/>
          <p:cNvSpPr>
            <a:spLocks noGrp="1"/>
          </p:cNvSpPr>
          <p:nvPr>
            <p:ph idx="1"/>
          </p:nvPr>
        </p:nvSpPr>
        <p:spPr>
          <a:xfrm>
            <a:off x="657927" y="1690688"/>
            <a:ext cx="6503801" cy="4195481"/>
          </a:xfrm>
        </p:spPr>
        <p:txBody>
          <a:bodyPr>
            <a:normAutofit fontScale="92500"/>
          </a:bodyPr>
          <a:lstStyle/>
          <a:p>
            <a:r>
              <a:rPr lang="en-US" dirty="0">
                <a:latin typeface="Times New Roman" panose="02020603050405020304" pitchFamily="18" charset="0"/>
                <a:cs typeface="Times New Roman" panose="02020603050405020304" pitchFamily="18" charset="0"/>
              </a:rPr>
              <a:t>Largest endocrine gland </a:t>
            </a:r>
          </a:p>
          <a:p>
            <a:r>
              <a:rPr lang="en-US" dirty="0">
                <a:latin typeface="Times New Roman" panose="02020603050405020304" pitchFamily="18" charset="0"/>
                <a:cs typeface="Times New Roman" panose="02020603050405020304" pitchFamily="18" charset="0"/>
              </a:rPr>
              <a:t>located in anterior neck  just below larynx</a:t>
            </a:r>
          </a:p>
          <a:p>
            <a:r>
              <a:rPr lang="en-US" dirty="0">
                <a:latin typeface="Times New Roman" panose="02020603050405020304" pitchFamily="18" charset="0"/>
                <a:cs typeface="Times New Roman" panose="02020603050405020304" pitchFamily="18" charset="0"/>
              </a:rPr>
              <a:t>Consist of two lobes joined in middle by portion of gland</a:t>
            </a:r>
          </a:p>
          <a:p>
            <a:r>
              <a:rPr lang="en-US" dirty="0">
                <a:latin typeface="Times New Roman" panose="02020603050405020304" pitchFamily="18" charset="0"/>
                <a:cs typeface="Times New Roman" panose="02020603050405020304" pitchFamily="18" charset="0"/>
              </a:rPr>
              <a:t>Consists of microscopic sacs known as thyroid follicles Interior filled with colloid, a protein rich fluid ( thyroglobulin) </a:t>
            </a:r>
          </a:p>
          <a:p>
            <a:r>
              <a:rPr lang="en-US" dirty="0">
                <a:latin typeface="Times New Roman" panose="02020603050405020304" pitchFamily="18" charset="0"/>
                <a:cs typeface="Times New Roman" panose="02020603050405020304" pitchFamily="18" charset="0"/>
              </a:rPr>
              <a:t>Between thyroid follicles are epithelial cells called </a:t>
            </a:r>
            <a:r>
              <a:rPr lang="en-US" dirty="0" err="1">
                <a:latin typeface="Times New Roman" panose="02020603050405020304" pitchFamily="18" charset="0"/>
                <a:cs typeface="Times New Roman" panose="02020603050405020304" pitchFamily="18" charset="0"/>
              </a:rPr>
              <a:t>parafollicular</a:t>
            </a:r>
            <a:r>
              <a:rPr lang="en-US" dirty="0">
                <a:latin typeface="Times New Roman" panose="02020603050405020304" pitchFamily="18" charset="0"/>
                <a:cs typeface="Times New Roman" panose="02020603050405020304" pitchFamily="18" charset="0"/>
              </a:rPr>
              <a:t> cells( c- cells) producing hormone called calcitonin.</a:t>
            </a:r>
          </a:p>
        </p:txBody>
      </p:sp>
      <p:sp>
        <p:nvSpPr>
          <p:cNvPr id="1048606" name="TextBox 3"/>
          <p:cNvSpPr txBox="1"/>
          <p:nvPr/>
        </p:nvSpPr>
        <p:spPr>
          <a:xfrm>
            <a:off x="5181600" y="2502693"/>
            <a:ext cx="1828800" cy="358141"/>
          </a:xfrm>
          <a:prstGeom prst="rect">
            <a:avLst/>
          </a:prstGeom>
          <a:noFill/>
        </p:spPr>
        <p:txBody>
          <a:bodyPr wrap="square" rtlCol="0">
            <a:spAutoFit/>
          </a:bodyPr>
          <a:lstStyle/>
          <a:p>
            <a:pPr algn="l"/>
            <a:endParaRPr lang="en-US" dirty="0"/>
          </a:p>
        </p:txBody>
      </p:sp>
      <p:pic>
        <p:nvPicPr>
          <p:cNvPr id="2097158" name="Picture 6"/>
          <p:cNvPicPr>
            <a:picLocks noChangeAspect="1"/>
          </p:cNvPicPr>
          <p:nvPr/>
        </p:nvPicPr>
        <p:blipFill>
          <a:blip r:embed="rId2"/>
          <a:stretch>
            <a:fillRect/>
          </a:stretch>
        </p:blipFill>
        <p:spPr>
          <a:xfrm>
            <a:off x="7889219" y="1798199"/>
            <a:ext cx="3445531" cy="3523969"/>
          </a:xfrm>
          <a:prstGeom prst="rect">
            <a:avLst/>
          </a:prstGeom>
        </p:spPr>
      </p:pic>
      <p:pic>
        <p:nvPicPr>
          <p:cNvPr id="2" name="Picture 1">
            <a:extLst>
              <a:ext uri="{FF2B5EF4-FFF2-40B4-BE49-F238E27FC236}">
                <a16:creationId xmlns:a16="http://schemas.microsoft.com/office/drawing/2014/main" id="{83F2DAB8-86A3-8697-4718-175A006BC527}"/>
              </a:ext>
            </a:extLst>
          </p:cNvPr>
          <p:cNvPicPr>
            <a:picLocks noChangeAspect="1"/>
          </p:cNvPicPr>
          <p:nvPr/>
        </p:nvPicPr>
        <p:blipFill>
          <a:blip r:embed="rId3"/>
          <a:stretch>
            <a:fillRect/>
          </a:stretch>
        </p:blipFill>
        <p:spPr>
          <a:xfrm>
            <a:off x="7347029" y="649189"/>
            <a:ext cx="2381574" cy="5037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387914" y="210033"/>
            <a:ext cx="9404723" cy="1400530"/>
          </a:xfrm>
        </p:spPr>
        <p:txBody>
          <a:bodyPr>
            <a:normAutofit/>
          </a:bodyPr>
          <a:lstStyle/>
          <a:p>
            <a:r>
              <a:rPr lang="en-US" sz="3600" b="1" dirty="0">
                <a:latin typeface="Times New Roman" panose="02020603050405020304" pitchFamily="18" charset="0"/>
                <a:cs typeface="Times New Roman" panose="02020603050405020304" pitchFamily="18" charset="0"/>
              </a:rPr>
              <a:t>Hypothalamic pituitary Thyroid Axis:</a:t>
            </a:r>
          </a:p>
        </p:txBody>
      </p:sp>
      <p:pic>
        <p:nvPicPr>
          <p:cNvPr id="2097159" name="Picture 4"/>
          <p:cNvPicPr>
            <a:picLocks noGrp="1" noChangeAspect="1"/>
          </p:cNvPicPr>
          <p:nvPr>
            <p:ph idx="1"/>
          </p:nvPr>
        </p:nvPicPr>
        <p:blipFill>
          <a:blip r:embed="rId2"/>
          <a:stretch>
            <a:fillRect/>
          </a:stretch>
        </p:blipFill>
        <p:spPr>
          <a:xfrm>
            <a:off x="420761" y="1367890"/>
            <a:ext cx="10706528" cy="5072062"/>
          </a:xfrm>
        </p:spPr>
      </p:pic>
      <p:pic>
        <p:nvPicPr>
          <p:cNvPr id="2" name="Picture 1">
            <a:extLst>
              <a:ext uri="{FF2B5EF4-FFF2-40B4-BE49-F238E27FC236}">
                <a16:creationId xmlns:a16="http://schemas.microsoft.com/office/drawing/2014/main" id="{4399C589-F1C5-7456-C4C1-10E846EA6EF6}"/>
              </a:ext>
            </a:extLst>
          </p:cNvPr>
          <p:cNvPicPr>
            <a:picLocks noChangeAspect="1"/>
          </p:cNvPicPr>
          <p:nvPr/>
        </p:nvPicPr>
        <p:blipFill>
          <a:blip r:embed="rId3"/>
          <a:stretch>
            <a:fillRect/>
          </a:stretch>
        </p:blipFill>
        <p:spPr>
          <a:xfrm>
            <a:off x="9697297" y="565203"/>
            <a:ext cx="2381574" cy="5037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750094" y="452718"/>
            <a:ext cx="9300740" cy="702188"/>
          </a:xfrm>
        </p:spPr>
        <p:txBody>
          <a:bodyPr>
            <a:normAutofit/>
          </a:bodyPr>
          <a:lstStyle/>
          <a:p>
            <a:r>
              <a:rPr lang="en-US" sz="3600" b="1" dirty="0">
                <a:latin typeface="Times New Roman" panose="02020603050405020304" pitchFamily="18" charset="0"/>
                <a:cs typeface="Times New Roman" panose="02020603050405020304" pitchFamily="18" charset="0"/>
              </a:rPr>
              <a:t>Physiology</a:t>
            </a:r>
          </a:p>
        </p:txBody>
      </p:sp>
      <p:pic>
        <p:nvPicPr>
          <p:cNvPr id="2097160" name="Picture 4"/>
          <p:cNvPicPr>
            <a:picLocks noGrp="1" noChangeAspect="1"/>
          </p:cNvPicPr>
          <p:nvPr>
            <p:ph idx="1"/>
          </p:nvPr>
        </p:nvPicPr>
        <p:blipFill>
          <a:blip r:embed="rId2"/>
          <a:stretch>
            <a:fillRect/>
          </a:stretch>
        </p:blipFill>
        <p:spPr>
          <a:xfrm>
            <a:off x="904273" y="1254693"/>
            <a:ext cx="7572374" cy="5338179"/>
          </a:xfrm>
        </p:spPr>
      </p:pic>
      <p:sp>
        <p:nvSpPr>
          <p:cNvPr id="1048610" name="TextBox 4"/>
          <p:cNvSpPr txBox="1"/>
          <p:nvPr/>
        </p:nvSpPr>
        <p:spPr>
          <a:xfrm>
            <a:off x="8813004" y="1391171"/>
            <a:ext cx="2843214" cy="4815840"/>
          </a:xfrm>
          <a:prstGeom prst="rect">
            <a:avLst/>
          </a:prstGeom>
          <a:noFill/>
        </p:spPr>
        <p:txBody>
          <a:bodyPr wrap="square" rtlCol="0">
            <a:spAutoFit/>
          </a:bodyPr>
          <a:lstStyle/>
          <a:p>
            <a:pPr marL="342900" indent="-342900" algn="l">
              <a:lnSpc>
                <a:spcPct val="200000"/>
              </a:lnSpc>
              <a:buFont typeface="Arial" panose="020B0604020202020204" pitchFamily="34" charset="0"/>
              <a:buChar char="•"/>
            </a:pPr>
            <a:r>
              <a:rPr lang="en-US" sz="2000" dirty="0">
                <a:latin typeface="Aharoni" panose="02010803020104030203" pitchFamily="2" charset="-79"/>
                <a:cs typeface="Aharoni" panose="02010803020104030203" pitchFamily="2" charset="-79"/>
              </a:rPr>
              <a:t>Trapping</a:t>
            </a:r>
          </a:p>
          <a:p>
            <a:pPr marL="342900" indent="-342900" algn="l">
              <a:lnSpc>
                <a:spcPct val="200000"/>
              </a:lnSpc>
              <a:buFont typeface="Arial" panose="020B0604020202020204" pitchFamily="34" charset="0"/>
              <a:buChar char="•"/>
            </a:pPr>
            <a:r>
              <a:rPr lang="en-US" sz="2000" dirty="0">
                <a:latin typeface="Aharoni" panose="02010803020104030203" pitchFamily="2" charset="-79"/>
                <a:cs typeface="Aharoni" panose="02010803020104030203" pitchFamily="2" charset="-79"/>
              </a:rPr>
              <a:t>Oxidation</a:t>
            </a:r>
          </a:p>
          <a:p>
            <a:pPr marL="342900" indent="-342900" algn="l">
              <a:lnSpc>
                <a:spcPct val="200000"/>
              </a:lnSpc>
              <a:buFont typeface="Arial" panose="020B0604020202020204" pitchFamily="34" charset="0"/>
              <a:buChar char="•"/>
            </a:pPr>
            <a:r>
              <a:rPr lang="en-US" sz="2000" dirty="0" err="1">
                <a:latin typeface="Aharoni" panose="02010803020104030203" pitchFamily="2" charset="-79"/>
                <a:cs typeface="Aharoni" panose="02010803020104030203" pitchFamily="2" charset="-79"/>
              </a:rPr>
              <a:t>Organification</a:t>
            </a:r>
            <a:endParaRPr lang="en-US" sz="2000" dirty="0">
              <a:latin typeface="Aharoni" panose="02010803020104030203" pitchFamily="2" charset="-79"/>
              <a:cs typeface="Aharoni" panose="02010803020104030203" pitchFamily="2" charset="-79"/>
            </a:endParaRPr>
          </a:p>
          <a:p>
            <a:pPr marL="342900" indent="-342900" algn="l">
              <a:lnSpc>
                <a:spcPct val="200000"/>
              </a:lnSpc>
              <a:buFont typeface="Arial" panose="020B0604020202020204" pitchFamily="34" charset="0"/>
              <a:buChar char="•"/>
            </a:pPr>
            <a:r>
              <a:rPr lang="en-US" sz="2000" dirty="0">
                <a:latin typeface="Aharoni" panose="02010803020104030203" pitchFamily="2" charset="-79"/>
                <a:cs typeface="Aharoni" panose="02010803020104030203" pitchFamily="2" charset="-79"/>
              </a:rPr>
              <a:t>Coupling</a:t>
            </a:r>
          </a:p>
          <a:p>
            <a:pPr marL="342900" indent="-342900" algn="l">
              <a:lnSpc>
                <a:spcPct val="200000"/>
              </a:lnSpc>
              <a:buFont typeface="Arial" panose="020B0604020202020204" pitchFamily="34" charset="0"/>
              <a:buChar char="•"/>
            </a:pPr>
            <a:r>
              <a:rPr lang="en-US" sz="2000" dirty="0">
                <a:latin typeface="Aharoni" panose="02010803020104030203" pitchFamily="2" charset="-79"/>
                <a:cs typeface="Aharoni" panose="02010803020104030203" pitchFamily="2" charset="-79"/>
              </a:rPr>
              <a:t>Storage </a:t>
            </a:r>
          </a:p>
          <a:p>
            <a:pPr marL="342900" indent="-342900" algn="l">
              <a:lnSpc>
                <a:spcPct val="200000"/>
              </a:lnSpc>
              <a:buFont typeface="Arial" panose="020B0604020202020204" pitchFamily="34" charset="0"/>
              <a:buChar char="•"/>
            </a:pPr>
            <a:r>
              <a:rPr lang="en-US" sz="2000" dirty="0">
                <a:latin typeface="Aharoni" panose="02010803020104030203" pitchFamily="2" charset="-79"/>
                <a:cs typeface="Aharoni" panose="02010803020104030203" pitchFamily="2" charset="-79"/>
              </a:rPr>
              <a:t>Secretion</a:t>
            </a:r>
          </a:p>
          <a:p>
            <a:pPr algn="l"/>
            <a:endParaRPr lang="en-US" dirty="0"/>
          </a:p>
          <a:p>
            <a:pPr algn="l"/>
            <a:endParaRPr lang="en-US" dirty="0"/>
          </a:p>
          <a:p>
            <a:pPr algn="l"/>
            <a:endParaRPr lang="en-US" dirty="0"/>
          </a:p>
          <a:p>
            <a:pPr algn="l"/>
            <a:endParaRPr lang="en-US" dirty="0"/>
          </a:p>
        </p:txBody>
      </p:sp>
      <p:pic>
        <p:nvPicPr>
          <p:cNvPr id="2" name="Picture 1">
            <a:extLst>
              <a:ext uri="{FF2B5EF4-FFF2-40B4-BE49-F238E27FC236}">
                <a16:creationId xmlns:a16="http://schemas.microsoft.com/office/drawing/2014/main" id="{94CADC2B-90B1-43B9-C37F-DE595FECDB6B}"/>
              </a:ext>
            </a:extLst>
          </p:cNvPr>
          <p:cNvPicPr>
            <a:picLocks noChangeAspect="1"/>
          </p:cNvPicPr>
          <p:nvPr/>
        </p:nvPicPr>
        <p:blipFill>
          <a:blip r:embed="rId3"/>
          <a:stretch>
            <a:fillRect/>
          </a:stretch>
        </p:blipFill>
        <p:spPr>
          <a:xfrm>
            <a:off x="8764131" y="452718"/>
            <a:ext cx="2381574" cy="5037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838200" y="198716"/>
            <a:ext cx="10515600" cy="1325563"/>
          </a:xfrm>
        </p:spPr>
        <p:txBody>
          <a:bodyPr/>
          <a:lstStyle/>
          <a:p>
            <a:r>
              <a:rPr lang="en-US" dirty="0">
                <a:latin typeface="Times New Roman" panose="02020603050405020304" pitchFamily="18" charset="0"/>
                <a:cs typeface="Times New Roman" panose="02020603050405020304" pitchFamily="18" charset="0"/>
              </a:rPr>
              <a:t>Function</a:t>
            </a:r>
          </a:p>
        </p:txBody>
      </p:sp>
      <p:sp>
        <p:nvSpPr>
          <p:cNvPr id="1048612" name="Content Placeholder 4"/>
          <p:cNvSpPr>
            <a:spLocks noGrp="1"/>
          </p:cNvSpPr>
          <p:nvPr>
            <p:ph idx="1"/>
          </p:nvPr>
        </p:nvSpPr>
        <p:spPr>
          <a:xfrm>
            <a:off x="869293" y="1292537"/>
            <a:ext cx="8946541" cy="5129211"/>
          </a:xfrm>
        </p:spPr>
        <p:txBody>
          <a:bodyPr>
            <a:normAutofit fontScale="80000" lnSpcReduction="20000"/>
          </a:bodyPr>
          <a:lstStyle/>
          <a:p>
            <a:pPr>
              <a:lnSpc>
                <a:spcPct val="120000"/>
              </a:lnSpc>
            </a:pPr>
            <a:r>
              <a:rPr lang="en-US" dirty="0">
                <a:latin typeface="Times New Roman" panose="02020603050405020304" pitchFamily="18" charset="0"/>
                <a:cs typeface="Times New Roman" panose="02020603050405020304" pitchFamily="18" charset="0"/>
              </a:rPr>
              <a:t>Fetal brain development</a:t>
            </a:r>
          </a:p>
          <a:p>
            <a:pPr>
              <a:lnSpc>
                <a:spcPct val="120000"/>
              </a:lnSpc>
            </a:pPr>
            <a:r>
              <a:rPr lang="en-US" dirty="0">
                <a:latin typeface="Times New Roman" panose="02020603050405020304" pitchFamily="18" charset="0"/>
                <a:cs typeface="Times New Roman" panose="02020603050405020304" pitchFamily="18" charset="0"/>
              </a:rPr>
              <a:t>Skeletal maturation </a:t>
            </a:r>
          </a:p>
          <a:p>
            <a:pPr>
              <a:lnSpc>
                <a:spcPct val="120000"/>
              </a:lnSpc>
            </a:pPr>
            <a:r>
              <a:rPr lang="en-US" dirty="0">
                <a:latin typeface="Times New Roman" panose="02020603050405020304" pitchFamily="18" charset="0"/>
                <a:cs typeface="Times New Roman" panose="02020603050405020304" pitchFamily="18" charset="0"/>
              </a:rPr>
              <a:t>Increase basal metabolic rate</a:t>
            </a:r>
          </a:p>
          <a:p>
            <a:pPr>
              <a:lnSpc>
                <a:spcPct val="120000"/>
              </a:lnSpc>
            </a:pPr>
            <a:r>
              <a:rPr lang="en-US" dirty="0">
                <a:latin typeface="Times New Roman" panose="02020603050405020304" pitchFamily="18" charset="0"/>
                <a:cs typeface="Times New Roman" panose="02020603050405020304" pitchFamily="18" charset="0"/>
              </a:rPr>
              <a:t>Inotropic &amp; </a:t>
            </a:r>
            <a:r>
              <a:rPr lang="en-US" dirty="0" err="1">
                <a:latin typeface="Times New Roman" panose="02020603050405020304" pitchFamily="18" charset="0"/>
                <a:cs typeface="Times New Roman" panose="02020603050405020304" pitchFamily="18" charset="0"/>
              </a:rPr>
              <a:t>chronotropic</a:t>
            </a:r>
            <a:r>
              <a:rPr lang="en-US" dirty="0">
                <a:latin typeface="Times New Roman" panose="02020603050405020304" pitchFamily="18" charset="0"/>
                <a:cs typeface="Times New Roman" panose="02020603050405020304" pitchFamily="18" charset="0"/>
              </a:rPr>
              <a:t> effects </a:t>
            </a:r>
          </a:p>
          <a:p>
            <a:pPr>
              <a:lnSpc>
                <a:spcPct val="120000"/>
              </a:lnSpc>
            </a:pPr>
            <a:r>
              <a:rPr lang="en-US" dirty="0">
                <a:latin typeface="Times New Roman" panose="02020603050405020304" pitchFamily="18" charset="0"/>
                <a:cs typeface="Times New Roman" panose="02020603050405020304" pitchFamily="18" charset="0"/>
              </a:rPr>
              <a:t>Increase sensitivity to catecholamine's</a:t>
            </a:r>
          </a:p>
          <a:p>
            <a:pPr>
              <a:lnSpc>
                <a:spcPct val="120000"/>
              </a:lnSpc>
            </a:pPr>
            <a:r>
              <a:rPr lang="en-US" dirty="0">
                <a:latin typeface="Times New Roman" panose="02020603050405020304" pitchFamily="18" charset="0"/>
                <a:cs typeface="Times New Roman" panose="02020603050405020304" pitchFamily="18" charset="0"/>
              </a:rPr>
              <a:t> Stimulate gut motility </a:t>
            </a:r>
          </a:p>
          <a:p>
            <a:pPr>
              <a:lnSpc>
                <a:spcPct val="120000"/>
              </a:lnSpc>
            </a:pPr>
            <a:r>
              <a:rPr lang="en-US" dirty="0">
                <a:latin typeface="Times New Roman" panose="02020603050405020304" pitchFamily="18" charset="0"/>
                <a:cs typeface="Times New Roman" panose="02020603050405020304" pitchFamily="18" charset="0"/>
              </a:rPr>
              <a:t>Increase bone turnover</a:t>
            </a:r>
          </a:p>
          <a:p>
            <a:pPr>
              <a:lnSpc>
                <a:spcPct val="120000"/>
              </a:lnSpc>
            </a:pPr>
            <a:r>
              <a:rPr lang="en-US" dirty="0">
                <a:latin typeface="Times New Roman" panose="02020603050405020304" pitchFamily="18" charset="0"/>
                <a:cs typeface="Times New Roman" panose="02020603050405020304" pitchFamily="18" charset="0"/>
              </a:rPr>
              <a:t>Increase serum glucose</a:t>
            </a:r>
          </a:p>
          <a:p>
            <a:pPr>
              <a:lnSpc>
                <a:spcPct val="120000"/>
              </a:lnSpc>
            </a:pPr>
            <a:r>
              <a:rPr lang="en-US" dirty="0">
                <a:latin typeface="Times New Roman" panose="02020603050405020304" pitchFamily="18" charset="0"/>
                <a:cs typeface="Times New Roman" panose="02020603050405020304" pitchFamily="18" charset="0"/>
              </a:rPr>
              <a:t>Decrease serum cholesterol</a:t>
            </a:r>
          </a:p>
          <a:p>
            <a:pPr>
              <a:lnSpc>
                <a:spcPct val="120000"/>
              </a:lnSpc>
            </a:pPr>
            <a:r>
              <a:rPr lang="en-US" dirty="0">
                <a:latin typeface="Times New Roman" panose="02020603050405020304" pitchFamily="18" charset="0"/>
                <a:cs typeface="Times New Roman" panose="02020603050405020304" pitchFamily="18" charset="0"/>
              </a:rPr>
              <a:t> Conversion of carotene to vitamin A</a:t>
            </a:r>
          </a:p>
          <a:p>
            <a:pPr>
              <a:lnSpc>
                <a:spcPct val="120000"/>
              </a:lnSpc>
            </a:pPr>
            <a:r>
              <a:rPr lang="en-US" dirty="0">
                <a:latin typeface="Times New Roman" panose="02020603050405020304" pitchFamily="18" charset="0"/>
                <a:cs typeface="Times New Roman" panose="02020603050405020304" pitchFamily="18" charset="0"/>
              </a:rPr>
              <a:t>Play a role in thermal regulation</a:t>
            </a:r>
          </a:p>
        </p:txBody>
      </p:sp>
      <p:pic>
        <p:nvPicPr>
          <p:cNvPr id="2" name="Picture 1">
            <a:extLst>
              <a:ext uri="{FF2B5EF4-FFF2-40B4-BE49-F238E27FC236}">
                <a16:creationId xmlns:a16="http://schemas.microsoft.com/office/drawing/2014/main" id="{A0AB9C5B-060E-DAC1-F1F3-787C2F39DB10}"/>
              </a:ext>
            </a:extLst>
          </p:cNvPr>
          <p:cNvPicPr>
            <a:picLocks noChangeAspect="1"/>
          </p:cNvPicPr>
          <p:nvPr/>
        </p:nvPicPr>
        <p:blipFill>
          <a:blip r:embed="rId2"/>
          <a:stretch>
            <a:fillRect/>
          </a:stretch>
        </p:blipFill>
        <p:spPr>
          <a:xfrm>
            <a:off x="7741392" y="609601"/>
            <a:ext cx="2381574" cy="5037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Hyperthyroidism</a:t>
            </a:r>
          </a:p>
        </p:txBody>
      </p:sp>
      <p:pic>
        <p:nvPicPr>
          <p:cNvPr id="2097161" name="Picture 4"/>
          <p:cNvPicPr>
            <a:picLocks noGrp="1" noChangeAspect="1"/>
          </p:cNvPicPr>
          <p:nvPr>
            <p:ph idx="1"/>
          </p:nvPr>
        </p:nvPicPr>
        <p:blipFill>
          <a:blip r:embed="rId2"/>
          <a:stretch>
            <a:fillRect/>
          </a:stretch>
        </p:blipFill>
        <p:spPr>
          <a:xfrm>
            <a:off x="7406833" y="253085"/>
            <a:ext cx="4429410" cy="6417468"/>
          </a:xfrm>
        </p:spPr>
      </p:pic>
      <p:sp>
        <p:nvSpPr>
          <p:cNvPr id="1048614" name="TextBox 6"/>
          <p:cNvSpPr txBox="1"/>
          <p:nvPr/>
        </p:nvSpPr>
        <p:spPr>
          <a:xfrm>
            <a:off x="355757" y="1558097"/>
            <a:ext cx="6861120" cy="3416320"/>
          </a:xfrm>
          <a:prstGeom prst="rect">
            <a:avLst/>
          </a:prstGeom>
          <a:noFill/>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Increase T3 and T4, decrease TSH</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Thyrotoxicosis v/s hyperthyroidism</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Hyperthyroidism is a condition in which thyroid gland produces and secrets excessive amounts of free thyroid hormones.</a:t>
            </a: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Thyrotoxicosis:Hypermetabolic</a:t>
            </a:r>
            <a:r>
              <a:rPr lang="en-US" dirty="0">
                <a:latin typeface="Times New Roman" panose="02020603050405020304" pitchFamily="18" charset="0"/>
                <a:cs typeface="Times New Roman" panose="02020603050405020304" pitchFamily="18" charset="0"/>
              </a:rPr>
              <a:t> clinical syndrome which occurs when there are elevated serum T3 or T4</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Thyrotoxicosis can also occur without hyperthyroidism.</a:t>
            </a:r>
          </a:p>
        </p:txBody>
      </p:sp>
      <p:pic>
        <p:nvPicPr>
          <p:cNvPr id="2" name="Picture 1">
            <a:extLst>
              <a:ext uri="{FF2B5EF4-FFF2-40B4-BE49-F238E27FC236}">
                <a16:creationId xmlns:a16="http://schemas.microsoft.com/office/drawing/2014/main" id="{EA6840A6-35E6-D943-23B8-C299AFDF3E5C}"/>
              </a:ext>
            </a:extLst>
          </p:cNvPr>
          <p:cNvPicPr>
            <a:picLocks noChangeAspect="1"/>
          </p:cNvPicPr>
          <p:nvPr/>
        </p:nvPicPr>
        <p:blipFill>
          <a:blip r:embed="rId3"/>
          <a:stretch>
            <a:fillRect/>
          </a:stretch>
        </p:blipFill>
        <p:spPr>
          <a:xfrm>
            <a:off x="4536237" y="182864"/>
            <a:ext cx="2388153" cy="5191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1726</Words>
  <Application>Microsoft Office PowerPoint</Application>
  <PresentationFormat>Widescreen</PresentationFormat>
  <Paragraphs>247</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Aharoni</vt:lpstr>
      <vt:lpstr>Arial</vt:lpstr>
      <vt:lpstr>Calibri</vt:lpstr>
      <vt:lpstr>Calibri Light</vt:lpstr>
      <vt:lpstr>Times New Roman</vt:lpstr>
      <vt:lpstr>Wingdings</vt:lpstr>
      <vt:lpstr>Office Theme</vt:lpstr>
      <vt:lpstr>    THYROID DISORDERS  </vt:lpstr>
      <vt:lpstr>PowerPoint Presentation</vt:lpstr>
      <vt:lpstr>OUTLINE</vt:lpstr>
      <vt:lpstr>PowerPoint Presentation</vt:lpstr>
      <vt:lpstr>INTRODUCTION</vt:lpstr>
      <vt:lpstr>Hypothalamic pituitary Thyroid Axis:</vt:lpstr>
      <vt:lpstr>Physiology</vt:lpstr>
      <vt:lpstr>Function</vt:lpstr>
      <vt:lpstr>Hyperthyroidism</vt:lpstr>
      <vt:lpstr>Signs and Symptoms of Hyperthyroidism </vt:lpstr>
      <vt:lpstr>Graves Disease</vt:lpstr>
      <vt:lpstr>Features:</vt:lpstr>
      <vt:lpstr>Multinodular Goitre. </vt:lpstr>
      <vt:lpstr>Subacute (de Quervains) Thyroiditis</vt:lpstr>
      <vt:lpstr>Approach to a patient with thyroid disease. </vt:lpstr>
      <vt:lpstr>EXAMINATION:</vt:lpstr>
      <vt:lpstr>Examination in Grave’s Opthalmopathy:</vt:lpstr>
      <vt:lpstr>Investigations</vt:lpstr>
      <vt:lpstr>Evaluation of patient with Hyperthyroidism</vt:lpstr>
      <vt:lpstr>Management of Hyperthyroidism. </vt:lpstr>
      <vt:lpstr>Thyroid storm:</vt:lpstr>
      <vt:lpstr>Hypothyroidism</vt:lpstr>
      <vt:lpstr>Causes:</vt:lpstr>
      <vt:lpstr>Signs and symptoms of hyporthyroidism</vt:lpstr>
      <vt:lpstr>Hashimotos thyroiditis.</vt:lpstr>
      <vt:lpstr>Investigations. </vt:lpstr>
      <vt:lpstr>Management Of  Hypothyroidism</vt:lpstr>
      <vt:lpstr>Thyroid Emergencies</vt:lpstr>
      <vt:lpstr>Thyroid storm:</vt:lpstr>
      <vt:lpstr>Myxoedema coma</vt:lpstr>
      <vt:lpstr>Treatment Of Myxoedema. </vt:lpstr>
      <vt:lpstr>Thyroid in Pregnancy</vt:lpstr>
      <vt:lpstr>Thyroid Neoplasia</vt:lpstr>
      <vt:lpstr>Thyroid Neoplasia</vt:lpstr>
      <vt:lpstr>Management</vt:lpstr>
      <vt:lpstr>Q No 1: A 41-year-old woman presents with palpitations and heat intolerance. On examination her pulse is 90/min and a small, diffuse goitre is noted which is tender to touch. Thyroid function tests show the following: Free T4     24pmol/l (11 to 21pmol/l) TSH &lt; 0.05 mu/l      (0.5 to 5mu/l)What is the most likely diagnosis? A)Graves disease B)de quervains thyroiditis  C)sick thyroid syndrome D)hasimoto thyroiditis E)Struma ovari </vt:lpstr>
      <vt:lpstr>PowerPoint Presentation</vt:lpstr>
      <vt:lpstr>  </vt:lpstr>
      <vt:lpstr>PowerPoint Presentation</vt:lpstr>
      <vt:lpstr>Reference</vt:lpstr>
      <vt:lpstr>ARTIFICIAL INTELLIGENCE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DISORDERS</dc:title>
  <dc:creator>deaqsanaseem@gmail.com</dc:creator>
  <cp:lastModifiedBy>Malik Shehr Yar</cp:lastModifiedBy>
  <cp:revision>23</cp:revision>
  <dcterms:created xsi:type="dcterms:W3CDTF">2022-10-17T22:11:45Z</dcterms:created>
  <dcterms:modified xsi:type="dcterms:W3CDTF">2025-04-22T05:14:33Z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650997ec33954cf196c746a82df0bfdf</vt:lpwstr>
  </property>
</Properties>
</file>