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18" r:id="rId3"/>
    <p:sldId id="292" r:id="rId4"/>
    <p:sldId id="296" r:id="rId5"/>
    <p:sldId id="447" r:id="rId6"/>
    <p:sldId id="423" r:id="rId7"/>
    <p:sldId id="450" r:id="rId8"/>
    <p:sldId id="452" r:id="rId9"/>
    <p:sldId id="475" r:id="rId10"/>
    <p:sldId id="502" r:id="rId11"/>
    <p:sldId id="463" r:id="rId12"/>
    <p:sldId id="503" r:id="rId13"/>
    <p:sldId id="476" r:id="rId14"/>
    <p:sldId id="504" r:id="rId15"/>
    <p:sldId id="496" r:id="rId16"/>
    <p:sldId id="501" r:id="rId17"/>
    <p:sldId id="465" r:id="rId18"/>
    <p:sldId id="491" r:id="rId19"/>
    <p:sldId id="490" r:id="rId20"/>
    <p:sldId id="479" r:id="rId21"/>
    <p:sldId id="494" r:id="rId22"/>
    <p:sldId id="506" r:id="rId23"/>
    <p:sldId id="488" r:id="rId24"/>
    <p:sldId id="507" r:id="rId25"/>
    <p:sldId id="469" r:id="rId26"/>
    <p:sldId id="315" r:id="rId27"/>
    <p:sldId id="4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2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anose="020B0A04020102020204" pitchFamily="34" charset="0"/>
            </a:rPr>
            <a:t>Wisdom</a:t>
          </a:r>
        </a:p>
      </dgm:t>
    </dgm:pt>
    <dgm:pt modelId="{D76093C5-B96B-4182-8418-CFDB341D2418}" cxnId="{0F63D9BC-9028-4C84-92D9-B4BDAB4F1E91}" type="parTrans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cxnId="{0F63D9BC-9028-4C84-92D9-B4BDAB4F1E91}" type="sibTrans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anose="020B0A04020102020204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cxnId="{32FAE72D-29B2-4404-A917-2C4136EE3C4F}" type="parTrans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cxnId="{32FAE72D-29B2-4404-A917-2C4136EE3C4F}" type="sibTrans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anose="020B0A04020102020204" pitchFamily="34" charset="0"/>
            </a:rPr>
            <a:t>Servic</a:t>
          </a:r>
          <a:r>
            <a:rPr lang="en-US" dirty="0">
              <a:latin typeface="Arial Black" panose="020B0A04020102020204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cxnId="{7C4913C1-9DC8-4658-A4FC-A894F8F82CF0}" type="parTrans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cxnId="{7C4913C1-9DC8-4658-A4FC-A894F8F82CF0}" type="sibTrans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A5A6A3B-E27B-407D-A45C-EDCD01B2308A}" type="presOf" srcId="{F9CEBA05-2F10-437E-89B2-54F4D9FAF478}" destId="{5ED88519-AC6C-4AA3-B76D-812B93A167E4}" srcOrd="0" destOrd="0" presId="urn:microsoft.com/office/officeart/2005/8/layout/gear1#2"/>
    <dgm:cxn modelId="{00D4065B-52ED-4BE1-B895-A5D0EAFAC482}" type="presOf" srcId="{663C1E13-76F9-4B70-A2F2-CA23180743CE}" destId="{93300324-D62F-4E58-B882-734182BDB462}" srcOrd="0" destOrd="0" presId="urn:microsoft.com/office/officeart/2005/8/layout/gear1#2"/>
    <dgm:cxn modelId="{79BEC964-FA2E-44A9-A22D-9DC18F6A9EBC}" type="presOf" srcId="{663C1E13-76F9-4B70-A2F2-CA23180743CE}" destId="{B9330EE9-43E4-4FD4-8144-E92B1DD0FCDF}" srcOrd="1" destOrd="0" presId="urn:microsoft.com/office/officeart/2005/8/layout/gear1#2"/>
    <dgm:cxn modelId="{2BF68C48-2D31-45F6-A863-71E141AF976A}" type="presOf" srcId="{DACAB5BA-B8B4-4D66-8B11-1D02259E020B}" destId="{B6B6B41B-120B-4968-AB6A-FC6E7C8EF3C0}" srcOrd="1" destOrd="0" presId="urn:microsoft.com/office/officeart/2005/8/layout/gear1#2"/>
    <dgm:cxn modelId="{E69D2351-7184-49D5-9FC4-0D9E6F9DE055}" type="presOf" srcId="{DACAB5BA-B8B4-4D66-8B11-1D02259E020B}" destId="{87622A90-D0D8-4EA3-BC0D-D537801AF2B1}" srcOrd="0" destOrd="0" presId="urn:microsoft.com/office/officeart/2005/8/layout/gear1#2"/>
    <dgm:cxn modelId="{A18F6A59-05FA-41F7-A418-49B9F3C5A53A}" type="presOf" srcId="{399ACE2F-90C5-48B1-9E65-700A32562848}" destId="{9815588C-16D0-4475-B64C-847FC87C8C32}" srcOrd="3" destOrd="0" presId="urn:microsoft.com/office/officeart/2005/8/layout/gear1#2"/>
    <dgm:cxn modelId="{A954447C-6159-4FB2-B65B-D143B4676AE0}" type="presOf" srcId="{663C1E13-76F9-4B70-A2F2-CA23180743CE}" destId="{4822A78E-EAEC-401F-941A-3A84E13E2357}" srcOrd="2" destOrd="0" presId="urn:microsoft.com/office/officeart/2005/8/layout/gear1#2"/>
    <dgm:cxn modelId="{AC89647F-183A-4EA1-BA9E-6FD6EB928432}" type="presOf" srcId="{DA82EADB-2721-42A0-95EA-F9B5521A38A6}" destId="{A09CEA93-9338-4361-A5E6-CF85B6019F5A}" srcOrd="0" destOrd="0" presId="urn:microsoft.com/office/officeart/2005/8/layout/gear1#2"/>
    <dgm:cxn modelId="{26772296-948A-4278-A226-019BBFED0E79}" type="presOf" srcId="{399ACE2F-90C5-48B1-9E65-700A32562848}" destId="{23DC08E4-3725-4448-BFFF-1CCEA2F2987E}" srcOrd="1" destOrd="0" presId="urn:microsoft.com/office/officeart/2005/8/layout/gear1#2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E42F8CA-4EF7-4463-8FC4-4DCCF30C7C3F}" type="presOf" srcId="{399ACE2F-90C5-48B1-9E65-700A32562848}" destId="{59EDF28D-6C67-49D0-B5A1-DE5C3CBA2292}" srcOrd="0" destOrd="0" presId="urn:microsoft.com/office/officeart/2005/8/layout/gear1#2"/>
    <dgm:cxn modelId="{71B59FCD-7CAB-470D-AA1B-A1BA5ED7BE49}" type="presOf" srcId="{188C389E-9423-41DE-9C5E-D4A7E95C7E62}" destId="{6DF3A3A0-5919-4E69-80DD-61760D6340A0}" srcOrd="0" destOrd="0" presId="urn:microsoft.com/office/officeart/2005/8/layout/gear1#2"/>
    <dgm:cxn modelId="{17A675DC-3EFE-4F3E-9045-7F337EA52802}" type="presOf" srcId="{DACAB5BA-B8B4-4D66-8B11-1D02259E020B}" destId="{8BC64EA7-2794-42B6-96C9-F39A52CB985A}" srcOrd="2" destOrd="0" presId="urn:microsoft.com/office/officeart/2005/8/layout/gear1#2"/>
    <dgm:cxn modelId="{FCC653F2-035F-4A05-960E-A48FF45ED599}" type="presOf" srcId="{399ACE2F-90C5-48B1-9E65-700A32562848}" destId="{7D3EFDB4-E5D1-439A-86D8-1FCF80D959BA}" srcOrd="2" destOrd="0" presId="urn:microsoft.com/office/officeart/2005/8/layout/gear1#2"/>
    <dgm:cxn modelId="{48059AF9-34EF-4893-81B1-E048C0E25A3C}" type="presOf" srcId="{23718C41-0A1F-40BF-86BE-8A5476EC271E}" destId="{398423B3-DD54-4226-99D7-017EFC1488DF}" srcOrd="0" destOrd="0" presId="urn:microsoft.com/office/officeart/2005/8/layout/gear1#2"/>
    <dgm:cxn modelId="{BCBDF05E-1533-4065-963B-D19881E55DA4}" type="presParOf" srcId="{5ED88519-AC6C-4AA3-B76D-812B93A167E4}" destId="{87622A90-D0D8-4EA3-BC0D-D537801AF2B1}" srcOrd="0" destOrd="0" presId="urn:microsoft.com/office/officeart/2005/8/layout/gear1#2"/>
    <dgm:cxn modelId="{4DA489B5-CBD6-467C-B3F5-C66C85E092C0}" type="presParOf" srcId="{5ED88519-AC6C-4AA3-B76D-812B93A167E4}" destId="{B6B6B41B-120B-4968-AB6A-FC6E7C8EF3C0}" srcOrd="1" destOrd="0" presId="urn:microsoft.com/office/officeart/2005/8/layout/gear1#2"/>
    <dgm:cxn modelId="{D0BE4CFA-D746-4DAA-A9EA-192984256139}" type="presParOf" srcId="{5ED88519-AC6C-4AA3-B76D-812B93A167E4}" destId="{8BC64EA7-2794-42B6-96C9-F39A52CB985A}" srcOrd="2" destOrd="0" presId="urn:microsoft.com/office/officeart/2005/8/layout/gear1#2"/>
    <dgm:cxn modelId="{AD5BB4D1-BE0C-49C0-9641-D256D23048C4}" type="presParOf" srcId="{5ED88519-AC6C-4AA3-B76D-812B93A167E4}" destId="{93300324-D62F-4E58-B882-734182BDB462}" srcOrd="3" destOrd="0" presId="urn:microsoft.com/office/officeart/2005/8/layout/gear1#2"/>
    <dgm:cxn modelId="{B604897D-8B1E-409A-984F-F65B5125EEA9}" type="presParOf" srcId="{5ED88519-AC6C-4AA3-B76D-812B93A167E4}" destId="{B9330EE9-43E4-4FD4-8144-E92B1DD0FCDF}" srcOrd="4" destOrd="0" presId="urn:microsoft.com/office/officeart/2005/8/layout/gear1#2"/>
    <dgm:cxn modelId="{55D6DCF9-5408-4034-95BC-BC16DA5928B6}" type="presParOf" srcId="{5ED88519-AC6C-4AA3-B76D-812B93A167E4}" destId="{4822A78E-EAEC-401F-941A-3A84E13E2357}" srcOrd="5" destOrd="0" presId="urn:microsoft.com/office/officeart/2005/8/layout/gear1#2"/>
    <dgm:cxn modelId="{838DFB80-F14F-4EC4-ADB0-BB76655BF6D6}" type="presParOf" srcId="{5ED88519-AC6C-4AA3-B76D-812B93A167E4}" destId="{59EDF28D-6C67-49D0-B5A1-DE5C3CBA2292}" srcOrd="6" destOrd="0" presId="urn:microsoft.com/office/officeart/2005/8/layout/gear1#2"/>
    <dgm:cxn modelId="{75EC26AB-AA9C-4EA2-811B-CF4AFD9B4194}" type="presParOf" srcId="{5ED88519-AC6C-4AA3-B76D-812B93A167E4}" destId="{23DC08E4-3725-4448-BFFF-1CCEA2F2987E}" srcOrd="7" destOrd="0" presId="urn:microsoft.com/office/officeart/2005/8/layout/gear1#2"/>
    <dgm:cxn modelId="{B8C5BD92-0E7A-468A-9DF4-0833B67F81EB}" type="presParOf" srcId="{5ED88519-AC6C-4AA3-B76D-812B93A167E4}" destId="{7D3EFDB4-E5D1-439A-86D8-1FCF80D959BA}" srcOrd="8" destOrd="0" presId="urn:microsoft.com/office/officeart/2005/8/layout/gear1#2"/>
    <dgm:cxn modelId="{71158B83-C4DF-4E63-89D9-19F011828550}" type="presParOf" srcId="{5ED88519-AC6C-4AA3-B76D-812B93A167E4}" destId="{9815588C-16D0-4475-B64C-847FC87C8C32}" srcOrd="9" destOrd="0" presId="urn:microsoft.com/office/officeart/2005/8/layout/gear1#2"/>
    <dgm:cxn modelId="{E2478A66-EDB6-46E2-B002-58947D291F93}" type="presParOf" srcId="{5ED88519-AC6C-4AA3-B76D-812B93A167E4}" destId="{398423B3-DD54-4226-99D7-017EFC1488DF}" srcOrd="10" destOrd="0" presId="urn:microsoft.com/office/officeart/2005/8/layout/gear1#2"/>
    <dgm:cxn modelId="{180646E0-E7A7-482D-9DBD-CD50EDF6624B}" type="presParOf" srcId="{5ED88519-AC6C-4AA3-B76D-812B93A167E4}" destId="{6DF3A3A0-5919-4E69-80DD-61760D6340A0}" srcOrd="11" destOrd="0" presId="urn:microsoft.com/office/officeart/2005/8/layout/gear1#2"/>
    <dgm:cxn modelId="{78A056AD-792C-4662-9D53-7469D0BDA9E3}" type="presParOf" srcId="{5ED88519-AC6C-4AA3-B76D-812B93A167E4}" destId="{A09CEA93-9338-4361-A5E6-CF85B6019F5A}" srcOrd="12" destOrd="0" presId="urn:microsoft.com/office/officeart/2005/8/layout/gear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2731769" cy="2731769"/>
        <a:chOff x="0" y="0"/>
        <a:chExt cx="2731769" cy="2731769"/>
      </a:xfrm>
      <a:scene3d>
        <a:camera prst="isometricOffAxis2Left" zoom="95000"/>
        <a:lightRig rig="flat" dir="t"/>
      </a:scene3d>
    </dsp:grpSpPr>
    <dsp:sp modelId="{87622A90-D0D8-4EA3-BC0D-D537801AF2B1}">
      <dsp:nvSpPr>
        <dsp:cNvPr id="3" name="Shape 2"/>
        <dsp:cNvSpPr/>
      </dsp:nvSpPr>
      <dsp:spPr bwMode="white">
        <a:xfrm>
          <a:off x="1225991" y="1856546"/>
          <a:ext cx="1502473" cy="1502473"/>
        </a:xfrm>
        <a:prstGeom prst="gear9">
          <a:avLst/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Arial Black" panose="020B0A04020102020204" pitchFamily="34" charset="0"/>
            </a:rPr>
            <a:t>Wisdom</a:t>
          </a:r>
        </a:p>
      </dsp:txBody>
      <dsp:txXfrm>
        <a:off x="1225991" y="1856546"/>
        <a:ext cx="1502473" cy="1502473"/>
      </dsp:txXfrm>
    </dsp:sp>
    <dsp:sp modelId="{93300324-D62F-4E58-B882-734182BDB462}">
      <dsp:nvSpPr>
        <dsp:cNvPr id="6" name="Shape 5"/>
        <dsp:cNvSpPr/>
      </dsp:nvSpPr>
      <dsp:spPr bwMode="white">
        <a:xfrm>
          <a:off x="355130" y="1504722"/>
          <a:ext cx="1092708" cy="1092708"/>
        </a:xfrm>
        <a:prstGeom prst="gear6">
          <a:avLst/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4">
            <a:hueOff val="4890000"/>
            <a:satOff val="-20391"/>
            <a:lumOff val="47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Arial Black" panose="020B0A04020102020204" pitchFamily="34" charset="0"/>
            </a:rPr>
            <a:t>Truth</a:t>
          </a:r>
          <a:r>
            <a:rPr lang="en-US" dirty="0"/>
            <a:t> </a:t>
          </a:r>
        </a:p>
      </dsp:txBody>
      <dsp:txXfrm>
        <a:off x="355130" y="1504722"/>
        <a:ext cx="1092708" cy="1092708"/>
      </dsp:txXfrm>
    </dsp:sp>
    <dsp:sp modelId="{59EDF28D-6C67-49D0-B5A1-DE5C3CBA2292}">
      <dsp:nvSpPr>
        <dsp:cNvPr id="9" name="Shape 8"/>
        <dsp:cNvSpPr/>
      </dsp:nvSpPr>
      <dsp:spPr bwMode="white">
        <a:xfrm rot="-900000">
          <a:off x="967158" y="750865"/>
          <a:ext cx="1070630" cy="1070630"/>
        </a:xfrm>
        <a:prstGeom prst="gear6">
          <a:avLst/>
        </a:prstGeom>
        <a:sp3d extrusionH="3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latin typeface="Arial Black" panose="020B0A04020102020204" pitchFamily="34" charset="0"/>
            </a:rPr>
            <a:t>Servic</a:t>
          </a:r>
          <a:r>
            <a:rPr lang="en-US" dirty="0">
              <a:latin typeface="Arial Black" panose="020B0A04020102020204" pitchFamily="34" charset="0"/>
            </a:rPr>
            <a:t>e</a:t>
          </a:r>
          <a:r>
            <a:rPr lang="en-US" dirty="0"/>
            <a:t> </a:t>
          </a:r>
        </a:p>
      </dsp:txBody>
      <dsp:txXfrm rot="-900000">
        <a:off x="967158" y="750865"/>
        <a:ext cx="1070630" cy="1070630"/>
      </dsp:txXfrm>
    </dsp:sp>
    <dsp:sp modelId="{398423B3-DD54-4226-99D7-017EFC1488DF}">
      <dsp:nvSpPr>
        <dsp:cNvPr id="12" name="Circular Arrow 11"/>
        <dsp:cNvSpPr/>
      </dsp:nvSpPr>
      <dsp:spPr bwMode="white">
        <a:xfrm>
          <a:off x="1101077" y="1644339"/>
          <a:ext cx="1917907" cy="1917907"/>
        </a:xfrm>
        <a:prstGeom prst="circularArrow">
          <a:avLst>
            <a:gd name="adj1" fmla="val 5000"/>
            <a:gd name="adj2" fmla="val 360000"/>
            <a:gd name="adj3" fmla="val 2405677"/>
            <a:gd name="adj4" fmla="val 15972394"/>
            <a:gd name="adj5" fmla="val 5500"/>
          </a:avLst>
        </a:prstGeom>
        <a:sp3d z="-52400" extrusionH="1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101077" y="1644339"/>
        <a:ext cx="1917907" cy="1917907"/>
      </dsp:txXfrm>
    </dsp:sp>
    <dsp:sp modelId="{6DF3A3A0-5919-4E69-80DD-61760D6340A0}">
      <dsp:nvSpPr>
        <dsp:cNvPr id="13" name="Shape 12"/>
        <dsp:cNvSpPr/>
      </dsp:nvSpPr>
      <dsp:spPr bwMode="white">
        <a:xfrm>
          <a:off x="193165" y="1300775"/>
          <a:ext cx="1334196" cy="1334196"/>
        </a:xfrm>
        <a:prstGeom prst="leftCircularArrow">
          <a:avLst>
            <a:gd name="adj1" fmla="val 5000"/>
            <a:gd name="adj2" fmla="val -360000"/>
            <a:gd name="adj3" fmla="val 10419125"/>
            <a:gd name="adj4" fmla="val 14837806"/>
            <a:gd name="adj5" fmla="val 5500"/>
          </a:avLst>
        </a:prstGeom>
        <a:sp3d z="-52400" extrusionH="1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4">
            <a:hueOff val="4890000"/>
            <a:satOff val="-20391"/>
            <a:lumOff val="47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93165" y="1300775"/>
        <a:ext cx="1334196" cy="1334196"/>
      </dsp:txXfrm>
    </dsp:sp>
    <dsp:sp modelId="{A09CEA93-9338-4361-A5E6-CF85B6019F5A}">
      <dsp:nvSpPr>
        <dsp:cNvPr id="14" name="Circular Arrow 13"/>
        <dsp:cNvSpPr/>
      </dsp:nvSpPr>
      <dsp:spPr bwMode="white">
        <a:xfrm>
          <a:off x="745052" y="548175"/>
          <a:ext cx="1455487" cy="1455487"/>
        </a:xfrm>
        <a:prstGeom prst="circularArrow">
          <a:avLst>
            <a:gd name="adj1" fmla="val 5000"/>
            <a:gd name="adj2" fmla="val 360000"/>
            <a:gd name="adj3" fmla="val 13347948"/>
            <a:gd name="adj4" fmla="val 10508220"/>
            <a:gd name="adj5" fmla="val 5500"/>
          </a:avLst>
        </a:prstGeom>
        <a:sp3d z="-52400" extrusionH="181000" contourW="38100" prstMaterial="matte">
          <a:contourClr>
            <a:schemeClr val="lt1"/>
          </a:contourClr>
        </a:sp3d>
      </dsp:spPr>
      <dsp:style>
        <a:lnRef idx="0">
          <a:schemeClr val="lt1"/>
        </a:lnRef>
        <a:fillRef idx="1">
          <a:schemeClr val="accent4">
            <a:hueOff val="9780000"/>
            <a:satOff val="-40783"/>
            <a:lumOff val="941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45052" y="548175"/>
        <a:ext cx="1455487" cy="1455487"/>
      </dsp:txXfrm>
    </dsp:sp>
    <dsp:sp modelId="{B6B6B41B-120B-4968-AB6A-FC6E7C8EF3C0}">
      <dsp:nvSpPr>
        <dsp:cNvPr id="4" name="Rectangles 3" hidden="1"/>
        <dsp:cNvSpPr/>
      </dsp:nvSpPr>
      <dsp:spPr>
        <a:xfrm>
          <a:off x="1966874" y="1723263"/>
          <a:ext cx="36000" cy="36000"/>
        </a:xfrm>
        <a:prstGeom prst="rect">
          <a:avLst/>
        </a:prstGeom>
      </dsp:spPr>
      <dsp:txXfrm>
        <a:off x="1966874" y="1723263"/>
        <a:ext cx="36000" cy="36000"/>
      </dsp:txXfrm>
    </dsp:sp>
    <dsp:sp modelId="{8BC64EA7-2794-42B6-96C9-F39A52CB985A}">
      <dsp:nvSpPr>
        <dsp:cNvPr id="5" name="Rectangles 4" hidden="1"/>
        <dsp:cNvSpPr/>
      </dsp:nvSpPr>
      <dsp:spPr>
        <a:xfrm>
          <a:off x="2641134" y="3225736"/>
          <a:ext cx="36000" cy="36000"/>
        </a:xfrm>
        <a:prstGeom prst="rect">
          <a:avLst/>
        </a:prstGeom>
      </dsp:spPr>
      <dsp:txXfrm>
        <a:off x="2641134" y="3225736"/>
        <a:ext cx="36000" cy="36000"/>
      </dsp:txXfrm>
    </dsp:sp>
    <dsp:sp modelId="{B9330EE9-43E4-4FD4-8144-E92B1DD0FCDF}">
      <dsp:nvSpPr>
        <dsp:cNvPr id="7" name="Rectangles 6" hidden="1"/>
        <dsp:cNvSpPr/>
      </dsp:nvSpPr>
      <dsp:spPr>
        <a:xfrm>
          <a:off x="628307" y="1395451"/>
          <a:ext cx="36000" cy="36000"/>
        </a:xfrm>
        <a:prstGeom prst="rect">
          <a:avLst/>
        </a:prstGeom>
      </dsp:spPr>
      <dsp:txXfrm>
        <a:off x="628307" y="1395451"/>
        <a:ext cx="36000" cy="36000"/>
      </dsp:txXfrm>
    </dsp:sp>
    <dsp:sp modelId="{4822A78E-EAEC-401F-941A-3A84E13E2357}">
      <dsp:nvSpPr>
        <dsp:cNvPr id="8" name="Rectangles 7" hidden="1"/>
        <dsp:cNvSpPr/>
      </dsp:nvSpPr>
      <dsp:spPr>
        <a:xfrm>
          <a:off x="273177" y="2078393"/>
          <a:ext cx="36000" cy="36000"/>
        </a:xfrm>
        <a:prstGeom prst="rect">
          <a:avLst/>
        </a:prstGeom>
      </dsp:spPr>
      <dsp:txXfrm>
        <a:off x="273177" y="2078393"/>
        <a:ext cx="36000" cy="36000"/>
      </dsp:txXfrm>
    </dsp:sp>
    <dsp:sp modelId="{7D3EFDB4-E5D1-439A-86D8-1FCF80D959BA}">
      <dsp:nvSpPr>
        <dsp:cNvPr id="10" name="Rectangles 9" hidden="1"/>
        <dsp:cNvSpPr/>
      </dsp:nvSpPr>
      <dsp:spPr>
        <a:xfrm>
          <a:off x="819531" y="1313498"/>
          <a:ext cx="36000" cy="36000"/>
        </a:xfrm>
        <a:prstGeom prst="rect">
          <a:avLst/>
        </a:prstGeom>
      </dsp:spPr>
      <dsp:txXfrm>
        <a:off x="819531" y="1313498"/>
        <a:ext cx="36000" cy="36000"/>
      </dsp:txXfrm>
    </dsp:sp>
    <dsp:sp modelId="{9815588C-16D0-4475-B64C-847FC87C8C32}">
      <dsp:nvSpPr>
        <dsp:cNvPr id="11" name="Rectangles 10" hidden="1"/>
        <dsp:cNvSpPr/>
      </dsp:nvSpPr>
      <dsp:spPr>
        <a:xfrm>
          <a:off x="1038072" y="767144"/>
          <a:ext cx="36000" cy="36000"/>
        </a:xfrm>
        <a:prstGeom prst="rect">
          <a:avLst/>
        </a:prstGeom>
      </dsp:spPr>
      <dsp:txXfrm>
        <a:off x="1038072" y="767144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2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8E4CA-150E-4555-BB1D-A849AB37BBD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98494-759A-45B4-87CC-193CDE5B23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AB82-7B5D-4AD1-9292-93ED9F795F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09DB-AF56-46D0-8846-E662175A7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ncbi.nlm.nih.gov/books/NBK53409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699023"/>
            <a:ext cx="6858000" cy="2456233"/>
          </a:xfrm>
        </p:spPr>
        <p:txBody>
          <a:bodyPr>
            <a:normAutofit/>
          </a:bodyPr>
          <a:lstStyle/>
          <a:p>
            <a:r>
              <a:rPr lang="en-US" sz="3600" b="1" dirty="0"/>
              <a:t>Thoracic Wall (Overview)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234042"/>
            <a:ext cx="1885950" cy="493159"/>
          </a:xfrm>
        </p:spPr>
        <p:txBody>
          <a:bodyPr/>
          <a:lstStyle/>
          <a:p>
            <a:r>
              <a:rPr lang="en-US" dirty="0"/>
              <a:t>August 2025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concept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756" y="1014449"/>
            <a:ext cx="1280271" cy="11156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8066" y="3263363"/>
            <a:ext cx="27380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1st Year MBBS SGD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50" y="1014448"/>
            <a:ext cx="2018918" cy="1046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13169" y="5234041"/>
            <a:ext cx="1687530" cy="390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Dr Zeneara Saqib</a:t>
            </a: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4221537" y="1828160"/>
            <a:ext cx="3748929" cy="824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/>
              <a:t>Cardiovascular System Module</a:t>
            </a:r>
            <a:endParaRPr lang="en-US" sz="3000" b="1" dirty="0"/>
          </a:p>
        </p:txBody>
      </p:sp>
      <p:pic>
        <p:nvPicPr>
          <p:cNvPr id="1026" name="Picture 2" descr="Cervical R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90" y="4739640"/>
            <a:ext cx="2458720" cy="15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GB" sz="5200"/>
              <a:t>Typical Ribs</a:t>
            </a:r>
            <a:endParaRPr lang="en-US" sz="5200"/>
          </a:p>
        </p:txBody>
      </p:sp>
      <p:pic>
        <p:nvPicPr>
          <p:cNvPr id="4" name="Picture 3" descr="A diagram of the b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9"/>
            <a:ext cx="10512547" cy="4178736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According to articulation</a:t>
            </a:r>
            <a:endParaRPr lang="en-US" b="1" dirty="0"/>
          </a:p>
          <a:p>
            <a:r>
              <a:rPr lang="en-US" dirty="0"/>
              <a:t>1. </a:t>
            </a:r>
            <a:r>
              <a:rPr lang="en-US" dirty="0" err="1"/>
              <a:t>Vertebrosternal</a:t>
            </a:r>
            <a:r>
              <a:rPr lang="en-US" dirty="0"/>
              <a:t> ribs: 1st–7th.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Vertebrochondral</a:t>
            </a:r>
            <a:r>
              <a:rPr lang="en-US" dirty="0"/>
              <a:t> ribs: 8th–10th.</a:t>
            </a:r>
            <a:endParaRPr lang="en-US" dirty="0"/>
          </a:p>
          <a:p>
            <a:r>
              <a:rPr lang="en-US" dirty="0"/>
              <a:t>3. Vertebral (floating) ribs: 11th and 12th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Determination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anterior end bears a concave depression. The posterior end bears a head, a neck and a tubercle.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shaft is convex outwards and there is a costal groove situated along the lower part of its inner surface, so that the lower border is thin and the </a:t>
            </a:r>
            <a:r>
              <a:rPr lang="en-US" dirty="0" err="1"/>
              <a:t>upperborder</a:t>
            </a:r>
            <a:r>
              <a:rPr lang="en-US" dirty="0"/>
              <a:t> is rounded</a:t>
            </a:r>
            <a:endParaRPr lang="en-US" dirty="0"/>
          </a:p>
        </p:txBody>
      </p:sp>
      <p:pic>
        <p:nvPicPr>
          <p:cNvPr id="6146" name="Picture 2" descr="The Ribs: Location, Anatomy, Functions, &amp; Labeled 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0" y="1825625"/>
            <a:ext cx="51736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GB" sz="5200"/>
              <a:t>Typical Ribs</a:t>
            </a:r>
            <a:endParaRPr lang="en-US" sz="5200"/>
          </a:p>
        </p:txBody>
      </p:sp>
      <p:pic>
        <p:nvPicPr>
          <p:cNvPr id="4" name="Picture 3" descr="A diagram of the b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9"/>
            <a:ext cx="10512547" cy="4178736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of a typical rib</a:t>
            </a:r>
            <a:endParaRPr lang="en-US" dirty="0"/>
          </a:p>
        </p:txBody>
      </p:sp>
      <p:pic>
        <p:nvPicPr>
          <p:cNvPr id="1026" name="Picture 2" descr="Typical Ribs &amp; First Rib - Emedicodiar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47" y="1828799"/>
            <a:ext cx="7700053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horacic Muscles - Attachments - Actions - TeachMeAnatom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509588"/>
            <a:ext cx="67722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bones and parts of the b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9" y="643467"/>
            <a:ext cx="7477941" cy="5571066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Rib</a:t>
            </a:r>
            <a:endParaRPr lang="en-US" dirty="0"/>
          </a:p>
        </p:txBody>
      </p:sp>
      <p:pic>
        <p:nvPicPr>
          <p:cNvPr id="2050" name="Picture 2" descr="First Rib - Physiop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5" y="1263721"/>
            <a:ext cx="9596063" cy="4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/>
          <a:lstStyle/>
          <a:p>
            <a:r>
              <a:rPr lang="en-US" dirty="0"/>
              <a:t>Relations</a:t>
            </a:r>
            <a:endParaRPr lang="en-US" dirty="0"/>
          </a:p>
        </p:txBody>
      </p:sp>
      <p:pic>
        <p:nvPicPr>
          <p:cNvPr id="1026" name="Picture 2" descr="First ri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87" y="1576388"/>
            <a:ext cx="8948791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398" y="523982"/>
            <a:ext cx="8815227" cy="5373384"/>
          </a:xfrm>
          <a:prstGeom prst="rect">
            <a:avLst/>
          </a:prstGeom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881790" y="1905000"/>
          <a:ext cx="2731769" cy="399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Mission- Vision- Values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50771" y="1676403"/>
            <a:ext cx="3031331" cy="4449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impart evidence based research oriented medical education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best possible patient care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inculcate the values of mutual respect and ethical practice of medicine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term that refers to three related syndromes involving compression of the nerves, arteries, and veins in the lower neck and upper chest area.</a:t>
            </a:r>
            <a:endParaRPr lang="en-US" dirty="0"/>
          </a:p>
        </p:txBody>
      </p:sp>
      <p:pic>
        <p:nvPicPr>
          <p:cNvPr id="5" name="Picture 2" descr="Thoracic Outlet Syndrome (TOS): Symptoms and Treat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5" y="277402"/>
            <a:ext cx="5548045" cy="58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ervical Ri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5212"/>
            <a:ext cx="10515600" cy="4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 Prolapse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8382" y="1890445"/>
            <a:ext cx="5838235" cy="3186275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Flail Chest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0637" y="1825625"/>
            <a:ext cx="7190726" cy="4351338"/>
          </a:xfrm>
          <a:prstGeom prst="rect">
            <a:avLst/>
          </a:prstGeom>
        </p:spPr>
      </p:pic>
      <p:sp>
        <p:nvSpPr>
          <p:cNvPr id="7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Research Articles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1"/>
              </a:rPr>
              <a:t>https://www.ncbi.nlm.nih.gov/books/NBK534090/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Flail chest can lead to the following complications: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Severe pain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Chest wall deformity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Dyspnea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Loss of exercise endurance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/>
          <p:nvPr/>
        </p:nvSpPr>
        <p:spPr>
          <a:xfrm>
            <a:off x="1752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/>
          <p:nvPr/>
        </p:nvSpPr>
        <p:spPr>
          <a:xfrm>
            <a:off x="2300514" y="1400628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Clinically Oriented Anatomy 7th Edition</a:t>
            </a:r>
            <a:endParaRPr lang="en-US" dirty="0"/>
          </a:p>
          <a:p>
            <a:pPr marL="0" indent="0">
              <a:buNone/>
            </a:pPr>
            <a:r>
              <a:rPr lang="en-US"/>
              <a:t>   </a:t>
            </a:r>
            <a:r>
              <a:rPr lang="en-US" dirty="0"/>
              <a:t>by Keith L. Moore  (Author), Anne M. R. </a:t>
            </a:r>
            <a:r>
              <a:rPr lang="en-US" dirty="0" err="1"/>
              <a:t>Agur</a:t>
            </a:r>
            <a:r>
              <a:rPr lang="en-US" dirty="0"/>
              <a:t> (Author), Arthur F. </a:t>
            </a:r>
            <a:r>
              <a:rPr lang="en-US" dirty="0" err="1"/>
              <a:t>Dalley</a:t>
            </a:r>
            <a:r>
              <a:rPr lang="en-US" dirty="0"/>
              <a:t> (Author)</a:t>
            </a:r>
            <a:endParaRPr lang="en-US" dirty="0"/>
          </a:p>
          <a:p>
            <a:endParaRPr lang="en-US" dirty="0"/>
          </a:p>
          <a:p>
            <a:r>
              <a:rPr lang="en-US" dirty="0"/>
              <a:t>Gray's Anatomy: The Anatomical Basis of Clinical Practice 42nd Edition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www.google.com for pictures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752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Access Digital Library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Go to the website of HEC National Digital Library.</a:t>
            </a:r>
            <a:endParaRPr lang="en-US" dirty="0"/>
          </a:p>
          <a:p>
            <a:pPr lvl="0"/>
            <a:r>
              <a:rPr lang="en-US" dirty="0"/>
              <a:t>On Home Page, click on the INSTITUTES.</a:t>
            </a:r>
            <a:endParaRPr lang="en-US" dirty="0"/>
          </a:p>
          <a:p>
            <a:pPr lvl="0"/>
            <a:r>
              <a:rPr lang="en-US" dirty="0"/>
              <a:t>A page will appear showing the universities from Public and Private Sector and other Institutes which have access to HEC National Digital Library HNDL.</a:t>
            </a:r>
            <a:endParaRPr lang="en-US" dirty="0"/>
          </a:p>
          <a:p>
            <a:pPr lvl="0"/>
            <a:r>
              <a:rPr lang="en-US" dirty="0"/>
              <a:t>Select your desired Institute.</a:t>
            </a:r>
            <a:endParaRPr lang="en-US" dirty="0"/>
          </a:p>
          <a:p>
            <a:r>
              <a:rPr lang="en-US" dirty="0"/>
              <a:t>  A page will appear showing the resources of the institution</a:t>
            </a:r>
            <a:endParaRPr lang="en-US" dirty="0"/>
          </a:p>
          <a:p>
            <a:r>
              <a:rPr lang="en-US" dirty="0"/>
              <a:t>   Journals and Researches will appear</a:t>
            </a:r>
            <a:endParaRPr lang="en-US" dirty="0"/>
          </a:p>
          <a:p>
            <a:r>
              <a:rPr lang="en-US" dirty="0"/>
              <a:t>   You can find a Journal by clicking on JOURNALS AND DATABASE and enter a keyword to search for  your desired journal.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concept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GB" dirty="0"/>
              <a:t>Define thorax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Discuss components and shape of thoracic cavity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Discuss the applied and the related clinical anatomy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Classify Ribs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Describe ribs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Discuss the applied and the related clinical anatomy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How to access HEC digital library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• How to read relevant research article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: The Thorax | Pocket Dentistr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89659"/>
            <a:ext cx="10905066" cy="455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241778"/>
            <a:ext cx="5731933" cy="49784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2711"/>
            <a:ext cx="5731933" cy="470746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ibs Diagram | Quizl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42" y="1171254"/>
            <a:ext cx="5764658" cy="51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Ribs: Location, Anatomy, Functions, &amp; Labeled 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0" y="575353"/>
            <a:ext cx="4623692" cy="56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According to features</a:t>
            </a:r>
            <a:endParaRPr lang="en-US" b="1" dirty="0"/>
          </a:p>
          <a:p>
            <a:r>
              <a:rPr lang="en-US" dirty="0"/>
              <a:t>1. </a:t>
            </a:r>
            <a:r>
              <a:rPr lang="en-US" i="1" dirty="0"/>
              <a:t>Typical ribs: </a:t>
            </a:r>
            <a:r>
              <a:rPr lang="en-US" dirty="0"/>
              <a:t>3rd–9th.</a:t>
            </a:r>
            <a:endParaRPr lang="en-US" dirty="0"/>
          </a:p>
          <a:p>
            <a:r>
              <a:rPr lang="en-US" dirty="0"/>
              <a:t>2. </a:t>
            </a:r>
            <a:r>
              <a:rPr lang="en-US" i="1" dirty="0"/>
              <a:t>Atypical ribs: </a:t>
            </a:r>
            <a:r>
              <a:rPr lang="en-US" dirty="0"/>
              <a:t>1st, 2nd, 10th, 11th, and 12th.</a:t>
            </a:r>
            <a:endParaRPr lang="en-US" dirty="0"/>
          </a:p>
          <a:p>
            <a:r>
              <a:rPr lang="en-US"/>
              <a:t>.</a:t>
            </a:r>
            <a:endParaRPr lang="en-US" dirty="0"/>
          </a:p>
          <a:p>
            <a:r>
              <a:rPr lang="en-US" b="1" dirty="0"/>
              <a:t>B. According to relation with the sternum</a:t>
            </a:r>
            <a:endParaRPr lang="en-US" b="1" dirty="0"/>
          </a:p>
          <a:p>
            <a:r>
              <a:rPr lang="en-US" dirty="0"/>
              <a:t>1. </a:t>
            </a:r>
            <a:r>
              <a:rPr lang="en-US" i="1" dirty="0"/>
              <a:t>True ribs: </a:t>
            </a:r>
            <a:r>
              <a:rPr lang="en-US" dirty="0"/>
              <a:t>1st–7th (i.e., upper 7 ribs).</a:t>
            </a:r>
            <a:endParaRPr lang="en-US" dirty="0"/>
          </a:p>
          <a:p>
            <a:r>
              <a:rPr lang="en-US" dirty="0"/>
              <a:t>2. </a:t>
            </a:r>
            <a:r>
              <a:rPr lang="en-US" i="1" dirty="0"/>
              <a:t>False ribs: </a:t>
            </a:r>
            <a:r>
              <a:rPr lang="en-US" dirty="0"/>
              <a:t>8th–12th (i.e., lower 5 ribs).</a:t>
            </a:r>
            <a:endParaRPr lang="en-US" dirty="0"/>
          </a:p>
          <a:p>
            <a:r>
              <a:rPr lang="en-US" b="1" dirty="0"/>
              <a:t>True ribs </a:t>
            </a:r>
            <a:r>
              <a:rPr lang="en-US" dirty="0"/>
              <a:t>articulate with the sternum anteriorly, whereas</a:t>
            </a:r>
            <a:endParaRPr lang="en-US" dirty="0"/>
          </a:p>
          <a:p>
            <a:r>
              <a:rPr lang="en-US" b="1" dirty="0"/>
              <a:t>false ribs </a:t>
            </a:r>
            <a:r>
              <a:rPr lang="en-US" dirty="0"/>
              <a:t>do not articulate with the sternum anteriorly.</a:t>
            </a:r>
            <a:endParaRPr lang="en-US" dirty="0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2904</Words>
  <Application>WPS Slides</Application>
  <PresentationFormat>Widescreen</PresentationFormat>
  <Paragraphs>148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Arial Black</vt:lpstr>
      <vt:lpstr>Segoe UI</vt:lpstr>
      <vt:lpstr>Calibri</vt:lpstr>
      <vt:lpstr>Calibri Light</vt:lpstr>
      <vt:lpstr>Microsoft YaHei</vt:lpstr>
      <vt:lpstr>Arial Unicode MS</vt:lpstr>
      <vt:lpstr>Office Theme</vt:lpstr>
      <vt:lpstr>Thoracic Wall (Overview)</vt:lpstr>
      <vt:lpstr>         Mission- Vision- Values</vt:lpstr>
      <vt:lpstr>PowerPoint 演示文稿</vt:lpstr>
      <vt:lpstr>How To Access Digital Library </vt:lpstr>
      <vt:lpstr>Learning Objectives</vt:lpstr>
      <vt:lpstr>Thorax</vt:lpstr>
      <vt:lpstr>PowerPoint 演示文稿</vt:lpstr>
      <vt:lpstr>PowerPoint 演示文稿</vt:lpstr>
      <vt:lpstr>Classification of Ribs</vt:lpstr>
      <vt:lpstr>Typical Ribs</vt:lpstr>
      <vt:lpstr>PowerPoint 演示文稿</vt:lpstr>
      <vt:lpstr>Side Determination</vt:lpstr>
      <vt:lpstr>Typical Ribs</vt:lpstr>
      <vt:lpstr>Attachment of a typical rib</vt:lpstr>
      <vt:lpstr>PowerPoint 演示文稿</vt:lpstr>
      <vt:lpstr>PowerPoint 演示文稿</vt:lpstr>
      <vt:lpstr>First Rib</vt:lpstr>
      <vt:lpstr>Relations</vt:lpstr>
      <vt:lpstr>PowerPoint 演示文稿</vt:lpstr>
      <vt:lpstr>PowerPoint 演示文稿</vt:lpstr>
      <vt:lpstr>PowerPoint 演示文稿</vt:lpstr>
      <vt:lpstr>Disc Prolapse</vt:lpstr>
      <vt:lpstr>Flail Chest</vt:lpstr>
      <vt:lpstr>Research Articles</vt:lpstr>
      <vt:lpstr>PowerPoint 演示文稿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Cardiovascular System  Module                                      SDG/Dissection               Overview Of Mediastinum                     O            Overview </dc:title>
  <dc:creator>Zeneara Saqib</dc:creator>
  <cp:lastModifiedBy>zenea</cp:lastModifiedBy>
  <cp:revision>83</cp:revision>
  <dcterms:created xsi:type="dcterms:W3CDTF">2023-08-27T06:13:00Z</dcterms:created>
  <dcterms:modified xsi:type="dcterms:W3CDTF">2025-04-19T05:09:49Z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B583D2F4F77341A4A7AB83724A2D0B8B_12</vt:lpwstr>
  </property>
  <property fmtid="{D5CDD505-2E9C-101B-9397-08002B2CF9AE}" pid="3" name="KSOProductBuildVer">
    <vt:lpwstr>1033-12.2.0.20795</vt:lpwstr>
  </property>
</Properties>
</file>