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 id="2147483697" r:id="rId2"/>
    <p:sldMasterId id="2147483722" r:id="rId3"/>
  </p:sldMasterIdLst>
  <p:notesMasterIdLst>
    <p:notesMasterId r:id="rId37"/>
  </p:notesMasterIdLst>
  <p:sldIdLst>
    <p:sldId id="318" r:id="rId4"/>
    <p:sldId id="317" r:id="rId5"/>
    <p:sldId id="297" r:id="rId6"/>
    <p:sldId id="296" r:id="rId7"/>
    <p:sldId id="258" r:id="rId8"/>
    <p:sldId id="319" r:id="rId9"/>
    <p:sldId id="320" r:id="rId10"/>
    <p:sldId id="321" r:id="rId11"/>
    <p:sldId id="322" r:id="rId12"/>
    <p:sldId id="323" r:id="rId13"/>
    <p:sldId id="326" r:id="rId14"/>
    <p:sldId id="327" r:id="rId15"/>
    <p:sldId id="329" r:id="rId16"/>
    <p:sldId id="330" r:id="rId17"/>
    <p:sldId id="331" r:id="rId18"/>
    <p:sldId id="339" r:id="rId19"/>
    <p:sldId id="325" r:id="rId20"/>
    <p:sldId id="335" r:id="rId21"/>
    <p:sldId id="404" r:id="rId22"/>
    <p:sldId id="405" r:id="rId23"/>
    <p:sldId id="406" r:id="rId24"/>
    <p:sldId id="407" r:id="rId25"/>
    <p:sldId id="409" r:id="rId26"/>
    <p:sldId id="334" r:id="rId27"/>
    <p:sldId id="410" r:id="rId28"/>
    <p:sldId id="411" r:id="rId29"/>
    <p:sldId id="412" r:id="rId30"/>
    <p:sldId id="415" r:id="rId31"/>
    <p:sldId id="336" r:id="rId32"/>
    <p:sldId id="338" r:id="rId33"/>
    <p:sldId id="337" r:id="rId34"/>
    <p:sldId id="315"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364" autoAdjust="0"/>
  </p:normalViewPr>
  <p:slideViewPr>
    <p:cSldViewPr showGuides="1">
      <p:cViewPr varScale="1">
        <p:scale>
          <a:sx n="84" d="100"/>
          <a:sy n="84" d="100"/>
        </p:scale>
        <p:origin x="2064" y="7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viewProps" Target="viewProps.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031E-F180-4565-84D6-FEAA9FB9A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799F4F2-3D7F-40A7-AA81-FEEC1CDA75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E16BE8-C2B6-4E7D-BEFE-B3EEA614DF4E}"/>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5" name="Footer Placeholder 4">
            <a:extLst>
              <a:ext uri="{FF2B5EF4-FFF2-40B4-BE49-F238E27FC236}">
                <a16:creationId xmlns:a16="http://schemas.microsoft.com/office/drawing/2014/main" id="{E38B2865-7F4D-4DCF-B6D0-98E3E0E5F9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469C8-FDB1-4F8B-BC3B-69E3B22852C2}"/>
              </a:ext>
            </a:extLst>
          </p:cNvPr>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74103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51FB-3441-4A62-9624-F16C24441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27B19-1EF0-4316-89F3-20405978C1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F62ED-D8B3-43BE-82C0-398D6A528B9C}"/>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5" name="Footer Placeholder 4">
            <a:extLst>
              <a:ext uri="{FF2B5EF4-FFF2-40B4-BE49-F238E27FC236}">
                <a16:creationId xmlns:a16="http://schemas.microsoft.com/office/drawing/2014/main" id="{708707C4-BA46-4EDB-85D3-921837B434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9E8CB7-EE2B-4B00-AEC4-3D1A995D4B3B}"/>
              </a:ext>
            </a:extLst>
          </p:cNvPr>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15684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5A54-3167-4CD5-B24F-B7BA8804E2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D819278-3D10-42D4-A241-067486D2E7A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70C27-E214-44C4-BE44-73A3EA4E3621}"/>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5" name="Footer Placeholder 4">
            <a:extLst>
              <a:ext uri="{FF2B5EF4-FFF2-40B4-BE49-F238E27FC236}">
                <a16:creationId xmlns:a16="http://schemas.microsoft.com/office/drawing/2014/main" id="{D1CA8C6C-072D-4398-8508-27FD8BF13E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D21F9-0287-4D4E-9DA9-CB1C14B79851}"/>
              </a:ext>
            </a:extLst>
          </p:cNvPr>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321269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6F83-F7DA-4BDB-958F-916564F94C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DB11C-026B-4CFE-B3BF-83E8E60F98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D7AA0-20B3-4230-9A21-4DA2012F8AF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18A3A-D74F-445B-A03F-DD1C2B2B979D}"/>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6" name="Footer Placeholder 5">
            <a:extLst>
              <a:ext uri="{FF2B5EF4-FFF2-40B4-BE49-F238E27FC236}">
                <a16:creationId xmlns:a16="http://schemas.microsoft.com/office/drawing/2014/main" id="{F15A37BF-5771-4FA3-BBBD-538D98118F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7B3F62-B79E-4514-8F4E-4BDEE98EDF25}"/>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7166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6D1F-EA2A-41C7-B932-09492B90C1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500F58-B43F-46D6-A1D3-50A511C4EE8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CEAF-3C94-48C1-8F3E-2883CBD9CDA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E2BBA-0739-4710-BF1F-8B44ADB7D4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59C26-4482-4E46-9E11-0D3C240A22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74675-E85A-4367-BD4E-2CB3B4EFE79D}"/>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8" name="Footer Placeholder 7">
            <a:extLst>
              <a:ext uri="{FF2B5EF4-FFF2-40B4-BE49-F238E27FC236}">
                <a16:creationId xmlns:a16="http://schemas.microsoft.com/office/drawing/2014/main" id="{048F7CF0-4E2A-426A-97C5-44DE379259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5F4F59-A2A3-4A0F-A333-50B10F3E7432}"/>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189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5212-1E26-45C1-B292-4F2B89B366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AEE9C-98AC-4477-BEA1-CF0C79A9BC3E}"/>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4" name="Footer Placeholder 3">
            <a:extLst>
              <a:ext uri="{FF2B5EF4-FFF2-40B4-BE49-F238E27FC236}">
                <a16:creationId xmlns:a16="http://schemas.microsoft.com/office/drawing/2014/main" id="{77C626F4-15E6-429D-88CE-153A4640DF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550EB9-A574-425D-B8B6-01C228A6A0A6}"/>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3570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1DF24-4A41-4AC6-A632-E6B9025DE76C}"/>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3" name="Footer Placeholder 2">
            <a:extLst>
              <a:ext uri="{FF2B5EF4-FFF2-40B4-BE49-F238E27FC236}">
                <a16:creationId xmlns:a16="http://schemas.microsoft.com/office/drawing/2014/main" id="{90CB2BC5-A4DC-4190-B72A-D341E84C1C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02A2E7-69AA-4D7D-B593-56545CD49547}"/>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1857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C484-AA5A-4E82-A7CC-8FCF0D72F6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E05CAE8-7263-4381-96BC-3A74846F7D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F574B-CD83-4702-A0D2-66E3755EFE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783402-1E1F-4D91-B535-D12F6AAC305A}"/>
              </a:ext>
            </a:extLst>
          </p:cNvPr>
          <p:cNvSpPr>
            <a:spLocks noGrp="1"/>
          </p:cNvSpPr>
          <p:nvPr>
            <p:ph type="dt" sz="half" idx="10"/>
          </p:nvPr>
        </p:nvSpPr>
        <p:spPr/>
        <p:txBody>
          <a:bodyPr/>
          <a:lstStyle/>
          <a:p>
            <a:fld id="{83829175-527E-46A3-863C-1BB1F163B849}" type="datetimeFigureOut">
              <a:rPr lang="en-US" smtClean="0"/>
              <a:pPr/>
              <a:t>2/25/2025</a:t>
            </a:fld>
            <a:endParaRPr lang="en-US" dirty="0"/>
          </a:p>
        </p:txBody>
      </p:sp>
      <p:sp>
        <p:nvSpPr>
          <p:cNvPr id="6" name="Footer Placeholder 5">
            <a:extLst>
              <a:ext uri="{FF2B5EF4-FFF2-40B4-BE49-F238E27FC236}">
                <a16:creationId xmlns:a16="http://schemas.microsoft.com/office/drawing/2014/main" id="{E9054967-6584-41F4-8019-7181842025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9453BF-10E0-49E0-918A-62B8831EADD6}"/>
              </a:ext>
            </a:extLst>
          </p:cNvPr>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81266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435B-93C6-44AB-BBDD-8CFF487B88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259E76-9DB1-438C-969D-E2D7CE8EBC8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D4B7A15-A727-4C4A-BB9B-374653EE7C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F60B7C-607C-432D-BB4C-6E9DF2784AC1}"/>
              </a:ext>
            </a:extLst>
          </p:cNvPr>
          <p:cNvSpPr>
            <a:spLocks noGrp="1"/>
          </p:cNvSpPr>
          <p:nvPr>
            <p:ph type="dt" sz="half" idx="10"/>
          </p:nvPr>
        </p:nvSpPr>
        <p:spPr/>
        <p:txBody>
          <a:bodyPr/>
          <a:lstStyle/>
          <a:p>
            <a:fld id="{42AFE6A7-E4D4-4B6D-94CD-19AED0C9C323}" type="datetimeFigureOut">
              <a:rPr lang="en-US" smtClean="0"/>
              <a:t>2/25/2025</a:t>
            </a:fld>
            <a:endParaRPr lang="en-US"/>
          </a:p>
        </p:txBody>
      </p:sp>
      <p:sp>
        <p:nvSpPr>
          <p:cNvPr id="6" name="Footer Placeholder 5">
            <a:extLst>
              <a:ext uri="{FF2B5EF4-FFF2-40B4-BE49-F238E27FC236}">
                <a16:creationId xmlns:a16="http://schemas.microsoft.com/office/drawing/2014/main" id="{71260950-7EA0-48C0-AC15-FB0162A4F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6BF81-B1D5-42AD-B0D5-177E3284E769}"/>
              </a:ext>
            </a:extLst>
          </p:cNvPr>
          <p:cNvSpPr>
            <a:spLocks noGrp="1"/>
          </p:cNvSpPr>
          <p:nvPr>
            <p:ph type="sldNum" sz="quarter" idx="12"/>
          </p:nvPr>
        </p:nvSpPr>
        <p:spPr/>
        <p:txBody>
          <a:bodyPr/>
          <a:lstStyle/>
          <a:p>
            <a:fld id="{5F712817-34E3-4280-B51E-E62230DDD223}" type="slidenum">
              <a:rPr lang="en-US" smtClean="0"/>
              <a:t>‹#›</a:t>
            </a:fld>
            <a:endParaRPr lang="en-US"/>
          </a:p>
        </p:txBody>
      </p:sp>
    </p:spTree>
    <p:extLst>
      <p:ext uri="{BB962C8B-B14F-4D97-AF65-F5344CB8AC3E}">
        <p14:creationId xmlns:p14="http://schemas.microsoft.com/office/powerpoint/2010/main" val="39067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5CA0-4AD1-42E6-9AA7-E9F57DBD2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7AE59B-22BD-49F1-86A7-402E08E2FE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0249C-993C-4BCB-967E-335C464AB1BE}"/>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5" name="Footer Placeholder 4">
            <a:extLst>
              <a:ext uri="{FF2B5EF4-FFF2-40B4-BE49-F238E27FC236}">
                <a16:creationId xmlns:a16="http://schemas.microsoft.com/office/drawing/2014/main" id="{676E3F95-2F8F-421D-8270-2A959AB56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4B0906-0C45-4351-ADC2-60968AB183FD}"/>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09831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914E8-CC8A-4C3C-B459-D85365BE9E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0F6D0-6261-4E01-B7CC-665B616039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3B18-C009-42B1-86B9-39071ABC83CE}"/>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5" name="Footer Placeholder 4">
            <a:extLst>
              <a:ext uri="{FF2B5EF4-FFF2-40B4-BE49-F238E27FC236}">
                <a16:creationId xmlns:a16="http://schemas.microsoft.com/office/drawing/2014/main" id="{169B42DB-0511-4DCE-A9A1-61FCC7D45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3D924-BC72-4E17-820B-82F13061A8D6}"/>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5703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031E-F180-4565-84D6-FEAA9FB9A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799F4F2-3D7F-40A7-AA81-FEEC1CDA75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E16BE8-C2B6-4E7D-BEFE-B3EEA614DF4E}"/>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5" name="Footer Placeholder 4">
            <a:extLst>
              <a:ext uri="{FF2B5EF4-FFF2-40B4-BE49-F238E27FC236}">
                <a16:creationId xmlns:a16="http://schemas.microsoft.com/office/drawing/2014/main" id="{E38B2865-7F4D-4DCF-B6D0-98E3E0E5F9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469C8-FDB1-4F8B-BC3B-69E3B22852C2}"/>
              </a:ext>
            </a:extLst>
          </p:cNvPr>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36746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51FB-3441-4A62-9624-F16C24441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27B19-1EF0-4316-89F3-20405978C1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F62ED-D8B3-43BE-82C0-398D6A528B9C}"/>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5" name="Footer Placeholder 4">
            <a:extLst>
              <a:ext uri="{FF2B5EF4-FFF2-40B4-BE49-F238E27FC236}">
                <a16:creationId xmlns:a16="http://schemas.microsoft.com/office/drawing/2014/main" id="{708707C4-BA46-4EDB-85D3-921837B434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9E8CB7-EE2B-4B00-AEC4-3D1A995D4B3B}"/>
              </a:ext>
            </a:extLst>
          </p:cNvPr>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10052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5A54-3167-4CD5-B24F-B7BA8804E2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D819278-3D10-42D4-A241-067486D2E7A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70C27-E214-44C4-BE44-73A3EA4E3621}"/>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5" name="Footer Placeholder 4">
            <a:extLst>
              <a:ext uri="{FF2B5EF4-FFF2-40B4-BE49-F238E27FC236}">
                <a16:creationId xmlns:a16="http://schemas.microsoft.com/office/drawing/2014/main" id="{D1CA8C6C-072D-4398-8508-27FD8BF13E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D21F9-0287-4D4E-9DA9-CB1C14B79851}"/>
              </a:ext>
            </a:extLst>
          </p:cNvPr>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32198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6F83-F7DA-4BDB-958F-916564F94C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DB11C-026B-4CFE-B3BF-83E8E60F98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D7AA0-20B3-4230-9A21-4DA2012F8AF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18A3A-D74F-445B-A03F-DD1C2B2B979D}"/>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6" name="Footer Placeholder 5">
            <a:extLst>
              <a:ext uri="{FF2B5EF4-FFF2-40B4-BE49-F238E27FC236}">
                <a16:creationId xmlns:a16="http://schemas.microsoft.com/office/drawing/2014/main" id="{F15A37BF-5771-4FA3-BBBD-538D98118F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7B3F62-B79E-4514-8F4E-4BDEE98EDF25}"/>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01461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6D1F-EA2A-41C7-B932-09492B90C1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500F58-B43F-46D6-A1D3-50A511C4EE8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CEAF-3C94-48C1-8F3E-2883CBD9CDA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E2BBA-0739-4710-BF1F-8B44ADB7D4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59C26-4482-4E46-9E11-0D3C240A22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74675-E85A-4367-BD4E-2CB3B4EFE79D}"/>
              </a:ext>
            </a:extLst>
          </p:cNvPr>
          <p:cNvSpPr>
            <a:spLocks noGrp="1"/>
          </p:cNvSpPr>
          <p:nvPr>
            <p:ph type="dt" sz="half" idx="10"/>
          </p:nvPr>
        </p:nvSpPr>
        <p:spPr/>
        <p:txBody>
          <a:bodyPr/>
          <a:lstStyle/>
          <a:p>
            <a:fld id="{83829175-527E-46A3-863C-1BB1F163B849}" type="datetimeFigureOut">
              <a:rPr lang="en-US" smtClean="0"/>
              <a:t>2/25/2025</a:t>
            </a:fld>
            <a:endParaRPr lang="en-US" dirty="0"/>
          </a:p>
        </p:txBody>
      </p:sp>
      <p:sp>
        <p:nvSpPr>
          <p:cNvPr id="8" name="Footer Placeholder 7">
            <a:extLst>
              <a:ext uri="{FF2B5EF4-FFF2-40B4-BE49-F238E27FC236}">
                <a16:creationId xmlns:a16="http://schemas.microsoft.com/office/drawing/2014/main" id="{048F7CF0-4E2A-426A-97C5-44DE379259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5F4F59-A2A3-4A0F-A333-50B10F3E7432}"/>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80981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5212-1E26-45C1-B292-4F2B89B366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AEE9C-98AC-4477-BEA1-CF0C79A9BC3E}"/>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4" name="Footer Placeholder 3">
            <a:extLst>
              <a:ext uri="{FF2B5EF4-FFF2-40B4-BE49-F238E27FC236}">
                <a16:creationId xmlns:a16="http://schemas.microsoft.com/office/drawing/2014/main" id="{77C626F4-15E6-429D-88CE-153A4640DF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550EB9-A574-425D-B8B6-01C228A6A0A6}"/>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57103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1DF24-4A41-4AC6-A632-E6B9025DE76C}"/>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3" name="Footer Placeholder 2">
            <a:extLst>
              <a:ext uri="{FF2B5EF4-FFF2-40B4-BE49-F238E27FC236}">
                <a16:creationId xmlns:a16="http://schemas.microsoft.com/office/drawing/2014/main" id="{90CB2BC5-A4DC-4190-B72A-D341E84C1C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02A2E7-69AA-4D7D-B593-56545CD49547}"/>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29035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C484-AA5A-4E82-A7CC-8FCF0D72F6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E05CAE8-7263-4381-96BC-3A74846F7D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F574B-CD83-4702-A0D2-66E3755EFE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783402-1E1F-4D91-B535-D12F6AAC305A}"/>
              </a:ext>
            </a:extLst>
          </p:cNvPr>
          <p:cNvSpPr>
            <a:spLocks noGrp="1"/>
          </p:cNvSpPr>
          <p:nvPr>
            <p:ph type="dt" sz="half" idx="10"/>
          </p:nvPr>
        </p:nvSpPr>
        <p:spPr/>
        <p:txBody>
          <a:bodyPr/>
          <a:lstStyle/>
          <a:p>
            <a:fld id="{83829175-527E-46A3-863C-1BB1F163B849}" type="datetimeFigureOut">
              <a:rPr lang="en-US" smtClean="0"/>
              <a:pPr/>
              <a:t>2/25/2025</a:t>
            </a:fld>
            <a:endParaRPr lang="en-US" dirty="0"/>
          </a:p>
        </p:txBody>
      </p:sp>
      <p:sp>
        <p:nvSpPr>
          <p:cNvPr id="6" name="Footer Placeholder 5">
            <a:extLst>
              <a:ext uri="{FF2B5EF4-FFF2-40B4-BE49-F238E27FC236}">
                <a16:creationId xmlns:a16="http://schemas.microsoft.com/office/drawing/2014/main" id="{E9054967-6584-41F4-8019-7181842025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9453BF-10E0-49E0-918A-62B8831EADD6}"/>
              </a:ext>
            </a:extLst>
          </p:cNvPr>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283782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435B-93C6-44AB-BBDD-8CFF487B88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259E76-9DB1-438C-969D-E2D7CE8EBC8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D4B7A15-A727-4C4A-BB9B-374653EE7C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F60B7C-607C-432D-BB4C-6E9DF2784AC1}"/>
              </a:ext>
            </a:extLst>
          </p:cNvPr>
          <p:cNvSpPr>
            <a:spLocks noGrp="1"/>
          </p:cNvSpPr>
          <p:nvPr>
            <p:ph type="dt" sz="half" idx="10"/>
          </p:nvPr>
        </p:nvSpPr>
        <p:spPr/>
        <p:txBody>
          <a:bodyPr/>
          <a:lstStyle/>
          <a:p>
            <a:fld id="{42AFE6A7-E4D4-4B6D-94CD-19AED0C9C323}" type="datetimeFigureOut">
              <a:rPr lang="en-US" smtClean="0"/>
              <a:t>2/25/2025</a:t>
            </a:fld>
            <a:endParaRPr lang="en-US"/>
          </a:p>
        </p:txBody>
      </p:sp>
      <p:sp>
        <p:nvSpPr>
          <p:cNvPr id="6" name="Footer Placeholder 5">
            <a:extLst>
              <a:ext uri="{FF2B5EF4-FFF2-40B4-BE49-F238E27FC236}">
                <a16:creationId xmlns:a16="http://schemas.microsoft.com/office/drawing/2014/main" id="{71260950-7EA0-48C0-AC15-FB0162A4F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6BF81-B1D5-42AD-B0D5-177E3284E769}"/>
              </a:ext>
            </a:extLst>
          </p:cNvPr>
          <p:cNvSpPr>
            <a:spLocks noGrp="1"/>
          </p:cNvSpPr>
          <p:nvPr>
            <p:ph type="sldNum" sz="quarter" idx="12"/>
          </p:nvPr>
        </p:nvSpPr>
        <p:spPr/>
        <p:txBody>
          <a:bodyPr/>
          <a:lstStyle/>
          <a:p>
            <a:fld id="{5F712817-34E3-4280-B51E-E62230DDD223}" type="slidenum">
              <a:rPr lang="en-US" smtClean="0"/>
              <a:t>‹#›</a:t>
            </a:fld>
            <a:endParaRPr lang="en-US"/>
          </a:p>
        </p:txBody>
      </p:sp>
    </p:spTree>
    <p:extLst>
      <p:ext uri="{BB962C8B-B14F-4D97-AF65-F5344CB8AC3E}">
        <p14:creationId xmlns:p14="http://schemas.microsoft.com/office/powerpoint/2010/main" val="408996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5CA0-4AD1-42E6-9AA7-E9F57DBD2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7AE59B-22BD-49F1-86A7-402E08E2FE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0249C-993C-4BCB-967E-335C464AB1BE}"/>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5" name="Footer Placeholder 4">
            <a:extLst>
              <a:ext uri="{FF2B5EF4-FFF2-40B4-BE49-F238E27FC236}">
                <a16:creationId xmlns:a16="http://schemas.microsoft.com/office/drawing/2014/main" id="{676E3F95-2F8F-421D-8270-2A959AB56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4B0906-0C45-4351-ADC2-60968AB183FD}"/>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36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914E8-CC8A-4C3C-B459-D85365BE9E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0F6D0-6261-4E01-B7CC-665B616039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3B18-C009-42B1-86B9-39071ABC83CE}"/>
              </a:ext>
            </a:extLst>
          </p:cNvPr>
          <p:cNvSpPr>
            <a:spLocks noGrp="1"/>
          </p:cNvSpPr>
          <p:nvPr>
            <p:ph type="dt" sz="half" idx="10"/>
          </p:nvPr>
        </p:nvSpPr>
        <p:spPr/>
        <p:txBody>
          <a:bodyPr/>
          <a:lstStyle/>
          <a:p>
            <a:fld id="{83829175-527E-46A3-863C-1BB1F163B849}" type="datetimeFigureOut">
              <a:rPr lang="en-US" smtClean="0"/>
              <a:t>2/25/2025</a:t>
            </a:fld>
            <a:endParaRPr lang="en-US"/>
          </a:p>
        </p:txBody>
      </p:sp>
      <p:sp>
        <p:nvSpPr>
          <p:cNvPr id="5" name="Footer Placeholder 4">
            <a:extLst>
              <a:ext uri="{FF2B5EF4-FFF2-40B4-BE49-F238E27FC236}">
                <a16:creationId xmlns:a16="http://schemas.microsoft.com/office/drawing/2014/main" id="{169B42DB-0511-4DCE-A9A1-61FCC7D45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3D924-BC72-4E17-820B-82F13061A8D6}"/>
              </a:ext>
            </a:extLst>
          </p:cNvPr>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4273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01D40-36F4-4648-ABAF-078CE80FD4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0F588-518A-4891-9DC8-E132050A5A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95A85-117D-477A-AA03-EF74C7370F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6ECF9D-EBD8-43AA-98E0-CCE6264286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758D4F-CE08-4CBB-842B-2C9C980646A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1193953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01D40-36F4-4648-ABAF-078CE80FD4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0F588-518A-4891-9DC8-E132050A5A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95A85-117D-477A-AA03-EF74C7370F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6ECF9D-EBD8-43AA-98E0-CCE6264286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758D4F-CE08-4CBB-842B-2C9C980646A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040852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8.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4.png" /><Relationship Id="rId4" Type="http://schemas.microsoft.com/office/2007/relationships/hdphoto" Target="../media/hdphoto1.wdp"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6.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hyperlink" Target="https://pubmed.ncbi.nlm.nih.gov/34767778/" TargetMode="External"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altLang="en-US" sz="4400" b="1" dirty="0"/>
              <a:t>Estrogen synthesis in females</a:t>
            </a:r>
          </a:p>
        </p:txBody>
      </p:sp>
      <p:sp>
        <p:nvSpPr>
          <p:cNvPr id="7" name="Content Placeholder 6">
            <a:extLst>
              <a:ext uri="{FF2B5EF4-FFF2-40B4-BE49-F238E27FC236}">
                <a16:creationId xmlns:a16="http://schemas.microsoft.com/office/drawing/2014/main" id="{50F28455-84BC-49A9-8DF4-D0E4284F3748}"/>
              </a:ext>
            </a:extLst>
          </p:cNvPr>
          <p:cNvSpPr>
            <a:spLocks noGrp="1"/>
          </p:cNvSpPr>
          <p:nvPr>
            <p:ph idx="1"/>
          </p:nvPr>
        </p:nvSpPr>
        <p:spPr>
          <a:xfrm>
            <a:off x="628650" y="1540510"/>
            <a:ext cx="7886700" cy="5241289"/>
          </a:xfrm>
        </p:spPr>
        <p:txBody>
          <a:bodyPr>
            <a:normAutofit fontScale="85000" lnSpcReduction="20000"/>
          </a:bodyPr>
          <a:lstStyle/>
          <a:p>
            <a:r>
              <a:rPr lang="en-US" sz="2800" b="1" dirty="0"/>
              <a:t>Estrogens</a:t>
            </a:r>
            <a:r>
              <a:rPr lang="en-US" sz="2800" dirty="0"/>
              <a:t> are a class of steroid hormones which control the development and maintenance of female sexual characteristics</a:t>
            </a:r>
          </a:p>
          <a:p>
            <a:r>
              <a:rPr lang="en-US" sz="2800" i="1" dirty="0"/>
              <a:t>Glandular estrogen synthesis:</a:t>
            </a:r>
            <a:r>
              <a:rPr lang="en-US" sz="2800" dirty="0"/>
              <a:t> occurs in the granulosa and theca cells of the ovaries, as well as the corpus luteum</a:t>
            </a:r>
          </a:p>
          <a:p>
            <a:pPr lvl="1"/>
            <a:r>
              <a:rPr lang="en-US" sz="2400" dirty="0"/>
              <a:t>The granulosa cells are stimulated by LH to produce pregnenolone</a:t>
            </a:r>
          </a:p>
          <a:p>
            <a:pPr lvl="2"/>
            <a:r>
              <a:rPr lang="en-US" sz="2000" dirty="0"/>
              <a:t>Pregnenolone diffuses out of these cells to adjacent theca cells</a:t>
            </a:r>
          </a:p>
          <a:p>
            <a:pPr lvl="2"/>
            <a:r>
              <a:rPr lang="en-US" sz="2000" dirty="0"/>
              <a:t>Theca cells express 17,20-lyase and 3β-HSD, which mediate the conversion of pregnenolone to androstenedione via DHEA</a:t>
            </a:r>
          </a:p>
          <a:p>
            <a:pPr lvl="2"/>
            <a:r>
              <a:rPr lang="en-US" sz="2000" dirty="0"/>
              <a:t>Most androstenedione returns to the granulosa cells and is converted to estrone by aromatase, which is then converted to estradiol by 17β-HSD</a:t>
            </a:r>
          </a:p>
          <a:p>
            <a:pPr lvl="1"/>
            <a:r>
              <a:rPr lang="en-US" sz="2400" dirty="0"/>
              <a:t>The expression of aromatase and 17β-HSD is controlled by FSH stimulation</a:t>
            </a:r>
          </a:p>
          <a:p>
            <a:r>
              <a:rPr lang="en-US" sz="2800" i="1" dirty="0" err="1"/>
              <a:t>Extraglandular</a:t>
            </a:r>
            <a:r>
              <a:rPr lang="en-US" sz="2800" i="1" dirty="0"/>
              <a:t> synthesis:</a:t>
            </a:r>
            <a:r>
              <a:rPr lang="en-US" sz="2800" dirty="0"/>
              <a:t> Aromatase is expressed in non-gonadal sites and facilitates peripheral aromatization of androgens to estrone.</a:t>
            </a:r>
          </a:p>
          <a:p>
            <a:pPr lvl="1"/>
            <a:r>
              <a:rPr lang="en-US" sz="2400" dirty="0"/>
              <a:t>Fat cells: increases serum estrogens by converting androgen to estrone.</a:t>
            </a:r>
          </a:p>
          <a:p>
            <a:pPr lvl="1"/>
            <a:r>
              <a:rPr lang="en-US" sz="2400" dirty="0"/>
              <a:t>Bone: converts testosterone to local estrogen to help mature the epiphyses</a:t>
            </a:r>
          </a:p>
        </p:txBody>
      </p:sp>
      <p:sp>
        <p:nvSpPr>
          <p:cNvPr id="5" name="Footer Placeholder 4"/>
          <p:cNvSpPr>
            <a:spLocks noGrp="1"/>
          </p:cNvSpPr>
          <p:nvPr>
            <p:ph type="ftr" sz="quarter" idx="11"/>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10" y="441325"/>
            <a:ext cx="8825230" cy="1325880"/>
          </a:xfrm>
        </p:spPr>
        <p:txBody>
          <a:bodyPr>
            <a:normAutofit/>
          </a:bodyPr>
          <a:lstStyle/>
          <a:p>
            <a:r>
              <a:rPr lang="en-US" sz="4800" b="1" dirty="0"/>
              <a:t>           Estrogen synthesis in males</a:t>
            </a:r>
            <a:endParaRPr lang="en-US" altLang="en-US" sz="4400" b="1" dirty="0"/>
          </a:p>
        </p:txBody>
      </p:sp>
      <p:sp>
        <p:nvSpPr>
          <p:cNvPr id="6" name="Content Placeholder 5">
            <a:extLst>
              <a:ext uri="{FF2B5EF4-FFF2-40B4-BE49-F238E27FC236}">
                <a16:creationId xmlns:a16="http://schemas.microsoft.com/office/drawing/2014/main" id="{40E0F854-3A3C-4AD9-ACD4-6FA5F905A557}"/>
              </a:ext>
            </a:extLst>
          </p:cNvPr>
          <p:cNvSpPr>
            <a:spLocks noGrp="1"/>
          </p:cNvSpPr>
          <p:nvPr>
            <p:ph idx="1"/>
          </p:nvPr>
        </p:nvSpPr>
        <p:spPr/>
        <p:txBody>
          <a:bodyPr/>
          <a:lstStyle/>
          <a:p>
            <a:r>
              <a:rPr lang="en-US" sz="2400" dirty="0"/>
              <a:t>Although estrogens are responsible for female sexual characteristics, they are also synthesized in males.</a:t>
            </a:r>
          </a:p>
          <a:p>
            <a:r>
              <a:rPr lang="en-US" sz="2400" dirty="0"/>
              <a:t>Certain peripheral target tissues express </a:t>
            </a:r>
            <a:r>
              <a:rPr lang="en-US" sz="2400" b="1" dirty="0"/>
              <a:t>aromatase</a:t>
            </a:r>
            <a:r>
              <a:rPr lang="en-US" sz="2400" dirty="0"/>
              <a:t>, which facilitates the conversion of circulating testosterone to estradiol and androstenedione to estrone.</a:t>
            </a:r>
          </a:p>
          <a:p>
            <a:r>
              <a:rPr lang="en-US" sz="2400" dirty="0"/>
              <a:t>These estrogens are thought to act locally and be metabolized in target tissues, which limits their systemic effects.</a:t>
            </a:r>
          </a:p>
          <a:p>
            <a:r>
              <a:rPr lang="en-US" sz="2400" dirty="0"/>
              <a:t>Sites of aromatase expression in the male include the </a:t>
            </a:r>
            <a:r>
              <a:rPr lang="en-US" sz="2400" i="1" dirty="0"/>
              <a:t>reproductive tract</a:t>
            </a:r>
            <a:r>
              <a:rPr lang="en-US" sz="2400" dirty="0"/>
              <a:t>, particularly in Leydig cells, Sertoli cells, and mature spermatocytes; the </a:t>
            </a:r>
            <a:r>
              <a:rPr lang="en-US" sz="2400" i="1" dirty="0"/>
              <a:t>bone</a:t>
            </a:r>
            <a:r>
              <a:rPr lang="en-US" sz="2400" dirty="0"/>
              <a:t>, particularly osteoblasts and chondrocytes; and in </a:t>
            </a:r>
            <a:r>
              <a:rPr lang="en-US" sz="2400" i="1" dirty="0"/>
              <a:t>adipose tissues.</a:t>
            </a:r>
            <a:endParaRPr lang="en-US" sz="2400" dirty="0"/>
          </a:p>
          <a:p>
            <a:endParaRPr lang="en-US" dirty="0"/>
          </a:p>
        </p:txBody>
      </p:sp>
      <p:sp>
        <p:nvSpPr>
          <p:cNvPr id="5" name="Footer Placeholder 4"/>
          <p:cNvSpPr>
            <a:spLocks noGrp="1"/>
          </p:cNvSpPr>
          <p:nvPr>
            <p:ph type="ftr" sz="quarter" idx="11"/>
          </p:nvPr>
        </p:nvSpPr>
        <p:spPr>
          <a:xfrm>
            <a:off x="152400" y="76200"/>
            <a:ext cx="2209800" cy="365125"/>
          </a:xfrm>
        </p:spPr>
        <p:txBody>
          <a:bodyPr/>
          <a:lstStyle/>
          <a:p>
            <a:r>
              <a:rPr lang="en-US" sz="240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800" b="1" dirty="0"/>
              <a:t>PROGESTRIN SYNTEHSIS</a:t>
            </a:r>
          </a:p>
        </p:txBody>
      </p:sp>
      <p:sp>
        <p:nvSpPr>
          <p:cNvPr id="10" name="Content Placeholder 9">
            <a:extLst>
              <a:ext uri="{FF2B5EF4-FFF2-40B4-BE49-F238E27FC236}">
                <a16:creationId xmlns:a16="http://schemas.microsoft.com/office/drawing/2014/main" id="{5408F118-C4B2-49FB-8B08-FEDC67BD8572}"/>
              </a:ext>
            </a:extLst>
          </p:cNvPr>
          <p:cNvSpPr>
            <a:spLocks noGrp="1"/>
          </p:cNvSpPr>
          <p:nvPr>
            <p:ph idx="1"/>
          </p:nvPr>
        </p:nvSpPr>
        <p:spPr/>
        <p:txBody>
          <a:bodyPr>
            <a:normAutofit/>
          </a:bodyPr>
          <a:lstStyle/>
          <a:p>
            <a:r>
              <a:rPr lang="en-US" sz="2400" dirty="0"/>
              <a:t>Progesterone is synthesized from pregnenolone by action of 3β-HSD in the corpus luteum, by the placenta during pregnancy; as well as by the adrenals, as a step in androgen and mineralocorticoid synthesis.</a:t>
            </a:r>
          </a:p>
          <a:p>
            <a:r>
              <a:rPr lang="en-US" sz="2400" dirty="0"/>
              <a:t>Its actions are primarily mediated by an intracellular progesterone receptor, whose numbers increase in the presence of estrogen.</a:t>
            </a:r>
          </a:p>
          <a:p>
            <a:r>
              <a:rPr lang="en-US" sz="2400" dirty="0"/>
              <a:t>The products of hormone synthesis vary with the menstrual cycle; </a:t>
            </a:r>
            <a:r>
              <a:rPr lang="en-US" sz="2400" b="1" dirty="0"/>
              <a:t>estradiol</a:t>
            </a:r>
            <a:r>
              <a:rPr lang="en-US" sz="2400" dirty="0"/>
              <a:t> is the main product during follicular maturation, whereas </a:t>
            </a:r>
            <a:r>
              <a:rPr lang="en-US" sz="2400" b="1" dirty="0"/>
              <a:t>progesterone</a:t>
            </a:r>
            <a:r>
              <a:rPr lang="en-US" sz="2400" dirty="0"/>
              <a:t> is the main product in the luteal phase following ovulation.</a:t>
            </a:r>
          </a:p>
          <a:p>
            <a:endParaRPr lang="en-US" sz="2400" dirty="0"/>
          </a:p>
        </p:txBody>
      </p:sp>
      <p:sp>
        <p:nvSpPr>
          <p:cNvPr id="5" name="Footer Placeholder 4"/>
          <p:cNvSpPr>
            <a:spLocks noGrp="1"/>
          </p:cNvSpPr>
          <p:nvPr>
            <p:ph type="ftr" sz="quarter" idx="11"/>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t>              </a:t>
            </a:r>
          </a:p>
        </p:txBody>
      </p:sp>
      <p:pic>
        <p:nvPicPr>
          <p:cNvPr id="3" name="Content Placeholder 2">
            <a:extLst>
              <a:ext uri="{FF2B5EF4-FFF2-40B4-BE49-F238E27FC236}">
                <a16:creationId xmlns:a16="http://schemas.microsoft.com/office/drawing/2014/main" id="{FD18A6C0-B57D-47FC-846A-DBDC62B25968}"/>
              </a:ext>
            </a:extLst>
          </p:cNvPr>
          <p:cNvPicPr>
            <a:picLocks noGrp="1" noChangeAspect="1"/>
          </p:cNvPicPr>
          <p:nvPr>
            <p:ph idx="1"/>
          </p:nvPr>
        </p:nvPicPr>
        <p:blipFill>
          <a:blip r:embed="rId2"/>
          <a:stretch>
            <a:fillRect/>
          </a:stretch>
        </p:blipFill>
        <p:spPr>
          <a:xfrm>
            <a:off x="152400" y="441324"/>
            <a:ext cx="8686800" cy="6340475"/>
          </a:xfrm>
          <a:prstGeom prst="rect">
            <a:avLst/>
          </a:prstGeom>
        </p:spPr>
      </p:pic>
      <p:sp>
        <p:nvSpPr>
          <p:cNvPr id="5" name="Footer Placeholder 4"/>
          <p:cNvSpPr>
            <a:spLocks noGrp="1"/>
          </p:cNvSpPr>
          <p:nvPr>
            <p:ph type="ftr" sz="quarter" idx="11"/>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p>
        </p:txBody>
      </p:sp>
      <p:sp>
        <p:nvSpPr>
          <p:cNvPr id="6" name="Content Placeholder 5">
            <a:extLst>
              <a:ext uri="{FF2B5EF4-FFF2-40B4-BE49-F238E27FC236}">
                <a16:creationId xmlns:a16="http://schemas.microsoft.com/office/drawing/2014/main" id="{5C65E0C6-BFB7-44C2-9EB2-F85E324794E4}"/>
              </a:ext>
            </a:extLst>
          </p:cNvPr>
          <p:cNvSpPr>
            <a:spLocks noGrp="1"/>
          </p:cNvSpPr>
          <p:nvPr>
            <p:ph idx="1"/>
          </p:nvPr>
        </p:nvSpPr>
        <p:spPr>
          <a:xfrm>
            <a:off x="1828800" y="1447800"/>
            <a:ext cx="6686550" cy="4729163"/>
          </a:xfrm>
        </p:spPr>
        <p:txBody>
          <a:bodyPr>
            <a:normAutofit/>
          </a:bodyPr>
          <a:lstStyle/>
          <a:p>
            <a:pPr marL="0" indent="0">
              <a:buNone/>
            </a:pPr>
            <a:r>
              <a:rPr kumimoji="0" lang="en-US" sz="8000" b="1" i="0" u="none" strike="noStrike" kern="1200" cap="none" spc="0" normalizeH="0" baseline="0" noProof="0" dirty="0">
                <a:ln>
                  <a:noFill/>
                </a:ln>
                <a:solidFill>
                  <a:prstClr val="black"/>
                </a:solidFill>
                <a:effectLst/>
                <a:uLnTx/>
                <a:uFillTx/>
                <a:latin typeface="Palatino Linotype"/>
                <a:ea typeface="+mj-ea"/>
                <a:cs typeface="+mj-cs"/>
              </a:rPr>
              <a:t>Reproductive hormone regulation</a:t>
            </a:r>
            <a:br>
              <a:rPr kumimoji="0" lang="en-US" sz="4400" b="0" i="0" u="none" strike="noStrike" kern="1200" cap="none" spc="0" normalizeH="0" baseline="0" noProof="0" dirty="0">
                <a:ln>
                  <a:noFill/>
                </a:ln>
                <a:solidFill>
                  <a:prstClr val="black"/>
                </a:solidFill>
                <a:effectLst/>
                <a:uLnTx/>
                <a:uFillTx/>
                <a:latin typeface="Palatino Linotype"/>
                <a:ea typeface="+mj-ea"/>
                <a:cs typeface="+mj-cs"/>
              </a:rPr>
            </a:br>
            <a:endParaRPr lang="en-US" sz="2400" dirty="0"/>
          </a:p>
        </p:txBody>
      </p:sp>
      <p:sp>
        <p:nvSpPr>
          <p:cNvPr id="5" name="Footer Placeholder 4"/>
          <p:cNvSpPr>
            <a:spLocks noGrp="1"/>
          </p:cNvSpPr>
          <p:nvPr>
            <p:ph type="ftr" sz="quarter" idx="11"/>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t> </a:t>
            </a:r>
            <a:r>
              <a:rPr lang="en-US" sz="4400" b="1" dirty="0"/>
              <a:t>The HPG axis and hormonal            feedback in males</a:t>
            </a:r>
            <a:endParaRPr lang="en-US" altLang="en-US" sz="3600" b="1" dirty="0"/>
          </a:p>
        </p:txBody>
      </p:sp>
      <p:sp>
        <p:nvSpPr>
          <p:cNvPr id="6" name="Content Placeholder 5">
            <a:extLst>
              <a:ext uri="{FF2B5EF4-FFF2-40B4-BE49-F238E27FC236}">
                <a16:creationId xmlns:a16="http://schemas.microsoft.com/office/drawing/2014/main" id="{497FFBD7-03D1-4A55-95C3-27300C7C473D}"/>
              </a:ext>
            </a:extLst>
          </p:cNvPr>
          <p:cNvSpPr>
            <a:spLocks noGrp="1"/>
          </p:cNvSpPr>
          <p:nvPr>
            <p:ph idx="1"/>
          </p:nvPr>
        </p:nvSpPr>
        <p:spPr>
          <a:xfrm>
            <a:off x="628650" y="1825624"/>
            <a:ext cx="7886700" cy="4667249"/>
          </a:xfrm>
        </p:spPr>
        <p:txBody>
          <a:bodyPr>
            <a:normAutofit fontScale="85000" lnSpcReduction="20000"/>
          </a:bodyPr>
          <a:lstStyle/>
          <a:p>
            <a:r>
              <a:rPr lang="en-US" sz="3600" dirty="0"/>
              <a:t>The pulsatile release of GnRH from the hypothalamus causes the secretion of the gonadotropins </a:t>
            </a:r>
            <a:r>
              <a:rPr lang="en-US" sz="3600" b="1" dirty="0"/>
              <a:t>LH</a:t>
            </a:r>
            <a:r>
              <a:rPr lang="en-US" sz="3600" dirty="0"/>
              <a:t> and </a:t>
            </a:r>
            <a:r>
              <a:rPr lang="en-US" sz="3600" b="1" dirty="0"/>
              <a:t>FSH</a:t>
            </a:r>
            <a:r>
              <a:rPr lang="en-US" sz="3600" dirty="0"/>
              <a:t> (to a lesser extent) into the circulation.</a:t>
            </a:r>
          </a:p>
          <a:p>
            <a:pPr lvl="1"/>
            <a:r>
              <a:rPr lang="en-US" sz="3200" dirty="0"/>
              <a:t>LH stimulates the release of testosterone from Leydig cells.</a:t>
            </a:r>
          </a:p>
          <a:p>
            <a:pPr lvl="2"/>
            <a:r>
              <a:rPr lang="en-US" sz="2800" dirty="0"/>
              <a:t>Testosterone feeds back negatively on pituitary LH </a:t>
            </a:r>
            <a:r>
              <a:rPr lang="en-US" sz="2800" i="1" dirty="0"/>
              <a:t>and </a:t>
            </a:r>
            <a:r>
              <a:rPr lang="en-US" sz="2800" dirty="0"/>
              <a:t>hypothalamic GnRH.</a:t>
            </a:r>
          </a:p>
          <a:p>
            <a:pPr lvl="2"/>
            <a:r>
              <a:rPr lang="en-US" sz="2800" dirty="0"/>
              <a:t>This effect may be mediated by </a:t>
            </a:r>
            <a:r>
              <a:rPr lang="en-US" sz="2800" dirty="0" err="1"/>
              <a:t>estradiols</a:t>
            </a:r>
            <a:r>
              <a:rPr lang="en-US" sz="2800" dirty="0"/>
              <a:t> generated by peripheral </a:t>
            </a:r>
            <a:r>
              <a:rPr lang="en-US" sz="2800" dirty="0" err="1"/>
              <a:t>aromatisation</a:t>
            </a:r>
            <a:r>
              <a:rPr lang="en-US" sz="2800" dirty="0"/>
              <a:t> of testosterone.</a:t>
            </a:r>
          </a:p>
          <a:p>
            <a:pPr lvl="1"/>
            <a:r>
              <a:rPr lang="en-US" sz="3200" dirty="0"/>
              <a:t>FSH stimulates the release of </a:t>
            </a:r>
            <a:r>
              <a:rPr lang="en-US" sz="3200" b="1" dirty="0"/>
              <a:t>inhibin</a:t>
            </a:r>
            <a:r>
              <a:rPr lang="en-US" sz="3200" dirty="0"/>
              <a:t> from Sertoli cells.</a:t>
            </a:r>
          </a:p>
          <a:p>
            <a:pPr lvl="2"/>
            <a:r>
              <a:rPr lang="en-US" sz="2800" dirty="0"/>
              <a:t>Inhibin feeds back </a:t>
            </a:r>
            <a:r>
              <a:rPr lang="en-US" sz="2800" i="1" dirty="0"/>
              <a:t>only</a:t>
            </a:r>
            <a:r>
              <a:rPr lang="en-US" sz="2800" dirty="0"/>
              <a:t> on anterior pituitary release of FSH.</a:t>
            </a:r>
          </a:p>
          <a:p>
            <a:endParaRPr lang="en-US" dirty="0"/>
          </a:p>
        </p:txBody>
      </p:sp>
      <p:sp>
        <p:nvSpPr>
          <p:cNvPr id="5" name="Footer Placeholder 4"/>
          <p:cNvSpPr>
            <a:spLocks noGrp="1"/>
          </p:cNvSpPr>
          <p:nvPr>
            <p:ph type="ftr" sz="quarter" idx="11"/>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7CF8-7562-4CD3-8C2A-4955EC62A9D9}"/>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Palatino Linotype"/>
                <a:ea typeface="+mj-ea"/>
                <a:cs typeface="+mj-cs"/>
              </a:rPr>
              <a:t>The HPG axis and hormonal feedback in females</a:t>
            </a:r>
            <a:endParaRPr lang="en-US" dirty="0"/>
          </a:p>
        </p:txBody>
      </p:sp>
      <p:pic>
        <p:nvPicPr>
          <p:cNvPr id="6" name="Content Placeholder 5">
            <a:extLst>
              <a:ext uri="{FF2B5EF4-FFF2-40B4-BE49-F238E27FC236}">
                <a16:creationId xmlns:a16="http://schemas.microsoft.com/office/drawing/2014/main" id="{67B12F99-4036-46A4-9148-01B32B51EA59}"/>
              </a:ext>
            </a:extLst>
          </p:cNvPr>
          <p:cNvPicPr>
            <a:picLocks noGrp="1" noChangeAspect="1"/>
          </p:cNvPicPr>
          <p:nvPr>
            <p:ph idx="1"/>
          </p:nvPr>
        </p:nvPicPr>
        <p:blipFill>
          <a:blip r:embed="rId2"/>
          <a:stretch>
            <a:fillRect/>
          </a:stretch>
        </p:blipFill>
        <p:spPr>
          <a:xfrm>
            <a:off x="-2721" y="1828800"/>
            <a:ext cx="9070521" cy="5029199"/>
          </a:xfrm>
          <a:prstGeom prst="rect">
            <a:avLst/>
          </a:prstGeom>
        </p:spPr>
      </p:pic>
      <p:sp>
        <p:nvSpPr>
          <p:cNvPr id="5" name="Footer Placeholder 4">
            <a:extLst>
              <a:ext uri="{FF2B5EF4-FFF2-40B4-BE49-F238E27FC236}">
                <a16:creationId xmlns:a16="http://schemas.microsoft.com/office/drawing/2014/main" id="{F19C3732-2C36-41BD-903C-F77BDED8DB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6B3646-579F-4852-ADE0-AE342D8CE4CC}"/>
              </a:ext>
            </a:extLst>
          </p:cNvPr>
          <p:cNvSpPr>
            <a:spLocks noGrp="1"/>
          </p:cNvSpPr>
          <p:nvPr>
            <p:ph type="sldNum" sz="quarter" idx="12"/>
          </p:nvPr>
        </p:nvSpPr>
        <p:spPr/>
        <p:txBody>
          <a:bodyPr/>
          <a:lstStyle/>
          <a:p>
            <a:fld id="{B6F15528-21DE-4FAA-801E-634DDDAF4B2B}" type="slidenum">
              <a:rPr lang="en-US" smtClean="0"/>
              <a:t>16</a:t>
            </a:fld>
            <a:endParaRPr lang="en-US"/>
          </a:p>
        </p:txBody>
      </p:sp>
      <p:sp>
        <p:nvSpPr>
          <p:cNvPr id="7" name="TextBox 6">
            <a:extLst>
              <a:ext uri="{FF2B5EF4-FFF2-40B4-BE49-F238E27FC236}">
                <a16:creationId xmlns:a16="http://schemas.microsoft.com/office/drawing/2014/main" id="{8A5C86FB-7A3A-4D42-B117-80DC1CF93EF3}"/>
              </a:ext>
            </a:extLst>
          </p:cNvPr>
          <p:cNvSpPr txBox="1"/>
          <p:nvPr/>
        </p:nvSpPr>
        <p:spPr>
          <a:xfrm>
            <a:off x="152400" y="105054"/>
            <a:ext cx="2362200" cy="461665"/>
          </a:xfrm>
          <a:prstGeom prst="rect">
            <a:avLst/>
          </a:prstGeom>
          <a:noFill/>
        </p:spPr>
        <p:txBody>
          <a:bodyPr wrap="square" rtlCol="0">
            <a:spAutoFit/>
          </a:bodyPr>
          <a:lstStyle/>
          <a:p>
            <a:r>
              <a:rPr lang="en-US" sz="2400" dirty="0"/>
              <a:t>Core Knowledge</a:t>
            </a:r>
          </a:p>
        </p:txBody>
      </p:sp>
    </p:spTree>
    <p:extLst>
      <p:ext uri="{BB962C8B-B14F-4D97-AF65-F5344CB8AC3E}">
        <p14:creationId xmlns:p14="http://schemas.microsoft.com/office/powerpoint/2010/main" val="40768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48B1C4-5C73-4101-A7FD-BBFFB3608F77}"/>
              </a:ext>
            </a:extLst>
          </p:cNvPr>
          <p:cNvPicPr>
            <a:picLocks noChangeAspect="1"/>
          </p:cNvPicPr>
          <p:nvPr/>
        </p:nvPicPr>
        <p:blipFill>
          <a:blip r:embed="rId2"/>
          <a:stretch>
            <a:fillRect/>
          </a:stretch>
        </p:blipFill>
        <p:spPr>
          <a:xfrm>
            <a:off x="38100" y="875808"/>
            <a:ext cx="9144000" cy="5372592"/>
          </a:xfrm>
          <a:prstGeom prst="rect">
            <a:avLst/>
          </a:prstGeom>
        </p:spPr>
      </p:pic>
      <p:sp>
        <p:nvSpPr>
          <p:cNvPr id="2" name="Title 1"/>
          <p:cNvSpPr>
            <a:spLocks noGrp="1"/>
          </p:cNvSpPr>
          <p:nvPr>
            <p:ph type="title"/>
          </p:nvPr>
        </p:nvSpPr>
        <p:spPr>
          <a:xfrm>
            <a:off x="457200" y="2667001"/>
            <a:ext cx="7886700" cy="1325563"/>
          </a:xfrm>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9" name="TextBox 8">
            <a:extLst>
              <a:ext uri="{FF2B5EF4-FFF2-40B4-BE49-F238E27FC236}">
                <a16:creationId xmlns:a16="http://schemas.microsoft.com/office/drawing/2014/main" id="{FE6488A3-D2A4-4454-9AE5-250845A4A0D7}"/>
              </a:ext>
            </a:extLst>
          </p:cNvPr>
          <p:cNvSpPr txBox="1"/>
          <p:nvPr/>
        </p:nvSpPr>
        <p:spPr>
          <a:xfrm>
            <a:off x="152400" y="0"/>
            <a:ext cx="3048000" cy="523220"/>
          </a:xfrm>
          <a:prstGeom prst="rect">
            <a:avLst/>
          </a:prstGeom>
          <a:noFill/>
        </p:spPr>
        <p:txBody>
          <a:bodyPr wrap="square" rtlCol="0">
            <a:spAutoFit/>
          </a:bodyPr>
          <a:lstStyle/>
          <a:p>
            <a:r>
              <a:rPr lang="en-US" sz="2800" dirty="0"/>
              <a:t>Core Knowledge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C51AB8-0BC8-44E7-91B5-C98EF21CC0E1}"/>
              </a:ext>
            </a:extLst>
          </p:cNvPr>
          <p:cNvPicPr>
            <a:picLocks noGrp="1" noChangeAspect="1"/>
          </p:cNvPicPr>
          <p:nvPr>
            <p:ph idx="1"/>
          </p:nvPr>
        </p:nvPicPr>
        <p:blipFill>
          <a:blip r:embed="rId2"/>
          <a:stretch>
            <a:fillRect/>
          </a:stretch>
        </p:blipFill>
        <p:spPr>
          <a:xfrm>
            <a:off x="628650" y="1981200"/>
            <a:ext cx="7886700" cy="2573392"/>
          </a:xfrm>
        </p:spPr>
      </p:pic>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FF20-0A23-49D0-B0F0-3110BB4FAB2A}"/>
              </a:ext>
            </a:extLst>
          </p:cNvPr>
          <p:cNvSpPr>
            <a:spLocks noGrp="1"/>
          </p:cNvSpPr>
          <p:nvPr>
            <p:ph type="title"/>
          </p:nvPr>
        </p:nvSpPr>
        <p:spPr>
          <a:xfrm>
            <a:off x="3428705" y="681038"/>
            <a:ext cx="2629583" cy="1376006"/>
          </a:xfrm>
        </p:spPr>
        <p:txBody>
          <a:bodyPr>
            <a:normAutofit fontScale="90000"/>
          </a:bodyPr>
          <a:lstStyle/>
          <a:p>
            <a:r>
              <a:rPr lang="en-US" sz="5400" b="1" dirty="0"/>
              <a:t>Estrogens</a:t>
            </a:r>
            <a:br>
              <a:rPr lang="en-US" sz="4400" b="1" dirty="0"/>
            </a:br>
            <a:endParaRPr lang="en-US" sz="4400" b="1" dirty="0"/>
          </a:p>
        </p:txBody>
      </p:sp>
      <p:sp>
        <p:nvSpPr>
          <p:cNvPr id="3" name="Content Placeholder 2">
            <a:extLst>
              <a:ext uri="{FF2B5EF4-FFF2-40B4-BE49-F238E27FC236}">
                <a16:creationId xmlns:a16="http://schemas.microsoft.com/office/drawing/2014/main" id="{6532BFFB-317B-452E-9BC5-10A6B1E181E6}"/>
              </a:ext>
            </a:extLst>
          </p:cNvPr>
          <p:cNvSpPr>
            <a:spLocks noGrp="1"/>
          </p:cNvSpPr>
          <p:nvPr>
            <p:ph idx="1"/>
          </p:nvPr>
        </p:nvSpPr>
        <p:spPr/>
        <p:txBody>
          <a:bodyPr>
            <a:normAutofit/>
          </a:bodyPr>
          <a:lstStyle/>
          <a:p>
            <a:r>
              <a:rPr lang="en-US" sz="2101" b="1" dirty="0"/>
              <a:t>Estrogens </a:t>
            </a:r>
            <a:r>
              <a:rPr lang="en-US" sz="2101" dirty="0"/>
              <a:t>have a variety of effects on both the reproductive organs and diverse target tissues. Although they play different roles in normal male and female physiology, they do in some cases have analogous activities in both sexes.</a:t>
            </a:r>
          </a:p>
        </p:txBody>
      </p:sp>
      <p:sp>
        <p:nvSpPr>
          <p:cNvPr id="5" name="TextBox 4">
            <a:extLst>
              <a:ext uri="{FF2B5EF4-FFF2-40B4-BE49-F238E27FC236}">
                <a16:creationId xmlns:a16="http://schemas.microsoft.com/office/drawing/2014/main" id="{12238AAD-DD1F-4DC7-83A8-78478168A622}"/>
              </a:ext>
            </a:extLst>
          </p:cNvPr>
          <p:cNvSpPr txBox="1"/>
          <p:nvPr/>
        </p:nvSpPr>
        <p:spPr>
          <a:xfrm>
            <a:off x="304800" y="304800"/>
            <a:ext cx="2286000" cy="461665"/>
          </a:xfrm>
          <a:prstGeom prst="rect">
            <a:avLst/>
          </a:prstGeom>
          <a:noFill/>
        </p:spPr>
        <p:txBody>
          <a:bodyPr wrap="square" rtlCol="0">
            <a:spAutoFit/>
          </a:bodyPr>
          <a:lstStyle/>
          <a:p>
            <a:r>
              <a:rPr lang="en-US" sz="2400" dirty="0"/>
              <a:t>Core Knowledge</a:t>
            </a:r>
          </a:p>
        </p:txBody>
      </p:sp>
    </p:spTree>
    <p:extLst>
      <p:ext uri="{BB962C8B-B14F-4D97-AF65-F5344CB8AC3E}">
        <p14:creationId xmlns:p14="http://schemas.microsoft.com/office/powerpoint/2010/main" val="201006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3738767"/>
          </a:xfrm>
        </p:spPr>
        <p:txBody>
          <a:bodyPr>
            <a:normAutofit/>
          </a:bodyPr>
          <a:lstStyle/>
          <a:p>
            <a:r>
              <a:rPr lang="en-US" sz="4000" b="1" dirty="0">
                <a:cs typeface="Times New Roman" panose="02020603050405020304" pitchFamily="18" charset="0"/>
              </a:rPr>
              <a:t>ENDOCRINOLOGY MODULE</a:t>
            </a:r>
            <a:br>
              <a:rPr lang="en-US" sz="4000" b="1" dirty="0">
                <a:cs typeface="Times New Roman" panose="02020603050405020304" pitchFamily="18" charset="0"/>
              </a:rPr>
            </a:br>
            <a:r>
              <a:rPr lang="en-US" sz="4000" dirty="0">
                <a:cs typeface="Times New Roman" panose="02020603050405020304" pitchFamily="18" charset="0"/>
              </a:rPr>
              <a:t>2</a:t>
            </a:r>
            <a:r>
              <a:rPr lang="en-US" sz="4000" baseline="30000" dirty="0">
                <a:cs typeface="Times New Roman" panose="02020603050405020304" pitchFamily="18" charset="0"/>
              </a:rPr>
              <a:t>ND</a:t>
            </a:r>
            <a:r>
              <a:rPr lang="en-US" sz="4000" dirty="0">
                <a:cs typeface="Times New Roman" panose="02020603050405020304" pitchFamily="18" charset="0"/>
              </a:rPr>
              <a:t> YEAR MBBS LGIS</a:t>
            </a:r>
            <a:br>
              <a:rPr lang="en-US" sz="4000" dirty="0">
                <a:cs typeface="Times New Roman" panose="02020603050405020304" pitchFamily="18" charset="0"/>
              </a:rPr>
            </a:br>
            <a:r>
              <a:rPr lang="en-US" sz="4000" b="1" dirty="0">
                <a:cs typeface="Times New Roman" panose="02020603050405020304" pitchFamily="18" charset="0"/>
              </a:rPr>
              <a:t>MALE AND FEMALE REPRODUCTIVE HARMONES</a:t>
            </a:r>
            <a:endParaRPr lang="en-US" dirty="0"/>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Rahat				Date: --25</a:t>
            </a:r>
          </a:p>
          <a:p>
            <a:pPr algn="l"/>
            <a:r>
              <a:rPr lang="en-US" sz="7200" b="1" dirty="0">
                <a:cs typeface="Times New Roman" panose="02020603050405020304" pitchFamily="18" charset="0"/>
              </a:rPr>
              <a:t>(APWMO)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81000" y="38100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7E3B-0743-4AC4-9031-F89947D9B4A5}"/>
              </a:ext>
            </a:extLst>
          </p:cNvPr>
          <p:cNvSpPr>
            <a:spLocks noGrp="1"/>
          </p:cNvSpPr>
          <p:nvPr>
            <p:ph type="title"/>
          </p:nvPr>
        </p:nvSpPr>
        <p:spPr/>
        <p:txBody>
          <a:bodyPr/>
          <a:lstStyle/>
          <a:p>
            <a:endParaRPr lang="en-US"/>
          </a:p>
        </p:txBody>
      </p:sp>
      <p:graphicFrame>
        <p:nvGraphicFramePr>
          <p:cNvPr id="5" name="Content Placeholder 3">
            <a:extLst>
              <a:ext uri="{FF2B5EF4-FFF2-40B4-BE49-F238E27FC236}">
                <a16:creationId xmlns:a16="http://schemas.microsoft.com/office/drawing/2014/main" id="{E4E83B5A-419F-467E-AEF3-1C36914D2400}"/>
              </a:ext>
            </a:extLst>
          </p:cNvPr>
          <p:cNvGraphicFramePr>
            <a:graphicFrameLocks/>
          </p:cNvGraphicFramePr>
          <p:nvPr>
            <p:extLst>
              <p:ext uri="{D42A27DB-BD31-4B8C-83A1-F6EECF244321}">
                <p14:modId xmlns:p14="http://schemas.microsoft.com/office/powerpoint/2010/main" val="2992214653"/>
              </p:ext>
            </p:extLst>
          </p:nvPr>
        </p:nvGraphicFramePr>
        <p:xfrm>
          <a:off x="-3810000" y="0"/>
          <a:ext cx="12725400" cy="8846910"/>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1337666641"/>
                    </a:ext>
                  </a:extLst>
                </a:gridCol>
                <a:gridCol w="4191000">
                  <a:extLst>
                    <a:ext uri="{9D8B030D-6E8A-4147-A177-3AD203B41FA5}">
                      <a16:colId xmlns:a16="http://schemas.microsoft.com/office/drawing/2014/main" val="1659036968"/>
                    </a:ext>
                  </a:extLst>
                </a:gridCol>
                <a:gridCol w="4191000">
                  <a:extLst>
                    <a:ext uri="{9D8B030D-6E8A-4147-A177-3AD203B41FA5}">
                      <a16:colId xmlns:a16="http://schemas.microsoft.com/office/drawing/2014/main" val="3669044884"/>
                    </a:ext>
                  </a:extLst>
                </a:gridCol>
              </a:tblGrid>
              <a:tr h="329874">
                <a:tc>
                  <a:txBody>
                    <a:bodyPr/>
                    <a:lstStyle/>
                    <a:p>
                      <a:r>
                        <a:rPr lang="en-US" sz="3600" b="1" dirty="0"/>
                        <a:t>Effect</a:t>
                      </a:r>
                      <a:endParaRPr lang="en-US" sz="3600" dirty="0"/>
                    </a:p>
                  </a:txBody>
                  <a:tcPr marL="68598" marR="68598" marT="34299" marB="34299"/>
                </a:tc>
                <a:tc>
                  <a:txBody>
                    <a:bodyPr/>
                    <a:lstStyle/>
                    <a:p>
                      <a:r>
                        <a:rPr lang="en-US" sz="3200" b="1" dirty="0"/>
                        <a:t>Men</a:t>
                      </a:r>
                      <a:endParaRPr lang="en-US" sz="3200" dirty="0"/>
                    </a:p>
                  </a:txBody>
                  <a:tcPr marL="68598" marR="68598" marT="34299" marB="34299"/>
                </a:tc>
                <a:tc>
                  <a:txBody>
                    <a:bodyPr/>
                    <a:lstStyle/>
                    <a:p>
                      <a:r>
                        <a:rPr lang="en-US" sz="3600" b="1" dirty="0"/>
                        <a:t>Women</a:t>
                      </a:r>
                      <a:endParaRPr lang="en-US" sz="3600" dirty="0"/>
                    </a:p>
                  </a:txBody>
                  <a:tcPr marL="68598" marR="68598" marT="34299" marB="34299"/>
                </a:tc>
                <a:extLst>
                  <a:ext uri="{0D108BD9-81ED-4DB2-BD59-A6C34878D82A}">
                    <a16:rowId xmlns:a16="http://schemas.microsoft.com/office/drawing/2014/main" val="3310660886"/>
                  </a:ext>
                </a:extLst>
              </a:tr>
              <a:tr h="2408083">
                <a:tc>
                  <a:txBody>
                    <a:bodyPr/>
                    <a:lstStyle/>
                    <a:p>
                      <a:r>
                        <a:rPr lang="en-US" sz="1800" b="1" dirty="0"/>
                        <a:t>Female sexual characteristics: </a:t>
                      </a:r>
                      <a:r>
                        <a:rPr lang="en-US" sz="1800" dirty="0"/>
                        <a:t>estrogens promote the development of breast tissue and the growth and differentiation of the sexual organs.</a:t>
                      </a:r>
                    </a:p>
                  </a:txBody>
                  <a:tcPr marL="68598" marR="68598" marT="34299" marB="34299"/>
                </a:tc>
                <a:tc>
                  <a:txBody>
                    <a:bodyPr/>
                    <a:lstStyle/>
                    <a:p>
                      <a:r>
                        <a:rPr lang="en-US" sz="1800" dirty="0"/>
                        <a:t>Men with liver disease who have an excess of estrogen because of the inability of their liver to metabolize it develop gynecomastia, palmar erythema, and spider angiomas.</a:t>
                      </a:r>
                    </a:p>
                  </a:txBody>
                  <a:tcPr marL="68598" marR="68598" marT="34299" marB="34299"/>
                </a:tc>
                <a:tc>
                  <a:txBody>
                    <a:bodyPr/>
                    <a:lstStyle/>
                    <a:p>
                      <a:r>
                        <a:rPr lang="en-US" sz="1800" dirty="0"/>
                        <a:t>Estrogen expression is responsible for female primary and secondary sexual characteristics. Estradiol promotes epithelial cell proliferation in the uterine endometrium and mammary glands of the breasts. In the absence of progesterone, endometrial thickening will proceed unopposed, potentially leading to endometrial hyperplasia and cancer. High exposure to </a:t>
                      </a:r>
                      <a:r>
                        <a:rPr lang="en-US" sz="1800" dirty="0" err="1"/>
                        <a:t>estadiol</a:t>
                      </a:r>
                      <a:r>
                        <a:rPr lang="en-US" sz="1800" dirty="0"/>
                        <a:t> has also been shown to increase risk for certain breast cancers.</a:t>
                      </a:r>
                    </a:p>
                  </a:txBody>
                  <a:tcPr marL="68598" marR="68598" marT="34299" marB="34299"/>
                </a:tc>
                <a:extLst>
                  <a:ext uri="{0D108BD9-81ED-4DB2-BD59-A6C34878D82A}">
                    <a16:rowId xmlns:a16="http://schemas.microsoft.com/office/drawing/2014/main" val="3452139041"/>
                  </a:ext>
                </a:extLst>
              </a:tr>
              <a:tr h="1253523">
                <a:tc>
                  <a:txBody>
                    <a:bodyPr/>
                    <a:lstStyle/>
                    <a:p>
                      <a:r>
                        <a:rPr lang="en-US" sz="1800" b="1"/>
                        <a:t>Energy homeostasis and metabolism: </a:t>
                      </a:r>
                      <a:r>
                        <a:rPr lang="en-US" sz="1800"/>
                        <a:t>estrogen deficiency can result in development of the metabolic syndrome. </a:t>
                      </a:r>
                    </a:p>
                  </a:txBody>
                  <a:tcPr marL="68598" marR="68598" marT="34299" marB="34299"/>
                </a:tc>
                <a:tc>
                  <a:txBody>
                    <a:bodyPr/>
                    <a:lstStyle/>
                    <a:p>
                      <a:r>
                        <a:rPr lang="en-US" sz="1800" dirty="0"/>
                        <a:t>In men, aromatase deficiency has been associated with the development of metabolic derangement characterized by increased circulating LDL, decreased glucose tolerance, hyperinsulinemia, and hepatic steatosis.</a:t>
                      </a:r>
                    </a:p>
                  </a:txBody>
                  <a:tcPr marL="68598" marR="68598" marT="34299" marB="34299"/>
                </a:tc>
                <a:tc>
                  <a:txBody>
                    <a:bodyPr/>
                    <a:lstStyle/>
                    <a:p>
                      <a:r>
                        <a:rPr lang="en-US" sz="1800" dirty="0"/>
                        <a:t>In women, estrogen deficiency has been associated with an increase in adipose cell volume and the growth of peripheral fat pads.</a:t>
                      </a:r>
                    </a:p>
                  </a:txBody>
                  <a:tcPr marL="68598" marR="68598" marT="34299" marB="34299"/>
                </a:tc>
                <a:extLst>
                  <a:ext uri="{0D108BD9-81ED-4DB2-BD59-A6C34878D82A}">
                    <a16:rowId xmlns:a16="http://schemas.microsoft.com/office/drawing/2014/main" val="2430616109"/>
                  </a:ext>
                </a:extLst>
              </a:tr>
              <a:tr h="1843908">
                <a:tc>
                  <a:txBody>
                    <a:bodyPr/>
                    <a:lstStyle/>
                    <a:p>
                      <a:r>
                        <a:rPr lang="en-US" sz="1800" b="1"/>
                        <a:t>Prevention of bone loss:</a:t>
                      </a:r>
                      <a:r>
                        <a:rPr lang="en-US" sz="1800"/>
                        <a:t> estrogens act on osteoblasts and osteoclasts to decrease resorption of bone through:</a:t>
                      </a:r>
                    </a:p>
                    <a:p>
                      <a:r>
                        <a:rPr lang="en-US" sz="1800"/>
                        <a:t>(1) increasing expression of factors on osteoblasts which promote osteoclast apoptosis; (2) increasing osteoprotegrin expression and decreasing RANK-RANK ligand signalling</a:t>
                      </a:r>
                    </a:p>
                  </a:txBody>
                  <a:tcPr marL="68598" marR="68598" marT="34299" marB="34299"/>
                </a:tc>
                <a:tc>
                  <a:txBody>
                    <a:bodyPr/>
                    <a:lstStyle/>
                    <a:p>
                      <a:r>
                        <a:rPr lang="en-US" sz="1800" dirty="0"/>
                        <a:t>Men with estrogen insensitivity or aromatase deficiency are at increased risk of loss in bone density and osteoporosis.</a:t>
                      </a:r>
                    </a:p>
                  </a:txBody>
                  <a:tcPr marL="68598" marR="68598" marT="34299" marB="34299"/>
                </a:tc>
                <a:tc>
                  <a:txBody>
                    <a:bodyPr/>
                    <a:lstStyle/>
                    <a:p>
                      <a:r>
                        <a:rPr lang="en-US" sz="1800" dirty="0"/>
                        <a:t>Menopause is thought to cause an increase risk of osteoporosis.</a:t>
                      </a:r>
                    </a:p>
                  </a:txBody>
                  <a:tcPr marL="68598" marR="68598" marT="34299" marB="34299"/>
                </a:tc>
                <a:extLst>
                  <a:ext uri="{0D108BD9-81ED-4DB2-BD59-A6C34878D82A}">
                    <a16:rowId xmlns:a16="http://schemas.microsoft.com/office/drawing/2014/main" val="2329769473"/>
                  </a:ext>
                </a:extLst>
              </a:tr>
              <a:tr h="1022611">
                <a:tc>
                  <a:txBody>
                    <a:bodyPr/>
                    <a:lstStyle/>
                    <a:p>
                      <a:r>
                        <a:rPr lang="en-US" sz="1800" b="1"/>
                        <a:t>Vasoprotection:</a:t>
                      </a:r>
                      <a:r>
                        <a:rPr lang="en-US" sz="1800"/>
                        <a:t> estrogens may decrease the risk of atherogenesis in males and females.</a:t>
                      </a:r>
                    </a:p>
                  </a:txBody>
                  <a:tcPr marL="68598" marR="68598" marT="34299" marB="34299"/>
                </a:tc>
                <a:tc>
                  <a:txBody>
                    <a:bodyPr/>
                    <a:lstStyle/>
                    <a:p>
                      <a:r>
                        <a:rPr lang="en-US" sz="1800"/>
                        <a:t>Case studies have demonstrated premature atherogenesis in aromatase-deficient men.</a:t>
                      </a:r>
                    </a:p>
                  </a:txBody>
                  <a:tcPr marL="68598" marR="68598" marT="34299" marB="34299"/>
                </a:tc>
                <a:tc>
                  <a:txBody>
                    <a:bodyPr/>
                    <a:lstStyle/>
                    <a:p>
                      <a:r>
                        <a:rPr lang="en-US" sz="1800" dirty="0"/>
                        <a:t>Animal studies have demonstrated a role for estrogen in preventing the formation of new atherosclerotic plaques, but this role has not yet been demonstrated in humans.</a:t>
                      </a:r>
                    </a:p>
                  </a:txBody>
                  <a:tcPr marL="68598" marR="68598" marT="34299" marB="34299"/>
                </a:tc>
                <a:extLst>
                  <a:ext uri="{0D108BD9-81ED-4DB2-BD59-A6C34878D82A}">
                    <a16:rowId xmlns:a16="http://schemas.microsoft.com/office/drawing/2014/main" val="1719966996"/>
                  </a:ext>
                </a:extLst>
              </a:tr>
            </a:tbl>
          </a:graphicData>
        </a:graphic>
      </p:graphicFrame>
    </p:spTree>
    <p:extLst>
      <p:ext uri="{BB962C8B-B14F-4D97-AF65-F5344CB8AC3E}">
        <p14:creationId xmlns:p14="http://schemas.microsoft.com/office/powerpoint/2010/main" val="23445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6A67-9D85-4F0A-B8DF-74E095B54427}"/>
              </a:ext>
            </a:extLst>
          </p:cNvPr>
          <p:cNvSpPr>
            <a:spLocks noGrp="1"/>
          </p:cNvSpPr>
          <p:nvPr>
            <p:ph type="title"/>
          </p:nvPr>
        </p:nvSpPr>
        <p:spPr/>
        <p:txBody>
          <a:bodyPr>
            <a:normAutofit/>
          </a:bodyPr>
          <a:lstStyle/>
          <a:p>
            <a:r>
              <a:rPr lang="en-US" sz="6600" b="1" dirty="0"/>
              <a:t>      Androgens</a:t>
            </a:r>
          </a:p>
        </p:txBody>
      </p:sp>
      <p:sp>
        <p:nvSpPr>
          <p:cNvPr id="3" name="Content Placeholder 2">
            <a:extLst>
              <a:ext uri="{FF2B5EF4-FFF2-40B4-BE49-F238E27FC236}">
                <a16:creationId xmlns:a16="http://schemas.microsoft.com/office/drawing/2014/main" id="{E686F0DF-14D8-49D4-9170-E9D65F229054}"/>
              </a:ext>
            </a:extLst>
          </p:cNvPr>
          <p:cNvSpPr>
            <a:spLocks noGrp="1"/>
          </p:cNvSpPr>
          <p:nvPr>
            <p:ph idx="1"/>
          </p:nvPr>
        </p:nvSpPr>
        <p:spPr/>
        <p:txBody>
          <a:bodyPr>
            <a:normAutofit/>
          </a:bodyPr>
          <a:lstStyle/>
          <a:p>
            <a:r>
              <a:rPr lang="en-US" sz="2800" b="1" dirty="0"/>
              <a:t>Testosterone</a:t>
            </a:r>
            <a:r>
              <a:rPr lang="en-US" sz="2800" dirty="0"/>
              <a:t>, along with dihydrotestosterone, is responsible for the development of male primary and secondary sexual characteristics. In women, hyperandrogenism can result in aberrant expression of male sexual characteristics; however, a certain level of androgen activity is also needed for normal female physiology.</a:t>
            </a:r>
          </a:p>
        </p:txBody>
      </p:sp>
      <p:sp>
        <p:nvSpPr>
          <p:cNvPr id="4" name="TextBox 3">
            <a:extLst>
              <a:ext uri="{FF2B5EF4-FFF2-40B4-BE49-F238E27FC236}">
                <a16:creationId xmlns:a16="http://schemas.microsoft.com/office/drawing/2014/main" id="{0AF83021-8D66-4271-AE6D-BE4A6A6F6F8E}"/>
              </a:ext>
            </a:extLst>
          </p:cNvPr>
          <p:cNvSpPr txBox="1"/>
          <p:nvPr/>
        </p:nvSpPr>
        <p:spPr>
          <a:xfrm>
            <a:off x="0" y="23021"/>
            <a:ext cx="2895600" cy="523220"/>
          </a:xfrm>
          <a:prstGeom prst="rect">
            <a:avLst/>
          </a:prstGeom>
          <a:noFill/>
        </p:spPr>
        <p:txBody>
          <a:bodyPr wrap="square" rtlCol="0">
            <a:spAutoFit/>
          </a:bodyPr>
          <a:lstStyle/>
          <a:p>
            <a:r>
              <a:rPr lang="en-US" sz="2800" dirty="0"/>
              <a:t>Core Knowledge</a:t>
            </a:r>
          </a:p>
        </p:txBody>
      </p:sp>
    </p:spTree>
    <p:extLst>
      <p:ext uri="{BB962C8B-B14F-4D97-AF65-F5344CB8AC3E}">
        <p14:creationId xmlns:p14="http://schemas.microsoft.com/office/powerpoint/2010/main" val="282538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AB0A-103F-4C28-8DFD-C6D6BE71455D}"/>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8DE23EA-4737-40E7-BC6C-89448A2BDF82}"/>
              </a:ext>
            </a:extLst>
          </p:cNvPr>
          <p:cNvGraphicFramePr>
            <a:graphicFrameLocks noGrp="1"/>
          </p:cNvGraphicFramePr>
          <p:nvPr>
            <p:ph idx="1"/>
            <p:extLst>
              <p:ext uri="{D42A27DB-BD31-4B8C-83A1-F6EECF244321}">
                <p14:modId xmlns:p14="http://schemas.microsoft.com/office/powerpoint/2010/main" val="2536662365"/>
              </p:ext>
            </p:extLst>
          </p:nvPr>
        </p:nvGraphicFramePr>
        <p:xfrm>
          <a:off x="2" y="0"/>
          <a:ext cx="9143997" cy="6857999"/>
        </p:xfrm>
        <a:graphic>
          <a:graphicData uri="http://schemas.openxmlformats.org/drawingml/2006/table">
            <a:tbl>
              <a:tblPr firstRow="1" bandRow="1">
                <a:tableStyleId>{F5AB1C69-6EDB-4FF4-983F-18BD219EF322}</a:tableStyleId>
              </a:tblPr>
              <a:tblGrid>
                <a:gridCol w="3047999">
                  <a:extLst>
                    <a:ext uri="{9D8B030D-6E8A-4147-A177-3AD203B41FA5}">
                      <a16:colId xmlns:a16="http://schemas.microsoft.com/office/drawing/2014/main" val="1596402052"/>
                    </a:ext>
                  </a:extLst>
                </a:gridCol>
                <a:gridCol w="3047999">
                  <a:extLst>
                    <a:ext uri="{9D8B030D-6E8A-4147-A177-3AD203B41FA5}">
                      <a16:colId xmlns:a16="http://schemas.microsoft.com/office/drawing/2014/main" val="1618172261"/>
                    </a:ext>
                  </a:extLst>
                </a:gridCol>
                <a:gridCol w="3047999">
                  <a:extLst>
                    <a:ext uri="{9D8B030D-6E8A-4147-A177-3AD203B41FA5}">
                      <a16:colId xmlns:a16="http://schemas.microsoft.com/office/drawing/2014/main" val="1598045983"/>
                    </a:ext>
                  </a:extLst>
                </a:gridCol>
              </a:tblGrid>
              <a:tr h="610498">
                <a:tc>
                  <a:txBody>
                    <a:bodyPr/>
                    <a:lstStyle/>
                    <a:p>
                      <a:r>
                        <a:rPr lang="en-US" sz="1200" b="1" dirty="0"/>
                        <a:t>Effect</a:t>
                      </a:r>
                      <a:endParaRPr lang="en-US" sz="1200" dirty="0"/>
                    </a:p>
                  </a:txBody>
                  <a:tcPr marL="0" marR="0" marT="0" marB="0"/>
                </a:tc>
                <a:tc>
                  <a:txBody>
                    <a:bodyPr/>
                    <a:lstStyle/>
                    <a:p>
                      <a:r>
                        <a:rPr lang="en-US" sz="1200" b="1" dirty="0"/>
                        <a:t>Men</a:t>
                      </a:r>
                      <a:endParaRPr lang="en-US" sz="1200" dirty="0"/>
                    </a:p>
                  </a:txBody>
                  <a:tcPr marL="0" marR="0" marT="0" marB="0"/>
                </a:tc>
                <a:tc>
                  <a:txBody>
                    <a:bodyPr/>
                    <a:lstStyle/>
                    <a:p>
                      <a:r>
                        <a:rPr lang="en-US" sz="1200" b="1"/>
                        <a:t>Women</a:t>
                      </a:r>
                      <a:endParaRPr lang="en-US" sz="1200"/>
                    </a:p>
                  </a:txBody>
                  <a:tcPr marL="0" marR="0" marT="0" marB="0"/>
                </a:tc>
                <a:extLst>
                  <a:ext uri="{0D108BD9-81ED-4DB2-BD59-A6C34878D82A}">
                    <a16:rowId xmlns:a16="http://schemas.microsoft.com/office/drawing/2014/main" val="4186205566"/>
                  </a:ext>
                </a:extLst>
              </a:tr>
              <a:tr h="1249500">
                <a:tc>
                  <a:txBody>
                    <a:bodyPr/>
                    <a:lstStyle/>
                    <a:p>
                      <a:r>
                        <a:rPr lang="en-US" sz="1200" b="1" dirty="0"/>
                        <a:t>Male sexual characteristics:</a:t>
                      </a:r>
                      <a:r>
                        <a:rPr lang="en-US" sz="1200" dirty="0"/>
                        <a:t> testosterone promotes the development of the male sexual organs as well as secondary sexual characteristics</a:t>
                      </a:r>
                    </a:p>
                  </a:txBody>
                  <a:tcPr marL="0" marR="0" marT="0" marB="0"/>
                </a:tc>
                <a:tc>
                  <a:txBody>
                    <a:bodyPr/>
                    <a:lstStyle/>
                    <a:p>
                      <a:r>
                        <a:rPr lang="en-US" sz="1200"/>
                        <a:t>Testosterone and DHT are important for sexual development as well as secondary sexual characteristics such as thick skin and male-pattern hair growth.</a:t>
                      </a:r>
                    </a:p>
                  </a:txBody>
                  <a:tcPr marL="0" marR="0" marT="0" marB="0"/>
                </a:tc>
                <a:tc>
                  <a:txBody>
                    <a:bodyPr/>
                    <a:lstStyle/>
                    <a:p>
                      <a:r>
                        <a:rPr lang="en-US" sz="1200"/>
                        <a:t>Hyperandrogenism in women causes </a:t>
                      </a:r>
                      <a:r>
                        <a:rPr lang="en-US" sz="1200" b="1"/>
                        <a:t>hirsutism</a:t>
                      </a:r>
                      <a:r>
                        <a:rPr lang="en-US" sz="1200"/>
                        <a:t>, which is the excessive growth of body hair in areas associated with male-pattern growth such as the chin and upper lip.</a:t>
                      </a:r>
                    </a:p>
                  </a:txBody>
                  <a:tcPr marL="0" marR="0" marT="0" marB="0"/>
                </a:tc>
                <a:extLst>
                  <a:ext uri="{0D108BD9-81ED-4DB2-BD59-A6C34878D82A}">
                    <a16:rowId xmlns:a16="http://schemas.microsoft.com/office/drawing/2014/main" val="3678724225"/>
                  </a:ext>
                </a:extLst>
              </a:tr>
              <a:tr h="1249500">
                <a:tc>
                  <a:txBody>
                    <a:bodyPr/>
                    <a:lstStyle/>
                    <a:p>
                      <a:r>
                        <a:rPr lang="en-US" sz="1200" b="1" dirty="0"/>
                        <a:t>Mood, sexual drive and desire: </a:t>
                      </a:r>
                      <a:r>
                        <a:rPr lang="en-US" sz="1200" dirty="0"/>
                        <a:t>testosterone has a stimulatory effect on libido in both women and men.</a:t>
                      </a:r>
                    </a:p>
                  </a:txBody>
                  <a:tcPr marL="0" marR="0" marT="0" marB="0"/>
                </a:tc>
                <a:tc>
                  <a:txBody>
                    <a:bodyPr/>
                    <a:lstStyle/>
                    <a:p>
                      <a:r>
                        <a:rPr lang="en-US" sz="1200" dirty="0"/>
                        <a:t>In men, increased testosterone is associated with an increase in sexual drive and the drop in testosterone with age is associated with a decreasing libido.</a:t>
                      </a:r>
                    </a:p>
                  </a:txBody>
                  <a:tcPr marL="0" marR="0" marT="0" marB="0"/>
                </a:tc>
                <a:tc>
                  <a:txBody>
                    <a:bodyPr/>
                    <a:lstStyle/>
                    <a:p>
                      <a:r>
                        <a:rPr lang="en-US" sz="1200"/>
                        <a:t>In women with adrenal insufficiency and consequent low androgen levels, replacement with DHEA has been found to increase energy and improve libido and sexual thoughts.</a:t>
                      </a:r>
                    </a:p>
                  </a:txBody>
                  <a:tcPr marL="0" marR="0" marT="0" marB="0"/>
                </a:tc>
                <a:extLst>
                  <a:ext uri="{0D108BD9-81ED-4DB2-BD59-A6C34878D82A}">
                    <a16:rowId xmlns:a16="http://schemas.microsoft.com/office/drawing/2014/main" val="3764360315"/>
                  </a:ext>
                </a:extLst>
              </a:tr>
              <a:tr h="999601">
                <a:tc>
                  <a:txBody>
                    <a:bodyPr/>
                    <a:lstStyle/>
                    <a:p>
                      <a:r>
                        <a:rPr lang="en-US" sz="1200" b="1"/>
                        <a:t>Bone formation: </a:t>
                      </a:r>
                      <a:r>
                        <a:rPr lang="en-US" sz="1200"/>
                        <a:t>testosterone is thought to increase bone thickness and periosteal bone formation.</a:t>
                      </a:r>
                    </a:p>
                  </a:txBody>
                  <a:tcPr marL="0" marR="0" marT="0" marB="0"/>
                </a:tc>
                <a:tc>
                  <a:txBody>
                    <a:bodyPr/>
                    <a:lstStyle/>
                    <a:p>
                      <a:r>
                        <a:rPr lang="en-US" sz="1200"/>
                        <a:t>The effect of testosterone on bone, via aromatisation to estrogen, is thought to account for increased bone strength in men over women.</a:t>
                      </a:r>
                    </a:p>
                  </a:txBody>
                  <a:tcPr marL="0" marR="0" marT="0" marB="0"/>
                </a:tc>
                <a:tc>
                  <a:txBody>
                    <a:bodyPr/>
                    <a:lstStyle/>
                    <a:p>
                      <a:r>
                        <a:rPr lang="en-US" sz="1200"/>
                        <a:t>Testosterone increased bone mineral density in women with hypopituitarism but this may have been due to the effects of aromatization to estrogen.</a:t>
                      </a:r>
                    </a:p>
                  </a:txBody>
                  <a:tcPr marL="0" marR="0" marT="0" marB="0"/>
                </a:tc>
                <a:extLst>
                  <a:ext uri="{0D108BD9-81ED-4DB2-BD59-A6C34878D82A}">
                    <a16:rowId xmlns:a16="http://schemas.microsoft.com/office/drawing/2014/main" val="765546257"/>
                  </a:ext>
                </a:extLst>
              </a:tr>
              <a:tr h="749700">
                <a:tc>
                  <a:txBody>
                    <a:bodyPr/>
                    <a:lstStyle/>
                    <a:p>
                      <a:r>
                        <a:rPr lang="en-US" sz="1200" b="1"/>
                        <a:t>Metabolism:</a:t>
                      </a:r>
                      <a:r>
                        <a:rPr lang="en-US" sz="1200"/>
                        <a:t> testosterone has an important role in metabolism and muscle deposition.</a:t>
                      </a:r>
                    </a:p>
                  </a:txBody>
                  <a:tcPr marL="0" marR="0" marT="0" marB="0"/>
                </a:tc>
                <a:tc>
                  <a:txBody>
                    <a:bodyPr/>
                    <a:lstStyle/>
                    <a:p>
                      <a:r>
                        <a:rPr lang="en-US" sz="1200"/>
                        <a:t>Testosterone increases basal metabolic rate and muscle mass.</a:t>
                      </a:r>
                    </a:p>
                  </a:txBody>
                  <a:tcPr marL="0" marR="0" marT="0" marB="0"/>
                </a:tc>
                <a:tc>
                  <a:txBody>
                    <a:bodyPr/>
                    <a:lstStyle/>
                    <a:p>
                      <a:r>
                        <a:rPr lang="en-US" sz="1200"/>
                        <a:t>In women with hypopituitarism, testosterone supplementation increased fat-free mass and muscle.</a:t>
                      </a:r>
                    </a:p>
                  </a:txBody>
                  <a:tcPr marL="0" marR="0" marT="0" marB="0"/>
                </a:tc>
                <a:extLst>
                  <a:ext uri="{0D108BD9-81ED-4DB2-BD59-A6C34878D82A}">
                    <a16:rowId xmlns:a16="http://schemas.microsoft.com/office/drawing/2014/main" val="875945128"/>
                  </a:ext>
                </a:extLst>
              </a:tr>
              <a:tr h="749700">
                <a:tc>
                  <a:txBody>
                    <a:bodyPr/>
                    <a:lstStyle/>
                    <a:p>
                      <a:r>
                        <a:rPr lang="en-US" sz="1200" b="1"/>
                        <a:t>Erythropoiesis:</a:t>
                      </a:r>
                      <a:r>
                        <a:rPr lang="en-US" sz="1200"/>
                        <a:t> testosterone promotes red blood cell formation and protects against anemia.</a:t>
                      </a:r>
                    </a:p>
                  </a:txBody>
                  <a:tcPr marL="0" marR="0" marT="0" marB="0"/>
                </a:tc>
                <a:tc>
                  <a:txBody>
                    <a:bodyPr/>
                    <a:lstStyle/>
                    <a:p>
                      <a:r>
                        <a:rPr lang="en-US" sz="1200"/>
                        <a:t>Replacing testosterone in males with hypogonadism results in increases in red blood cell mass.</a:t>
                      </a:r>
                    </a:p>
                  </a:txBody>
                  <a:tcPr marL="0" marR="0" marT="0" marB="0"/>
                </a:tc>
                <a:tc>
                  <a:txBody>
                    <a:bodyPr/>
                    <a:lstStyle/>
                    <a:p>
                      <a:r>
                        <a:rPr lang="en-US" sz="1200"/>
                        <a:t>Low levels of testosterone in older women may increase the risk of anemia.</a:t>
                      </a:r>
                    </a:p>
                  </a:txBody>
                  <a:tcPr marL="0" marR="0" marT="0" marB="0"/>
                </a:tc>
                <a:extLst>
                  <a:ext uri="{0D108BD9-81ED-4DB2-BD59-A6C34878D82A}">
                    <a16:rowId xmlns:a16="http://schemas.microsoft.com/office/drawing/2014/main" val="1312864359"/>
                  </a:ext>
                </a:extLst>
              </a:tr>
              <a:tr h="1249500">
                <a:tc>
                  <a:txBody>
                    <a:bodyPr/>
                    <a:lstStyle/>
                    <a:p>
                      <a:r>
                        <a:rPr lang="en-US" sz="1200" b="1" dirty="0"/>
                        <a:t>Estrogen precursor:</a:t>
                      </a:r>
                      <a:r>
                        <a:rPr lang="en-US" sz="1200" dirty="0"/>
                        <a:t> testosterone and androstenedione can be aromatized to form estrogens.</a:t>
                      </a:r>
                    </a:p>
                  </a:txBody>
                  <a:tcPr marL="0" marR="0" marT="0" marB="0"/>
                </a:tc>
                <a:tc>
                  <a:txBody>
                    <a:bodyPr/>
                    <a:lstStyle/>
                    <a:p>
                      <a:r>
                        <a:rPr lang="en-US" sz="1200" dirty="0"/>
                        <a:t>In men, peripheral aromatization of testosterone plays an important role in estrogen production in bones and the reproductive tract, where it plays an important role in normal physiology.</a:t>
                      </a:r>
                    </a:p>
                  </a:txBody>
                  <a:tcPr marL="0" marR="0" marT="0" marB="0"/>
                </a:tc>
                <a:tc>
                  <a:txBody>
                    <a:bodyPr/>
                    <a:lstStyle/>
                    <a:p>
                      <a:r>
                        <a:rPr lang="en-US" sz="1200" dirty="0"/>
                        <a:t>In postmenopausal women, aromatization of circulating androgens is an important source of estrogens and may help to ameliorate some of the consequences of menopause.</a:t>
                      </a:r>
                    </a:p>
                  </a:txBody>
                  <a:tcPr marL="0" marR="0" marT="0" marB="0"/>
                </a:tc>
                <a:extLst>
                  <a:ext uri="{0D108BD9-81ED-4DB2-BD59-A6C34878D82A}">
                    <a16:rowId xmlns:a16="http://schemas.microsoft.com/office/drawing/2014/main" val="415048674"/>
                  </a:ext>
                </a:extLst>
              </a:tr>
            </a:tbl>
          </a:graphicData>
        </a:graphic>
      </p:graphicFrame>
    </p:spTree>
    <p:extLst>
      <p:ext uri="{BB962C8B-B14F-4D97-AF65-F5344CB8AC3E}">
        <p14:creationId xmlns:p14="http://schemas.microsoft.com/office/powerpoint/2010/main" val="1027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5716-8B9F-4EB0-A8C1-4B9DA1AE8043}"/>
              </a:ext>
            </a:extLst>
          </p:cNvPr>
          <p:cNvSpPr>
            <a:spLocks noGrp="1"/>
          </p:cNvSpPr>
          <p:nvPr>
            <p:ph type="title"/>
          </p:nvPr>
        </p:nvSpPr>
        <p:spPr>
          <a:xfrm>
            <a:off x="3962400" y="781015"/>
            <a:ext cx="3772883" cy="1229045"/>
          </a:xfrm>
        </p:spPr>
        <p:txBody>
          <a:bodyPr>
            <a:normAutofit fontScale="90000"/>
          </a:bodyPr>
          <a:lstStyle/>
          <a:p>
            <a:r>
              <a:rPr lang="en-US" sz="6000" b="1" dirty="0"/>
              <a:t>Females</a:t>
            </a:r>
            <a:br>
              <a:rPr lang="en-US" dirty="0"/>
            </a:br>
            <a:endParaRPr lang="en-US" dirty="0"/>
          </a:p>
        </p:txBody>
      </p:sp>
      <p:sp>
        <p:nvSpPr>
          <p:cNvPr id="3" name="Content Placeholder 2">
            <a:extLst>
              <a:ext uri="{FF2B5EF4-FFF2-40B4-BE49-F238E27FC236}">
                <a16:creationId xmlns:a16="http://schemas.microsoft.com/office/drawing/2014/main" id="{E019B3B8-8ACD-4FDB-8653-D4C4762AD5E0}"/>
              </a:ext>
            </a:extLst>
          </p:cNvPr>
          <p:cNvSpPr>
            <a:spLocks noGrp="1"/>
          </p:cNvSpPr>
          <p:nvPr>
            <p:ph idx="1"/>
          </p:nvPr>
        </p:nvSpPr>
        <p:spPr>
          <a:xfrm>
            <a:off x="398963" y="1828383"/>
            <a:ext cx="8574733" cy="4801017"/>
          </a:xfrm>
        </p:spPr>
        <p:txBody>
          <a:bodyPr>
            <a:normAutofit fontScale="92500"/>
          </a:bodyPr>
          <a:lstStyle/>
          <a:p>
            <a:r>
              <a:rPr lang="en-US" sz="2400" dirty="0"/>
              <a:t>Progesterone has several well-defined roles in females.</a:t>
            </a:r>
          </a:p>
          <a:p>
            <a:r>
              <a:rPr lang="en-US" sz="2400" dirty="0"/>
              <a:t>Progesterone is secreted by ovarian follicular cells prior to ovulation; it is also secreted in larger amounts by the corpus luteum, which forms from follicular granulosa cells following ovulation.</a:t>
            </a:r>
          </a:p>
          <a:p>
            <a:r>
              <a:rPr lang="en-US" sz="2400" dirty="0"/>
              <a:t>The </a:t>
            </a:r>
            <a:r>
              <a:rPr lang="en-US" sz="2400" b="1" dirty="0"/>
              <a:t>corpus luteum</a:t>
            </a:r>
            <a:r>
              <a:rPr lang="en-US" sz="2400" dirty="0"/>
              <a:t> will grow for 10-12 days and then regress if fertilization does not occur; if fertilization does occur, the corpus luteum is maintained for the first 2-3 months of pregnancy.</a:t>
            </a:r>
          </a:p>
          <a:p>
            <a:r>
              <a:rPr lang="en-US" sz="2400" dirty="0"/>
              <a:t>Progesterone plays several important actions in the normal female reproductive cycle:</a:t>
            </a:r>
          </a:p>
          <a:p>
            <a:pPr lvl="1"/>
            <a:r>
              <a:rPr lang="en-US" sz="2400" dirty="0"/>
              <a:t>Prepares the uterus for pregnancy by shifting the endometrium from proliferation to secretion.</a:t>
            </a:r>
          </a:p>
          <a:p>
            <a:pPr lvl="1"/>
            <a:r>
              <a:rPr lang="en-US" sz="2400" dirty="0"/>
              <a:t>Withdrawal of progesterone in the absence of pregnancy leads to organized shedding (menstruation).</a:t>
            </a:r>
          </a:p>
          <a:p>
            <a:pPr lvl="1"/>
            <a:r>
              <a:rPr lang="en-US" sz="2400" dirty="0"/>
              <a:t>Helps mediate sexual response in the brain.</a:t>
            </a:r>
          </a:p>
        </p:txBody>
      </p:sp>
      <p:sp>
        <p:nvSpPr>
          <p:cNvPr id="4" name="Title 1">
            <a:extLst>
              <a:ext uri="{FF2B5EF4-FFF2-40B4-BE49-F238E27FC236}">
                <a16:creationId xmlns:a16="http://schemas.microsoft.com/office/drawing/2014/main" id="{2175C15F-FC22-4ED9-AFA3-736B1F981DA9}"/>
              </a:ext>
            </a:extLst>
          </p:cNvPr>
          <p:cNvSpPr txBox="1">
            <a:spLocks/>
          </p:cNvSpPr>
          <p:nvPr/>
        </p:nvSpPr>
        <p:spPr>
          <a:xfrm>
            <a:off x="369104" y="603448"/>
            <a:ext cx="3825419" cy="1406612"/>
          </a:xfrm>
          <a:prstGeom prst="rect">
            <a:avLst/>
          </a:prstGeom>
        </p:spPr>
        <p:txBody>
          <a:bodyPr vert="horz" lIns="68598" tIns="34299" rIns="68598" bIns="34299"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000" b="1" dirty="0"/>
              <a:t>Progesterone</a:t>
            </a:r>
            <a:br>
              <a:rPr lang="en-US" sz="4800" dirty="0"/>
            </a:br>
            <a:endParaRPr lang="en-US" sz="4800" dirty="0"/>
          </a:p>
        </p:txBody>
      </p:sp>
      <p:sp>
        <p:nvSpPr>
          <p:cNvPr id="5" name="TextBox 4">
            <a:extLst>
              <a:ext uri="{FF2B5EF4-FFF2-40B4-BE49-F238E27FC236}">
                <a16:creationId xmlns:a16="http://schemas.microsoft.com/office/drawing/2014/main" id="{27FAD2B8-8E55-4779-AAB0-F0A7A3E067E3}"/>
              </a:ext>
            </a:extLst>
          </p:cNvPr>
          <p:cNvSpPr txBox="1"/>
          <p:nvPr/>
        </p:nvSpPr>
        <p:spPr>
          <a:xfrm>
            <a:off x="0" y="304800"/>
            <a:ext cx="3772883" cy="523220"/>
          </a:xfrm>
          <a:prstGeom prst="rect">
            <a:avLst/>
          </a:prstGeom>
          <a:noFill/>
        </p:spPr>
        <p:txBody>
          <a:bodyPr wrap="square" rtlCol="0">
            <a:spAutoFit/>
          </a:bodyPr>
          <a:lstStyle/>
          <a:p>
            <a:r>
              <a:rPr lang="en-US" sz="2800" dirty="0"/>
              <a:t>Core Knowledge</a:t>
            </a:r>
          </a:p>
        </p:txBody>
      </p:sp>
    </p:spTree>
    <p:extLst>
      <p:ext uri="{BB962C8B-B14F-4D97-AF65-F5344CB8AC3E}">
        <p14:creationId xmlns:p14="http://schemas.microsoft.com/office/powerpoint/2010/main" val="215452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br>
              <a:rPr lang="en-US" sz="3600" dirty="0">
                <a:solidFill>
                  <a:srgbClr val="8064A1"/>
                </a:solidFill>
                <a:latin typeface="Calibri" panose="020F0502020204030204"/>
                <a:cs typeface="Calibri" panose="020F0502020204030204"/>
                <a:sym typeface="+mn-ea"/>
              </a:rPr>
            </a:b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3" name="Content Placeholder 2"/>
          <p:cNvSpPr>
            <a:spLocks noGrp="1"/>
          </p:cNvSpPr>
          <p:nvPr>
            <p:ph idx="1"/>
          </p:nvPr>
        </p:nvSpPr>
        <p:spPr>
          <a:xfrm>
            <a:off x="628650" y="1026457"/>
            <a:ext cx="7886700" cy="5298143"/>
          </a:xfrm>
        </p:spPr>
        <p:txBody>
          <a:bodyPr>
            <a:normAutofit fontScale="92500" lnSpcReduction="20000"/>
          </a:bodyPr>
          <a:lstStyle/>
          <a:p>
            <a:r>
              <a:rPr lang="en-US" sz="2400" dirty="0"/>
              <a:t>After fertilization, progesterone:</a:t>
            </a:r>
          </a:p>
          <a:p>
            <a:pPr lvl="1"/>
            <a:r>
              <a:rPr lang="en-US" sz="2400" dirty="0"/>
              <a:t>Organizes the vasculature of the endometrium to prepare for implantation</a:t>
            </a:r>
          </a:p>
          <a:p>
            <a:pPr lvl="1"/>
            <a:r>
              <a:rPr lang="en-US" sz="2400" dirty="0"/>
              <a:t>Promotes enzymatic digestion of the zona pellucida to allow the oocyte to implant into the uterine wall</a:t>
            </a:r>
          </a:p>
          <a:p>
            <a:pPr lvl="1"/>
            <a:r>
              <a:rPr lang="en-US" sz="2400" dirty="0"/>
              <a:t>Inhibits contractions of the uterine </a:t>
            </a:r>
            <a:r>
              <a:rPr lang="en-US" sz="2400" i="1" dirty="0"/>
              <a:t>myometrium</a:t>
            </a:r>
            <a:r>
              <a:rPr lang="en-US" sz="2400" dirty="0"/>
              <a:t> (smooth muscle layer) and counteracts the effects of oxytocin on contractility</a:t>
            </a:r>
          </a:p>
          <a:p>
            <a:pPr lvl="1"/>
            <a:r>
              <a:rPr lang="en-US" sz="2400" dirty="0"/>
              <a:t>Promotes lobuloalveolar growth in the breasts to prepare for lactation, but suppresses premature milk protein synthesis prior to parturition</a:t>
            </a:r>
          </a:p>
          <a:p>
            <a:r>
              <a:rPr lang="en-US" sz="2400" dirty="0"/>
              <a:t>Some of the effects of progesterone may be related to its ability to antagonize estrogen by decreasing expression of estrogen receptors, e.g. the ability of progesterone to inhibit estrogen-mediated endometrial proliferation</a:t>
            </a:r>
          </a:p>
          <a:p>
            <a:r>
              <a:rPr lang="en-US" sz="2400" dirty="0"/>
              <a:t>Progesterone also has a potent effect as an antagonist of the mineralocorticoid receptor, reducing sodium retention when present, and increasing sodium retention when progesterone is withdrawn.</a:t>
            </a:r>
          </a:p>
          <a:p>
            <a:pPr marR="913130">
              <a:lnSpc>
                <a:spcPct val="105000"/>
              </a:lnSpc>
              <a:spcBef>
                <a:spcPts val="1370"/>
              </a:spcBef>
              <a:tabLst>
                <a:tab pos="118745" algn="l"/>
                <a:tab pos="142875" algn="l"/>
              </a:tabLst>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24</a:t>
            </a:fld>
            <a:endParaRPr lang="en-US"/>
          </a:p>
        </p:txBody>
      </p:sp>
      <p:sp>
        <p:nvSpPr>
          <p:cNvPr id="5" name="TextBox 4">
            <a:extLst>
              <a:ext uri="{FF2B5EF4-FFF2-40B4-BE49-F238E27FC236}">
                <a16:creationId xmlns:a16="http://schemas.microsoft.com/office/drawing/2014/main" id="{8B5AFDAB-DDA7-4DD8-A5C1-07D18DEBC5B1}"/>
              </a:ext>
            </a:extLst>
          </p:cNvPr>
          <p:cNvSpPr txBox="1"/>
          <p:nvPr/>
        </p:nvSpPr>
        <p:spPr>
          <a:xfrm>
            <a:off x="228600" y="304800"/>
            <a:ext cx="2743200" cy="523220"/>
          </a:xfrm>
          <a:prstGeom prst="rect">
            <a:avLst/>
          </a:prstGeom>
          <a:noFill/>
        </p:spPr>
        <p:txBody>
          <a:bodyPr wrap="square" rtlCol="0">
            <a:spAutoFit/>
          </a:bodyPr>
          <a:lstStyle/>
          <a:p>
            <a:r>
              <a:rPr lang="en-US" sz="2800" dirty="0"/>
              <a:t>Core Knowledge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600" dirty="0">
                <a:solidFill>
                  <a:srgbClr val="8064A1"/>
                </a:solidFill>
                <a:latin typeface="Calibri" panose="020F0502020204030204"/>
                <a:cs typeface="Calibri" panose="020F0502020204030204"/>
                <a:sym typeface="+mn-ea"/>
              </a:rPr>
            </a:br>
            <a:r>
              <a:rPr lang="en-US" sz="3600" b="1" dirty="0"/>
              <a:t>Males</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6" name="Content Placeholder 5">
            <a:extLst>
              <a:ext uri="{FF2B5EF4-FFF2-40B4-BE49-F238E27FC236}">
                <a16:creationId xmlns:a16="http://schemas.microsoft.com/office/drawing/2014/main" id="{9EAC66E8-AFBB-41C9-B2EC-4BDDF67A2FA4}"/>
              </a:ext>
            </a:extLst>
          </p:cNvPr>
          <p:cNvSpPr>
            <a:spLocks noGrp="1"/>
          </p:cNvSpPr>
          <p:nvPr>
            <p:ph idx="1"/>
          </p:nvPr>
        </p:nvSpPr>
        <p:spPr/>
        <p:txBody>
          <a:bodyPr>
            <a:normAutofit/>
          </a:bodyPr>
          <a:lstStyle/>
          <a:p>
            <a:r>
              <a:rPr lang="en-US" sz="2400" dirty="0"/>
              <a:t>The role of progesterone in males is less clear, but it is believed to play a role in activating sperm in the female reproductive tract. It has also been implicated as a modulator of male sexual response and behavior</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t>25</a:t>
            </a:fld>
            <a:endParaRPr lang="en-US"/>
          </a:p>
        </p:txBody>
      </p:sp>
      <p:sp>
        <p:nvSpPr>
          <p:cNvPr id="5" name="TextBox 4">
            <a:extLst>
              <a:ext uri="{FF2B5EF4-FFF2-40B4-BE49-F238E27FC236}">
                <a16:creationId xmlns:a16="http://schemas.microsoft.com/office/drawing/2014/main" id="{8B5AFDAB-DDA7-4DD8-A5C1-07D18DEBC5B1}"/>
              </a:ext>
            </a:extLst>
          </p:cNvPr>
          <p:cNvSpPr txBox="1"/>
          <p:nvPr/>
        </p:nvSpPr>
        <p:spPr>
          <a:xfrm>
            <a:off x="228600" y="304800"/>
            <a:ext cx="2743200" cy="523220"/>
          </a:xfrm>
          <a:prstGeom prst="rect">
            <a:avLst/>
          </a:prstGeom>
          <a:noFill/>
        </p:spPr>
        <p:txBody>
          <a:bodyPr wrap="square" rtlCol="0">
            <a:spAutoFit/>
          </a:bodyPr>
          <a:lstStyle/>
          <a:p>
            <a:r>
              <a:rPr lang="en-US" sz="2800" dirty="0"/>
              <a:t>Core Knowledge</a:t>
            </a:r>
          </a:p>
        </p:txBody>
      </p:sp>
    </p:spTree>
    <p:extLst>
      <p:ext uri="{BB962C8B-B14F-4D97-AF65-F5344CB8AC3E}">
        <p14:creationId xmlns:p14="http://schemas.microsoft.com/office/powerpoint/2010/main" val="195303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br>
              <a:rPr lang="en-US" sz="3600" dirty="0">
                <a:solidFill>
                  <a:srgbClr val="8064A1"/>
                </a:solidFill>
                <a:latin typeface="Calibri" panose="020F0502020204030204"/>
                <a:cs typeface="Calibri" panose="020F0502020204030204"/>
                <a:sym typeface="+mn-ea"/>
              </a:rPr>
            </a:b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3" name="Content Placeholder 2"/>
          <p:cNvSpPr>
            <a:spLocks noGrp="1"/>
          </p:cNvSpPr>
          <p:nvPr>
            <p:ph idx="1"/>
          </p:nvPr>
        </p:nvSpPr>
        <p:spPr>
          <a:xfrm>
            <a:off x="990600" y="2570956"/>
            <a:ext cx="7886700" cy="1455738"/>
          </a:xfrm>
        </p:spPr>
        <p:txBody>
          <a:bodyPr>
            <a:normAutofit/>
          </a:bodyPr>
          <a:lstStyle/>
          <a:p>
            <a:pPr marL="0" marR="913130" indent="0">
              <a:lnSpc>
                <a:spcPct val="105000"/>
              </a:lnSpc>
              <a:spcBef>
                <a:spcPts val="1370"/>
              </a:spcBef>
              <a:buNone/>
              <a:tabLst>
                <a:tab pos="118745" algn="l"/>
                <a:tab pos="142875" algn="l"/>
              </a:tabLst>
            </a:pPr>
            <a:r>
              <a:rPr lang="en-US" sz="6000" b="1" dirty="0"/>
              <a:t>Vertical Integration</a:t>
            </a:r>
          </a:p>
        </p:txBody>
      </p:sp>
      <p:sp>
        <p:nvSpPr>
          <p:cNvPr id="4" name="Slide Number Placeholder 3"/>
          <p:cNvSpPr>
            <a:spLocks noGrp="1"/>
          </p:cNvSpPr>
          <p:nvPr>
            <p:ph type="sldNum" sz="quarter" idx="12"/>
          </p:nvPr>
        </p:nvSpPr>
        <p:spPr/>
        <p:txBody>
          <a:bodyPr/>
          <a:lstStyle/>
          <a:p>
            <a:fld id="{B6F15528-21DE-4FAA-801E-634DDDAF4B2B}" type="slidenum">
              <a:rPr lang="en-US" smtClean="0"/>
              <a:t>26</a:t>
            </a:fld>
            <a:endParaRPr lang="en-US"/>
          </a:p>
        </p:txBody>
      </p:sp>
    </p:spTree>
    <p:extLst>
      <p:ext uri="{BB962C8B-B14F-4D97-AF65-F5344CB8AC3E}">
        <p14:creationId xmlns:p14="http://schemas.microsoft.com/office/powerpoint/2010/main" val="3848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B857-0546-424F-A030-5FF9FBBF08F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B8A2903-70D9-4048-824D-3484E6D521D5}"/>
              </a:ext>
            </a:extLst>
          </p:cNvPr>
          <p:cNvPicPr>
            <a:picLocks noGrp="1" noChangeAspect="1"/>
          </p:cNvPicPr>
          <p:nvPr>
            <p:ph idx="1"/>
          </p:nvPr>
        </p:nvPicPr>
        <p:blipFill>
          <a:blip r:embed="rId2"/>
          <a:stretch>
            <a:fillRect/>
          </a:stretch>
        </p:blipFill>
        <p:spPr>
          <a:xfrm>
            <a:off x="152400" y="1253330"/>
            <a:ext cx="4858933" cy="5239543"/>
          </a:xfrm>
          <a:prstGeom prst="rect">
            <a:avLst/>
          </a:prstGeom>
        </p:spPr>
      </p:pic>
      <p:sp>
        <p:nvSpPr>
          <p:cNvPr id="5" name="Footer Placeholder 4">
            <a:extLst>
              <a:ext uri="{FF2B5EF4-FFF2-40B4-BE49-F238E27FC236}">
                <a16:creationId xmlns:a16="http://schemas.microsoft.com/office/drawing/2014/main" id="{B5F7DAAF-CDD9-45B4-8ABF-707D7219C8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F5062F-C5D8-43E7-A284-10E1FC08966D}"/>
              </a:ext>
            </a:extLst>
          </p:cNvPr>
          <p:cNvSpPr>
            <a:spLocks noGrp="1"/>
          </p:cNvSpPr>
          <p:nvPr>
            <p:ph type="sldNum" sz="quarter" idx="12"/>
          </p:nvPr>
        </p:nvSpPr>
        <p:spPr/>
        <p:txBody>
          <a:bodyPr/>
          <a:lstStyle/>
          <a:p>
            <a:fld id="{B6F15528-21DE-4FAA-801E-634DDDAF4B2B}" type="slidenum">
              <a:rPr lang="en-US" smtClean="0"/>
              <a:t>27</a:t>
            </a:fld>
            <a:endParaRPr lang="en-US"/>
          </a:p>
        </p:txBody>
      </p:sp>
      <p:pic>
        <p:nvPicPr>
          <p:cNvPr id="7" name="Picture 6">
            <a:extLst>
              <a:ext uri="{FF2B5EF4-FFF2-40B4-BE49-F238E27FC236}">
                <a16:creationId xmlns:a16="http://schemas.microsoft.com/office/drawing/2014/main" id="{D34BA5F2-942E-42B0-9AB7-8D4695897AC1}"/>
              </a:ext>
            </a:extLst>
          </p:cNvPr>
          <p:cNvPicPr>
            <a:picLocks noChangeAspect="1"/>
          </p:cNvPicPr>
          <p:nvPr/>
        </p:nvPicPr>
        <p:blipFill>
          <a:blip r:embed="rId3"/>
          <a:stretch>
            <a:fillRect/>
          </a:stretch>
        </p:blipFill>
        <p:spPr>
          <a:xfrm>
            <a:off x="5011334" y="1253330"/>
            <a:ext cx="3780242" cy="4842669"/>
          </a:xfrm>
          <a:prstGeom prst="rect">
            <a:avLst/>
          </a:prstGeom>
        </p:spPr>
      </p:pic>
    </p:spTree>
    <p:extLst>
      <p:ext uri="{BB962C8B-B14F-4D97-AF65-F5344CB8AC3E}">
        <p14:creationId xmlns:p14="http://schemas.microsoft.com/office/powerpoint/2010/main" val="20114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7DFB-00B2-48DB-A739-916193C533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662856-42DD-453A-A71D-B3CD11FED73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F72B8CF-DF32-44DF-964F-430934120CBC}"/>
              </a:ext>
            </a:extLst>
          </p:cNvPr>
          <p:cNvSpPr>
            <a:spLocks noGrp="1"/>
          </p:cNvSpPr>
          <p:nvPr>
            <p:ph sz="half" idx="2"/>
          </p:nvPr>
        </p:nvSpPr>
        <p:spPr/>
        <p:txBody>
          <a:bodyPr/>
          <a:lstStyle/>
          <a:p>
            <a:endParaRPr lang="en-US" dirty="0"/>
          </a:p>
        </p:txBody>
      </p:sp>
      <p:pic>
        <p:nvPicPr>
          <p:cNvPr id="2050" name="Picture 2" descr="https://image4.slideserve.com/8959501/other-sex-hormone-disorders-l.jpg">
            <a:extLst>
              <a:ext uri="{FF2B5EF4-FFF2-40B4-BE49-F238E27FC236}">
                <a16:creationId xmlns:a16="http://schemas.microsoft.com/office/drawing/2014/main" id="{197EC57A-B304-474B-990A-0BF5B4636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427675" cy="626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pPr algn="l"/>
            <a:r>
              <a:rPr lang="en-US" sz="2400" spc="-10" dirty="0">
                <a:solidFill>
                  <a:schemeClr val="tx1">
                    <a:lumMod val="95000"/>
                    <a:lumOff val="5000"/>
                  </a:schemeClr>
                </a:solidFill>
                <a:latin typeface="Calibri" panose="020F0502020204030204"/>
                <a:cs typeface="Calibri" panose="020F0502020204030204"/>
                <a:sym typeface="+mn-ea"/>
              </a:rPr>
              <a:t>Spiral Integration</a:t>
            </a:r>
            <a:br>
              <a:rPr sz="3600" spc="-10" dirty="0">
                <a:solidFill>
                  <a:schemeClr val="tx1">
                    <a:lumMod val="95000"/>
                    <a:lumOff val="5000"/>
                  </a:schemeClr>
                </a:solidFill>
                <a:latin typeface="Calibri" panose="020F0502020204030204"/>
                <a:cs typeface="Calibri" panose="020F0502020204030204"/>
                <a:sym typeface="+mn-ea"/>
              </a:rPr>
            </a:br>
            <a:r>
              <a:rPr lang="en-US" sz="3600" spc="-10"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Family</a:t>
            </a:r>
            <a:r>
              <a:rPr sz="3600" spc="-55"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Medicine</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8" name="Content Placeholder 7"/>
          <p:cNvSpPr>
            <a:spLocks noGrp="1"/>
          </p:cNvSpPr>
          <p:nvPr>
            <p:ph idx="1"/>
          </p:nvPr>
        </p:nvSpPr>
        <p:spPr/>
        <p:txBody>
          <a:bodyPr>
            <a:normAutofit fontScale="90000" lnSpcReduction="20000"/>
          </a:bodyPr>
          <a:lstStyle/>
          <a:p>
            <a:r>
              <a:rPr lang="en-US"/>
              <a:t>Family Medicine plays important role in following manner:</a:t>
            </a:r>
          </a:p>
          <a:p>
            <a:pPr marL="457200" indent="-457200">
              <a:buFont typeface="+mj-lt"/>
              <a:buAutoNum type="arabicPeriod"/>
            </a:pPr>
            <a:r>
              <a:rPr lang="en-US"/>
              <a:t>Diagnosis: Family physician plays a crucial role in recognizing the signs and symptoms such as developmental delays, muscle weakness, and neurological abnormalities.</a:t>
            </a:r>
          </a:p>
          <a:p>
            <a:pPr marL="457200" indent="-457200">
              <a:buFont typeface="+mj-lt"/>
              <a:buAutoNum type="arabicPeriod"/>
            </a:pPr>
            <a:r>
              <a:rPr lang="en-US"/>
              <a:t>Education: Family physicians educate patients and their families about Leigh syndrome, including its underlying genetic cause, clinical manifestations, prognosis, and available treatment options.</a:t>
            </a:r>
          </a:p>
          <a:p>
            <a:pPr marL="457200" indent="-457200">
              <a:buFont typeface="+mj-lt"/>
              <a:buAutoNum type="arabicPeriod"/>
            </a:pPr>
            <a:r>
              <a:rPr lang="en-US"/>
              <a:t>Multidisciplinary Care Coordination: Family physicians collaborate with a multidisciplinary team of health care professionals, including neurologists, genetic counselors, physical therapists, occupational therapists, and social workers, to provide comprehensive care for individuals with Leigh syndrome.</a:t>
            </a:r>
          </a:p>
          <a:p>
            <a:pPr marL="457200" indent="-457200">
              <a:buFont typeface="+mj-lt"/>
              <a:buAutoNum type="arabicPeriod"/>
            </a:pPr>
            <a:r>
              <a:rPr lang="en-US"/>
              <a:t>Community Support: Family physicians advocate for individuals with Leigh syndrome and their families within the healthcare system and the broader community.</a:t>
            </a:r>
          </a:p>
          <a:p>
            <a:pPr marL="457200" indent="-457200">
              <a:buFont typeface="+mj-lt"/>
              <a:buAutoNum type="arabicPeriod"/>
            </a:pPr>
            <a:r>
              <a:rPr lang="en-US"/>
              <a:t>Refer to Specialists: Family physicians refer to patient to the specialist for further treatment</a:t>
            </a:r>
          </a:p>
        </p:txBody>
      </p:sp>
      <p:sp>
        <p:nvSpPr>
          <p:cNvPr id="4" name="Slide Number Placeholder 3"/>
          <p:cNvSpPr>
            <a:spLocks noGrp="1"/>
          </p:cNvSpPr>
          <p:nvPr>
            <p:ph type="sldNum" sz="quarter" idx="12"/>
          </p:nvPr>
        </p:nvSpPr>
        <p:spPr/>
        <p:txBody>
          <a:bodyPr/>
          <a:lstStyle/>
          <a:p>
            <a:fld id="{B6F15528-21DE-4FAA-801E-634DDDAF4B2B}" type="slidenum">
              <a:rPr lang="en-US" smtClean="0"/>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latin typeface="Calibri" panose="020F0502020204030204" pitchFamily="34" charset="0"/>
              </a:rPr>
              <a:t>Spiral Integration</a:t>
            </a:r>
            <a:br>
              <a:rPr lang="en-US" sz="3600" b="1" dirty="0">
                <a:latin typeface="Calibri" panose="020F0502020204030204" pitchFamily="34" charset="0"/>
              </a:rPr>
            </a:br>
            <a:r>
              <a:rPr lang="en-US" sz="3600" b="1" dirty="0">
                <a:latin typeface="Calibri" panose="020F0502020204030204" pitchFamily="34" charset="0"/>
              </a:rPr>
              <a:t>                Artificial Intelligence</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30</a:t>
            </a:fld>
            <a:endParaRPr lang="en-US"/>
          </a:p>
        </p:txBody>
      </p:sp>
      <p:sp>
        <p:nvSpPr>
          <p:cNvPr id="7" name="Content Placeholder 3"/>
          <p:cNvSpPr txBox="1"/>
          <p:nvPr/>
        </p:nvSpPr>
        <p:spPr>
          <a:xfrm>
            <a:off x="462915" y="1600200"/>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415"/>
              </a:spcBef>
            </a:pPr>
            <a:r>
              <a:rPr dirty="0">
                <a:latin typeface="Calibri" panose="020F0502020204030204"/>
                <a:cs typeface="Calibri" panose="020F0502020204030204"/>
                <a:sym typeface="+mn-ea"/>
              </a:rPr>
              <a:t>Artificial</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Intelligence</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plays</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role</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following</a:t>
            </a:r>
            <a:r>
              <a:rPr spc="4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aspects:</a:t>
            </a:r>
            <a:endParaRPr>
              <a:latin typeface="Calibri" panose="020F0502020204030204"/>
              <a:cs typeface="Calibri" panose="020F0502020204030204"/>
            </a:endParaRPr>
          </a:p>
          <a:p>
            <a:pPr>
              <a:lnSpc>
                <a:spcPct val="100000"/>
              </a:lnSpc>
              <a:spcBef>
                <a:spcPts val="435"/>
              </a:spcBef>
            </a:pPr>
            <a:endParaRPr>
              <a:latin typeface="Calibri" panose="020F0502020204030204"/>
              <a:cs typeface="Calibri" panose="020F0502020204030204"/>
            </a:endParaRPr>
          </a:p>
          <a:p>
            <a:pPr marR="399415">
              <a:lnSpc>
                <a:spcPct val="104000"/>
              </a:lnSpc>
              <a:tabLst>
                <a:tab pos="297180" algn="l"/>
              </a:tabLst>
            </a:pPr>
            <a:r>
              <a:rPr dirty="0">
                <a:latin typeface="Calibri" panose="020F0502020204030204"/>
                <a:cs typeface="Calibri" panose="020F0502020204030204"/>
                <a:sym typeface="+mn-ea"/>
              </a:rPr>
              <a:t>AI</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algorithms</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assist</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the</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early</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detection</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of</a:t>
            </a:r>
            <a:r>
              <a:rPr spc="65" dirty="0">
                <a:latin typeface="Calibri" panose="020F0502020204030204"/>
                <a:cs typeface="Calibri" panose="020F0502020204030204"/>
                <a:sym typeface="+mn-ea"/>
              </a:rPr>
              <a:t> </a:t>
            </a:r>
            <a:r>
              <a:rPr spc="-20" dirty="0">
                <a:latin typeface="Calibri" panose="020F0502020204030204"/>
                <a:cs typeface="Calibri" panose="020F0502020204030204"/>
                <a:sym typeface="+mn-ea"/>
              </a:rPr>
              <a:t>Leigh</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syndrome</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by</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analyzing</a:t>
            </a:r>
            <a:r>
              <a:rPr spc="20" dirty="0">
                <a:latin typeface="Calibri" panose="020F0502020204030204"/>
                <a:cs typeface="Calibri" panose="020F0502020204030204"/>
                <a:sym typeface="+mn-ea"/>
              </a:rPr>
              <a:t> </a:t>
            </a:r>
            <a:r>
              <a:rPr dirty="0">
                <a:latin typeface="Calibri" panose="020F0502020204030204"/>
                <a:cs typeface="Calibri" panose="020F0502020204030204"/>
                <a:sym typeface="+mn-ea"/>
              </a:rPr>
              <a:t>medical</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imaging</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70" dirty="0">
                <a:latin typeface="Calibri" panose="020F0502020204030204"/>
                <a:cs typeface="Calibri" panose="020F0502020204030204"/>
                <a:sym typeface="+mn-ea"/>
              </a:rPr>
              <a:t> </a:t>
            </a:r>
            <a:r>
              <a:rPr dirty="0">
                <a:latin typeface="Calibri" panose="020F0502020204030204"/>
                <a:cs typeface="Calibri" panose="020F0502020204030204"/>
                <a:sym typeface="+mn-ea"/>
              </a:rPr>
              <a:t>such</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as</a:t>
            </a:r>
            <a:r>
              <a:rPr spc="60"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MRI</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scans,</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aiding</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clinicians</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85" dirty="0">
                <a:latin typeface="Calibri" panose="020F0502020204030204"/>
                <a:cs typeface="Calibri" panose="020F0502020204030204"/>
                <a:sym typeface="+mn-ea"/>
              </a:rPr>
              <a:t> </a:t>
            </a:r>
            <a:r>
              <a:rPr dirty="0">
                <a:latin typeface="Calibri" panose="020F0502020204030204"/>
                <a:cs typeface="Calibri" panose="020F0502020204030204"/>
                <a:sym typeface="+mn-ea"/>
              </a:rPr>
              <a:t>making</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a</a:t>
            </a:r>
            <a:r>
              <a:rPr spc="65" dirty="0">
                <a:latin typeface="Calibri" panose="020F0502020204030204"/>
                <a:cs typeface="Calibri" panose="020F0502020204030204"/>
                <a:sym typeface="+mn-ea"/>
              </a:rPr>
              <a:t> </a:t>
            </a:r>
            <a:r>
              <a:rPr dirty="0">
                <a:latin typeface="Calibri" panose="020F0502020204030204"/>
                <a:cs typeface="Calibri" panose="020F0502020204030204"/>
                <a:sym typeface="+mn-ea"/>
              </a:rPr>
              <a:t>timely</a:t>
            </a:r>
            <a:r>
              <a:rPr spc="5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diagnosis.</a:t>
            </a:r>
            <a:endParaRPr>
              <a:latin typeface="Calibri" panose="020F0502020204030204"/>
              <a:cs typeface="Calibri" panose="020F0502020204030204"/>
            </a:endParaRPr>
          </a:p>
          <a:p>
            <a:pPr marR="552450">
              <a:lnSpc>
                <a:spcPct val="105000"/>
              </a:lnSpc>
              <a:spcBef>
                <a:spcPts val="190"/>
              </a:spcBef>
              <a:tabLst>
                <a:tab pos="297180" algn="l"/>
              </a:tabLst>
            </a:pPr>
            <a:r>
              <a:rPr dirty="0">
                <a:latin typeface="Calibri" panose="020F0502020204030204"/>
                <a:cs typeface="Calibri" panose="020F0502020204030204"/>
                <a:sym typeface="+mn-ea"/>
              </a:rPr>
              <a:t>AI</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help</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analyze</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genetic</a:t>
            </a:r>
            <a:r>
              <a:rPr spc="30"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to</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identify</a:t>
            </a:r>
            <a:r>
              <a:rPr spc="4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mutations</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associated</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with</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Leigh</a:t>
            </a:r>
            <a:r>
              <a:rPr spc="6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syndrome</a:t>
            </a:r>
            <a:endParaRPr>
              <a:latin typeface="Calibri" panose="020F0502020204030204"/>
              <a:cs typeface="Calibri" panose="020F0502020204030204"/>
            </a:endParaRPr>
          </a:p>
          <a:p>
            <a:pPr marR="246380">
              <a:lnSpc>
                <a:spcPct val="105000"/>
              </a:lnSpc>
              <a:spcBef>
                <a:spcPts val="195"/>
              </a:spcBef>
              <a:tabLst>
                <a:tab pos="297180" algn="l"/>
              </a:tabLst>
            </a:pPr>
            <a:r>
              <a:rPr dirty="0">
                <a:latin typeface="Calibri" panose="020F0502020204030204"/>
                <a:cs typeface="Calibri" panose="020F0502020204030204"/>
                <a:sym typeface="+mn-ea"/>
              </a:rPr>
              <a:t>AI-driven</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drug</a:t>
            </a:r>
            <a:r>
              <a:rPr spc="70" dirty="0">
                <a:latin typeface="Calibri" panose="020F0502020204030204"/>
                <a:cs typeface="Calibri" panose="020F0502020204030204"/>
                <a:sym typeface="+mn-ea"/>
              </a:rPr>
              <a:t> </a:t>
            </a:r>
            <a:r>
              <a:rPr dirty="0">
                <a:latin typeface="Calibri" panose="020F0502020204030204"/>
                <a:cs typeface="Calibri" panose="020F0502020204030204"/>
                <a:sym typeface="+mn-ea"/>
              </a:rPr>
              <a:t>discovery</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platforms</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75" dirty="0">
                <a:latin typeface="Calibri" panose="020F0502020204030204"/>
                <a:cs typeface="Calibri" panose="020F0502020204030204"/>
                <a:sym typeface="+mn-ea"/>
              </a:rPr>
              <a:t> </a:t>
            </a:r>
            <a:r>
              <a:rPr dirty="0">
                <a:latin typeface="Calibri" panose="020F0502020204030204"/>
                <a:cs typeface="Calibri" panose="020F0502020204030204"/>
                <a:sym typeface="+mn-ea"/>
              </a:rPr>
              <a:t>identify</a:t>
            </a:r>
            <a:r>
              <a:rPr spc="8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potential</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therapies</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for</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Leigh</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syndrome.</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By</a:t>
            </a:r>
            <a:r>
              <a:rPr spc="75"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analyzing</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vast</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amounts</a:t>
            </a:r>
            <a:r>
              <a:rPr spc="40"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of</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biological</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including</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molecular</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pathways</a:t>
            </a:r>
            <a:r>
              <a:rPr spc="30" dirty="0">
                <a:latin typeface="Calibri" panose="020F0502020204030204"/>
                <a:cs typeface="Calibri" panose="020F0502020204030204"/>
                <a:sym typeface="+mn-ea"/>
              </a:rPr>
              <a:t> </a:t>
            </a:r>
            <a:r>
              <a:rPr dirty="0">
                <a:latin typeface="Calibri" panose="020F0502020204030204"/>
                <a:cs typeface="Calibri" panose="020F0502020204030204"/>
                <a:sym typeface="+mn-ea"/>
              </a:rPr>
              <a:t>involved</a:t>
            </a:r>
            <a:r>
              <a:rPr spc="6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75"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the</a:t>
            </a:r>
            <a:r>
              <a:rPr spc="50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disease</a:t>
            </a:r>
            <a:endParaRPr>
              <a:latin typeface="Calibri" panose="020F0502020204030204"/>
              <a:cs typeface="Calibri" panose="020F0502020204030204"/>
            </a:endParaRPr>
          </a:p>
          <a:p>
            <a:pPr marL="0" indent="0">
              <a:buFont typeface="Arial" panose="020B0604020202020204" pitchFamily="34" charse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z="3600" spc="-10" dirty="0">
                <a:solidFill>
                  <a:schemeClr val="tx1">
                    <a:lumMod val="95000"/>
                    <a:lumOff val="5000"/>
                  </a:schemeClr>
                </a:solidFill>
                <a:latin typeface="Calibri" panose="020F0502020204030204"/>
                <a:cs typeface="Calibri" panose="020F0502020204030204"/>
                <a:sym typeface="+mn-ea"/>
              </a:rPr>
              <a:t>Suggested</a:t>
            </a:r>
            <a:r>
              <a:rPr sz="3600" spc="-60"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Research</a:t>
            </a:r>
            <a:r>
              <a:rPr sz="3600" spc="-45"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Article</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5" name="Content Placeholder 4"/>
          <p:cNvSpPr>
            <a:spLocks noGrp="1"/>
          </p:cNvSpPr>
          <p:nvPr>
            <p:ph idx="1"/>
          </p:nvPr>
        </p:nvSpPr>
        <p:spPr/>
        <p:txBody>
          <a:bodyPr>
            <a:normAutofit lnSpcReduction="10000"/>
          </a:bodyPr>
          <a:lstStyle/>
          <a:p>
            <a:r>
              <a:rPr lang="en-US" b="1" dirty="0"/>
              <a:t>Links:</a:t>
            </a:r>
          </a:p>
          <a:p>
            <a:pPr marL="0" indent="0">
              <a:buNone/>
            </a:pPr>
            <a:r>
              <a:rPr lang="en-US" dirty="0">
                <a:hlinkClick r:id="rId2"/>
              </a:rPr>
              <a:t>          https://pubmed.ncbi.nlm.nih.gov/34767778/ </a:t>
            </a:r>
            <a:endParaRPr spc="-10" dirty="0">
              <a:latin typeface="Calibri" panose="020F0502020204030204"/>
              <a:cs typeface="Calibri" panose="020F0502020204030204"/>
              <a:sym typeface="+mn-ea"/>
            </a:endParaRPr>
          </a:p>
          <a:p>
            <a:pPr>
              <a:lnSpc>
                <a:spcPct val="100000"/>
              </a:lnSpc>
              <a:spcBef>
                <a:spcPts val="125"/>
              </a:spcBef>
            </a:pPr>
            <a:r>
              <a:rPr b="1" dirty="0">
                <a:latin typeface="Calibri" panose="020F0502020204030204"/>
                <a:cs typeface="Calibri" panose="020F0502020204030204"/>
                <a:sym typeface="+mn-ea"/>
              </a:rPr>
              <a:t>Journal</a:t>
            </a:r>
            <a:r>
              <a:rPr b="1" spc="85"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Name:</a:t>
            </a:r>
            <a:endParaRPr dirty="0">
              <a:latin typeface="Calibri" panose="020F0502020204030204"/>
              <a:cs typeface="Calibri" panose="020F0502020204030204"/>
            </a:endParaRPr>
          </a:p>
          <a:p>
            <a:pPr>
              <a:lnSpc>
                <a:spcPct val="100000"/>
              </a:lnSpc>
              <a:spcBef>
                <a:spcPts val="145"/>
              </a:spcBef>
            </a:pPr>
            <a:r>
              <a:rPr dirty="0">
                <a:latin typeface="Calibri" panose="020F0502020204030204"/>
                <a:cs typeface="Calibri" panose="020F0502020204030204"/>
                <a:sym typeface="+mn-ea"/>
              </a:rPr>
              <a:t>PubMed</a:t>
            </a:r>
            <a:r>
              <a:rPr spc="8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Central</a:t>
            </a:r>
            <a:r>
              <a:rPr lang="en-US" spc="-10" dirty="0">
                <a:latin typeface="Calibri" panose="020F0502020204030204"/>
                <a:cs typeface="Calibri" panose="020F0502020204030204"/>
                <a:sym typeface="+mn-ea"/>
              </a:rPr>
              <a:t> </a:t>
            </a:r>
            <a:endParaRPr dirty="0">
              <a:latin typeface="Calibri" panose="020F0502020204030204"/>
              <a:cs typeface="Calibri" panose="020F0502020204030204"/>
            </a:endParaRPr>
          </a:p>
          <a:p>
            <a:pPr marL="0" indent="0">
              <a:buNone/>
            </a:pPr>
            <a:endParaRPr spc="-10" dirty="0">
              <a:latin typeface="Calibri" panose="020F0502020204030204"/>
              <a:cs typeface="Calibri" panose="020F0502020204030204"/>
              <a:sym typeface="+mn-ea"/>
            </a:endParaRPr>
          </a:p>
          <a:p>
            <a:pPr>
              <a:lnSpc>
                <a:spcPct val="100000"/>
              </a:lnSpc>
              <a:spcBef>
                <a:spcPts val="140"/>
              </a:spcBef>
            </a:pPr>
            <a:r>
              <a:rPr b="1" spc="-10" dirty="0">
                <a:latin typeface="Calibri" panose="020F0502020204030204"/>
                <a:cs typeface="Calibri" panose="020F0502020204030204"/>
                <a:sym typeface="+mn-ea"/>
              </a:rPr>
              <a:t>Title:</a:t>
            </a:r>
            <a:endParaRPr lang="en-US" b="1" spc="-10" dirty="0">
              <a:latin typeface="Calibri" panose="020F0502020204030204"/>
              <a:cs typeface="Calibri" panose="020F0502020204030204"/>
              <a:sym typeface="+mn-ea"/>
            </a:endParaRPr>
          </a:p>
          <a:p>
            <a:pPr>
              <a:lnSpc>
                <a:spcPct val="100000"/>
              </a:lnSpc>
              <a:spcBef>
                <a:spcPts val="140"/>
              </a:spcBef>
            </a:pPr>
            <a:endParaRPr lang="en-US" i="0" dirty="0">
              <a:solidFill>
                <a:srgbClr val="212121"/>
              </a:solidFill>
              <a:effectLst/>
              <a:latin typeface="Merriweather" panose="00000500000000000000" pitchFamily="2" charset="0"/>
            </a:endParaRPr>
          </a:p>
          <a:p>
            <a:pPr>
              <a:lnSpc>
                <a:spcPct val="100000"/>
              </a:lnSpc>
              <a:spcBef>
                <a:spcPts val="140"/>
              </a:spcBef>
            </a:pPr>
            <a:r>
              <a:rPr lang="en-US" b="1" i="0" dirty="0">
                <a:solidFill>
                  <a:srgbClr val="212121"/>
                </a:solidFill>
                <a:effectLst/>
                <a:latin typeface="Merriweather" panose="00000500000000000000" pitchFamily="2" charset="0"/>
              </a:rPr>
              <a:t>Advancing reproductive neuroendocrinology through research on the regulation of </a:t>
            </a:r>
            <a:r>
              <a:rPr lang="en-US" b="1" i="0" dirty="0" err="1">
                <a:solidFill>
                  <a:srgbClr val="212121"/>
                </a:solidFill>
                <a:effectLst/>
                <a:latin typeface="Merriweather" panose="00000500000000000000" pitchFamily="2" charset="0"/>
              </a:rPr>
              <a:t>GnIH</a:t>
            </a:r>
            <a:r>
              <a:rPr lang="en-US" b="1" i="0" dirty="0">
                <a:solidFill>
                  <a:srgbClr val="212121"/>
                </a:solidFill>
                <a:effectLst/>
                <a:latin typeface="Merriweather" panose="00000500000000000000" pitchFamily="2" charset="0"/>
              </a:rPr>
              <a:t> and on its diverse actions on reproductive physiology and behavior</a:t>
            </a:r>
          </a:p>
          <a:p>
            <a:pPr>
              <a:lnSpc>
                <a:spcPct val="100000"/>
              </a:lnSpc>
              <a:spcBef>
                <a:spcPts val="140"/>
              </a:spcBef>
            </a:pPr>
            <a:endParaRPr b="1" spc="-10" dirty="0">
              <a:latin typeface="Calibri" panose="020F0502020204030204"/>
              <a:cs typeface="Calibri" panose="020F0502020204030204"/>
              <a:sym typeface="+mn-ea"/>
            </a:endParaRPr>
          </a:p>
          <a:p>
            <a:pPr marL="0" marR="1662430" indent="0">
              <a:lnSpc>
                <a:spcPts val="900"/>
              </a:lnSpc>
              <a:spcBef>
                <a:spcPts val="225"/>
              </a:spcBef>
              <a:buNone/>
            </a:pPr>
            <a:endParaRPr lang="en-US" dirty="0">
              <a:latin typeface="Calibri" panose="020F0502020204030204"/>
              <a:cs typeface="Calibri" panose="020F0502020204030204"/>
            </a:endParaRPr>
          </a:p>
          <a:p>
            <a:pPr marL="0" marR="1662430" indent="0">
              <a:lnSpc>
                <a:spcPts val="900"/>
              </a:lnSpc>
              <a:spcBef>
                <a:spcPts val="225"/>
              </a:spcBef>
              <a:buNone/>
            </a:pPr>
            <a:endParaRPr lang="en-US" dirty="0">
              <a:latin typeface="Calibri" panose="020F0502020204030204"/>
              <a:cs typeface="Calibri" panose="020F0502020204030204"/>
            </a:endParaRPr>
          </a:p>
          <a:p>
            <a:pPr>
              <a:lnSpc>
                <a:spcPct val="100000"/>
              </a:lnSpc>
              <a:spcBef>
                <a:spcPts val="135"/>
              </a:spcBef>
            </a:pPr>
            <a:r>
              <a:rPr b="1" dirty="0">
                <a:latin typeface="Calibri" panose="020F0502020204030204"/>
                <a:cs typeface="Calibri" panose="020F0502020204030204"/>
                <a:sym typeface="+mn-ea"/>
              </a:rPr>
              <a:t>Author</a:t>
            </a:r>
            <a:r>
              <a:rPr b="1" spc="100"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Name:</a:t>
            </a:r>
            <a:endParaRPr dirty="0">
              <a:latin typeface="Calibri" panose="020F0502020204030204"/>
              <a:cs typeface="Calibri" panose="020F0502020204030204"/>
            </a:endParaRPr>
          </a:p>
          <a:p>
            <a:pPr>
              <a:lnSpc>
                <a:spcPct val="100000"/>
              </a:lnSpc>
              <a:spcBef>
                <a:spcPts val="140"/>
              </a:spcBef>
            </a:pPr>
            <a:r>
              <a:rPr lang="en-US" u="sng" dirty="0">
                <a:solidFill>
                  <a:srgbClr val="0000FF"/>
                </a:solidFill>
                <a:uFill>
                  <a:solidFill>
                    <a:srgbClr val="0000FF"/>
                  </a:solidFill>
                </a:uFill>
                <a:latin typeface="Calibri" panose="020F0502020204030204"/>
                <a:cs typeface="Calibri" panose="020F0502020204030204"/>
                <a:sym typeface="+mn-ea"/>
              </a:rPr>
              <a:t>Kazuyoshi </a:t>
            </a:r>
            <a:r>
              <a:rPr lang="en-US" u="sng" dirty="0" err="1">
                <a:solidFill>
                  <a:srgbClr val="0000FF"/>
                </a:solidFill>
                <a:uFill>
                  <a:solidFill>
                    <a:srgbClr val="0000FF"/>
                  </a:solidFill>
                </a:uFill>
                <a:latin typeface="Calibri" panose="020F0502020204030204"/>
                <a:cs typeface="Calibri" panose="020F0502020204030204"/>
                <a:sym typeface="+mn-ea"/>
              </a:rPr>
              <a:t>tsutsui</a:t>
            </a:r>
            <a:endParaRPr dirty="0">
              <a:latin typeface="Calibri" panose="020F0502020204030204"/>
              <a:cs typeface="Calibri" panose="020F0502020204030204"/>
            </a:endParaRPr>
          </a:p>
          <a:p>
            <a:pPr>
              <a:lnSpc>
                <a:spcPct val="100000"/>
              </a:lnSpc>
              <a:spcBef>
                <a:spcPts val="580"/>
              </a:spcBef>
            </a:pPr>
            <a:endParaRPr dirty="0">
              <a:latin typeface="Calibri" panose="020F0502020204030204"/>
              <a:cs typeface="Calibri" panose="020F0502020204030204"/>
            </a:endParaRPr>
          </a:p>
          <a:p>
            <a:pPr marL="0" marR="1662430" indent="0">
              <a:lnSpc>
                <a:spcPts val="900"/>
              </a:lnSpc>
              <a:spcBef>
                <a:spcPts val="225"/>
              </a:spcBef>
              <a:buNone/>
            </a:pPr>
            <a:endParaRPr dirty="0">
              <a:latin typeface="Calibri" panose="020F0502020204030204"/>
              <a:cs typeface="Calibri" panose="020F0502020204030204"/>
            </a:endParaRPr>
          </a:p>
          <a:p>
            <a:pPr>
              <a:lnSpc>
                <a:spcPct val="100000"/>
              </a:lnSpc>
              <a:spcBef>
                <a:spcPts val="140"/>
              </a:spcBef>
            </a:pPr>
            <a:endParaRPr dirty="0">
              <a:latin typeface="Calibri" panose="020F0502020204030204"/>
              <a:cs typeface="Calibri" panose="020F0502020204030204"/>
            </a:endParaRPr>
          </a:p>
          <a:p>
            <a:pPr marL="0" marR="1662430" indent="0">
              <a:lnSpc>
                <a:spcPts val="900"/>
              </a:lnSpc>
              <a:spcBef>
                <a:spcPts val="225"/>
              </a:spcBef>
              <a:buNone/>
            </a:pPr>
            <a:endParaRPr dirty="0">
              <a:latin typeface="Calibri" panose="020F0502020204030204"/>
              <a:cs typeface="Calibri" panose="020F0502020204030204"/>
            </a:endParaRPr>
          </a:p>
          <a:p>
            <a:pPr marL="0" indent="0">
              <a:buNone/>
            </a:pPr>
            <a:endParaRPr dirty="0">
              <a:latin typeface="Calibri" panose="020F0502020204030204"/>
              <a:cs typeface="Calibri" panose="020F0502020204030204"/>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31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r>
              <a:rPr lang="en-US" sz="2400" dirty="0"/>
              <a:t>Spiral Integration</a:t>
            </a:r>
            <a:endParaRPr lang="en-US" sz="3600" b="1" dirty="0"/>
          </a:p>
          <a:p>
            <a:pPr algn="ctr"/>
            <a:r>
              <a:rPr lang="en-US" sz="3600" b="1" dirty="0"/>
              <a:t>Bioethics</a:t>
            </a:r>
            <a:endParaRPr lang="en-US" sz="3600" b="1" dirty="0">
              <a:latin typeface="+mn-lt"/>
            </a:endParaRPr>
          </a:p>
        </p:txBody>
      </p:sp>
      <p:sp>
        <p:nvSpPr>
          <p:cNvPr id="7" name="Content Placeholder 5"/>
          <p:cNvSpPr txBox="1"/>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415"/>
              </a:spcBef>
              <a:tabLst>
                <a:tab pos="119380" algn="l"/>
              </a:tabLst>
            </a:pPr>
            <a:r>
              <a:rPr sz="2800" dirty="0">
                <a:latin typeface="Calibri" panose="020F0502020204030204"/>
                <a:cs typeface="Calibri" panose="020F0502020204030204"/>
                <a:sym typeface="+mn-ea"/>
              </a:rPr>
              <a:t>Genetic</a:t>
            </a:r>
            <a:r>
              <a:rPr sz="2800" spc="3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Testing</a:t>
            </a:r>
            <a:r>
              <a:rPr sz="2800" spc="4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4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Counseling</a:t>
            </a:r>
            <a:endParaRPr sz="2800">
              <a:latin typeface="Calibri" panose="020F0502020204030204"/>
              <a:cs typeface="Calibri" panose="020F0502020204030204"/>
            </a:endParaRPr>
          </a:p>
          <a:p>
            <a:pPr>
              <a:lnSpc>
                <a:spcPct val="100000"/>
              </a:lnSpc>
              <a:spcBef>
                <a:spcPts val="255"/>
              </a:spcBef>
              <a:tabLst>
                <a:tab pos="119380" algn="l"/>
              </a:tabLst>
            </a:pPr>
            <a:r>
              <a:rPr sz="2800" dirty="0">
                <a:latin typeface="Calibri" panose="020F0502020204030204"/>
                <a:cs typeface="Calibri" panose="020F0502020204030204"/>
                <a:sym typeface="+mn-ea"/>
              </a:rPr>
              <a:t>Prenatal</a:t>
            </a:r>
            <a:r>
              <a:rPr sz="2800" spc="9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Diagnosis</a:t>
            </a:r>
            <a:r>
              <a:rPr sz="2800" spc="5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7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Reproductive</a:t>
            </a:r>
            <a:r>
              <a:rPr sz="2800" spc="5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Choices</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Treatment</a:t>
            </a:r>
            <a:r>
              <a:rPr sz="2800" spc="15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Decision-</a:t>
            </a:r>
            <a:r>
              <a:rPr sz="2800" spc="-10" dirty="0">
                <a:latin typeface="Calibri" panose="020F0502020204030204"/>
                <a:cs typeface="Calibri" panose="020F0502020204030204"/>
                <a:sym typeface="+mn-ea"/>
              </a:rPr>
              <a:t>Making</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Research</a:t>
            </a:r>
            <a:r>
              <a:rPr sz="2800" spc="75"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Ethics</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Access</a:t>
            </a:r>
            <a:r>
              <a:rPr sz="2800" spc="3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to</a:t>
            </a:r>
            <a:r>
              <a:rPr sz="2800" spc="9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Healthcare</a:t>
            </a:r>
            <a:r>
              <a:rPr sz="2800" spc="4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8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Support</a:t>
            </a:r>
            <a:r>
              <a:rPr sz="2800" spc="5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Services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762000"/>
            <a:ext cx="5953125" cy="1143000"/>
          </a:xfrm>
        </p:spPr>
        <p:txBody>
          <a:bodyPr>
            <a:normAutofit/>
          </a:bodyPr>
          <a:lstStyle/>
          <a:p>
            <a:pPr algn="ctr"/>
            <a:r>
              <a:rPr lang="en-US" sz="4000" spc="-10" dirty="0">
                <a:solidFill>
                  <a:schemeClr val="tx1">
                    <a:lumMod val="95000"/>
                    <a:lumOff val="5000"/>
                  </a:schemeClr>
                </a:solidFill>
                <a:latin typeface="Calibri" panose="020F0502020204030204"/>
                <a:cs typeface="Calibri" panose="020F0502020204030204"/>
                <a:sym typeface="+mn-ea"/>
              </a:rPr>
              <a:t>Learning Resources</a:t>
            </a:r>
            <a:endParaRPr lang="en-US" sz="4000" b="1" spc="-10" dirty="0">
              <a:solidFill>
                <a:schemeClr val="tx1">
                  <a:lumMod val="95000"/>
                  <a:lumOff val="5000"/>
                </a:schemeClr>
              </a:solidFill>
              <a:latin typeface="Calibri" panose="020F0502020204030204"/>
              <a:cs typeface="Calibri" panose="020F0502020204030204"/>
              <a:sym typeface="+mn-ea"/>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t>33</a:t>
            </a:fld>
            <a:endParaRPr lang="en-US"/>
          </a:p>
        </p:txBody>
      </p:sp>
      <p:sp>
        <p:nvSpPr>
          <p:cNvPr id="2" name="Text Box 1"/>
          <p:cNvSpPr txBox="1"/>
          <p:nvPr/>
        </p:nvSpPr>
        <p:spPr>
          <a:xfrm>
            <a:off x="762000" y="2036445"/>
            <a:ext cx="7086600" cy="4188460"/>
          </a:xfrm>
          <a:prstGeom prst="rect">
            <a:avLst/>
          </a:prstGeom>
          <a:noFill/>
        </p:spPr>
        <p:txBody>
          <a:bodyPr wrap="square" rtlCol="0">
            <a:noAutofit/>
          </a:bodyPr>
          <a:lstStyle/>
          <a:p>
            <a:pPr marL="342900" indent="-342900">
              <a:buFont typeface="Arial" panose="020B0604020202020204" pitchFamily="34" charset="0"/>
              <a:buChar char="•"/>
            </a:pPr>
            <a:r>
              <a:rPr lang="en-US" sz="2400" dirty="0"/>
              <a:t> </a:t>
            </a:r>
            <a:r>
              <a:rPr lang="en-US" sz="2800" dirty="0"/>
              <a:t>Guyton and Hall Textbook of Medical Physiology (Guyton Physiology) 14th Edition, chapter 81 and 82, Page 1018 onwards</a:t>
            </a:r>
          </a:p>
          <a:p>
            <a:pPr marL="342900" indent="-342900">
              <a:buFont typeface="Arial" panose="020B0604020202020204" pitchFamily="34" charset="0"/>
              <a:buChar char="•"/>
            </a:pPr>
            <a:r>
              <a:rPr lang="en-US" sz="2800" dirty="0"/>
              <a:t>Lippincott Biochemistry Eighth Edition chapter 33, Page#562</a:t>
            </a:r>
          </a:p>
          <a:p>
            <a:pPr marL="342900" indent="-342900">
              <a:buFont typeface="Arial" panose="020B0604020202020204" pitchFamily="34" charset="0"/>
              <a:buChar char="•"/>
            </a:pPr>
            <a:endParaRPr lang="en-US" sz="2800" dirty="0"/>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2" name="Footer Placeholder 1"/>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r>
              <a:rPr lang="en-US" sz="3200" dirty="0"/>
              <a:t> </a:t>
            </a:r>
            <a:r>
              <a:rPr lang="en-US" dirty="0"/>
              <a:t>Describe the male and female reproductive hormones i.e. Testosterone, Estrogen and Progesterone</a:t>
            </a:r>
          </a:p>
          <a:p>
            <a:r>
              <a:rPr lang="en-US" dirty="0"/>
              <a:t>Explain the mechanism of action of Testosterone, estrogen and progesterone</a:t>
            </a:r>
          </a:p>
          <a:p>
            <a:r>
              <a:rPr lang="en-US" dirty="0"/>
              <a:t>Understand their synthesis, functions and degradation</a:t>
            </a:r>
          </a:p>
          <a:p>
            <a:endParaRPr lang="en-US" dirty="0"/>
          </a:p>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
        <p:nvSpPr>
          <p:cNvPr id="6" name="Content Placeholder 5">
            <a:extLst>
              <a:ext uri="{FF2B5EF4-FFF2-40B4-BE49-F238E27FC236}">
                <a16:creationId xmlns:a16="http://schemas.microsoft.com/office/drawing/2014/main" id="{0F1A4309-D713-D9DD-733F-182D9C916F7A}"/>
              </a:ext>
            </a:extLst>
          </p:cNvPr>
          <p:cNvSpPr>
            <a:spLocks noGrp="1"/>
          </p:cNvSpPr>
          <p:nvPr>
            <p:ph idx="1"/>
          </p:nvPr>
        </p:nvSpPr>
        <p:spPr/>
        <p:txBody>
          <a:bodyPr/>
          <a:lstStyle/>
          <a:p>
            <a:r>
              <a:rPr lang="en-GB" dirty="0"/>
              <a:t>A 24-year-old woman presents to the clinic with concerns about irregular periods for the past two years. She reports having a menstrual cycle every 40–60 days, with some months missing a period entirely. Additionally, she has noticed increased facial hair growth on her upper lip and chin, along with recent unexplained weight gain despite maintaining her usual diet and exercise routine. She also mentions occasional acne outbreaks.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GB" sz="3200" b="1" kern="1200" dirty="0">
                <a:solidFill>
                  <a:schemeClr val="tx1"/>
                </a:solidFill>
                <a:latin typeface="+mn-ea"/>
                <a:cs typeface="+mn-ea"/>
              </a:rPr>
              <a:t>The hypothalamus-pituitary-gonadal (HPG) axis</a:t>
            </a:r>
          </a:p>
        </p:txBody>
      </p:sp>
      <p:sp>
        <p:nvSpPr>
          <p:cNvPr id="3" name="Content Placeholder 2"/>
          <p:cNvSpPr>
            <a:spLocks noGrp="1"/>
          </p:cNvSpPr>
          <p:nvPr>
            <p:ph idx="1"/>
          </p:nvPr>
        </p:nvSpPr>
        <p:spPr>
          <a:xfrm>
            <a:off x="628650" y="1825625"/>
            <a:ext cx="7886700" cy="4610100"/>
          </a:xfrm>
        </p:spPr>
        <p:txBody>
          <a:bodyPr>
            <a:normAutofit lnSpcReduction="10000"/>
          </a:bodyPr>
          <a:lstStyle/>
          <a:p>
            <a:r>
              <a:rPr lang="en-US" sz="2400" dirty="0"/>
              <a:t>Reproductive hormone synthesis is controlled by the pulsatile release of hypothalamic </a:t>
            </a:r>
            <a:r>
              <a:rPr lang="en-US" sz="2400" b="1" dirty="0"/>
              <a:t>gonadotropin-releasing hormone (GnRH)</a:t>
            </a:r>
            <a:endParaRPr lang="en-US" sz="2400" dirty="0"/>
          </a:p>
          <a:p>
            <a:r>
              <a:rPr lang="en-US" sz="2400" dirty="0"/>
              <a:t>At the pituitary gland, GnRH stimulates the release of </a:t>
            </a:r>
            <a:r>
              <a:rPr lang="en-US" sz="2400" b="1" dirty="0"/>
              <a:t>luteinizing hormone (LH)</a:t>
            </a:r>
            <a:r>
              <a:rPr lang="en-US" sz="2400" dirty="0"/>
              <a:t> and </a:t>
            </a:r>
            <a:r>
              <a:rPr lang="en-US" sz="2400" b="1" dirty="0"/>
              <a:t>follicle-stimulating hormone (FSH)</a:t>
            </a:r>
            <a:r>
              <a:rPr lang="en-US" sz="2400" dirty="0"/>
              <a:t> into the general circulation</a:t>
            </a:r>
          </a:p>
          <a:p>
            <a:r>
              <a:rPr lang="en-US" sz="2400" dirty="0"/>
              <a:t>LH then binds to its target cells (</a:t>
            </a:r>
            <a:r>
              <a:rPr lang="en-US" sz="2400" i="1" dirty="0"/>
              <a:t>Leydig cells</a:t>
            </a:r>
            <a:r>
              <a:rPr lang="en-US" sz="2400" dirty="0"/>
              <a:t> in males and </a:t>
            </a:r>
            <a:r>
              <a:rPr lang="en-US" sz="2400" i="1" dirty="0"/>
              <a:t>theca cells</a:t>
            </a:r>
            <a:r>
              <a:rPr lang="en-US" sz="2400" dirty="0"/>
              <a:t> in females) and increases the expression of </a:t>
            </a:r>
            <a:r>
              <a:rPr lang="en-US" sz="2400" b="1" dirty="0"/>
              <a:t>steroidogenic acute regulatory protein (</a:t>
            </a:r>
            <a:r>
              <a:rPr lang="en-US" sz="2400" b="1" dirty="0" err="1"/>
              <a:t>StAR</a:t>
            </a:r>
            <a:r>
              <a:rPr lang="en-US" sz="2400" b="1" dirty="0"/>
              <a:t>)</a:t>
            </a:r>
            <a:endParaRPr lang="en-US" sz="2400" dirty="0"/>
          </a:p>
          <a:p>
            <a:pPr lvl="1"/>
            <a:r>
              <a:rPr lang="en-US" sz="2000" dirty="0" err="1"/>
              <a:t>StAR</a:t>
            </a:r>
            <a:r>
              <a:rPr lang="en-US" sz="2000" dirty="0"/>
              <a:t> promotes the transfer of cholesterol to the inner mitochondrial membrane and initiates steroidogenesis.</a:t>
            </a:r>
          </a:p>
          <a:p>
            <a:pPr lvl="1"/>
            <a:r>
              <a:rPr lang="en-US" sz="2000" dirty="0"/>
              <a:t>This is the rate-limiting step of steroidogenesis in all tissues.</a:t>
            </a:r>
          </a:p>
          <a:p>
            <a:r>
              <a:rPr lang="en-US" sz="2400" dirty="0"/>
              <a:t>At the inner mitochondrial membrane, cholesterol is converted to </a:t>
            </a:r>
            <a:r>
              <a:rPr lang="en-US" sz="2400" i="1" dirty="0"/>
              <a:t>pregnenolone</a:t>
            </a:r>
            <a:r>
              <a:rPr lang="en-US" sz="2400" dirty="0"/>
              <a:t> by the action of P450scc.</a:t>
            </a:r>
          </a:p>
          <a:p>
            <a:pPr>
              <a:buFont typeface="Arial" panose="020B0604020202020204" pitchFamily="34" charset="0"/>
              <a:buChar char="•"/>
            </a:pPr>
            <a:endParaRPr lang="en-US" sz="2400" dirty="0"/>
          </a:p>
        </p:txBody>
      </p:sp>
      <p:sp>
        <p:nvSpPr>
          <p:cNvPr id="8" name="Footer Placeholder 7"/>
          <p:cNvSpPr>
            <a:spLocks noGrp="1"/>
          </p:cNvSpPr>
          <p:nvPr>
            <p:ph type="ftr" sz="quarter" idx="11"/>
          </p:nvPr>
        </p:nvSpPr>
        <p:spPr>
          <a:xfrm>
            <a:off x="152400" y="152400"/>
            <a:ext cx="2209800" cy="365125"/>
          </a:xfrm>
        </p:spPr>
        <p:txBody>
          <a:bodyPr/>
          <a:lstStyle/>
          <a:p>
            <a:r>
              <a:rPr lang="en-US" sz="2400" dirty="0">
                <a:solidFill>
                  <a:schemeClr val="tx1"/>
                </a:solidFill>
              </a:rPr>
              <a:t>Core Knowledge</a:t>
            </a: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ANDROGEN SYNTHESIS IN MALES</a:t>
            </a:r>
          </a:p>
        </p:txBody>
      </p:sp>
      <p:sp>
        <p:nvSpPr>
          <p:cNvPr id="7" name="Content Placeholder 6">
            <a:extLst>
              <a:ext uri="{FF2B5EF4-FFF2-40B4-BE49-F238E27FC236}">
                <a16:creationId xmlns:a16="http://schemas.microsoft.com/office/drawing/2014/main" id="{14493D79-35C4-4AAA-BA8C-B1ED0C703A61}"/>
              </a:ext>
            </a:extLst>
          </p:cNvPr>
          <p:cNvSpPr>
            <a:spLocks noGrp="1"/>
          </p:cNvSpPr>
          <p:nvPr>
            <p:ph idx="1"/>
          </p:nvPr>
        </p:nvSpPr>
        <p:spPr>
          <a:xfrm>
            <a:off x="628650" y="1447800"/>
            <a:ext cx="7886700" cy="4729163"/>
          </a:xfrm>
        </p:spPr>
        <p:txBody>
          <a:bodyPr>
            <a:normAutofit fontScale="92500" lnSpcReduction="10000"/>
          </a:bodyPr>
          <a:lstStyle/>
          <a:p>
            <a:r>
              <a:rPr lang="en-US" sz="2400" b="1" dirty="0"/>
              <a:t>Androgens</a:t>
            </a:r>
            <a:r>
              <a:rPr lang="en-US" sz="2400" dirty="0"/>
              <a:t> are steroid hormones that control the expression and maintenance of male sexual characteristics</a:t>
            </a:r>
          </a:p>
          <a:p>
            <a:r>
              <a:rPr lang="en-US" sz="2400" dirty="0"/>
              <a:t>Adrenal androgens </a:t>
            </a:r>
            <a:r>
              <a:rPr lang="en-US" sz="2400" b="1" dirty="0"/>
              <a:t>DHEA </a:t>
            </a:r>
            <a:r>
              <a:rPr lang="en-US" sz="2400" dirty="0"/>
              <a:t>and </a:t>
            </a:r>
            <a:r>
              <a:rPr lang="en-US" sz="2400" b="1" dirty="0"/>
              <a:t>androstenedione</a:t>
            </a:r>
            <a:r>
              <a:rPr lang="en-US" sz="2400" dirty="0"/>
              <a:t> are produced in the zona reticulata and zona fasciculata of the adrenal cortex.</a:t>
            </a:r>
          </a:p>
          <a:p>
            <a:r>
              <a:rPr lang="en-US" sz="2400" b="1" dirty="0"/>
              <a:t>Testosterone </a:t>
            </a:r>
            <a:r>
              <a:rPr lang="en-US" sz="2400" dirty="0"/>
              <a:t>is produced </a:t>
            </a:r>
            <a:r>
              <a:rPr lang="en-US" sz="2400" b="1" dirty="0"/>
              <a:t>Leydig cells</a:t>
            </a:r>
            <a:r>
              <a:rPr lang="en-US" sz="2400" dirty="0"/>
              <a:t>, which are found adjacent to the seminiferous tubules of the testes</a:t>
            </a:r>
          </a:p>
          <a:p>
            <a:pPr lvl="1"/>
            <a:r>
              <a:rPr lang="en-US" sz="2000" dirty="0"/>
              <a:t>In Leydig cells, LH initiates the production of pregnenolone</a:t>
            </a:r>
          </a:p>
          <a:p>
            <a:pPr lvl="1"/>
            <a:r>
              <a:rPr lang="en-US" sz="2000" dirty="0"/>
              <a:t>Pregnenolone is then converted to DHEA in a two-step process mediated by 17,20-lyase (17α-hydroxylase)</a:t>
            </a:r>
          </a:p>
          <a:p>
            <a:pPr lvl="1"/>
            <a:r>
              <a:rPr lang="en-US" sz="2000" dirty="0"/>
              <a:t>Because Leydig cells express high levels of 3β-HSD and 17β-HSD, DHEA is rapidly converted to testosterone via the intermediates </a:t>
            </a:r>
            <a:r>
              <a:rPr lang="en-US" sz="2000" dirty="0" err="1"/>
              <a:t>androstenediol</a:t>
            </a:r>
            <a:r>
              <a:rPr lang="en-US" sz="2000" dirty="0"/>
              <a:t> and androstenedione</a:t>
            </a:r>
          </a:p>
          <a:p>
            <a:r>
              <a:rPr lang="en-US" sz="2400" dirty="0"/>
              <a:t>Testosterone is converted to </a:t>
            </a:r>
            <a:r>
              <a:rPr lang="en-US" sz="2400" b="1" dirty="0"/>
              <a:t>dihydrotestosterone (DHT)</a:t>
            </a:r>
            <a:r>
              <a:rPr lang="en-US" sz="2400" dirty="0"/>
              <a:t> by the action of 5α-reductase in target tissues; although it is about one-tenth as abundant as testosterone, it accounts for most of testosterone’s biological action</a:t>
            </a:r>
          </a:p>
          <a:p>
            <a:endParaRPr lang="en-US" sz="2400" dirty="0"/>
          </a:p>
        </p:txBody>
      </p:sp>
      <p:sp>
        <p:nvSpPr>
          <p:cNvPr id="5" name="Footer Placeholder 4"/>
          <p:cNvSpPr>
            <a:spLocks noGrp="1"/>
          </p:cNvSpPr>
          <p:nvPr>
            <p:ph type="ftr" sz="quarter" idx="11"/>
          </p:nvPr>
        </p:nvSpPr>
        <p:spPr>
          <a:xfrm>
            <a:off x="152400" y="168275"/>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en-US" sz="4000" b="1" i="0" u="none" strike="noStrike" kern="1200" cap="none" spc="0" normalizeH="0" baseline="0" noProof="0" dirty="0">
                <a:ln>
                  <a:noFill/>
                </a:ln>
                <a:solidFill>
                  <a:prstClr val="black"/>
                </a:solidFill>
                <a:effectLst/>
                <a:uLnTx/>
                <a:uFillTx/>
                <a:latin typeface="Palatino Linotype"/>
                <a:ea typeface="+mj-ea"/>
                <a:cs typeface="+mj-cs"/>
              </a:rPr>
              <a:t>Androgen synthesis in females</a:t>
            </a:r>
            <a:endParaRPr lang="en-US" b="1" dirty="0"/>
          </a:p>
        </p:txBody>
      </p:sp>
      <p:sp>
        <p:nvSpPr>
          <p:cNvPr id="6" name="Content Placeholder 5">
            <a:extLst>
              <a:ext uri="{FF2B5EF4-FFF2-40B4-BE49-F238E27FC236}">
                <a16:creationId xmlns:a16="http://schemas.microsoft.com/office/drawing/2014/main" id="{84B77A7C-B621-45FC-BB96-7FE1F0D96D76}"/>
              </a:ext>
            </a:extLst>
          </p:cNvPr>
          <p:cNvSpPr>
            <a:spLocks noGrp="1"/>
          </p:cNvSpPr>
          <p:nvPr>
            <p:ph idx="1"/>
          </p:nvPr>
        </p:nvSpPr>
        <p:spPr>
          <a:xfrm>
            <a:off x="616618" y="1524000"/>
            <a:ext cx="7886700" cy="5334000"/>
          </a:xfrm>
        </p:spPr>
        <p:txBody>
          <a:bodyPr>
            <a:normAutofit fontScale="62500" lnSpcReduction="20000"/>
          </a:bodyPr>
          <a:lstStyle/>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Although androgens are typically considered the male hormones, they also play important physiologic roles in females</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Active androgens are largely created from circulating precursors in their target tissues, where they both act and are metabolized</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Androgen precursors present in females include:</a:t>
            </a:r>
          </a:p>
          <a:p>
            <a:pPr marL="502920" marR="0" lvl="1" indent="-223838" algn="l" defTabSz="914400" rtl="0" eaLnBrk="1" fontAlgn="auto" latinLnBrk="0" hangingPunct="1">
              <a:lnSpc>
                <a:spcPct val="90000"/>
              </a:lnSpc>
              <a:spcBef>
                <a:spcPts val="800"/>
              </a:spcBef>
              <a:spcAft>
                <a:spcPts val="0"/>
              </a:spcAft>
              <a:buClrTx/>
              <a:buSzTx/>
              <a:buFont typeface="Arial"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DHEA sulfate (DHEAS)</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produced by the zona reticularis of the adrenal glands;</a:t>
            </a:r>
          </a:p>
          <a:p>
            <a:pPr marL="502920" marR="0" lvl="1" indent="-223838" algn="l" defTabSz="914400" rtl="0" eaLnBrk="1" fontAlgn="auto" latinLnBrk="0" hangingPunct="1">
              <a:lnSpc>
                <a:spcPct val="90000"/>
              </a:lnSpc>
              <a:spcBef>
                <a:spcPts val="800"/>
              </a:spcBef>
              <a:spcAft>
                <a:spcPts val="0"/>
              </a:spcAft>
              <a:buClrTx/>
              <a:buSzTx/>
              <a:buFont typeface="Arial"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DHEA</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produced by the zona reticularis, ovarian theca cells, and peripherally from circulating DHEAS;</a:t>
            </a:r>
          </a:p>
          <a:p>
            <a:pPr marL="502920" marR="0" lvl="1" indent="-223838" algn="l" defTabSz="914400" rtl="0" eaLnBrk="1" fontAlgn="auto" latinLnBrk="0" hangingPunct="1">
              <a:lnSpc>
                <a:spcPct val="90000"/>
              </a:lnSpc>
              <a:spcBef>
                <a:spcPts val="800"/>
              </a:spcBef>
              <a:spcAft>
                <a:spcPts val="0"/>
              </a:spcAft>
              <a:buClrTx/>
              <a:buSzTx/>
              <a:buFont typeface="Arial"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Androstenedione</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produced by the zona </a:t>
            </a:r>
            <a:r>
              <a:rPr kumimoji="0" lang="en-US" sz="29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fasiculata</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the adrenal glands, the ovarian stroma, and peripherally from circulating DHEA</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About 50% of testosterone in females is produced from circulating precursor molecules, with the other half synthesized in the zona reticularis and the ovarian stroma</a:t>
            </a:r>
          </a:p>
          <a:p>
            <a:pPr marL="502920" marR="0" lvl="1" indent="-223838" algn="l" defTabSz="914400" rtl="0" eaLnBrk="1" fontAlgn="auto" latinLnBrk="0" hangingPunct="1">
              <a:lnSpc>
                <a:spcPct val="90000"/>
              </a:lnSpc>
              <a:spcBef>
                <a:spcPts val="8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DHT is also produced in females, but circulates in low concentrations in serum and is largely produced in peripheral target tissues</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Testosterone, but not DHT, is converted to </a:t>
            </a: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estradiol</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by the action of </a:t>
            </a: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aromatase</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(P450aro) in certain peripheral tissues, and may be an important source of estrogens in postmenopausal women.</a:t>
            </a:r>
          </a:p>
          <a:p>
            <a:endParaRPr lang="en-US" dirty="0"/>
          </a:p>
        </p:txBody>
      </p:sp>
      <p:sp>
        <p:nvSpPr>
          <p:cNvPr id="5" name="Footer Placeholder 4"/>
          <p:cNvSpPr>
            <a:spLocks noGrp="1"/>
          </p:cNvSpPr>
          <p:nvPr>
            <p:ph type="ftr" sz="quarter" idx="11"/>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2641</Words>
  <Application>Microsoft Office PowerPoint</Application>
  <PresentationFormat>On-screen Show (4:3)</PresentationFormat>
  <Paragraphs>220</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1_Office Theme</vt:lpstr>
      <vt:lpstr>Office Theme</vt:lpstr>
      <vt:lpstr>2_Office Theme</vt:lpstr>
      <vt:lpstr>PowerPoint Presentation</vt:lpstr>
      <vt:lpstr>ENDOCRINOLOGY MODULE 2ND YEAR MBBS LGIS MALE AND FEMALE REPRODUCTIVE HARMONES</vt:lpstr>
      <vt:lpstr>Motto, Vision, Dream</vt:lpstr>
      <vt:lpstr>PowerPoint Presentation</vt:lpstr>
      <vt:lpstr>PowerPoint Presentation</vt:lpstr>
      <vt:lpstr>Interactive Session </vt:lpstr>
      <vt:lpstr>The hypothalamus-pituitary-gonadal (HPG) axis</vt:lpstr>
      <vt:lpstr>ANDROGEN SYNTHESIS IN MALES</vt:lpstr>
      <vt:lpstr>Androgen synthesis in females</vt:lpstr>
      <vt:lpstr>Estrogen synthesis in females</vt:lpstr>
      <vt:lpstr>           Estrogen synthesis in males</vt:lpstr>
      <vt:lpstr>PROGESTRIN SYNTEHSIS</vt:lpstr>
      <vt:lpstr>              </vt:lpstr>
      <vt:lpstr>PowerPoint Presentation</vt:lpstr>
      <vt:lpstr> The HPG axis and hormonal            feedback in males</vt:lpstr>
      <vt:lpstr>The HPG axis and hormonal feedback in females</vt:lpstr>
      <vt:lpstr>PowerPoint Presentation</vt:lpstr>
      <vt:lpstr>PowerPoint Presentation</vt:lpstr>
      <vt:lpstr>Estrogens </vt:lpstr>
      <vt:lpstr>PowerPoint Presentation</vt:lpstr>
      <vt:lpstr>      Androgens</vt:lpstr>
      <vt:lpstr>PowerPoint Presentation</vt:lpstr>
      <vt:lpstr>Females </vt:lpstr>
      <vt:lpstr> </vt:lpstr>
      <vt:lpstr> Males</vt:lpstr>
      <vt:lpstr> </vt:lpstr>
      <vt:lpstr>PowerPoint Presentation</vt:lpstr>
      <vt:lpstr>PowerPoint Presentation</vt:lpstr>
      <vt:lpstr>Spiral Integration                        Family Medicine</vt:lpstr>
      <vt:lpstr>Spiral Integration                 Artificial Intelligence</vt:lpstr>
      <vt:lpstr>Suggested Research Article</vt:lpstr>
      <vt:lpstr>PowerPoint Presentation</vt:lpstr>
      <vt:lpstr>Learning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hooriyaahmed23@gmail.com</cp:lastModifiedBy>
  <cp:revision>128</cp:revision>
  <dcterms:created xsi:type="dcterms:W3CDTF">2006-08-16T00:00:00Z</dcterms:created>
  <dcterms:modified xsi:type="dcterms:W3CDTF">2025-02-25T16:32:19Z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