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7" r:id="rId2"/>
    <p:sldId id="35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51" r:id="rId34"/>
    <p:sldId id="352" r:id="rId35"/>
    <p:sldId id="288" r:id="rId36"/>
    <p:sldId id="289" r:id="rId37"/>
    <p:sldId id="290" r:id="rId38"/>
    <p:sldId id="291" r:id="rId39"/>
    <p:sldId id="344" r:id="rId40"/>
    <p:sldId id="292" r:id="rId41"/>
    <p:sldId id="345" r:id="rId42"/>
    <p:sldId id="293" r:id="rId43"/>
    <p:sldId id="346" r:id="rId44"/>
    <p:sldId id="294" r:id="rId45"/>
    <p:sldId id="347" r:id="rId46"/>
    <p:sldId id="295" r:id="rId47"/>
    <p:sldId id="348" r:id="rId48"/>
    <p:sldId id="296" r:id="rId49"/>
    <p:sldId id="349" r:id="rId5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7F9AD7-F944-4FBB-891A-39964708912F}">
          <p14:sldIdLst>
            <p14:sldId id="257"/>
            <p14:sldId id="350"/>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351"/>
            <p14:sldId id="352"/>
            <p14:sldId id="288"/>
            <p14:sldId id="289"/>
            <p14:sldId id="290"/>
            <p14:sldId id="291"/>
            <p14:sldId id="344"/>
            <p14:sldId id="292"/>
            <p14:sldId id="345"/>
            <p14:sldId id="293"/>
            <p14:sldId id="346"/>
            <p14:sldId id="294"/>
            <p14:sldId id="347"/>
            <p14:sldId id="295"/>
            <p14:sldId id="348"/>
            <p14:sldId id="296"/>
            <p14:sldId id="349"/>
          </p14:sldIdLst>
        </p14:section>
        <p14:section name="Untitled Section" id="{5F783468-2F4B-4123-B05C-A6AE7C60A15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08" d="100"/>
          <a:sy n="108" d="100"/>
        </p:scale>
        <p:origin x="7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2" name="Header Placeholder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en-US"/>
          </a:p>
        </p:txBody>
      </p:sp>
      <p:sp>
        <p:nvSpPr>
          <p:cNvPr id="1048703" name="Date Placeholder 2"/>
          <p:cNvSpPr>
            <a:spLocks noGrp="1"/>
          </p:cNvSpPr>
          <p:nvPr>
            <p:ph type="dt" idx="1"/>
          </p:nvPr>
        </p:nvSpPr>
        <p:spPr>
          <a:xfrm>
            <a:off x="2913063" y="0"/>
            <a:ext cx="2228850" cy="458788"/>
          </a:xfrm>
          <a:prstGeom prst="rect">
            <a:avLst/>
          </a:prstGeom>
        </p:spPr>
        <p:txBody>
          <a:bodyPr vert="horz" lIns="91440" tIns="45720" rIns="91440" bIns="45720" rtlCol="0"/>
          <a:lstStyle>
            <a:lvl1pPr algn="r">
              <a:defRPr sz="1200"/>
            </a:lvl1pPr>
          </a:lstStyle>
          <a:p>
            <a:fld id="{7344B8CB-5C20-7745-891B-0A1551809604}" type="datetimeFigureOut">
              <a:rPr lang="en-US" smtClean="0"/>
              <a:t>22-Apr-25</a:t>
            </a:fld>
            <a:endParaRPr lang="en-US"/>
          </a:p>
        </p:txBody>
      </p:sp>
      <p:sp>
        <p:nvSpPr>
          <p:cNvPr id="1048704" name="Slide Image Placeholder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05" name="Notes Placeholder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6" name="Footer Placeholder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en-US"/>
          </a:p>
        </p:txBody>
      </p:sp>
      <p:sp>
        <p:nvSpPr>
          <p:cNvPr id="1048707" name="Slide Number Placeholder 6"/>
          <p:cNvSpPr>
            <a:spLocks noGrp="1"/>
          </p:cNvSpPr>
          <p:nvPr>
            <p:ph type="sldNum" sz="quarter" idx="5"/>
          </p:nvPr>
        </p:nvSpPr>
        <p:spPr>
          <a:xfrm>
            <a:off x="2913063" y="8685213"/>
            <a:ext cx="2228850" cy="458787"/>
          </a:xfrm>
          <a:prstGeom prst="rect">
            <a:avLst/>
          </a:prstGeom>
        </p:spPr>
        <p:txBody>
          <a:bodyPr vert="horz" lIns="91440" tIns="45720" rIns="91440" bIns="45720" rtlCol="0" anchor="b"/>
          <a:lstStyle>
            <a:lvl1pPr algn="r">
              <a:defRPr sz="1200"/>
            </a:lvl1pPr>
          </a:lstStyle>
          <a:p>
            <a:fld id="{E3FABFA0-7B57-3548-B47E-FC067E98DCE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lide Image Placeholder 1"/>
          <p:cNvSpPr>
            <a:spLocks noGrp="1" noRot="1" noChangeAspect="1"/>
          </p:cNvSpPr>
          <p:nvPr>
            <p:ph type="sldImg"/>
          </p:nvPr>
        </p:nvSpPr>
        <p:spPr/>
      </p:sp>
      <p:sp>
        <p:nvSpPr>
          <p:cNvPr id="1048601" name="Notes Placeholder 2"/>
          <p:cNvSpPr>
            <a:spLocks noGrp="1"/>
          </p:cNvSpPr>
          <p:nvPr>
            <p:ph type="body" idx="1"/>
          </p:nvPr>
        </p:nvSpPr>
        <p:spPr/>
        <p:txBody>
          <a:bodyPr/>
          <a:lstStyle/>
          <a:p>
            <a:endParaRPr lang="en-US" dirty="0"/>
          </a:p>
        </p:txBody>
      </p:sp>
      <p:sp>
        <p:nvSpPr>
          <p:cNvPr id="1048602"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Notes Placeholder 1048627"/>
          <p:cNvSpPr>
            <a:spLocks noGrp="1"/>
          </p:cNvSpPr>
          <p:nvPr>
            <p:ph type="body"/>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Notes Placeholder 1048629"/>
          <p:cNvSpPr>
            <a:spLocks noGrp="1"/>
          </p:cNvSpPr>
          <p:nvPr>
            <p:ph type="body"/>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Notes Placeholder 1048632"/>
          <p:cNvSpPr>
            <a:spLocks noGrp="1"/>
          </p:cNvSpPr>
          <p:nvPr>
            <p:ph type="body"/>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Slide Image Placeholder 1"/>
          <p:cNvSpPr>
            <a:spLocks noGrp="1" noRot="1" noChangeAspect="1"/>
          </p:cNvSpPr>
          <p:nvPr>
            <p:ph type="sldImg"/>
          </p:nvPr>
        </p:nvSpPr>
        <p:spPr/>
      </p:sp>
      <p:sp>
        <p:nvSpPr>
          <p:cNvPr id="1048635" name="Notes Placeholder 2"/>
          <p:cNvSpPr>
            <a:spLocks noGrp="1"/>
          </p:cNvSpPr>
          <p:nvPr>
            <p:ph type="body" idx="1"/>
          </p:nvPr>
        </p:nvSpPr>
        <p:spPr/>
        <p:txBody>
          <a:bodyPr/>
          <a:lstStyle/>
          <a:p>
            <a:endParaRPr lang="en-US" dirty="0"/>
          </a:p>
        </p:txBody>
      </p:sp>
      <p:sp>
        <p:nvSpPr>
          <p:cNvPr id="1048636"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Slide Image Placeholder 1"/>
          <p:cNvSpPr>
            <a:spLocks noGrp="1" noRot="1" noChangeAspect="1"/>
          </p:cNvSpPr>
          <p:nvPr>
            <p:ph type="sldImg"/>
          </p:nvPr>
        </p:nvSpPr>
        <p:spPr/>
      </p:sp>
      <p:sp>
        <p:nvSpPr>
          <p:cNvPr id="1048638" name="Notes Placeholder 2"/>
          <p:cNvSpPr>
            <a:spLocks noGrp="1"/>
          </p:cNvSpPr>
          <p:nvPr>
            <p:ph type="body" idx="1"/>
          </p:nvPr>
        </p:nvSpPr>
        <p:spPr/>
        <p:txBody>
          <a:bodyPr/>
          <a:lstStyle/>
          <a:p>
            <a:endParaRPr lang="en-US" dirty="0"/>
          </a:p>
        </p:txBody>
      </p:sp>
      <p:sp>
        <p:nvSpPr>
          <p:cNvPr id="1048639"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Slide Image Placeholder 1"/>
          <p:cNvSpPr>
            <a:spLocks noGrp="1" noRot="1" noChangeAspect="1"/>
          </p:cNvSpPr>
          <p:nvPr>
            <p:ph type="sldImg"/>
          </p:nvPr>
        </p:nvSpPr>
        <p:spPr/>
      </p:sp>
      <p:sp>
        <p:nvSpPr>
          <p:cNvPr id="1048641" name="Notes Placeholder 2"/>
          <p:cNvSpPr>
            <a:spLocks noGrp="1"/>
          </p:cNvSpPr>
          <p:nvPr>
            <p:ph type="body" idx="1"/>
          </p:nvPr>
        </p:nvSpPr>
        <p:spPr/>
        <p:txBody>
          <a:bodyPr/>
          <a:lstStyle/>
          <a:p>
            <a:endParaRPr lang="en-US" dirty="0"/>
          </a:p>
        </p:txBody>
      </p:sp>
      <p:sp>
        <p:nvSpPr>
          <p:cNvPr id="1048642"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Slide Image Placeholder 1"/>
          <p:cNvSpPr>
            <a:spLocks noGrp="1" noRot="1" noChangeAspect="1"/>
          </p:cNvSpPr>
          <p:nvPr>
            <p:ph type="sldImg"/>
          </p:nvPr>
        </p:nvSpPr>
        <p:spPr/>
      </p:sp>
      <p:sp>
        <p:nvSpPr>
          <p:cNvPr id="1048644" name="Notes Placeholder 2"/>
          <p:cNvSpPr>
            <a:spLocks noGrp="1"/>
          </p:cNvSpPr>
          <p:nvPr>
            <p:ph type="body" idx="1"/>
          </p:nvPr>
        </p:nvSpPr>
        <p:spPr/>
        <p:txBody>
          <a:bodyPr/>
          <a:lstStyle/>
          <a:p>
            <a:endParaRPr lang="en-US" dirty="0"/>
          </a:p>
        </p:txBody>
      </p:sp>
      <p:sp>
        <p:nvSpPr>
          <p:cNvPr id="1048645"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Notes Placeholder 1048646"/>
          <p:cNvSpPr>
            <a:spLocks noGrp="1"/>
          </p:cNvSpPr>
          <p:nvPr>
            <p:ph type="body"/>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Notes Placeholder 1048649"/>
          <p:cNvSpPr>
            <a:spLocks noGrp="1"/>
          </p:cNvSpPr>
          <p:nvPr>
            <p:ph type="body"/>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Slide Image Placeholder 1"/>
          <p:cNvSpPr>
            <a:spLocks noGrp="1" noRot="1" noChangeAspect="1"/>
          </p:cNvSpPr>
          <p:nvPr>
            <p:ph type="sldImg"/>
          </p:nvPr>
        </p:nvSpPr>
        <p:spPr/>
      </p:sp>
      <p:sp>
        <p:nvSpPr>
          <p:cNvPr id="1048652" name="Notes Placeholder 2"/>
          <p:cNvSpPr>
            <a:spLocks noGrp="1"/>
          </p:cNvSpPr>
          <p:nvPr>
            <p:ph type="body" idx="1"/>
          </p:nvPr>
        </p:nvSpPr>
        <p:spPr/>
        <p:txBody>
          <a:bodyPr/>
          <a:lstStyle/>
          <a:p>
            <a:endParaRPr lang="en-US" dirty="0"/>
          </a:p>
        </p:txBody>
      </p:sp>
      <p:sp>
        <p:nvSpPr>
          <p:cNvPr id="1048653"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Slide Image Placeholder 1"/>
          <p:cNvSpPr>
            <a:spLocks noGrp="1" noRot="1" noChangeAspect="1"/>
          </p:cNvSpPr>
          <p:nvPr>
            <p:ph type="sldImg"/>
          </p:nvPr>
        </p:nvSpPr>
        <p:spPr/>
      </p:sp>
      <p:sp>
        <p:nvSpPr>
          <p:cNvPr id="1048604" name="Notes Placeholder 2"/>
          <p:cNvSpPr>
            <a:spLocks noGrp="1"/>
          </p:cNvSpPr>
          <p:nvPr>
            <p:ph type="body" idx="1"/>
          </p:nvPr>
        </p:nvSpPr>
        <p:spPr/>
        <p:txBody>
          <a:bodyPr/>
          <a:lstStyle/>
          <a:p>
            <a:endParaRPr lang="en-US" dirty="0"/>
          </a:p>
        </p:txBody>
      </p:sp>
      <p:sp>
        <p:nvSpPr>
          <p:cNvPr id="1048605"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Slide Image Placeholder 1"/>
          <p:cNvSpPr>
            <a:spLocks noGrp="1" noRot="1" noChangeAspect="1"/>
          </p:cNvSpPr>
          <p:nvPr>
            <p:ph type="sldImg"/>
          </p:nvPr>
        </p:nvSpPr>
        <p:spPr/>
      </p:sp>
      <p:sp>
        <p:nvSpPr>
          <p:cNvPr id="1048655" name="Notes Placeholder 2"/>
          <p:cNvSpPr>
            <a:spLocks noGrp="1"/>
          </p:cNvSpPr>
          <p:nvPr>
            <p:ph type="body" idx="1"/>
          </p:nvPr>
        </p:nvSpPr>
        <p:spPr/>
        <p:txBody>
          <a:bodyPr/>
          <a:lstStyle/>
          <a:p>
            <a:endParaRPr lang="en-US" dirty="0"/>
          </a:p>
        </p:txBody>
      </p:sp>
      <p:sp>
        <p:nvSpPr>
          <p:cNvPr id="1048656"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Notes Placeholder 1048657"/>
          <p:cNvSpPr>
            <a:spLocks noGrp="1"/>
          </p:cNvSpPr>
          <p:nvPr>
            <p:ph type="body"/>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Notes Placeholder 1048659"/>
          <p:cNvSpPr>
            <a:spLocks noGrp="1"/>
          </p:cNvSpPr>
          <p:nvPr>
            <p:ph type="body"/>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Notes Placeholder 1048661"/>
          <p:cNvSpPr>
            <a:spLocks noGrp="1"/>
          </p:cNvSpPr>
          <p:nvPr>
            <p:ph type="body"/>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Notes Placeholder 1048663"/>
          <p:cNvSpPr>
            <a:spLocks noGrp="1"/>
          </p:cNvSpPr>
          <p:nvPr>
            <p:ph type="body"/>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Notes Placeholder 1048665"/>
          <p:cNvSpPr>
            <a:spLocks noGrp="1"/>
          </p:cNvSpPr>
          <p:nvPr>
            <p:ph type="body"/>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Notes Placeholder 1048667"/>
          <p:cNvSpPr>
            <a:spLocks noGrp="1"/>
          </p:cNvSpPr>
          <p:nvPr>
            <p:ph type="body"/>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Notes Placeholder 1048669"/>
          <p:cNvSpPr>
            <a:spLocks noGrp="1"/>
          </p:cNvSpPr>
          <p:nvPr>
            <p:ph type="body"/>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Slide Image Placeholder 1"/>
          <p:cNvSpPr>
            <a:spLocks noGrp="1" noRot="1" noChangeAspect="1"/>
          </p:cNvSpPr>
          <p:nvPr>
            <p:ph type="sldImg"/>
          </p:nvPr>
        </p:nvSpPr>
        <p:spPr/>
      </p:sp>
      <p:sp>
        <p:nvSpPr>
          <p:cNvPr id="1048672" name="Notes Placeholder 2"/>
          <p:cNvSpPr>
            <a:spLocks noGrp="1"/>
          </p:cNvSpPr>
          <p:nvPr>
            <p:ph type="body" idx="1"/>
          </p:nvPr>
        </p:nvSpPr>
        <p:spPr/>
        <p:txBody>
          <a:bodyPr/>
          <a:lstStyle/>
          <a:p>
            <a:endParaRPr lang="en-US" dirty="0"/>
          </a:p>
        </p:txBody>
      </p:sp>
      <p:sp>
        <p:nvSpPr>
          <p:cNvPr id="1048673"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Slide Image Placeholder 1"/>
          <p:cNvSpPr>
            <a:spLocks noGrp="1" noRot="1" noChangeAspect="1"/>
          </p:cNvSpPr>
          <p:nvPr>
            <p:ph type="sldImg"/>
          </p:nvPr>
        </p:nvSpPr>
        <p:spPr/>
      </p:sp>
      <p:sp>
        <p:nvSpPr>
          <p:cNvPr id="1048675" name="Notes Placeholder 2"/>
          <p:cNvSpPr>
            <a:spLocks noGrp="1"/>
          </p:cNvSpPr>
          <p:nvPr>
            <p:ph type="body" idx="1"/>
          </p:nvPr>
        </p:nvSpPr>
        <p:spPr/>
        <p:txBody>
          <a:bodyPr/>
          <a:lstStyle/>
          <a:p>
            <a:endParaRPr lang="en-US" dirty="0"/>
          </a:p>
        </p:txBody>
      </p:sp>
      <p:sp>
        <p:nvSpPr>
          <p:cNvPr id="1048676"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Slide Image Placeholder 1"/>
          <p:cNvSpPr>
            <a:spLocks noGrp="1" noRot="1" noChangeAspect="1"/>
          </p:cNvSpPr>
          <p:nvPr>
            <p:ph type="sldImg"/>
          </p:nvPr>
        </p:nvSpPr>
        <p:spPr/>
      </p:sp>
      <p:sp>
        <p:nvSpPr>
          <p:cNvPr id="1048607" name="Notes Placeholder 2"/>
          <p:cNvSpPr>
            <a:spLocks noGrp="1"/>
          </p:cNvSpPr>
          <p:nvPr>
            <p:ph type="body" idx="1"/>
          </p:nvPr>
        </p:nvSpPr>
        <p:spPr/>
        <p:txBody>
          <a:bodyPr/>
          <a:lstStyle/>
          <a:p>
            <a:endParaRPr lang="en-US" dirty="0"/>
          </a:p>
        </p:txBody>
      </p:sp>
      <p:sp>
        <p:nvSpPr>
          <p:cNvPr id="1048608"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Slide Image Placeholder 1"/>
          <p:cNvSpPr>
            <a:spLocks noGrp="1" noRot="1" noChangeAspect="1"/>
          </p:cNvSpPr>
          <p:nvPr>
            <p:ph type="sldImg"/>
          </p:nvPr>
        </p:nvSpPr>
        <p:spPr/>
      </p:sp>
      <p:sp>
        <p:nvSpPr>
          <p:cNvPr id="1048678" name="Notes Placeholder 2"/>
          <p:cNvSpPr>
            <a:spLocks noGrp="1"/>
          </p:cNvSpPr>
          <p:nvPr>
            <p:ph type="body" idx="1"/>
          </p:nvPr>
        </p:nvSpPr>
        <p:spPr/>
        <p:txBody>
          <a:bodyPr/>
          <a:lstStyle/>
          <a:p>
            <a:endParaRPr lang="en-US" dirty="0"/>
          </a:p>
        </p:txBody>
      </p:sp>
      <p:sp>
        <p:nvSpPr>
          <p:cNvPr id="1048679"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Slide Image Placeholder 1"/>
          <p:cNvSpPr>
            <a:spLocks noGrp="1" noRot="1" noChangeAspect="1"/>
          </p:cNvSpPr>
          <p:nvPr>
            <p:ph type="sldImg"/>
          </p:nvPr>
        </p:nvSpPr>
        <p:spPr/>
      </p:sp>
      <p:sp>
        <p:nvSpPr>
          <p:cNvPr id="1048681" name="Notes Placeholder 2"/>
          <p:cNvSpPr>
            <a:spLocks noGrp="1"/>
          </p:cNvSpPr>
          <p:nvPr>
            <p:ph type="body" idx="1"/>
          </p:nvPr>
        </p:nvSpPr>
        <p:spPr/>
        <p:txBody>
          <a:bodyPr/>
          <a:lstStyle/>
          <a:p>
            <a:endParaRPr lang="en-US" dirty="0"/>
          </a:p>
        </p:txBody>
      </p:sp>
      <p:sp>
        <p:nvSpPr>
          <p:cNvPr id="1048682"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Slide Image Placeholder 1"/>
          <p:cNvSpPr>
            <a:spLocks noGrp="1" noRot="1" noChangeAspect="1"/>
          </p:cNvSpPr>
          <p:nvPr>
            <p:ph type="sldImg"/>
          </p:nvPr>
        </p:nvSpPr>
        <p:spPr/>
      </p:sp>
      <p:sp>
        <p:nvSpPr>
          <p:cNvPr id="1048684" name="Notes Placeholder 2"/>
          <p:cNvSpPr>
            <a:spLocks noGrp="1"/>
          </p:cNvSpPr>
          <p:nvPr>
            <p:ph type="body" idx="1"/>
          </p:nvPr>
        </p:nvSpPr>
        <p:spPr/>
        <p:txBody>
          <a:bodyPr/>
          <a:lstStyle/>
          <a:p>
            <a:endParaRPr lang="en-US" dirty="0"/>
          </a:p>
        </p:txBody>
      </p:sp>
      <p:sp>
        <p:nvSpPr>
          <p:cNvPr id="1048685"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Notes Placeholder 1048686"/>
          <p:cNvSpPr>
            <a:spLocks noGrp="1"/>
          </p:cNvSpPr>
          <p:nvPr>
            <p:ph type="body"/>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Notes Placeholder 1048688"/>
          <p:cNvSpPr>
            <a:spLocks noGrp="1"/>
          </p:cNvSpPr>
          <p:nvPr>
            <p:ph type="body"/>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Slide Image Placeholder 1"/>
          <p:cNvSpPr>
            <a:spLocks noGrp="1" noRot="1" noChangeAspect="1"/>
          </p:cNvSpPr>
          <p:nvPr>
            <p:ph type="sldImg"/>
          </p:nvPr>
        </p:nvSpPr>
        <p:spPr/>
      </p:sp>
      <p:sp>
        <p:nvSpPr>
          <p:cNvPr id="1048692" name="Notes Placeholder 2"/>
          <p:cNvSpPr>
            <a:spLocks noGrp="1"/>
          </p:cNvSpPr>
          <p:nvPr>
            <p:ph type="body" idx="1"/>
          </p:nvPr>
        </p:nvSpPr>
        <p:spPr/>
        <p:txBody>
          <a:bodyPr/>
          <a:lstStyle/>
          <a:p>
            <a:endParaRPr lang="en-US" dirty="0"/>
          </a:p>
        </p:txBody>
      </p:sp>
      <p:sp>
        <p:nvSpPr>
          <p:cNvPr id="1048693"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Slide Image Placeholder 1"/>
          <p:cNvSpPr>
            <a:spLocks noGrp="1" noRot="1" noChangeAspect="1"/>
          </p:cNvSpPr>
          <p:nvPr>
            <p:ph type="sldImg"/>
          </p:nvPr>
        </p:nvSpPr>
        <p:spPr/>
      </p:sp>
      <p:sp>
        <p:nvSpPr>
          <p:cNvPr id="1048696" name="Notes Placeholder 2"/>
          <p:cNvSpPr>
            <a:spLocks noGrp="1"/>
          </p:cNvSpPr>
          <p:nvPr>
            <p:ph type="body" idx="1"/>
          </p:nvPr>
        </p:nvSpPr>
        <p:spPr/>
        <p:txBody>
          <a:bodyPr/>
          <a:lstStyle/>
          <a:p>
            <a:endParaRPr lang="en-US" dirty="0"/>
          </a:p>
        </p:txBody>
      </p:sp>
      <p:sp>
        <p:nvSpPr>
          <p:cNvPr id="1048697"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Slide Image Placeholder 1"/>
          <p:cNvSpPr>
            <a:spLocks noGrp="1" noRot="1" noChangeAspect="1"/>
          </p:cNvSpPr>
          <p:nvPr>
            <p:ph type="sldImg"/>
          </p:nvPr>
        </p:nvSpPr>
        <p:spPr/>
      </p:sp>
      <p:sp>
        <p:nvSpPr>
          <p:cNvPr id="1048700" name="Notes Placeholder 2"/>
          <p:cNvSpPr>
            <a:spLocks noGrp="1"/>
          </p:cNvSpPr>
          <p:nvPr>
            <p:ph type="body" idx="1"/>
          </p:nvPr>
        </p:nvSpPr>
        <p:spPr/>
        <p:txBody>
          <a:bodyPr/>
          <a:lstStyle/>
          <a:p>
            <a:endParaRPr lang="en-US" dirty="0"/>
          </a:p>
        </p:txBody>
      </p:sp>
      <p:sp>
        <p:nvSpPr>
          <p:cNvPr id="1048701" name="Slide Number Placeholder 3"/>
          <p:cNvSpPr>
            <a:spLocks noGrp="1"/>
          </p:cNvSpPr>
          <p:nvPr>
            <p:ph type="sldNum" sz="quarter" idx="10"/>
          </p:nvPr>
        </p:nvSpPr>
        <p:spPr/>
        <p:txBody>
          <a:bodyPr/>
          <a:lstStyle/>
          <a:p>
            <a:fld id="{F7021451-1387-4CA6-816F-3879F97B5CBC}" type="slidenum">
              <a:rPr lang="en-US" smtClean="0"/>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Slide Image Placeholder 1"/>
          <p:cNvSpPr>
            <a:spLocks noGrp="1" noRot="1" noChangeAspect="1"/>
          </p:cNvSpPr>
          <p:nvPr>
            <p:ph type="sldImg"/>
          </p:nvPr>
        </p:nvSpPr>
        <p:spPr/>
      </p:sp>
      <p:sp>
        <p:nvSpPr>
          <p:cNvPr id="1048596" name="Notes Placeholder 2"/>
          <p:cNvSpPr>
            <a:spLocks noGrp="1"/>
          </p:cNvSpPr>
          <p:nvPr>
            <p:ph type="body" idx="1"/>
          </p:nvPr>
        </p:nvSpPr>
        <p:spPr/>
        <p:txBody>
          <a:bodyPr/>
          <a:lstStyle/>
          <a:p>
            <a:endParaRPr lang="en-US" dirty="0"/>
          </a:p>
        </p:txBody>
      </p:sp>
      <p:sp>
        <p:nvSpPr>
          <p:cNvPr id="1048597" name="Slide Number Placeholder 3"/>
          <p:cNvSpPr>
            <a:spLocks noGrp="1"/>
          </p:cNvSpPr>
          <p:nvPr>
            <p:ph type="sldNum" sz="quarter" idx="10"/>
          </p:nvPr>
        </p:nvSpPr>
        <p:spPr/>
        <p:txBody>
          <a:bodyPr/>
          <a:lstStyle/>
          <a:p>
            <a:fld id="{F7021451-1387-4CA6-816F-3879F97B5CBC}" type="slidenum">
              <a:rPr lang="en-US" smtClean="0"/>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Slide Image Placeholder 1"/>
          <p:cNvSpPr>
            <a:spLocks noGrp="1" noRot="1" noChangeAspect="1"/>
          </p:cNvSpPr>
          <p:nvPr>
            <p:ph type="sldImg"/>
          </p:nvPr>
        </p:nvSpPr>
        <p:spPr/>
      </p:sp>
      <p:sp>
        <p:nvSpPr>
          <p:cNvPr id="1048592" name="Notes Placeholder 2"/>
          <p:cNvSpPr>
            <a:spLocks noGrp="1"/>
          </p:cNvSpPr>
          <p:nvPr>
            <p:ph type="body" idx="1"/>
          </p:nvPr>
        </p:nvSpPr>
        <p:spPr/>
        <p:txBody>
          <a:bodyPr/>
          <a:lstStyle/>
          <a:p>
            <a:endParaRPr lang="en-US" dirty="0"/>
          </a:p>
        </p:txBody>
      </p:sp>
      <p:sp>
        <p:nvSpPr>
          <p:cNvPr id="1048593" name="Slide Number Placeholder 3"/>
          <p:cNvSpPr>
            <a:spLocks noGrp="1"/>
          </p:cNvSpPr>
          <p:nvPr>
            <p:ph type="sldNum" sz="quarter" idx="10"/>
          </p:nvPr>
        </p:nvSpPr>
        <p:spPr/>
        <p:txBody>
          <a:bodyPr/>
          <a:lstStyle/>
          <a:p>
            <a:fld id="{F7021451-1387-4CA6-816F-3879F97B5CBC}" type="slidenum">
              <a:rPr lang="en-US" smtClean="0"/>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Slide Image Placeholder 1"/>
          <p:cNvSpPr>
            <a:spLocks noGrp="1" noRot="1" noChangeAspect="1"/>
          </p:cNvSpPr>
          <p:nvPr>
            <p:ph type="sldImg"/>
          </p:nvPr>
        </p:nvSpPr>
        <p:spPr/>
      </p:sp>
      <p:sp>
        <p:nvSpPr>
          <p:cNvPr id="1048610" name="Notes Placeholder 2"/>
          <p:cNvSpPr>
            <a:spLocks noGrp="1"/>
          </p:cNvSpPr>
          <p:nvPr>
            <p:ph type="body" idx="1"/>
          </p:nvPr>
        </p:nvSpPr>
        <p:spPr/>
        <p:txBody>
          <a:bodyPr/>
          <a:lstStyle/>
          <a:p>
            <a:endParaRPr lang="en-US" dirty="0"/>
          </a:p>
        </p:txBody>
      </p:sp>
      <p:sp>
        <p:nvSpPr>
          <p:cNvPr id="1048611"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Slide Image Placeholder 1"/>
          <p:cNvSpPr>
            <a:spLocks noGrp="1" noRot="1" noChangeAspect="1"/>
          </p:cNvSpPr>
          <p:nvPr>
            <p:ph type="sldImg"/>
          </p:nvPr>
        </p:nvSpPr>
        <p:spPr/>
      </p:sp>
      <p:sp>
        <p:nvSpPr>
          <p:cNvPr id="1048585" name="Notes Placeholder 2"/>
          <p:cNvSpPr>
            <a:spLocks noGrp="1"/>
          </p:cNvSpPr>
          <p:nvPr>
            <p:ph type="body" idx="1"/>
          </p:nvPr>
        </p:nvSpPr>
        <p:spPr/>
        <p:txBody>
          <a:bodyPr/>
          <a:lstStyle/>
          <a:p>
            <a:endParaRPr lang="en-US" dirty="0"/>
          </a:p>
        </p:txBody>
      </p:sp>
      <p:sp>
        <p:nvSpPr>
          <p:cNvPr id="1048586" name="Slide Number Placeholder 3"/>
          <p:cNvSpPr>
            <a:spLocks noGrp="1"/>
          </p:cNvSpPr>
          <p:nvPr>
            <p:ph type="sldNum" sz="quarter" idx="10"/>
          </p:nvPr>
        </p:nvSpPr>
        <p:spPr/>
        <p:txBody>
          <a:bodyPr/>
          <a:lstStyle/>
          <a:p>
            <a:fld id="{F7021451-1387-4CA6-816F-3879F97B5CBC}" type="slidenum">
              <a:rPr lang="en-US" smtClean="0"/>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Slide Image Placeholder 1"/>
          <p:cNvSpPr>
            <a:spLocks noGrp="1" noRot="1" noChangeAspect="1"/>
          </p:cNvSpPr>
          <p:nvPr>
            <p:ph type="sldImg"/>
          </p:nvPr>
        </p:nvSpPr>
        <p:spPr/>
      </p:sp>
      <p:sp>
        <p:nvSpPr>
          <p:cNvPr id="1048613" name="Notes Placeholder 2"/>
          <p:cNvSpPr>
            <a:spLocks noGrp="1"/>
          </p:cNvSpPr>
          <p:nvPr>
            <p:ph type="body" idx="1"/>
          </p:nvPr>
        </p:nvSpPr>
        <p:spPr/>
        <p:txBody>
          <a:bodyPr/>
          <a:lstStyle/>
          <a:p>
            <a:endParaRPr lang="en-US" dirty="0"/>
          </a:p>
        </p:txBody>
      </p:sp>
      <p:sp>
        <p:nvSpPr>
          <p:cNvPr id="104861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Slide Image Placeholder 1"/>
          <p:cNvSpPr>
            <a:spLocks noGrp="1" noRot="1" noChangeAspect="1"/>
          </p:cNvSpPr>
          <p:nvPr>
            <p:ph type="sldImg"/>
          </p:nvPr>
        </p:nvSpPr>
        <p:spPr/>
      </p:sp>
      <p:sp>
        <p:nvSpPr>
          <p:cNvPr id="1048616" name="Notes Placeholder 2"/>
          <p:cNvSpPr>
            <a:spLocks noGrp="1"/>
          </p:cNvSpPr>
          <p:nvPr>
            <p:ph type="body" idx="1"/>
          </p:nvPr>
        </p:nvSpPr>
        <p:spPr/>
        <p:txBody>
          <a:bodyPr/>
          <a:lstStyle/>
          <a:p>
            <a:endParaRPr lang="en-US" dirty="0"/>
          </a:p>
        </p:txBody>
      </p:sp>
      <p:sp>
        <p:nvSpPr>
          <p:cNvPr id="1048617"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Slide Image Placeholder 1"/>
          <p:cNvSpPr>
            <a:spLocks noGrp="1" noRot="1" noChangeAspect="1"/>
          </p:cNvSpPr>
          <p:nvPr>
            <p:ph type="sldImg"/>
          </p:nvPr>
        </p:nvSpPr>
        <p:spPr/>
      </p:sp>
      <p:sp>
        <p:nvSpPr>
          <p:cNvPr id="1048619" name="Notes Placeholder 2"/>
          <p:cNvSpPr>
            <a:spLocks noGrp="1"/>
          </p:cNvSpPr>
          <p:nvPr>
            <p:ph type="body" idx="1"/>
          </p:nvPr>
        </p:nvSpPr>
        <p:spPr/>
        <p:txBody>
          <a:bodyPr/>
          <a:lstStyle/>
          <a:p>
            <a:endParaRPr lang="en-US" dirty="0"/>
          </a:p>
        </p:txBody>
      </p:sp>
      <p:sp>
        <p:nvSpPr>
          <p:cNvPr id="1048620"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Slide Image Placeholder 1"/>
          <p:cNvSpPr>
            <a:spLocks noGrp="1" noRot="1" noChangeAspect="1"/>
          </p:cNvSpPr>
          <p:nvPr>
            <p:ph type="sldImg"/>
          </p:nvPr>
        </p:nvSpPr>
        <p:spPr/>
      </p:sp>
      <p:sp>
        <p:nvSpPr>
          <p:cNvPr id="1048622" name="Notes Placeholder 2"/>
          <p:cNvSpPr>
            <a:spLocks noGrp="1"/>
          </p:cNvSpPr>
          <p:nvPr>
            <p:ph type="body" idx="1"/>
          </p:nvPr>
        </p:nvSpPr>
        <p:spPr/>
        <p:txBody>
          <a:bodyPr/>
          <a:lstStyle/>
          <a:p>
            <a:endParaRPr lang="en-US" dirty="0"/>
          </a:p>
        </p:txBody>
      </p:sp>
      <p:sp>
        <p:nvSpPr>
          <p:cNvPr id="1048623"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Slide Image Placeholder 1"/>
          <p:cNvSpPr>
            <a:spLocks noGrp="1" noRot="1" noChangeAspect="1"/>
          </p:cNvSpPr>
          <p:nvPr>
            <p:ph type="sldImg"/>
          </p:nvPr>
        </p:nvSpPr>
        <p:spPr/>
      </p:sp>
      <p:sp>
        <p:nvSpPr>
          <p:cNvPr id="1048625" name="Notes Placeholder 2"/>
          <p:cNvSpPr>
            <a:spLocks noGrp="1"/>
          </p:cNvSpPr>
          <p:nvPr>
            <p:ph type="body" idx="1"/>
          </p:nvPr>
        </p:nvSpPr>
        <p:spPr/>
        <p:txBody>
          <a:bodyPr/>
          <a:lstStyle/>
          <a:p>
            <a:endParaRPr lang="en-US" dirty="0"/>
          </a:p>
        </p:txBody>
      </p:sp>
      <p:sp>
        <p:nvSpPr>
          <p:cNvPr id="1048626"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medlineplus.gov/pituitarydisorders.html" TargetMode="External"/><Relationship Id="rId2" Type="http://schemas.openxmlformats.org/officeDocument/2006/relationships/hyperlink" Target="https://patient.info/hormones/pituitary-gland-disorders" TargetMode="External"/><Relationship Id="rId1" Type="http://schemas.openxmlformats.org/officeDocument/2006/relationships/slideLayout" Target="../slideLayouts/slideLayout1.xml"/><Relationship Id="rId4" Type="http://schemas.openxmlformats.org/officeDocument/2006/relationships/hyperlink" Target="https://endocrinology.medicine.ubc.ca/endocrine-conditions/pituitary-disord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1048598" name="TextBox 7"/>
          <p:cNvSpPr txBox="1"/>
          <p:nvPr/>
        </p:nvSpPr>
        <p:spPr>
          <a:xfrm>
            <a:off x="996175" y="1910576"/>
            <a:ext cx="7777908" cy="2062103"/>
          </a:xfrm>
          <a:prstGeom prst="rect">
            <a:avLst/>
          </a:prstGeom>
          <a:noFill/>
        </p:spPr>
        <p:txBody>
          <a:bodyPr wrap="square">
            <a:spAutoFit/>
          </a:bodyPr>
          <a:lstStyle/>
          <a:p>
            <a:r>
              <a:rPr lang="en-US" sz="2800" dirty="0"/>
              <a:t>Approach to patients with Pituitary Disorders</a:t>
            </a:r>
          </a:p>
          <a:p>
            <a:endParaRPr lang="en-US" sz="2800" dirty="0"/>
          </a:p>
          <a:p>
            <a:r>
              <a:rPr lang="en-US" dirty="0"/>
              <a:t> Dr. SAIMA  AMBREEN</a:t>
            </a:r>
          </a:p>
          <a:p>
            <a:r>
              <a:rPr lang="en-US" dirty="0"/>
              <a:t> ASSOCIATE PROF MEDICINE</a:t>
            </a:r>
          </a:p>
          <a:p>
            <a:r>
              <a:rPr lang="en-US" dirty="0"/>
              <a:t> HOD,MU1 HFH             </a:t>
            </a:r>
          </a:p>
          <a:p>
            <a:r>
              <a:rPr lang="en-US" dirty="0"/>
              <a:t>          </a:t>
            </a:r>
          </a:p>
        </p:txBody>
      </p:sp>
      <p:sp>
        <p:nvSpPr>
          <p:cNvPr id="1048599" name="TextBox 8"/>
          <p:cNvSpPr txBox="1"/>
          <p:nvPr/>
        </p:nvSpPr>
        <p:spPr>
          <a:xfrm>
            <a:off x="3799744" y="1658587"/>
            <a:ext cx="1828800" cy="358140"/>
          </a:xfrm>
          <a:prstGeom prst="rect">
            <a:avLst/>
          </a:prstGeom>
          <a:noFill/>
        </p:spPr>
        <p:txBody>
          <a:bodyPr wrap="square" rtlCol="0">
            <a:spAutoFit/>
          </a:bodyPr>
          <a:lstStyle/>
          <a:p>
            <a:pPr algn="l"/>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097159" name="Object 1" descr="preencoded.png"/>
          <p:cNvPicPr>
            <a:picLocks noChangeAspect="1"/>
          </p:cNvPicPr>
          <p:nvPr/>
        </p:nvPicPr>
        <p:blipFill>
          <a:blip r:embed="rId3"/>
          <a:srcRect/>
          <a:stretch>
            <a:fillRect/>
          </a:stretch>
        </p:blipFill>
        <p:spPr>
          <a:xfrm>
            <a:off x="0" y="0"/>
            <a:ext cx="9753600" cy="4885077"/>
          </a:xfrm>
          <a:prstGeom prst="rect">
            <a:avLst/>
          </a:prstGeom>
        </p:spPr>
      </p:pic>
      <p:sp>
        <p:nvSpPr>
          <p:cNvPr id="3" name="Rectangle 2">
            <a:extLst>
              <a:ext uri="{FF2B5EF4-FFF2-40B4-BE49-F238E27FC236}">
                <a16:creationId xmlns:a16="http://schemas.microsoft.com/office/drawing/2014/main" id="{9DAFC5DF-620F-4DFC-AEE3-A4E0011F12E3}"/>
              </a:ext>
            </a:extLst>
          </p:cNvPr>
          <p:cNvSpPr/>
          <p:nvPr/>
        </p:nvSpPr>
        <p:spPr>
          <a:xfrm>
            <a:off x="7358595"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extBox 1048626"/>
          <p:cNvSpPr txBox="1"/>
          <p:nvPr/>
        </p:nvSpPr>
        <p:spPr>
          <a:xfrm rot="13690">
            <a:off x="8489" y="1140587"/>
            <a:ext cx="9122318" cy="2862322"/>
          </a:xfrm>
          <a:prstGeom prst="rect">
            <a:avLst/>
          </a:prstGeom>
        </p:spPr>
        <p:txBody>
          <a:bodyPr wrap="square" rtlCol="0">
            <a:spAutoFit/>
          </a:bodyPr>
          <a:lstStyle/>
          <a:p>
            <a:pPr marL="457200" indent="-457200">
              <a:buFont typeface="Wingdings" charset="2"/>
              <a:buChar char="n"/>
            </a:pPr>
            <a:r>
              <a:rPr lang="en-US" sz="2000" dirty="0">
                <a:solidFill>
                  <a:srgbClr val="000000"/>
                </a:solidFill>
              </a:rPr>
              <a:t>Excess prolactin secretion is a common clinical problem in women and causes </a:t>
            </a:r>
            <a:r>
              <a:rPr lang="en-US" sz="2000" b="1" dirty="0">
                <a:solidFill>
                  <a:srgbClr val="000000"/>
                </a:solidFill>
              </a:rPr>
              <a:t>galactorrhea amenorrhea</a:t>
            </a:r>
            <a:r>
              <a:rPr lang="en-US" sz="2000" dirty="0">
                <a:solidFill>
                  <a:srgbClr val="000000"/>
                </a:solidFill>
              </a:rPr>
              <a:t>.</a:t>
            </a:r>
          </a:p>
          <a:p>
            <a:pPr marL="457200" indent="-457200">
              <a:buFont typeface="Wingdings" charset="2"/>
              <a:buChar char="n"/>
            </a:pPr>
            <a:r>
              <a:rPr lang="en-US" sz="2000" dirty="0">
                <a:solidFill>
                  <a:srgbClr val="000000"/>
                </a:solidFill>
              </a:rPr>
              <a:t> The amenorrhea caused by inhibition of hypothalamic release of GnRH with a decrease in LH and FSH secretion. Prolactin inhibits the LH surge that causes ovulation.</a:t>
            </a:r>
          </a:p>
          <a:p>
            <a:pPr marL="457200" indent="-457200">
              <a:buFont typeface="Wingdings" charset="2"/>
              <a:buChar char="n"/>
            </a:pPr>
            <a:r>
              <a:rPr lang="en-US" sz="2000" dirty="0">
                <a:solidFill>
                  <a:srgbClr val="000000"/>
                </a:solidFill>
              </a:rPr>
              <a:t>Hyperprolactinemia can be seen in </a:t>
            </a:r>
            <a:r>
              <a:rPr lang="en-US" sz="2000" b="1" dirty="0">
                <a:solidFill>
                  <a:srgbClr val="000000"/>
                </a:solidFill>
              </a:rPr>
              <a:t>physiologic states</a:t>
            </a:r>
            <a:r>
              <a:rPr lang="en-US" sz="2000" dirty="0">
                <a:solidFill>
                  <a:srgbClr val="000000"/>
                </a:solidFill>
              </a:rPr>
              <a:t> :pregnancy, nursing, hypoglycemia, exercise, </a:t>
            </a:r>
            <a:r>
              <a:rPr lang="en-US" sz="2000" dirty="0" err="1">
                <a:solidFill>
                  <a:srgbClr val="000000"/>
                </a:solidFill>
              </a:rPr>
              <a:t>stress,sleep</a:t>
            </a:r>
            <a:r>
              <a:rPr lang="en-US" sz="2000" dirty="0">
                <a:solidFill>
                  <a:srgbClr val="000000"/>
                </a:solidFill>
              </a:rPr>
              <a:t>, cirrhosis, and chronic renal failure (due to PRL clearance).</a:t>
            </a:r>
          </a:p>
          <a:p>
            <a:endParaRPr lang="en-US" sz="2000" dirty="0">
              <a:solidFill>
                <a:srgbClr val="000000"/>
              </a:solidFill>
            </a:endParaRPr>
          </a:p>
        </p:txBody>
      </p:sp>
      <p:sp>
        <p:nvSpPr>
          <p:cNvPr id="4" name="Rectangle 3">
            <a:extLst>
              <a:ext uri="{FF2B5EF4-FFF2-40B4-BE49-F238E27FC236}">
                <a16:creationId xmlns:a16="http://schemas.microsoft.com/office/drawing/2014/main" id="{524B915E-398D-4BA1-A99F-68039A2EB0AC}"/>
              </a:ext>
            </a:extLst>
          </p:cNvPr>
          <p:cNvSpPr/>
          <p:nvPr/>
        </p:nvSpPr>
        <p:spPr>
          <a:xfrm>
            <a:off x="6688744"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extBox 1048628"/>
          <p:cNvSpPr txBox="1"/>
          <p:nvPr/>
        </p:nvSpPr>
        <p:spPr>
          <a:xfrm rot="5941">
            <a:off x="134516" y="1417587"/>
            <a:ext cx="8874970" cy="2308324"/>
          </a:xfrm>
          <a:prstGeom prst="rect">
            <a:avLst/>
          </a:prstGeom>
        </p:spPr>
        <p:txBody>
          <a:bodyPr wrap="square" rtlCol="0">
            <a:spAutoFit/>
          </a:bodyPr>
          <a:lstStyle/>
          <a:p>
            <a:r>
              <a:rPr lang="en-US" sz="2400" b="1" dirty="0">
                <a:solidFill>
                  <a:srgbClr val="000000"/>
                </a:solidFill>
              </a:rPr>
              <a:t>Diagnosis</a:t>
            </a:r>
            <a:r>
              <a:rPr lang="en-US" sz="2400" dirty="0">
                <a:solidFill>
                  <a:srgbClr val="000000"/>
                </a:solidFill>
              </a:rPr>
              <a:t>.(exclude states such as pregnancy, </a:t>
            </a:r>
            <a:r>
              <a:rPr lang="en-US" sz="2400" dirty="0" err="1">
                <a:solidFill>
                  <a:srgbClr val="000000"/>
                </a:solidFill>
              </a:rPr>
              <a:t>lactation,hypothyroidism</a:t>
            </a:r>
            <a:r>
              <a:rPr lang="en-US" sz="2400" dirty="0">
                <a:solidFill>
                  <a:srgbClr val="000000"/>
                </a:solidFill>
              </a:rPr>
              <a:t> and medications) </a:t>
            </a:r>
          </a:p>
          <a:p>
            <a:pPr marL="457200" indent="-457200">
              <a:buFont typeface="Wingdings" charset="2"/>
              <a:buChar char="n"/>
            </a:pPr>
            <a:r>
              <a:rPr lang="en-US" sz="2400" dirty="0">
                <a:solidFill>
                  <a:srgbClr val="000000"/>
                </a:solidFill>
              </a:rPr>
              <a:t>Prolactin &gt;100 ng/mL suggests probable pituitary adenoma </a:t>
            </a:r>
          </a:p>
          <a:p>
            <a:pPr marL="457200" indent="-457200">
              <a:buFont typeface="Wingdings" charset="2"/>
              <a:buChar char="n"/>
            </a:pPr>
            <a:r>
              <a:rPr lang="en-US" sz="2400" dirty="0">
                <a:solidFill>
                  <a:srgbClr val="000000"/>
                </a:solidFill>
              </a:rPr>
              <a:t>Prolactin level should be commensurate with tumor size</a:t>
            </a:r>
          </a:p>
          <a:p>
            <a:r>
              <a:rPr lang="en-US" sz="2400" dirty="0">
                <a:solidFill>
                  <a:srgbClr val="000000"/>
                </a:solidFill>
              </a:rPr>
              <a:t>Prolactin 100 ng/mL correlates with tumor of 1cm</a:t>
            </a:r>
          </a:p>
          <a:p>
            <a:r>
              <a:rPr lang="en-US" sz="2400" dirty="0">
                <a:solidFill>
                  <a:srgbClr val="000000"/>
                </a:solidFill>
              </a:rPr>
              <a:t>Prolactin 200 ng/mL correlates with tumor of 2 cm</a:t>
            </a:r>
          </a:p>
        </p:txBody>
      </p:sp>
      <p:sp>
        <p:nvSpPr>
          <p:cNvPr id="3" name="Rectangle 2">
            <a:extLst>
              <a:ext uri="{FF2B5EF4-FFF2-40B4-BE49-F238E27FC236}">
                <a16:creationId xmlns:a16="http://schemas.microsoft.com/office/drawing/2014/main" id="{A77A097F-1EDA-4553-BCAC-E9EC5D9D4E58}"/>
              </a:ext>
            </a:extLst>
          </p:cNvPr>
          <p:cNvSpPr/>
          <p:nvPr/>
        </p:nvSpPr>
        <p:spPr>
          <a:xfrm>
            <a:off x="6783978"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extBox 1048630"/>
          <p:cNvSpPr txBox="1"/>
          <p:nvPr/>
        </p:nvSpPr>
        <p:spPr>
          <a:xfrm>
            <a:off x="2285999" y="5143499"/>
            <a:ext cx="4572000" cy="26913840"/>
          </a:xfrm>
          <a:prstGeom prst="rect">
            <a:avLst/>
          </a:prstGeom>
        </p:spPr>
        <p:txBody>
          <a:bodyPr wrap="square" rtlCol="0">
            <a:spAutoFit/>
          </a:bodyPr>
          <a:lstStyle/>
          <a:p>
            <a:r>
              <a:rPr lang="en-US" sz="2800">
                <a:solidFill>
                  <a:srgbClr val="000000"/>
                </a:solidFill>
              </a:rPr>
              <a:t>Management. Treat initially with cabergoline or bromocriptine (a
dopamine-agonist), which will reduce prolactin level in
hyperprolactinemia. Dopamine normally inhibits prolactin release. 
About 90% of patients treated with cabergoline have a drop in
prolactin to &lt;10% of pretreatment levels.
Reserve surgery only for those adenomas not responsive to
cabergoline/bromocriptine or associated with significant
compressive neurologic effects.
Surgery is more effective for microadenomas than
macroadenomas (only 30% of macroadenomas can be
successfully resected, with long-term recurrence &gt;50%).
Use radiation therapy if drug therapy and surgery are ineffective at
reducing tumor size and prolactin level.Management. Treat initially with cabergoline or bromocriptine (a</a:t>
            </a:r>
          </a:p>
          <a:p>
            <a:r>
              <a:rPr lang="en-US" sz="2800">
                <a:solidFill>
                  <a:srgbClr val="000000"/>
                </a:solidFill>
              </a:rPr>
              <a:t>dopamine-agonist), which will reduce prolactin level in</a:t>
            </a:r>
          </a:p>
          <a:p>
            <a:r>
              <a:rPr lang="en-US" sz="2800">
                <a:solidFill>
                  <a:srgbClr val="000000"/>
                </a:solidFill>
              </a:rPr>
              <a:t>hyperprolactinemia. Dopamine normally inhibits prolactin release. </a:t>
            </a:r>
          </a:p>
          <a:p>
            <a:r>
              <a:rPr lang="en-US" sz="2800">
                <a:solidFill>
                  <a:srgbClr val="000000"/>
                </a:solidFill>
              </a:rPr>
              <a:t>About 90% of patients treated with cabergoline have a drop in</a:t>
            </a:r>
          </a:p>
          <a:p>
            <a:r>
              <a:rPr lang="en-US" sz="2800">
                <a:solidFill>
                  <a:srgbClr val="000000"/>
                </a:solidFill>
              </a:rPr>
              <a:t>prolactin to &lt;10% of pretreatment levels.</a:t>
            </a:r>
          </a:p>
          <a:p>
            <a:r>
              <a:rPr lang="en-US" sz="2800">
                <a:solidFill>
                  <a:srgbClr val="000000"/>
                </a:solidFill>
              </a:rPr>
              <a:t>Reserve surgery only for those adenomas not responsive to</a:t>
            </a:r>
          </a:p>
          <a:p>
            <a:r>
              <a:rPr lang="en-US" sz="2800">
                <a:solidFill>
                  <a:srgbClr val="000000"/>
                </a:solidFill>
              </a:rPr>
              <a:t>cabergoline/bromocriptine or associated with significant</a:t>
            </a:r>
          </a:p>
          <a:p>
            <a:r>
              <a:rPr lang="en-US" sz="2800">
                <a:solidFill>
                  <a:srgbClr val="000000"/>
                </a:solidFill>
              </a:rPr>
              <a:t>compressive neurologic effects.</a:t>
            </a:r>
          </a:p>
          <a:p>
            <a:r>
              <a:rPr lang="en-US" sz="2800">
                <a:solidFill>
                  <a:srgbClr val="000000"/>
                </a:solidFill>
              </a:rPr>
              <a:t>Surgery is more effective for microadenomas than</a:t>
            </a:r>
          </a:p>
          <a:p>
            <a:r>
              <a:rPr lang="en-US" sz="2800">
                <a:solidFill>
                  <a:srgbClr val="000000"/>
                </a:solidFill>
              </a:rPr>
              <a:t>macroadenomas (only 30% of macroadenomas can be</a:t>
            </a:r>
          </a:p>
          <a:p>
            <a:r>
              <a:rPr lang="en-US" sz="2800">
                <a:solidFill>
                  <a:srgbClr val="000000"/>
                </a:solidFill>
              </a:rPr>
              <a:t>successfully resected, with long-term recurrence &gt;50%).</a:t>
            </a:r>
          </a:p>
          <a:p>
            <a:r>
              <a:rPr lang="en-US" sz="2800">
                <a:solidFill>
                  <a:srgbClr val="000000"/>
                </a:solidFill>
              </a:rPr>
              <a:t>Use radiation therapy if drug therapy and surgery are ineffective at</a:t>
            </a:r>
          </a:p>
          <a:p>
            <a:r>
              <a:rPr lang="en-US" sz="2800">
                <a:solidFill>
                  <a:srgbClr val="000000"/>
                </a:solidFill>
              </a:rPr>
              <a:t>reducing tumor size and prolactin level.</a:t>
            </a:r>
          </a:p>
        </p:txBody>
      </p:sp>
      <p:sp>
        <p:nvSpPr>
          <p:cNvPr id="1048632" name="TextBox 1048631"/>
          <p:cNvSpPr txBox="1"/>
          <p:nvPr/>
        </p:nvSpPr>
        <p:spPr>
          <a:xfrm>
            <a:off x="204222" y="21242"/>
            <a:ext cx="8735557" cy="4154984"/>
          </a:xfrm>
          <a:prstGeom prst="rect">
            <a:avLst/>
          </a:prstGeom>
        </p:spPr>
        <p:txBody>
          <a:bodyPr wrap="square" rtlCol="0">
            <a:spAutoFit/>
          </a:bodyPr>
          <a:lstStyle/>
          <a:p>
            <a:r>
              <a:rPr lang="en-US" sz="2400" b="1" dirty="0">
                <a:solidFill>
                  <a:srgbClr val="000000"/>
                </a:solidFill>
              </a:rPr>
              <a:t>Management</a:t>
            </a:r>
            <a:r>
              <a:rPr lang="en-US" sz="2400" dirty="0">
                <a:solidFill>
                  <a:srgbClr val="000000"/>
                </a:solidFill>
              </a:rPr>
              <a:t>                                                  </a:t>
            </a:r>
          </a:p>
          <a:p>
            <a:pPr marL="457200" indent="-457200">
              <a:buFont typeface="Wingdings" charset="2"/>
              <a:buChar char="n"/>
            </a:pPr>
            <a:r>
              <a:rPr lang="en-US" sz="2400" dirty="0">
                <a:solidFill>
                  <a:srgbClr val="000000"/>
                </a:solidFill>
              </a:rPr>
              <a:t>Treat initially with cabergoline or </a:t>
            </a:r>
            <a:r>
              <a:rPr lang="en-US" sz="2400" dirty="0" err="1">
                <a:solidFill>
                  <a:srgbClr val="000000"/>
                </a:solidFill>
              </a:rPr>
              <a:t>bromocriptine</a:t>
            </a:r>
            <a:r>
              <a:rPr lang="en-US" sz="2400" dirty="0">
                <a:solidFill>
                  <a:srgbClr val="000000"/>
                </a:solidFill>
              </a:rPr>
              <a:t> (dopamine-agonist), which will reduce prolactin level. Dopamine normally inhibits prolactin release.</a:t>
            </a:r>
          </a:p>
          <a:p>
            <a:pPr marL="457200" indent="-457200">
              <a:buFont typeface="Wingdings" charset="2"/>
              <a:buChar char="n"/>
            </a:pPr>
            <a:r>
              <a:rPr lang="en-US" sz="2400" dirty="0">
                <a:solidFill>
                  <a:srgbClr val="000000"/>
                </a:solidFill>
              </a:rPr>
              <a:t>Reserve surgery only for those adenomas not responsive to </a:t>
            </a:r>
            <a:r>
              <a:rPr lang="en-US" sz="2400" dirty="0" err="1">
                <a:solidFill>
                  <a:srgbClr val="000000"/>
                </a:solidFill>
              </a:rPr>
              <a:t>cabergoline</a:t>
            </a:r>
            <a:r>
              <a:rPr lang="en-US" sz="2400" dirty="0">
                <a:solidFill>
                  <a:srgbClr val="000000"/>
                </a:solidFill>
              </a:rPr>
              <a:t>/</a:t>
            </a:r>
            <a:r>
              <a:rPr lang="en-US" sz="2400" dirty="0" err="1">
                <a:solidFill>
                  <a:srgbClr val="000000"/>
                </a:solidFill>
              </a:rPr>
              <a:t>bromocriptine</a:t>
            </a:r>
            <a:r>
              <a:rPr lang="en-US" sz="2400" dirty="0">
                <a:solidFill>
                  <a:srgbClr val="000000"/>
                </a:solidFill>
              </a:rPr>
              <a:t> or associated with compressive neurologic effects.</a:t>
            </a:r>
          </a:p>
          <a:p>
            <a:pPr marL="457200" indent="-457200">
              <a:buFont typeface="Wingdings" charset="2"/>
              <a:buChar char="n"/>
            </a:pPr>
            <a:r>
              <a:rPr lang="en-US" sz="2400" dirty="0">
                <a:solidFill>
                  <a:srgbClr val="000000"/>
                </a:solidFill>
              </a:rPr>
              <a:t>Surgery is more effective for </a:t>
            </a:r>
            <a:r>
              <a:rPr lang="en-US" sz="2400" dirty="0" err="1">
                <a:solidFill>
                  <a:srgbClr val="000000"/>
                </a:solidFill>
              </a:rPr>
              <a:t>microadenomas</a:t>
            </a:r>
            <a:r>
              <a:rPr lang="en-US" sz="2400" dirty="0">
                <a:solidFill>
                  <a:srgbClr val="000000"/>
                </a:solidFill>
              </a:rPr>
              <a:t> than </a:t>
            </a:r>
            <a:r>
              <a:rPr lang="en-US" sz="2400" dirty="0" err="1">
                <a:solidFill>
                  <a:srgbClr val="000000"/>
                </a:solidFill>
              </a:rPr>
              <a:t>macroadenomas</a:t>
            </a:r>
            <a:r>
              <a:rPr lang="en-US" sz="2400" dirty="0">
                <a:solidFill>
                  <a:srgbClr val="000000"/>
                </a:solidFill>
              </a:rPr>
              <a:t> </a:t>
            </a:r>
          </a:p>
          <a:p>
            <a:pPr marL="457200" indent="-457200">
              <a:buFont typeface="Wingdings" charset="2"/>
              <a:buChar char="n"/>
            </a:pPr>
            <a:r>
              <a:rPr lang="en-US" sz="2400" dirty="0">
                <a:solidFill>
                  <a:srgbClr val="000000"/>
                </a:solidFill>
              </a:rPr>
              <a:t>Use radiation therapy if drug therapy and surgery are ineffective at reducing tumor size and prolactin level.</a:t>
            </a:r>
          </a:p>
        </p:txBody>
      </p:sp>
      <p:sp>
        <p:nvSpPr>
          <p:cNvPr id="4" name="Rectangle 3">
            <a:extLst>
              <a:ext uri="{FF2B5EF4-FFF2-40B4-BE49-F238E27FC236}">
                <a16:creationId xmlns:a16="http://schemas.microsoft.com/office/drawing/2014/main" id="{A343533B-9A2D-4F28-A648-25C732908AFB}"/>
              </a:ext>
            </a:extLst>
          </p:cNvPr>
          <p:cNvSpPr/>
          <p:nvPr/>
        </p:nvSpPr>
        <p:spPr>
          <a:xfrm>
            <a:off x="6857999" y="21242"/>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097160" name="Object 1" descr="preencoded.png"/>
          <p:cNvPicPr>
            <a:picLocks noChangeAspect="1"/>
          </p:cNvPicPr>
          <p:nvPr/>
        </p:nvPicPr>
        <p:blipFill>
          <a:blip r:embed="rId3"/>
          <a:srcRect/>
          <a:stretch>
            <a:fillRect/>
          </a:stretch>
        </p:blipFill>
        <p:spPr>
          <a:xfrm>
            <a:off x="0" y="0"/>
            <a:ext cx="9753600" cy="5829705"/>
          </a:xfrm>
          <a:prstGeom prst="rect">
            <a:avLst/>
          </a:prstGeom>
        </p:spPr>
      </p:pic>
      <p:sp>
        <p:nvSpPr>
          <p:cNvPr id="3" name="Rectangle 2">
            <a:extLst>
              <a:ext uri="{FF2B5EF4-FFF2-40B4-BE49-F238E27FC236}">
                <a16:creationId xmlns:a16="http://schemas.microsoft.com/office/drawing/2014/main" id="{76F0C792-4270-4D5A-B0C9-CB60E3E0358A}"/>
              </a:ext>
            </a:extLst>
          </p:cNvPr>
          <p:cNvSpPr/>
          <p:nvPr/>
        </p:nvSpPr>
        <p:spPr>
          <a:xfrm>
            <a:off x="7262902"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097161" name="Object 1" descr="preencoded.png"/>
          <p:cNvPicPr>
            <a:picLocks noChangeAspect="1"/>
          </p:cNvPicPr>
          <p:nvPr/>
        </p:nvPicPr>
        <p:blipFill>
          <a:blip r:embed="rId3"/>
          <a:srcRect/>
          <a:stretch>
            <a:fillRect/>
          </a:stretch>
        </p:blipFill>
        <p:spPr>
          <a:xfrm>
            <a:off x="0" y="0"/>
            <a:ext cx="9753600" cy="6036623"/>
          </a:xfrm>
          <a:prstGeom prst="rect">
            <a:avLst/>
          </a:prstGeom>
        </p:spPr>
      </p:pic>
      <p:sp>
        <p:nvSpPr>
          <p:cNvPr id="3" name="Rectangle 2">
            <a:extLst>
              <a:ext uri="{FF2B5EF4-FFF2-40B4-BE49-F238E27FC236}">
                <a16:creationId xmlns:a16="http://schemas.microsoft.com/office/drawing/2014/main" id="{CCC4DBA0-9203-43A0-B810-D2AF4C1A9345}"/>
              </a:ext>
            </a:extLst>
          </p:cNvPr>
          <p:cNvSpPr/>
          <p:nvPr/>
        </p:nvSpPr>
        <p:spPr>
          <a:xfrm>
            <a:off x="7358595"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097162" name="Object 1" descr="preencoded.png"/>
          <p:cNvPicPr>
            <a:picLocks noChangeAspect="1"/>
          </p:cNvPicPr>
          <p:nvPr/>
        </p:nvPicPr>
        <p:blipFill>
          <a:blip r:embed="rId3"/>
          <a:srcRect/>
          <a:stretch>
            <a:fillRect/>
          </a:stretch>
        </p:blipFill>
        <p:spPr>
          <a:xfrm>
            <a:off x="0" y="481796"/>
            <a:ext cx="9753600" cy="5038017"/>
          </a:xfrm>
          <a:prstGeom prst="rect">
            <a:avLst/>
          </a:prstGeom>
        </p:spPr>
      </p:pic>
      <p:sp>
        <p:nvSpPr>
          <p:cNvPr id="3" name="Rectangle 2">
            <a:extLst>
              <a:ext uri="{FF2B5EF4-FFF2-40B4-BE49-F238E27FC236}">
                <a16:creationId xmlns:a16="http://schemas.microsoft.com/office/drawing/2014/main" id="{22E2A682-5E60-4190-9351-6DFB3BC88DC9}"/>
              </a:ext>
            </a:extLst>
          </p:cNvPr>
          <p:cNvSpPr/>
          <p:nvPr/>
        </p:nvSpPr>
        <p:spPr>
          <a:xfrm>
            <a:off x="7358595" y="0"/>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097163" name="Object 1" descr="preencoded.png"/>
          <p:cNvPicPr>
            <a:picLocks noChangeAspect="1"/>
          </p:cNvPicPr>
          <p:nvPr/>
        </p:nvPicPr>
        <p:blipFill>
          <a:blip r:embed="rId3"/>
          <a:srcRect/>
          <a:stretch>
            <a:fillRect/>
          </a:stretch>
        </p:blipFill>
        <p:spPr>
          <a:xfrm>
            <a:off x="0" y="-22301"/>
            <a:ext cx="9753600" cy="4471240"/>
          </a:xfrm>
          <a:prstGeom prst="rect">
            <a:avLst/>
          </a:prstGeom>
        </p:spPr>
      </p:pic>
      <p:sp>
        <p:nvSpPr>
          <p:cNvPr id="3" name="Rectangle 2">
            <a:extLst>
              <a:ext uri="{FF2B5EF4-FFF2-40B4-BE49-F238E27FC236}">
                <a16:creationId xmlns:a16="http://schemas.microsoft.com/office/drawing/2014/main" id="{DE1BF1E4-407C-46D1-ACFE-C9E75C752E35}"/>
              </a:ext>
            </a:extLst>
          </p:cNvPr>
          <p:cNvSpPr/>
          <p:nvPr/>
        </p:nvSpPr>
        <p:spPr>
          <a:xfrm>
            <a:off x="7358595"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extBox 1048645"/>
          <p:cNvSpPr txBox="1"/>
          <p:nvPr/>
        </p:nvSpPr>
        <p:spPr>
          <a:xfrm rot="16887">
            <a:off x="11489" y="811547"/>
            <a:ext cx="9377711" cy="3139321"/>
          </a:xfrm>
          <a:prstGeom prst="rect">
            <a:avLst/>
          </a:prstGeom>
        </p:spPr>
        <p:txBody>
          <a:bodyPr wrap="square" rtlCol="0">
            <a:spAutoFit/>
          </a:bodyPr>
          <a:lstStyle/>
          <a:p>
            <a:r>
              <a:rPr lang="en-US" sz="2200" b="1" dirty="0">
                <a:solidFill>
                  <a:srgbClr val="000000"/>
                </a:solidFill>
              </a:rPr>
              <a:t>Diagnosis</a:t>
            </a:r>
            <a:r>
              <a:rPr lang="en-US" sz="2200" dirty="0">
                <a:solidFill>
                  <a:srgbClr val="000000"/>
                </a:solidFill>
              </a:rPr>
              <a:t>:</a:t>
            </a:r>
          </a:p>
          <a:p>
            <a:r>
              <a:rPr lang="en-US" sz="2200" dirty="0">
                <a:solidFill>
                  <a:srgbClr val="000000"/>
                </a:solidFill>
              </a:rPr>
              <a:t> The best initial test is IGF-1 </a:t>
            </a:r>
            <a:r>
              <a:rPr lang="en-US" sz="2200" dirty="0" err="1">
                <a:solidFill>
                  <a:srgbClr val="000000"/>
                </a:solidFill>
              </a:rPr>
              <a:t>level,which</a:t>
            </a:r>
            <a:r>
              <a:rPr lang="en-US" sz="2200" dirty="0">
                <a:solidFill>
                  <a:srgbClr val="000000"/>
                </a:solidFill>
              </a:rPr>
              <a:t> is significantly elevated.</a:t>
            </a:r>
          </a:p>
          <a:p>
            <a:r>
              <a:rPr lang="en-US" sz="2200" dirty="0">
                <a:solidFill>
                  <a:srgbClr val="000000"/>
                </a:solidFill>
              </a:rPr>
              <a:t> The confirmatory test is GH measurement after 100 g of glucose is given orally; if GH remains high (&gt;5 ng/mL), it is positive and suggests acromegaly. </a:t>
            </a:r>
            <a:r>
              <a:rPr lang="en-US" sz="2200" dirty="0" err="1">
                <a:solidFill>
                  <a:srgbClr val="000000"/>
                </a:solidFill>
              </a:rPr>
              <a:t>Normally,glucose</a:t>
            </a:r>
            <a:r>
              <a:rPr lang="en-US" sz="2200" dirty="0">
                <a:solidFill>
                  <a:srgbClr val="000000"/>
                </a:solidFill>
              </a:rPr>
              <a:t> load should completely suppress levels of GH.</a:t>
            </a:r>
          </a:p>
          <a:p>
            <a:endParaRPr lang="en-US" sz="2200" dirty="0">
              <a:solidFill>
                <a:srgbClr val="000000"/>
              </a:solidFill>
            </a:endParaRPr>
          </a:p>
          <a:p>
            <a:r>
              <a:rPr lang="en-US" sz="2200" b="1" dirty="0">
                <a:solidFill>
                  <a:srgbClr val="000000"/>
                </a:solidFill>
              </a:rPr>
              <a:t>Radiology</a:t>
            </a:r>
            <a:r>
              <a:rPr lang="en-US" sz="2200" dirty="0">
                <a:solidFill>
                  <a:srgbClr val="000000"/>
                </a:solidFill>
              </a:rPr>
              <a:t>: MRI is superior to CT in that it will show a tumor in
90% of people with acromegaly.</a:t>
            </a:r>
          </a:p>
        </p:txBody>
      </p:sp>
      <p:sp>
        <p:nvSpPr>
          <p:cNvPr id="3" name="Rectangle 2">
            <a:extLst>
              <a:ext uri="{FF2B5EF4-FFF2-40B4-BE49-F238E27FC236}">
                <a16:creationId xmlns:a16="http://schemas.microsoft.com/office/drawing/2014/main" id="{31736B60-FD34-4016-843D-15C066994A13}"/>
              </a:ext>
            </a:extLst>
          </p:cNvPr>
          <p:cNvSpPr/>
          <p:nvPr/>
        </p:nvSpPr>
        <p:spPr>
          <a:xfrm>
            <a:off x="6838955" y="158098"/>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extBox 1048647"/>
          <p:cNvSpPr txBox="1"/>
          <p:nvPr/>
        </p:nvSpPr>
        <p:spPr>
          <a:xfrm>
            <a:off x="1199510" y="-8740525"/>
            <a:ext cx="7541830" cy="8054340"/>
          </a:xfrm>
          <a:prstGeom prst="rect">
            <a:avLst/>
          </a:prstGeom>
        </p:spPr>
        <p:txBody>
          <a:bodyPr wrap="square" rtlCol="0">
            <a:spAutoFit/>
          </a:bodyPr>
          <a:lstStyle/>
          <a:p>
            <a:r>
              <a:rPr lang="en-US" sz="2800">
                <a:solidFill>
                  <a:srgbClr val="000000"/>
                </a:solidFill>
              </a:rPr>
              <a:t>[8/22, 3:18 AM] Fariha: Transsphenoidal surgery provides a rapid response.
Hypopituitarism can result in 10–20%. Primary treatment is surgery.
Somatostatin analogues are the drugs of choice. Octreotide and
lanreotide reduce GH values (70% of patients) and cause partial
[8/22, 3:19 AM] Fariha: tumor regression (20–50% of patients). Octreotide is the best
medical therapy for acromegaly. The main side effect of concern with
somatostatin analogues is cholestasis, leading to cholecystitis.
[8/22, 3:20 AM] Fariha: Pegvisomant is a growth hormone analogue which antagonizes
endogenic GH (2nd line agent)
[8/22, 3:21 AM] Fariha: Radiotherapy if surgery and hormonal therapy fails</a:t>
            </a:r>
          </a:p>
        </p:txBody>
      </p:sp>
      <p:sp>
        <p:nvSpPr>
          <p:cNvPr id="1048649" name="TextBox 1048648"/>
          <p:cNvSpPr txBox="1"/>
          <p:nvPr/>
        </p:nvSpPr>
        <p:spPr>
          <a:xfrm>
            <a:off x="149604" y="0"/>
            <a:ext cx="8572476" cy="4154984"/>
          </a:xfrm>
          <a:prstGeom prst="rect">
            <a:avLst/>
          </a:prstGeom>
        </p:spPr>
        <p:txBody>
          <a:bodyPr wrap="square" rtlCol="0">
            <a:spAutoFit/>
          </a:bodyPr>
          <a:lstStyle/>
          <a:p>
            <a:r>
              <a:rPr lang="en-US" sz="2400" b="1" dirty="0">
                <a:solidFill>
                  <a:srgbClr val="000000"/>
                </a:solidFill>
              </a:rPr>
              <a:t>Treatment</a:t>
            </a:r>
            <a:r>
              <a:rPr lang="en-US" sz="2400" dirty="0">
                <a:solidFill>
                  <a:srgbClr val="000000"/>
                </a:solidFill>
              </a:rPr>
              <a:t>: </a:t>
            </a:r>
          </a:p>
          <a:p>
            <a:pPr marL="457200" indent="-457200">
              <a:buFont typeface="Wingdings" charset="2"/>
              <a:buChar char="n"/>
            </a:pPr>
            <a:r>
              <a:rPr lang="en-US" sz="2400" dirty="0">
                <a:solidFill>
                  <a:srgbClr val="000000"/>
                </a:solidFill>
              </a:rPr>
              <a:t>Primary treatment is surgery.....Transsphenoidal surgery provides a rapid response, Hypopituitarism can result in 10–20%.</a:t>
            </a:r>
          </a:p>
          <a:p>
            <a:pPr marL="457200" indent="-457200">
              <a:buFont typeface="Wingdings" charset="2"/>
              <a:buChar char="n"/>
            </a:pPr>
            <a:r>
              <a:rPr lang="en-US" sz="2400" dirty="0">
                <a:solidFill>
                  <a:srgbClr val="000000"/>
                </a:solidFill>
              </a:rPr>
              <a:t> Somatostatin analogues are the drugs of choice. (Octreotide and </a:t>
            </a:r>
            <a:r>
              <a:rPr lang="en-US" sz="2400" dirty="0" err="1">
                <a:solidFill>
                  <a:srgbClr val="000000"/>
                </a:solidFill>
              </a:rPr>
              <a:t>lanreotide</a:t>
            </a:r>
            <a:r>
              <a:rPr lang="en-US" sz="2400" dirty="0">
                <a:solidFill>
                  <a:srgbClr val="000000"/>
                </a:solidFill>
              </a:rPr>
              <a:t>). </a:t>
            </a:r>
          </a:p>
          <a:p>
            <a:pPr marL="457200" indent="-457200">
              <a:buFont typeface="Wingdings" charset="2"/>
              <a:buChar char="n"/>
            </a:pPr>
            <a:r>
              <a:rPr lang="en-US" sz="2400" dirty="0">
                <a:solidFill>
                  <a:srgbClr val="000000"/>
                </a:solidFill>
              </a:rPr>
              <a:t>Octreotide is the best medical therapy for acromegaly. The main side effect is cholestasis, leading to cholecystitis.</a:t>
            </a:r>
          </a:p>
          <a:p>
            <a:pPr marL="457200" indent="-457200">
              <a:buFont typeface="Wingdings" charset="2"/>
              <a:buChar char="n"/>
            </a:pPr>
            <a:r>
              <a:rPr lang="en-US" sz="2400" dirty="0" err="1">
                <a:solidFill>
                  <a:srgbClr val="000000"/>
                </a:solidFill>
              </a:rPr>
              <a:t>Pegvisomant</a:t>
            </a:r>
            <a:r>
              <a:rPr lang="en-US" sz="2400" dirty="0">
                <a:solidFill>
                  <a:srgbClr val="000000"/>
                </a:solidFill>
              </a:rPr>
              <a:t> is a growth hormone analogue which antagonizes endogenic GH (2nd line agent)</a:t>
            </a:r>
          </a:p>
          <a:p>
            <a:pPr marL="457200" indent="-457200">
              <a:buFont typeface="Wingdings" charset="2"/>
              <a:buChar char="n"/>
            </a:pPr>
            <a:r>
              <a:rPr lang="en-US" sz="2400" dirty="0">
                <a:solidFill>
                  <a:srgbClr val="000000"/>
                </a:solidFill>
              </a:rPr>
              <a:t>Radiotherapy if surgery and hormonal therapy fail.</a:t>
            </a:r>
          </a:p>
        </p:txBody>
      </p:sp>
      <p:sp>
        <p:nvSpPr>
          <p:cNvPr id="4" name="Rectangle 3">
            <a:extLst>
              <a:ext uri="{FF2B5EF4-FFF2-40B4-BE49-F238E27FC236}">
                <a16:creationId xmlns:a16="http://schemas.microsoft.com/office/drawing/2014/main" id="{ED09CD63-E8CB-41D9-BA03-71EAA9D68CF5}"/>
              </a:ext>
            </a:extLst>
          </p:cNvPr>
          <p:cNvSpPr/>
          <p:nvPr/>
        </p:nvSpPr>
        <p:spPr>
          <a:xfrm>
            <a:off x="6765918" y="98935"/>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E72D0-8E1F-402D-AC7E-CA303A629B05}"/>
              </a:ext>
            </a:extLst>
          </p:cNvPr>
          <p:cNvPicPr>
            <a:picLocks noChangeAspect="1"/>
          </p:cNvPicPr>
          <p:nvPr/>
        </p:nvPicPr>
        <p:blipFill>
          <a:blip r:embed="rId2"/>
          <a:stretch>
            <a:fillRect/>
          </a:stretch>
        </p:blipFill>
        <p:spPr>
          <a:xfrm>
            <a:off x="1306285" y="0"/>
            <a:ext cx="6531429" cy="5143500"/>
          </a:xfrm>
          <a:prstGeom prst="rect">
            <a:avLst/>
          </a:prstGeom>
        </p:spPr>
      </p:pic>
    </p:spTree>
    <p:extLst>
      <p:ext uri="{BB962C8B-B14F-4D97-AF65-F5344CB8AC3E}">
        <p14:creationId xmlns:p14="http://schemas.microsoft.com/office/powerpoint/2010/main" val="208868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097164" name="Object 1" descr="preencoded.png"/>
          <p:cNvPicPr>
            <a:picLocks noChangeAspect="1"/>
          </p:cNvPicPr>
          <p:nvPr/>
        </p:nvPicPr>
        <p:blipFill>
          <a:blip r:embed="rId3"/>
          <a:srcRect/>
          <a:stretch>
            <a:fillRect/>
          </a:stretch>
        </p:blipFill>
        <p:spPr>
          <a:xfrm>
            <a:off x="10633" y="889009"/>
            <a:ext cx="8420986" cy="4332210"/>
          </a:xfrm>
          <a:prstGeom prst="rect">
            <a:avLst/>
          </a:prstGeom>
        </p:spPr>
      </p:pic>
      <p:sp>
        <p:nvSpPr>
          <p:cNvPr id="3" name="Rectangle 2">
            <a:extLst>
              <a:ext uri="{FF2B5EF4-FFF2-40B4-BE49-F238E27FC236}">
                <a16:creationId xmlns:a16="http://schemas.microsoft.com/office/drawing/2014/main" id="{85ADC5B5-E337-4ADE-92A8-6D0C390D2554}"/>
              </a:ext>
            </a:extLst>
          </p:cNvPr>
          <p:cNvSpPr/>
          <p:nvPr/>
        </p:nvSpPr>
        <p:spPr>
          <a:xfrm>
            <a:off x="6770210"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097165" name="Object 1" descr="preencoded.png"/>
          <p:cNvPicPr>
            <a:picLocks noChangeAspect="1"/>
          </p:cNvPicPr>
          <p:nvPr/>
        </p:nvPicPr>
        <p:blipFill>
          <a:blip r:embed="rId3"/>
          <a:srcRect/>
          <a:stretch>
            <a:fillRect/>
          </a:stretch>
        </p:blipFill>
        <p:spPr>
          <a:xfrm>
            <a:off x="0" y="0"/>
            <a:ext cx="9753600" cy="5074001"/>
          </a:xfrm>
          <a:prstGeom prst="rect">
            <a:avLst/>
          </a:prstGeom>
        </p:spPr>
      </p:pic>
      <p:sp>
        <p:nvSpPr>
          <p:cNvPr id="3" name="Rectangle 2">
            <a:extLst>
              <a:ext uri="{FF2B5EF4-FFF2-40B4-BE49-F238E27FC236}">
                <a16:creationId xmlns:a16="http://schemas.microsoft.com/office/drawing/2014/main" id="{4487A7AC-4D61-4C2E-9F97-9A1D36CFE6F4}"/>
              </a:ext>
            </a:extLst>
          </p:cNvPr>
          <p:cNvSpPr/>
          <p:nvPr/>
        </p:nvSpPr>
        <p:spPr>
          <a:xfrm>
            <a:off x="7358595"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extBox 1048656"/>
          <p:cNvSpPr txBox="1"/>
          <p:nvPr/>
        </p:nvSpPr>
        <p:spPr>
          <a:xfrm>
            <a:off x="175772" y="176571"/>
            <a:ext cx="8916253" cy="4278094"/>
          </a:xfrm>
          <a:prstGeom prst="rect">
            <a:avLst/>
          </a:prstGeom>
        </p:spPr>
        <p:txBody>
          <a:bodyPr wrap="square" rtlCol="0">
            <a:spAutoFit/>
          </a:bodyPr>
          <a:lstStyle/>
          <a:p>
            <a:r>
              <a:rPr lang="en-US" sz="2400" b="1" dirty="0">
                <a:solidFill>
                  <a:srgbClr val="000000"/>
                </a:solidFill>
              </a:rPr>
              <a:t>Causes</a:t>
            </a:r>
            <a:r>
              <a:rPr lang="en-US" sz="2400" dirty="0">
                <a:solidFill>
                  <a:srgbClr val="000000"/>
                </a:solidFill>
              </a:rPr>
              <a:t>: </a:t>
            </a:r>
          </a:p>
          <a:p>
            <a:pPr marL="457200" indent="-457200">
              <a:buFont typeface="Wingdings" charset="2"/>
              <a:buChar char="n"/>
            </a:pPr>
            <a:r>
              <a:rPr lang="en-US" sz="2400" dirty="0">
                <a:solidFill>
                  <a:srgbClr val="000000"/>
                </a:solidFill>
              </a:rPr>
              <a:t>Large pituitary tumors, or cysts, as well as hypothalamic tumors (</a:t>
            </a:r>
            <a:r>
              <a:rPr lang="en-US" sz="2400" dirty="0" err="1">
                <a:solidFill>
                  <a:srgbClr val="000000"/>
                </a:solidFill>
              </a:rPr>
              <a:t>craniopharyngiomas</a:t>
            </a:r>
            <a:r>
              <a:rPr lang="en-US" sz="2400" dirty="0">
                <a:solidFill>
                  <a:srgbClr val="000000"/>
                </a:solidFill>
              </a:rPr>
              <a:t>, meningiomas, gliomas).Pituitary adenomas are the most common cause of </a:t>
            </a:r>
            <a:r>
              <a:rPr lang="en-US" sz="2400" dirty="0" err="1">
                <a:solidFill>
                  <a:srgbClr val="000000"/>
                </a:solidFill>
              </a:rPr>
              <a:t>panhypopituitarism</a:t>
            </a:r>
            <a:r>
              <a:rPr lang="en-US" sz="2400" dirty="0">
                <a:solidFill>
                  <a:srgbClr val="000000"/>
                </a:solidFill>
              </a:rPr>
              <a:t>.</a:t>
            </a:r>
          </a:p>
          <a:p>
            <a:pPr marL="457200" indent="-457200">
              <a:buFont typeface="Wingdings" charset="2"/>
              <a:buChar char="n"/>
            </a:pPr>
            <a:r>
              <a:rPr lang="en-US" sz="2400" dirty="0">
                <a:solidFill>
                  <a:srgbClr val="000000"/>
                </a:solidFill>
              </a:rPr>
              <a:t>Sheehan postpartum necrosis</a:t>
            </a:r>
          </a:p>
          <a:p>
            <a:pPr marL="457200" indent="-457200">
              <a:buFont typeface="Wingdings" charset="2"/>
              <a:buChar char="n"/>
            </a:pPr>
            <a:r>
              <a:rPr lang="en-US" sz="2400" dirty="0">
                <a:solidFill>
                  <a:srgbClr val="000000"/>
                </a:solidFill>
              </a:rPr>
              <a:t> Infiltrative diseases including hemochromatosis and amyloidosis</a:t>
            </a:r>
          </a:p>
          <a:p>
            <a:pPr marL="457200" indent="-457200">
              <a:buFont typeface="Wingdings" charset="2"/>
              <a:buChar char="n"/>
            </a:pPr>
            <a:r>
              <a:rPr lang="en-US" sz="2400" dirty="0">
                <a:solidFill>
                  <a:srgbClr val="000000"/>
                </a:solidFill>
              </a:rPr>
              <a:t>Stroke can cause central diabetes insipidus .</a:t>
            </a:r>
          </a:p>
          <a:p>
            <a:endParaRPr lang="en-US" sz="2800" dirty="0">
              <a:solidFill>
                <a:srgbClr val="000000"/>
              </a:solidFill>
            </a:endParaRPr>
          </a:p>
          <a:p>
            <a:endParaRPr lang="en-US" sz="2800" dirty="0">
              <a:solidFill>
                <a:srgbClr val="000000"/>
              </a:solidFill>
            </a:endParaRPr>
          </a:p>
        </p:txBody>
      </p:sp>
      <p:sp>
        <p:nvSpPr>
          <p:cNvPr id="3" name="Rectangle 2">
            <a:extLst>
              <a:ext uri="{FF2B5EF4-FFF2-40B4-BE49-F238E27FC236}">
                <a16:creationId xmlns:a16="http://schemas.microsoft.com/office/drawing/2014/main" id="{726A0881-E24D-470F-AC40-79A04F8393DA}"/>
              </a:ext>
            </a:extLst>
          </p:cNvPr>
          <p:cNvSpPr/>
          <p:nvPr/>
        </p:nvSpPr>
        <p:spPr>
          <a:xfrm>
            <a:off x="6624948" y="176571"/>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extBox 1048658"/>
          <p:cNvSpPr txBox="1"/>
          <p:nvPr/>
        </p:nvSpPr>
        <p:spPr>
          <a:xfrm>
            <a:off x="76199" y="966439"/>
            <a:ext cx="9067801" cy="3170099"/>
          </a:xfrm>
          <a:prstGeom prst="rect">
            <a:avLst/>
          </a:prstGeom>
        </p:spPr>
        <p:txBody>
          <a:bodyPr wrap="square" rtlCol="0">
            <a:spAutoFit/>
          </a:bodyPr>
          <a:lstStyle/>
          <a:p>
            <a:pPr marL="457200" indent="-457200">
              <a:buFont typeface="Wingdings" charset="2"/>
              <a:buChar char="n"/>
            </a:pPr>
            <a:r>
              <a:rPr lang="en-US" sz="2000" b="1" dirty="0">
                <a:solidFill>
                  <a:srgbClr val="000000"/>
                </a:solidFill>
              </a:rPr>
              <a:t>Pituitary apoplexy</a:t>
            </a:r>
            <a:r>
              <a:rPr lang="en-US" sz="2000" dirty="0">
                <a:solidFill>
                  <a:srgbClr val="000000"/>
                </a:solidFill>
              </a:rPr>
              <a:t> is an acute </a:t>
            </a:r>
          </a:p>
          <a:p>
            <a:r>
              <a:rPr lang="en-US" sz="2000" dirty="0">
                <a:solidFill>
                  <a:srgbClr val="000000"/>
                </a:solidFill>
              </a:rPr>
              <a:t>     hemorrhagic infarction of a preexisting pituitary adenoma, and manifests as severe headache, nausea or vomiting, and depression of consciousness. It is a medical and neurosurgical emergency.</a:t>
            </a:r>
          </a:p>
          <a:p>
            <a:r>
              <a:rPr lang="en-US" sz="2000" dirty="0">
                <a:solidFill>
                  <a:srgbClr val="000000"/>
                </a:solidFill>
              </a:rPr>
              <a:t>
I</a:t>
            </a:r>
            <a:r>
              <a:rPr lang="en-US" sz="2000" b="1" dirty="0">
                <a:solidFill>
                  <a:srgbClr val="000000"/>
                </a:solidFill>
              </a:rPr>
              <a:t>nflammatory diseases</a:t>
            </a:r>
            <a:r>
              <a:rPr lang="en-US" sz="2000" dirty="0">
                <a:solidFill>
                  <a:srgbClr val="000000"/>
                </a:solidFill>
              </a:rPr>
              <a:t> can lead to hypopituitarism: granulomatous diseases (sarcoidosis, tuberculosis [TB], syphilis), eosinophilic granuloma,</a:t>
            </a:r>
          </a:p>
          <a:p>
            <a:pPr marL="457200" indent="-457200">
              <a:buFont typeface="Wingdings" charset="2"/>
              <a:buChar char="n"/>
            </a:pPr>
            <a:r>
              <a:rPr lang="en-US" sz="2000" b="1" dirty="0">
                <a:solidFill>
                  <a:srgbClr val="000000"/>
                </a:solidFill>
              </a:rPr>
              <a:t>Trauma, radiation, surgery,
infections, and hypoxia</a:t>
            </a:r>
            <a:r>
              <a:rPr lang="en-US" sz="2000" dirty="0">
                <a:solidFill>
                  <a:srgbClr val="000000"/>
                </a:solidFill>
              </a:rPr>
              <a:t> may also damage both the pituitary and hypothalamus.</a:t>
            </a:r>
          </a:p>
        </p:txBody>
      </p:sp>
      <p:sp>
        <p:nvSpPr>
          <p:cNvPr id="3" name="Rectangle 2">
            <a:extLst>
              <a:ext uri="{FF2B5EF4-FFF2-40B4-BE49-F238E27FC236}">
                <a16:creationId xmlns:a16="http://schemas.microsoft.com/office/drawing/2014/main" id="{2C7466B0-89CA-4D58-A8E7-97D659F8F3C3}"/>
              </a:ext>
            </a:extLst>
          </p:cNvPr>
          <p:cNvSpPr/>
          <p:nvPr/>
        </p:nvSpPr>
        <p:spPr>
          <a:xfrm>
            <a:off x="6845453" y="0"/>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extBox 1048660"/>
          <p:cNvSpPr txBox="1"/>
          <p:nvPr/>
        </p:nvSpPr>
        <p:spPr>
          <a:xfrm>
            <a:off x="217811" y="150356"/>
            <a:ext cx="8955232" cy="3046988"/>
          </a:xfrm>
          <a:prstGeom prst="rect">
            <a:avLst/>
          </a:prstGeom>
        </p:spPr>
        <p:txBody>
          <a:bodyPr wrap="square" rtlCol="0">
            <a:spAutoFit/>
          </a:bodyPr>
          <a:lstStyle/>
          <a:p>
            <a:r>
              <a:rPr lang="en-US" sz="2400" b="1" dirty="0">
                <a:solidFill>
                  <a:srgbClr val="000000"/>
                </a:solidFill>
              </a:rPr>
              <a:t>Clinical Finding: </a:t>
            </a:r>
          </a:p>
          <a:p>
            <a:pPr marL="457200" indent="-457200">
              <a:buFont typeface="Wingdings" charset="2"/>
              <a:buChar char="n"/>
            </a:pPr>
            <a:r>
              <a:rPr lang="en-US" sz="2400" dirty="0">
                <a:solidFill>
                  <a:srgbClr val="000000"/>
                </a:solidFill>
              </a:rPr>
              <a:t>Gonadotropin deficiency (LH and FSH) can lead to amenorrhea, genital atrophy, infertility, decreased </a:t>
            </a:r>
            <a:r>
              <a:rPr lang="en-US" sz="2400" dirty="0" err="1">
                <a:solidFill>
                  <a:srgbClr val="000000"/>
                </a:solidFill>
              </a:rPr>
              <a:t>libido.In</a:t>
            </a:r>
            <a:r>
              <a:rPr lang="en-US" sz="2400" dirty="0">
                <a:solidFill>
                  <a:srgbClr val="000000"/>
                </a:solidFill>
              </a:rPr>
              <a:t> men, decreased LH and FSH results in impotence, testicular atrophy, infertility, decreased libido, </a:t>
            </a:r>
          </a:p>
          <a:p>
            <a:pPr marL="457200" indent="-457200">
              <a:buFont typeface="Wingdings" charset="2"/>
              <a:buChar char="n"/>
            </a:pPr>
            <a:r>
              <a:rPr lang="en-US" sz="2400" dirty="0">
                <a:solidFill>
                  <a:srgbClr val="000000"/>
                </a:solidFill>
              </a:rPr>
              <a:t>GH deficiency occurs next...manifest increased sensitivity to insulin (hypoglycemia), decrease in muscle, bone, and heart mass. In children results in growth failure and short stature.</a:t>
            </a:r>
          </a:p>
        </p:txBody>
      </p:sp>
      <p:sp>
        <p:nvSpPr>
          <p:cNvPr id="3" name="Rectangle 2">
            <a:extLst>
              <a:ext uri="{FF2B5EF4-FFF2-40B4-BE49-F238E27FC236}">
                <a16:creationId xmlns:a16="http://schemas.microsoft.com/office/drawing/2014/main" id="{8751626C-0C27-4E0F-8CC5-B4CE5E040B7A}"/>
              </a:ext>
            </a:extLst>
          </p:cNvPr>
          <p:cNvSpPr/>
          <p:nvPr/>
        </p:nvSpPr>
        <p:spPr>
          <a:xfrm>
            <a:off x="6529256" y="150356"/>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extBox 1048662"/>
          <p:cNvSpPr txBox="1"/>
          <p:nvPr/>
        </p:nvSpPr>
        <p:spPr>
          <a:xfrm>
            <a:off x="290423" y="248362"/>
            <a:ext cx="8563155" cy="2677656"/>
          </a:xfrm>
          <a:prstGeom prst="rect">
            <a:avLst/>
          </a:prstGeom>
        </p:spPr>
        <p:txBody>
          <a:bodyPr wrap="square" rtlCol="0">
            <a:spAutoFit/>
          </a:bodyPr>
          <a:lstStyle/>
          <a:p>
            <a:pPr marL="457200" indent="-457200">
              <a:buFont typeface="Wingdings" charset="2"/>
              <a:buChar char="n"/>
            </a:pPr>
            <a:endParaRPr lang="en-US" sz="2800" dirty="0">
              <a:solidFill>
                <a:srgbClr val="000000"/>
              </a:solidFill>
            </a:endParaRPr>
          </a:p>
          <a:p>
            <a:pPr marL="457200" indent="-457200">
              <a:buFont typeface="Wingdings" charset="2"/>
              <a:buChar char="n"/>
            </a:pPr>
            <a:r>
              <a:rPr lang="en-US" sz="2800" dirty="0">
                <a:solidFill>
                  <a:srgbClr val="000000"/>
                </a:solidFill>
              </a:rPr>
              <a:t>Thyrotropin (TSH) deficiency results in hypothyroidism with fatigue, weakness, hyperlipidemia, cold intolerance, and puffy skin without goiter.</a:t>
            </a:r>
          </a:p>
          <a:p>
            <a:pPr marL="457200" indent="-457200">
              <a:buFont typeface="Wingdings" charset="2"/>
              <a:buChar char="n"/>
            </a:pPr>
            <a:endParaRPr lang="en-US" sz="2800" dirty="0">
              <a:solidFill>
                <a:srgbClr val="000000"/>
              </a:solidFill>
            </a:endParaRPr>
          </a:p>
        </p:txBody>
      </p:sp>
      <p:sp>
        <p:nvSpPr>
          <p:cNvPr id="3" name="Rectangle 2">
            <a:extLst>
              <a:ext uri="{FF2B5EF4-FFF2-40B4-BE49-F238E27FC236}">
                <a16:creationId xmlns:a16="http://schemas.microsoft.com/office/drawing/2014/main" id="{A032E522-C1D7-4D83-A959-A708864920D6}"/>
              </a:ext>
            </a:extLst>
          </p:cNvPr>
          <p:cNvSpPr/>
          <p:nvPr/>
        </p:nvSpPr>
        <p:spPr>
          <a:xfrm>
            <a:off x="6915522" y="21242"/>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extBox 1048664"/>
          <p:cNvSpPr txBox="1"/>
          <p:nvPr/>
        </p:nvSpPr>
        <p:spPr>
          <a:xfrm>
            <a:off x="603761" y="322527"/>
            <a:ext cx="7968662" cy="2739211"/>
          </a:xfrm>
          <a:prstGeom prst="rect">
            <a:avLst/>
          </a:prstGeom>
        </p:spPr>
        <p:txBody>
          <a:bodyPr wrap="square" rtlCol="0">
            <a:spAutoFit/>
          </a:bodyPr>
          <a:lstStyle/>
          <a:p>
            <a:pPr marL="457200" indent="-457200">
              <a:buFont typeface="Wingdings" charset="2"/>
              <a:buChar char="n"/>
            </a:pPr>
            <a:endParaRPr lang="en-US" sz="2800" dirty="0">
              <a:solidFill>
                <a:srgbClr val="000000"/>
              </a:solidFill>
            </a:endParaRPr>
          </a:p>
          <a:p>
            <a:pPr marL="457200" indent="-457200">
              <a:buFont typeface="Wingdings" charset="2"/>
              <a:buChar char="n"/>
            </a:pPr>
            <a:r>
              <a:rPr lang="en-US" sz="2400" dirty="0">
                <a:solidFill>
                  <a:srgbClr val="000000"/>
                </a:solidFill>
              </a:rPr>
              <a:t>ACTH deficiency occurs last, and results in secondary adrenal insufficiency caused by pituitary disease.
There is decreased cortisol, which results in fatigue, decreased appetite, weight loss, decreased skin and nipple pigment, and decreased response to stress (as well as fever, hypotension, and hyponatremia).</a:t>
            </a:r>
          </a:p>
        </p:txBody>
      </p:sp>
      <p:sp>
        <p:nvSpPr>
          <p:cNvPr id="3" name="Rectangle 2">
            <a:extLst>
              <a:ext uri="{FF2B5EF4-FFF2-40B4-BE49-F238E27FC236}">
                <a16:creationId xmlns:a16="http://schemas.microsoft.com/office/drawing/2014/main" id="{A130C325-EDB9-4925-88C5-47EF909C1837}"/>
              </a:ext>
            </a:extLst>
          </p:cNvPr>
          <p:cNvSpPr/>
          <p:nvPr/>
        </p:nvSpPr>
        <p:spPr>
          <a:xfrm>
            <a:off x="6667478" y="240708"/>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extBox 1048666"/>
          <p:cNvSpPr txBox="1"/>
          <p:nvPr/>
        </p:nvSpPr>
        <p:spPr>
          <a:xfrm>
            <a:off x="254816" y="212785"/>
            <a:ext cx="8708586" cy="2862322"/>
          </a:xfrm>
          <a:prstGeom prst="rect">
            <a:avLst/>
          </a:prstGeom>
        </p:spPr>
        <p:txBody>
          <a:bodyPr wrap="square" rtlCol="0">
            <a:spAutoFit/>
          </a:bodyPr>
          <a:lstStyle/>
          <a:p>
            <a:r>
              <a:rPr lang="en-US" sz="2000" b="1" dirty="0">
                <a:solidFill>
                  <a:srgbClr val="000000"/>
                </a:solidFill>
              </a:rPr>
              <a:t>Diagnosis </a:t>
            </a:r>
            <a:endParaRPr lang="en-US" sz="2000" dirty="0">
              <a:solidFill>
                <a:srgbClr val="000000"/>
              </a:solidFill>
            </a:endParaRPr>
          </a:p>
          <a:p>
            <a:pPr marL="457200" indent="-457200">
              <a:buFont typeface="Wingdings" charset="2"/>
              <a:buChar char="n"/>
            </a:pPr>
            <a:r>
              <a:rPr lang="en-US" sz="2000" dirty="0">
                <a:solidFill>
                  <a:srgbClr val="000000"/>
                </a:solidFill>
              </a:rPr>
              <a:t>measure GH, TSH, LH, and IGF-1. The most reliable stimulus for GH secretion is insulin-induced hypoglycemia. After injecting 0.1 μ/kg of regular insulin, blood glucose declines, in normal conditions that will stimulate GH levels to &gt;10 </a:t>
            </a:r>
            <a:r>
              <a:rPr lang="en-US" sz="2000" dirty="0" err="1">
                <a:solidFill>
                  <a:srgbClr val="000000"/>
                </a:solidFill>
              </a:rPr>
              <a:t>mgL</a:t>
            </a:r>
            <a:r>
              <a:rPr lang="en-US" sz="2000" dirty="0">
                <a:solidFill>
                  <a:srgbClr val="000000"/>
                </a:solidFill>
              </a:rPr>
              <a:t> and exclude GH deficiency.</a:t>
            </a:r>
          </a:p>
          <a:p>
            <a:pPr marL="457200" indent="-457200">
              <a:buFont typeface="Wingdings" charset="2"/>
              <a:buChar char="n"/>
            </a:pPr>
            <a:r>
              <a:rPr lang="en-US" sz="2000" dirty="0">
                <a:solidFill>
                  <a:srgbClr val="000000"/>
                </a:solidFill>
              </a:rPr>
              <a:t> Random GH and IGF levels are not sensitive enough to diagnose GH deficiency. </a:t>
            </a:r>
          </a:p>
          <a:p>
            <a:pPr marL="457200" indent="-457200">
              <a:buFont typeface="Wingdings" charset="2"/>
              <a:buChar char="n"/>
            </a:pPr>
            <a:r>
              <a:rPr lang="en-US" sz="2000" dirty="0">
                <a:solidFill>
                  <a:srgbClr val="000000"/>
                </a:solidFill>
              </a:rPr>
              <a:t>Arginine infusion can also stimulate growth hormone. This is less dangerous because it does not lead to hypoglycemia.</a:t>
            </a:r>
          </a:p>
        </p:txBody>
      </p:sp>
      <p:sp>
        <p:nvSpPr>
          <p:cNvPr id="3" name="Rectangle 2">
            <a:extLst>
              <a:ext uri="{FF2B5EF4-FFF2-40B4-BE49-F238E27FC236}">
                <a16:creationId xmlns:a16="http://schemas.microsoft.com/office/drawing/2014/main" id="{69175B75-82D9-4C24-B141-B78B2F815C25}"/>
              </a:ext>
            </a:extLst>
          </p:cNvPr>
          <p:cNvSpPr/>
          <p:nvPr/>
        </p:nvSpPr>
        <p:spPr>
          <a:xfrm>
            <a:off x="6693468" y="120200"/>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extBox 1048668"/>
          <p:cNvSpPr txBox="1"/>
          <p:nvPr/>
        </p:nvSpPr>
        <p:spPr>
          <a:xfrm>
            <a:off x="406714" y="384810"/>
            <a:ext cx="8330573" cy="1631216"/>
          </a:xfrm>
          <a:prstGeom prst="rect">
            <a:avLst/>
          </a:prstGeom>
        </p:spPr>
        <p:txBody>
          <a:bodyPr wrap="square" rtlCol="0">
            <a:spAutoFit/>
          </a:bodyPr>
          <a:lstStyle/>
          <a:p>
            <a:r>
              <a:rPr lang="en-US" sz="2400" b="1" dirty="0">
                <a:solidFill>
                  <a:srgbClr val="000000"/>
                </a:solidFill>
              </a:rPr>
              <a:t>Management </a:t>
            </a:r>
            <a:endParaRPr lang="en-US" sz="2400" dirty="0">
              <a:solidFill>
                <a:srgbClr val="000000"/>
              </a:solidFill>
            </a:endParaRPr>
          </a:p>
          <a:p>
            <a:pPr marL="457200" indent="-457200">
              <a:buFont typeface="Wingdings" charset="2"/>
              <a:buChar char="n"/>
            </a:pPr>
            <a:r>
              <a:rPr lang="en-US" sz="2400" dirty="0">
                <a:solidFill>
                  <a:srgbClr val="000000"/>
                </a:solidFill>
              </a:rPr>
              <a:t>Management of hypopituitarism involves treating the underlying causes. Multiple hormones must be replaced, but the most important is cortisol</a:t>
            </a:r>
            <a:r>
              <a:rPr lang="en-US" sz="2800" dirty="0">
                <a:solidFill>
                  <a:srgbClr val="000000"/>
                </a:solidFill>
              </a:rPr>
              <a:t>.</a:t>
            </a:r>
          </a:p>
        </p:txBody>
      </p:sp>
      <p:sp>
        <p:nvSpPr>
          <p:cNvPr id="3" name="Rectangle 2">
            <a:extLst>
              <a:ext uri="{FF2B5EF4-FFF2-40B4-BE49-F238E27FC236}">
                <a16:creationId xmlns:a16="http://schemas.microsoft.com/office/drawing/2014/main" id="{49B231B1-CE9D-44F3-B947-F58F4AC07CA0}"/>
              </a:ext>
            </a:extLst>
          </p:cNvPr>
          <p:cNvSpPr/>
          <p:nvPr/>
        </p:nvSpPr>
        <p:spPr>
          <a:xfrm>
            <a:off x="6720641" y="217931"/>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097166" name="Object 1" descr="preencoded.png"/>
          <p:cNvPicPr>
            <a:picLocks noChangeAspect="1"/>
          </p:cNvPicPr>
          <p:nvPr/>
        </p:nvPicPr>
        <p:blipFill>
          <a:blip r:embed="rId3"/>
          <a:srcRect/>
          <a:stretch>
            <a:fillRect/>
          </a:stretch>
        </p:blipFill>
        <p:spPr>
          <a:xfrm>
            <a:off x="0" y="0"/>
            <a:ext cx="9753600" cy="4894073"/>
          </a:xfrm>
          <a:prstGeom prst="rect">
            <a:avLst/>
          </a:prstGeom>
        </p:spPr>
      </p:pic>
      <p:sp>
        <p:nvSpPr>
          <p:cNvPr id="3" name="Rectangle 2">
            <a:extLst>
              <a:ext uri="{FF2B5EF4-FFF2-40B4-BE49-F238E27FC236}">
                <a16:creationId xmlns:a16="http://schemas.microsoft.com/office/drawing/2014/main" id="{2EA5B9C0-747F-418C-ACDC-DF8EC2ED4B43}"/>
              </a:ext>
            </a:extLst>
          </p:cNvPr>
          <p:cNvSpPr/>
          <p:nvPr/>
        </p:nvSpPr>
        <p:spPr>
          <a:xfrm>
            <a:off x="6953693" y="258423"/>
            <a:ext cx="2633380"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Horizontal Integration</a:t>
            </a:r>
            <a:endParaRPr lang="en-US"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097152" name="Object 1" descr="preencoded.png"/>
          <p:cNvPicPr>
            <a:picLocks noChangeAspect="1"/>
          </p:cNvPicPr>
          <p:nvPr/>
        </p:nvPicPr>
        <p:blipFill>
          <a:blip r:embed="rId3"/>
          <a:srcRect/>
          <a:stretch>
            <a:fillRect/>
          </a:stretch>
        </p:blipFill>
        <p:spPr>
          <a:xfrm>
            <a:off x="377851" y="0"/>
            <a:ext cx="9375749" cy="5143500"/>
          </a:xfrm>
          <a:prstGeom prst="rect">
            <a:avLst/>
          </a:prstGeom>
        </p:spPr>
      </p:pic>
      <p:sp>
        <p:nvSpPr>
          <p:cNvPr id="3" name="Rectangle 2">
            <a:extLst>
              <a:ext uri="{FF2B5EF4-FFF2-40B4-BE49-F238E27FC236}">
                <a16:creationId xmlns:a16="http://schemas.microsoft.com/office/drawing/2014/main" id="{0389A83A-A38B-4B6E-98E3-28D9BD28C7B7}"/>
              </a:ext>
            </a:extLst>
          </p:cNvPr>
          <p:cNvSpPr/>
          <p:nvPr/>
        </p:nvSpPr>
        <p:spPr>
          <a:xfrm>
            <a:off x="7170284" y="315248"/>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a:p>
            <a:pPr algn="ctr"/>
            <a:r>
              <a:rPr lang="en-GB" dirty="0">
                <a:solidFill>
                  <a:srgbClr val="C00000"/>
                </a:solidFill>
              </a:rPr>
              <a:t>Vertical Integration</a:t>
            </a:r>
            <a:endParaRPr lang="en-US" dirty="0">
              <a:solidFill>
                <a:srgbClr val="C00000"/>
              </a:solidFill>
            </a:endParaRPr>
          </a:p>
          <a:p>
            <a:pPr algn="ctr"/>
            <a:endParaRPr lang="en-US"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097167" name="Object 1" descr="preencoded.png"/>
          <p:cNvPicPr>
            <a:picLocks noChangeAspect="1"/>
          </p:cNvPicPr>
          <p:nvPr/>
        </p:nvPicPr>
        <p:blipFill>
          <a:blip r:embed="rId3"/>
          <a:srcRect/>
          <a:stretch>
            <a:fillRect/>
          </a:stretch>
        </p:blipFill>
        <p:spPr>
          <a:xfrm>
            <a:off x="-206918" y="-107958"/>
            <a:ext cx="9753600" cy="5505832"/>
          </a:xfrm>
          <a:prstGeom prst="rect">
            <a:avLst/>
          </a:prstGeom>
        </p:spPr>
      </p:pic>
      <p:sp>
        <p:nvSpPr>
          <p:cNvPr id="3" name="Rectangle 2">
            <a:extLst>
              <a:ext uri="{FF2B5EF4-FFF2-40B4-BE49-F238E27FC236}">
                <a16:creationId xmlns:a16="http://schemas.microsoft.com/office/drawing/2014/main" id="{39A8238D-F98E-47DD-9298-5300AF6D01B3}"/>
              </a:ext>
            </a:extLst>
          </p:cNvPr>
          <p:cNvSpPr/>
          <p:nvPr/>
        </p:nvSpPr>
        <p:spPr>
          <a:xfrm>
            <a:off x="7358595"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097168" name="Object 1" descr="preencoded.png"/>
          <p:cNvPicPr>
            <a:picLocks noChangeAspect="1"/>
          </p:cNvPicPr>
          <p:nvPr/>
        </p:nvPicPr>
        <p:blipFill>
          <a:blip r:embed="rId3"/>
          <a:srcRect/>
          <a:stretch>
            <a:fillRect/>
          </a:stretch>
        </p:blipFill>
        <p:spPr>
          <a:xfrm>
            <a:off x="0" y="0"/>
            <a:ext cx="9753600" cy="5892680"/>
          </a:xfrm>
          <a:prstGeom prst="rect">
            <a:avLst/>
          </a:prstGeom>
        </p:spPr>
      </p:pic>
      <p:sp>
        <p:nvSpPr>
          <p:cNvPr id="3" name="Rectangle 2">
            <a:extLst>
              <a:ext uri="{FF2B5EF4-FFF2-40B4-BE49-F238E27FC236}">
                <a16:creationId xmlns:a16="http://schemas.microsoft.com/office/drawing/2014/main" id="{1C6A84E2-F239-4E82-A83F-BB50D473BB60}"/>
              </a:ext>
            </a:extLst>
          </p:cNvPr>
          <p:cNvSpPr/>
          <p:nvPr/>
        </p:nvSpPr>
        <p:spPr>
          <a:xfrm>
            <a:off x="7358595"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Vertical Integration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097169" name="Object 1" descr="preencoded.png"/>
          <p:cNvPicPr>
            <a:picLocks noChangeAspect="1"/>
          </p:cNvPicPr>
          <p:nvPr/>
        </p:nvPicPr>
        <p:blipFill>
          <a:blip r:embed="rId3"/>
          <a:srcRect/>
          <a:stretch>
            <a:fillRect/>
          </a:stretch>
        </p:blipFill>
        <p:spPr>
          <a:xfrm>
            <a:off x="0" y="1"/>
            <a:ext cx="9753600" cy="5143500"/>
          </a:xfrm>
          <a:prstGeom prst="rect">
            <a:avLst/>
          </a:prstGeom>
        </p:spPr>
      </p:pic>
      <p:sp>
        <p:nvSpPr>
          <p:cNvPr id="3" name="Rectangle 2">
            <a:extLst>
              <a:ext uri="{FF2B5EF4-FFF2-40B4-BE49-F238E27FC236}">
                <a16:creationId xmlns:a16="http://schemas.microsoft.com/office/drawing/2014/main" id="{5FB7B221-C63B-40EF-9931-924AAAC3B67E}"/>
              </a:ext>
            </a:extLst>
          </p:cNvPr>
          <p:cNvSpPr/>
          <p:nvPr/>
        </p:nvSpPr>
        <p:spPr>
          <a:xfrm>
            <a:off x="7358595" y="2584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Vertical Integration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195" y="327101"/>
            <a:ext cx="8571571" cy="3693319"/>
          </a:xfrm>
          <a:prstGeom prst="rect">
            <a:avLst/>
          </a:prstGeom>
          <a:noFill/>
        </p:spPr>
        <p:txBody>
          <a:bodyPr wrap="square" rtlCol="0">
            <a:spAutoFit/>
          </a:bodyPr>
          <a:lstStyle/>
          <a:p>
            <a:r>
              <a:rPr lang="en-US" dirty="0"/>
              <a:t>DIAGNOSIS</a:t>
            </a:r>
          </a:p>
          <a:p>
            <a:r>
              <a:rPr lang="en-US" dirty="0"/>
              <a:t>1.BLOOD OSMOLALITY TEST;</a:t>
            </a:r>
          </a:p>
          <a:p>
            <a:r>
              <a:rPr lang="en-US" dirty="0"/>
              <a:t>&gt;295 </a:t>
            </a:r>
            <a:r>
              <a:rPr lang="en-US" dirty="0" err="1"/>
              <a:t>msom</a:t>
            </a:r>
            <a:r>
              <a:rPr lang="en-US" dirty="0"/>
              <a:t> in </a:t>
            </a:r>
            <a:r>
              <a:rPr lang="en-US" dirty="0" err="1"/>
              <a:t>central,gestational</a:t>
            </a:r>
            <a:r>
              <a:rPr lang="en-US" dirty="0"/>
              <a:t> and nephrogenic DI</a:t>
            </a:r>
          </a:p>
          <a:p>
            <a:r>
              <a:rPr lang="en-US" dirty="0"/>
              <a:t>Normal in psychogenic DI</a:t>
            </a:r>
          </a:p>
          <a:p>
            <a:endParaRPr lang="en-US" dirty="0"/>
          </a:p>
          <a:p>
            <a:r>
              <a:rPr lang="en-US" dirty="0"/>
              <a:t>2.WATER DEPRIVIATION TEST</a:t>
            </a:r>
          </a:p>
          <a:p>
            <a:r>
              <a:rPr lang="en-US" dirty="0"/>
              <a:t>No drinking for few hours</a:t>
            </a:r>
          </a:p>
          <a:p>
            <a:r>
              <a:rPr lang="en-US" dirty="0"/>
              <a:t>Then hourly measurement of urine</a:t>
            </a:r>
          </a:p>
          <a:p>
            <a:r>
              <a:rPr lang="en-US" dirty="0"/>
              <a:t>Volume</a:t>
            </a:r>
          </a:p>
          <a:p>
            <a:r>
              <a:rPr lang="en-US" dirty="0"/>
              <a:t>Osmolality</a:t>
            </a:r>
          </a:p>
          <a:p>
            <a:r>
              <a:rPr lang="en-US" dirty="0"/>
              <a:t>Desmopressin may raise urine osmolality to normal values for central and gestational DI</a:t>
            </a:r>
          </a:p>
          <a:p>
            <a:r>
              <a:rPr lang="en-US" dirty="0"/>
              <a:t>Slight increase by desmopressin (Nephrogenic DI)</a:t>
            </a:r>
          </a:p>
        </p:txBody>
      </p:sp>
    </p:spTree>
    <p:extLst>
      <p:ext uri="{BB962C8B-B14F-4D97-AF65-F5344CB8AC3E}">
        <p14:creationId xmlns:p14="http://schemas.microsoft.com/office/powerpoint/2010/main" val="3394332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590" y="267628"/>
            <a:ext cx="8683083" cy="2862322"/>
          </a:xfrm>
          <a:prstGeom prst="rect">
            <a:avLst/>
          </a:prstGeom>
          <a:noFill/>
        </p:spPr>
        <p:txBody>
          <a:bodyPr wrap="square" rtlCol="0">
            <a:spAutoFit/>
          </a:bodyPr>
          <a:lstStyle/>
          <a:p>
            <a:r>
              <a:rPr lang="en-US" dirty="0"/>
              <a:t>TREATMENT</a:t>
            </a:r>
          </a:p>
          <a:p>
            <a:endParaRPr lang="en-US" dirty="0"/>
          </a:p>
          <a:p>
            <a:r>
              <a:rPr lang="en-US" dirty="0"/>
              <a:t>1.CENTRAL DI</a:t>
            </a:r>
          </a:p>
          <a:p>
            <a:r>
              <a:rPr lang="en-US" dirty="0"/>
              <a:t> ADH Analogs Desmopressin</a:t>
            </a:r>
          </a:p>
          <a:p>
            <a:endParaRPr lang="en-US" dirty="0"/>
          </a:p>
          <a:p>
            <a:r>
              <a:rPr lang="en-US" dirty="0"/>
              <a:t>2.NEPHROGENIC DI</a:t>
            </a:r>
          </a:p>
          <a:p>
            <a:r>
              <a:rPr lang="en-US" dirty="0"/>
              <a:t> Thiazide diuretics ,increase excretion of sodium</a:t>
            </a:r>
          </a:p>
          <a:p>
            <a:endParaRPr lang="en-US" dirty="0"/>
          </a:p>
          <a:p>
            <a:r>
              <a:rPr lang="en-US" dirty="0"/>
              <a:t>3.PSYCHOGENIC DI</a:t>
            </a:r>
          </a:p>
          <a:p>
            <a:r>
              <a:rPr lang="en-US" dirty="0"/>
              <a:t> Behavioral therapy</a:t>
            </a:r>
          </a:p>
        </p:txBody>
      </p:sp>
    </p:spTree>
    <p:extLst>
      <p:ext uri="{BB962C8B-B14F-4D97-AF65-F5344CB8AC3E}">
        <p14:creationId xmlns:p14="http://schemas.microsoft.com/office/powerpoint/2010/main" val="3983690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097170" name="Object 1" descr="preencoded.png"/>
          <p:cNvPicPr>
            <a:picLocks noChangeAspect="1"/>
          </p:cNvPicPr>
          <p:nvPr/>
        </p:nvPicPr>
        <p:blipFill>
          <a:blip r:embed="rId3"/>
          <a:srcRect/>
          <a:stretch>
            <a:fillRect/>
          </a:stretch>
        </p:blipFill>
        <p:spPr>
          <a:xfrm>
            <a:off x="0" y="474362"/>
            <a:ext cx="9753600" cy="5625237"/>
          </a:xfrm>
          <a:prstGeom prst="rect">
            <a:avLst/>
          </a:prstGeom>
        </p:spPr>
      </p:pic>
      <p:sp>
        <p:nvSpPr>
          <p:cNvPr id="3" name="Rectangle 2">
            <a:extLst>
              <a:ext uri="{FF2B5EF4-FFF2-40B4-BE49-F238E27FC236}">
                <a16:creationId xmlns:a16="http://schemas.microsoft.com/office/drawing/2014/main" id="{FF5969E3-B417-4077-8E56-14AF135A52BD}"/>
              </a:ext>
            </a:extLst>
          </p:cNvPr>
          <p:cNvSpPr/>
          <p:nvPr/>
        </p:nvSpPr>
        <p:spPr>
          <a:xfrm>
            <a:off x="7525122" y="0"/>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Vertical Integration</a:t>
            </a:r>
            <a:endParaRPr lang="en-US"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extBox 1048685"/>
          <p:cNvSpPr txBox="1"/>
          <p:nvPr/>
        </p:nvSpPr>
        <p:spPr>
          <a:xfrm>
            <a:off x="254576" y="368810"/>
            <a:ext cx="8419311" cy="3416320"/>
          </a:xfrm>
          <a:prstGeom prst="rect">
            <a:avLst/>
          </a:prstGeom>
        </p:spPr>
        <p:txBody>
          <a:bodyPr wrap="square" rtlCol="0">
            <a:spAutoFit/>
          </a:bodyPr>
          <a:lstStyle/>
          <a:p>
            <a:r>
              <a:rPr lang="en-US" sz="2400" dirty="0">
                <a:solidFill>
                  <a:srgbClr val="000000"/>
                </a:solidFill>
              </a:rPr>
              <a:t>Diagnosis:</a:t>
            </a:r>
          </a:p>
          <a:p>
            <a:pPr marL="457200" indent="-457200">
              <a:buFont typeface="Wingdings" charset="2"/>
              <a:buChar char="n"/>
            </a:pPr>
            <a:r>
              <a:rPr lang="en-US" sz="2400" dirty="0">
                <a:solidFill>
                  <a:srgbClr val="000000"/>
                </a:solidFill>
              </a:rPr>
              <a:t>Hyponatremia &lt;130 </a:t>
            </a:r>
            <a:r>
              <a:rPr lang="en-US" sz="2400" dirty="0" err="1">
                <a:solidFill>
                  <a:srgbClr val="000000"/>
                </a:solidFill>
              </a:rPr>
              <a:t>mEq</a:t>
            </a:r>
            <a:r>
              <a:rPr lang="en-US" sz="2400" dirty="0">
                <a:solidFill>
                  <a:srgbClr val="000000"/>
                </a:solidFill>
              </a:rPr>
              <a:t>/L
</a:t>
            </a:r>
            <a:r>
              <a:rPr lang="en-US" sz="2400" dirty="0" err="1">
                <a:solidFill>
                  <a:srgbClr val="000000"/>
                </a:solidFill>
              </a:rPr>
              <a:t>Posm</a:t>
            </a:r>
            <a:r>
              <a:rPr lang="en-US" sz="2400" dirty="0">
                <a:solidFill>
                  <a:srgbClr val="000000"/>
                </a:solidFill>
              </a:rPr>
              <a:t> &lt;270 </a:t>
            </a:r>
            <a:r>
              <a:rPr lang="en-US" sz="2400" dirty="0" err="1">
                <a:solidFill>
                  <a:srgbClr val="000000"/>
                </a:solidFill>
              </a:rPr>
              <a:t>mOsm</a:t>
            </a:r>
            <a:r>
              <a:rPr lang="en-US" sz="2400" dirty="0">
                <a:solidFill>
                  <a:srgbClr val="000000"/>
                </a:solidFill>
              </a:rPr>
              <a:t>/kg
Urine sodium concentration &gt;20 </a:t>
            </a:r>
            <a:r>
              <a:rPr lang="en-US" sz="2400" dirty="0" err="1">
                <a:solidFill>
                  <a:srgbClr val="000000"/>
                </a:solidFill>
              </a:rPr>
              <a:t>mEq</a:t>
            </a:r>
            <a:r>
              <a:rPr lang="en-US" sz="2400" dirty="0">
                <a:solidFill>
                  <a:srgbClr val="000000"/>
                </a:solidFill>
              </a:rPr>
              <a:t>/L (inappropriate natriuresis)
Maintained hypervolemia
Suppression of renin–angiotensin system
Low blood urea nitrate (BUN), low creatinine, low serum uric acid, and low albumin</a:t>
            </a:r>
          </a:p>
        </p:txBody>
      </p:sp>
      <p:sp>
        <p:nvSpPr>
          <p:cNvPr id="3" name="Rectangle 2">
            <a:extLst>
              <a:ext uri="{FF2B5EF4-FFF2-40B4-BE49-F238E27FC236}">
                <a16:creationId xmlns:a16="http://schemas.microsoft.com/office/drawing/2014/main" id="{7FAF6110-4DBF-478C-ADC1-F4458ABA1420}"/>
              </a:ext>
            </a:extLst>
          </p:cNvPr>
          <p:cNvSpPr/>
          <p:nvPr/>
        </p:nvSpPr>
        <p:spPr>
          <a:xfrm>
            <a:off x="6660946" y="223196"/>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extBox 1048687"/>
          <p:cNvSpPr txBox="1"/>
          <p:nvPr/>
        </p:nvSpPr>
        <p:spPr>
          <a:xfrm>
            <a:off x="394450" y="318809"/>
            <a:ext cx="8614064" cy="3785652"/>
          </a:xfrm>
          <a:prstGeom prst="rect">
            <a:avLst/>
          </a:prstGeom>
        </p:spPr>
        <p:txBody>
          <a:bodyPr wrap="square" rtlCol="0">
            <a:spAutoFit/>
          </a:bodyPr>
          <a:lstStyle/>
          <a:p>
            <a:r>
              <a:rPr lang="en-US" sz="2400" b="1" dirty="0">
                <a:solidFill>
                  <a:srgbClr val="000000"/>
                </a:solidFill>
              </a:rPr>
              <a:t>Management</a:t>
            </a:r>
            <a:r>
              <a:rPr lang="en-US" sz="2400" dirty="0">
                <a:solidFill>
                  <a:srgbClr val="000000"/>
                </a:solidFill>
              </a:rPr>
              <a:t>. </a:t>
            </a:r>
          </a:p>
          <a:p>
            <a:pPr marL="457200" indent="-457200">
              <a:buFont typeface="Wingdings" charset="2"/>
              <a:buChar char="n"/>
            </a:pPr>
            <a:r>
              <a:rPr lang="en-US" sz="2400" dirty="0">
                <a:solidFill>
                  <a:srgbClr val="000000"/>
                </a:solidFill>
              </a:rPr>
              <a:t>Treat underlying causes. Restrict fluid to 800–1000mL/d to increase serum Na </a:t>
            </a:r>
          </a:p>
          <a:p>
            <a:pPr marL="457200" indent="-457200">
              <a:buFont typeface="Wingdings" charset="2"/>
              <a:buChar char="n"/>
            </a:pPr>
            <a:r>
              <a:rPr lang="en-US" sz="2400" dirty="0" err="1">
                <a:solidFill>
                  <a:srgbClr val="000000"/>
                </a:solidFill>
              </a:rPr>
              <a:t>Demeclocycline</a:t>
            </a:r>
            <a:r>
              <a:rPr lang="en-US" sz="2400" dirty="0">
                <a:solidFill>
                  <a:srgbClr val="000000"/>
                </a:solidFill>
              </a:rPr>
              <a:t> which inhibits ADH action at the collecting duct [V2]). </a:t>
            </a:r>
            <a:r>
              <a:rPr lang="en-US" sz="2400" dirty="0" err="1">
                <a:solidFill>
                  <a:srgbClr val="000000"/>
                </a:solidFill>
              </a:rPr>
              <a:t>Conivaptan</a:t>
            </a:r>
            <a:r>
              <a:rPr lang="en-US" sz="2400" dirty="0">
                <a:solidFill>
                  <a:srgbClr val="000000"/>
                </a:solidFill>
              </a:rPr>
              <a:t> and </a:t>
            </a:r>
            <a:r>
              <a:rPr lang="en-US" sz="2400" dirty="0" err="1">
                <a:solidFill>
                  <a:srgbClr val="000000"/>
                </a:solidFill>
              </a:rPr>
              <a:t>tolvaptan</a:t>
            </a:r>
            <a:r>
              <a:rPr lang="en-US" sz="2400" dirty="0">
                <a:solidFill>
                  <a:srgbClr val="000000"/>
                </a:solidFill>
              </a:rPr>
              <a:t> are V2 receptor blockers indicated for moderate to severe SIADH. 
Symptomatic patients (severe confusion convulsions, or coma) use hypertonic saline (3%) 200–300 mL in 3–4 h. The rate of correction should be 0.5–1 </a:t>
            </a:r>
            <a:r>
              <a:rPr lang="en-US" sz="2400" dirty="0" err="1">
                <a:solidFill>
                  <a:srgbClr val="000000"/>
                </a:solidFill>
              </a:rPr>
              <a:t>mmol</a:t>
            </a:r>
            <a:r>
              <a:rPr lang="en-US" sz="2400" dirty="0">
                <a:solidFill>
                  <a:srgbClr val="000000"/>
                </a:solidFill>
              </a:rPr>
              <a:t>/L/h serum Na.</a:t>
            </a:r>
          </a:p>
        </p:txBody>
      </p:sp>
      <p:sp>
        <p:nvSpPr>
          <p:cNvPr id="3" name="Rectangle 2">
            <a:extLst>
              <a:ext uri="{FF2B5EF4-FFF2-40B4-BE49-F238E27FC236}">
                <a16:creationId xmlns:a16="http://schemas.microsoft.com/office/drawing/2014/main" id="{F9872D2A-C81C-45F3-A50B-C31D19B0266D}"/>
              </a:ext>
            </a:extLst>
          </p:cNvPr>
          <p:cNvSpPr/>
          <p:nvPr/>
        </p:nvSpPr>
        <p:spPr>
          <a:xfrm>
            <a:off x="6780036" y="247623"/>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1048690" name="TextBox 5"/>
          <p:cNvSpPr txBox="1"/>
          <p:nvPr/>
        </p:nvSpPr>
        <p:spPr>
          <a:xfrm>
            <a:off x="987902" y="1146809"/>
            <a:ext cx="7701061" cy="1424940"/>
          </a:xfrm>
          <a:prstGeom prst="rect">
            <a:avLst/>
          </a:prstGeom>
          <a:noFill/>
        </p:spPr>
        <p:txBody>
          <a:bodyPr wrap="square">
            <a:spAutoFit/>
          </a:bodyPr>
          <a:lstStyle/>
          <a:p>
            <a:r>
              <a:rPr lang="en-US" dirty="0"/>
              <a:t>Q1. Which of the following hormone is not secreted by pituitary gland?</a:t>
            </a:r>
          </a:p>
          <a:p>
            <a:pPr marL="228600" indent="-228600">
              <a:buAutoNum type="alphaLcPeriod"/>
            </a:pPr>
            <a:r>
              <a:rPr lang="en-US" dirty="0" err="1"/>
              <a:t>Tsh</a:t>
            </a:r>
            <a:endParaRPr lang="en-US" dirty="0"/>
          </a:p>
          <a:p>
            <a:pPr marL="228600" indent="-228600">
              <a:buAutoNum type="alphaLcPeriod"/>
            </a:pPr>
            <a:r>
              <a:rPr lang="en-US" dirty="0" err="1"/>
              <a:t>Acth</a:t>
            </a:r>
            <a:endParaRPr lang="en-US" dirty="0"/>
          </a:p>
          <a:p>
            <a:pPr marL="228600" indent="-228600">
              <a:buAutoNum type="alphaLcPeriod"/>
            </a:pPr>
            <a:r>
              <a:rPr lang="en-US" dirty="0" err="1"/>
              <a:t>TRh</a:t>
            </a:r>
            <a:endParaRPr lang="en-US" dirty="0"/>
          </a:p>
          <a:p>
            <a:pPr marL="228600" indent="-228600">
              <a:buAutoNum type="alphaLcPeriod"/>
            </a:pPr>
            <a:r>
              <a:rPr lang="en-US" dirty="0" err="1"/>
              <a:t>Fsh</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extBox 1048707"/>
          <p:cNvSpPr txBox="1"/>
          <p:nvPr/>
        </p:nvSpPr>
        <p:spPr>
          <a:xfrm>
            <a:off x="1257548" y="705348"/>
            <a:ext cx="4000000" cy="510540"/>
          </a:xfrm>
          <a:prstGeom prst="rect">
            <a:avLst/>
          </a:prstGeom>
        </p:spPr>
        <p:txBody>
          <a:bodyPr wrap="square" rtlCol="0">
            <a:spAutoFit/>
          </a:bodyPr>
          <a:lstStyle/>
          <a:p>
            <a:r>
              <a:rPr lang="en-US" sz="2800">
                <a:solidFill>
                  <a:srgbClr val="000000"/>
                </a:solidFill>
              </a:rPr>
              <a:t>Ans: 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097153" name="Object 1" descr="preencoded.png"/>
          <p:cNvPicPr>
            <a:picLocks noChangeAspect="1"/>
          </p:cNvPicPr>
          <p:nvPr/>
        </p:nvPicPr>
        <p:blipFill>
          <a:blip r:embed="rId3"/>
          <a:srcRect/>
          <a:stretch>
            <a:fillRect/>
          </a:stretch>
        </p:blipFill>
        <p:spPr>
          <a:xfrm>
            <a:off x="0" y="-1"/>
            <a:ext cx="9753600" cy="5523825"/>
          </a:xfrm>
          <a:prstGeom prst="rect">
            <a:avLst/>
          </a:prstGeom>
        </p:spPr>
      </p:pic>
      <p:sp>
        <p:nvSpPr>
          <p:cNvPr id="3" name="Rectangle 2">
            <a:extLst>
              <a:ext uri="{FF2B5EF4-FFF2-40B4-BE49-F238E27FC236}">
                <a16:creationId xmlns:a16="http://schemas.microsoft.com/office/drawing/2014/main" id="{9CED07F4-BB25-4B2D-B4A0-5F4D3525259F}"/>
              </a:ext>
            </a:extLst>
          </p:cNvPr>
          <p:cNvSpPr/>
          <p:nvPr/>
        </p:nvSpPr>
        <p:spPr>
          <a:xfrm>
            <a:off x="7170284" y="315248"/>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a:p>
            <a:pPr algn="ctr"/>
            <a:r>
              <a:rPr lang="en-GB" dirty="0">
                <a:solidFill>
                  <a:srgbClr val="C00000"/>
                </a:solidFill>
              </a:rPr>
              <a:t>Vertical Integration</a:t>
            </a:r>
            <a:endParaRPr lang="en-US" dirty="0">
              <a:solidFill>
                <a:srgbClr val="C00000"/>
              </a:solidFill>
            </a:endParaRPr>
          </a:p>
          <a:p>
            <a:pPr algn="ctr"/>
            <a:endParaRPr lang="en-US" dirty="0">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1048694" name="TextBox 2"/>
          <p:cNvSpPr txBox="1"/>
          <p:nvPr/>
        </p:nvSpPr>
        <p:spPr>
          <a:xfrm>
            <a:off x="2285100" y="1695824"/>
            <a:ext cx="4570200" cy="1691641"/>
          </a:xfrm>
          <a:prstGeom prst="rect">
            <a:avLst/>
          </a:prstGeom>
          <a:noFill/>
        </p:spPr>
        <p:txBody>
          <a:bodyPr wrap="square">
            <a:spAutoFit/>
          </a:bodyPr>
          <a:lstStyle/>
          <a:p>
            <a:r>
              <a:rPr lang="en-US" dirty="0"/>
              <a:t>Which of the following is the disorder of posterior pituitary gland</a:t>
            </a:r>
          </a:p>
          <a:p>
            <a:r>
              <a:rPr lang="en-US" dirty="0"/>
              <a:t>A acromegaly</a:t>
            </a:r>
          </a:p>
          <a:p>
            <a:r>
              <a:rPr lang="en-US" dirty="0"/>
              <a:t>B dwarfism</a:t>
            </a:r>
          </a:p>
          <a:p>
            <a:r>
              <a:rPr lang="en-US" dirty="0"/>
              <a:t>C gigantism </a:t>
            </a:r>
          </a:p>
          <a:p>
            <a:r>
              <a:rPr lang="en-US" dirty="0"/>
              <a:t>D SIADH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extBox 1048708"/>
          <p:cNvSpPr txBox="1"/>
          <p:nvPr/>
        </p:nvSpPr>
        <p:spPr>
          <a:xfrm>
            <a:off x="1647319" y="897722"/>
            <a:ext cx="4000000" cy="510540"/>
          </a:xfrm>
          <a:prstGeom prst="rect">
            <a:avLst/>
          </a:prstGeom>
        </p:spPr>
        <p:txBody>
          <a:bodyPr wrap="square" rtlCol="0">
            <a:spAutoFit/>
          </a:bodyPr>
          <a:lstStyle/>
          <a:p>
            <a:r>
              <a:rPr lang="en-US" sz="2800">
                <a:solidFill>
                  <a:srgbClr val="000000"/>
                </a:solidFill>
              </a:rPr>
              <a:t>Ans: 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1048698" name="TextBox 2"/>
          <p:cNvSpPr txBox="1"/>
          <p:nvPr/>
        </p:nvSpPr>
        <p:spPr>
          <a:xfrm>
            <a:off x="2285100" y="1834323"/>
            <a:ext cx="4570200" cy="1424940"/>
          </a:xfrm>
          <a:prstGeom prst="rect">
            <a:avLst/>
          </a:prstGeom>
          <a:noFill/>
        </p:spPr>
        <p:txBody>
          <a:bodyPr wrap="square">
            <a:spAutoFit/>
          </a:bodyPr>
          <a:lstStyle/>
          <a:p>
            <a:r>
              <a:rPr lang="en-US" dirty="0"/>
              <a:t>Size of pituitary </a:t>
            </a:r>
            <a:r>
              <a:rPr lang="en-US" dirty="0" err="1"/>
              <a:t>Microadenoma</a:t>
            </a:r>
            <a:r>
              <a:rPr lang="en-US" dirty="0"/>
              <a:t>  is</a:t>
            </a:r>
          </a:p>
          <a:p>
            <a:r>
              <a:rPr lang="en-US" dirty="0"/>
              <a:t>a &lt;10cm</a:t>
            </a:r>
          </a:p>
          <a:p>
            <a:r>
              <a:rPr lang="en-US" dirty="0"/>
              <a:t>B &lt;10mm</a:t>
            </a:r>
          </a:p>
          <a:p>
            <a:r>
              <a:rPr lang="en-US" dirty="0"/>
              <a:t>C &lt; 5mm</a:t>
            </a:r>
          </a:p>
          <a:p>
            <a:r>
              <a:rPr lang="en-US" dirty="0"/>
              <a:t>D &lt;5cm</a:t>
            </a:r>
          </a:p>
        </p:txBody>
      </p:sp>
      <p:sp>
        <p:nvSpPr>
          <p:cNvPr id="1048710" name="TextBox 1048709"/>
          <p:cNvSpPr txBox="1"/>
          <p:nvPr/>
        </p:nvSpPr>
        <p:spPr>
          <a:xfrm>
            <a:off x="2571999" y="6782497"/>
            <a:ext cx="4000000" cy="510540"/>
          </a:xfrm>
          <a:prstGeom prst="rect">
            <a:avLst/>
          </a:prstGeom>
        </p:spPr>
        <p:txBody>
          <a:bodyPr wrap="square" rtlCol="0">
            <a:spAutoFit/>
          </a:bodyPr>
          <a:lstStyle/>
          <a:p>
            <a:endParaRPr lang="en-US" sz="28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extBox 1048710"/>
          <p:cNvSpPr txBox="1"/>
          <p:nvPr/>
        </p:nvSpPr>
        <p:spPr>
          <a:xfrm>
            <a:off x="1215119" y="658553"/>
            <a:ext cx="4000000" cy="510540"/>
          </a:xfrm>
          <a:prstGeom prst="rect">
            <a:avLst/>
          </a:prstGeom>
        </p:spPr>
        <p:txBody>
          <a:bodyPr wrap="square" rtlCol="0">
            <a:spAutoFit/>
          </a:bodyPr>
          <a:lstStyle/>
          <a:p>
            <a:r>
              <a:rPr lang="en-US" sz="2800">
                <a:solidFill>
                  <a:srgbClr val="000000"/>
                </a:solidFill>
              </a:rPr>
              <a:t>Ans: 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1048594" name="TextBox 2"/>
          <p:cNvSpPr txBox="1"/>
          <p:nvPr/>
        </p:nvSpPr>
        <p:spPr>
          <a:xfrm>
            <a:off x="2285100" y="1834323"/>
            <a:ext cx="4570200" cy="1424940"/>
          </a:xfrm>
          <a:prstGeom prst="rect">
            <a:avLst/>
          </a:prstGeom>
          <a:noFill/>
        </p:spPr>
        <p:txBody>
          <a:bodyPr wrap="square">
            <a:spAutoFit/>
          </a:bodyPr>
          <a:lstStyle/>
          <a:p>
            <a:r>
              <a:rPr lang="en-US" dirty="0" err="1"/>
              <a:t>Galactorrhea</a:t>
            </a:r>
            <a:r>
              <a:rPr lang="en-US" dirty="0"/>
              <a:t> is caused by</a:t>
            </a:r>
          </a:p>
          <a:p>
            <a:r>
              <a:rPr lang="en-US" dirty="0"/>
              <a:t>A overproduction of prolactin</a:t>
            </a:r>
          </a:p>
          <a:p>
            <a:r>
              <a:rPr lang="en-US" dirty="0"/>
              <a:t>B </a:t>
            </a:r>
            <a:r>
              <a:rPr lang="en-US" dirty="0" err="1"/>
              <a:t>undersecretion</a:t>
            </a:r>
            <a:r>
              <a:rPr lang="en-US" dirty="0"/>
              <a:t> of prolactin</a:t>
            </a:r>
          </a:p>
          <a:p>
            <a:r>
              <a:rPr lang="en-US" dirty="0"/>
              <a:t>C overproduction  of FSH</a:t>
            </a:r>
          </a:p>
          <a:p>
            <a:r>
              <a:rPr lang="en-US" dirty="0"/>
              <a:t>D underproduction of TSH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extBox 1048711"/>
          <p:cNvSpPr txBox="1"/>
          <p:nvPr/>
        </p:nvSpPr>
        <p:spPr>
          <a:xfrm>
            <a:off x="1555160" y="688016"/>
            <a:ext cx="4000000" cy="510540"/>
          </a:xfrm>
          <a:prstGeom prst="rect">
            <a:avLst/>
          </a:prstGeom>
        </p:spPr>
        <p:txBody>
          <a:bodyPr wrap="square" rtlCol="0">
            <a:spAutoFit/>
          </a:bodyPr>
          <a:lstStyle/>
          <a:p>
            <a:r>
              <a:rPr lang="en-US" sz="2800">
                <a:solidFill>
                  <a:srgbClr val="000000"/>
                </a:solidFill>
              </a:rPr>
              <a:t>Ans: 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1048590" name="TextBox 2"/>
          <p:cNvSpPr txBox="1"/>
          <p:nvPr/>
        </p:nvSpPr>
        <p:spPr>
          <a:xfrm>
            <a:off x="2285100" y="1695824"/>
            <a:ext cx="4570200" cy="1691641"/>
          </a:xfrm>
          <a:prstGeom prst="rect">
            <a:avLst/>
          </a:prstGeom>
          <a:noFill/>
        </p:spPr>
        <p:txBody>
          <a:bodyPr wrap="square">
            <a:spAutoFit/>
          </a:bodyPr>
          <a:lstStyle/>
          <a:p>
            <a:r>
              <a:rPr lang="en-US" dirty="0"/>
              <a:t>Which of the following drug can be used for management of acromegaly?</a:t>
            </a:r>
          </a:p>
          <a:p>
            <a:pPr marL="228600" indent="-228600">
              <a:buAutoNum type="alphaUcPeriod"/>
            </a:pPr>
            <a:r>
              <a:rPr lang="en-US" dirty="0"/>
              <a:t>Levothyroxine</a:t>
            </a:r>
          </a:p>
          <a:p>
            <a:pPr marL="228600" indent="-228600">
              <a:buAutoNum type="alphaUcPeriod"/>
            </a:pPr>
            <a:r>
              <a:rPr lang="en-US" dirty="0" err="1"/>
              <a:t>Carbimazole</a:t>
            </a:r>
            <a:endParaRPr lang="en-US" dirty="0"/>
          </a:p>
          <a:p>
            <a:pPr marL="228600" indent="-228600">
              <a:buAutoNum type="alphaUcPeriod"/>
            </a:pPr>
            <a:r>
              <a:rPr lang="en-US" dirty="0" err="1"/>
              <a:t>Octreotide</a:t>
            </a:r>
            <a:endParaRPr lang="en-US" dirty="0"/>
          </a:p>
          <a:p>
            <a:pPr marL="228600" indent="-228600">
              <a:buAutoNum type="alphaUcPeriod"/>
            </a:pPr>
            <a:r>
              <a:rPr lang="en-US" dirty="0" err="1"/>
              <a:t>Bromocripine</a:t>
            </a:r>
            <a:r>
              <a:rPr lang="en-US"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extBox 1048712"/>
          <p:cNvSpPr txBox="1"/>
          <p:nvPr/>
        </p:nvSpPr>
        <p:spPr>
          <a:xfrm>
            <a:off x="1013916" y="648119"/>
            <a:ext cx="4000000" cy="510540"/>
          </a:xfrm>
          <a:prstGeom prst="rect">
            <a:avLst/>
          </a:prstGeom>
        </p:spPr>
        <p:txBody>
          <a:bodyPr wrap="square" rtlCol="0">
            <a:spAutoFit/>
          </a:bodyPr>
          <a:lstStyle/>
          <a:p>
            <a:r>
              <a:rPr lang="en-US" sz="2800">
                <a:solidFill>
                  <a:srgbClr val="000000"/>
                </a:solidFill>
              </a:rPr>
              <a:t>Ans: 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1048583" name="TextBox 2"/>
          <p:cNvSpPr txBox="1"/>
          <p:nvPr/>
        </p:nvSpPr>
        <p:spPr>
          <a:xfrm>
            <a:off x="2285100" y="1695824"/>
            <a:ext cx="4570200" cy="1691641"/>
          </a:xfrm>
          <a:prstGeom prst="rect">
            <a:avLst/>
          </a:prstGeom>
          <a:noFill/>
        </p:spPr>
        <p:txBody>
          <a:bodyPr wrap="square">
            <a:spAutoFit/>
          </a:bodyPr>
          <a:lstStyle/>
          <a:p>
            <a:r>
              <a:rPr lang="en-US" dirty="0"/>
              <a:t>Hyperpigmentation  is associated with hyper secretion of which hormone</a:t>
            </a:r>
          </a:p>
          <a:p>
            <a:r>
              <a:rPr lang="en-US" dirty="0"/>
              <a:t>A FSH</a:t>
            </a:r>
          </a:p>
          <a:p>
            <a:r>
              <a:rPr lang="en-US" dirty="0"/>
              <a:t>B TSH</a:t>
            </a:r>
          </a:p>
          <a:p>
            <a:r>
              <a:rPr lang="en-US" dirty="0"/>
              <a:t>C ACTH</a:t>
            </a:r>
          </a:p>
          <a:p>
            <a:r>
              <a:rPr lang="en-US" dirty="0"/>
              <a:t>D GH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C047B-858F-4518-9528-4BA3DC9C4223}"/>
              </a:ext>
            </a:extLst>
          </p:cNvPr>
          <p:cNvSpPr txBox="1"/>
          <p:nvPr/>
        </p:nvSpPr>
        <p:spPr>
          <a:xfrm>
            <a:off x="1679944" y="1765005"/>
            <a:ext cx="6549656" cy="4801314"/>
          </a:xfrm>
          <a:prstGeom prst="rect">
            <a:avLst/>
          </a:prstGeom>
          <a:noFill/>
        </p:spPr>
        <p:txBody>
          <a:bodyPr wrap="square" rtlCol="0">
            <a:spAutoFit/>
          </a:bodyPr>
          <a:lstStyle/>
          <a:p>
            <a:pPr marL="400050" indent="-400050">
              <a:buFont typeface="+mj-lt"/>
              <a:buAutoNum type="romanLcPeriod"/>
            </a:pPr>
            <a:r>
              <a:rPr lang="en-US" dirty="0">
                <a:hlinkClick r:id="rId2"/>
              </a:rPr>
              <a:t>https://patient.info/hormones/pituitary-gland-disorders</a:t>
            </a:r>
            <a:endParaRPr lang="en-US" dirty="0"/>
          </a:p>
          <a:p>
            <a:pPr marL="400050" indent="-400050">
              <a:buFont typeface="+mj-lt"/>
              <a:buAutoNum type="romanLcPeriod"/>
            </a:pPr>
            <a:endParaRPr lang="en-US" dirty="0"/>
          </a:p>
          <a:p>
            <a:pPr marL="400050" indent="-400050">
              <a:buFont typeface="+mj-lt"/>
              <a:buAutoNum type="romanLcPeriod"/>
            </a:pPr>
            <a:r>
              <a:rPr lang="en-US" dirty="0">
                <a:hlinkClick r:id="rId3"/>
              </a:rPr>
              <a:t>https://medlineplus.gov/pituitarydisorders.html</a:t>
            </a:r>
            <a:endParaRPr lang="en-US" dirty="0"/>
          </a:p>
          <a:p>
            <a:pPr marL="400050" indent="-400050">
              <a:buFont typeface="+mj-lt"/>
              <a:buAutoNum type="romanLcPeriod"/>
            </a:pPr>
            <a:endParaRPr lang="en-US" dirty="0"/>
          </a:p>
          <a:p>
            <a:pPr marL="400050" indent="-400050">
              <a:buFont typeface="+mj-lt"/>
              <a:buAutoNum type="romanLcPeriod"/>
            </a:pPr>
            <a:r>
              <a:rPr lang="en-US" dirty="0">
                <a:hlinkClick r:id="rId4"/>
              </a:rPr>
              <a:t>https://endocrinology.medicine.ubc.ca/endocrine-conditions/pituitary-disorders/</a:t>
            </a:r>
            <a:endParaRPr lang="en-US" dirty="0"/>
          </a:p>
          <a:p>
            <a:endParaRPr lang="en-GB" dirty="0"/>
          </a:p>
          <a:p>
            <a:pPr marL="285750" indent="-285750">
              <a:buFont typeface="Arial" panose="020B0604020202020204" pitchFamily="34" charset="0"/>
              <a:buChar char="•"/>
            </a:pPr>
            <a:r>
              <a:rPr lang="en-GB" dirty="0"/>
              <a:t>Davidson’s Principles and Practice of Medicine</a:t>
            </a:r>
          </a:p>
          <a:p>
            <a:pPr marL="285750" indent="-285750">
              <a:buFont typeface="Arial" panose="020B0604020202020204" pitchFamily="34" charset="0"/>
              <a:buChar char="•"/>
            </a:pPr>
            <a:r>
              <a:rPr lang="en-GB" dirty="0"/>
              <a:t>Current Medical Diagnosis and Treatment 2022</a:t>
            </a:r>
          </a:p>
          <a:p>
            <a:pPr marL="285750" indent="-285750">
              <a:buFont typeface="Arial" panose="020B0604020202020204" pitchFamily="34" charset="0"/>
              <a:buChar char="•"/>
            </a:pPr>
            <a:r>
              <a:rPr lang="en-GB" dirty="0"/>
              <a:t>Harrison’s Principles of Internal Medicine</a:t>
            </a:r>
          </a:p>
          <a:p>
            <a:pPr marL="285750" indent="-285750">
              <a:buFont typeface="Arial" panose="020B0604020202020204" pitchFamily="34" charset="0"/>
              <a:buChar char="•"/>
            </a:pPr>
            <a:r>
              <a:rPr lang="en-GB" dirty="0"/>
              <a:t>The Oxford Textbook of Medicine</a:t>
            </a:r>
          </a:p>
          <a:p>
            <a:pPr marL="285750" indent="-285750">
              <a:buFont typeface="Arial" panose="020B0604020202020204" pitchFamily="34" charset="0"/>
              <a:buChar char="•"/>
            </a:pPr>
            <a:endParaRPr lang="en-US" dirty="0"/>
          </a:p>
          <a:p>
            <a:pPr marL="400050" indent="-400050">
              <a:buFont typeface="+mj-lt"/>
              <a:buAutoNum type="romanLcPeriod"/>
            </a:pPr>
            <a:endParaRPr lang="en-US" dirty="0"/>
          </a:p>
          <a:p>
            <a:pPr marL="400050" indent="-400050">
              <a:buFont typeface="+mj-lt"/>
              <a:buAutoNum type="romanLcPeriod"/>
            </a:pPr>
            <a:endParaRPr lang="en-US" dirty="0"/>
          </a:p>
          <a:p>
            <a:pPr marL="400050" indent="-400050">
              <a:buFont typeface="+mj-lt"/>
              <a:buAutoNum type="romanLcPeriod"/>
            </a:pPr>
            <a:endParaRPr lang="en-US" dirty="0"/>
          </a:p>
          <a:p>
            <a:pPr marL="400050" indent="-400050">
              <a:buFont typeface="+mj-lt"/>
              <a:buAutoNum type="romanLcPeriod"/>
            </a:pPr>
            <a:endParaRPr lang="en-US" dirty="0"/>
          </a:p>
          <a:p>
            <a:pPr marL="400050" indent="-400050">
              <a:buFont typeface="+mj-lt"/>
              <a:buAutoNum type="romanLcPeriod"/>
            </a:pPr>
            <a:endParaRPr lang="en-US" dirty="0"/>
          </a:p>
        </p:txBody>
      </p:sp>
      <p:sp>
        <p:nvSpPr>
          <p:cNvPr id="3" name="TextBox 2">
            <a:extLst>
              <a:ext uri="{FF2B5EF4-FFF2-40B4-BE49-F238E27FC236}">
                <a16:creationId xmlns:a16="http://schemas.microsoft.com/office/drawing/2014/main" id="{7E7F9BFD-6628-4EE6-A60F-2E0B6F823C34}"/>
              </a:ext>
            </a:extLst>
          </p:cNvPr>
          <p:cNvSpPr txBox="1"/>
          <p:nvPr/>
        </p:nvSpPr>
        <p:spPr>
          <a:xfrm>
            <a:off x="1807535" y="701749"/>
            <a:ext cx="5114259" cy="461665"/>
          </a:xfrm>
          <a:prstGeom prst="rect">
            <a:avLst/>
          </a:prstGeom>
          <a:noFill/>
        </p:spPr>
        <p:txBody>
          <a:bodyPr wrap="square" rtlCol="0">
            <a:spAutoFit/>
          </a:bodyPr>
          <a:lstStyle/>
          <a:p>
            <a:pPr algn="ctr"/>
            <a:r>
              <a:rPr lang="en-GB" sz="2400" b="1" dirty="0"/>
              <a:t>Researches and </a:t>
            </a:r>
            <a:r>
              <a:rPr lang="en-US" sz="2400" b="1" dirty="0"/>
              <a:t>References </a:t>
            </a:r>
          </a:p>
        </p:txBody>
      </p:sp>
      <p:sp>
        <p:nvSpPr>
          <p:cNvPr id="4" name="TextBox 3">
            <a:extLst>
              <a:ext uri="{FF2B5EF4-FFF2-40B4-BE49-F238E27FC236}">
                <a16:creationId xmlns:a16="http://schemas.microsoft.com/office/drawing/2014/main" id="{95C2C2C9-7D5A-B644-223A-147ACB0F3388}"/>
              </a:ext>
            </a:extLst>
          </p:cNvPr>
          <p:cNvSpPr txBox="1"/>
          <p:nvPr/>
        </p:nvSpPr>
        <p:spPr>
          <a:xfrm>
            <a:off x="6921794" y="286250"/>
            <a:ext cx="1828800" cy="646331"/>
          </a:xfrm>
          <a:prstGeom prst="rect">
            <a:avLst/>
          </a:prstGeom>
          <a:solidFill>
            <a:schemeClr val="accent2">
              <a:lumMod val="40000"/>
              <a:lumOff val="60000"/>
            </a:schemeClr>
          </a:solidFill>
        </p:spPr>
        <p:txBody>
          <a:bodyPr wrap="square" rtlCol="0">
            <a:spAutoFit/>
          </a:bodyPr>
          <a:lstStyle/>
          <a:p>
            <a:pPr algn="l"/>
            <a:r>
              <a:rPr lang="en-GB" dirty="0">
                <a:solidFill>
                  <a:srgbClr val="C00000"/>
                </a:solidFill>
              </a:rPr>
              <a:t>Vertical</a:t>
            </a:r>
            <a:r>
              <a:rPr lang="en-GB" dirty="0">
                <a:solidFill>
                  <a:srgbClr val="FF0000"/>
                </a:solidFill>
              </a:rPr>
              <a:t> </a:t>
            </a:r>
            <a:r>
              <a:rPr lang="en-GB" dirty="0">
                <a:solidFill>
                  <a:srgbClr val="C00000"/>
                </a:solidFill>
              </a:rPr>
              <a:t>Integration</a:t>
            </a:r>
            <a:r>
              <a:rPr lang="en-GB"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57058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097154" name="Object 1" descr="preencoded.png"/>
          <p:cNvPicPr>
            <a:picLocks noChangeAspect="1"/>
          </p:cNvPicPr>
          <p:nvPr/>
        </p:nvPicPr>
        <p:blipFill>
          <a:blip r:embed="rId3"/>
          <a:srcRect/>
          <a:stretch>
            <a:fillRect/>
          </a:stretch>
        </p:blipFill>
        <p:spPr>
          <a:xfrm>
            <a:off x="0" y="0"/>
            <a:ext cx="9753600" cy="5820708"/>
          </a:xfrm>
          <a:prstGeom prst="rect">
            <a:avLst/>
          </a:prstGeom>
        </p:spPr>
      </p:pic>
      <p:sp>
        <p:nvSpPr>
          <p:cNvPr id="3" name="Rectangle 2">
            <a:extLst>
              <a:ext uri="{FF2B5EF4-FFF2-40B4-BE49-F238E27FC236}">
                <a16:creationId xmlns:a16="http://schemas.microsoft.com/office/drawing/2014/main" id="{98050929-1CBE-4CAD-A7E9-690BC95600A3}"/>
              </a:ext>
            </a:extLst>
          </p:cNvPr>
          <p:cNvSpPr/>
          <p:nvPr/>
        </p:nvSpPr>
        <p:spPr>
          <a:xfrm>
            <a:off x="7170284" y="315248"/>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a:p>
            <a:pPr algn="ctr"/>
            <a:r>
              <a:rPr lang="en-GB" dirty="0">
                <a:solidFill>
                  <a:srgbClr val="C00000"/>
                </a:solidFill>
              </a:rPr>
              <a:t>Vertical Integration</a:t>
            </a:r>
            <a:endParaRPr lang="en-US" dirty="0">
              <a:solidFill>
                <a:srgbClr val="C00000"/>
              </a:solidFill>
            </a:endParaRPr>
          </a:p>
          <a:p>
            <a:pPr algn="ctr"/>
            <a:endParaRPr lang="en-US"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097155" name="Object 1" descr="preencoded.png"/>
          <p:cNvPicPr>
            <a:picLocks noChangeAspect="1"/>
          </p:cNvPicPr>
          <p:nvPr/>
        </p:nvPicPr>
        <p:blipFill>
          <a:blip r:embed="rId3"/>
          <a:srcRect/>
          <a:stretch>
            <a:fillRect/>
          </a:stretch>
        </p:blipFill>
        <p:spPr>
          <a:xfrm>
            <a:off x="-187842" y="453472"/>
            <a:ext cx="9753600" cy="5811712"/>
          </a:xfrm>
          <a:prstGeom prst="rect">
            <a:avLst/>
          </a:prstGeom>
        </p:spPr>
      </p:pic>
      <p:sp>
        <p:nvSpPr>
          <p:cNvPr id="3" name="Rectangle 2">
            <a:extLst>
              <a:ext uri="{FF2B5EF4-FFF2-40B4-BE49-F238E27FC236}">
                <a16:creationId xmlns:a16="http://schemas.microsoft.com/office/drawing/2014/main" id="{33193923-3F1D-475A-8660-1631E6AB2B91}"/>
              </a:ext>
            </a:extLst>
          </p:cNvPr>
          <p:cNvSpPr/>
          <p:nvPr/>
        </p:nvSpPr>
        <p:spPr>
          <a:xfrm>
            <a:off x="6816284" y="134031"/>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a:p>
            <a:pPr algn="ctr"/>
            <a:r>
              <a:rPr lang="en-GB" dirty="0">
                <a:solidFill>
                  <a:srgbClr val="C00000"/>
                </a:solidFill>
              </a:rPr>
              <a:t>Vertical Integration</a:t>
            </a:r>
            <a:endParaRPr lang="en-US" dirty="0">
              <a:solidFill>
                <a:srgbClr val="C00000"/>
              </a:solidFill>
            </a:endParaRPr>
          </a:p>
          <a:p>
            <a:pPr algn="ctr"/>
            <a:endParaRPr lang="en-US"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097156" name="Object 1" descr="preencoded.png"/>
          <p:cNvPicPr>
            <a:picLocks noChangeAspect="1"/>
          </p:cNvPicPr>
          <p:nvPr/>
        </p:nvPicPr>
        <p:blipFill>
          <a:blip r:embed="rId3"/>
          <a:srcRect/>
          <a:stretch>
            <a:fillRect/>
          </a:stretch>
        </p:blipFill>
        <p:spPr>
          <a:xfrm>
            <a:off x="0" y="0"/>
            <a:ext cx="9753600" cy="5622786"/>
          </a:xfrm>
          <a:prstGeom prst="rect">
            <a:avLst/>
          </a:prstGeom>
        </p:spPr>
      </p:pic>
      <p:sp>
        <p:nvSpPr>
          <p:cNvPr id="3" name="Rectangle 2">
            <a:extLst>
              <a:ext uri="{FF2B5EF4-FFF2-40B4-BE49-F238E27FC236}">
                <a16:creationId xmlns:a16="http://schemas.microsoft.com/office/drawing/2014/main" id="{281F234D-735E-4DEB-8900-C059F6C90C89}"/>
              </a:ext>
            </a:extLst>
          </p:cNvPr>
          <p:cNvSpPr/>
          <p:nvPr/>
        </p:nvSpPr>
        <p:spPr>
          <a:xfrm>
            <a:off x="7170284" y="315248"/>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a:p>
            <a:pPr algn="ctr"/>
            <a:r>
              <a:rPr lang="en-GB" dirty="0">
                <a:solidFill>
                  <a:srgbClr val="C00000"/>
                </a:solidFill>
              </a:rPr>
              <a:t>Vertical Integration</a:t>
            </a:r>
            <a:endParaRPr lang="en-US" dirty="0">
              <a:solidFill>
                <a:srgbClr val="C00000"/>
              </a:solidFill>
            </a:endParaRPr>
          </a:p>
          <a:p>
            <a:pPr algn="ctr"/>
            <a:endParaRPr lang="en-US"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097157" name="Object 1" descr="preencoded.png"/>
          <p:cNvPicPr>
            <a:picLocks noChangeAspect="1"/>
          </p:cNvPicPr>
          <p:nvPr/>
        </p:nvPicPr>
        <p:blipFill>
          <a:blip r:embed="rId3"/>
          <a:srcRect/>
          <a:stretch>
            <a:fillRect/>
          </a:stretch>
        </p:blipFill>
        <p:spPr>
          <a:xfrm>
            <a:off x="0" y="0"/>
            <a:ext cx="9753600" cy="5883684"/>
          </a:xfrm>
          <a:prstGeom prst="rect">
            <a:avLst/>
          </a:prstGeom>
        </p:spPr>
      </p:pic>
      <p:sp>
        <p:nvSpPr>
          <p:cNvPr id="3" name="Rectangle 2">
            <a:extLst>
              <a:ext uri="{FF2B5EF4-FFF2-40B4-BE49-F238E27FC236}">
                <a16:creationId xmlns:a16="http://schemas.microsoft.com/office/drawing/2014/main" id="{7C78808E-2781-4F00-BD2E-69FA4ABE2A17}"/>
              </a:ext>
            </a:extLst>
          </p:cNvPr>
          <p:cNvSpPr/>
          <p:nvPr/>
        </p:nvSpPr>
        <p:spPr>
          <a:xfrm>
            <a:off x="7170284" y="315248"/>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a:p>
            <a:pPr algn="ctr"/>
            <a:r>
              <a:rPr lang="en-GB" dirty="0">
                <a:solidFill>
                  <a:srgbClr val="C00000"/>
                </a:solidFill>
              </a:rPr>
              <a:t>Vertical Integration</a:t>
            </a:r>
            <a:endParaRPr lang="en-US" dirty="0">
              <a:solidFill>
                <a:srgbClr val="C00000"/>
              </a:solidFill>
            </a:endParaRPr>
          </a:p>
          <a:p>
            <a:pPr algn="ctr"/>
            <a:endParaRPr lang="en-US"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097158" name="Object 1" descr="preencoded.png"/>
          <p:cNvPicPr>
            <a:picLocks noChangeAspect="1"/>
          </p:cNvPicPr>
          <p:nvPr/>
        </p:nvPicPr>
        <p:blipFill>
          <a:blip r:embed="rId3"/>
          <a:srcRect/>
          <a:stretch>
            <a:fillRect/>
          </a:stretch>
        </p:blipFill>
        <p:spPr>
          <a:xfrm>
            <a:off x="-85061" y="-239643"/>
            <a:ext cx="9753600" cy="5622786"/>
          </a:xfrm>
          <a:prstGeom prst="rect">
            <a:avLst/>
          </a:prstGeom>
        </p:spPr>
      </p:pic>
      <p:sp>
        <p:nvSpPr>
          <p:cNvPr id="3" name="Rectangle 2">
            <a:extLst>
              <a:ext uri="{FF2B5EF4-FFF2-40B4-BE49-F238E27FC236}">
                <a16:creationId xmlns:a16="http://schemas.microsoft.com/office/drawing/2014/main" id="{576B528C-5D3D-4750-937A-0B821BA6B62C}"/>
              </a:ext>
            </a:extLst>
          </p:cNvPr>
          <p:cNvSpPr/>
          <p:nvPr/>
        </p:nvSpPr>
        <p:spPr>
          <a:xfrm>
            <a:off x="7259442" y="0"/>
            <a:ext cx="2228478" cy="4743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Core subject</a:t>
            </a:r>
            <a:endParaRPr lang="en-US"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1636</Words>
  <Application>Microsoft Office PowerPoint</Application>
  <PresentationFormat>On-screen Show (16:9)</PresentationFormat>
  <Paragraphs>209</Paragraphs>
  <Slides>49</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cp:lastModifiedBy>Malik Shehr Yar</cp:lastModifiedBy>
  <cp:revision>28</cp:revision>
  <dcterms:created xsi:type="dcterms:W3CDTF">2022-08-17T13:00:34Z</dcterms:created>
  <dcterms:modified xsi:type="dcterms:W3CDTF">2025-04-22T05:13:56Z</dcterms:modified>
</cp:coreProperties>
</file>