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24" r:id="rId2"/>
    <p:sldId id="325" r:id="rId3"/>
    <p:sldId id="258" r:id="rId4"/>
    <p:sldId id="259" r:id="rId5"/>
    <p:sldId id="260" r:id="rId6"/>
    <p:sldId id="261" r:id="rId7"/>
    <p:sldId id="326" r:id="rId8"/>
    <p:sldId id="327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2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94665"/>
  </p:normalViewPr>
  <p:slideViewPr>
    <p:cSldViewPr>
      <p:cViewPr varScale="1">
        <p:scale>
          <a:sx n="107" d="100"/>
          <a:sy n="107" d="100"/>
        </p:scale>
        <p:origin x="178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02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4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6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14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679C-308B-5740-8FE5-69390086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Parasitic infestations requiring surgical interventions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E12DE-7DC0-E64E-AB1D-B096151A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Dr. Faryal Azhar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Assistant Professor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Surgical unit 2 HFH.</a:t>
            </a:r>
          </a:p>
        </p:txBody>
      </p:sp>
    </p:spTree>
    <p:extLst>
      <p:ext uri="{BB962C8B-B14F-4D97-AF65-F5344CB8AC3E}">
        <p14:creationId xmlns:p14="http://schemas.microsoft.com/office/powerpoint/2010/main" val="176884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5416" y="886967"/>
            <a:ext cx="4963667" cy="559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89888" y="1671827"/>
            <a:ext cx="7152640" cy="4413885"/>
            <a:chOff x="1389888" y="1671827"/>
            <a:chExt cx="7152640" cy="4413885"/>
          </a:xfrm>
        </p:grpSpPr>
        <p:sp>
          <p:nvSpPr>
            <p:cNvPr id="4" name="object 4"/>
            <p:cNvSpPr/>
            <p:nvPr/>
          </p:nvSpPr>
          <p:spPr>
            <a:xfrm>
              <a:off x="1389888" y="1898903"/>
              <a:ext cx="606551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5402" y="1994611"/>
              <a:ext cx="445008" cy="332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3164" y="1671827"/>
              <a:ext cx="6455664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3164" y="2220468"/>
              <a:ext cx="6556248" cy="10119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3164" y="2769108"/>
              <a:ext cx="6086855" cy="1011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3164" y="3317748"/>
              <a:ext cx="1563624" cy="10119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9888" y="4203192"/>
              <a:ext cx="606551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402" y="4299457"/>
              <a:ext cx="445008" cy="3322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3164" y="3976116"/>
              <a:ext cx="1388364" cy="10119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1072" y="3976116"/>
              <a:ext cx="752856" cy="10119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3472" y="3976116"/>
              <a:ext cx="5908548" cy="1011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3164" y="4524755"/>
              <a:ext cx="6798564" cy="10119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4124" y="5201412"/>
              <a:ext cx="1580388" cy="7985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10840" y="5073395"/>
              <a:ext cx="1665732" cy="10119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6" y="5073395"/>
              <a:ext cx="752856" cy="10119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28516" y="5073395"/>
              <a:ext cx="3380232" cy="10119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64563" y="1791157"/>
            <a:ext cx="615950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81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parasites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migrate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certain locations within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the host  in order to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complete their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life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cycle</a:t>
            </a:r>
            <a:endParaRPr sz="3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869"/>
              </a:spcBef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Non-human parasites,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in humans,  often fail to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migrate properly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become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“dead-end</a:t>
            </a:r>
            <a:r>
              <a:rPr sz="36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infections”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108" y="512063"/>
            <a:ext cx="2663952" cy="537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6465" rIns="0" bIns="0" rtlCol="0">
            <a:spAutoFit/>
          </a:bodyPr>
          <a:lstStyle/>
          <a:p>
            <a:pPr marL="683260" marR="5080" indent="-41148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------ An association which is beneficial to  both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living</a:t>
            </a:r>
            <a:r>
              <a:rPr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things.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2895600"/>
            <a:ext cx="8686800" cy="3538854"/>
          </a:xfrm>
          <a:custGeom>
            <a:avLst/>
            <a:gdLst/>
            <a:ahLst/>
            <a:cxnLst/>
            <a:rect l="l" t="t" r="r" b="b"/>
            <a:pathLst>
              <a:path w="8686800" h="3538854">
                <a:moveTo>
                  <a:pt x="0" y="3538728"/>
                </a:moveTo>
                <a:lnTo>
                  <a:pt x="8686800" y="3538728"/>
                </a:lnTo>
                <a:lnTo>
                  <a:pt x="8686800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2916758"/>
            <a:ext cx="846137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Lichen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fungus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 lichen (plants lookalike or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algae) would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survive with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fungus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attaching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itself on rock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absorbs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nutrients.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return the lichen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nutrients  made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by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fungus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carbon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dioxide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fungus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photosynthesize.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1883" y="582168"/>
            <a:ext cx="3951732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948" y="1471624"/>
            <a:ext cx="3890010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------ Both partners are  able to </a:t>
            </a:r>
            <a:r>
              <a:rPr sz="2800" b="1" dirty="0">
                <a:latin typeface="Arial"/>
                <a:cs typeface="Arial"/>
              </a:rPr>
              <a:t>lead  </a:t>
            </a:r>
            <a:r>
              <a:rPr sz="2800" b="1" spc="-5" dirty="0">
                <a:latin typeface="Arial"/>
                <a:cs typeface="Arial"/>
              </a:rPr>
              <a:t>indepenent lives,  </a:t>
            </a:r>
            <a:r>
              <a:rPr sz="2800" b="1" spc="-10" dirty="0">
                <a:latin typeface="Arial"/>
                <a:cs typeface="Arial"/>
              </a:rPr>
              <a:t>but one </a:t>
            </a:r>
            <a:r>
              <a:rPr sz="2800" b="1" spc="-5" dirty="0">
                <a:latin typeface="Arial"/>
                <a:cs typeface="Arial"/>
              </a:rPr>
              <a:t>may gain  advantage from the  association when  they are together  and </a:t>
            </a:r>
            <a:r>
              <a:rPr sz="2800" b="1" dirty="0">
                <a:latin typeface="Arial"/>
                <a:cs typeface="Arial"/>
              </a:rPr>
              <a:t>least </a:t>
            </a:r>
            <a:r>
              <a:rPr sz="2800" b="1" spc="-5" dirty="0">
                <a:latin typeface="Arial"/>
                <a:cs typeface="Arial"/>
              </a:rPr>
              <a:t>not  damage to the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other.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219200"/>
            <a:ext cx="4136136" cy="3244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8200" y="4572000"/>
            <a:ext cx="4191000" cy="1927860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21018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Fig. A </a:t>
            </a:r>
            <a:r>
              <a:rPr sz="1800" b="1" spc="-5" dirty="0">
                <a:latin typeface="Arial"/>
                <a:cs typeface="Arial"/>
              </a:rPr>
              <a:t>female </a:t>
            </a:r>
            <a:r>
              <a:rPr sz="1800" b="1" dirty="0">
                <a:latin typeface="Arial"/>
                <a:cs typeface="Arial"/>
              </a:rPr>
              <a:t>pea </a:t>
            </a:r>
            <a:r>
              <a:rPr sz="1800" b="1" spc="-5" dirty="0">
                <a:latin typeface="Arial"/>
                <a:cs typeface="Arial"/>
              </a:rPr>
              <a:t>crab </a:t>
            </a:r>
            <a:r>
              <a:rPr sz="1800" b="1" dirty="0">
                <a:latin typeface="Arial"/>
                <a:cs typeface="Arial"/>
              </a:rPr>
              <a:t>in the</a:t>
            </a:r>
            <a:r>
              <a:rPr sz="1800" b="1" spc="-2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mantle  </a:t>
            </a:r>
            <a:r>
              <a:rPr sz="1800" b="1" spc="-10" dirty="0">
                <a:latin typeface="Arial"/>
                <a:cs typeface="Arial"/>
              </a:rPr>
              <a:t>cavity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its mussel </a:t>
            </a:r>
            <a:r>
              <a:rPr sz="1800" b="1" dirty="0">
                <a:latin typeface="Arial"/>
                <a:cs typeface="Arial"/>
              </a:rPr>
              <a:t>host. The </a:t>
            </a:r>
            <a:r>
              <a:rPr sz="1800" b="1" spc="-5" dirty="0">
                <a:latin typeface="Arial"/>
                <a:cs typeface="Arial"/>
              </a:rPr>
              <a:t>crab  </a:t>
            </a:r>
            <a:r>
              <a:rPr sz="1800" b="1" dirty="0">
                <a:latin typeface="Arial"/>
                <a:cs typeface="Arial"/>
              </a:rPr>
              <a:t>does not </a:t>
            </a:r>
            <a:r>
              <a:rPr sz="1800" b="1" spc="-5" dirty="0">
                <a:latin typeface="Arial"/>
                <a:cs typeface="Arial"/>
              </a:rPr>
              <a:t>damage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mussel </a:t>
            </a:r>
            <a:r>
              <a:rPr sz="1800" b="1" dirty="0">
                <a:latin typeface="Arial"/>
                <a:cs typeface="Arial"/>
              </a:rPr>
              <a:t>and  </a:t>
            </a:r>
            <a:r>
              <a:rPr sz="1800" b="1" spc="-5" dirty="0">
                <a:latin typeface="Arial"/>
                <a:cs typeface="Arial"/>
              </a:rPr>
              <a:t>uses its shell purely for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2152" y="633983"/>
            <a:ext cx="2723388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859432"/>
            <a:ext cx="7763509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2115">
              <a:lnSpc>
                <a:spcPct val="12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------ An association which is beneficial to one  partner and harmful to the other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partner.</a:t>
            </a:r>
            <a:endParaRPr sz="2800">
              <a:latin typeface="Arial"/>
              <a:cs typeface="Arial"/>
            </a:endParaRPr>
          </a:p>
          <a:p>
            <a:pPr marL="424180" marR="641350">
              <a:lnSpc>
                <a:spcPct val="120000"/>
              </a:lnSpc>
            </a:pP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former </a:t>
            </a:r>
            <a:r>
              <a:rPr sz="2800" b="1" dirty="0">
                <a:latin typeface="Arial"/>
                <a:cs typeface="Arial"/>
              </a:rPr>
              <a:t>that </a:t>
            </a:r>
            <a:r>
              <a:rPr sz="2800" b="1" spc="-5" dirty="0">
                <a:latin typeface="Arial"/>
                <a:cs typeface="Arial"/>
              </a:rPr>
              <a:t>is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beneficial </a:t>
            </a:r>
            <a:r>
              <a:rPr sz="2800" b="1" spc="-5" dirty="0">
                <a:latin typeface="Arial"/>
                <a:cs typeface="Arial"/>
              </a:rPr>
              <a:t>to is </a:t>
            </a:r>
            <a:r>
              <a:rPr sz="2800" b="1" dirty="0">
                <a:latin typeface="Arial"/>
                <a:cs typeface="Arial"/>
              </a:rPr>
              <a:t>called 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parasite</a:t>
            </a:r>
            <a:r>
              <a:rPr sz="2800" b="1" dirty="0">
                <a:latin typeface="Arial"/>
                <a:cs typeface="Arial"/>
              </a:rPr>
              <a:t>, </a:t>
            </a:r>
            <a:r>
              <a:rPr sz="2800" b="1" spc="-5" dirty="0">
                <a:latin typeface="Arial"/>
                <a:cs typeface="Arial"/>
              </a:rPr>
              <a:t>the </a:t>
            </a:r>
            <a:r>
              <a:rPr sz="2800" b="1" dirty="0">
                <a:latin typeface="Arial"/>
                <a:cs typeface="Arial"/>
              </a:rPr>
              <a:t>latter </a:t>
            </a:r>
            <a:r>
              <a:rPr sz="2800" b="1" spc="-5" dirty="0">
                <a:latin typeface="Arial"/>
                <a:cs typeface="Arial"/>
              </a:rPr>
              <a:t>that is harmful to is  called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host.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2251" y="1484375"/>
            <a:ext cx="8577580" cy="4166870"/>
            <a:chOff x="492251" y="1484375"/>
            <a:chExt cx="8577580" cy="4166870"/>
          </a:xfrm>
        </p:grpSpPr>
        <p:sp>
          <p:nvSpPr>
            <p:cNvPr id="3" name="object 3"/>
            <p:cNvSpPr/>
            <p:nvPr/>
          </p:nvSpPr>
          <p:spPr>
            <a:xfrm>
              <a:off x="492251" y="1699259"/>
              <a:ext cx="667511" cy="6979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799" y="1802841"/>
              <a:ext cx="494385" cy="3691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335" y="1484375"/>
              <a:ext cx="7776972" cy="11186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335" y="2093975"/>
              <a:ext cx="1719072" cy="1118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0991" y="2093975"/>
              <a:ext cx="4082796" cy="11186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2372" y="2093975"/>
              <a:ext cx="2470404" cy="11186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335" y="2703575"/>
              <a:ext cx="8285988" cy="11186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335" y="3313175"/>
              <a:ext cx="1729739" cy="11186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1659" y="3313175"/>
              <a:ext cx="3857244" cy="11186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47487" y="3313175"/>
              <a:ext cx="3966971" cy="11186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3335" y="3922775"/>
              <a:ext cx="7530083" cy="11186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3335" y="4532375"/>
              <a:ext cx="2650236" cy="11186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84884" y="1552366"/>
            <a:ext cx="7515225" cy="371729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350"/>
              </a:spcBef>
            </a:pPr>
            <a:r>
              <a:rPr sz="4200" b="1" i="1" spc="-125" dirty="0">
                <a:solidFill>
                  <a:srgbClr val="FFFFFF"/>
                </a:solidFill>
                <a:latin typeface="Arial"/>
                <a:cs typeface="Arial"/>
              </a:rPr>
              <a:t>Human </a:t>
            </a:r>
            <a:r>
              <a:rPr sz="4200" b="1" i="1" spc="-130" dirty="0">
                <a:solidFill>
                  <a:srgbClr val="FFFFFF"/>
                </a:solidFill>
                <a:latin typeface="Arial"/>
                <a:cs typeface="Arial"/>
              </a:rPr>
              <a:t>parasites </a:t>
            </a:r>
            <a:r>
              <a:rPr sz="4200" b="1" i="1" spc="3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4200" b="1" i="1" spc="-85" dirty="0">
                <a:solidFill>
                  <a:srgbClr val="FFFFFF"/>
                </a:solidFill>
                <a:latin typeface="Arial"/>
                <a:cs typeface="Arial"/>
              </a:rPr>
              <a:t>divided  </a:t>
            </a:r>
            <a:r>
              <a:rPr sz="4200" b="1" i="1" spc="-12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4200" b="1" i="1" spc="-135" dirty="0">
                <a:solidFill>
                  <a:srgbClr val="FF0000"/>
                </a:solidFill>
                <a:latin typeface="Arial"/>
                <a:cs typeface="Arial"/>
              </a:rPr>
              <a:t>endoparasites</a:t>
            </a:r>
            <a:r>
              <a:rPr sz="4200" b="1" i="1" spc="-13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4200" b="1" i="1" spc="-155" dirty="0">
                <a:solidFill>
                  <a:srgbClr val="FFFFFF"/>
                </a:solidFill>
                <a:latin typeface="Arial"/>
                <a:cs typeface="Arial"/>
              </a:rPr>
              <a:t>which  </a:t>
            </a:r>
            <a:r>
              <a:rPr sz="4200" b="1" i="1" spc="-254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4200" b="1" i="1" spc="-16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4200" b="1" i="1" spc="-180" dirty="0">
                <a:solidFill>
                  <a:srgbClr val="FFFFFF"/>
                </a:solidFill>
                <a:latin typeface="Arial"/>
                <a:cs typeface="Arial"/>
              </a:rPr>
              <a:t>inside </a:t>
            </a:r>
            <a:r>
              <a:rPr sz="4200" b="1" i="1" spc="-1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200" b="1" i="1" spc="-100" dirty="0">
                <a:solidFill>
                  <a:srgbClr val="FFFFFF"/>
                </a:solidFill>
                <a:latin typeface="Arial"/>
                <a:cs typeface="Arial"/>
              </a:rPr>
              <a:t>body,  </a:t>
            </a:r>
            <a:r>
              <a:rPr sz="4200" b="1" i="1" spc="-6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200" b="1" i="1" spc="-165" dirty="0">
                <a:solidFill>
                  <a:srgbClr val="FF0000"/>
                </a:solidFill>
                <a:latin typeface="Arial"/>
                <a:cs typeface="Arial"/>
              </a:rPr>
              <a:t>ectoparasites</a:t>
            </a:r>
            <a:r>
              <a:rPr sz="4200" b="1" i="1" spc="-16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4200" b="1" i="1" spc="-15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4200" b="1" i="1" spc="-254" dirty="0">
                <a:solidFill>
                  <a:srgbClr val="FFFFFF"/>
                </a:solidFill>
                <a:latin typeface="Arial"/>
                <a:cs typeface="Arial"/>
              </a:rPr>
              <a:t>cause  </a:t>
            </a:r>
            <a:r>
              <a:rPr sz="4200" b="1" i="1" spc="-16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4200" b="1" i="1" spc="-130" dirty="0">
                <a:solidFill>
                  <a:srgbClr val="FFFFFF"/>
                </a:solidFill>
                <a:latin typeface="Arial"/>
                <a:cs typeface="Arial"/>
              </a:rPr>
              <a:t>superficially </a:t>
            </a:r>
            <a:r>
              <a:rPr sz="4200" b="1" i="1" spc="-60" dirty="0">
                <a:solidFill>
                  <a:srgbClr val="FFFFFF"/>
                </a:solidFill>
                <a:latin typeface="Arial"/>
                <a:cs typeface="Arial"/>
              </a:rPr>
              <a:t>within  </a:t>
            </a:r>
            <a:r>
              <a:rPr sz="4200" b="1" i="1" spc="-1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2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1" i="1" spc="-204" dirty="0">
                <a:solidFill>
                  <a:srgbClr val="FFFFFF"/>
                </a:solidFill>
                <a:latin typeface="Arial"/>
                <a:cs typeface="Arial"/>
              </a:rPr>
              <a:t>skin.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0952" y="367284"/>
            <a:ext cx="6202680" cy="583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4884" y="1624024"/>
            <a:ext cx="2299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Endo</a:t>
            </a:r>
            <a:r>
              <a:rPr dirty="0"/>
              <a:t>p</a:t>
            </a:r>
            <a:r>
              <a:rPr spc="-5" dirty="0"/>
              <a:t>ar</a:t>
            </a:r>
            <a:r>
              <a:rPr dirty="0"/>
              <a:t>a</a:t>
            </a:r>
            <a:r>
              <a:rPr spc="-5" dirty="0"/>
              <a:t>si</a:t>
            </a:r>
            <a:r>
              <a:rPr dirty="0"/>
              <a:t>t</a:t>
            </a:r>
            <a:r>
              <a:rPr spc="-5" dirty="0"/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134160" y="3247974"/>
            <a:ext cx="365759" cy="27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4160" y="3687445"/>
            <a:ext cx="365759" cy="272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4160" y="4126357"/>
            <a:ext cx="365759" cy="272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3100" y="2050821"/>
            <a:ext cx="5030470" cy="28790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770"/>
              </a:spcBef>
              <a:buAutoNum type="arabicPlain"/>
              <a:tabLst>
                <a:tab pos="3105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Protozoan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organisms</a:t>
            </a:r>
            <a:endParaRPr sz="280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105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Helminths organisms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(worms)</a:t>
            </a:r>
            <a:endParaRPr sz="2800">
              <a:latin typeface="Arial"/>
              <a:cs typeface="Arial"/>
            </a:endParaRPr>
          </a:p>
          <a:p>
            <a:pPr marL="828040" marR="2400935" indent="-5080">
              <a:lnSpc>
                <a:spcPct val="120000"/>
              </a:lnSpc>
              <a:spcBef>
                <a:spcPts val="15"/>
              </a:spcBef>
            </a:pP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Tapeworms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Flukes  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655"/>
              </a:spcBef>
              <a:buAutoNum type="arabicPlain" startAt="3"/>
              <a:tabLst>
                <a:tab pos="3105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organisms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663" y="138684"/>
            <a:ext cx="5963412" cy="69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58850"/>
            <a:ext cx="481584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6284" y="738885"/>
            <a:ext cx="214566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solidFill>
                  <a:srgbClr val="001F5F"/>
                </a:solidFill>
                <a:latin typeface="Arial"/>
                <a:cs typeface="Arial"/>
              </a:rPr>
              <a:t>Protoz</a:t>
            </a:r>
            <a:r>
              <a:rPr sz="3900" b="1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9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3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073275"/>
            <a:ext cx="298703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439035"/>
            <a:ext cx="298703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804795"/>
            <a:ext cx="298703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170554"/>
            <a:ext cx="298703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105021"/>
            <a:ext cx="423672" cy="31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939029"/>
            <a:ext cx="298703" cy="220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5304790"/>
            <a:ext cx="298703" cy="220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5670499"/>
            <a:ext cx="298703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6036259"/>
            <a:ext cx="298703" cy="220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6284" y="1934083"/>
            <a:ext cx="7522845" cy="435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Plasmodium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spp. 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Malaria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Entamoeba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causes amoebiasis, amoebic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dysentery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Giardia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Giardiasis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Trypanosoma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brucei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causes African sleeping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sickness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b="1" spc="-5" dirty="0">
                <a:solidFill>
                  <a:srgbClr val="001F5F"/>
                </a:solidFill>
                <a:latin typeface="Arial"/>
                <a:cs typeface="Arial"/>
              </a:rPr>
              <a:t>Helminths organisms</a:t>
            </a:r>
            <a:r>
              <a:rPr sz="34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001F5F"/>
                </a:solidFill>
                <a:latin typeface="Arial"/>
                <a:cs typeface="Arial"/>
              </a:rPr>
              <a:t>(worms)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1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Pinworm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Enterobiasis</a:t>
            </a:r>
            <a:endParaRPr sz="2400">
              <a:latin typeface="Arial"/>
              <a:cs typeface="Arial"/>
            </a:endParaRPr>
          </a:p>
          <a:p>
            <a:pPr marL="12700" marR="135826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Guinea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Worm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also known as Dracunculiasis  Hookworm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Tapeworm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6564" y="667512"/>
            <a:ext cx="4802124" cy="58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297302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809367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3321126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3833748"/>
            <a:ext cx="348081" cy="25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4345813"/>
            <a:ext cx="348081" cy="25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4884" y="1537677"/>
            <a:ext cx="3944620" cy="30994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Bedbug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Head louse - Pediculosis  Bodylouse - Pediculosis  Scabies</a:t>
            </a:r>
            <a:endParaRPr sz="2800">
              <a:latin typeface="Arial"/>
              <a:cs typeface="Arial"/>
            </a:endParaRPr>
          </a:p>
          <a:p>
            <a:pPr marL="12700" marR="47625">
              <a:lnSpc>
                <a:spcPct val="12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Demodex - Demodicosis  Flea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etc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251" y="594359"/>
            <a:ext cx="5230367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44000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75" y="303275"/>
            <a:ext cx="8689848" cy="6175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C5EBA-1AC5-C843-9935-2B5F560BC3B4}"/>
              </a:ext>
            </a:extLst>
          </p:cNvPr>
          <p:cNvSpPr/>
          <p:nvPr/>
        </p:nvSpPr>
        <p:spPr>
          <a:xfrm>
            <a:off x="838200" y="1066800"/>
            <a:ext cx="6934200" cy="393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45"/>
              </a:spcBef>
            </a:pPr>
            <a:r>
              <a:rPr lang="en-US" sz="3600" i="1" dirty="0">
                <a:solidFill>
                  <a:srgbClr val="F1F1F1"/>
                </a:solidFill>
                <a:latin typeface="Arial"/>
                <a:cs typeface="Arial"/>
              </a:rPr>
              <a:t>A </a:t>
            </a:r>
            <a:r>
              <a:rPr lang="en-US" sz="3600" b="1" i="1" spc="-135" dirty="0">
                <a:solidFill>
                  <a:srgbClr val="F1F1F1"/>
                </a:solidFill>
                <a:latin typeface="Arial"/>
                <a:cs typeface="Arial"/>
              </a:rPr>
              <a:t>parasitic infection </a:t>
            </a:r>
            <a:r>
              <a:rPr lang="en-US" sz="3600" i="1" spc="-155" dirty="0">
                <a:solidFill>
                  <a:srgbClr val="F1F1F1"/>
                </a:solidFill>
                <a:latin typeface="Arial"/>
                <a:cs typeface="Arial"/>
              </a:rPr>
              <a:t>is  </a:t>
            </a:r>
            <a:r>
              <a:rPr lang="en-US" sz="3600" i="1" spc="-80" dirty="0">
                <a:solidFill>
                  <a:srgbClr val="F1F1F1"/>
                </a:solidFill>
                <a:latin typeface="Arial"/>
                <a:cs typeface="Arial"/>
              </a:rPr>
              <a:t>an </a:t>
            </a:r>
            <a:r>
              <a:rPr lang="en-US" sz="3600" i="1" spc="-140" dirty="0">
                <a:solidFill>
                  <a:srgbClr val="F1F1F1"/>
                </a:solidFill>
                <a:latin typeface="Arial"/>
                <a:cs typeface="Arial"/>
              </a:rPr>
              <a:t>infection </a:t>
            </a:r>
            <a:r>
              <a:rPr lang="en-US" sz="3600" i="1" spc="-130" dirty="0">
                <a:solidFill>
                  <a:srgbClr val="F1F1F1"/>
                </a:solidFill>
                <a:latin typeface="Arial"/>
                <a:cs typeface="Arial"/>
              </a:rPr>
              <a:t>caused </a:t>
            </a:r>
            <a:r>
              <a:rPr lang="en-US" sz="3600" i="1" spc="-80" dirty="0">
                <a:solidFill>
                  <a:srgbClr val="F1F1F1"/>
                </a:solidFill>
                <a:latin typeface="Arial"/>
                <a:cs typeface="Arial"/>
              </a:rPr>
              <a:t>or </a:t>
            </a:r>
            <a:r>
              <a:rPr lang="en-US" sz="3600" i="1" spc="-145" dirty="0">
                <a:solidFill>
                  <a:srgbClr val="F1F1F1"/>
                </a:solidFill>
                <a:latin typeface="Arial"/>
                <a:cs typeface="Arial"/>
              </a:rPr>
              <a:t>transmitted </a:t>
            </a:r>
            <a:r>
              <a:rPr lang="en-US" sz="3600" i="1" spc="-150" dirty="0">
                <a:solidFill>
                  <a:srgbClr val="F1F1F1"/>
                </a:solidFill>
                <a:latin typeface="Arial"/>
                <a:cs typeface="Arial"/>
              </a:rPr>
              <a:t>by  </a:t>
            </a:r>
            <a:r>
              <a:rPr lang="en-US" sz="3600" i="1" spc="-5" dirty="0">
                <a:solidFill>
                  <a:srgbClr val="F1F1F1"/>
                </a:solidFill>
                <a:latin typeface="Arial"/>
                <a:cs typeface="Arial"/>
              </a:rPr>
              <a:t>a </a:t>
            </a:r>
            <a:r>
              <a:rPr lang="en-US" sz="3600" i="1" spc="-135" dirty="0">
                <a:solidFill>
                  <a:srgbClr val="F1F1F1"/>
                </a:solidFill>
                <a:latin typeface="Arial"/>
                <a:cs typeface="Arial"/>
              </a:rPr>
              <a:t>parasite. </a:t>
            </a:r>
            <a:r>
              <a:rPr lang="en-US" sz="3600" i="1" spc="-114" dirty="0">
                <a:solidFill>
                  <a:srgbClr val="F1F1F1"/>
                </a:solidFill>
                <a:latin typeface="Arial"/>
                <a:cs typeface="Arial"/>
              </a:rPr>
              <a:t>Many </a:t>
            </a:r>
            <a:r>
              <a:rPr lang="en-US" sz="3600" i="1" spc="-135" dirty="0">
                <a:solidFill>
                  <a:srgbClr val="F1F1F1"/>
                </a:solidFill>
                <a:latin typeface="Arial"/>
                <a:cs typeface="Arial"/>
              </a:rPr>
              <a:t>parasites </a:t>
            </a:r>
            <a:r>
              <a:rPr lang="en-US" sz="3600" i="1" spc="-75" dirty="0">
                <a:solidFill>
                  <a:srgbClr val="F1F1F1"/>
                </a:solidFill>
                <a:latin typeface="Arial"/>
                <a:cs typeface="Arial"/>
              </a:rPr>
              <a:t>do </a:t>
            </a:r>
            <a:r>
              <a:rPr lang="en-US" sz="3600" i="1" spc="-105" dirty="0">
                <a:solidFill>
                  <a:srgbClr val="F1F1F1"/>
                </a:solidFill>
                <a:latin typeface="Arial"/>
                <a:cs typeface="Arial"/>
              </a:rPr>
              <a:t>not </a:t>
            </a:r>
            <a:r>
              <a:rPr lang="en-US" sz="3600" i="1" spc="-125" dirty="0">
                <a:solidFill>
                  <a:srgbClr val="F1F1F1"/>
                </a:solidFill>
                <a:latin typeface="Arial"/>
                <a:cs typeface="Arial"/>
              </a:rPr>
              <a:t>cause  </a:t>
            </a:r>
            <a:r>
              <a:rPr lang="en-US" sz="3600" i="1" spc="-140" dirty="0">
                <a:solidFill>
                  <a:srgbClr val="F1F1F1"/>
                </a:solidFill>
                <a:latin typeface="Arial"/>
                <a:cs typeface="Arial"/>
              </a:rPr>
              <a:t>diseases. Parasitic infection </a:t>
            </a:r>
            <a:r>
              <a:rPr lang="en-US" sz="3600" i="1" spc="-105" dirty="0">
                <a:solidFill>
                  <a:srgbClr val="F1F1F1"/>
                </a:solidFill>
                <a:latin typeface="Arial"/>
                <a:cs typeface="Arial"/>
              </a:rPr>
              <a:t>can </a:t>
            </a:r>
            <a:r>
              <a:rPr lang="en-US" sz="3600" i="1" spc="-125" dirty="0">
                <a:solidFill>
                  <a:srgbClr val="F1F1F1"/>
                </a:solidFill>
                <a:latin typeface="Arial"/>
                <a:cs typeface="Arial"/>
              </a:rPr>
              <a:t>affect  </a:t>
            </a:r>
            <a:r>
              <a:rPr lang="en-US" sz="3600" i="1" spc="-140" dirty="0">
                <a:solidFill>
                  <a:srgbClr val="F1F1F1"/>
                </a:solidFill>
                <a:latin typeface="Arial"/>
                <a:cs typeface="Arial"/>
              </a:rPr>
              <a:t>practically </a:t>
            </a:r>
            <a:r>
              <a:rPr lang="en-US" sz="3600" i="1" spc="-75" dirty="0">
                <a:solidFill>
                  <a:srgbClr val="F1F1F1"/>
                </a:solidFill>
                <a:latin typeface="Arial"/>
                <a:cs typeface="Arial"/>
              </a:rPr>
              <a:t>al </a:t>
            </a:r>
            <a:r>
              <a:rPr lang="en-US" sz="3600" i="1" spc="-130" dirty="0">
                <a:solidFill>
                  <a:srgbClr val="F1F1F1"/>
                </a:solidFill>
                <a:latin typeface="Arial"/>
                <a:cs typeface="Arial"/>
              </a:rPr>
              <a:t>living </a:t>
            </a:r>
            <a:r>
              <a:rPr lang="en-US" sz="3600" i="1" spc="-140" dirty="0">
                <a:solidFill>
                  <a:srgbClr val="F1F1F1"/>
                </a:solidFill>
                <a:latin typeface="Arial"/>
                <a:cs typeface="Arial"/>
              </a:rPr>
              <a:t>organisms,  including </a:t>
            </a:r>
            <a:r>
              <a:rPr lang="en-US" sz="3600" i="1" spc="-135" dirty="0">
                <a:solidFill>
                  <a:srgbClr val="F1F1F1"/>
                </a:solidFill>
                <a:latin typeface="Arial"/>
                <a:cs typeface="Arial"/>
              </a:rPr>
              <a:t>plants </a:t>
            </a:r>
            <a:r>
              <a:rPr lang="en-US" sz="3600" i="1" spc="-105" dirty="0">
                <a:solidFill>
                  <a:srgbClr val="F1F1F1"/>
                </a:solidFill>
                <a:latin typeface="Arial"/>
                <a:cs typeface="Arial"/>
              </a:rPr>
              <a:t>and</a:t>
            </a:r>
            <a:r>
              <a:rPr lang="en-US" sz="3600" i="1" spc="-58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lang="en-US" sz="3600" i="1" spc="-140" dirty="0">
                <a:solidFill>
                  <a:srgbClr val="F1F1F1"/>
                </a:solidFill>
                <a:latin typeface="Arial"/>
                <a:cs typeface="Arial"/>
              </a:rPr>
              <a:t>animals.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56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7023" y="2001011"/>
            <a:ext cx="4937760" cy="2840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297302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809367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3321126"/>
            <a:ext cx="348081" cy="25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3833748"/>
            <a:ext cx="348081" cy="25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4345813"/>
            <a:ext cx="348081" cy="25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4884" y="1537677"/>
            <a:ext cx="4501515" cy="30994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MODE OF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TRANSMISSION</a:t>
            </a:r>
            <a:endParaRPr sz="2800">
              <a:latin typeface="Arial"/>
              <a:cs typeface="Arial"/>
            </a:endParaRPr>
          </a:p>
          <a:p>
            <a:pPr marL="12700" marR="856615">
              <a:lnSpc>
                <a:spcPct val="120000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INCUBATION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PERIOD  LIFE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CYCLE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SYMPTOMS 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9" y="185927"/>
            <a:ext cx="9110980" cy="6672580"/>
            <a:chOff x="33529" y="185927"/>
            <a:chExt cx="9110980" cy="6672580"/>
          </a:xfrm>
        </p:grpSpPr>
        <p:sp>
          <p:nvSpPr>
            <p:cNvPr id="3" name="object 3"/>
            <p:cNvSpPr/>
            <p:nvPr/>
          </p:nvSpPr>
          <p:spPr>
            <a:xfrm>
              <a:off x="33529" y="185927"/>
              <a:ext cx="9110470" cy="66720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381000"/>
              <a:ext cx="8676132" cy="609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644" y="298704"/>
            <a:ext cx="7168896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255" y="1614169"/>
            <a:ext cx="365759" cy="27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019" y="1516126"/>
            <a:ext cx="416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5" dirty="0">
                <a:solidFill>
                  <a:srgbClr val="6F2F9F"/>
                </a:solidFill>
                <a:latin typeface="Arial"/>
                <a:cs typeface="Arial"/>
              </a:rPr>
              <a:t>ENTAMOEBA</a:t>
            </a:r>
            <a:r>
              <a:rPr sz="2400" b="1" i="1" spc="-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6F2F9F"/>
                </a:solidFill>
                <a:latin typeface="Arial"/>
                <a:cs typeface="Arial"/>
              </a:rPr>
              <a:t>HYSTOLYTICA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900" y="1881657"/>
            <a:ext cx="4476750" cy="23056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SzPct val="93181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Causes amoebic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dysentery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About 50 million people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worldwide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SzPct val="95454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Carried asymptomatically in</a:t>
            </a:r>
            <a:r>
              <a:rPr sz="22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R="982980" algn="r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digestive tracts of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humans</a:t>
            </a:r>
            <a:endParaRPr sz="2200">
              <a:latin typeface="Arial"/>
              <a:cs typeface="Arial"/>
            </a:endParaRPr>
          </a:p>
          <a:p>
            <a:pPr marL="228600" marR="1011555" indent="-228600" algn="r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228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 animal reservoir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exists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3876" y="1065275"/>
            <a:ext cx="4040124" cy="5565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89458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794126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5099050"/>
            <a:ext cx="348081" cy="25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328929"/>
            <a:ext cx="7251065" cy="548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924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CAUSES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:Infection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drinking water contaminated 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feces  containing cysts;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can 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transmitted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through  contaminated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food.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MODE OF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TRANSMISSION: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Ingestion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fecally contaminated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food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(raw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vegetables), by fecally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contaminated hands of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foodhandlers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"/>
              <a:cs typeface="Arial"/>
            </a:endParaRPr>
          </a:p>
          <a:p>
            <a:pPr marL="12700" marR="26924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INCUBATION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PERIOD: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Variable,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few  days 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months;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usually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2-4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306322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2729" rIns="0" bIns="0" rtlCol="0">
            <a:spAutoFit/>
          </a:bodyPr>
          <a:lstStyle/>
          <a:p>
            <a:pPr marL="455295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SYMPTOMS: </a:t>
            </a:r>
            <a:r>
              <a:rPr spc="-5" dirty="0"/>
              <a:t>Abdominal </a:t>
            </a:r>
            <a:r>
              <a:rPr dirty="0"/>
              <a:t>pain, diarrhea,  fatigue, </a:t>
            </a:r>
            <a:r>
              <a:rPr spc="-30" dirty="0"/>
              <a:t>fever, </a:t>
            </a:r>
            <a:r>
              <a:rPr spc="-5" dirty="0"/>
              <a:t>vomiting, </a:t>
            </a:r>
            <a:r>
              <a:rPr dirty="0"/>
              <a:t>bloody stool, </a:t>
            </a:r>
            <a:r>
              <a:rPr spc="-5" dirty="0"/>
              <a:t>weight  loss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4208653"/>
            <a:ext cx="348081" cy="25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4048125"/>
            <a:ext cx="69957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TREATMENT: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Susceptible to metronidazole,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tinidazone, ornidazole, deloxanide furoate,  chloroquine,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tetracycline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5311" y="644651"/>
            <a:ext cx="4959095" cy="42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9326" y="2798698"/>
            <a:ext cx="38100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9326" y="316415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9326" y="3835272"/>
            <a:ext cx="38100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625549"/>
            <a:ext cx="7426959" cy="396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6810" indent="-228600">
              <a:lnSpc>
                <a:spcPct val="100000"/>
              </a:lnSpc>
              <a:spcBef>
                <a:spcPts val="95"/>
              </a:spcBef>
              <a:buSzPct val="95454"/>
              <a:buFont typeface="Wingdings"/>
              <a:buChar char=""/>
              <a:tabLst>
                <a:tab pos="114681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Found in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intestinal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tracts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animals and in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114681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2200">
              <a:latin typeface="Arial"/>
              <a:cs typeface="Arial"/>
            </a:endParaRPr>
          </a:p>
          <a:p>
            <a:pPr marL="1146810" indent="-228600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114681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Causative agent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giardiasis</a:t>
            </a:r>
            <a:endParaRPr sz="2200">
              <a:latin typeface="Arial"/>
              <a:cs typeface="Arial"/>
            </a:endParaRPr>
          </a:p>
          <a:p>
            <a:pPr marL="1373505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Common gastrointestinal disease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endParaRPr sz="2000">
              <a:latin typeface="Arial"/>
              <a:cs typeface="Arial"/>
            </a:endParaRPr>
          </a:p>
          <a:p>
            <a:pPr marL="137350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Range from asymptomatic infection 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gastrointestinal</a:t>
            </a:r>
            <a:endParaRPr sz="2000">
              <a:latin typeface="Arial"/>
              <a:cs typeface="Arial"/>
            </a:endParaRPr>
          </a:p>
          <a:p>
            <a:pPr marL="13658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137350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parasite multiplies in the small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intestines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Arial"/>
              <a:cs typeface="Arial"/>
            </a:endParaRPr>
          </a:p>
          <a:p>
            <a:pPr marL="220979" marR="739775" indent="-208915">
              <a:lnSpc>
                <a:spcPct val="120000"/>
              </a:lnSpc>
              <a:buClr>
                <a:srgbClr val="FFFFFF"/>
              </a:buClr>
              <a:buFont typeface="Wingdings"/>
              <a:buChar char=""/>
              <a:tabLst>
                <a:tab pos="404495" algn="l"/>
                <a:tab pos="405130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Symptoms: diarrhea, abdominal cramps, vomiting,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fever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Prevention: use of filtered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8567" y="627887"/>
            <a:ext cx="4768596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00009" y="6537147"/>
            <a:ext cx="79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Figure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23.8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38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504698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809367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60469"/>
            <a:ext cx="348081" cy="25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344169"/>
            <a:ext cx="7372984" cy="591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TRANSMISSION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Giardia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occur  through ingestion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dormant microbial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cysts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 contaminated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water,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food,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faecal-oral  route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"/>
              <a:cs typeface="Arial"/>
            </a:endParaRPr>
          </a:p>
          <a:p>
            <a:pPr marL="12700" marR="720725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INCUBATION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PERIOD: 1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 weeks after  exposure to the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parasite.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Arial"/>
              <a:cs typeface="Arial"/>
            </a:endParaRPr>
          </a:p>
          <a:p>
            <a:pPr marL="12700" marR="1989455" algn="just">
              <a:lnSpc>
                <a:spcPct val="100000"/>
              </a:lnSpc>
              <a:spcBef>
                <a:spcPts val="5"/>
              </a:spcBef>
            </a:pP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Human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conventionally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treated</a:t>
            </a:r>
            <a:endParaRPr sz="2800">
              <a:latin typeface="Arial"/>
              <a:cs typeface="Arial"/>
            </a:endParaRPr>
          </a:p>
          <a:p>
            <a:pPr marL="12700" marR="64769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metronidazole,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tinidazole or nitazoxanide.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Although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metronidazole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current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first-line 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therapy.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649223"/>
            <a:ext cx="7168896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49" y="1135761"/>
            <a:ext cx="1250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Arial"/>
                <a:cs typeface="Arial"/>
              </a:rPr>
              <a:t>Malaria</a:t>
            </a:r>
          </a:p>
        </p:txBody>
      </p:sp>
      <p:sp>
        <p:nvSpPr>
          <p:cNvPr id="4" name="object 4"/>
          <p:cNvSpPr/>
          <p:nvPr/>
        </p:nvSpPr>
        <p:spPr>
          <a:xfrm>
            <a:off x="997610" y="1698625"/>
            <a:ext cx="365759" cy="27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2800" y="3443985"/>
            <a:ext cx="381000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8349" y="1563938"/>
            <a:ext cx="7452995" cy="32778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Plasmodium</a:t>
            </a:r>
            <a:endParaRPr sz="2400">
              <a:latin typeface="Arial"/>
              <a:cs typeface="Arial"/>
            </a:endParaRPr>
          </a:p>
          <a:p>
            <a:pPr marL="277495" indent="-229235">
              <a:lnSpc>
                <a:spcPct val="100000"/>
              </a:lnSpc>
              <a:spcBef>
                <a:spcPts val="260"/>
              </a:spcBef>
              <a:buSzPct val="93181"/>
              <a:buFont typeface="Wingdings"/>
              <a:buChar char=""/>
              <a:tabLst>
                <a:tab pos="27813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Causative agent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malaria</a:t>
            </a:r>
            <a:endParaRPr sz="2200">
              <a:latin typeface="Arial"/>
              <a:cs typeface="Arial"/>
            </a:endParaRPr>
          </a:p>
          <a:p>
            <a:pPr marL="277495" indent="-229235">
              <a:lnSpc>
                <a:spcPts val="2510"/>
              </a:lnSpc>
              <a:spcBef>
                <a:spcPts val="265"/>
              </a:spcBef>
              <a:buSzPct val="95454"/>
              <a:buFont typeface="Wingdings"/>
              <a:buChar char=""/>
              <a:tabLst>
                <a:tab pos="27813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Around 216 million cases of malaria worldwide; 1.2</a:t>
            </a:r>
            <a:r>
              <a:rPr sz="22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endParaRPr sz="2200">
              <a:latin typeface="Arial"/>
              <a:cs typeface="Arial"/>
            </a:endParaRPr>
          </a:p>
          <a:p>
            <a:pPr marL="277495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deaths.(WHO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2012)</a:t>
            </a:r>
            <a:endParaRPr sz="2200">
              <a:latin typeface="Arial"/>
              <a:cs typeface="Arial"/>
            </a:endParaRPr>
          </a:p>
          <a:p>
            <a:pPr marL="277495" indent="-229235">
              <a:lnSpc>
                <a:spcPct val="100000"/>
              </a:lnSpc>
              <a:spcBef>
                <a:spcPts val="265"/>
              </a:spcBef>
              <a:buSzPct val="93181"/>
              <a:buFont typeface="Wingdings"/>
              <a:buChar char=""/>
              <a:tabLst>
                <a:tab pos="27813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Four species cause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malaria</a:t>
            </a:r>
            <a:endParaRPr sz="2200">
              <a:latin typeface="Arial"/>
              <a:cs typeface="Arial"/>
            </a:endParaRPr>
          </a:p>
          <a:p>
            <a:pPr marL="504825">
              <a:lnSpc>
                <a:spcPct val="100000"/>
              </a:lnSpc>
              <a:spcBef>
                <a:spcPts val="250"/>
              </a:spcBef>
            </a:pPr>
            <a:r>
              <a:rPr sz="2000" i="1" spc="-130" dirty="0">
                <a:solidFill>
                  <a:srgbClr val="FFFFFF"/>
                </a:solidFill>
                <a:latin typeface="Arial"/>
                <a:cs typeface="Arial"/>
              </a:rPr>
              <a:t>P.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falciparum, </a:t>
            </a:r>
            <a:r>
              <a:rPr sz="2000" i="1" spc="-130" dirty="0">
                <a:solidFill>
                  <a:srgbClr val="FFFFFF"/>
                </a:solidFill>
                <a:latin typeface="Arial"/>
                <a:cs typeface="Arial"/>
              </a:rPr>
              <a:t>P.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vivax, </a:t>
            </a:r>
            <a:r>
              <a:rPr sz="2000" i="1" spc="-130" dirty="0">
                <a:solidFill>
                  <a:srgbClr val="FFFFFF"/>
                </a:solidFill>
                <a:latin typeface="Arial"/>
                <a:cs typeface="Arial"/>
              </a:rPr>
              <a:t>P.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ovale,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i="1" spc="-130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r>
              <a:rPr sz="2000" i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malariae</a:t>
            </a:r>
            <a:endParaRPr sz="2000">
              <a:latin typeface="Arial"/>
              <a:cs typeface="Arial"/>
            </a:endParaRPr>
          </a:p>
          <a:p>
            <a:pPr marL="277495" indent="-229235">
              <a:lnSpc>
                <a:spcPct val="100000"/>
              </a:lnSpc>
              <a:spcBef>
                <a:spcPts val="254"/>
              </a:spcBef>
              <a:buSzPct val="93181"/>
              <a:buFont typeface="Wingdings"/>
              <a:buChar char=""/>
              <a:tabLst>
                <a:tab pos="27813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Malaria is endemic throughout the tropics and</a:t>
            </a:r>
            <a:r>
              <a:rPr sz="22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subtropics</a:t>
            </a:r>
            <a:endParaRPr sz="2200">
              <a:latin typeface="Arial"/>
              <a:cs typeface="Arial"/>
            </a:endParaRPr>
          </a:p>
          <a:p>
            <a:pPr marL="277495" indent="-229235">
              <a:lnSpc>
                <a:spcPct val="100000"/>
              </a:lnSpc>
              <a:spcBef>
                <a:spcPts val="265"/>
              </a:spcBef>
              <a:buSzPct val="93181"/>
              <a:buFont typeface="Wingdings"/>
              <a:buChar char=""/>
              <a:tabLst>
                <a:tab pos="27813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Mosquitoes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(Anapholes)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 vector for</a:t>
            </a:r>
            <a:r>
              <a:rPr sz="2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Plasmodium</a:t>
            </a:r>
            <a:endParaRPr sz="2200">
              <a:latin typeface="Arial"/>
              <a:cs typeface="Arial"/>
            </a:endParaRPr>
          </a:p>
          <a:p>
            <a:pPr marL="277495" indent="-229235">
              <a:lnSpc>
                <a:spcPct val="100000"/>
              </a:lnSpc>
              <a:spcBef>
                <a:spcPts val="265"/>
              </a:spcBef>
              <a:buSzPct val="93181"/>
              <a:buFont typeface="Wingdings"/>
              <a:buChar char=""/>
              <a:tabLst>
                <a:tab pos="27813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Plasmodium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life cycle has three prominent</a:t>
            </a:r>
            <a:r>
              <a:rPr sz="22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stages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2648"/>
            <a:ext cx="8013192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194" y="1843151"/>
            <a:ext cx="493776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4974" y="1620138"/>
            <a:ext cx="5952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Symbiosis: Living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194" y="2574670"/>
            <a:ext cx="493776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4974" y="2351658"/>
            <a:ext cx="69424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Commensalism: One symbiont  benefits, other</a:t>
            </a:r>
            <a:r>
              <a:rPr sz="4000" spc="10" dirty="0"/>
              <a:t> </a:t>
            </a:r>
            <a:r>
              <a:rPr sz="4000" spc="-10" dirty="0"/>
              <a:t>unaffected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336194" y="3916045"/>
            <a:ext cx="493776" cy="36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36194" y="4280915"/>
            <a:ext cx="8557895" cy="2072639"/>
            <a:chOff x="336194" y="4280915"/>
            <a:chExt cx="8557895" cy="2072639"/>
          </a:xfrm>
        </p:grpSpPr>
        <p:sp>
          <p:nvSpPr>
            <p:cNvPr id="9" name="object 9"/>
            <p:cNvSpPr/>
            <p:nvPr/>
          </p:nvSpPr>
          <p:spPr>
            <a:xfrm>
              <a:off x="336194" y="4742433"/>
              <a:ext cx="545592" cy="4053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8060" y="4280915"/>
              <a:ext cx="5032247" cy="13411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856" y="5012435"/>
              <a:ext cx="8522208" cy="1341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4974" y="3572947"/>
            <a:ext cx="7760970" cy="23622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Mutualism: Both symbionts</a:t>
            </a:r>
            <a:r>
              <a:rPr sz="4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endParaRPr sz="400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  <a:spcBef>
                <a:spcPts val="1135"/>
              </a:spcBef>
            </a:pP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Parasitism: </a:t>
            </a:r>
            <a:r>
              <a:rPr sz="4800" b="1" dirty="0">
                <a:solidFill>
                  <a:srgbClr val="00AF50"/>
                </a:solidFill>
                <a:latin typeface="Arial"/>
                <a:cs typeface="Arial"/>
              </a:rPr>
              <a:t>One </a:t>
            </a:r>
            <a:r>
              <a:rPr sz="4800" b="1" spc="-5" dirty="0">
                <a:solidFill>
                  <a:srgbClr val="00AF50"/>
                </a:solidFill>
                <a:latin typeface="Arial"/>
                <a:cs typeface="Arial"/>
              </a:rPr>
              <a:t>symbiont  benefits, other is</a:t>
            </a:r>
            <a:r>
              <a:rPr sz="4800" b="1" spc="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00AF50"/>
                </a:solidFill>
                <a:latin typeface="Arial"/>
                <a:cs typeface="Arial"/>
              </a:rPr>
              <a:t>damaged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6537452"/>
            <a:ext cx="805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BBBBB"/>
                </a:solidFill>
                <a:latin typeface="Arial"/>
                <a:cs typeface="Arial"/>
              </a:rPr>
              <a:t>07-08-2014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2785" y="6537452"/>
            <a:ext cx="1137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BBBBB"/>
                </a:solidFill>
                <a:latin typeface="Arial"/>
                <a:cs typeface="Arial"/>
              </a:rPr>
              <a:t>Dr </a:t>
            </a:r>
            <a:r>
              <a:rPr sz="1200" dirty="0">
                <a:solidFill>
                  <a:srgbClr val="BBBBBB"/>
                </a:solidFill>
                <a:latin typeface="Arial"/>
                <a:cs typeface="Arial"/>
              </a:rPr>
              <a:t>. ASIF</a:t>
            </a:r>
            <a:r>
              <a:rPr sz="1200" spc="-140" dirty="0">
                <a:solidFill>
                  <a:srgbClr val="BBBBB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BBBBBB"/>
                </a:solidFill>
                <a:latin typeface="Arial"/>
                <a:cs typeface="Arial"/>
              </a:rPr>
              <a:t>IQBAL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0280" y="653745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BBBBB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9932" y="201168"/>
            <a:ext cx="7278624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914398"/>
            <a:ext cx="8935212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4460" y="367284"/>
            <a:ext cx="6432803" cy="1153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475" y="1598675"/>
            <a:ext cx="8308848" cy="502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179" y="367284"/>
            <a:ext cx="8548370" cy="6490970"/>
            <a:chOff x="297179" y="367284"/>
            <a:chExt cx="8548370" cy="6490970"/>
          </a:xfrm>
        </p:grpSpPr>
        <p:sp>
          <p:nvSpPr>
            <p:cNvPr id="3" name="object 3"/>
            <p:cNvSpPr/>
            <p:nvPr/>
          </p:nvSpPr>
          <p:spPr>
            <a:xfrm>
              <a:off x="1220724" y="367284"/>
              <a:ext cx="6783324" cy="1060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179" y="1447798"/>
              <a:ext cx="8548116" cy="54101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649223"/>
            <a:ext cx="7168896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910" y="1132078"/>
            <a:ext cx="16979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P</a:t>
            </a:r>
            <a:r>
              <a:rPr sz="2400" i="1" spc="-15" dirty="0">
                <a:latin typeface="Arial"/>
                <a:cs typeface="Arial"/>
              </a:rPr>
              <a:t>l</a:t>
            </a:r>
            <a:r>
              <a:rPr sz="2400" i="1" spc="-5" dirty="0">
                <a:latin typeface="Arial"/>
                <a:cs typeface="Arial"/>
              </a:rPr>
              <a:t>as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spc="-5" dirty="0">
                <a:latin typeface="Arial"/>
                <a:cs typeface="Arial"/>
              </a:rPr>
              <a:t>od</a:t>
            </a:r>
            <a:r>
              <a:rPr sz="2400" i="1" spc="-1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2800" y="2237867"/>
            <a:ext cx="38100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4825" y="2573147"/>
            <a:ext cx="38100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2800" y="2908426"/>
            <a:ext cx="38100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4825" y="3243402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4925" y="1531366"/>
            <a:ext cx="6673850" cy="2004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SzPct val="93181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Some genetic traits increase malaria resistance</a:t>
            </a:r>
            <a:r>
              <a:rPr sz="2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R="4591050" algn="r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endemic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endParaRPr sz="2200">
              <a:latin typeface="Arial"/>
              <a:cs typeface="Arial"/>
            </a:endParaRPr>
          </a:p>
          <a:p>
            <a:pPr marR="4556760" algn="r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Sickle-cell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trait</a:t>
            </a:r>
            <a:endParaRPr sz="20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Sickle-shaped cells resist penetration by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Plasmodium</a:t>
            </a:r>
            <a:endParaRPr sz="2000">
              <a:latin typeface="Arial"/>
              <a:cs typeface="Arial"/>
            </a:endParaRPr>
          </a:p>
          <a:p>
            <a:pPr marL="46799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Hemoglobin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240"/>
              </a:spcBef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genes for hemoglobin C protect against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malaria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4191000"/>
            <a:ext cx="1438656" cy="184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649223"/>
            <a:ext cx="7168896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910" y="1138554"/>
            <a:ext cx="102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Malaria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2800" y="4286758"/>
            <a:ext cx="38100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4925" y="1503133"/>
            <a:ext cx="7073265" cy="30759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SzPct val="95454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Symptoms of malaria depend on cycle of</a:t>
            </a:r>
            <a:r>
              <a:rPr sz="2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parasite: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fever,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joint pain, vomiting, weakness, renal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failure,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confusion,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seizures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Cerebral malaria results in tissue death in the brain</a:t>
            </a:r>
            <a:r>
              <a:rPr sz="22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Arial"/>
                <a:cs typeface="Arial"/>
              </a:rPr>
              <a:t>(P.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falciparum)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SzPct val="93181"/>
              <a:buFont typeface="Wingdings"/>
              <a:buChar char="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Immunity develops if victim survives acute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stage</a:t>
            </a:r>
            <a:endParaRPr sz="2200">
              <a:latin typeface="Arial"/>
              <a:cs typeface="Arial"/>
            </a:endParaRPr>
          </a:p>
          <a:p>
            <a:pPr marL="467995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Periodic episodes become less severe over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0940" y="132587"/>
            <a:ext cx="1719072" cy="49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5602" y="784098"/>
            <a:ext cx="3915410" cy="36106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10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505"/>
              </a:spcBef>
              <a:buChar char="-"/>
              <a:tabLst>
                <a:tab pos="175895" algn="l"/>
              </a:tabLst>
            </a:pP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Various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antimalarial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sz="21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– type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depends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severity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1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endParaRPr sz="210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spcBef>
                <a:spcPts val="505"/>
              </a:spcBef>
              <a:buClr>
                <a:srgbClr val="F8F8F8"/>
              </a:buClr>
              <a:buSzPct val="64285"/>
              <a:buChar char="-"/>
              <a:tabLst>
                <a:tab pos="423545" algn="l"/>
                <a:tab pos="424180" algn="l"/>
              </a:tabLst>
            </a:pP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Avoid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getting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bitten</a:t>
            </a:r>
            <a:endParaRPr sz="2100">
              <a:latin typeface="Arial"/>
              <a:cs typeface="Arial"/>
            </a:endParaRPr>
          </a:p>
          <a:p>
            <a:pPr marL="424180" marR="180975" indent="-411480" algn="just"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SzPct val="64285"/>
              <a:buChar char="-"/>
              <a:tabLst>
                <a:tab pos="42418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anti-malaria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medication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(prophylaxis)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chloroquine,  mefloquine,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primaquine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3124200"/>
            <a:ext cx="2415540" cy="232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649223"/>
            <a:ext cx="7168896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910" y="1149858"/>
            <a:ext cx="1580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Le</a:t>
            </a:r>
            <a:r>
              <a:rPr sz="2400" i="1" spc="-15" dirty="0">
                <a:latin typeface="Arial"/>
                <a:cs typeface="Arial"/>
              </a:rPr>
              <a:t>i</a:t>
            </a:r>
            <a:r>
              <a:rPr sz="2400" i="1" spc="-5" dirty="0">
                <a:latin typeface="Arial"/>
                <a:cs typeface="Arial"/>
              </a:rPr>
              <a:t>sh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spc="-5" dirty="0">
                <a:latin typeface="Arial"/>
                <a:cs typeface="Arial"/>
              </a:rPr>
              <a:t>ania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146810" indent="-229235">
              <a:lnSpc>
                <a:spcPct val="100000"/>
              </a:lnSpc>
              <a:spcBef>
                <a:spcPts val="625"/>
              </a:spcBef>
              <a:buSzPct val="93181"/>
              <a:buFont typeface="Wingdings"/>
              <a:buChar char=""/>
              <a:tabLst>
                <a:tab pos="1147445" algn="l"/>
              </a:tabLst>
            </a:pPr>
            <a:r>
              <a:rPr sz="2200" spc="-5" dirty="0"/>
              <a:t>Causes </a:t>
            </a:r>
            <a:r>
              <a:rPr sz="2200" dirty="0"/>
              <a:t>leishmaniasis, </a:t>
            </a:r>
            <a:r>
              <a:rPr sz="2200" spc="-5" dirty="0"/>
              <a:t>transmitted by sand fly</a:t>
            </a:r>
            <a:r>
              <a:rPr sz="2200" spc="50" dirty="0"/>
              <a:t> </a:t>
            </a:r>
            <a:r>
              <a:rPr sz="2200" spc="-5" dirty="0"/>
              <a:t>bites</a:t>
            </a:r>
            <a:endParaRPr sz="2200"/>
          </a:p>
          <a:p>
            <a:pPr marL="1146810" indent="-229235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"/>
              <a:tabLst>
                <a:tab pos="1147445" algn="l"/>
              </a:tabLst>
            </a:pPr>
            <a:r>
              <a:rPr sz="2200" spc="-5" dirty="0"/>
              <a:t>Endemic in parts of the tropics and</a:t>
            </a:r>
            <a:r>
              <a:rPr sz="2200" spc="55" dirty="0"/>
              <a:t> </a:t>
            </a:r>
            <a:r>
              <a:rPr sz="2200" spc="-5" dirty="0"/>
              <a:t>subtropics</a:t>
            </a:r>
            <a:endParaRPr sz="2200"/>
          </a:p>
          <a:p>
            <a:pPr marL="1146810" indent="-229235">
              <a:lnSpc>
                <a:spcPct val="100000"/>
              </a:lnSpc>
              <a:spcBef>
                <a:spcPts val="530"/>
              </a:spcBef>
              <a:buSzPct val="95454"/>
              <a:buFont typeface="Wingdings"/>
              <a:buChar char=""/>
              <a:tabLst>
                <a:tab pos="1147445" algn="l"/>
              </a:tabLst>
            </a:pPr>
            <a:r>
              <a:rPr sz="2200" dirty="0"/>
              <a:t>Wild </a:t>
            </a:r>
            <a:r>
              <a:rPr sz="2200" spc="-5" dirty="0"/>
              <a:t>and domestic dogs and small rodents are</a:t>
            </a:r>
            <a:r>
              <a:rPr sz="2200" spc="100" dirty="0"/>
              <a:t> </a:t>
            </a:r>
            <a:r>
              <a:rPr sz="2200" spc="-225" dirty="0"/>
              <a:t>common</a:t>
            </a:r>
            <a:endParaRPr sz="2200"/>
          </a:p>
          <a:p>
            <a:pPr marL="1146810">
              <a:lnSpc>
                <a:spcPct val="100000"/>
              </a:lnSpc>
            </a:pPr>
            <a:r>
              <a:rPr sz="2200" spc="-5" dirty="0"/>
              <a:t>hosts</a:t>
            </a:r>
            <a:endParaRPr sz="2200"/>
          </a:p>
          <a:p>
            <a:pPr marL="323850" marR="1482090" indent="593725">
              <a:lnSpc>
                <a:spcPct val="120000"/>
              </a:lnSpc>
              <a:buSzPct val="93181"/>
              <a:buFont typeface="Wingdings"/>
              <a:buChar char=""/>
              <a:tabLst>
                <a:tab pos="1147445" algn="l"/>
              </a:tabLst>
            </a:pPr>
            <a:r>
              <a:rPr sz="2200" spc="-5" dirty="0"/>
              <a:t>2 million new cases yearly around the </a:t>
            </a:r>
            <a:r>
              <a:rPr sz="2200" spc="-285" dirty="0"/>
              <a:t>world  </a:t>
            </a:r>
            <a:r>
              <a:rPr sz="2200" spc="-5" dirty="0"/>
              <a:t>Symptoms:</a:t>
            </a:r>
            <a:endParaRPr sz="2200"/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spc="-5" dirty="0"/>
              <a:t>* weight </a:t>
            </a:r>
            <a:r>
              <a:rPr sz="2200" dirty="0"/>
              <a:t>loss, </a:t>
            </a:r>
            <a:r>
              <a:rPr sz="2200" spc="-5" dirty="0"/>
              <a:t>low blood </a:t>
            </a:r>
            <a:r>
              <a:rPr sz="2200" dirty="0"/>
              <a:t>count, </a:t>
            </a:r>
            <a:r>
              <a:rPr sz="2200" spc="-25" dirty="0"/>
              <a:t>fever, </a:t>
            </a:r>
            <a:r>
              <a:rPr sz="2200" spc="-5" dirty="0"/>
              <a:t>dark</a:t>
            </a:r>
            <a:r>
              <a:rPr sz="2200" spc="35" dirty="0"/>
              <a:t> </a:t>
            </a:r>
            <a:r>
              <a:rPr sz="2200" dirty="0"/>
              <a:t>skin</a:t>
            </a:r>
            <a:endParaRPr sz="2200"/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sz="2200" spc="-5" dirty="0"/>
              <a:t>pigmentation,	renal failure, skin ulcers,</a:t>
            </a:r>
            <a:r>
              <a:rPr sz="2200" spc="5" dirty="0"/>
              <a:t> </a:t>
            </a:r>
            <a:r>
              <a:rPr sz="2200" spc="-5" dirty="0"/>
              <a:t>etc.</a:t>
            </a:r>
            <a:endParaRPr sz="2200"/>
          </a:p>
          <a:p>
            <a:pPr marL="323850" marR="3679825" indent="-5080">
              <a:lnSpc>
                <a:spcPct val="120000"/>
              </a:lnSpc>
            </a:pPr>
            <a:r>
              <a:rPr sz="2200" spc="-15" dirty="0"/>
              <a:t>Treatment </a:t>
            </a:r>
            <a:r>
              <a:rPr sz="2200" spc="-5" dirty="0"/>
              <a:t>– medication  Prevention – prevention of</a:t>
            </a:r>
            <a:r>
              <a:rPr sz="2200" spc="55" dirty="0"/>
              <a:t> </a:t>
            </a:r>
            <a:r>
              <a:rPr sz="2200" dirty="0"/>
              <a:t>being</a:t>
            </a:r>
            <a:endParaRPr sz="2200"/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spc="-5" dirty="0"/>
              <a:t>bitten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5934455" y="4343398"/>
            <a:ext cx="3209544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627887"/>
            <a:ext cx="7045452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447800"/>
            <a:ext cx="7848600" cy="519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603" y="649223"/>
            <a:ext cx="7216140" cy="58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836" y="1371600"/>
            <a:ext cx="6406895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955" y="1046988"/>
            <a:ext cx="5640324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5355" y="2056003"/>
            <a:ext cx="239522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10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Tapeworms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Hook worms  Heart worms  Amoeba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Flies, Fleas,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Lice,  Mites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Ticks,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 Spiders.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7428" y="1931034"/>
            <a:ext cx="3187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Each causes </a:t>
            </a:r>
            <a:r>
              <a:rPr sz="2400" spc="-10" dirty="0"/>
              <a:t>different  </a:t>
            </a:r>
            <a:r>
              <a:rPr sz="2400" dirty="0"/>
              <a:t>symptoms </a:t>
            </a:r>
            <a:r>
              <a:rPr sz="2400" spc="-5" dirty="0"/>
              <a:t>and</a:t>
            </a:r>
            <a:r>
              <a:rPr sz="2400" spc="-60" dirty="0"/>
              <a:t> </a:t>
            </a:r>
            <a:r>
              <a:rPr sz="2400" spc="-10" dirty="0"/>
              <a:t>different  </a:t>
            </a:r>
            <a:r>
              <a:rPr sz="2400" spc="-5" dirty="0"/>
              <a:t>infections.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759192" y="5002798"/>
            <a:ext cx="1868413" cy="1831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5784" y="2027744"/>
            <a:ext cx="1568054" cy="1500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2255" y="772600"/>
            <a:ext cx="890406" cy="839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9911" y="633983"/>
            <a:ext cx="7613904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524000"/>
            <a:ext cx="5096256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224" y="367284"/>
            <a:ext cx="7281672" cy="1060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75409"/>
            <a:ext cx="320040" cy="23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440557"/>
            <a:ext cx="320040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5105146"/>
            <a:ext cx="320040" cy="23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884" y="1624025"/>
            <a:ext cx="7451090" cy="454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465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CAUSE: It is a parasitic disease of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humans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  other animals, caused by protozoa of the  species </a:t>
            </a:r>
            <a:r>
              <a:rPr sz="2600" i="1" spc="-20" dirty="0">
                <a:solidFill>
                  <a:srgbClr val="FFFFFF"/>
                </a:solidFill>
                <a:latin typeface="Arial"/>
                <a:cs typeface="Arial"/>
              </a:rPr>
              <a:t>Trypanosoma </a:t>
            </a:r>
            <a:r>
              <a:rPr sz="2600" i="1" dirty="0">
                <a:solidFill>
                  <a:srgbClr val="FFFFFF"/>
                </a:solidFill>
                <a:latin typeface="Arial"/>
                <a:cs typeface="Arial"/>
              </a:rPr>
              <a:t>brucei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 transmitted by  the tsetse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fly.</a:t>
            </a:r>
            <a:endParaRPr sz="2600"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  <a:spcBef>
                <a:spcPts val="63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SYMPTOMS: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Characterized by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fever,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headaches,  joint pains, and itching.Invasion of the circulatory  and lymphatic systems by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parasites is  associated with severe swelling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lymph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nodes.</a:t>
            </a:r>
            <a:endParaRPr sz="2600">
              <a:latin typeface="Arial"/>
              <a:cs typeface="Arial"/>
            </a:endParaRPr>
          </a:p>
          <a:p>
            <a:pPr marL="12700" marR="5080" indent="9144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Disruption of the sleep cycle is a leading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symptom  of this stage and is the one that gave the disease  the name 'sleeping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sickness.'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08127"/>
            <a:ext cx="298703" cy="22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580" y="268935"/>
            <a:ext cx="748919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TREATMENT: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Currently there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few medically related  prevention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options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Trypanosomiasis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(i.e.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 vaccine  exists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immunity).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Although the risk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tsetse fly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bite is minor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(estimated 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less than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0.1%),  the use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insect repellants, wearing long-sleeved  clothing, avoiding tsetse-dense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areas are best  preventing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option.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581398"/>
            <a:ext cx="9144000" cy="3276600"/>
            <a:chOff x="0" y="3581398"/>
            <a:chExt cx="9144000" cy="3276600"/>
          </a:xfrm>
        </p:grpSpPr>
        <p:sp>
          <p:nvSpPr>
            <p:cNvPr id="5" name="object 5"/>
            <p:cNvSpPr/>
            <p:nvPr/>
          </p:nvSpPr>
          <p:spPr>
            <a:xfrm>
              <a:off x="4520184" y="3581398"/>
              <a:ext cx="4623816" cy="3276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581399"/>
              <a:ext cx="4480560" cy="32765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004" y="2759964"/>
            <a:ext cx="7741920" cy="152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7" y="150876"/>
            <a:ext cx="8994648" cy="6464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649223"/>
            <a:ext cx="7274052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900" y="1673986"/>
            <a:ext cx="347472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0394" rIns="0" bIns="0" rtlCol="0">
            <a:spAutoFit/>
          </a:bodyPr>
          <a:lstStyle/>
          <a:p>
            <a:pPr marL="347345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Helminths </a:t>
            </a:r>
            <a:r>
              <a:rPr dirty="0"/>
              <a:t>are macroscopic, </a:t>
            </a:r>
            <a:r>
              <a:rPr spc="-10" dirty="0"/>
              <a:t>multicellular,  </a:t>
            </a:r>
            <a:r>
              <a:rPr dirty="0"/>
              <a:t>eukaryotic</a:t>
            </a:r>
            <a:r>
              <a:rPr spc="-10" dirty="0"/>
              <a:t> </a:t>
            </a:r>
            <a:r>
              <a:rPr spc="-5" dirty="0"/>
              <a:t>worms</a:t>
            </a:r>
          </a:p>
        </p:txBody>
      </p:sp>
      <p:sp>
        <p:nvSpPr>
          <p:cNvPr id="5" name="object 5"/>
          <p:cNvSpPr/>
          <p:nvPr/>
        </p:nvSpPr>
        <p:spPr>
          <a:xfrm>
            <a:off x="577900" y="2612466"/>
            <a:ext cx="347472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900" y="3125089"/>
            <a:ext cx="347472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900" y="4063568"/>
            <a:ext cx="347472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956" y="4503165"/>
            <a:ext cx="366369" cy="272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5956" y="4942078"/>
            <a:ext cx="366369" cy="272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5956" y="5380939"/>
            <a:ext cx="366369" cy="272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6680" y="2365717"/>
            <a:ext cx="7433945" cy="33083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Life cycles are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complex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Intermediate hosts are often needed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support  larval stages</a:t>
            </a:r>
            <a:endParaRPr sz="2800">
              <a:latin typeface="Arial"/>
              <a:cs typeface="Arial"/>
            </a:endParaRPr>
          </a:p>
          <a:p>
            <a:pPr marL="332740" marR="3075940" indent="-320675">
              <a:lnSpc>
                <a:spcPct val="119200"/>
              </a:lnSpc>
              <a:spcBef>
                <a:spcPts val="2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Three groups of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helminthes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Cestodes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(tapeworm)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Trematodes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(fluke)  Nematodes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(roundworm)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5691" y="490727"/>
            <a:ext cx="654558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302" y="1294841"/>
            <a:ext cx="298703" cy="221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082" y="1155649"/>
            <a:ext cx="7817484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Tapeworm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Infestation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digestive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tract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adult parasitic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flatworms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cestodes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tapeworms. Live tapeworm larvae are sometimes  ingested by consuming undercooked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food. Once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inside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digestive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tract,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larva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 grow into a very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large adult  tapeworm.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351" y="3453382"/>
            <a:ext cx="8156448" cy="332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41858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481329"/>
            <a:ext cx="74529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Mode of Infection: Most common tapeworms in  humans are the </a:t>
            </a:r>
            <a:r>
              <a:rPr dirty="0"/>
              <a:t>pork tapeworm </a:t>
            </a:r>
            <a:r>
              <a:rPr spc="-75" dirty="0"/>
              <a:t>(</a:t>
            </a:r>
            <a:r>
              <a:rPr i="1" spc="-75" dirty="0">
                <a:latin typeface="Arial"/>
                <a:cs typeface="Arial"/>
              </a:rPr>
              <a:t>T. </a:t>
            </a:r>
            <a:r>
              <a:rPr i="1" dirty="0">
                <a:latin typeface="Arial"/>
                <a:cs typeface="Arial"/>
              </a:rPr>
              <a:t>solium</a:t>
            </a:r>
            <a:r>
              <a:rPr dirty="0"/>
              <a:t>), </a:t>
            </a:r>
            <a:r>
              <a:rPr spc="-5" dirty="0"/>
              <a:t>the  beef </a:t>
            </a:r>
            <a:r>
              <a:rPr dirty="0"/>
              <a:t>tapeworm </a:t>
            </a:r>
            <a:r>
              <a:rPr spc="-85" dirty="0"/>
              <a:t>(</a:t>
            </a:r>
            <a:r>
              <a:rPr i="1" spc="-85" dirty="0">
                <a:latin typeface="Arial"/>
                <a:cs typeface="Arial"/>
              </a:rPr>
              <a:t>T. </a:t>
            </a:r>
            <a:r>
              <a:rPr i="1" dirty="0">
                <a:latin typeface="Arial"/>
                <a:cs typeface="Arial"/>
              </a:rPr>
              <a:t>saginata</a:t>
            </a:r>
            <a:r>
              <a:rPr dirty="0"/>
              <a:t>), </a:t>
            </a:r>
            <a:r>
              <a:rPr spc="-5" dirty="0"/>
              <a:t>the fish tapeworm  and the </a:t>
            </a:r>
            <a:r>
              <a:rPr dirty="0"/>
              <a:t>dwarf</a:t>
            </a:r>
            <a:r>
              <a:rPr spc="10" dirty="0"/>
              <a:t> </a:t>
            </a:r>
            <a:r>
              <a:rPr dirty="0"/>
              <a:t>tapeworm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3458845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3298316"/>
            <a:ext cx="73863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Incubation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period: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takes about 5 to 12 weeks  for the worm to mature into adulthood in the  human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intestine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92964"/>
            <a:ext cx="8458200" cy="6765290"/>
            <a:chOff x="381000" y="92964"/>
            <a:chExt cx="8458200" cy="6765290"/>
          </a:xfrm>
        </p:grpSpPr>
        <p:sp>
          <p:nvSpPr>
            <p:cNvPr id="3" name="object 3"/>
            <p:cNvSpPr/>
            <p:nvPr/>
          </p:nvSpPr>
          <p:spPr>
            <a:xfrm>
              <a:off x="1207008" y="92964"/>
              <a:ext cx="6821424" cy="1147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1178050"/>
              <a:ext cx="8458200" cy="56799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32511"/>
            <a:ext cx="298703" cy="22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835405"/>
            <a:ext cx="298703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615816"/>
            <a:ext cx="298703" cy="22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6784" y="256513"/>
            <a:ext cx="7515859" cy="55867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9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SYMPTOMS:</a:t>
            </a:r>
            <a:endParaRPr sz="2400">
              <a:latin typeface="Arial"/>
              <a:cs typeface="Arial"/>
            </a:endParaRPr>
          </a:p>
          <a:p>
            <a:pPr marL="50800" marR="43180">
              <a:lnSpc>
                <a:spcPct val="90000"/>
              </a:lnSpc>
              <a:spcBef>
                <a:spcPts val="580"/>
              </a:spcBef>
              <a:tabLst>
                <a:tab pos="57677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Although tapeworms 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intestine usually cause no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symptoms,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some people experience upper abdominal  discomfort, diarrhea, and loss</a:t>
            </a:r>
            <a:r>
              <a:rPr sz="24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appetite</a:t>
            </a:r>
            <a:r>
              <a:rPr sz="2400" spc="-7" baseline="24305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Anemia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people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fish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tapeworm.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Infection is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generally recognized when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infected person passes  segments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proglottids 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stool (looks like white  worms), especially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segment is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moving.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Arial"/>
              <a:cs typeface="Arial"/>
            </a:endParaRPr>
          </a:p>
          <a:p>
            <a:pPr marL="50800" marR="244475">
              <a:lnSpc>
                <a:spcPts val="2590"/>
              </a:lnSpc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Rarely,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worms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 obstruction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intestine. 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rarely,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solium larvae can migrate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brain causing severe headaches, seizures and other  neurological problems. This condition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50800" marR="34925">
              <a:lnSpc>
                <a:spcPts val="2590"/>
              </a:lnSpc>
              <a:spcBef>
                <a:spcPts val="1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called neurocysticercosis.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years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development before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 has those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symptoms of  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brain.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3657600"/>
            <a:ext cx="3508248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3733800"/>
            <a:ext cx="3634740" cy="2446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609600"/>
            <a:ext cx="72136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2655" y="633983"/>
            <a:ext cx="331317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4884" y="1624024"/>
            <a:ext cx="737743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Tapeworms </a:t>
            </a:r>
            <a:r>
              <a:rPr spc="-5" dirty="0"/>
              <a:t>are </a:t>
            </a:r>
            <a:r>
              <a:rPr dirty="0"/>
              <a:t>treated </a:t>
            </a:r>
            <a:r>
              <a:rPr spc="-5" dirty="0"/>
              <a:t>with </a:t>
            </a:r>
            <a:r>
              <a:rPr dirty="0"/>
              <a:t>medications taken  </a:t>
            </a:r>
            <a:r>
              <a:rPr spc="-5" dirty="0"/>
              <a:t>by mouth, usually in a single </a:t>
            </a:r>
            <a:r>
              <a:rPr dirty="0"/>
              <a:t>dose. </a:t>
            </a:r>
            <a:r>
              <a:rPr spc="-5" dirty="0"/>
              <a:t>The drug of  choice </a:t>
            </a:r>
            <a:r>
              <a:rPr dirty="0"/>
              <a:t>for </a:t>
            </a:r>
            <a:r>
              <a:rPr spc="-5" dirty="0"/>
              <a:t>tapeworm </a:t>
            </a:r>
            <a:r>
              <a:rPr dirty="0"/>
              <a:t>infections </a:t>
            </a:r>
            <a:r>
              <a:rPr spc="-5" dirty="0"/>
              <a:t>is</a:t>
            </a:r>
            <a:r>
              <a:rPr spc="35" dirty="0"/>
              <a:t> </a:t>
            </a:r>
            <a:r>
              <a:rPr dirty="0"/>
              <a:t>praziquantel.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3150692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884" y="2989910"/>
            <a:ext cx="4856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Niclosamide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also be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used.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7111" y="627887"/>
            <a:ext cx="668274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0960" rIns="0" bIns="0" rtlCol="0">
            <a:spAutoFit/>
          </a:bodyPr>
          <a:lstStyle/>
          <a:p>
            <a:pPr marL="455295" marR="508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Arial"/>
                <a:cs typeface="Arial"/>
              </a:rPr>
              <a:t>Ascariasis </a:t>
            </a:r>
            <a:r>
              <a:rPr spc="-5" dirty="0"/>
              <a:t>is a </a:t>
            </a:r>
            <a:r>
              <a:rPr dirty="0"/>
              <a:t>disease </a:t>
            </a:r>
            <a:r>
              <a:rPr spc="-5" dirty="0"/>
              <a:t>of </a:t>
            </a:r>
            <a:r>
              <a:rPr dirty="0"/>
              <a:t>humans caused </a:t>
            </a:r>
            <a:r>
              <a:rPr spc="-5" dirty="0"/>
              <a:t>by  the parasitic roundworm </a:t>
            </a:r>
            <a:r>
              <a:rPr i="1" spc="-5" dirty="0">
                <a:latin typeface="Arial"/>
                <a:cs typeface="Arial"/>
              </a:rPr>
              <a:t>Ascaris</a:t>
            </a:r>
            <a:r>
              <a:rPr i="1" spc="17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lumbricoides.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3748404"/>
            <a:ext cx="348081" cy="25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884" y="3587877"/>
            <a:ext cx="71278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swallowing food  contaminated with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Ascaris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eggs from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feces.</a:t>
            </a:r>
            <a:endParaRPr sz="2800">
              <a:latin typeface="Arial"/>
              <a:cs typeface="Arial"/>
            </a:endParaRPr>
          </a:p>
          <a:p>
            <a:pPr marL="12700" marR="77279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larvae hatch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intestine,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burrow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gut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wall, and migrate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lungs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blood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system.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92887"/>
            <a:ext cx="298703" cy="22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580" y="253695"/>
            <a:ext cx="798195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MODE 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TRANSMISSION: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source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transmission 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soil and vegetation 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fecal matter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containing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eggs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has been deposited. Ingestion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infective  eggs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soil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contaminated with human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feces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transmission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contaminated vegetables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primary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route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infection.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4207" y="2514600"/>
            <a:ext cx="5998464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3image6782400">
            <a:extLst>
              <a:ext uri="{FF2B5EF4-FFF2-40B4-BE49-F238E27FC236}">
                <a16:creationId xmlns:a16="http://schemas.microsoft.com/office/drawing/2014/main" id="{9432E28D-D5B6-B841-AB3D-0E30F295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76200"/>
            <a:ext cx="6705600" cy="6638071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53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1624024"/>
            <a:ext cx="5471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INCUBATION </a:t>
            </a:r>
            <a:r>
              <a:rPr spc="-5" dirty="0"/>
              <a:t>PERIOD: 4-8</a:t>
            </a:r>
            <a:r>
              <a:rPr spc="75" dirty="0"/>
              <a:t> </a:t>
            </a:r>
            <a:r>
              <a:rPr spc="-5" dirty="0"/>
              <a:t>weeks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2297302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2136774"/>
            <a:ext cx="7524750" cy="1551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  <a:tabLst>
                <a:tab pos="1680210" algn="l"/>
                <a:tab pos="3199765" algn="l"/>
                <a:tab pos="4719320" algn="l"/>
                <a:tab pos="6476365" algn="l"/>
              </a:tabLst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SYMPTOMS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 larval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stages travel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bod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	they	may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visceral  damage,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peritonitis 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inflammation,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enlargement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liver</a:t>
            </a:r>
            <a:r>
              <a:rPr sz="24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spleen,</a:t>
            </a:r>
            <a:r>
              <a:rPr sz="24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verminous</a:t>
            </a:r>
            <a:r>
              <a:rPr sz="24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pneumonitis.</a:t>
            </a:r>
            <a:r>
              <a:rPr sz="24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7415" y="3662553"/>
            <a:ext cx="2404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  <a:tabLst>
                <a:tab pos="968375" algn="l"/>
                <a:tab pos="12579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		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  and	anorexia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9038" y="3662553"/>
            <a:ext cx="1092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02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may  which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4333" y="3662553"/>
            <a:ext cx="1364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45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  contribu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884" y="3662553"/>
            <a:ext cx="1941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9448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worms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malabsorp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ion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malnutrition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2267" y="633983"/>
            <a:ext cx="6505956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452625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5080761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1292098"/>
            <a:ext cx="7402830" cy="44640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Prevention : Use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toilet facilities;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safe excreta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disposal; protection of food from dirt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soil;  thorough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washing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produce;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hand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washing. Food dropped on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floor should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never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 eaten without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washing 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cooking,  particularly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endemic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areas.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Fruits and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vegetables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should always be washed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thoroughly before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consumption.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Arial"/>
              <a:cs typeface="Arial"/>
            </a:endParaRPr>
          </a:p>
          <a:p>
            <a:pPr marL="12700" marR="1202055">
              <a:lnSpc>
                <a:spcPts val="3020"/>
              </a:lnSpc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Treatment: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Mebendazole,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Albendazole,  Piperazine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055" y="627887"/>
            <a:ext cx="6908292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4884" y="1624024"/>
            <a:ext cx="7131684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It </a:t>
            </a:r>
            <a:r>
              <a:rPr spc="-5" dirty="0"/>
              <a:t>is a </a:t>
            </a:r>
            <a:r>
              <a:rPr dirty="0"/>
              <a:t>parasitic filarial nematode </a:t>
            </a:r>
            <a:r>
              <a:rPr spc="-5" dirty="0"/>
              <a:t>(roundworm)  spread by a mosquito </a:t>
            </a:r>
            <a:r>
              <a:rPr spc="-25" dirty="0"/>
              <a:t>vector. </a:t>
            </a:r>
            <a:r>
              <a:rPr spc="-5" dirty="0"/>
              <a:t>It cause  lymphatic </a:t>
            </a:r>
            <a:r>
              <a:rPr dirty="0"/>
              <a:t>filariasis, </a:t>
            </a:r>
            <a:r>
              <a:rPr spc="-5" dirty="0"/>
              <a:t>an </a:t>
            </a:r>
            <a:r>
              <a:rPr dirty="0"/>
              <a:t>infection </a:t>
            </a:r>
            <a:r>
              <a:rPr spc="-5" dirty="0"/>
              <a:t>of the  </a:t>
            </a:r>
            <a:r>
              <a:rPr dirty="0"/>
              <a:t>lymphatic system </a:t>
            </a:r>
            <a:r>
              <a:rPr spc="-5" dirty="0"/>
              <a:t>by </a:t>
            </a:r>
            <a:r>
              <a:rPr dirty="0"/>
              <a:t>filarial</a:t>
            </a:r>
            <a:r>
              <a:rPr spc="-10" dirty="0"/>
              <a:t> </a:t>
            </a:r>
            <a:r>
              <a:rPr spc="-5" dirty="0"/>
              <a:t>worms.</a:t>
            </a:r>
          </a:p>
        </p:txBody>
      </p:sp>
      <p:sp>
        <p:nvSpPr>
          <p:cNvPr id="5" name="object 5"/>
          <p:cNvSpPr/>
          <p:nvPr/>
        </p:nvSpPr>
        <p:spPr>
          <a:xfrm>
            <a:off x="989075" y="3427475"/>
            <a:ext cx="7089648" cy="343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6" y="367284"/>
            <a:ext cx="8575675" cy="6490970"/>
            <a:chOff x="531876" y="367284"/>
            <a:chExt cx="8575675" cy="6490970"/>
          </a:xfrm>
        </p:grpSpPr>
        <p:sp>
          <p:nvSpPr>
            <p:cNvPr id="3" name="object 3"/>
            <p:cNvSpPr/>
            <p:nvPr/>
          </p:nvSpPr>
          <p:spPr>
            <a:xfrm>
              <a:off x="1423415" y="367284"/>
              <a:ext cx="6376416" cy="1060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1876" y="1438656"/>
              <a:ext cx="8232648" cy="5268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29428" y="3922775"/>
              <a:ext cx="3777996" cy="29352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565658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6060" y="-56219"/>
            <a:ext cx="7449740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5295" marR="5080">
              <a:lnSpc>
                <a:spcPct val="100000"/>
              </a:lnSpc>
              <a:spcBef>
                <a:spcPts val="95"/>
              </a:spcBef>
            </a:pPr>
            <a:br>
              <a:rPr lang="en-US" b="1" spc="-25" dirty="0">
                <a:latin typeface="Arial"/>
                <a:cs typeface="Arial"/>
              </a:rPr>
            </a:br>
            <a:br>
              <a:rPr lang="en-US" b="1" spc="-25" dirty="0">
                <a:latin typeface="Arial"/>
                <a:cs typeface="Arial"/>
              </a:rPr>
            </a:br>
            <a:r>
              <a:rPr b="1" spc="-25" dirty="0">
                <a:latin typeface="Arial"/>
                <a:cs typeface="Arial"/>
              </a:rPr>
              <a:t>INCUBATION </a:t>
            </a:r>
            <a:r>
              <a:rPr b="1" spc="-5" dirty="0">
                <a:latin typeface="Arial"/>
                <a:cs typeface="Arial"/>
              </a:rPr>
              <a:t>PERIOD</a:t>
            </a:r>
            <a:r>
              <a:rPr spc="-5" dirty="0"/>
              <a:t>: The incubation </a:t>
            </a:r>
            <a:r>
              <a:rPr dirty="0"/>
              <a:t>period  </a:t>
            </a:r>
            <a:r>
              <a:rPr spc="-5" dirty="0"/>
              <a:t>is </a:t>
            </a:r>
            <a:r>
              <a:rPr dirty="0"/>
              <a:t>variable </a:t>
            </a:r>
            <a:r>
              <a:rPr spc="-5" dirty="0"/>
              <a:t>and </a:t>
            </a:r>
            <a:r>
              <a:rPr dirty="0"/>
              <a:t>often </a:t>
            </a:r>
            <a:r>
              <a:rPr spc="-5" dirty="0"/>
              <a:t>difficult to determine. Both  microfilaria and </a:t>
            </a:r>
            <a:r>
              <a:rPr dirty="0"/>
              <a:t>adult </a:t>
            </a:r>
            <a:r>
              <a:rPr spc="-5" dirty="0"/>
              <a:t>worms have been  observed in patients as early as 6 months and  as late as 12 months after</a:t>
            </a:r>
            <a:r>
              <a:rPr spc="45" dirty="0"/>
              <a:t> </a:t>
            </a:r>
            <a:r>
              <a:rPr dirty="0"/>
              <a:t>infection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89458"/>
            <a:ext cx="348081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-1581011"/>
            <a:ext cx="7262495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br>
              <a:rPr lang="en-US" spc="-5" dirty="0"/>
            </a:br>
            <a:br>
              <a:rPr lang="en-US" spc="-5" dirty="0"/>
            </a:br>
            <a:br>
              <a:rPr lang="en-US" spc="-5" dirty="0"/>
            </a:br>
            <a:r>
              <a:rPr spc="-5" dirty="0"/>
              <a:t>If the </a:t>
            </a:r>
            <a:r>
              <a:rPr dirty="0"/>
              <a:t>infection </a:t>
            </a:r>
            <a:r>
              <a:rPr spc="-5" dirty="0"/>
              <a:t>is left </a:t>
            </a:r>
            <a:r>
              <a:rPr dirty="0"/>
              <a:t>untreated, </a:t>
            </a:r>
            <a:r>
              <a:rPr spc="-5" dirty="0"/>
              <a:t>it </a:t>
            </a:r>
            <a:r>
              <a:rPr dirty="0"/>
              <a:t>can </a:t>
            </a:r>
            <a:r>
              <a:rPr spc="-5" dirty="0"/>
              <a:t>develop  into a chronic disease </a:t>
            </a:r>
            <a:r>
              <a:rPr dirty="0"/>
              <a:t>called</a:t>
            </a:r>
            <a:r>
              <a:rPr spc="60" dirty="0"/>
              <a:t> </a:t>
            </a:r>
            <a:r>
              <a:rPr dirty="0"/>
              <a:t>elephantiasis.</a:t>
            </a:r>
          </a:p>
          <a:p>
            <a:pPr marL="12700" marR="1269365">
              <a:lnSpc>
                <a:spcPct val="100000"/>
              </a:lnSpc>
            </a:pPr>
            <a:r>
              <a:rPr spc="-5" dirty="0"/>
              <a:t>Limited treatment modalities </a:t>
            </a:r>
            <a:r>
              <a:rPr dirty="0"/>
              <a:t>exist </a:t>
            </a:r>
            <a:r>
              <a:rPr spc="-5" dirty="0"/>
              <a:t>and  no </a:t>
            </a:r>
            <a:r>
              <a:rPr dirty="0"/>
              <a:t>vaccines have </a:t>
            </a:r>
            <a:r>
              <a:rPr spc="-5" dirty="0"/>
              <a:t>been</a:t>
            </a:r>
            <a:r>
              <a:rPr spc="-10" dirty="0"/>
              <a:t> </a:t>
            </a:r>
            <a:r>
              <a:rPr dirty="0"/>
              <a:t>developed.</a:t>
            </a:r>
          </a:p>
        </p:txBody>
      </p:sp>
      <p:sp>
        <p:nvSpPr>
          <p:cNvPr id="4" name="object 4"/>
          <p:cNvSpPr/>
          <p:nvPr/>
        </p:nvSpPr>
        <p:spPr>
          <a:xfrm>
            <a:off x="684276" y="2284476"/>
            <a:ext cx="7851648" cy="410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1747" y="449580"/>
            <a:ext cx="7350759" cy="3741420"/>
            <a:chOff x="1031747" y="449580"/>
            <a:chExt cx="7350759" cy="3741420"/>
          </a:xfrm>
        </p:grpSpPr>
        <p:sp>
          <p:nvSpPr>
            <p:cNvPr id="3" name="object 3"/>
            <p:cNvSpPr/>
            <p:nvPr/>
          </p:nvSpPr>
          <p:spPr>
            <a:xfrm>
              <a:off x="1031747" y="449580"/>
              <a:ext cx="7260335" cy="1906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38800" y="2362200"/>
              <a:ext cx="27432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433571" y="4495800"/>
            <a:ext cx="1976627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5100" y="4495800"/>
            <a:ext cx="156210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409444"/>
            <a:ext cx="2438400" cy="1629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200" y="2302764"/>
            <a:ext cx="1828800" cy="1812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580" y="4419600"/>
            <a:ext cx="168402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12699"/>
            <a:ext cx="348081" cy="25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4884" y="252171"/>
            <a:ext cx="7480934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2575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caused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parasite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 avoided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cleansing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skin,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surgery,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use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therapeutic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drugs,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 diethylcarbamazine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(DEC),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ivermectin,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albendazole. The drug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choice,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however,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diethylcarbamazine.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7476" y="141731"/>
            <a:ext cx="2400300" cy="58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099058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4884" y="938529"/>
            <a:ext cx="72878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It is the </a:t>
            </a:r>
            <a:r>
              <a:rPr dirty="0"/>
              <a:t>parasitic infestation </a:t>
            </a:r>
            <a:r>
              <a:rPr spc="-5" dirty="0"/>
              <a:t>of the body of a  live mammal </a:t>
            </a:r>
            <a:r>
              <a:rPr dirty="0"/>
              <a:t>by </a:t>
            </a:r>
            <a:r>
              <a:rPr spc="-5" dirty="0"/>
              <a:t>fly </a:t>
            </a:r>
            <a:r>
              <a:rPr dirty="0"/>
              <a:t>larvae (maggots) that </a:t>
            </a:r>
            <a:r>
              <a:rPr spc="-5" dirty="0"/>
              <a:t>grow  inside the </a:t>
            </a:r>
            <a:r>
              <a:rPr dirty="0"/>
              <a:t>host </a:t>
            </a:r>
            <a:r>
              <a:rPr spc="-5" dirty="0"/>
              <a:t>while </a:t>
            </a:r>
            <a:r>
              <a:rPr dirty="0"/>
              <a:t>feeding </a:t>
            </a:r>
            <a:r>
              <a:rPr spc="-5" dirty="0"/>
              <a:t>on </a:t>
            </a:r>
            <a:r>
              <a:rPr dirty="0"/>
              <a:t>its</a:t>
            </a:r>
            <a:r>
              <a:rPr spc="80" dirty="0"/>
              <a:t> </a:t>
            </a:r>
            <a:r>
              <a:rPr spc="-5" dirty="0"/>
              <a:t>tissue.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3359" y="2819400"/>
            <a:ext cx="4372610" cy="4038600"/>
            <a:chOff x="213359" y="2819400"/>
            <a:chExt cx="4372610" cy="4038600"/>
          </a:xfrm>
        </p:grpSpPr>
        <p:sp>
          <p:nvSpPr>
            <p:cNvPr id="6" name="object 6"/>
            <p:cNvSpPr/>
            <p:nvPr/>
          </p:nvSpPr>
          <p:spPr>
            <a:xfrm>
              <a:off x="213359" y="6618730"/>
              <a:ext cx="4372356" cy="2392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9" y="2819400"/>
              <a:ext cx="4342130" cy="3810000"/>
            </a:xfrm>
            <a:custGeom>
              <a:avLst/>
              <a:gdLst/>
              <a:ahLst/>
              <a:cxnLst/>
              <a:rect l="l" t="t" r="r" b="b"/>
              <a:pathLst>
                <a:path w="4342130" h="3810000">
                  <a:moveTo>
                    <a:pt x="4014470" y="0"/>
                  </a:moveTo>
                  <a:lnTo>
                    <a:pt x="327431" y="0"/>
                  </a:lnTo>
                  <a:lnTo>
                    <a:pt x="279046" y="3549"/>
                  </a:lnTo>
                  <a:lnTo>
                    <a:pt x="232864" y="13859"/>
                  </a:lnTo>
                  <a:lnTo>
                    <a:pt x="189394" y="30425"/>
                  </a:lnTo>
                  <a:lnTo>
                    <a:pt x="149141" y="52740"/>
                  </a:lnTo>
                  <a:lnTo>
                    <a:pt x="112612" y="80298"/>
                  </a:lnTo>
                  <a:lnTo>
                    <a:pt x="80313" y="112592"/>
                  </a:lnTo>
                  <a:lnTo>
                    <a:pt x="52751" y="149118"/>
                  </a:lnTo>
                  <a:lnTo>
                    <a:pt x="30432" y="189368"/>
                  </a:lnTo>
                  <a:lnTo>
                    <a:pt x="13863" y="232837"/>
                  </a:lnTo>
                  <a:lnTo>
                    <a:pt x="3550" y="279018"/>
                  </a:lnTo>
                  <a:lnTo>
                    <a:pt x="0" y="327405"/>
                  </a:lnTo>
                  <a:lnTo>
                    <a:pt x="0" y="3482568"/>
                  </a:lnTo>
                  <a:lnTo>
                    <a:pt x="3550" y="3530953"/>
                  </a:lnTo>
                  <a:lnTo>
                    <a:pt x="13863" y="3577135"/>
                  </a:lnTo>
                  <a:lnTo>
                    <a:pt x="30432" y="3620605"/>
                  </a:lnTo>
                  <a:lnTo>
                    <a:pt x="52751" y="3660858"/>
                  </a:lnTo>
                  <a:lnTo>
                    <a:pt x="80313" y="3697387"/>
                  </a:lnTo>
                  <a:lnTo>
                    <a:pt x="112612" y="3729686"/>
                  </a:lnTo>
                  <a:lnTo>
                    <a:pt x="149141" y="3757248"/>
                  </a:lnTo>
                  <a:lnTo>
                    <a:pt x="189394" y="3779567"/>
                  </a:lnTo>
                  <a:lnTo>
                    <a:pt x="232864" y="3796136"/>
                  </a:lnTo>
                  <a:lnTo>
                    <a:pt x="279046" y="3806449"/>
                  </a:lnTo>
                  <a:lnTo>
                    <a:pt x="327431" y="3810000"/>
                  </a:lnTo>
                  <a:lnTo>
                    <a:pt x="4014470" y="3810000"/>
                  </a:lnTo>
                  <a:lnTo>
                    <a:pt x="4062857" y="3806449"/>
                  </a:lnTo>
                  <a:lnTo>
                    <a:pt x="4109038" y="3796136"/>
                  </a:lnTo>
                  <a:lnTo>
                    <a:pt x="4152507" y="3779567"/>
                  </a:lnTo>
                  <a:lnTo>
                    <a:pt x="4192757" y="3757248"/>
                  </a:lnTo>
                  <a:lnTo>
                    <a:pt x="4229283" y="3729686"/>
                  </a:lnTo>
                  <a:lnTo>
                    <a:pt x="4261577" y="3697387"/>
                  </a:lnTo>
                  <a:lnTo>
                    <a:pt x="4289135" y="3660858"/>
                  </a:lnTo>
                  <a:lnTo>
                    <a:pt x="4311450" y="3620605"/>
                  </a:lnTo>
                  <a:lnTo>
                    <a:pt x="4328016" y="3577135"/>
                  </a:lnTo>
                  <a:lnTo>
                    <a:pt x="4338326" y="3530953"/>
                  </a:lnTo>
                  <a:lnTo>
                    <a:pt x="4341876" y="3482568"/>
                  </a:lnTo>
                  <a:lnTo>
                    <a:pt x="4341876" y="327405"/>
                  </a:lnTo>
                  <a:lnTo>
                    <a:pt x="4338326" y="279018"/>
                  </a:lnTo>
                  <a:lnTo>
                    <a:pt x="4328016" y="232837"/>
                  </a:lnTo>
                  <a:lnTo>
                    <a:pt x="4311450" y="189368"/>
                  </a:lnTo>
                  <a:lnTo>
                    <a:pt x="4289135" y="149118"/>
                  </a:lnTo>
                  <a:lnTo>
                    <a:pt x="4261577" y="112592"/>
                  </a:lnTo>
                  <a:lnTo>
                    <a:pt x="4229283" y="80298"/>
                  </a:lnTo>
                  <a:lnTo>
                    <a:pt x="4192757" y="52740"/>
                  </a:lnTo>
                  <a:lnTo>
                    <a:pt x="4152507" y="30425"/>
                  </a:lnTo>
                  <a:lnTo>
                    <a:pt x="4109038" y="13859"/>
                  </a:lnTo>
                  <a:lnTo>
                    <a:pt x="4062857" y="3549"/>
                  </a:lnTo>
                  <a:lnTo>
                    <a:pt x="401447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599" y="2819400"/>
              <a:ext cx="4341876" cy="3810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32959" y="2819400"/>
            <a:ext cx="4221480" cy="4038600"/>
            <a:chOff x="4632959" y="2819400"/>
            <a:chExt cx="4221480" cy="4038600"/>
          </a:xfrm>
        </p:grpSpPr>
        <p:sp>
          <p:nvSpPr>
            <p:cNvPr id="10" name="object 10"/>
            <p:cNvSpPr/>
            <p:nvPr/>
          </p:nvSpPr>
          <p:spPr>
            <a:xfrm>
              <a:off x="4632959" y="6618730"/>
              <a:ext cx="4221480" cy="2392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8199" y="2819400"/>
              <a:ext cx="4191000" cy="3810000"/>
            </a:xfrm>
            <a:custGeom>
              <a:avLst/>
              <a:gdLst/>
              <a:ahLst/>
              <a:cxnLst/>
              <a:rect l="l" t="t" r="r" b="b"/>
              <a:pathLst>
                <a:path w="4191000" h="3810000">
                  <a:moveTo>
                    <a:pt x="3863594" y="0"/>
                  </a:moveTo>
                  <a:lnTo>
                    <a:pt x="327405" y="0"/>
                  </a:lnTo>
                  <a:lnTo>
                    <a:pt x="279018" y="3549"/>
                  </a:lnTo>
                  <a:lnTo>
                    <a:pt x="232837" y="13859"/>
                  </a:lnTo>
                  <a:lnTo>
                    <a:pt x="189368" y="30425"/>
                  </a:lnTo>
                  <a:lnTo>
                    <a:pt x="149118" y="52740"/>
                  </a:lnTo>
                  <a:lnTo>
                    <a:pt x="112592" y="80298"/>
                  </a:lnTo>
                  <a:lnTo>
                    <a:pt x="80298" y="112592"/>
                  </a:lnTo>
                  <a:lnTo>
                    <a:pt x="52740" y="149118"/>
                  </a:lnTo>
                  <a:lnTo>
                    <a:pt x="30425" y="189368"/>
                  </a:lnTo>
                  <a:lnTo>
                    <a:pt x="13859" y="232837"/>
                  </a:lnTo>
                  <a:lnTo>
                    <a:pt x="3549" y="279018"/>
                  </a:lnTo>
                  <a:lnTo>
                    <a:pt x="0" y="327405"/>
                  </a:lnTo>
                  <a:lnTo>
                    <a:pt x="0" y="3482568"/>
                  </a:lnTo>
                  <a:lnTo>
                    <a:pt x="3549" y="3530953"/>
                  </a:lnTo>
                  <a:lnTo>
                    <a:pt x="13859" y="3577135"/>
                  </a:lnTo>
                  <a:lnTo>
                    <a:pt x="30425" y="3620605"/>
                  </a:lnTo>
                  <a:lnTo>
                    <a:pt x="52740" y="3660858"/>
                  </a:lnTo>
                  <a:lnTo>
                    <a:pt x="80298" y="3697387"/>
                  </a:lnTo>
                  <a:lnTo>
                    <a:pt x="112592" y="3729686"/>
                  </a:lnTo>
                  <a:lnTo>
                    <a:pt x="149118" y="3757248"/>
                  </a:lnTo>
                  <a:lnTo>
                    <a:pt x="189368" y="3779567"/>
                  </a:lnTo>
                  <a:lnTo>
                    <a:pt x="232837" y="3796136"/>
                  </a:lnTo>
                  <a:lnTo>
                    <a:pt x="279018" y="3806449"/>
                  </a:lnTo>
                  <a:lnTo>
                    <a:pt x="327405" y="3810000"/>
                  </a:lnTo>
                  <a:lnTo>
                    <a:pt x="3863594" y="3810000"/>
                  </a:lnTo>
                  <a:lnTo>
                    <a:pt x="3911981" y="3806449"/>
                  </a:lnTo>
                  <a:lnTo>
                    <a:pt x="3958162" y="3796136"/>
                  </a:lnTo>
                  <a:lnTo>
                    <a:pt x="4001631" y="3779567"/>
                  </a:lnTo>
                  <a:lnTo>
                    <a:pt x="4041881" y="3757248"/>
                  </a:lnTo>
                  <a:lnTo>
                    <a:pt x="4078407" y="3729686"/>
                  </a:lnTo>
                  <a:lnTo>
                    <a:pt x="4110701" y="3697387"/>
                  </a:lnTo>
                  <a:lnTo>
                    <a:pt x="4138259" y="3660858"/>
                  </a:lnTo>
                  <a:lnTo>
                    <a:pt x="4160574" y="3620605"/>
                  </a:lnTo>
                  <a:lnTo>
                    <a:pt x="4177140" y="3577135"/>
                  </a:lnTo>
                  <a:lnTo>
                    <a:pt x="4187450" y="3530953"/>
                  </a:lnTo>
                  <a:lnTo>
                    <a:pt x="4191000" y="3482568"/>
                  </a:lnTo>
                  <a:lnTo>
                    <a:pt x="4191000" y="327405"/>
                  </a:lnTo>
                  <a:lnTo>
                    <a:pt x="4187450" y="279018"/>
                  </a:lnTo>
                  <a:lnTo>
                    <a:pt x="4177140" y="232837"/>
                  </a:lnTo>
                  <a:lnTo>
                    <a:pt x="4160574" y="189368"/>
                  </a:lnTo>
                  <a:lnTo>
                    <a:pt x="4138259" y="149118"/>
                  </a:lnTo>
                  <a:lnTo>
                    <a:pt x="4110701" y="112592"/>
                  </a:lnTo>
                  <a:lnTo>
                    <a:pt x="4078407" y="80298"/>
                  </a:lnTo>
                  <a:lnTo>
                    <a:pt x="4041881" y="52740"/>
                  </a:lnTo>
                  <a:lnTo>
                    <a:pt x="4001631" y="30425"/>
                  </a:lnTo>
                  <a:lnTo>
                    <a:pt x="3958162" y="13859"/>
                  </a:lnTo>
                  <a:lnTo>
                    <a:pt x="3911981" y="3549"/>
                  </a:lnTo>
                  <a:lnTo>
                    <a:pt x="386359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8199" y="2819400"/>
              <a:ext cx="4191000" cy="3810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1082" rIns="0" bIns="0" rtlCol="0">
            <a:spAutoFit/>
          </a:bodyPr>
          <a:lstStyle/>
          <a:p>
            <a:pPr marL="697865" marR="508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/>
                <a:cs typeface="Arial"/>
              </a:rPr>
              <a:t>MODE </a:t>
            </a:r>
            <a:r>
              <a:rPr b="1" spc="-5" dirty="0">
                <a:latin typeface="Arial"/>
                <a:cs typeface="Arial"/>
              </a:rPr>
              <a:t>OF TRANSMISSION:</a:t>
            </a:r>
            <a:r>
              <a:rPr spc="-5" dirty="0"/>
              <a:t>There are </a:t>
            </a:r>
            <a:r>
              <a:rPr dirty="0"/>
              <a:t>three  </a:t>
            </a:r>
            <a:r>
              <a:rPr spc="-5" dirty="0"/>
              <a:t>main fly families </a:t>
            </a:r>
            <a:r>
              <a:rPr dirty="0"/>
              <a:t>causing economically  important myiasis </a:t>
            </a:r>
            <a:r>
              <a:rPr spc="-5" dirty="0"/>
              <a:t>in </a:t>
            </a:r>
            <a:r>
              <a:rPr dirty="0"/>
              <a:t>livestock </a:t>
            </a:r>
            <a:r>
              <a:rPr spc="-5" dirty="0"/>
              <a:t>and </a:t>
            </a:r>
            <a:r>
              <a:rPr dirty="0"/>
              <a:t>also,  occasionally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humans: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4601921"/>
            <a:ext cx="348081" cy="25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5114290"/>
            <a:ext cx="348081" cy="25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626303"/>
            <a:ext cx="348081" cy="259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4884" y="4354664"/>
            <a:ext cx="4147820" cy="1562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Calliphoridae (blowflies)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Oestridae (botflies)  Sarcophagidae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(fleshflies)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84553"/>
            <a:ext cx="348081" cy="259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4884" y="1624024"/>
            <a:ext cx="7427595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246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SYMPTOMS: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Myiasis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varies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widely in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forms it takes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effects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victims.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variations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depend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largely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 the fly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species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where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larvae are located.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Some flies lay eggs in open wounds,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other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larvae may invade unbroken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enter the  body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ears,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still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others  may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swallowed if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eggs are deposited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  the lips or on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408" y="627887"/>
            <a:ext cx="7277100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42262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4884" y="1581353"/>
            <a:ext cx="7509509" cy="4677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9906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cutaneous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myiasis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once the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breathing hole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has formed, 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cover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air  hole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thickly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petroleum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jelly.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Lack of oxygen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then forces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larva 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surface,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where it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more easily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dealt with.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clinical or  veterinary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setting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time for  such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tentative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approaches,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treatment  of choice might be more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direct,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or without  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incision.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First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larva must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eliminated  through pressure around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lesion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use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forceps.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Secondly the wound must be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cleaned and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disinfected.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8064" y="627887"/>
            <a:ext cx="3656076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067814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579877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3091637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3604259"/>
            <a:ext cx="348081" cy="25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4116323"/>
            <a:ext cx="348081" cy="25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4628083"/>
            <a:ext cx="348081" cy="25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4884" y="1821332"/>
            <a:ext cx="6539865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Textbook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oral pathology-</a:t>
            </a: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Shafer</a:t>
            </a:r>
            <a:endParaRPr sz="2800">
              <a:latin typeface="Arial"/>
              <a:cs typeface="Arial"/>
            </a:endParaRPr>
          </a:p>
          <a:p>
            <a:pPr marL="12700" marR="183515">
              <a:lnSpc>
                <a:spcPct val="12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oral diseases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tropics-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Prabhu , Daftari  shear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Textbook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medicine – Davidson  General medicine –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P.J.Mehta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41732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Internet	resources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2563" y="627887"/>
            <a:ext cx="8099425" cy="5382260"/>
            <a:chOff x="702563" y="627887"/>
            <a:chExt cx="8099425" cy="5382260"/>
          </a:xfrm>
        </p:grpSpPr>
        <p:sp>
          <p:nvSpPr>
            <p:cNvPr id="3" name="object 3"/>
            <p:cNvSpPr/>
            <p:nvPr/>
          </p:nvSpPr>
          <p:spPr>
            <a:xfrm>
              <a:off x="702563" y="627887"/>
              <a:ext cx="7533132" cy="2602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62199" y="2813192"/>
              <a:ext cx="6440170" cy="3171190"/>
            </a:xfrm>
            <a:custGeom>
              <a:avLst/>
              <a:gdLst/>
              <a:ahLst/>
              <a:cxnLst/>
              <a:rect l="l" t="t" r="r" b="b"/>
              <a:pathLst>
                <a:path w="6440170" h="3171190">
                  <a:moveTo>
                    <a:pt x="1357478" y="0"/>
                  </a:moveTo>
                  <a:lnTo>
                    <a:pt x="1233685" y="57496"/>
                  </a:lnTo>
                  <a:lnTo>
                    <a:pt x="1118439" y="125740"/>
                  </a:lnTo>
                  <a:lnTo>
                    <a:pt x="1105628" y="260078"/>
                  </a:lnTo>
                  <a:lnTo>
                    <a:pt x="1124835" y="417880"/>
                  </a:lnTo>
                  <a:lnTo>
                    <a:pt x="1171798" y="475376"/>
                  </a:lnTo>
                  <a:lnTo>
                    <a:pt x="1144043" y="511737"/>
                  </a:lnTo>
                  <a:lnTo>
                    <a:pt x="1171798" y="571383"/>
                  </a:lnTo>
                  <a:lnTo>
                    <a:pt x="1263572" y="714319"/>
                  </a:lnTo>
                  <a:lnTo>
                    <a:pt x="1225156" y="742082"/>
                  </a:lnTo>
                  <a:lnTo>
                    <a:pt x="1148308" y="790981"/>
                  </a:lnTo>
                  <a:lnTo>
                    <a:pt x="1060798" y="806027"/>
                  </a:lnTo>
                  <a:lnTo>
                    <a:pt x="870834" y="891286"/>
                  </a:lnTo>
                  <a:lnTo>
                    <a:pt x="751306" y="933916"/>
                  </a:lnTo>
                  <a:lnTo>
                    <a:pt x="597644" y="1068254"/>
                  </a:lnTo>
                  <a:lnTo>
                    <a:pt x="439681" y="1198293"/>
                  </a:lnTo>
                  <a:lnTo>
                    <a:pt x="367115" y="1447803"/>
                  </a:lnTo>
                  <a:lnTo>
                    <a:pt x="296680" y="1759127"/>
                  </a:lnTo>
                  <a:lnTo>
                    <a:pt x="170753" y="1948902"/>
                  </a:lnTo>
                  <a:lnTo>
                    <a:pt x="136602" y="2179192"/>
                  </a:lnTo>
                  <a:lnTo>
                    <a:pt x="61898" y="2194131"/>
                  </a:lnTo>
                  <a:lnTo>
                    <a:pt x="0" y="2285821"/>
                  </a:lnTo>
                  <a:lnTo>
                    <a:pt x="147274" y="2413764"/>
                  </a:lnTo>
                  <a:lnTo>
                    <a:pt x="563493" y="2558760"/>
                  </a:lnTo>
                  <a:lnTo>
                    <a:pt x="1468479" y="2806103"/>
                  </a:lnTo>
                  <a:lnTo>
                    <a:pt x="2781181" y="3170742"/>
                  </a:lnTo>
                  <a:lnTo>
                    <a:pt x="3690324" y="3162213"/>
                  </a:lnTo>
                  <a:lnTo>
                    <a:pt x="4906935" y="3085447"/>
                  </a:lnTo>
                  <a:lnTo>
                    <a:pt x="5643351" y="2951116"/>
                  </a:lnTo>
                  <a:lnTo>
                    <a:pt x="6313652" y="2624854"/>
                  </a:lnTo>
                  <a:lnTo>
                    <a:pt x="6439613" y="2490516"/>
                  </a:lnTo>
                  <a:lnTo>
                    <a:pt x="6390518" y="2413765"/>
                  </a:lnTo>
                  <a:lnTo>
                    <a:pt x="6409690" y="2356179"/>
                  </a:lnTo>
                  <a:lnTo>
                    <a:pt x="6401090" y="2290084"/>
                  </a:lnTo>
                  <a:lnTo>
                    <a:pt x="6396790" y="2209052"/>
                  </a:lnTo>
                  <a:lnTo>
                    <a:pt x="6294300" y="1820959"/>
                  </a:lnTo>
                  <a:lnTo>
                    <a:pt x="6066029" y="1452103"/>
                  </a:lnTo>
                  <a:lnTo>
                    <a:pt x="5816257" y="1136498"/>
                  </a:lnTo>
                  <a:lnTo>
                    <a:pt x="5681874" y="1006459"/>
                  </a:lnTo>
                  <a:lnTo>
                    <a:pt x="5634930" y="976547"/>
                  </a:lnTo>
                  <a:lnTo>
                    <a:pt x="5639051" y="895586"/>
                  </a:lnTo>
                  <a:lnTo>
                    <a:pt x="5696746" y="748351"/>
                  </a:lnTo>
                  <a:lnTo>
                    <a:pt x="5750141" y="684406"/>
                  </a:lnTo>
                  <a:lnTo>
                    <a:pt x="5724518" y="507439"/>
                  </a:lnTo>
                  <a:lnTo>
                    <a:pt x="5692446" y="387968"/>
                  </a:lnTo>
                  <a:lnTo>
                    <a:pt x="5577235" y="277094"/>
                  </a:lnTo>
                  <a:lnTo>
                    <a:pt x="5489797" y="191834"/>
                  </a:lnTo>
                  <a:lnTo>
                    <a:pt x="5218702" y="176968"/>
                  </a:lnTo>
                  <a:lnTo>
                    <a:pt x="5154557" y="202581"/>
                  </a:lnTo>
                  <a:lnTo>
                    <a:pt x="3987041" y="1820958"/>
                  </a:lnTo>
                  <a:lnTo>
                    <a:pt x="3901753" y="1944639"/>
                  </a:lnTo>
                  <a:lnTo>
                    <a:pt x="3799264" y="1910517"/>
                  </a:lnTo>
                  <a:lnTo>
                    <a:pt x="3647680" y="1974498"/>
                  </a:lnTo>
                  <a:lnTo>
                    <a:pt x="3124842" y="1852949"/>
                  </a:lnTo>
                  <a:lnTo>
                    <a:pt x="2966809" y="1795380"/>
                  </a:lnTo>
                  <a:lnTo>
                    <a:pt x="3205830" y="1471268"/>
                  </a:lnTo>
                  <a:lnTo>
                    <a:pt x="2785482" y="1044790"/>
                  </a:lnTo>
                  <a:lnTo>
                    <a:pt x="1846237" y="68243"/>
                  </a:lnTo>
                  <a:lnTo>
                    <a:pt x="1760895" y="53197"/>
                  </a:lnTo>
                  <a:lnTo>
                    <a:pt x="1617894" y="10567"/>
                  </a:lnTo>
                  <a:lnTo>
                    <a:pt x="1487686" y="10567"/>
                  </a:lnTo>
                  <a:lnTo>
                    <a:pt x="1357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6538" y="4759972"/>
              <a:ext cx="6219825" cy="1249680"/>
            </a:xfrm>
            <a:custGeom>
              <a:avLst/>
              <a:gdLst/>
              <a:ahLst/>
              <a:cxnLst/>
              <a:rect l="l" t="t" r="r" b="b"/>
              <a:pathLst>
                <a:path w="6219825" h="1249679">
                  <a:moveTo>
                    <a:pt x="702221" y="157797"/>
                  </a:moveTo>
                  <a:lnTo>
                    <a:pt x="469582" y="100215"/>
                  </a:lnTo>
                  <a:lnTo>
                    <a:pt x="0" y="287870"/>
                  </a:lnTo>
                  <a:lnTo>
                    <a:pt x="29883" y="432866"/>
                  </a:lnTo>
                  <a:lnTo>
                    <a:pt x="138747" y="381698"/>
                  </a:lnTo>
                  <a:lnTo>
                    <a:pt x="102450" y="360362"/>
                  </a:lnTo>
                  <a:lnTo>
                    <a:pt x="702221" y="157797"/>
                  </a:lnTo>
                  <a:close/>
                </a:path>
                <a:path w="6219825" h="1249679">
                  <a:moveTo>
                    <a:pt x="4147185" y="330517"/>
                  </a:moveTo>
                  <a:lnTo>
                    <a:pt x="3517557" y="432866"/>
                  </a:lnTo>
                  <a:lnTo>
                    <a:pt x="3459861" y="339051"/>
                  </a:lnTo>
                  <a:lnTo>
                    <a:pt x="3408616" y="281457"/>
                  </a:lnTo>
                  <a:lnTo>
                    <a:pt x="3387293" y="208978"/>
                  </a:lnTo>
                  <a:lnTo>
                    <a:pt x="3387293" y="130073"/>
                  </a:lnTo>
                  <a:lnTo>
                    <a:pt x="3466312" y="63982"/>
                  </a:lnTo>
                  <a:lnTo>
                    <a:pt x="3199523" y="0"/>
                  </a:lnTo>
                  <a:lnTo>
                    <a:pt x="2717177" y="36245"/>
                  </a:lnTo>
                  <a:lnTo>
                    <a:pt x="2729903" y="223888"/>
                  </a:lnTo>
                  <a:lnTo>
                    <a:pt x="2926270" y="302793"/>
                  </a:lnTo>
                  <a:lnTo>
                    <a:pt x="3481184" y="454190"/>
                  </a:lnTo>
                  <a:lnTo>
                    <a:pt x="3481184" y="641845"/>
                  </a:lnTo>
                  <a:lnTo>
                    <a:pt x="3690467" y="678078"/>
                  </a:lnTo>
                  <a:lnTo>
                    <a:pt x="4147185" y="330517"/>
                  </a:lnTo>
                  <a:close/>
                </a:path>
                <a:path w="6219825" h="1249679">
                  <a:moveTo>
                    <a:pt x="6219723" y="614121"/>
                  </a:moveTo>
                  <a:lnTo>
                    <a:pt x="5850445" y="518160"/>
                  </a:lnTo>
                  <a:lnTo>
                    <a:pt x="4977485" y="786841"/>
                  </a:lnTo>
                  <a:lnTo>
                    <a:pt x="4499267" y="995794"/>
                  </a:lnTo>
                  <a:lnTo>
                    <a:pt x="3792778" y="850798"/>
                  </a:lnTo>
                  <a:lnTo>
                    <a:pt x="3199523" y="735672"/>
                  </a:lnTo>
                  <a:lnTo>
                    <a:pt x="2544267" y="908367"/>
                  </a:lnTo>
                  <a:lnTo>
                    <a:pt x="1929511" y="584263"/>
                  </a:lnTo>
                  <a:lnTo>
                    <a:pt x="1942236" y="477647"/>
                  </a:lnTo>
                  <a:lnTo>
                    <a:pt x="1417243" y="678078"/>
                  </a:lnTo>
                  <a:lnTo>
                    <a:pt x="1208074" y="838009"/>
                  </a:lnTo>
                  <a:lnTo>
                    <a:pt x="2550541" y="1234630"/>
                  </a:lnTo>
                  <a:lnTo>
                    <a:pt x="3656241" y="1249553"/>
                  </a:lnTo>
                  <a:lnTo>
                    <a:pt x="4781118" y="1183449"/>
                  </a:lnTo>
                  <a:lnTo>
                    <a:pt x="5353050" y="1104557"/>
                  </a:lnTo>
                  <a:lnTo>
                    <a:pt x="6089459" y="801763"/>
                  </a:lnTo>
                  <a:lnTo>
                    <a:pt x="6219723" y="614121"/>
                  </a:lnTo>
                  <a:close/>
                </a:path>
              </a:pathLst>
            </a:custGeom>
            <a:solidFill>
              <a:srgbClr val="F5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9038" y="1795986"/>
              <a:ext cx="6343424" cy="4113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C9A417-E0D7-3345-A6BC-A8482A70589D}"/>
              </a:ext>
            </a:extLst>
          </p:cNvPr>
          <p:cNvSpPr/>
          <p:nvPr/>
        </p:nvSpPr>
        <p:spPr>
          <a:xfrm>
            <a:off x="1066800" y="838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Parasitic infestation is common in developing countries, especially in Africa. Children are often more vulnerable to these infections. Many health problems result from these infestations, including malnutrition, iron-deficiency anemia, surgical morbidities, and even impaired cognitive function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educa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achievement. </a:t>
            </a:r>
          </a:p>
        </p:txBody>
      </p:sp>
    </p:spTree>
    <p:extLst>
      <p:ext uri="{BB962C8B-B14F-4D97-AF65-F5344CB8AC3E}">
        <p14:creationId xmlns:p14="http://schemas.microsoft.com/office/powerpoint/2010/main" val="418606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618F93-70B9-FF49-82E0-B693180AB52D}"/>
              </a:ext>
            </a:extLst>
          </p:cNvPr>
          <p:cNvSpPr/>
          <p:nvPr/>
        </p:nvSpPr>
        <p:spPr>
          <a:xfrm>
            <a:off x="990600" y="685800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Surgical intervention may be needed to treat serious complications caused by some of these parasites. Amoebic colitis and liver abscess caused by protozoan infections; intestinal obstruction, biliary infestation with cholangitis and liver abscess, and pancreatitis caused by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Ascaris lumbricoides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biliary obstruction caused by Faschiola; hepatic and pulmonary hydatid cysts caused by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Echinococcus granuloses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multilocularis are examples </a:t>
            </a:r>
          </a:p>
        </p:txBody>
      </p:sp>
    </p:spTree>
    <p:extLst>
      <p:ext uri="{BB962C8B-B14F-4D97-AF65-F5344CB8AC3E}">
        <p14:creationId xmlns:p14="http://schemas.microsoft.com/office/powerpoint/2010/main" val="16331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288036"/>
            <a:ext cx="7776972" cy="397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00009" y="6537147"/>
            <a:ext cx="79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Figure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23.1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914400"/>
            <a:ext cx="8382000" cy="5641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2063</Words>
  <Application>Microsoft Macintosh PowerPoint</Application>
  <PresentationFormat>On-screen Show (4:3)</PresentationFormat>
  <Paragraphs>174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Times New Roman</vt:lpstr>
      <vt:lpstr>Tw Cen MT</vt:lpstr>
      <vt:lpstr>Wingdings</vt:lpstr>
      <vt:lpstr>Circuit</vt:lpstr>
      <vt:lpstr>Parasitic infestations requiring surgical interventions  </vt:lpstr>
      <vt:lpstr>PowerPoint Presentation</vt:lpstr>
      <vt:lpstr>Commensalism: One symbiont  benefits, other unaffected</vt:lpstr>
      <vt:lpstr>Each causes different  symptoms and different  infections.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------ An association which is beneficial to  both living things.</vt:lpstr>
      <vt:lpstr>PowerPoint Presentation</vt:lpstr>
      <vt:lpstr>PowerPoint Presentation</vt:lpstr>
      <vt:lpstr>PowerPoint Presentation</vt:lpstr>
      <vt:lpstr>Endoparasites</vt:lpstr>
      <vt:lpstr>Protozoa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ENTAMOEBA HYSTOLYTICA</vt:lpstr>
      <vt:lpstr>PowerPoint Presentation</vt:lpstr>
      <vt:lpstr>SYMPTOMS: Abdominal pain, diarrhea,  fatigue, fever, vomiting, bloody stool, weight  loss</vt:lpstr>
      <vt:lpstr>PowerPoint Presentation</vt:lpstr>
      <vt:lpstr>PowerPoint Presentation</vt:lpstr>
      <vt:lpstr>PowerPoint Presentation</vt:lpstr>
      <vt:lpstr>Malaria</vt:lpstr>
      <vt:lpstr>PowerPoint Presentation</vt:lpstr>
      <vt:lpstr>PowerPoint Presentation</vt:lpstr>
      <vt:lpstr>PowerPoint Presentation</vt:lpstr>
      <vt:lpstr>PowerPoint Presentation</vt:lpstr>
      <vt:lpstr>Plasmodium</vt:lpstr>
      <vt:lpstr>Malaria</vt:lpstr>
      <vt:lpstr>PowerPoint Presentation</vt:lpstr>
      <vt:lpstr>Leishmania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Helminths are macroscopic, multicellular,  eukaryotic worms</vt:lpstr>
      <vt:lpstr>PowerPoint Presentation</vt:lpstr>
      <vt:lpstr>Mode of Infection: Most common tapeworms in  humans are the pork tapeworm (T. solium), the  beef tapeworm (T. saginata), the fish tapeworm  and the dwarf tapeworm</vt:lpstr>
      <vt:lpstr>PowerPoint Presentation</vt:lpstr>
      <vt:lpstr>PowerPoint Presentation</vt:lpstr>
      <vt:lpstr>Tapeworms are treated with medications taken  by mouth, usually in a single dose. The drug of  choice for tapeworm infections is praziquantel.</vt:lpstr>
      <vt:lpstr>Ascariasis is a disease of humans caused by  the parasitic roundworm Ascaris lumbricoides.</vt:lpstr>
      <vt:lpstr>PowerPoint Presentation</vt:lpstr>
      <vt:lpstr>PowerPoint Presentation</vt:lpstr>
      <vt:lpstr>INCUBATION PERIOD: 4-8 weeks</vt:lpstr>
      <vt:lpstr>PowerPoint Presentation</vt:lpstr>
      <vt:lpstr>It is a parasitic filarial nematode (roundworm)  spread by a mosquito vector. It cause  lymphatic filariasis, an infection of the  lymphatic system by filarial worms.</vt:lpstr>
      <vt:lpstr>PowerPoint Presentation</vt:lpstr>
      <vt:lpstr>  INCUBATION PERIOD: The incubation period  is variable and often difficult to determine. Both  microfilaria and adult worms have been  observed in patients as early as 6 months and  as late as 12 months after infection</vt:lpstr>
      <vt:lpstr>   If the infection is left untreated, it can develop  into a chronic disease called elephantiasis. Limited treatment modalities exist and  no vaccines have been developed.</vt:lpstr>
      <vt:lpstr>PowerPoint Presentation</vt:lpstr>
      <vt:lpstr>It is the parasitic infestation of the body of a  live mammal by fly larvae (maggots) that grow  inside the host while feeding on its tissue.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infestations requiring surgical interventions  </dc:title>
  <dc:creator>faryal azhar</dc:creator>
  <cp:lastModifiedBy>faryal azhar</cp:lastModifiedBy>
  <cp:revision>2</cp:revision>
  <dcterms:created xsi:type="dcterms:W3CDTF">2020-03-26T20:45:00Z</dcterms:created>
  <dcterms:modified xsi:type="dcterms:W3CDTF">2020-08-16T04:34:05Z</dcterms:modified>
</cp:coreProperties>
</file>