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340" r:id="rId2"/>
    <p:sldId id="341" r:id="rId3"/>
    <p:sldId id="405" r:id="rId4"/>
    <p:sldId id="512" r:id="rId5"/>
    <p:sldId id="511" r:id="rId6"/>
    <p:sldId id="597" r:id="rId7"/>
    <p:sldId id="598" r:id="rId8"/>
    <p:sldId id="602" r:id="rId9"/>
    <p:sldId id="603" r:id="rId10"/>
    <p:sldId id="613" r:id="rId11"/>
    <p:sldId id="614" r:id="rId12"/>
    <p:sldId id="615" r:id="rId13"/>
    <p:sldId id="617" r:id="rId14"/>
    <p:sldId id="580" r:id="rId15"/>
    <p:sldId id="582" r:id="rId16"/>
    <p:sldId id="584" r:id="rId17"/>
    <p:sldId id="585" r:id="rId18"/>
    <p:sldId id="621" r:id="rId19"/>
    <p:sldId id="5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9" autoAdjust="0"/>
    <p:restoredTop sz="95179" autoAdjust="0"/>
  </p:normalViewPr>
  <p:slideViewPr>
    <p:cSldViewPr>
      <p:cViewPr varScale="1">
        <p:scale>
          <a:sx n="52" d="100"/>
          <a:sy n="52" d="100"/>
        </p:scale>
        <p:origin x="105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3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 dirty="0">
              <a:latin typeface="Arial Black" pitchFamily="34" charset="0"/>
            </a:rPr>
            <a:t>Servic</a:t>
          </a:r>
          <a:r>
            <a:rPr lang="en-US" dirty="0">
              <a:latin typeface="Arial Black" pitchFamily="34" charset="0"/>
            </a:rPr>
            <a:t>e</a:t>
          </a:r>
          <a:r>
            <a:rPr lang="en-US" dirty="0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A31D815-D077-4866-A600-165E070A2D6F}" type="presOf" srcId="{F9CEBA05-2F10-437E-89B2-54F4D9FAF478}" destId="{5ED88519-AC6C-4AA3-B76D-812B93A167E4}" srcOrd="0" destOrd="0" presId="urn:microsoft.com/office/officeart/2005/8/layout/gear1#3"/>
    <dgm:cxn modelId="{4A9FFF58-7BC4-4C65-9759-C9C669FC2B76}" type="presOf" srcId="{DACAB5BA-B8B4-4D66-8B11-1D02259E020B}" destId="{B6B6B41B-120B-4968-AB6A-FC6E7C8EF3C0}" srcOrd="1" destOrd="0" presId="urn:microsoft.com/office/officeart/2005/8/layout/gear1#3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416A29-364E-458C-90C5-1284F3C404E9}" type="presOf" srcId="{663C1E13-76F9-4B70-A2F2-CA23180743CE}" destId="{4822A78E-EAEC-401F-941A-3A84E13E2357}" srcOrd="2" destOrd="0" presId="urn:microsoft.com/office/officeart/2005/8/layout/gear1#3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5990A8E9-7068-4CD0-BDC1-650288BAF401}" type="presOf" srcId="{663C1E13-76F9-4B70-A2F2-CA23180743CE}" destId="{B9330EE9-43E4-4FD4-8144-E92B1DD0FCDF}" srcOrd="1" destOrd="0" presId="urn:microsoft.com/office/officeart/2005/8/layout/gear1#3"/>
    <dgm:cxn modelId="{E633DDFA-2095-473F-876E-4E0B2BFEEFF6}" type="presOf" srcId="{23718C41-0A1F-40BF-86BE-8A5476EC271E}" destId="{398423B3-DD54-4226-99D7-017EFC1488DF}" srcOrd="0" destOrd="0" presId="urn:microsoft.com/office/officeart/2005/8/layout/gear1#3"/>
    <dgm:cxn modelId="{EEB57BF3-C8C3-4D26-B720-6A2822B576FB}" type="presOf" srcId="{399ACE2F-90C5-48B1-9E65-700A32562848}" destId="{9815588C-16D0-4475-B64C-847FC87C8C32}" srcOrd="3" destOrd="0" presId="urn:microsoft.com/office/officeart/2005/8/layout/gear1#3"/>
    <dgm:cxn modelId="{0C255DF6-A053-4031-BF78-2222755ED1B9}" type="presOf" srcId="{663C1E13-76F9-4B70-A2F2-CA23180743CE}" destId="{93300324-D62F-4E58-B882-734182BDB462}" srcOrd="0" destOrd="0" presId="urn:microsoft.com/office/officeart/2005/8/layout/gear1#3"/>
    <dgm:cxn modelId="{EC63EEBE-12D9-4B46-A3D6-28286309B01D}" type="presOf" srcId="{DACAB5BA-B8B4-4D66-8B11-1D02259E020B}" destId="{87622A90-D0D8-4EA3-BC0D-D537801AF2B1}" srcOrd="0" destOrd="0" presId="urn:microsoft.com/office/officeart/2005/8/layout/gear1#3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CD461FA2-0710-4EF6-AA5F-BD774C121CA7}" type="presOf" srcId="{399ACE2F-90C5-48B1-9E65-700A32562848}" destId="{7D3EFDB4-E5D1-439A-86D8-1FCF80D959BA}" srcOrd="2" destOrd="0" presId="urn:microsoft.com/office/officeart/2005/8/layout/gear1#3"/>
    <dgm:cxn modelId="{9A0FA2F0-3016-4FA6-B4C5-E56783E79BCF}" type="presOf" srcId="{399ACE2F-90C5-48B1-9E65-700A32562848}" destId="{59EDF28D-6C67-49D0-B5A1-DE5C3CBA2292}" srcOrd="0" destOrd="0" presId="urn:microsoft.com/office/officeart/2005/8/layout/gear1#3"/>
    <dgm:cxn modelId="{8DEEF35F-B436-4B54-B7F8-F04A2A69F5A6}" type="presOf" srcId="{188C389E-9423-41DE-9C5E-D4A7E95C7E62}" destId="{6DF3A3A0-5919-4E69-80DD-61760D6340A0}" srcOrd="0" destOrd="0" presId="urn:microsoft.com/office/officeart/2005/8/layout/gear1#3"/>
    <dgm:cxn modelId="{ED902FCE-FC6D-4D59-A8C3-CAA6A78FCEEC}" type="presOf" srcId="{399ACE2F-90C5-48B1-9E65-700A32562848}" destId="{23DC08E4-3725-4448-BFFF-1CCEA2F2987E}" srcOrd="1" destOrd="0" presId="urn:microsoft.com/office/officeart/2005/8/layout/gear1#3"/>
    <dgm:cxn modelId="{E4A97E14-7D05-4D68-BAE4-4AC1811FFA38}" type="presOf" srcId="{DA82EADB-2721-42A0-95EA-F9B5521A38A6}" destId="{A09CEA93-9338-4361-A5E6-CF85B6019F5A}" srcOrd="0" destOrd="0" presId="urn:microsoft.com/office/officeart/2005/8/layout/gear1#3"/>
    <dgm:cxn modelId="{17623212-9C52-4B97-A93F-581E50A0EE7B}" type="presOf" srcId="{DACAB5BA-B8B4-4D66-8B11-1D02259E020B}" destId="{8BC64EA7-2794-42B6-96C9-F39A52CB985A}" srcOrd="2" destOrd="0" presId="urn:microsoft.com/office/officeart/2005/8/layout/gear1#3"/>
    <dgm:cxn modelId="{1C705BF0-F7A3-4A41-98DE-5AA498EC2268}" type="presParOf" srcId="{5ED88519-AC6C-4AA3-B76D-812B93A167E4}" destId="{87622A90-D0D8-4EA3-BC0D-D537801AF2B1}" srcOrd="0" destOrd="0" presId="urn:microsoft.com/office/officeart/2005/8/layout/gear1#3"/>
    <dgm:cxn modelId="{5266FA23-4487-4733-8F43-10B4A20688EF}" type="presParOf" srcId="{5ED88519-AC6C-4AA3-B76D-812B93A167E4}" destId="{B6B6B41B-120B-4968-AB6A-FC6E7C8EF3C0}" srcOrd="1" destOrd="0" presId="urn:microsoft.com/office/officeart/2005/8/layout/gear1#3"/>
    <dgm:cxn modelId="{23C721C6-4DD1-49A5-A0CC-65BFB64A7E75}" type="presParOf" srcId="{5ED88519-AC6C-4AA3-B76D-812B93A167E4}" destId="{8BC64EA7-2794-42B6-96C9-F39A52CB985A}" srcOrd="2" destOrd="0" presId="urn:microsoft.com/office/officeart/2005/8/layout/gear1#3"/>
    <dgm:cxn modelId="{08D4CDD4-CF96-43E9-B573-3FB26B41DE0C}" type="presParOf" srcId="{5ED88519-AC6C-4AA3-B76D-812B93A167E4}" destId="{93300324-D62F-4E58-B882-734182BDB462}" srcOrd="3" destOrd="0" presId="urn:microsoft.com/office/officeart/2005/8/layout/gear1#3"/>
    <dgm:cxn modelId="{0C03EB2A-BA9F-4177-9C0D-A92A2D112A1E}" type="presParOf" srcId="{5ED88519-AC6C-4AA3-B76D-812B93A167E4}" destId="{B9330EE9-43E4-4FD4-8144-E92B1DD0FCDF}" srcOrd="4" destOrd="0" presId="urn:microsoft.com/office/officeart/2005/8/layout/gear1#3"/>
    <dgm:cxn modelId="{B7789E63-81C6-41C0-A5D9-387B1A51717B}" type="presParOf" srcId="{5ED88519-AC6C-4AA3-B76D-812B93A167E4}" destId="{4822A78E-EAEC-401F-941A-3A84E13E2357}" srcOrd="5" destOrd="0" presId="urn:microsoft.com/office/officeart/2005/8/layout/gear1#3"/>
    <dgm:cxn modelId="{830F74C4-09BC-4E6A-ABCE-5808A3EAE773}" type="presParOf" srcId="{5ED88519-AC6C-4AA3-B76D-812B93A167E4}" destId="{59EDF28D-6C67-49D0-B5A1-DE5C3CBA2292}" srcOrd="6" destOrd="0" presId="urn:microsoft.com/office/officeart/2005/8/layout/gear1#3"/>
    <dgm:cxn modelId="{92E21763-77DE-4C9D-A499-28DE0AED0A6E}" type="presParOf" srcId="{5ED88519-AC6C-4AA3-B76D-812B93A167E4}" destId="{23DC08E4-3725-4448-BFFF-1CCEA2F2987E}" srcOrd="7" destOrd="0" presId="urn:microsoft.com/office/officeart/2005/8/layout/gear1#3"/>
    <dgm:cxn modelId="{E00C3D16-7BB4-47D7-9337-A6DC556836A3}" type="presParOf" srcId="{5ED88519-AC6C-4AA3-B76D-812B93A167E4}" destId="{7D3EFDB4-E5D1-439A-86D8-1FCF80D959BA}" srcOrd="8" destOrd="0" presId="urn:microsoft.com/office/officeart/2005/8/layout/gear1#3"/>
    <dgm:cxn modelId="{B1A8B9D7-A8F9-4D92-9BB0-4672EC454C94}" type="presParOf" srcId="{5ED88519-AC6C-4AA3-B76D-812B93A167E4}" destId="{9815588C-16D0-4475-B64C-847FC87C8C32}" srcOrd="9" destOrd="0" presId="urn:microsoft.com/office/officeart/2005/8/layout/gear1#3"/>
    <dgm:cxn modelId="{FFB249CB-C123-4064-A0AD-BE7A0B9EF2A4}" type="presParOf" srcId="{5ED88519-AC6C-4AA3-B76D-812B93A167E4}" destId="{398423B3-DD54-4226-99D7-017EFC1488DF}" srcOrd="10" destOrd="0" presId="urn:microsoft.com/office/officeart/2005/8/layout/gear1#3"/>
    <dgm:cxn modelId="{00DCB96D-7544-4E39-9DB2-EC33C479AC4C}" type="presParOf" srcId="{5ED88519-AC6C-4AA3-B76D-812B93A167E4}" destId="{6DF3A3A0-5919-4E69-80DD-61760D6340A0}" srcOrd="11" destOrd="0" presId="urn:microsoft.com/office/officeart/2005/8/layout/gear1#3"/>
    <dgm:cxn modelId="{A941BE95-AD73-4534-949E-F30171D085E1}" type="presParOf" srcId="{5ED88519-AC6C-4AA3-B76D-812B93A167E4}" destId="{A09CEA93-9338-4361-A5E6-CF85B6019F5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128526" y="1359205"/>
          <a:ext cx="1383029" cy="13830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Wisdom</a:t>
          </a:r>
        </a:p>
      </dsp:txBody>
      <dsp:txXfrm>
        <a:off x="1406576" y="1683173"/>
        <a:ext cx="826929" cy="710905"/>
      </dsp:txXfrm>
    </dsp:sp>
    <dsp:sp modelId="{93300324-D62F-4E58-B882-734182BDB462}">
      <dsp:nvSpPr>
        <dsp:cNvPr id="0" name=""/>
        <dsp:cNvSpPr/>
      </dsp:nvSpPr>
      <dsp:spPr>
        <a:xfrm>
          <a:off x="326897" y="1035350"/>
          <a:ext cx="1005839" cy="1005839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Arial Black" pitchFamily="34" charset="0"/>
            </a:rPr>
            <a:t>Truth</a:t>
          </a:r>
          <a:r>
            <a:rPr lang="en-US" sz="1000" kern="1200" dirty="0"/>
            <a:t> </a:t>
          </a:r>
        </a:p>
      </dsp:txBody>
      <dsp:txXfrm>
        <a:off x="580120" y="1290103"/>
        <a:ext cx="499393" cy="496333"/>
      </dsp:txXfrm>
    </dsp:sp>
    <dsp:sp modelId="{59EDF28D-6C67-49D0-B5A1-DE5C3CBA2292}">
      <dsp:nvSpPr>
        <dsp:cNvPr id="0" name=""/>
        <dsp:cNvSpPr/>
      </dsp:nvSpPr>
      <dsp:spPr>
        <a:xfrm rot="20700000">
          <a:off x="890270" y="341423"/>
          <a:ext cx="985517" cy="98551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Arial Black" pitchFamily="34" charset="0"/>
            </a:rPr>
            <a:t>Servic</a:t>
          </a:r>
          <a:r>
            <a:rPr lang="en-US" sz="1000" kern="1200" dirty="0">
              <a:latin typeface="Arial Black" pitchFamily="34" charset="0"/>
            </a:rPr>
            <a:t>e</a:t>
          </a:r>
          <a:r>
            <a:rPr lang="en-US" sz="1000" kern="1200" dirty="0"/>
            <a:t> </a:t>
          </a:r>
        </a:p>
      </dsp:txBody>
      <dsp:txXfrm rot="-20700000">
        <a:off x="1106423" y="557576"/>
        <a:ext cx="553211" cy="553211"/>
      </dsp:txXfrm>
    </dsp:sp>
    <dsp:sp modelId="{398423B3-DD54-4226-99D7-017EFC1488DF}">
      <dsp:nvSpPr>
        <dsp:cNvPr id="0" name=""/>
        <dsp:cNvSpPr/>
      </dsp:nvSpPr>
      <dsp:spPr>
        <a:xfrm>
          <a:off x="1007811" y="1163264"/>
          <a:ext cx="1770277" cy="1770277"/>
        </a:xfrm>
        <a:prstGeom prst="circularArrow">
          <a:avLst>
            <a:gd name="adj1" fmla="val 4688"/>
            <a:gd name="adj2" fmla="val 299029"/>
            <a:gd name="adj3" fmla="val 2455347"/>
            <a:gd name="adj4" fmla="val 15999134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48765" y="820004"/>
          <a:ext cx="1286217" cy="128621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662310" y="132766"/>
          <a:ext cx="1386801" cy="138680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D9D83-BD0D-4E4A-A10A-7085F8AB3397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8F5A6-4E3F-479D-BE69-5A43FB0EF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0744-AC93-4298-9CB7-CC401410ABCD}" type="datetimeFigureOut">
              <a:rPr lang="en-US" smtClean="0"/>
              <a:pPr/>
              <a:t>3/2/2025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E924B-647E-4C04-8932-E515AB078F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62365-84F5-4DF1-934D-A6927731EA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CB7DB-3F23-4701-BE53-8A434CE71C7F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BFE8B-3643-4A16-B7A8-DC2B2F6255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A1300-02BF-4681-AA0A-52EB477E0044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4F411-0C68-4F5C-A939-750F262AE2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E0CA46-9076-4350-A388-D417D4EA387A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3E684-4E4D-4D8F-B606-96ACB69CB7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B79DA9-8634-4F44-B2F0-BB564C9A9D58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B9D93-D330-4AC6-8426-447D0B5E149C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F78F-8FAE-45F5-87F9-E0C692719B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7228A-D8B7-4842-8F26-2E514CB8EB0B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59807-4E02-4090-954C-8862AE3800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1AAADC-53DF-467F-9CE6-4B44306B7D2C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91A49-D5F3-4578-872E-65604690C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641C5-2571-4DA7-BE14-CA0EADA7AAC1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004BE-0912-48C1-A9DA-82B185A613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A9EEA-31A6-498A-AF5B-FAE6F4FF48B3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C5F5FD-3C7B-462E-84A0-7082383FABA0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349AB-2C45-4CA2-9222-EAC2086D39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F0A9F-5F02-4A35-B72F-C17C58242523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572ADC-6BDA-4F21-BCE5-91C08D5004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E449D-47DF-482D-A60E-57E5E214B4DD}" type="datetime1">
              <a:rPr lang="en-US" smtClean="0"/>
              <a:pPr>
                <a:defRPr/>
              </a:pPr>
              <a:t>3/2/2025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3EE5A7-3B9C-4286-91B6-CD02380A3E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9144000" cy="36512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5596171" y="28576"/>
            <a:ext cx="27093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FFFFFF"/>
                </a:solidFill>
              </a:rPr>
              <a:t>The Rawalpindi Medical University</a:t>
            </a:r>
            <a:endParaRPr lang="en-US" altLang="en-US" sz="1200" dirty="0">
              <a:solidFill>
                <a:srgbClr val="FFFFFF"/>
              </a:solidFill>
            </a:endParaRPr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7560" r="11351" b="8024"/>
          <a:stretch/>
        </p:blipFill>
        <p:spPr bwMode="auto">
          <a:xfrm>
            <a:off x="8336047" y="44451"/>
            <a:ext cx="577217" cy="5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Logo Bismill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600200"/>
            <a:ext cx="4048991" cy="352098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969D43-7853-A06F-A2A4-3902FD4E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05000" y="1219200"/>
            <a:ext cx="54864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490" y="1402060"/>
            <a:ext cx="533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Kwashiorkor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0"/>
            <a:ext cx="3287148" cy="5410200"/>
          </a:xfrm>
        </p:spPr>
      </p:pic>
      <p:sp>
        <p:nvSpPr>
          <p:cNvPr id="7" name="TextBox 6"/>
          <p:cNvSpPr txBox="1"/>
          <p:nvPr/>
        </p:nvSpPr>
        <p:spPr>
          <a:xfrm>
            <a:off x="374780" y="254506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Kwashiorkor is characterized by severe deficiency of good quality of protein.</a:t>
            </a:r>
          </a:p>
          <a:p>
            <a:endParaRPr lang="en-US" sz="28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It occurs in tropics and sub-topics where diet of young children lacks animal proteins.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86139" y="1332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780" y="76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Protein Energy Malnutrition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2303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38200"/>
            <a:ext cx="3657600" cy="518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609600"/>
            <a:ext cx="502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Features: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Growth failure, atrophy of muscles, weakness, nervous irritability.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Skin rashes.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Hair are thin, weak, and red.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Chilosis, xerophathalmia, stomatitis, diarrhea and cachexia.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Edema, moon face and large belly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Enlarged fatty liver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Rickets and scurvy.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18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04" y="457200"/>
            <a:ext cx="4065896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Marasmus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133" y="440351"/>
            <a:ext cx="2362200" cy="3221182"/>
          </a:xfrm>
        </p:spPr>
      </p:pic>
      <p:sp>
        <p:nvSpPr>
          <p:cNvPr id="7" name="TextBox 6"/>
          <p:cNvSpPr txBox="1"/>
          <p:nvPr/>
        </p:nvSpPr>
        <p:spPr>
          <a:xfrm>
            <a:off x="0" y="1143001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It is an extremely severe type of nutrition disorder in which thee is significant wasting of fats, muscles and tissues of the body.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052" y="3419669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Causes</a:t>
            </a:r>
            <a:endParaRPr lang="en-US" sz="28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Chronic starvation.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Adulterated water.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Inadequate food intake.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Vitamin deficiencies.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Low birth weight.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29" y="3442996"/>
            <a:ext cx="3537857" cy="33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036758"/>
              </p:ext>
            </p:extLst>
          </p:nvPr>
        </p:nvGraphicFramePr>
        <p:xfrm>
          <a:off x="304800" y="762000"/>
          <a:ext cx="8534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4100">
                <a:tc>
                  <a:txBody>
                    <a:bodyPr/>
                    <a:lstStyle/>
                    <a:p>
                      <a:r>
                        <a:rPr lang="en-US" sz="4000" dirty="0"/>
                        <a:t>   KWASHIORKOR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     MARASMUS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4300">
                <a:tc>
                  <a:txBody>
                    <a:bodyPr/>
                    <a:lstStyle/>
                    <a:p>
                      <a:r>
                        <a:rPr lang="en-US" sz="2400" dirty="0"/>
                        <a:t>Develops in children whose</a:t>
                      </a:r>
                      <a:r>
                        <a:rPr lang="en-US" sz="2400" baseline="0" dirty="0"/>
                        <a:t> diets are deficient in proteins.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It is characterized</a:t>
                      </a:r>
                      <a:r>
                        <a:rPr lang="en-US" sz="2400" baseline="0" dirty="0"/>
                        <a:t> by a deficiency of proteins and calories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856">
                <a:tc>
                  <a:txBody>
                    <a:bodyPr/>
                    <a:lstStyle/>
                    <a:p>
                      <a:r>
                        <a:rPr lang="en-US" sz="2400" dirty="0"/>
                        <a:t>Children</a:t>
                      </a:r>
                      <a:r>
                        <a:rPr lang="en-US" sz="2400" baseline="0" dirty="0"/>
                        <a:t> of age: 6 months to 3 years.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Infants</a:t>
                      </a:r>
                      <a:r>
                        <a:rPr lang="en-US" sz="2400" baseline="0" dirty="0"/>
                        <a:t> under 1 year of age.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Subcutaneous</a:t>
                      </a:r>
                      <a:r>
                        <a:rPr lang="en-US" sz="2400" baseline="0" dirty="0"/>
                        <a:t> fat is preserved.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Subcutaneous fat is lost.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Edema</a:t>
                      </a:r>
                      <a:r>
                        <a:rPr lang="en-US" sz="2400" baseline="0" dirty="0"/>
                        <a:t> is present.</a:t>
                      </a:r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Edema</a:t>
                      </a:r>
                      <a:r>
                        <a:rPr lang="en-US" sz="2400" baseline="0" dirty="0"/>
                        <a:t> is absent.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Enlarged fatty liver.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</a:t>
                      </a:r>
                      <a:r>
                        <a:rPr lang="en-US" sz="2400" baseline="0" dirty="0"/>
                        <a:t> fatty liver.</a:t>
                      </a:r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586">
                <a:tc>
                  <a:txBody>
                    <a:bodyPr/>
                    <a:lstStyle/>
                    <a:p>
                      <a:r>
                        <a:rPr lang="en-US" sz="2400" dirty="0"/>
                        <a:t>Ribs are not prominent.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Ribs are prominent.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1927" y="116118"/>
            <a:ext cx="2225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Vertical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87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56" y="2758281"/>
            <a:ext cx="2352675" cy="3505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EEB396-A9CF-337D-6776-1C663710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" y="1905000"/>
            <a:ext cx="80010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Family Medicine plays important role in preventing and treating PEM in following manner: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Preventive care and education.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Early detection and screening.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Diagnostic evaluation.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Treatment planning and management.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Monitoring and follow-up.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Community out-reach and advocacy.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  <a:p>
            <a:endParaRPr lang="en-US" sz="28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277031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56841" y="485745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666998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Family Medicine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85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7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64DFC-03FE-461B-18C2-CAB7DCC6A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Artificial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D31C9E-DDD1-7EFD-0C3D-B064BE975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772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Artificial Intelligence </a:t>
            </a:r>
            <a:r>
              <a:rPr lang="en-GB" dirty="0"/>
              <a:t>plays role </a:t>
            </a:r>
            <a:r>
              <a:rPr lang="en-US" dirty="0"/>
              <a:t>in following </a:t>
            </a:r>
            <a:r>
              <a:rPr lang="en-GB" dirty="0"/>
              <a:t>aspects to address the nutrition related issues such as PEM</a:t>
            </a:r>
            <a:r>
              <a:rPr lang="en-GB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analysis and prediction.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Early detection and diagnosis.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Personalized treatment planning.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Remote monitoring and support.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Decision support tools.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Public health surveillance and intervention.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Research and innovation.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Community engagement and education.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057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52400" y="142845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52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EE2660-18E5-686E-013B-A559E1FD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libri" pitchFamily="34" charset="0"/>
              </a:rPr>
              <a:t>Suggested Research Article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9B65BA-AA02-07DB-52F5-74C703F7C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066800"/>
            <a:ext cx="8001000" cy="603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Link: </a:t>
            </a:r>
            <a:r>
              <a:rPr lang="en-US" sz="1800" dirty="0"/>
              <a:t>https://pubmed.ncbi.nlm.nih.gov/37753341/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9F370F6-C32D-2F2E-BC26-CEB3F52C0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8316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40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2296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7322" y="257369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9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C9579-8F2A-586B-93E3-8061CF00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Bioethics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8661" y="277586"/>
            <a:ext cx="21900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Spiral Integration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Information :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To the patient and his family about the disease </a:t>
            </a:r>
          </a:p>
          <a:p>
            <a:r>
              <a:rPr lang="en-US" dirty="0" smtClean="0"/>
              <a:t>Counselling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1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-69622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784451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</a:t>
            </a:r>
            <a:r>
              <a:rPr lang="en-US" sz="2800" dirty="0" smtClean="0">
                <a:solidFill>
                  <a:srgbClr val="202124"/>
                </a:solidFill>
              </a:rPr>
              <a:t>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</a:t>
            </a:r>
            <a:r>
              <a:rPr lang="en-US" sz="2800" dirty="0" smtClean="0">
                <a:solidFill>
                  <a:srgbClr val="202124"/>
                </a:solidFill>
              </a:rPr>
              <a:t>INSTITUTES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</a:t>
            </a:r>
            <a:r>
              <a:rPr lang="en-US" sz="2800" dirty="0" smtClean="0">
                <a:solidFill>
                  <a:srgbClr val="202124"/>
                </a:solidFill>
              </a:rPr>
              <a:t>HNDL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</a:t>
            </a:r>
            <a:r>
              <a:rPr lang="en-US" sz="2800" dirty="0" smtClean="0">
                <a:solidFill>
                  <a:srgbClr val="202124"/>
                </a:solidFill>
              </a:rPr>
              <a:t>Institute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</a:t>
            </a:r>
            <a:r>
              <a:rPr lang="en-US" sz="2800" dirty="0" smtClean="0">
                <a:solidFill>
                  <a:srgbClr val="000000"/>
                </a:solidFill>
              </a:rPr>
              <a:t>journal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7242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Learning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Tex</a:t>
            </a:r>
            <a:r>
              <a:rPr lang="en-GB" sz="2400" dirty="0"/>
              <a:t>tb</a:t>
            </a:r>
            <a:r>
              <a:rPr lang="en-US" sz="2400" dirty="0"/>
              <a:t>ook of Biochemistry, Lippincott 8</a:t>
            </a:r>
            <a:r>
              <a:rPr lang="en-US" sz="2400" baseline="30000" dirty="0"/>
              <a:t>th</a:t>
            </a:r>
            <a:r>
              <a:rPr lang="en-US" sz="2400" dirty="0"/>
              <a:t> edition</a:t>
            </a:r>
            <a:r>
              <a:rPr lang="en-GB" sz="2400" dirty="0"/>
              <a:t>, chapter no.27, page no. 717-753.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Google scholar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Google images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2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ctrTitle"/>
          </p:nvPr>
        </p:nvSpPr>
        <p:spPr>
          <a:xfrm>
            <a:off x="0" y="2196045"/>
            <a:ext cx="9144000" cy="184308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 Year MBBS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/>
              <a:t>Gastrointestinal Tract Module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400" dirty="0"/>
              <a:t>Large Group Interactive Session (LGIS)</a:t>
            </a:r>
            <a:br>
              <a:rPr lang="en-GB" sz="3400" dirty="0"/>
            </a:br>
            <a:r>
              <a:rPr lang="en-GB" sz="3200" dirty="0"/>
              <a:t>Nutrition </a:t>
            </a:r>
            <a:endParaRPr lang="en-US" sz="3200" dirty="0"/>
          </a:p>
        </p:txBody>
      </p:sp>
      <p:sp>
        <p:nvSpPr>
          <p:cNvPr id="14340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-1066800" y="6096000"/>
            <a:ext cx="6400800" cy="1676400"/>
          </a:xfrm>
        </p:spPr>
        <p:txBody>
          <a:bodyPr>
            <a:normAutofit/>
          </a:bodyPr>
          <a:lstStyle/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chemeClr val="tx1"/>
                </a:solidFill>
                <a:cs typeface="Times New Roman" pitchFamily="18" charset="0"/>
              </a:rPr>
              <a:t>Dr. Rahat Afzal</a:t>
            </a:r>
          </a:p>
          <a:p>
            <a:pPr>
              <a:lnSpc>
                <a:spcPts val="1500"/>
              </a:lnSpc>
            </a:pPr>
            <a:r>
              <a:rPr lang="en-US" altLang="en-US" sz="2400" dirty="0">
                <a:solidFill>
                  <a:schemeClr val="tx1"/>
                </a:solidFill>
                <a:cs typeface="Times New Roman" pitchFamily="18" charset="0"/>
              </a:rPr>
              <a:t>Biochemistry </a:t>
            </a:r>
            <a:r>
              <a:rPr lang="en-GB" altLang="en-US" sz="2400" dirty="0">
                <a:solidFill>
                  <a:schemeClr val="tx1"/>
                </a:solidFill>
                <a:cs typeface="Times New Roman" pitchFamily="18" charset="0"/>
              </a:rPr>
              <a:t>Department </a:t>
            </a:r>
            <a:endParaRPr lang="en-US" altLang="en-US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34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152400" y="259729"/>
            <a:ext cx="914400" cy="8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0" y="5867400"/>
            <a:ext cx="2286000" cy="701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 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14-02-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  <a:p>
            <a:pPr algn="ctr"/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 Date:         21-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03-20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840676E8-8178-1109-3BF8-1BFB8917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348046"/>
            <a:ext cx="457200" cy="373429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fld id="{1E3BFE8B-3643-4A16-B7A8-DC2B2F6255B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4ED6D19-3CC8-4317-B72B-3FFECF1ED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9361"/>
            <a:ext cx="1977887" cy="11774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72200" y="5715000"/>
            <a:ext cx="2514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5956822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31-01-2025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1905000"/>
          <a:ext cx="2514599" cy="29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Motto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Vision;</a:t>
            </a:r>
            <a:r>
              <a:rPr lang="en-US" sz="3600" b="1" dirty="0"/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The Dream/Tomorrow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114800" cy="4449763"/>
          </a:xfrm>
        </p:spPr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/>
          <a:p>
            <a:pPr lvl="0"/>
            <a:r>
              <a:rPr lang="en-US" dirty="0"/>
              <a:t>To impart evidence based research oriented medical education</a:t>
            </a:r>
          </a:p>
          <a:p>
            <a:pPr lvl="0"/>
            <a:r>
              <a:rPr lang="en-US" dirty="0"/>
              <a:t>To provide best possible patient care</a:t>
            </a:r>
          </a:p>
          <a:p>
            <a:pPr lvl="0"/>
            <a:r>
              <a:rPr lang="en-US" dirty="0"/>
              <a:t>To inculcate the values of mutual respect and ethical practice of medicine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112049"/>
            <a:ext cx="7543800" cy="1207008"/>
          </a:xfrm>
        </p:spPr>
        <p:txBody>
          <a:bodyPr>
            <a:normAutofit/>
          </a:bodyPr>
          <a:lstStyle/>
          <a:p>
            <a:r>
              <a:rPr lang="en-US" sz="2400" b="1" spc="-75" dirty="0">
                <a:solidFill>
                  <a:srgbClr val="C00000"/>
                </a:solidFill>
              </a:rPr>
              <a:t> </a:t>
            </a:r>
            <a:r>
              <a:rPr lang="en-US" sz="3200" spc="-75" dirty="0">
                <a:solidFill>
                  <a:schemeClr val="accent4"/>
                </a:solidFill>
              </a:rPr>
              <a:t>Professor Umar Model of  Integrated Lecture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54" y="511205"/>
            <a:ext cx="1065368" cy="9922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11205"/>
            <a:ext cx="8610600" cy="992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858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99434" y="533400"/>
            <a:ext cx="8625625" cy="632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Learning Objectives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400" dirty="0"/>
              <a:t>At the end of the </a:t>
            </a:r>
            <a:r>
              <a:rPr lang="en-GB" sz="2400" dirty="0"/>
              <a:t>lecture</a:t>
            </a:r>
            <a:r>
              <a:rPr lang="en-US" sz="2400" dirty="0"/>
              <a:t>, students will be able to</a:t>
            </a:r>
            <a:r>
              <a:rPr lang="en-GB" sz="2400" dirty="0"/>
              <a:t>:</a:t>
            </a:r>
            <a:endParaRPr lang="en-US" sz="2400" dirty="0"/>
          </a:p>
          <a:p>
            <a:r>
              <a:rPr lang="en-US" sz="2400" dirty="0"/>
              <a:t>Explain: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is balanced diet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What are proteins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Determination of comparative nutritional efficiency of proteins.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Protein Energy Malnutrition (PEM.)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pPr marL="457200" indent="-457200">
              <a:buFont typeface="+mj-lt"/>
              <a:buAutoNum type="arabicParenR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8305800" y="0"/>
            <a:ext cx="68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6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3157" y="2812615"/>
            <a:ext cx="86976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Five major food groups: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Fruits and vegetables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Starchy food: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Potatoes, bread, rice, pasta, and other carbohydrates</a:t>
            </a:r>
          </a:p>
          <a:p>
            <a:r>
              <a:rPr lang="en-US" sz="2800" dirty="0"/>
              <a:t>3. Proteins: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Beans, pulses, fish, eggs, meat and other proteins.</a:t>
            </a:r>
          </a:p>
          <a:p>
            <a:r>
              <a:rPr lang="en-US" sz="2800" dirty="0"/>
              <a:t>4. Dairy</a:t>
            </a:r>
          </a:p>
          <a:p>
            <a:r>
              <a:rPr lang="en-US" sz="2800" dirty="0"/>
              <a:t>5. Fats: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Oils and spreads.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3810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304800" y="41988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9894" y="130143"/>
            <a:ext cx="32685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Balanced </a:t>
            </a:r>
            <a:r>
              <a:rPr lang="en-US" sz="4000" b="1" dirty="0" smtClean="0"/>
              <a:t>Diet</a:t>
            </a:r>
            <a:r>
              <a:rPr lang="en-US" sz="4000" b="1" dirty="0"/>
              <a:t>: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3996" y="917381"/>
            <a:ext cx="8798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A diet consisting of a variety of different types of food and providing adequate amounts of all the essential nutrients necessary for normal growth and development of human body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66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4267200" cy="1143000"/>
          </a:xfrm>
        </p:spPr>
        <p:txBody>
          <a:bodyPr/>
          <a:lstStyle/>
          <a:p>
            <a:r>
              <a:rPr lang="en-US" b="1" dirty="0"/>
              <a:t>Proteins: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251678" cy="3352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19" y="4419600"/>
            <a:ext cx="4690281" cy="1809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1524000"/>
            <a:ext cx="43013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Building stones.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Required for growth.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Required to build proteins in wear and tear loss and to build new tissues after wasting illness.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 Supply amino acids required for synthesis of enzymes.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/>
              <a:t>Proteinous hormones.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89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41761"/>
            <a:ext cx="3505200" cy="251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Determination of Comparative Nutritional Efficiency of Dietary Proteins: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3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Done by finding out certain values: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u="sng" dirty="0"/>
                  <a:t>Net Protein Utilization (NPU) of proteins:</a:t>
                </a:r>
              </a:p>
              <a:p>
                <a:pPr marL="0" indent="0">
                  <a:buNone/>
                </a:pPr>
                <a:r>
                  <a:rPr lang="en-US" sz="2800" dirty="0"/>
                  <a:t>       NPU=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𝑃𝑟𝑜𝑡𝑒𝑖𝑛𝑠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𝑑𝑖𝑔𝑒𝑠𝑡𝑒𝑑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𝑎𝑠𝑠𝑖𝑚𝑖𝑙𝑎𝑡𝑒𝑑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𝑔𝑚𝑠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𝑝𝑟𝑜𝑡𝑒𝑖𝑛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𝑖𝑛𝑡𝑎𝑘𝑒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𝑑𝑖𝑒𝑡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𝑔𝑚𝑠</m:t>
                        </m:r>
                      </m:den>
                    </m:f>
                  </m:oMath>
                </a14:m>
                <a:r>
                  <a:rPr lang="en-US" sz="2800" dirty="0"/>
                  <a:t> x 100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2800" dirty="0"/>
                  <a:t> </a:t>
                </a:r>
                <a:r>
                  <a:rPr lang="en-US" sz="2200" dirty="0"/>
                  <a:t>Increased NPU= Higher will be the nutritional value of protein   </a:t>
                </a:r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  <a:endParaRPr lang="en-US" sz="2800" dirty="0"/>
              </a:p>
              <a:p>
                <a:pPr marL="514350" indent="-514350">
                  <a:buAutoNum type="arabicPeriod" startAt="2"/>
                </a:pPr>
                <a:r>
                  <a:rPr lang="en-US" sz="2800" u="sng" dirty="0"/>
                  <a:t>Protein Ratio: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US" sz="2800" dirty="0"/>
                  <a:t>Ratio of grams of body weight</a:t>
                </a:r>
              </a:p>
              <a:p>
                <a:pPr marL="0" indent="0">
                  <a:buNone/>
                </a:pPr>
                <a:r>
                  <a:rPr lang="en-US" sz="2800" dirty="0"/>
                  <a:t>    gain to grams of proteins </a:t>
                </a:r>
              </a:p>
              <a:p>
                <a:pPr marL="0" indent="0">
                  <a:buNone/>
                </a:pPr>
                <a:r>
                  <a:rPr lang="en-US" sz="2800" dirty="0"/>
                  <a:t>    consumed.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399"/>
              </a:xfrm>
              <a:blipFill rotWithShape="0">
                <a:blip r:embed="rId3"/>
                <a:stretch>
                  <a:fillRect l="-1556" t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0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r>
              <a:rPr lang="en-US" sz="3200" u="sng" dirty="0"/>
              <a:t>Chemical Score of a protein: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Content of essential amino acids of a protein is matched with that of egg protein(100%) to obtain its chemical score (c.s.)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Wheat flour protein c.s. = 40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u="sng" dirty="0"/>
              <a:t>Animal Protein (G1):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272612"/>
            <a:ext cx="7315200" cy="1175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48176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u="sng" dirty="0"/>
              <a:t>  Plant Protein (G2):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51360"/>
            <a:ext cx="7162800" cy="1120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05800" y="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66700" y="247590"/>
            <a:ext cx="29718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Core Knowledge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55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5900</TotalTime>
  <Words>776</Words>
  <Application>Microsoft Office PowerPoint</Application>
  <PresentationFormat>On-screen Show (4:3)</PresentationFormat>
  <Paragraphs>151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Cambria Math</vt:lpstr>
      <vt:lpstr>Times New Roman</vt:lpstr>
      <vt:lpstr>Wingdings</vt:lpstr>
      <vt:lpstr>Office Theme</vt:lpstr>
      <vt:lpstr>PowerPoint Presentation</vt:lpstr>
      <vt:lpstr>2nd Year MBBS  Gastrointestinal Tract Module Large Group Interactive Session (LGIS) Nutrition </vt:lpstr>
      <vt:lpstr>Motto                   Vision; The Dream/Tomorrow</vt:lpstr>
      <vt:lpstr> Professor Umar Model of  Integrated Lecture </vt:lpstr>
      <vt:lpstr>PowerPoint Presentation</vt:lpstr>
      <vt:lpstr>PowerPoint Presentation</vt:lpstr>
      <vt:lpstr>Proteins:</vt:lpstr>
      <vt:lpstr>Determination of Comparative Nutritional Efficiency of Dietary Proteins:</vt:lpstr>
      <vt:lpstr>PowerPoint Presentation</vt:lpstr>
      <vt:lpstr>Kwashiorkor</vt:lpstr>
      <vt:lpstr>PowerPoint Presentation</vt:lpstr>
      <vt:lpstr>Marasmus</vt:lpstr>
      <vt:lpstr>PowerPoint Presentation</vt:lpstr>
      <vt:lpstr>PowerPoint Presentation</vt:lpstr>
      <vt:lpstr>Artificial Intelligence</vt:lpstr>
      <vt:lpstr>Suggested Research Article</vt:lpstr>
      <vt:lpstr>Bioethics</vt:lpstr>
      <vt:lpstr>PowerPoint Presentation</vt:lpstr>
      <vt:lpstr>Learning Resources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HCC</cp:lastModifiedBy>
  <cp:revision>475</cp:revision>
  <dcterms:created xsi:type="dcterms:W3CDTF">2019-11-22T16:50:55Z</dcterms:created>
  <dcterms:modified xsi:type="dcterms:W3CDTF">2025-03-02T03:58:15Z</dcterms:modified>
</cp:coreProperties>
</file>