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2" r:id="rId4"/>
    <p:sldId id="288" r:id="rId5"/>
    <p:sldId id="260" r:id="rId6"/>
    <p:sldId id="263" r:id="rId7"/>
    <p:sldId id="264" r:id="rId8"/>
    <p:sldId id="265" r:id="rId9"/>
    <p:sldId id="266" r:id="rId10"/>
    <p:sldId id="267" r:id="rId11"/>
    <p:sldId id="271" r:id="rId12"/>
    <p:sldId id="275" r:id="rId13"/>
    <p:sldId id="276" r:id="rId14"/>
    <p:sldId id="269" r:id="rId15"/>
    <p:sldId id="272" r:id="rId16"/>
    <p:sldId id="273" r:id="rId17"/>
    <p:sldId id="289" r:id="rId18"/>
    <p:sldId id="274" r:id="rId19"/>
    <p:sldId id="277" r:id="rId20"/>
    <p:sldId id="291" r:id="rId21"/>
    <p:sldId id="292" r:id="rId22"/>
    <p:sldId id="278" r:id="rId23"/>
    <p:sldId id="279" r:id="rId24"/>
    <p:sldId id="290" r:id="rId25"/>
    <p:sldId id="286" r:id="rId26"/>
    <p:sldId id="280" r:id="rId27"/>
    <p:sldId id="281" r:id="rId28"/>
    <p:sldId id="287"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5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1440" y="60"/>
      </p:cViewPr>
      <p:guideLst/>
    </p:cSldViewPr>
  </p:slideViewPr>
  <p:notesTextViewPr>
    <p:cViewPr>
      <p:scale>
        <a:sx n="1" d="1"/>
        <a:sy n="1" d="1"/>
      </p:scale>
      <p:origin x="0" y="0"/>
    </p:cViewPr>
  </p:notesTextViewPr>
  <p:sorterViewPr>
    <p:cViewPr>
      <p:scale>
        <a:sx n="100" d="100"/>
        <a:sy n="100" d="100"/>
      </p:scale>
      <p:origin x="0" y="-33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8A87A34-81AB-432B-8DAE-1953F412C126}" type="datetimeFigureOut">
              <a:rPr lang="en-US" smtClean="0"/>
              <a:t>3/21/2025</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869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173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038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126626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7367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4672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0496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5711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306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8A87A34-81AB-432B-8DAE-1953F412C126}" type="datetimeFigureOut">
              <a:rPr lang="en-US" smtClean="0"/>
              <a:t>3/21/2025</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488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536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459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461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757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026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662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75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3/21/2025</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6058029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fif"/><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2F00-795A-4699-A09F-6317FF856A40}"/>
              </a:ext>
            </a:extLst>
          </p:cNvPr>
          <p:cNvSpPr>
            <a:spLocks noGrp="1"/>
          </p:cNvSpPr>
          <p:nvPr>
            <p:ph type="ctrTitle"/>
          </p:nvPr>
        </p:nvSpPr>
        <p:spPr/>
        <p:txBody>
          <a:bodyPr/>
          <a:lstStyle/>
          <a:p>
            <a:pPr>
              <a:lnSpc>
                <a:spcPct val="150000"/>
              </a:lnSpc>
            </a:pPr>
            <a:r>
              <a:rPr lang="en-US" dirty="0">
                <a:solidFill>
                  <a:schemeClr val="bg2"/>
                </a:solidFill>
              </a:rPr>
              <a:t>Neural tube defect</a:t>
            </a:r>
          </a:p>
        </p:txBody>
      </p:sp>
      <p:sp>
        <p:nvSpPr>
          <p:cNvPr id="3" name="Subtitle 2">
            <a:extLst>
              <a:ext uri="{FF2B5EF4-FFF2-40B4-BE49-F238E27FC236}">
                <a16:creationId xmlns:a16="http://schemas.microsoft.com/office/drawing/2014/main" id="{3E8FF3C0-0E67-4168-8B53-3929ECFCFCAE}"/>
              </a:ext>
            </a:extLst>
          </p:cNvPr>
          <p:cNvSpPr>
            <a:spLocks noGrp="1"/>
          </p:cNvSpPr>
          <p:nvPr>
            <p:ph type="subTitle" idx="1"/>
          </p:nvPr>
        </p:nvSpPr>
        <p:spPr/>
        <p:txBody>
          <a:bodyPr/>
          <a:lstStyle/>
          <a:p>
            <a:endParaRPr lang="en-US" dirty="0">
              <a:solidFill>
                <a:schemeClr val="bg1">
                  <a:lumMod val="95000"/>
                  <a:lumOff val="5000"/>
                </a:schemeClr>
              </a:solidFill>
            </a:endParaRPr>
          </a:p>
          <a:p>
            <a:endParaRPr lang="en-US" dirty="0">
              <a:solidFill>
                <a:schemeClr val="bg1">
                  <a:lumMod val="95000"/>
                  <a:lumOff val="5000"/>
                </a:schemeClr>
              </a:solidFill>
            </a:endParaRPr>
          </a:p>
        </p:txBody>
      </p:sp>
      <p:pic>
        <p:nvPicPr>
          <p:cNvPr id="4" name="Picture 3">
            <a:extLst>
              <a:ext uri="{FF2B5EF4-FFF2-40B4-BE49-F238E27FC236}">
                <a16:creationId xmlns:a16="http://schemas.microsoft.com/office/drawing/2014/main" id="{C073A677-18FD-7423-5726-3D9EFC82FF9D}"/>
              </a:ext>
            </a:extLst>
          </p:cNvPr>
          <p:cNvPicPr>
            <a:picLocks noChangeAspect="1"/>
          </p:cNvPicPr>
          <p:nvPr/>
        </p:nvPicPr>
        <p:blipFill>
          <a:blip r:embed="rId2"/>
          <a:stretch>
            <a:fillRect/>
          </a:stretch>
        </p:blipFill>
        <p:spPr>
          <a:xfrm>
            <a:off x="7537918" y="124618"/>
            <a:ext cx="1438781" cy="1438781"/>
          </a:xfrm>
          <a:prstGeom prst="rect">
            <a:avLst/>
          </a:prstGeom>
        </p:spPr>
      </p:pic>
    </p:spTree>
    <p:extLst>
      <p:ext uri="{BB962C8B-B14F-4D97-AF65-F5344CB8AC3E}">
        <p14:creationId xmlns:p14="http://schemas.microsoft.com/office/powerpoint/2010/main" val="160549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00B6-A225-4AC3-8858-A5D9629DE1FB}"/>
              </a:ext>
            </a:extLst>
          </p:cNvPr>
          <p:cNvSpPr>
            <a:spLocks noGrp="1"/>
          </p:cNvSpPr>
          <p:nvPr>
            <p:ph type="title"/>
          </p:nvPr>
        </p:nvSpPr>
        <p:spPr>
          <a:xfrm>
            <a:off x="856060" y="618518"/>
            <a:ext cx="7429499" cy="1478570"/>
          </a:xfrm>
        </p:spPr>
        <p:txBody>
          <a:bodyPr/>
          <a:lstStyle/>
          <a:p>
            <a:r>
              <a:rPr lang="en-US" dirty="0">
                <a:solidFill>
                  <a:schemeClr val="bg2"/>
                </a:solidFill>
              </a:rPr>
              <a:t>classification</a:t>
            </a:r>
          </a:p>
        </p:txBody>
      </p:sp>
      <p:grpSp>
        <p:nvGrpSpPr>
          <p:cNvPr id="9" name="Group 8">
            <a:extLst>
              <a:ext uri="{FF2B5EF4-FFF2-40B4-BE49-F238E27FC236}">
                <a16:creationId xmlns:a16="http://schemas.microsoft.com/office/drawing/2014/main" id="{2AFF790B-EECC-4FFF-88F5-D57B9F571A32}"/>
              </a:ext>
            </a:extLst>
          </p:cNvPr>
          <p:cNvGrpSpPr/>
          <p:nvPr/>
        </p:nvGrpSpPr>
        <p:grpSpPr>
          <a:xfrm>
            <a:off x="433774" y="2097087"/>
            <a:ext cx="7554410" cy="3566160"/>
            <a:chOff x="2128839" y="2099323"/>
            <a:chExt cx="8342177" cy="4756445"/>
          </a:xfrm>
          <a:effectLst>
            <a:glow rad="101600">
              <a:schemeClr val="accent5">
                <a:satMod val="175000"/>
                <a:alpha val="40000"/>
              </a:schemeClr>
            </a:glow>
          </a:effectLst>
        </p:grpSpPr>
        <p:sp>
          <p:nvSpPr>
            <p:cNvPr id="10" name="Freeform: Shape 9">
              <a:extLst>
                <a:ext uri="{FF2B5EF4-FFF2-40B4-BE49-F238E27FC236}">
                  <a16:creationId xmlns:a16="http://schemas.microsoft.com/office/drawing/2014/main" id="{DFFBDB6A-6D6B-41FE-8ECD-E0090C729809}"/>
                </a:ext>
              </a:extLst>
            </p:cNvPr>
            <p:cNvSpPr/>
            <p:nvPr/>
          </p:nvSpPr>
          <p:spPr>
            <a:xfrm>
              <a:off x="8201007" y="3822467"/>
              <a:ext cx="861571" cy="299058"/>
            </a:xfrm>
            <a:custGeom>
              <a:avLst/>
              <a:gdLst/>
              <a:ahLst/>
              <a:cxnLst/>
              <a:rect l="0" t="0" r="0" b="0"/>
              <a:pathLst>
                <a:path>
                  <a:moveTo>
                    <a:pt x="0" y="0"/>
                  </a:moveTo>
                  <a:lnTo>
                    <a:pt x="0" y="149528"/>
                  </a:lnTo>
                  <a:lnTo>
                    <a:pt x="861571" y="149528"/>
                  </a:lnTo>
                  <a:lnTo>
                    <a:pt x="861571" y="299057"/>
                  </a:lnTo>
                </a:path>
              </a:pathLst>
            </a:cu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11" name="Freeform: Shape 10">
              <a:extLst>
                <a:ext uri="{FF2B5EF4-FFF2-40B4-BE49-F238E27FC236}">
                  <a16:creationId xmlns:a16="http://schemas.microsoft.com/office/drawing/2014/main" id="{2D8EB2C7-EBF9-4593-8AF0-704D4FBF3198}"/>
                </a:ext>
              </a:extLst>
            </p:cNvPr>
            <p:cNvSpPr/>
            <p:nvPr/>
          </p:nvSpPr>
          <p:spPr>
            <a:xfrm>
              <a:off x="7339436" y="4833569"/>
              <a:ext cx="655078" cy="1438326"/>
            </a:xfrm>
            <a:custGeom>
              <a:avLst/>
              <a:gdLst/>
              <a:ahLst/>
              <a:cxnLst/>
              <a:rect l="0" t="0" r="0" b="0"/>
              <a:pathLst>
                <a:path>
                  <a:moveTo>
                    <a:pt x="0" y="0"/>
                  </a:moveTo>
                  <a:lnTo>
                    <a:pt x="0" y="1438325"/>
                  </a:lnTo>
                  <a:lnTo>
                    <a:pt x="655078" y="1438325"/>
                  </a:lnTo>
                </a:path>
              </a:pathLst>
            </a:cu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12" name="Freeform: Shape 11">
              <a:extLst>
                <a:ext uri="{FF2B5EF4-FFF2-40B4-BE49-F238E27FC236}">
                  <a16:creationId xmlns:a16="http://schemas.microsoft.com/office/drawing/2014/main" id="{B1420715-4916-46F1-8D70-4334C3EB90CB}"/>
                </a:ext>
              </a:extLst>
            </p:cNvPr>
            <p:cNvSpPr/>
            <p:nvPr/>
          </p:nvSpPr>
          <p:spPr>
            <a:xfrm>
              <a:off x="7339436" y="4833569"/>
              <a:ext cx="655078" cy="427226"/>
            </a:xfrm>
            <a:custGeom>
              <a:avLst/>
              <a:gdLst/>
              <a:ahLst/>
              <a:cxnLst/>
              <a:rect l="0" t="0" r="0" b="0"/>
              <a:pathLst>
                <a:path>
                  <a:moveTo>
                    <a:pt x="0" y="0"/>
                  </a:moveTo>
                  <a:lnTo>
                    <a:pt x="0" y="427225"/>
                  </a:lnTo>
                  <a:lnTo>
                    <a:pt x="655078" y="427225"/>
                  </a:lnTo>
                </a:path>
              </a:pathLst>
            </a:cu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13" name="Freeform: Shape 12">
              <a:extLst>
                <a:ext uri="{FF2B5EF4-FFF2-40B4-BE49-F238E27FC236}">
                  <a16:creationId xmlns:a16="http://schemas.microsoft.com/office/drawing/2014/main" id="{8611D2FF-5110-41EC-BAFC-4D1A137A943D}"/>
                </a:ext>
              </a:extLst>
            </p:cNvPr>
            <p:cNvSpPr/>
            <p:nvPr/>
          </p:nvSpPr>
          <p:spPr>
            <a:xfrm>
              <a:off x="7339436" y="3822467"/>
              <a:ext cx="861571" cy="299058"/>
            </a:xfrm>
            <a:custGeom>
              <a:avLst/>
              <a:gdLst/>
              <a:ahLst/>
              <a:cxnLst/>
              <a:rect l="0" t="0" r="0" b="0"/>
              <a:pathLst>
                <a:path>
                  <a:moveTo>
                    <a:pt x="861571" y="0"/>
                  </a:moveTo>
                  <a:lnTo>
                    <a:pt x="861571" y="149528"/>
                  </a:lnTo>
                  <a:lnTo>
                    <a:pt x="0" y="149528"/>
                  </a:lnTo>
                  <a:lnTo>
                    <a:pt x="0" y="299057"/>
                  </a:lnTo>
                </a:path>
              </a:pathLst>
            </a:cu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14" name="Freeform: Shape 13">
              <a:extLst>
                <a:ext uri="{FF2B5EF4-FFF2-40B4-BE49-F238E27FC236}">
                  <a16:creationId xmlns:a16="http://schemas.microsoft.com/office/drawing/2014/main" id="{6670E223-CF3D-43B5-80DB-39413C8C012E}"/>
                </a:ext>
              </a:extLst>
            </p:cNvPr>
            <p:cNvSpPr/>
            <p:nvPr/>
          </p:nvSpPr>
          <p:spPr>
            <a:xfrm>
              <a:off x="5584253" y="2811366"/>
              <a:ext cx="2616755" cy="299058"/>
            </a:xfrm>
            <a:custGeom>
              <a:avLst/>
              <a:gdLst/>
              <a:ahLst/>
              <a:cxnLst/>
              <a:rect l="0" t="0" r="0" b="0"/>
              <a:pathLst>
                <a:path>
                  <a:moveTo>
                    <a:pt x="0" y="0"/>
                  </a:moveTo>
                  <a:lnTo>
                    <a:pt x="0" y="149528"/>
                  </a:lnTo>
                  <a:lnTo>
                    <a:pt x="2616755" y="149528"/>
                  </a:lnTo>
                  <a:lnTo>
                    <a:pt x="2616755" y="299057"/>
                  </a:lnTo>
                </a:path>
              </a:pathLst>
            </a:cu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15" name="Freeform: Shape 14">
              <a:extLst>
                <a:ext uri="{FF2B5EF4-FFF2-40B4-BE49-F238E27FC236}">
                  <a16:creationId xmlns:a16="http://schemas.microsoft.com/office/drawing/2014/main" id="{CB0C288F-F651-426B-8656-4AD6C3669F6C}"/>
                </a:ext>
              </a:extLst>
            </p:cNvPr>
            <p:cNvSpPr/>
            <p:nvPr/>
          </p:nvSpPr>
          <p:spPr>
            <a:xfrm>
              <a:off x="4690639" y="3822467"/>
              <a:ext cx="655078" cy="2449427"/>
            </a:xfrm>
            <a:custGeom>
              <a:avLst/>
              <a:gdLst/>
              <a:ahLst/>
              <a:cxnLst/>
              <a:rect l="0" t="0" r="0" b="0"/>
              <a:pathLst>
                <a:path>
                  <a:moveTo>
                    <a:pt x="0" y="0"/>
                  </a:moveTo>
                  <a:lnTo>
                    <a:pt x="0" y="2449425"/>
                  </a:lnTo>
                  <a:lnTo>
                    <a:pt x="655078" y="2449425"/>
                  </a:lnTo>
                </a:path>
              </a:pathLst>
            </a:cu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16" name="Freeform: Shape 15">
              <a:extLst>
                <a:ext uri="{FF2B5EF4-FFF2-40B4-BE49-F238E27FC236}">
                  <a16:creationId xmlns:a16="http://schemas.microsoft.com/office/drawing/2014/main" id="{CF9958D2-FA89-4AC6-A140-7AD6963AE4C4}"/>
                </a:ext>
              </a:extLst>
            </p:cNvPr>
            <p:cNvSpPr/>
            <p:nvPr/>
          </p:nvSpPr>
          <p:spPr>
            <a:xfrm>
              <a:off x="4690639" y="3822467"/>
              <a:ext cx="655078" cy="1438326"/>
            </a:xfrm>
            <a:custGeom>
              <a:avLst/>
              <a:gdLst/>
              <a:ahLst/>
              <a:cxnLst/>
              <a:rect l="0" t="0" r="0" b="0"/>
              <a:pathLst>
                <a:path>
                  <a:moveTo>
                    <a:pt x="0" y="0"/>
                  </a:moveTo>
                  <a:lnTo>
                    <a:pt x="0" y="1438325"/>
                  </a:lnTo>
                  <a:lnTo>
                    <a:pt x="655078" y="1438325"/>
                  </a:lnTo>
                </a:path>
              </a:pathLst>
            </a:cu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17" name="Freeform: Shape 16">
              <a:extLst>
                <a:ext uri="{FF2B5EF4-FFF2-40B4-BE49-F238E27FC236}">
                  <a16:creationId xmlns:a16="http://schemas.microsoft.com/office/drawing/2014/main" id="{B224D0BD-6067-41E7-BF46-D5E7384A0853}"/>
                </a:ext>
              </a:extLst>
            </p:cNvPr>
            <p:cNvSpPr/>
            <p:nvPr/>
          </p:nvSpPr>
          <p:spPr>
            <a:xfrm>
              <a:off x="4690639" y="3822467"/>
              <a:ext cx="655078" cy="427226"/>
            </a:xfrm>
            <a:custGeom>
              <a:avLst/>
              <a:gdLst/>
              <a:ahLst/>
              <a:cxnLst/>
              <a:rect l="0" t="0" r="0" b="0"/>
              <a:pathLst>
                <a:path>
                  <a:moveTo>
                    <a:pt x="0" y="0"/>
                  </a:moveTo>
                  <a:lnTo>
                    <a:pt x="0" y="427225"/>
                  </a:lnTo>
                  <a:lnTo>
                    <a:pt x="655078" y="427225"/>
                  </a:lnTo>
                </a:path>
              </a:pathLst>
            </a:cu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18" name="Freeform: Shape 17">
              <a:extLst>
                <a:ext uri="{FF2B5EF4-FFF2-40B4-BE49-F238E27FC236}">
                  <a16:creationId xmlns:a16="http://schemas.microsoft.com/office/drawing/2014/main" id="{A2890BB8-43A0-462F-BE48-50D9D6138C50}"/>
                </a:ext>
              </a:extLst>
            </p:cNvPr>
            <p:cNvSpPr/>
            <p:nvPr/>
          </p:nvSpPr>
          <p:spPr>
            <a:xfrm>
              <a:off x="4690639" y="2811366"/>
              <a:ext cx="893612" cy="299058"/>
            </a:xfrm>
            <a:custGeom>
              <a:avLst/>
              <a:gdLst/>
              <a:ahLst/>
              <a:cxnLst/>
              <a:rect l="0" t="0" r="0" b="0"/>
              <a:pathLst>
                <a:path>
                  <a:moveTo>
                    <a:pt x="893613" y="0"/>
                  </a:moveTo>
                  <a:lnTo>
                    <a:pt x="893613" y="149528"/>
                  </a:lnTo>
                  <a:lnTo>
                    <a:pt x="0" y="149528"/>
                  </a:lnTo>
                  <a:lnTo>
                    <a:pt x="0" y="299057"/>
                  </a:lnTo>
                </a:path>
              </a:pathLst>
            </a:cu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19" name="Freeform: Shape 18">
              <a:extLst>
                <a:ext uri="{FF2B5EF4-FFF2-40B4-BE49-F238E27FC236}">
                  <a16:creationId xmlns:a16="http://schemas.microsoft.com/office/drawing/2014/main" id="{B42EA2CF-32A2-4FF5-A992-FA2158343AE4}"/>
                </a:ext>
              </a:extLst>
            </p:cNvPr>
            <p:cNvSpPr/>
            <p:nvPr/>
          </p:nvSpPr>
          <p:spPr>
            <a:xfrm>
              <a:off x="2967497" y="3822467"/>
              <a:ext cx="655078" cy="427226"/>
            </a:xfrm>
            <a:custGeom>
              <a:avLst/>
              <a:gdLst/>
              <a:ahLst/>
              <a:cxnLst/>
              <a:rect l="0" t="0" r="0" b="0"/>
              <a:pathLst>
                <a:path>
                  <a:moveTo>
                    <a:pt x="0" y="0"/>
                  </a:moveTo>
                  <a:lnTo>
                    <a:pt x="0" y="427225"/>
                  </a:lnTo>
                  <a:lnTo>
                    <a:pt x="655078" y="427225"/>
                  </a:lnTo>
                </a:path>
              </a:pathLst>
            </a:cu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20" name="Freeform: Shape 19">
              <a:extLst>
                <a:ext uri="{FF2B5EF4-FFF2-40B4-BE49-F238E27FC236}">
                  <a16:creationId xmlns:a16="http://schemas.microsoft.com/office/drawing/2014/main" id="{0EB453A9-25D6-40B2-A1A2-9D49158E1ACD}"/>
                </a:ext>
              </a:extLst>
            </p:cNvPr>
            <p:cNvSpPr/>
            <p:nvPr/>
          </p:nvSpPr>
          <p:spPr>
            <a:xfrm>
              <a:off x="2967497" y="2811366"/>
              <a:ext cx="2616755" cy="299058"/>
            </a:xfrm>
            <a:custGeom>
              <a:avLst/>
              <a:gdLst/>
              <a:ahLst/>
              <a:cxnLst/>
              <a:rect l="0" t="0" r="0" b="0"/>
              <a:pathLst>
                <a:path>
                  <a:moveTo>
                    <a:pt x="2616755" y="0"/>
                  </a:moveTo>
                  <a:lnTo>
                    <a:pt x="2616755" y="149528"/>
                  </a:lnTo>
                  <a:lnTo>
                    <a:pt x="0" y="149528"/>
                  </a:lnTo>
                  <a:lnTo>
                    <a:pt x="0" y="299057"/>
                  </a:lnTo>
                </a:path>
              </a:pathLst>
            </a:cu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21" name="Arc 20">
              <a:extLst>
                <a:ext uri="{FF2B5EF4-FFF2-40B4-BE49-F238E27FC236}">
                  <a16:creationId xmlns:a16="http://schemas.microsoft.com/office/drawing/2014/main" id="{C64075DE-FEA2-47C2-963D-4CEF0506D454}"/>
                </a:ext>
              </a:extLst>
            </p:cNvPr>
            <p:cNvSpPr/>
            <p:nvPr/>
          </p:nvSpPr>
          <p:spPr>
            <a:xfrm>
              <a:off x="5228231" y="2099323"/>
              <a:ext cx="712041" cy="712042"/>
            </a:xfrm>
            <a:prstGeom prst="arc">
              <a:avLst>
                <a:gd name="adj1" fmla="val 13200000"/>
                <a:gd name="adj2" fmla="val 192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22" name="Arc 21">
              <a:extLst>
                <a:ext uri="{FF2B5EF4-FFF2-40B4-BE49-F238E27FC236}">
                  <a16:creationId xmlns:a16="http://schemas.microsoft.com/office/drawing/2014/main" id="{481BA150-3D08-4645-B021-820A559BD29D}"/>
                </a:ext>
              </a:extLst>
            </p:cNvPr>
            <p:cNvSpPr/>
            <p:nvPr/>
          </p:nvSpPr>
          <p:spPr>
            <a:xfrm>
              <a:off x="5228231" y="2099323"/>
              <a:ext cx="712041" cy="712042"/>
            </a:xfrm>
            <a:prstGeom prst="arc">
              <a:avLst>
                <a:gd name="adj1" fmla="val 2400000"/>
                <a:gd name="adj2" fmla="val 84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23" name="Freeform: Shape 22">
              <a:extLst>
                <a:ext uri="{FF2B5EF4-FFF2-40B4-BE49-F238E27FC236}">
                  <a16:creationId xmlns:a16="http://schemas.microsoft.com/office/drawing/2014/main" id="{21477A51-631E-4FC4-9182-8475C52CB2D8}"/>
                </a:ext>
              </a:extLst>
            </p:cNvPr>
            <p:cNvSpPr/>
            <p:nvPr/>
          </p:nvSpPr>
          <p:spPr>
            <a:xfrm>
              <a:off x="4872211" y="2227491"/>
              <a:ext cx="1424084" cy="427226"/>
            </a:xfrm>
            <a:custGeom>
              <a:avLst/>
              <a:gdLst>
                <a:gd name="connsiteX0" fmla="*/ 0 w 1424084"/>
                <a:gd name="connsiteY0" fmla="*/ 0 h 455707"/>
                <a:gd name="connsiteX1" fmla="*/ 1424084 w 1424084"/>
                <a:gd name="connsiteY1" fmla="*/ 0 h 455707"/>
                <a:gd name="connsiteX2" fmla="*/ 1424084 w 1424084"/>
                <a:gd name="connsiteY2" fmla="*/ 455707 h 455707"/>
                <a:gd name="connsiteX3" fmla="*/ 0 w 1424084"/>
                <a:gd name="connsiteY3" fmla="*/ 455707 h 455707"/>
                <a:gd name="connsiteX4" fmla="*/ 0 w 1424084"/>
                <a:gd name="connsiteY4" fmla="*/ 0 h 45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84" h="455707">
                  <a:moveTo>
                    <a:pt x="0" y="0"/>
                  </a:moveTo>
                  <a:lnTo>
                    <a:pt x="1424084" y="0"/>
                  </a:lnTo>
                  <a:lnTo>
                    <a:pt x="1424084" y="455707"/>
                  </a:lnTo>
                  <a:lnTo>
                    <a:pt x="0" y="455707"/>
                  </a:lnTo>
                  <a:lnTo>
                    <a:pt x="0" y="0"/>
                  </a:lnTo>
                  <a:close/>
                </a:path>
              </a:pathLst>
            </a:custGeom>
            <a:noFill/>
            <a:ln>
              <a:solidFill>
                <a:srgbClr val="A4D5E0"/>
              </a:solidFill>
            </a:ln>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2100" dirty="0"/>
                <a:t>Neural tube defect</a:t>
              </a:r>
            </a:p>
          </p:txBody>
        </p:sp>
        <p:sp>
          <p:nvSpPr>
            <p:cNvPr id="24" name="Arc 23">
              <a:extLst>
                <a:ext uri="{FF2B5EF4-FFF2-40B4-BE49-F238E27FC236}">
                  <a16:creationId xmlns:a16="http://schemas.microsoft.com/office/drawing/2014/main" id="{86DD0B2E-B30B-4089-9168-FC1FC1200123}"/>
                </a:ext>
              </a:extLst>
            </p:cNvPr>
            <p:cNvSpPr/>
            <p:nvPr/>
          </p:nvSpPr>
          <p:spPr>
            <a:xfrm>
              <a:off x="2611476" y="3110424"/>
              <a:ext cx="712041" cy="712042"/>
            </a:xfrm>
            <a:prstGeom prst="arc">
              <a:avLst>
                <a:gd name="adj1" fmla="val 13200000"/>
                <a:gd name="adj2" fmla="val 192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25" name="Arc 24">
              <a:extLst>
                <a:ext uri="{FF2B5EF4-FFF2-40B4-BE49-F238E27FC236}">
                  <a16:creationId xmlns:a16="http://schemas.microsoft.com/office/drawing/2014/main" id="{9F183CF4-D390-4AD6-88F9-DD57A88F25CF}"/>
                </a:ext>
              </a:extLst>
            </p:cNvPr>
            <p:cNvSpPr/>
            <p:nvPr/>
          </p:nvSpPr>
          <p:spPr>
            <a:xfrm>
              <a:off x="2611476" y="3110424"/>
              <a:ext cx="712041" cy="712042"/>
            </a:xfrm>
            <a:prstGeom prst="arc">
              <a:avLst>
                <a:gd name="adj1" fmla="val 2400000"/>
                <a:gd name="adj2" fmla="val 84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26" name="Freeform: Shape 25">
              <a:extLst>
                <a:ext uri="{FF2B5EF4-FFF2-40B4-BE49-F238E27FC236}">
                  <a16:creationId xmlns:a16="http://schemas.microsoft.com/office/drawing/2014/main" id="{9C56D78E-4222-4739-96D6-28AD0B1C97E9}"/>
                </a:ext>
              </a:extLst>
            </p:cNvPr>
            <p:cNvSpPr/>
            <p:nvPr/>
          </p:nvSpPr>
          <p:spPr>
            <a:xfrm>
              <a:off x="2255455" y="3238592"/>
              <a:ext cx="1723142" cy="455707"/>
            </a:xfrm>
            <a:custGeom>
              <a:avLst/>
              <a:gdLst>
                <a:gd name="connsiteX0" fmla="*/ 0 w 1424084"/>
                <a:gd name="connsiteY0" fmla="*/ 0 h 455707"/>
                <a:gd name="connsiteX1" fmla="*/ 1424084 w 1424084"/>
                <a:gd name="connsiteY1" fmla="*/ 0 h 455707"/>
                <a:gd name="connsiteX2" fmla="*/ 1424084 w 1424084"/>
                <a:gd name="connsiteY2" fmla="*/ 455707 h 455707"/>
                <a:gd name="connsiteX3" fmla="*/ 0 w 1424084"/>
                <a:gd name="connsiteY3" fmla="*/ 455707 h 455707"/>
                <a:gd name="connsiteX4" fmla="*/ 0 w 1424084"/>
                <a:gd name="connsiteY4" fmla="*/ 0 h 45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84" h="455707">
                  <a:moveTo>
                    <a:pt x="0" y="0"/>
                  </a:moveTo>
                  <a:lnTo>
                    <a:pt x="1424084" y="0"/>
                  </a:lnTo>
                  <a:lnTo>
                    <a:pt x="1424084" y="455707"/>
                  </a:lnTo>
                  <a:lnTo>
                    <a:pt x="0" y="455707"/>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2100" dirty="0"/>
                <a:t>craniospinal</a:t>
              </a:r>
            </a:p>
          </p:txBody>
        </p:sp>
        <p:sp>
          <p:nvSpPr>
            <p:cNvPr id="27" name="Arc 26">
              <a:extLst>
                <a:ext uri="{FF2B5EF4-FFF2-40B4-BE49-F238E27FC236}">
                  <a16:creationId xmlns:a16="http://schemas.microsoft.com/office/drawing/2014/main" id="{79EF987B-B850-48FA-8BE2-83118761B2D0}"/>
                </a:ext>
              </a:extLst>
            </p:cNvPr>
            <p:cNvSpPr/>
            <p:nvPr/>
          </p:nvSpPr>
          <p:spPr>
            <a:xfrm>
              <a:off x="3537131" y="4121525"/>
              <a:ext cx="712041" cy="712042"/>
            </a:xfrm>
            <a:prstGeom prst="arc">
              <a:avLst>
                <a:gd name="adj1" fmla="val 13200000"/>
                <a:gd name="adj2" fmla="val 192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28" name="Arc 27">
              <a:extLst>
                <a:ext uri="{FF2B5EF4-FFF2-40B4-BE49-F238E27FC236}">
                  <a16:creationId xmlns:a16="http://schemas.microsoft.com/office/drawing/2014/main" id="{45185AD0-5043-45F9-89D0-49EEDE0FBF4C}"/>
                </a:ext>
              </a:extLst>
            </p:cNvPr>
            <p:cNvSpPr/>
            <p:nvPr/>
          </p:nvSpPr>
          <p:spPr>
            <a:xfrm>
              <a:off x="3537131" y="4121525"/>
              <a:ext cx="712041" cy="712042"/>
            </a:xfrm>
            <a:prstGeom prst="arc">
              <a:avLst>
                <a:gd name="adj1" fmla="val 2400000"/>
                <a:gd name="adj2" fmla="val 84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29" name="Freeform: Shape 28">
              <a:extLst>
                <a:ext uri="{FF2B5EF4-FFF2-40B4-BE49-F238E27FC236}">
                  <a16:creationId xmlns:a16="http://schemas.microsoft.com/office/drawing/2014/main" id="{047952B1-5D7E-49A0-9307-DD118882FF97}"/>
                </a:ext>
              </a:extLst>
            </p:cNvPr>
            <p:cNvSpPr/>
            <p:nvPr/>
          </p:nvSpPr>
          <p:spPr>
            <a:xfrm>
              <a:off x="2128839" y="4217305"/>
              <a:ext cx="2476355" cy="488097"/>
            </a:xfrm>
            <a:custGeom>
              <a:avLst/>
              <a:gdLst>
                <a:gd name="connsiteX0" fmla="*/ 0 w 1424084"/>
                <a:gd name="connsiteY0" fmla="*/ 0 h 455707"/>
                <a:gd name="connsiteX1" fmla="*/ 1424084 w 1424084"/>
                <a:gd name="connsiteY1" fmla="*/ 0 h 455707"/>
                <a:gd name="connsiteX2" fmla="*/ 1424084 w 1424084"/>
                <a:gd name="connsiteY2" fmla="*/ 455707 h 455707"/>
                <a:gd name="connsiteX3" fmla="*/ 0 w 1424084"/>
                <a:gd name="connsiteY3" fmla="*/ 455707 h 455707"/>
                <a:gd name="connsiteX4" fmla="*/ 0 w 1424084"/>
                <a:gd name="connsiteY4" fmla="*/ 0 h 45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84" h="455707">
                  <a:moveTo>
                    <a:pt x="0" y="0"/>
                  </a:moveTo>
                  <a:lnTo>
                    <a:pt x="1424084" y="0"/>
                  </a:lnTo>
                  <a:lnTo>
                    <a:pt x="1424084" y="455707"/>
                  </a:lnTo>
                  <a:lnTo>
                    <a:pt x="0" y="455707"/>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2100" dirty="0"/>
                <a:t>craniorachischisis</a:t>
              </a:r>
            </a:p>
          </p:txBody>
        </p:sp>
        <p:sp>
          <p:nvSpPr>
            <p:cNvPr id="30" name="Arc 29">
              <a:extLst>
                <a:ext uri="{FF2B5EF4-FFF2-40B4-BE49-F238E27FC236}">
                  <a16:creationId xmlns:a16="http://schemas.microsoft.com/office/drawing/2014/main" id="{7973ACAD-84C3-4AFB-9DA1-B98956107013}"/>
                </a:ext>
              </a:extLst>
            </p:cNvPr>
            <p:cNvSpPr/>
            <p:nvPr/>
          </p:nvSpPr>
          <p:spPr>
            <a:xfrm>
              <a:off x="4334619" y="3110424"/>
              <a:ext cx="712041" cy="712042"/>
            </a:xfrm>
            <a:prstGeom prst="arc">
              <a:avLst>
                <a:gd name="adj1" fmla="val 13200000"/>
                <a:gd name="adj2" fmla="val 192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31" name="Arc 30">
              <a:extLst>
                <a:ext uri="{FF2B5EF4-FFF2-40B4-BE49-F238E27FC236}">
                  <a16:creationId xmlns:a16="http://schemas.microsoft.com/office/drawing/2014/main" id="{C136EE77-3CF2-4865-9B4E-23BFFE6FB1E8}"/>
                </a:ext>
              </a:extLst>
            </p:cNvPr>
            <p:cNvSpPr/>
            <p:nvPr/>
          </p:nvSpPr>
          <p:spPr>
            <a:xfrm>
              <a:off x="4334619" y="3110424"/>
              <a:ext cx="712041" cy="712042"/>
            </a:xfrm>
            <a:prstGeom prst="arc">
              <a:avLst>
                <a:gd name="adj1" fmla="val 2400000"/>
                <a:gd name="adj2" fmla="val 84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32" name="Freeform: Shape 31">
              <a:extLst>
                <a:ext uri="{FF2B5EF4-FFF2-40B4-BE49-F238E27FC236}">
                  <a16:creationId xmlns:a16="http://schemas.microsoft.com/office/drawing/2014/main" id="{EFB64B56-8D48-4492-9757-C5B0F5FCD319}"/>
                </a:ext>
              </a:extLst>
            </p:cNvPr>
            <p:cNvSpPr/>
            <p:nvPr/>
          </p:nvSpPr>
          <p:spPr>
            <a:xfrm>
              <a:off x="3978598" y="3238592"/>
              <a:ext cx="1716581" cy="487681"/>
            </a:xfrm>
            <a:custGeom>
              <a:avLst/>
              <a:gdLst>
                <a:gd name="connsiteX0" fmla="*/ 0 w 1424084"/>
                <a:gd name="connsiteY0" fmla="*/ 0 h 455707"/>
                <a:gd name="connsiteX1" fmla="*/ 1424084 w 1424084"/>
                <a:gd name="connsiteY1" fmla="*/ 0 h 455707"/>
                <a:gd name="connsiteX2" fmla="*/ 1424084 w 1424084"/>
                <a:gd name="connsiteY2" fmla="*/ 455707 h 455707"/>
                <a:gd name="connsiteX3" fmla="*/ 0 w 1424084"/>
                <a:gd name="connsiteY3" fmla="*/ 455707 h 455707"/>
                <a:gd name="connsiteX4" fmla="*/ 0 w 1424084"/>
                <a:gd name="connsiteY4" fmla="*/ 0 h 45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84" h="455707">
                  <a:moveTo>
                    <a:pt x="0" y="0"/>
                  </a:moveTo>
                  <a:lnTo>
                    <a:pt x="1424084" y="0"/>
                  </a:lnTo>
                  <a:lnTo>
                    <a:pt x="1424084" y="455707"/>
                  </a:lnTo>
                  <a:lnTo>
                    <a:pt x="0" y="455707"/>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2100" dirty="0"/>
                <a:t>cranial</a:t>
              </a:r>
            </a:p>
          </p:txBody>
        </p:sp>
        <p:sp>
          <p:nvSpPr>
            <p:cNvPr id="33" name="Arc 32">
              <a:extLst>
                <a:ext uri="{FF2B5EF4-FFF2-40B4-BE49-F238E27FC236}">
                  <a16:creationId xmlns:a16="http://schemas.microsoft.com/office/drawing/2014/main" id="{71E9D34E-45B6-43D8-BE92-423FD253CE97}"/>
                </a:ext>
              </a:extLst>
            </p:cNvPr>
            <p:cNvSpPr/>
            <p:nvPr/>
          </p:nvSpPr>
          <p:spPr>
            <a:xfrm>
              <a:off x="5260274" y="4121525"/>
              <a:ext cx="712041" cy="712042"/>
            </a:xfrm>
            <a:prstGeom prst="arc">
              <a:avLst>
                <a:gd name="adj1" fmla="val 13200000"/>
                <a:gd name="adj2" fmla="val 192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34" name="Arc 33">
              <a:extLst>
                <a:ext uri="{FF2B5EF4-FFF2-40B4-BE49-F238E27FC236}">
                  <a16:creationId xmlns:a16="http://schemas.microsoft.com/office/drawing/2014/main" id="{FA8F3CD7-E2DA-4A70-B96D-6EAE68C56387}"/>
                </a:ext>
              </a:extLst>
            </p:cNvPr>
            <p:cNvSpPr/>
            <p:nvPr/>
          </p:nvSpPr>
          <p:spPr>
            <a:xfrm>
              <a:off x="5260274" y="4121525"/>
              <a:ext cx="712041" cy="712042"/>
            </a:xfrm>
            <a:prstGeom prst="arc">
              <a:avLst>
                <a:gd name="adj1" fmla="val 2400000"/>
                <a:gd name="adj2" fmla="val 84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35" name="Freeform: Shape 34">
              <a:extLst>
                <a:ext uri="{FF2B5EF4-FFF2-40B4-BE49-F238E27FC236}">
                  <a16:creationId xmlns:a16="http://schemas.microsoft.com/office/drawing/2014/main" id="{6D2CA63C-219F-4DCA-A9B0-F1D0A97C5A18}"/>
                </a:ext>
              </a:extLst>
            </p:cNvPr>
            <p:cNvSpPr/>
            <p:nvPr/>
          </p:nvSpPr>
          <p:spPr>
            <a:xfrm>
              <a:off x="4904251" y="4249693"/>
              <a:ext cx="1615606" cy="455707"/>
            </a:xfrm>
            <a:custGeom>
              <a:avLst/>
              <a:gdLst>
                <a:gd name="connsiteX0" fmla="*/ 0 w 1424084"/>
                <a:gd name="connsiteY0" fmla="*/ 0 h 455707"/>
                <a:gd name="connsiteX1" fmla="*/ 1424084 w 1424084"/>
                <a:gd name="connsiteY1" fmla="*/ 0 h 455707"/>
                <a:gd name="connsiteX2" fmla="*/ 1424084 w 1424084"/>
                <a:gd name="connsiteY2" fmla="*/ 455707 h 455707"/>
                <a:gd name="connsiteX3" fmla="*/ 0 w 1424084"/>
                <a:gd name="connsiteY3" fmla="*/ 455707 h 455707"/>
                <a:gd name="connsiteX4" fmla="*/ 0 w 1424084"/>
                <a:gd name="connsiteY4" fmla="*/ 0 h 45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84" h="455707">
                  <a:moveTo>
                    <a:pt x="0" y="0"/>
                  </a:moveTo>
                  <a:lnTo>
                    <a:pt x="1424084" y="0"/>
                  </a:lnTo>
                  <a:lnTo>
                    <a:pt x="1424084" y="455707"/>
                  </a:lnTo>
                  <a:lnTo>
                    <a:pt x="0" y="455707"/>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2100" dirty="0"/>
                <a:t>anencephaly</a:t>
              </a:r>
            </a:p>
          </p:txBody>
        </p:sp>
        <p:sp>
          <p:nvSpPr>
            <p:cNvPr id="36" name="Arc 35">
              <a:extLst>
                <a:ext uri="{FF2B5EF4-FFF2-40B4-BE49-F238E27FC236}">
                  <a16:creationId xmlns:a16="http://schemas.microsoft.com/office/drawing/2014/main" id="{D15366F9-6606-4A7B-9CE4-0AC26B5325D3}"/>
                </a:ext>
              </a:extLst>
            </p:cNvPr>
            <p:cNvSpPr/>
            <p:nvPr/>
          </p:nvSpPr>
          <p:spPr>
            <a:xfrm>
              <a:off x="5260274" y="5132626"/>
              <a:ext cx="712041" cy="712042"/>
            </a:xfrm>
            <a:prstGeom prst="arc">
              <a:avLst>
                <a:gd name="adj1" fmla="val 13200000"/>
                <a:gd name="adj2" fmla="val 192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37" name="Arc 36">
              <a:extLst>
                <a:ext uri="{FF2B5EF4-FFF2-40B4-BE49-F238E27FC236}">
                  <a16:creationId xmlns:a16="http://schemas.microsoft.com/office/drawing/2014/main" id="{E2AC3CF2-5598-45D8-956E-A089ED7F9524}"/>
                </a:ext>
              </a:extLst>
            </p:cNvPr>
            <p:cNvSpPr/>
            <p:nvPr/>
          </p:nvSpPr>
          <p:spPr>
            <a:xfrm>
              <a:off x="5260274" y="5132626"/>
              <a:ext cx="712041" cy="712042"/>
            </a:xfrm>
            <a:prstGeom prst="arc">
              <a:avLst>
                <a:gd name="adj1" fmla="val 2400000"/>
                <a:gd name="adj2" fmla="val 84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38" name="Freeform: Shape 37">
              <a:extLst>
                <a:ext uri="{FF2B5EF4-FFF2-40B4-BE49-F238E27FC236}">
                  <a16:creationId xmlns:a16="http://schemas.microsoft.com/office/drawing/2014/main" id="{E54267B1-1722-445C-A69C-0E59D3AB6900}"/>
                </a:ext>
              </a:extLst>
            </p:cNvPr>
            <p:cNvSpPr/>
            <p:nvPr/>
          </p:nvSpPr>
          <p:spPr>
            <a:xfrm>
              <a:off x="4904251" y="5260794"/>
              <a:ext cx="2079163" cy="455707"/>
            </a:xfrm>
            <a:custGeom>
              <a:avLst/>
              <a:gdLst>
                <a:gd name="connsiteX0" fmla="*/ 0 w 1424084"/>
                <a:gd name="connsiteY0" fmla="*/ 0 h 455707"/>
                <a:gd name="connsiteX1" fmla="*/ 1424084 w 1424084"/>
                <a:gd name="connsiteY1" fmla="*/ 0 h 455707"/>
                <a:gd name="connsiteX2" fmla="*/ 1424084 w 1424084"/>
                <a:gd name="connsiteY2" fmla="*/ 455707 h 455707"/>
                <a:gd name="connsiteX3" fmla="*/ 0 w 1424084"/>
                <a:gd name="connsiteY3" fmla="*/ 455707 h 455707"/>
                <a:gd name="connsiteX4" fmla="*/ 0 w 1424084"/>
                <a:gd name="connsiteY4" fmla="*/ 0 h 45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84" h="455707">
                  <a:moveTo>
                    <a:pt x="0" y="0"/>
                  </a:moveTo>
                  <a:lnTo>
                    <a:pt x="1424084" y="0"/>
                  </a:lnTo>
                  <a:lnTo>
                    <a:pt x="1424084" y="455707"/>
                  </a:lnTo>
                  <a:lnTo>
                    <a:pt x="0" y="455707"/>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2100" dirty="0"/>
                <a:t>encephalocele</a:t>
              </a:r>
            </a:p>
          </p:txBody>
        </p:sp>
        <p:sp>
          <p:nvSpPr>
            <p:cNvPr id="39" name="Arc 38">
              <a:extLst>
                <a:ext uri="{FF2B5EF4-FFF2-40B4-BE49-F238E27FC236}">
                  <a16:creationId xmlns:a16="http://schemas.microsoft.com/office/drawing/2014/main" id="{BDDED699-0790-43E5-B4D6-4E705B79F12E}"/>
                </a:ext>
              </a:extLst>
            </p:cNvPr>
            <p:cNvSpPr/>
            <p:nvPr/>
          </p:nvSpPr>
          <p:spPr>
            <a:xfrm>
              <a:off x="5260274" y="6143726"/>
              <a:ext cx="712041" cy="712042"/>
            </a:xfrm>
            <a:prstGeom prst="arc">
              <a:avLst>
                <a:gd name="adj1" fmla="val 13200000"/>
                <a:gd name="adj2" fmla="val 192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40" name="Arc 39">
              <a:extLst>
                <a:ext uri="{FF2B5EF4-FFF2-40B4-BE49-F238E27FC236}">
                  <a16:creationId xmlns:a16="http://schemas.microsoft.com/office/drawing/2014/main" id="{9A97EF17-51BB-4810-A23E-72C7745B517C}"/>
                </a:ext>
              </a:extLst>
            </p:cNvPr>
            <p:cNvSpPr/>
            <p:nvPr/>
          </p:nvSpPr>
          <p:spPr>
            <a:xfrm>
              <a:off x="5260274" y="6143726"/>
              <a:ext cx="712041" cy="712042"/>
            </a:xfrm>
            <a:prstGeom prst="arc">
              <a:avLst>
                <a:gd name="adj1" fmla="val 2400000"/>
                <a:gd name="adj2" fmla="val 84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41" name="Freeform: Shape 40">
              <a:extLst>
                <a:ext uri="{FF2B5EF4-FFF2-40B4-BE49-F238E27FC236}">
                  <a16:creationId xmlns:a16="http://schemas.microsoft.com/office/drawing/2014/main" id="{1502AF97-3AF6-47B9-ADE9-3F310555264D}"/>
                </a:ext>
              </a:extLst>
            </p:cNvPr>
            <p:cNvSpPr/>
            <p:nvPr/>
          </p:nvSpPr>
          <p:spPr>
            <a:xfrm>
              <a:off x="4904252" y="6271894"/>
              <a:ext cx="1953748" cy="455707"/>
            </a:xfrm>
            <a:custGeom>
              <a:avLst/>
              <a:gdLst>
                <a:gd name="connsiteX0" fmla="*/ 0 w 1424084"/>
                <a:gd name="connsiteY0" fmla="*/ 0 h 455707"/>
                <a:gd name="connsiteX1" fmla="*/ 1424084 w 1424084"/>
                <a:gd name="connsiteY1" fmla="*/ 0 h 455707"/>
                <a:gd name="connsiteX2" fmla="*/ 1424084 w 1424084"/>
                <a:gd name="connsiteY2" fmla="*/ 455707 h 455707"/>
                <a:gd name="connsiteX3" fmla="*/ 0 w 1424084"/>
                <a:gd name="connsiteY3" fmla="*/ 455707 h 455707"/>
                <a:gd name="connsiteX4" fmla="*/ 0 w 1424084"/>
                <a:gd name="connsiteY4" fmla="*/ 0 h 45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84" h="455707">
                  <a:moveTo>
                    <a:pt x="0" y="0"/>
                  </a:moveTo>
                  <a:lnTo>
                    <a:pt x="1424084" y="0"/>
                  </a:lnTo>
                  <a:lnTo>
                    <a:pt x="1424084" y="455707"/>
                  </a:lnTo>
                  <a:lnTo>
                    <a:pt x="0" y="455707"/>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2100" dirty="0"/>
                <a:t>iniencephaly</a:t>
              </a:r>
            </a:p>
          </p:txBody>
        </p:sp>
        <p:sp>
          <p:nvSpPr>
            <p:cNvPr id="42" name="Arc 41">
              <a:extLst>
                <a:ext uri="{FF2B5EF4-FFF2-40B4-BE49-F238E27FC236}">
                  <a16:creationId xmlns:a16="http://schemas.microsoft.com/office/drawing/2014/main" id="{27FFBF8C-CCCA-416B-AE3D-78A45052D792}"/>
                </a:ext>
              </a:extLst>
            </p:cNvPr>
            <p:cNvSpPr/>
            <p:nvPr/>
          </p:nvSpPr>
          <p:spPr>
            <a:xfrm>
              <a:off x="7844986" y="3110424"/>
              <a:ext cx="712041" cy="712042"/>
            </a:xfrm>
            <a:prstGeom prst="arc">
              <a:avLst>
                <a:gd name="adj1" fmla="val 13200000"/>
                <a:gd name="adj2" fmla="val 192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43" name="Arc 42">
              <a:extLst>
                <a:ext uri="{FF2B5EF4-FFF2-40B4-BE49-F238E27FC236}">
                  <a16:creationId xmlns:a16="http://schemas.microsoft.com/office/drawing/2014/main" id="{257CDB23-F22D-472D-8399-1DD461E79D07}"/>
                </a:ext>
              </a:extLst>
            </p:cNvPr>
            <p:cNvSpPr/>
            <p:nvPr/>
          </p:nvSpPr>
          <p:spPr>
            <a:xfrm>
              <a:off x="7844986" y="3110424"/>
              <a:ext cx="712041" cy="712042"/>
            </a:xfrm>
            <a:prstGeom prst="arc">
              <a:avLst>
                <a:gd name="adj1" fmla="val 2400000"/>
                <a:gd name="adj2" fmla="val 84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44" name="Freeform: Shape 43">
              <a:extLst>
                <a:ext uri="{FF2B5EF4-FFF2-40B4-BE49-F238E27FC236}">
                  <a16:creationId xmlns:a16="http://schemas.microsoft.com/office/drawing/2014/main" id="{0E9FAC6A-D780-42D2-913E-0C96801A594C}"/>
                </a:ext>
              </a:extLst>
            </p:cNvPr>
            <p:cNvSpPr/>
            <p:nvPr/>
          </p:nvSpPr>
          <p:spPr>
            <a:xfrm>
              <a:off x="7488965" y="3238592"/>
              <a:ext cx="1424084" cy="455707"/>
            </a:xfrm>
            <a:custGeom>
              <a:avLst/>
              <a:gdLst>
                <a:gd name="connsiteX0" fmla="*/ 0 w 1424084"/>
                <a:gd name="connsiteY0" fmla="*/ 0 h 455707"/>
                <a:gd name="connsiteX1" fmla="*/ 1424084 w 1424084"/>
                <a:gd name="connsiteY1" fmla="*/ 0 h 455707"/>
                <a:gd name="connsiteX2" fmla="*/ 1424084 w 1424084"/>
                <a:gd name="connsiteY2" fmla="*/ 455707 h 455707"/>
                <a:gd name="connsiteX3" fmla="*/ 0 w 1424084"/>
                <a:gd name="connsiteY3" fmla="*/ 455707 h 455707"/>
                <a:gd name="connsiteX4" fmla="*/ 0 w 1424084"/>
                <a:gd name="connsiteY4" fmla="*/ 0 h 45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84" h="455707">
                  <a:moveTo>
                    <a:pt x="0" y="0"/>
                  </a:moveTo>
                  <a:lnTo>
                    <a:pt x="1424084" y="0"/>
                  </a:lnTo>
                  <a:lnTo>
                    <a:pt x="1424084" y="455707"/>
                  </a:lnTo>
                  <a:lnTo>
                    <a:pt x="0" y="455707"/>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2100" dirty="0"/>
                <a:t>spinal</a:t>
              </a:r>
            </a:p>
          </p:txBody>
        </p:sp>
        <p:sp>
          <p:nvSpPr>
            <p:cNvPr id="45" name="Arc 44">
              <a:extLst>
                <a:ext uri="{FF2B5EF4-FFF2-40B4-BE49-F238E27FC236}">
                  <a16:creationId xmlns:a16="http://schemas.microsoft.com/office/drawing/2014/main" id="{DCE7EF22-DD41-4D58-8D7C-C0E286D305E3}"/>
                </a:ext>
              </a:extLst>
            </p:cNvPr>
            <p:cNvSpPr/>
            <p:nvPr/>
          </p:nvSpPr>
          <p:spPr>
            <a:xfrm>
              <a:off x="6983415" y="4121525"/>
              <a:ext cx="712041" cy="712042"/>
            </a:xfrm>
            <a:prstGeom prst="arc">
              <a:avLst>
                <a:gd name="adj1" fmla="val 13200000"/>
                <a:gd name="adj2" fmla="val 192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46" name="Arc 45">
              <a:extLst>
                <a:ext uri="{FF2B5EF4-FFF2-40B4-BE49-F238E27FC236}">
                  <a16:creationId xmlns:a16="http://schemas.microsoft.com/office/drawing/2014/main" id="{D2F9A038-8322-433B-BD77-750BDD74C43D}"/>
                </a:ext>
              </a:extLst>
            </p:cNvPr>
            <p:cNvSpPr/>
            <p:nvPr/>
          </p:nvSpPr>
          <p:spPr>
            <a:xfrm>
              <a:off x="6983415" y="4121525"/>
              <a:ext cx="712041" cy="712042"/>
            </a:xfrm>
            <a:prstGeom prst="arc">
              <a:avLst>
                <a:gd name="adj1" fmla="val 2400000"/>
                <a:gd name="adj2" fmla="val 84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47" name="Freeform: Shape 46">
              <a:extLst>
                <a:ext uri="{FF2B5EF4-FFF2-40B4-BE49-F238E27FC236}">
                  <a16:creationId xmlns:a16="http://schemas.microsoft.com/office/drawing/2014/main" id="{09F74CC7-3362-4197-AFDC-DC3078809DF6}"/>
                </a:ext>
              </a:extLst>
            </p:cNvPr>
            <p:cNvSpPr/>
            <p:nvPr/>
          </p:nvSpPr>
          <p:spPr>
            <a:xfrm>
              <a:off x="6296292" y="4249693"/>
              <a:ext cx="1876231" cy="455707"/>
            </a:xfrm>
            <a:custGeom>
              <a:avLst/>
              <a:gdLst>
                <a:gd name="connsiteX0" fmla="*/ 0 w 1424084"/>
                <a:gd name="connsiteY0" fmla="*/ 0 h 455707"/>
                <a:gd name="connsiteX1" fmla="*/ 1424084 w 1424084"/>
                <a:gd name="connsiteY1" fmla="*/ 0 h 455707"/>
                <a:gd name="connsiteX2" fmla="*/ 1424084 w 1424084"/>
                <a:gd name="connsiteY2" fmla="*/ 455707 h 455707"/>
                <a:gd name="connsiteX3" fmla="*/ 0 w 1424084"/>
                <a:gd name="connsiteY3" fmla="*/ 455707 h 455707"/>
                <a:gd name="connsiteX4" fmla="*/ 0 w 1424084"/>
                <a:gd name="connsiteY4" fmla="*/ 0 h 45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84" h="455707">
                  <a:moveTo>
                    <a:pt x="0" y="0"/>
                  </a:moveTo>
                  <a:lnTo>
                    <a:pt x="1424084" y="0"/>
                  </a:lnTo>
                  <a:lnTo>
                    <a:pt x="1424084" y="455707"/>
                  </a:lnTo>
                  <a:lnTo>
                    <a:pt x="0" y="455707"/>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2100" dirty="0"/>
                <a:t>Spina bifida cystica</a:t>
              </a:r>
            </a:p>
          </p:txBody>
        </p:sp>
        <p:sp>
          <p:nvSpPr>
            <p:cNvPr id="48" name="Arc 47">
              <a:extLst>
                <a:ext uri="{FF2B5EF4-FFF2-40B4-BE49-F238E27FC236}">
                  <a16:creationId xmlns:a16="http://schemas.microsoft.com/office/drawing/2014/main" id="{CD791F57-B4D7-4930-A981-3AF780A969F9}"/>
                </a:ext>
              </a:extLst>
            </p:cNvPr>
            <p:cNvSpPr/>
            <p:nvPr/>
          </p:nvSpPr>
          <p:spPr>
            <a:xfrm>
              <a:off x="7909070" y="5132626"/>
              <a:ext cx="712041" cy="712042"/>
            </a:xfrm>
            <a:prstGeom prst="arc">
              <a:avLst>
                <a:gd name="adj1" fmla="val 13200000"/>
                <a:gd name="adj2" fmla="val 192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49" name="Arc 48">
              <a:extLst>
                <a:ext uri="{FF2B5EF4-FFF2-40B4-BE49-F238E27FC236}">
                  <a16:creationId xmlns:a16="http://schemas.microsoft.com/office/drawing/2014/main" id="{581A35DB-5CFC-4EAD-8C92-A136D6F05E63}"/>
                </a:ext>
              </a:extLst>
            </p:cNvPr>
            <p:cNvSpPr/>
            <p:nvPr/>
          </p:nvSpPr>
          <p:spPr>
            <a:xfrm>
              <a:off x="7909070" y="5132626"/>
              <a:ext cx="712041" cy="712042"/>
            </a:xfrm>
            <a:prstGeom prst="arc">
              <a:avLst>
                <a:gd name="adj1" fmla="val 2400000"/>
                <a:gd name="adj2" fmla="val 84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50" name="Freeform: Shape 49">
              <a:extLst>
                <a:ext uri="{FF2B5EF4-FFF2-40B4-BE49-F238E27FC236}">
                  <a16:creationId xmlns:a16="http://schemas.microsoft.com/office/drawing/2014/main" id="{F522869D-6627-41AF-97A4-D9DBA48AD0CF}"/>
                </a:ext>
              </a:extLst>
            </p:cNvPr>
            <p:cNvSpPr/>
            <p:nvPr/>
          </p:nvSpPr>
          <p:spPr>
            <a:xfrm>
              <a:off x="7553048" y="5260794"/>
              <a:ext cx="1509529" cy="455707"/>
            </a:xfrm>
            <a:custGeom>
              <a:avLst/>
              <a:gdLst>
                <a:gd name="connsiteX0" fmla="*/ 0 w 1424084"/>
                <a:gd name="connsiteY0" fmla="*/ 0 h 455707"/>
                <a:gd name="connsiteX1" fmla="*/ 1424084 w 1424084"/>
                <a:gd name="connsiteY1" fmla="*/ 0 h 455707"/>
                <a:gd name="connsiteX2" fmla="*/ 1424084 w 1424084"/>
                <a:gd name="connsiteY2" fmla="*/ 455707 h 455707"/>
                <a:gd name="connsiteX3" fmla="*/ 0 w 1424084"/>
                <a:gd name="connsiteY3" fmla="*/ 455707 h 455707"/>
                <a:gd name="connsiteX4" fmla="*/ 0 w 1424084"/>
                <a:gd name="connsiteY4" fmla="*/ 0 h 45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84" h="455707">
                  <a:moveTo>
                    <a:pt x="0" y="0"/>
                  </a:moveTo>
                  <a:lnTo>
                    <a:pt x="1424084" y="0"/>
                  </a:lnTo>
                  <a:lnTo>
                    <a:pt x="1424084" y="455707"/>
                  </a:lnTo>
                  <a:lnTo>
                    <a:pt x="0" y="455707"/>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2100" dirty="0"/>
                <a:t>meningocele</a:t>
              </a:r>
            </a:p>
          </p:txBody>
        </p:sp>
        <p:sp>
          <p:nvSpPr>
            <p:cNvPr id="51" name="Arc 50">
              <a:extLst>
                <a:ext uri="{FF2B5EF4-FFF2-40B4-BE49-F238E27FC236}">
                  <a16:creationId xmlns:a16="http://schemas.microsoft.com/office/drawing/2014/main" id="{72CD5188-3266-4CCE-9D9E-03FA8A43394D}"/>
                </a:ext>
              </a:extLst>
            </p:cNvPr>
            <p:cNvSpPr/>
            <p:nvPr/>
          </p:nvSpPr>
          <p:spPr>
            <a:xfrm>
              <a:off x="7909070" y="6143726"/>
              <a:ext cx="712041" cy="712042"/>
            </a:xfrm>
            <a:prstGeom prst="arc">
              <a:avLst>
                <a:gd name="adj1" fmla="val 13200000"/>
                <a:gd name="adj2" fmla="val 192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52" name="Arc 51">
              <a:extLst>
                <a:ext uri="{FF2B5EF4-FFF2-40B4-BE49-F238E27FC236}">
                  <a16:creationId xmlns:a16="http://schemas.microsoft.com/office/drawing/2014/main" id="{F1AC7446-4AFD-4837-A116-B913DDC7C40D}"/>
                </a:ext>
              </a:extLst>
            </p:cNvPr>
            <p:cNvSpPr/>
            <p:nvPr/>
          </p:nvSpPr>
          <p:spPr>
            <a:xfrm>
              <a:off x="7909070" y="6143726"/>
              <a:ext cx="712041" cy="712042"/>
            </a:xfrm>
            <a:prstGeom prst="arc">
              <a:avLst>
                <a:gd name="adj1" fmla="val 2400000"/>
                <a:gd name="adj2" fmla="val 84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53" name="Freeform: Shape 52">
              <a:extLst>
                <a:ext uri="{FF2B5EF4-FFF2-40B4-BE49-F238E27FC236}">
                  <a16:creationId xmlns:a16="http://schemas.microsoft.com/office/drawing/2014/main" id="{32325A9A-CB1D-4F82-BC8D-105F3CAEB1E8}"/>
                </a:ext>
              </a:extLst>
            </p:cNvPr>
            <p:cNvSpPr/>
            <p:nvPr/>
          </p:nvSpPr>
          <p:spPr>
            <a:xfrm>
              <a:off x="7553048" y="6271894"/>
              <a:ext cx="2322433" cy="455707"/>
            </a:xfrm>
            <a:custGeom>
              <a:avLst/>
              <a:gdLst>
                <a:gd name="connsiteX0" fmla="*/ 0 w 1424084"/>
                <a:gd name="connsiteY0" fmla="*/ 0 h 455707"/>
                <a:gd name="connsiteX1" fmla="*/ 1424084 w 1424084"/>
                <a:gd name="connsiteY1" fmla="*/ 0 h 455707"/>
                <a:gd name="connsiteX2" fmla="*/ 1424084 w 1424084"/>
                <a:gd name="connsiteY2" fmla="*/ 455707 h 455707"/>
                <a:gd name="connsiteX3" fmla="*/ 0 w 1424084"/>
                <a:gd name="connsiteY3" fmla="*/ 455707 h 455707"/>
                <a:gd name="connsiteX4" fmla="*/ 0 w 1424084"/>
                <a:gd name="connsiteY4" fmla="*/ 0 h 45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84" h="455707">
                  <a:moveTo>
                    <a:pt x="0" y="0"/>
                  </a:moveTo>
                  <a:lnTo>
                    <a:pt x="1424084" y="0"/>
                  </a:lnTo>
                  <a:lnTo>
                    <a:pt x="1424084" y="455707"/>
                  </a:lnTo>
                  <a:lnTo>
                    <a:pt x="0" y="455707"/>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2100" dirty="0"/>
                <a:t>myelomeningocele</a:t>
              </a:r>
            </a:p>
          </p:txBody>
        </p:sp>
        <p:sp>
          <p:nvSpPr>
            <p:cNvPr id="54" name="Arc 53">
              <a:extLst>
                <a:ext uri="{FF2B5EF4-FFF2-40B4-BE49-F238E27FC236}">
                  <a16:creationId xmlns:a16="http://schemas.microsoft.com/office/drawing/2014/main" id="{A046C09F-B6AF-440C-B012-0A1EF8DF2841}"/>
                </a:ext>
              </a:extLst>
            </p:cNvPr>
            <p:cNvSpPr/>
            <p:nvPr/>
          </p:nvSpPr>
          <p:spPr>
            <a:xfrm>
              <a:off x="8706556" y="4121525"/>
              <a:ext cx="712041" cy="712042"/>
            </a:xfrm>
            <a:prstGeom prst="arc">
              <a:avLst>
                <a:gd name="adj1" fmla="val 13200000"/>
                <a:gd name="adj2" fmla="val 192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55" name="Arc 54">
              <a:extLst>
                <a:ext uri="{FF2B5EF4-FFF2-40B4-BE49-F238E27FC236}">
                  <a16:creationId xmlns:a16="http://schemas.microsoft.com/office/drawing/2014/main" id="{A39D65A7-7BF7-4978-A0A6-C4EF077B6C50}"/>
                </a:ext>
              </a:extLst>
            </p:cNvPr>
            <p:cNvSpPr/>
            <p:nvPr/>
          </p:nvSpPr>
          <p:spPr>
            <a:xfrm>
              <a:off x="8706556" y="4121525"/>
              <a:ext cx="712041" cy="712042"/>
            </a:xfrm>
            <a:prstGeom prst="arc">
              <a:avLst>
                <a:gd name="adj1" fmla="val 2400000"/>
                <a:gd name="adj2" fmla="val 8400000"/>
              </a:avLst>
            </a:prstGeom>
          </p:spPr>
          <p:style>
            <a:lnRef idx="1">
              <a:schemeClr val="dk1"/>
            </a:lnRef>
            <a:fillRef idx="0">
              <a:schemeClr val="dk1"/>
            </a:fillRef>
            <a:effectRef idx="0">
              <a:schemeClr val="dk1"/>
            </a:effectRef>
            <a:fontRef idx="minor">
              <a:schemeClr val="tx1"/>
            </a:fontRef>
          </p:style>
          <p:txBody>
            <a:bodyPr/>
            <a:lstStyle/>
            <a:p>
              <a:endParaRPr lang="en-US"/>
            </a:p>
          </p:txBody>
        </p:sp>
        <p:sp>
          <p:nvSpPr>
            <p:cNvPr id="56" name="Freeform: Shape 55">
              <a:extLst>
                <a:ext uri="{FF2B5EF4-FFF2-40B4-BE49-F238E27FC236}">
                  <a16:creationId xmlns:a16="http://schemas.microsoft.com/office/drawing/2014/main" id="{0DDAAA7A-8E72-4799-B884-D8E1B19FC8A7}"/>
                </a:ext>
              </a:extLst>
            </p:cNvPr>
            <p:cNvSpPr/>
            <p:nvPr/>
          </p:nvSpPr>
          <p:spPr>
            <a:xfrm>
              <a:off x="8350534" y="4249690"/>
              <a:ext cx="2120482" cy="455707"/>
            </a:xfrm>
            <a:custGeom>
              <a:avLst/>
              <a:gdLst>
                <a:gd name="connsiteX0" fmla="*/ 0 w 1424084"/>
                <a:gd name="connsiteY0" fmla="*/ 0 h 455707"/>
                <a:gd name="connsiteX1" fmla="*/ 1424084 w 1424084"/>
                <a:gd name="connsiteY1" fmla="*/ 0 h 455707"/>
                <a:gd name="connsiteX2" fmla="*/ 1424084 w 1424084"/>
                <a:gd name="connsiteY2" fmla="*/ 455707 h 455707"/>
                <a:gd name="connsiteX3" fmla="*/ 0 w 1424084"/>
                <a:gd name="connsiteY3" fmla="*/ 455707 h 455707"/>
                <a:gd name="connsiteX4" fmla="*/ 0 w 1424084"/>
                <a:gd name="connsiteY4" fmla="*/ 0 h 45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84" h="455707">
                  <a:moveTo>
                    <a:pt x="0" y="0"/>
                  </a:moveTo>
                  <a:lnTo>
                    <a:pt x="1424084" y="0"/>
                  </a:lnTo>
                  <a:lnTo>
                    <a:pt x="1424084" y="455707"/>
                  </a:lnTo>
                  <a:lnTo>
                    <a:pt x="0" y="455707"/>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2100" dirty="0"/>
                <a:t>Spina bifida occulta</a:t>
              </a:r>
            </a:p>
          </p:txBody>
        </p:sp>
      </p:grpSp>
      <p:pic>
        <p:nvPicPr>
          <p:cNvPr id="3" name="Picture 2">
            <a:extLst>
              <a:ext uri="{FF2B5EF4-FFF2-40B4-BE49-F238E27FC236}">
                <a16:creationId xmlns:a16="http://schemas.microsoft.com/office/drawing/2014/main" id="{051E233B-E55D-61D3-DBBC-AD6192E43A80}"/>
              </a:ext>
            </a:extLst>
          </p:cNvPr>
          <p:cNvPicPr>
            <a:picLocks noChangeAspect="1"/>
          </p:cNvPicPr>
          <p:nvPr/>
        </p:nvPicPr>
        <p:blipFill>
          <a:blip r:embed="rId2"/>
          <a:stretch>
            <a:fillRect/>
          </a:stretch>
        </p:blipFill>
        <p:spPr>
          <a:xfrm>
            <a:off x="7705219" y="-13037"/>
            <a:ext cx="1438781" cy="1438781"/>
          </a:xfrm>
          <a:prstGeom prst="rect">
            <a:avLst/>
          </a:prstGeom>
        </p:spPr>
      </p:pic>
    </p:spTree>
    <p:extLst>
      <p:ext uri="{BB962C8B-B14F-4D97-AF65-F5344CB8AC3E}">
        <p14:creationId xmlns:p14="http://schemas.microsoft.com/office/powerpoint/2010/main" val="92912599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D7E128-D5B3-4EC9-8B3A-95D91D69C4A4}"/>
              </a:ext>
            </a:extLst>
          </p:cNvPr>
          <p:cNvPicPr>
            <a:picLocks noChangeAspect="1"/>
          </p:cNvPicPr>
          <p:nvPr/>
        </p:nvPicPr>
        <p:blipFill>
          <a:blip r:embed="rId2"/>
          <a:stretch>
            <a:fillRect/>
          </a:stretch>
        </p:blipFill>
        <p:spPr>
          <a:xfrm>
            <a:off x="273739" y="1427018"/>
            <a:ext cx="8596522" cy="5430982"/>
          </a:xfrm>
          <a:prstGeom prst="rect">
            <a:avLst/>
          </a:prstGeom>
        </p:spPr>
      </p:pic>
      <p:pic>
        <p:nvPicPr>
          <p:cNvPr id="2" name="Picture 1">
            <a:extLst>
              <a:ext uri="{FF2B5EF4-FFF2-40B4-BE49-F238E27FC236}">
                <a16:creationId xmlns:a16="http://schemas.microsoft.com/office/drawing/2014/main" id="{2B83A6A5-DB4C-2D17-46F4-AB594450E7AE}"/>
              </a:ext>
            </a:extLst>
          </p:cNvPr>
          <p:cNvPicPr>
            <a:picLocks noChangeAspect="1"/>
          </p:cNvPicPr>
          <p:nvPr/>
        </p:nvPicPr>
        <p:blipFill>
          <a:blip r:embed="rId3"/>
          <a:stretch>
            <a:fillRect/>
          </a:stretch>
        </p:blipFill>
        <p:spPr>
          <a:xfrm>
            <a:off x="7705219" y="-11763"/>
            <a:ext cx="1438781" cy="1438781"/>
          </a:xfrm>
          <a:prstGeom prst="rect">
            <a:avLst/>
          </a:prstGeom>
        </p:spPr>
      </p:pic>
    </p:spTree>
    <p:extLst>
      <p:ext uri="{BB962C8B-B14F-4D97-AF65-F5344CB8AC3E}">
        <p14:creationId xmlns:p14="http://schemas.microsoft.com/office/powerpoint/2010/main" val="612601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3A57-38FC-4A23-BB00-35FCAF143A86}"/>
              </a:ext>
            </a:extLst>
          </p:cNvPr>
          <p:cNvSpPr>
            <a:spLocks noGrp="1"/>
          </p:cNvSpPr>
          <p:nvPr>
            <p:ph type="title"/>
          </p:nvPr>
        </p:nvSpPr>
        <p:spPr/>
        <p:txBody>
          <a:bodyPr/>
          <a:lstStyle/>
          <a:p>
            <a:r>
              <a:rPr lang="en-US" dirty="0">
                <a:solidFill>
                  <a:schemeClr val="bg2"/>
                </a:solidFill>
              </a:rPr>
              <a:t>Brain defects</a:t>
            </a:r>
          </a:p>
        </p:txBody>
      </p:sp>
      <p:pic>
        <p:nvPicPr>
          <p:cNvPr id="5" name="Content Placeholder 4">
            <a:extLst>
              <a:ext uri="{FF2B5EF4-FFF2-40B4-BE49-F238E27FC236}">
                <a16:creationId xmlns:a16="http://schemas.microsoft.com/office/drawing/2014/main" id="{E6B86570-15B2-495C-B7A3-57B4C5242CA2}"/>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t="15734" b="13188"/>
          <a:stretch/>
        </p:blipFill>
        <p:spPr>
          <a:xfrm>
            <a:off x="500062" y="1773382"/>
            <a:ext cx="8643937" cy="4835236"/>
          </a:xfrm>
          <a:ln>
            <a:solidFill>
              <a:schemeClr val="bg2">
                <a:lumMod val="20000"/>
                <a:lumOff val="80000"/>
              </a:schemeClr>
            </a:solidFill>
          </a:ln>
        </p:spPr>
      </p:pic>
      <p:pic>
        <p:nvPicPr>
          <p:cNvPr id="3" name="Picture 2">
            <a:extLst>
              <a:ext uri="{FF2B5EF4-FFF2-40B4-BE49-F238E27FC236}">
                <a16:creationId xmlns:a16="http://schemas.microsoft.com/office/drawing/2014/main" id="{5A832A93-DCDC-BCD7-633E-45DD53734EFC}"/>
              </a:ext>
            </a:extLst>
          </p:cNvPr>
          <p:cNvPicPr>
            <a:picLocks noChangeAspect="1"/>
          </p:cNvPicPr>
          <p:nvPr/>
        </p:nvPicPr>
        <p:blipFill>
          <a:blip r:embed="rId4"/>
          <a:stretch>
            <a:fillRect/>
          </a:stretch>
        </p:blipFill>
        <p:spPr>
          <a:xfrm>
            <a:off x="7705219" y="0"/>
            <a:ext cx="1438781" cy="1438781"/>
          </a:xfrm>
          <a:prstGeom prst="rect">
            <a:avLst/>
          </a:prstGeom>
        </p:spPr>
      </p:pic>
    </p:spTree>
    <p:extLst>
      <p:ext uri="{BB962C8B-B14F-4D97-AF65-F5344CB8AC3E}">
        <p14:creationId xmlns:p14="http://schemas.microsoft.com/office/powerpoint/2010/main" val="469676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205A-347C-4BE5-AA3A-0C583947FA0C}"/>
              </a:ext>
            </a:extLst>
          </p:cNvPr>
          <p:cNvSpPr>
            <a:spLocks noGrp="1"/>
          </p:cNvSpPr>
          <p:nvPr>
            <p:ph type="title"/>
          </p:nvPr>
        </p:nvSpPr>
        <p:spPr/>
        <p:txBody>
          <a:bodyPr/>
          <a:lstStyle/>
          <a:p>
            <a:r>
              <a:rPr lang="en-US" dirty="0" err="1">
                <a:solidFill>
                  <a:schemeClr val="bg2"/>
                </a:solidFill>
              </a:rPr>
              <a:t>Cont</a:t>
            </a:r>
            <a:r>
              <a:rPr lang="en-US" dirty="0">
                <a:solidFill>
                  <a:schemeClr val="bg2"/>
                </a:solidFill>
              </a:rPr>
              <a:t>…</a:t>
            </a:r>
          </a:p>
        </p:txBody>
      </p:sp>
      <p:pic>
        <p:nvPicPr>
          <p:cNvPr id="5" name="Content Placeholder 4">
            <a:extLst>
              <a:ext uri="{FF2B5EF4-FFF2-40B4-BE49-F238E27FC236}">
                <a16:creationId xmlns:a16="http://schemas.microsoft.com/office/drawing/2014/main" id="{A5927FE1-7C76-4F21-8178-92393EFA5B78}"/>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t="14918"/>
          <a:stretch/>
        </p:blipFill>
        <p:spPr>
          <a:xfrm>
            <a:off x="706582" y="1537855"/>
            <a:ext cx="7924800" cy="5320145"/>
          </a:xfrm>
        </p:spPr>
      </p:pic>
      <p:pic>
        <p:nvPicPr>
          <p:cNvPr id="3" name="Picture 2">
            <a:extLst>
              <a:ext uri="{FF2B5EF4-FFF2-40B4-BE49-F238E27FC236}">
                <a16:creationId xmlns:a16="http://schemas.microsoft.com/office/drawing/2014/main" id="{8E9D5F5B-F6CC-4EF2-C3A5-F14CF4F68E81}"/>
              </a:ext>
            </a:extLst>
          </p:cNvPr>
          <p:cNvPicPr>
            <a:picLocks noChangeAspect="1"/>
          </p:cNvPicPr>
          <p:nvPr/>
        </p:nvPicPr>
        <p:blipFill>
          <a:blip r:embed="rId4"/>
          <a:stretch>
            <a:fillRect/>
          </a:stretch>
        </p:blipFill>
        <p:spPr>
          <a:xfrm>
            <a:off x="7705219" y="0"/>
            <a:ext cx="1438781" cy="1438781"/>
          </a:xfrm>
          <a:prstGeom prst="rect">
            <a:avLst/>
          </a:prstGeom>
        </p:spPr>
      </p:pic>
    </p:spTree>
    <p:extLst>
      <p:ext uri="{BB962C8B-B14F-4D97-AF65-F5344CB8AC3E}">
        <p14:creationId xmlns:p14="http://schemas.microsoft.com/office/powerpoint/2010/main" val="686171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9DCF-09DE-4651-A0A0-37E1A3AED87D}"/>
              </a:ext>
            </a:extLst>
          </p:cNvPr>
          <p:cNvSpPr>
            <a:spLocks noGrp="1"/>
          </p:cNvSpPr>
          <p:nvPr>
            <p:ph type="title"/>
          </p:nvPr>
        </p:nvSpPr>
        <p:spPr/>
        <p:txBody>
          <a:bodyPr/>
          <a:lstStyle/>
          <a:p>
            <a:r>
              <a:rPr lang="en-US" dirty="0">
                <a:solidFill>
                  <a:schemeClr val="bg2"/>
                </a:solidFill>
              </a:rPr>
              <a:t>Common types of spina bifida</a:t>
            </a:r>
          </a:p>
        </p:txBody>
      </p:sp>
      <p:sp>
        <p:nvSpPr>
          <p:cNvPr id="3" name="Content Placeholder 2">
            <a:extLst>
              <a:ext uri="{FF2B5EF4-FFF2-40B4-BE49-F238E27FC236}">
                <a16:creationId xmlns:a16="http://schemas.microsoft.com/office/drawing/2014/main" id="{780FB91B-D300-4B3D-9A3E-C082B6795653}"/>
              </a:ext>
            </a:extLst>
          </p:cNvPr>
          <p:cNvSpPr>
            <a:spLocks noGrp="1"/>
          </p:cNvSpPr>
          <p:nvPr>
            <p:ph idx="1"/>
          </p:nvPr>
        </p:nvSpPr>
        <p:spPr/>
        <p:txBody>
          <a:bodyPr>
            <a:normAutofit fontScale="92500" lnSpcReduction="20000"/>
          </a:bodyPr>
          <a:lstStyle/>
          <a:p>
            <a:pPr>
              <a:lnSpc>
                <a:spcPct val="150000"/>
              </a:lnSpc>
            </a:pPr>
            <a:r>
              <a:rPr lang="en-US" dirty="0">
                <a:solidFill>
                  <a:schemeClr val="bg1">
                    <a:lumMod val="95000"/>
                    <a:lumOff val="5000"/>
                  </a:schemeClr>
                </a:solidFill>
              </a:rPr>
              <a:t>MYELOMENINGOCELE is the one of the most common and most severe form of spina bifida. In this the unfused portion of spinal column allows the spinal cord to protrude through an opening , forming a sac enclosing the spinal elements, such as meninges ,CSF , parts of spinal cord and nerve roots.</a:t>
            </a:r>
          </a:p>
          <a:p>
            <a:r>
              <a:rPr lang="en-US" dirty="0">
                <a:solidFill>
                  <a:schemeClr val="bg1">
                    <a:lumMod val="95000"/>
                    <a:lumOff val="5000"/>
                  </a:schemeClr>
                </a:solidFill>
              </a:rPr>
              <a:t>MYENINGOCELE is skin covered sac formed by meninges filled with CSF usually associated with posterior arch defect of vertebra</a:t>
            </a:r>
          </a:p>
        </p:txBody>
      </p:sp>
      <p:pic>
        <p:nvPicPr>
          <p:cNvPr id="4" name="Picture 3">
            <a:extLst>
              <a:ext uri="{FF2B5EF4-FFF2-40B4-BE49-F238E27FC236}">
                <a16:creationId xmlns:a16="http://schemas.microsoft.com/office/drawing/2014/main" id="{15CF833B-08F2-DD79-18C3-16E1683566A7}"/>
              </a:ext>
            </a:extLst>
          </p:cNvPr>
          <p:cNvPicPr>
            <a:picLocks noChangeAspect="1"/>
          </p:cNvPicPr>
          <p:nvPr/>
        </p:nvPicPr>
        <p:blipFill>
          <a:blip r:embed="rId2"/>
          <a:stretch>
            <a:fillRect/>
          </a:stretch>
        </p:blipFill>
        <p:spPr>
          <a:xfrm>
            <a:off x="7705219" y="15116"/>
            <a:ext cx="1438781" cy="1438781"/>
          </a:xfrm>
          <a:prstGeom prst="rect">
            <a:avLst/>
          </a:prstGeom>
        </p:spPr>
      </p:pic>
    </p:spTree>
    <p:extLst>
      <p:ext uri="{BB962C8B-B14F-4D97-AF65-F5344CB8AC3E}">
        <p14:creationId xmlns:p14="http://schemas.microsoft.com/office/powerpoint/2010/main" val="53287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AE18-6365-4403-86A9-AE1B30D96F61}"/>
              </a:ext>
            </a:extLst>
          </p:cNvPr>
          <p:cNvSpPr>
            <a:spLocks noGrp="1"/>
          </p:cNvSpPr>
          <p:nvPr>
            <p:ph type="title"/>
          </p:nvPr>
        </p:nvSpPr>
        <p:spPr/>
        <p:txBody>
          <a:bodyPr/>
          <a:lstStyle/>
          <a:p>
            <a:r>
              <a:rPr lang="en-US" dirty="0" err="1">
                <a:solidFill>
                  <a:schemeClr val="bg2"/>
                </a:solidFill>
              </a:rPr>
              <a:t>Cont</a:t>
            </a:r>
            <a:r>
              <a:rPr lang="en-US" dirty="0">
                <a:solidFill>
                  <a:schemeClr val="bg2"/>
                </a:solidFill>
              </a:rPr>
              <a:t>….</a:t>
            </a:r>
          </a:p>
        </p:txBody>
      </p:sp>
      <p:sp>
        <p:nvSpPr>
          <p:cNvPr id="3" name="Content Placeholder 2">
            <a:extLst>
              <a:ext uri="{FF2B5EF4-FFF2-40B4-BE49-F238E27FC236}">
                <a16:creationId xmlns:a16="http://schemas.microsoft.com/office/drawing/2014/main" id="{80D12091-71E0-4F76-A48E-74E9037F81CE}"/>
              </a:ext>
            </a:extLst>
          </p:cNvPr>
          <p:cNvSpPr>
            <a:spLocks noGrp="1"/>
          </p:cNvSpPr>
          <p:nvPr>
            <p:ph idx="1"/>
          </p:nvPr>
        </p:nvSpPr>
        <p:spPr/>
        <p:txBody>
          <a:bodyPr/>
          <a:lstStyle/>
          <a:p>
            <a:pPr>
              <a:lnSpc>
                <a:spcPct val="150000"/>
              </a:lnSpc>
            </a:pPr>
            <a:r>
              <a:rPr lang="en-US" dirty="0">
                <a:solidFill>
                  <a:schemeClr val="bg1">
                    <a:lumMod val="95000"/>
                    <a:lumOff val="5000"/>
                  </a:schemeClr>
                </a:solidFill>
              </a:rPr>
              <a:t>SPINA BIFIDA OCCULTA which is the mildest form of NTDs not accompanied by the extrusions of the contents of the vertebral column .Occasionally, it may cause neurological deficit because of a tethering of spinal cord. </a:t>
            </a:r>
            <a:r>
              <a:rPr lang="en-US" dirty="0">
                <a:solidFill>
                  <a:schemeClr val="bg1">
                    <a:lumMod val="95000"/>
                    <a:lumOff val="5000"/>
                  </a:schemeClr>
                </a:solidFill>
                <a:latin typeface="Calibri" panose="020F0502020204030204" pitchFamily="34" charset="0"/>
                <a:cs typeface="Calibri" panose="020F0502020204030204" pitchFamily="34" charset="0"/>
              </a:rPr>
              <a:t>Some</a:t>
            </a:r>
            <a:r>
              <a:rPr lang="en-US" dirty="0">
                <a:solidFill>
                  <a:schemeClr val="bg1">
                    <a:lumMod val="95000"/>
                    <a:lumOff val="5000"/>
                  </a:schemeClr>
                </a:solidFill>
              </a:rPr>
              <a:t> patients may have external evidence such as dimple ,sinus , tuft of hair or </a:t>
            </a:r>
            <a:r>
              <a:rPr lang="en-US" dirty="0" err="1">
                <a:solidFill>
                  <a:schemeClr val="bg1">
                    <a:lumMod val="95000"/>
                    <a:lumOff val="5000"/>
                  </a:schemeClr>
                </a:solidFill>
              </a:rPr>
              <a:t>hamartomatous</a:t>
            </a:r>
            <a:r>
              <a:rPr lang="en-US" dirty="0">
                <a:solidFill>
                  <a:schemeClr val="bg1">
                    <a:lumMod val="95000"/>
                    <a:lumOff val="5000"/>
                  </a:schemeClr>
                </a:solidFill>
              </a:rPr>
              <a:t> lesions.</a:t>
            </a:r>
          </a:p>
        </p:txBody>
      </p:sp>
      <p:pic>
        <p:nvPicPr>
          <p:cNvPr id="4" name="Picture 3">
            <a:extLst>
              <a:ext uri="{FF2B5EF4-FFF2-40B4-BE49-F238E27FC236}">
                <a16:creationId xmlns:a16="http://schemas.microsoft.com/office/drawing/2014/main" id="{5A877FA8-DC67-04B3-AC16-3F4E1FF6CE18}"/>
              </a:ext>
            </a:extLst>
          </p:cNvPr>
          <p:cNvPicPr>
            <a:picLocks noChangeAspect="1"/>
          </p:cNvPicPr>
          <p:nvPr/>
        </p:nvPicPr>
        <p:blipFill>
          <a:blip r:embed="rId2"/>
          <a:stretch>
            <a:fillRect/>
          </a:stretch>
        </p:blipFill>
        <p:spPr>
          <a:xfrm>
            <a:off x="7705219" y="15116"/>
            <a:ext cx="1438781" cy="1438781"/>
          </a:xfrm>
          <a:prstGeom prst="rect">
            <a:avLst/>
          </a:prstGeom>
        </p:spPr>
      </p:pic>
    </p:spTree>
    <p:extLst>
      <p:ext uri="{BB962C8B-B14F-4D97-AF65-F5344CB8AC3E}">
        <p14:creationId xmlns:p14="http://schemas.microsoft.com/office/powerpoint/2010/main" val="56438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66607-1921-4D15-8921-5B98576D065A}"/>
              </a:ext>
            </a:extLst>
          </p:cNvPr>
          <p:cNvPicPr>
            <a:picLocks noChangeAspect="1"/>
          </p:cNvPicPr>
          <p:nvPr/>
        </p:nvPicPr>
        <p:blipFill>
          <a:blip r:embed="rId2"/>
          <a:stretch>
            <a:fillRect/>
          </a:stretch>
        </p:blipFill>
        <p:spPr>
          <a:xfrm>
            <a:off x="1020726" y="366823"/>
            <a:ext cx="6613451" cy="6081824"/>
          </a:xfrm>
          <a:prstGeom prst="rect">
            <a:avLst/>
          </a:prstGeom>
        </p:spPr>
      </p:pic>
      <p:pic>
        <p:nvPicPr>
          <p:cNvPr id="2" name="Picture 1">
            <a:extLst>
              <a:ext uri="{FF2B5EF4-FFF2-40B4-BE49-F238E27FC236}">
                <a16:creationId xmlns:a16="http://schemas.microsoft.com/office/drawing/2014/main" id="{52D86828-0A79-9E88-2E55-AC77E522222C}"/>
              </a:ext>
            </a:extLst>
          </p:cNvPr>
          <p:cNvPicPr>
            <a:picLocks noChangeAspect="1"/>
          </p:cNvPicPr>
          <p:nvPr/>
        </p:nvPicPr>
        <p:blipFill>
          <a:blip r:embed="rId3"/>
          <a:stretch>
            <a:fillRect/>
          </a:stretch>
        </p:blipFill>
        <p:spPr>
          <a:xfrm>
            <a:off x="7634177" y="0"/>
            <a:ext cx="1438781" cy="1438781"/>
          </a:xfrm>
          <a:prstGeom prst="rect">
            <a:avLst/>
          </a:prstGeom>
        </p:spPr>
      </p:pic>
    </p:spTree>
    <p:extLst>
      <p:ext uri="{BB962C8B-B14F-4D97-AF65-F5344CB8AC3E}">
        <p14:creationId xmlns:p14="http://schemas.microsoft.com/office/powerpoint/2010/main" val="142967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8197C-6191-40CB-9BC9-D4CC301BC5FF}"/>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48C8D54B-0B41-4B8B-8750-41C87B554723}"/>
              </a:ext>
            </a:extLst>
          </p:cNvPr>
          <p:cNvPicPr>
            <a:picLocks noGrp="1" noChangeAspect="1"/>
          </p:cNvPicPr>
          <p:nvPr>
            <p:ph sz="half" idx="1"/>
          </p:nvPr>
        </p:nvPicPr>
        <p:blipFill>
          <a:blip r:embed="rId2"/>
          <a:stretch>
            <a:fillRect/>
          </a:stretch>
        </p:blipFill>
        <p:spPr>
          <a:xfrm>
            <a:off x="855663" y="2648149"/>
            <a:ext cx="3659187" cy="2744390"/>
          </a:xfrm>
        </p:spPr>
      </p:pic>
      <p:pic>
        <p:nvPicPr>
          <p:cNvPr id="8" name="Content Placeholder 7">
            <a:extLst>
              <a:ext uri="{FF2B5EF4-FFF2-40B4-BE49-F238E27FC236}">
                <a16:creationId xmlns:a16="http://schemas.microsoft.com/office/drawing/2014/main" id="{715D0F59-D6BF-4579-A8C4-A1411DEED758}"/>
              </a:ext>
            </a:extLst>
          </p:cNvPr>
          <p:cNvPicPr>
            <a:picLocks noGrp="1" noChangeAspect="1"/>
          </p:cNvPicPr>
          <p:nvPr>
            <p:ph sz="half" idx="2"/>
          </p:nvPr>
        </p:nvPicPr>
        <p:blipFill>
          <a:blip r:embed="rId3"/>
          <a:stretch>
            <a:fillRect/>
          </a:stretch>
        </p:blipFill>
        <p:spPr>
          <a:xfrm>
            <a:off x="4629150" y="2648264"/>
            <a:ext cx="3656013" cy="2744160"/>
          </a:xfrm>
        </p:spPr>
      </p:pic>
      <p:pic>
        <p:nvPicPr>
          <p:cNvPr id="3" name="Picture 2">
            <a:extLst>
              <a:ext uri="{FF2B5EF4-FFF2-40B4-BE49-F238E27FC236}">
                <a16:creationId xmlns:a16="http://schemas.microsoft.com/office/drawing/2014/main" id="{19A92411-6132-42B2-D2CC-A4B92A144C6D}"/>
              </a:ext>
            </a:extLst>
          </p:cNvPr>
          <p:cNvPicPr>
            <a:picLocks noChangeAspect="1"/>
          </p:cNvPicPr>
          <p:nvPr/>
        </p:nvPicPr>
        <p:blipFill>
          <a:blip r:embed="rId4"/>
          <a:stretch>
            <a:fillRect/>
          </a:stretch>
        </p:blipFill>
        <p:spPr>
          <a:xfrm>
            <a:off x="7705219" y="0"/>
            <a:ext cx="1438781" cy="1438781"/>
          </a:xfrm>
          <a:prstGeom prst="rect">
            <a:avLst/>
          </a:prstGeom>
        </p:spPr>
      </p:pic>
    </p:spTree>
    <p:extLst>
      <p:ext uri="{BB962C8B-B14F-4D97-AF65-F5344CB8AC3E}">
        <p14:creationId xmlns:p14="http://schemas.microsoft.com/office/powerpoint/2010/main" val="2991002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1417-39FA-46D0-BC6B-9806024FFF39}"/>
              </a:ext>
            </a:extLst>
          </p:cNvPr>
          <p:cNvSpPr>
            <a:spLocks noGrp="1"/>
          </p:cNvSpPr>
          <p:nvPr>
            <p:ph type="title"/>
          </p:nvPr>
        </p:nvSpPr>
        <p:spPr>
          <a:xfrm>
            <a:off x="1100609" y="575987"/>
            <a:ext cx="7429499" cy="1478570"/>
          </a:xfrm>
        </p:spPr>
        <p:txBody>
          <a:bodyPr/>
          <a:lstStyle/>
          <a:p>
            <a:r>
              <a:rPr lang="en-US" dirty="0">
                <a:solidFill>
                  <a:schemeClr val="bg2"/>
                </a:solidFill>
              </a:rPr>
              <a:t>Clinical presentations</a:t>
            </a:r>
          </a:p>
        </p:txBody>
      </p:sp>
      <p:sp>
        <p:nvSpPr>
          <p:cNvPr id="3" name="Content Placeholder 2">
            <a:extLst>
              <a:ext uri="{FF2B5EF4-FFF2-40B4-BE49-F238E27FC236}">
                <a16:creationId xmlns:a16="http://schemas.microsoft.com/office/drawing/2014/main" id="{7BBAFCF6-0501-4CEE-9341-98189C365632}"/>
              </a:ext>
            </a:extLst>
          </p:cNvPr>
          <p:cNvSpPr>
            <a:spLocks noGrp="1"/>
          </p:cNvSpPr>
          <p:nvPr>
            <p:ph idx="1"/>
          </p:nvPr>
        </p:nvSpPr>
        <p:spPr>
          <a:xfrm>
            <a:off x="856060" y="1800226"/>
            <a:ext cx="7429499" cy="3990976"/>
          </a:xfrm>
        </p:spPr>
        <p:txBody>
          <a:bodyPr>
            <a:normAutofit fontScale="77500" lnSpcReduction="20000"/>
          </a:bodyPr>
          <a:lstStyle/>
          <a:p>
            <a:r>
              <a:rPr lang="en-US" dirty="0">
                <a:solidFill>
                  <a:schemeClr val="bg1">
                    <a:lumMod val="95000"/>
                    <a:lumOff val="5000"/>
                  </a:schemeClr>
                </a:solidFill>
              </a:rPr>
              <a:t>Swelling/dimple/tuft of hair/sinus etc. over the spinal area</a:t>
            </a:r>
          </a:p>
          <a:p>
            <a:r>
              <a:rPr lang="en-US" dirty="0">
                <a:solidFill>
                  <a:schemeClr val="bg1">
                    <a:lumMod val="95000"/>
                    <a:lumOff val="5000"/>
                  </a:schemeClr>
                </a:solidFill>
              </a:rPr>
              <a:t>Loss of bowel /+bladder control</a:t>
            </a:r>
          </a:p>
          <a:p>
            <a:r>
              <a:rPr lang="en-US" dirty="0">
                <a:solidFill>
                  <a:schemeClr val="bg1">
                    <a:lumMod val="95000"/>
                    <a:lumOff val="5000"/>
                  </a:schemeClr>
                </a:solidFill>
              </a:rPr>
              <a:t>Loss of sensation below the level of lesion</a:t>
            </a:r>
          </a:p>
          <a:p>
            <a:r>
              <a:rPr lang="en-US" dirty="0">
                <a:solidFill>
                  <a:schemeClr val="bg1">
                    <a:lumMod val="95000"/>
                    <a:lumOff val="5000"/>
                  </a:schemeClr>
                </a:solidFill>
              </a:rPr>
              <a:t>Weakness or paralysis below the lesion</a:t>
            </a:r>
          </a:p>
          <a:p>
            <a:r>
              <a:rPr lang="en-US" dirty="0">
                <a:solidFill>
                  <a:schemeClr val="bg1">
                    <a:lumMod val="95000"/>
                    <a:lumOff val="5000"/>
                  </a:schemeClr>
                </a:solidFill>
              </a:rPr>
              <a:t>Others associated condition</a:t>
            </a:r>
          </a:p>
          <a:p>
            <a:pPr marL="0" indent="0">
              <a:lnSpc>
                <a:spcPct val="170000"/>
              </a:lnSpc>
              <a:buNone/>
            </a:pPr>
            <a:r>
              <a:rPr lang="en-US" dirty="0">
                <a:solidFill>
                  <a:schemeClr val="bg1">
                    <a:lumMod val="95000"/>
                    <a:lumOff val="5000"/>
                  </a:schemeClr>
                </a:solidFill>
              </a:rPr>
              <a:t>           club foot</a:t>
            </a:r>
          </a:p>
          <a:p>
            <a:pPr marL="0" indent="0">
              <a:buNone/>
            </a:pPr>
            <a:r>
              <a:rPr lang="en-US" dirty="0">
                <a:solidFill>
                  <a:schemeClr val="bg1">
                    <a:lumMod val="95000"/>
                    <a:lumOff val="5000"/>
                  </a:schemeClr>
                </a:solidFill>
              </a:rPr>
              <a:t>           hydrocephalus -38% </a:t>
            </a:r>
          </a:p>
          <a:p>
            <a:pPr marL="0" indent="0">
              <a:buNone/>
            </a:pPr>
            <a:r>
              <a:rPr lang="en-US" dirty="0">
                <a:solidFill>
                  <a:schemeClr val="bg1">
                    <a:lumMod val="95000"/>
                    <a:lumOff val="5000"/>
                  </a:schemeClr>
                </a:solidFill>
              </a:rPr>
              <a:t>           congenital heart defect</a:t>
            </a:r>
          </a:p>
          <a:p>
            <a:pPr marL="0" indent="0">
              <a:buNone/>
            </a:pPr>
            <a:r>
              <a:rPr lang="en-US" dirty="0">
                <a:solidFill>
                  <a:schemeClr val="bg1">
                    <a:lumMod val="95000"/>
                    <a:lumOff val="5000"/>
                  </a:schemeClr>
                </a:solidFill>
              </a:rPr>
              <a:t>           </a:t>
            </a:r>
            <a:r>
              <a:rPr lang="en-US" dirty="0" err="1">
                <a:solidFill>
                  <a:schemeClr val="bg1">
                    <a:lumMod val="95000"/>
                    <a:lumOff val="5000"/>
                  </a:schemeClr>
                </a:solidFill>
              </a:rPr>
              <a:t>chiari</a:t>
            </a:r>
            <a:r>
              <a:rPr lang="en-US" dirty="0">
                <a:solidFill>
                  <a:schemeClr val="bg1">
                    <a:lumMod val="95000"/>
                    <a:lumOff val="5000"/>
                  </a:schemeClr>
                </a:solidFill>
              </a:rPr>
              <a:t> II malformation         </a:t>
            </a:r>
          </a:p>
        </p:txBody>
      </p:sp>
      <p:pic>
        <p:nvPicPr>
          <p:cNvPr id="4" name="Picture 3">
            <a:extLst>
              <a:ext uri="{FF2B5EF4-FFF2-40B4-BE49-F238E27FC236}">
                <a16:creationId xmlns:a16="http://schemas.microsoft.com/office/drawing/2014/main" id="{0C75506B-D529-0C14-C7BA-6657487DE36E}"/>
              </a:ext>
            </a:extLst>
          </p:cNvPr>
          <p:cNvPicPr>
            <a:picLocks noChangeAspect="1"/>
          </p:cNvPicPr>
          <p:nvPr/>
        </p:nvPicPr>
        <p:blipFill>
          <a:blip r:embed="rId2"/>
          <a:stretch>
            <a:fillRect/>
          </a:stretch>
        </p:blipFill>
        <p:spPr>
          <a:xfrm>
            <a:off x="7705219" y="0"/>
            <a:ext cx="1438781" cy="1438781"/>
          </a:xfrm>
          <a:prstGeom prst="rect">
            <a:avLst/>
          </a:prstGeom>
        </p:spPr>
      </p:pic>
    </p:spTree>
    <p:extLst>
      <p:ext uri="{BB962C8B-B14F-4D97-AF65-F5344CB8AC3E}">
        <p14:creationId xmlns:p14="http://schemas.microsoft.com/office/powerpoint/2010/main" val="2935010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CCBB-2A0F-4FEA-A2DD-9300EDF53404}"/>
              </a:ext>
            </a:extLst>
          </p:cNvPr>
          <p:cNvSpPr>
            <a:spLocks noGrp="1"/>
          </p:cNvSpPr>
          <p:nvPr>
            <p:ph type="title"/>
          </p:nvPr>
        </p:nvSpPr>
        <p:spPr/>
        <p:txBody>
          <a:bodyPr/>
          <a:lstStyle/>
          <a:p>
            <a:r>
              <a:rPr lang="en-US" dirty="0">
                <a:solidFill>
                  <a:schemeClr val="bg2"/>
                </a:solidFill>
              </a:rPr>
              <a:t>Diagnostic tests</a:t>
            </a:r>
          </a:p>
        </p:txBody>
      </p:sp>
      <p:sp>
        <p:nvSpPr>
          <p:cNvPr id="3" name="Content Placeholder 2">
            <a:extLst>
              <a:ext uri="{FF2B5EF4-FFF2-40B4-BE49-F238E27FC236}">
                <a16:creationId xmlns:a16="http://schemas.microsoft.com/office/drawing/2014/main" id="{7D3B5D92-200B-4B72-AEED-4B84441C6EF8}"/>
              </a:ext>
            </a:extLst>
          </p:cNvPr>
          <p:cNvSpPr>
            <a:spLocks noGrp="1"/>
          </p:cNvSpPr>
          <p:nvPr>
            <p:ph idx="1"/>
          </p:nvPr>
        </p:nvSpPr>
        <p:spPr/>
        <p:txBody>
          <a:bodyPr>
            <a:normAutofit fontScale="77500" lnSpcReduction="20000"/>
          </a:bodyPr>
          <a:lstStyle/>
          <a:p>
            <a:r>
              <a:rPr lang="en-US" dirty="0">
                <a:solidFill>
                  <a:schemeClr val="bg1">
                    <a:lumMod val="95000"/>
                    <a:lumOff val="5000"/>
                  </a:schemeClr>
                </a:solidFill>
              </a:rPr>
              <a:t>PRENATAL DIAGNOSIS</a:t>
            </a:r>
          </a:p>
          <a:p>
            <a:pPr marL="0" indent="0">
              <a:lnSpc>
                <a:spcPct val="170000"/>
              </a:lnSpc>
              <a:buNone/>
            </a:pPr>
            <a:r>
              <a:rPr lang="en-US" dirty="0">
                <a:solidFill>
                  <a:schemeClr val="bg1">
                    <a:lumMod val="95000"/>
                    <a:lumOff val="5000"/>
                  </a:schemeClr>
                </a:solidFill>
              </a:rPr>
              <a:t>      </a:t>
            </a:r>
            <a:r>
              <a:rPr lang="en-US" dirty="0">
                <a:solidFill>
                  <a:schemeClr val="bg1">
                    <a:lumMod val="95000"/>
                    <a:lumOff val="5000"/>
                  </a:schemeClr>
                </a:solidFill>
                <a:latin typeface="Calibri" panose="020F0502020204030204" pitchFamily="34" charset="0"/>
                <a:cs typeface="Calibri" panose="020F0502020204030204" pitchFamily="34" charset="0"/>
              </a:rPr>
              <a:t>Alpha-fetoprotein</a:t>
            </a:r>
            <a:r>
              <a:rPr lang="en-US" dirty="0">
                <a:solidFill>
                  <a:schemeClr val="bg1">
                    <a:lumMod val="95000"/>
                    <a:lumOff val="5000"/>
                  </a:schemeClr>
                </a:solidFill>
              </a:rPr>
              <a:t> in maternal serum</a:t>
            </a:r>
          </a:p>
          <a:p>
            <a:pPr marL="0" indent="0">
              <a:buNone/>
            </a:pPr>
            <a:r>
              <a:rPr lang="en-US" dirty="0">
                <a:solidFill>
                  <a:schemeClr val="bg1">
                    <a:lumMod val="95000"/>
                    <a:lumOff val="5000"/>
                  </a:schemeClr>
                </a:solidFill>
              </a:rPr>
              <a:t>      Ultrasonography</a:t>
            </a:r>
          </a:p>
          <a:p>
            <a:pPr marL="0" indent="0">
              <a:buNone/>
            </a:pPr>
            <a:r>
              <a:rPr lang="en-US" dirty="0">
                <a:solidFill>
                  <a:schemeClr val="bg1">
                    <a:lumMod val="95000"/>
                    <a:lumOff val="5000"/>
                  </a:schemeClr>
                </a:solidFill>
              </a:rPr>
              <a:t>      Amniocentesis</a:t>
            </a:r>
          </a:p>
          <a:p>
            <a:r>
              <a:rPr lang="en-US" dirty="0">
                <a:solidFill>
                  <a:schemeClr val="bg1">
                    <a:lumMod val="95000"/>
                    <a:lumOff val="5000"/>
                  </a:schemeClr>
                </a:solidFill>
              </a:rPr>
              <a:t>Postnatal tests</a:t>
            </a:r>
          </a:p>
          <a:p>
            <a:pPr marL="0" indent="0">
              <a:buNone/>
            </a:pPr>
            <a:r>
              <a:rPr lang="en-US" dirty="0">
                <a:solidFill>
                  <a:schemeClr val="bg1">
                    <a:lumMod val="95000"/>
                    <a:lumOff val="5000"/>
                  </a:schemeClr>
                </a:solidFill>
              </a:rPr>
              <a:t>    x-ray of spine</a:t>
            </a:r>
          </a:p>
          <a:p>
            <a:pPr marL="0" indent="0">
              <a:buNone/>
            </a:pPr>
            <a:r>
              <a:rPr lang="en-US" dirty="0">
                <a:solidFill>
                  <a:schemeClr val="bg1">
                    <a:lumMod val="95000"/>
                    <a:lumOff val="5000"/>
                  </a:schemeClr>
                </a:solidFill>
              </a:rPr>
              <a:t>    MRI of spine</a:t>
            </a:r>
          </a:p>
          <a:p>
            <a:pPr marL="0" indent="0">
              <a:buNone/>
            </a:pPr>
            <a:r>
              <a:rPr lang="en-US" dirty="0">
                <a:solidFill>
                  <a:schemeClr val="bg1">
                    <a:lumMod val="95000"/>
                    <a:lumOff val="5000"/>
                  </a:schemeClr>
                </a:solidFill>
              </a:rPr>
              <a:t>    USG /CT scan pf brain</a:t>
            </a:r>
          </a:p>
        </p:txBody>
      </p:sp>
      <p:pic>
        <p:nvPicPr>
          <p:cNvPr id="4" name="Picture 3">
            <a:extLst>
              <a:ext uri="{FF2B5EF4-FFF2-40B4-BE49-F238E27FC236}">
                <a16:creationId xmlns:a16="http://schemas.microsoft.com/office/drawing/2014/main" id="{E043D5A6-CF8C-6632-59B7-A50D4297A7AC}"/>
              </a:ext>
            </a:extLst>
          </p:cNvPr>
          <p:cNvPicPr>
            <a:picLocks noChangeAspect="1"/>
          </p:cNvPicPr>
          <p:nvPr/>
        </p:nvPicPr>
        <p:blipFill>
          <a:blip r:embed="rId2"/>
          <a:stretch>
            <a:fillRect/>
          </a:stretch>
        </p:blipFill>
        <p:spPr>
          <a:xfrm>
            <a:off x="7705219" y="15116"/>
            <a:ext cx="1438781" cy="1438781"/>
          </a:xfrm>
          <a:prstGeom prst="rect">
            <a:avLst/>
          </a:prstGeom>
        </p:spPr>
      </p:pic>
    </p:spTree>
    <p:extLst>
      <p:ext uri="{BB962C8B-B14F-4D97-AF65-F5344CB8AC3E}">
        <p14:creationId xmlns:p14="http://schemas.microsoft.com/office/powerpoint/2010/main" val="112767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8A33-B1D5-4D4B-AC25-B7C17DDA9EA7}"/>
              </a:ext>
            </a:extLst>
          </p:cNvPr>
          <p:cNvSpPr>
            <a:spLocks noGrp="1"/>
          </p:cNvSpPr>
          <p:nvPr>
            <p:ph type="title"/>
          </p:nvPr>
        </p:nvSpPr>
        <p:spPr/>
        <p:txBody>
          <a:bodyPr/>
          <a:lstStyle/>
          <a:p>
            <a:r>
              <a:rPr lang="en-US" dirty="0">
                <a:solidFill>
                  <a:schemeClr val="bg2"/>
                </a:solidFill>
              </a:rPr>
              <a:t>contents</a:t>
            </a:r>
          </a:p>
        </p:txBody>
      </p:sp>
      <p:sp>
        <p:nvSpPr>
          <p:cNvPr id="3" name="Content Placeholder 2">
            <a:extLst>
              <a:ext uri="{FF2B5EF4-FFF2-40B4-BE49-F238E27FC236}">
                <a16:creationId xmlns:a16="http://schemas.microsoft.com/office/drawing/2014/main" id="{5FD23BB3-2376-4A5B-9EB9-6C05E52306F3}"/>
              </a:ext>
            </a:extLst>
          </p:cNvPr>
          <p:cNvSpPr>
            <a:spLocks noGrp="1"/>
          </p:cNvSpPr>
          <p:nvPr>
            <p:ph idx="1"/>
          </p:nvPr>
        </p:nvSpPr>
        <p:spPr/>
        <p:txBody>
          <a:bodyPr>
            <a:normAutofit/>
          </a:bodyPr>
          <a:lstStyle/>
          <a:p>
            <a:pPr>
              <a:buFont typeface="Wingdings" panose="05000000000000000000" pitchFamily="2" charset="2"/>
              <a:buChar char="v"/>
            </a:pPr>
            <a:r>
              <a:rPr lang="en-US" sz="2100" dirty="0">
                <a:solidFill>
                  <a:schemeClr val="bg1">
                    <a:lumMod val="95000"/>
                    <a:lumOff val="5000"/>
                  </a:schemeClr>
                </a:solidFill>
              </a:rPr>
              <a:t>Introduction</a:t>
            </a:r>
          </a:p>
          <a:p>
            <a:pPr>
              <a:buFont typeface="Wingdings" panose="05000000000000000000" pitchFamily="2" charset="2"/>
              <a:buChar char="v"/>
            </a:pPr>
            <a:r>
              <a:rPr lang="en-US" sz="2100" dirty="0">
                <a:solidFill>
                  <a:schemeClr val="bg1">
                    <a:lumMod val="95000"/>
                    <a:lumOff val="5000"/>
                  </a:schemeClr>
                </a:solidFill>
              </a:rPr>
              <a:t>Embryology</a:t>
            </a:r>
          </a:p>
          <a:p>
            <a:pPr>
              <a:buFont typeface="Wingdings" panose="05000000000000000000" pitchFamily="2" charset="2"/>
              <a:buChar char="v"/>
            </a:pPr>
            <a:r>
              <a:rPr lang="en-US" sz="2100" dirty="0">
                <a:solidFill>
                  <a:schemeClr val="bg1">
                    <a:lumMod val="95000"/>
                    <a:lumOff val="5000"/>
                  </a:schemeClr>
                </a:solidFill>
              </a:rPr>
              <a:t>Patho-physiology</a:t>
            </a:r>
          </a:p>
          <a:p>
            <a:pPr>
              <a:buFont typeface="Wingdings" panose="05000000000000000000" pitchFamily="2" charset="2"/>
              <a:buChar char="v"/>
            </a:pPr>
            <a:r>
              <a:rPr lang="en-US" sz="2100" dirty="0">
                <a:solidFill>
                  <a:schemeClr val="bg1">
                    <a:lumMod val="95000"/>
                    <a:lumOff val="5000"/>
                  </a:schemeClr>
                </a:solidFill>
              </a:rPr>
              <a:t>Etiology</a:t>
            </a:r>
          </a:p>
          <a:p>
            <a:pPr>
              <a:buFont typeface="Wingdings" panose="05000000000000000000" pitchFamily="2" charset="2"/>
              <a:buChar char="v"/>
            </a:pPr>
            <a:r>
              <a:rPr lang="en-US" sz="2100" dirty="0">
                <a:solidFill>
                  <a:schemeClr val="bg1">
                    <a:lumMod val="95000"/>
                    <a:lumOff val="5000"/>
                  </a:schemeClr>
                </a:solidFill>
              </a:rPr>
              <a:t>Classification</a:t>
            </a:r>
          </a:p>
          <a:p>
            <a:pPr>
              <a:buFont typeface="Wingdings" panose="05000000000000000000" pitchFamily="2" charset="2"/>
              <a:buChar char="v"/>
            </a:pPr>
            <a:r>
              <a:rPr lang="en-US" sz="2100" dirty="0">
                <a:solidFill>
                  <a:schemeClr val="bg1">
                    <a:lumMod val="95000"/>
                    <a:lumOff val="5000"/>
                  </a:schemeClr>
                </a:solidFill>
              </a:rPr>
              <a:t>Clinical presentation</a:t>
            </a:r>
          </a:p>
        </p:txBody>
      </p:sp>
      <p:pic>
        <p:nvPicPr>
          <p:cNvPr id="4" name="Picture 3">
            <a:extLst>
              <a:ext uri="{FF2B5EF4-FFF2-40B4-BE49-F238E27FC236}">
                <a16:creationId xmlns:a16="http://schemas.microsoft.com/office/drawing/2014/main" id="{4AA775BA-5EF8-6E72-A580-2785BEEC4E59}"/>
              </a:ext>
            </a:extLst>
          </p:cNvPr>
          <p:cNvPicPr>
            <a:picLocks noChangeAspect="1"/>
          </p:cNvPicPr>
          <p:nvPr/>
        </p:nvPicPr>
        <p:blipFill>
          <a:blip r:embed="rId2"/>
          <a:stretch>
            <a:fillRect/>
          </a:stretch>
        </p:blipFill>
        <p:spPr>
          <a:xfrm>
            <a:off x="7705219" y="15116"/>
            <a:ext cx="1438781" cy="1438781"/>
          </a:xfrm>
          <a:prstGeom prst="rect">
            <a:avLst/>
          </a:prstGeom>
        </p:spPr>
      </p:pic>
    </p:spTree>
    <p:extLst>
      <p:ext uri="{BB962C8B-B14F-4D97-AF65-F5344CB8AC3E}">
        <p14:creationId xmlns:p14="http://schemas.microsoft.com/office/powerpoint/2010/main" val="61326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3B97-1DAF-40DB-ADB0-B92181727132}"/>
              </a:ext>
            </a:extLst>
          </p:cNvPr>
          <p:cNvSpPr>
            <a:spLocks noGrp="1"/>
          </p:cNvSpPr>
          <p:nvPr>
            <p:ph type="title"/>
          </p:nvPr>
        </p:nvSpPr>
        <p:spPr/>
        <p:txBody>
          <a:bodyPr/>
          <a:lstStyle/>
          <a:p>
            <a:r>
              <a:rPr lang="en-US" dirty="0">
                <a:solidFill>
                  <a:schemeClr val="bg2"/>
                </a:solidFill>
              </a:rPr>
              <a:t>Maternal </a:t>
            </a:r>
            <a:r>
              <a:rPr lang="en-US" dirty="0" err="1">
                <a:solidFill>
                  <a:schemeClr val="bg2"/>
                </a:solidFill>
              </a:rPr>
              <a:t>usg</a:t>
            </a:r>
            <a:endParaRPr lang="en-US" dirty="0">
              <a:solidFill>
                <a:schemeClr val="bg2"/>
              </a:solidFill>
            </a:endParaRPr>
          </a:p>
        </p:txBody>
      </p:sp>
      <p:pic>
        <p:nvPicPr>
          <p:cNvPr id="7" name="Content Placeholder 6">
            <a:extLst>
              <a:ext uri="{FF2B5EF4-FFF2-40B4-BE49-F238E27FC236}">
                <a16:creationId xmlns:a16="http://schemas.microsoft.com/office/drawing/2014/main" id="{3C9D05D6-B60B-4615-A5ED-CEBD5647B0B4}"/>
              </a:ext>
            </a:extLst>
          </p:cNvPr>
          <p:cNvPicPr>
            <a:picLocks noGrp="1" noChangeAspect="1"/>
          </p:cNvPicPr>
          <p:nvPr>
            <p:ph sz="half" idx="1"/>
          </p:nvPr>
        </p:nvPicPr>
        <p:blipFill>
          <a:blip r:embed="rId2"/>
          <a:stretch>
            <a:fillRect/>
          </a:stretch>
        </p:blipFill>
        <p:spPr>
          <a:xfrm>
            <a:off x="1095154" y="2630728"/>
            <a:ext cx="3189767" cy="2779231"/>
          </a:xfrm>
        </p:spPr>
      </p:pic>
      <p:pic>
        <p:nvPicPr>
          <p:cNvPr id="9" name="Content Placeholder 8">
            <a:extLst>
              <a:ext uri="{FF2B5EF4-FFF2-40B4-BE49-F238E27FC236}">
                <a16:creationId xmlns:a16="http://schemas.microsoft.com/office/drawing/2014/main" id="{B2DF06AB-63D9-432C-8403-78081746D4CA}"/>
              </a:ext>
            </a:extLst>
          </p:cNvPr>
          <p:cNvPicPr>
            <a:picLocks noGrp="1" noChangeAspect="1"/>
          </p:cNvPicPr>
          <p:nvPr>
            <p:ph sz="half" idx="2"/>
          </p:nvPr>
        </p:nvPicPr>
        <p:blipFill>
          <a:blip r:embed="rId3"/>
          <a:stretch>
            <a:fillRect/>
          </a:stretch>
        </p:blipFill>
        <p:spPr>
          <a:xfrm>
            <a:off x="4629150" y="2630728"/>
            <a:ext cx="3656013" cy="2779231"/>
          </a:xfrm>
        </p:spPr>
      </p:pic>
      <p:pic>
        <p:nvPicPr>
          <p:cNvPr id="3" name="Picture 2">
            <a:extLst>
              <a:ext uri="{FF2B5EF4-FFF2-40B4-BE49-F238E27FC236}">
                <a16:creationId xmlns:a16="http://schemas.microsoft.com/office/drawing/2014/main" id="{EB2D19B5-1484-73CD-D46E-AC884AC49E9E}"/>
              </a:ext>
            </a:extLst>
          </p:cNvPr>
          <p:cNvPicPr>
            <a:picLocks noChangeAspect="1"/>
          </p:cNvPicPr>
          <p:nvPr/>
        </p:nvPicPr>
        <p:blipFill>
          <a:blip r:embed="rId4"/>
          <a:stretch>
            <a:fillRect/>
          </a:stretch>
        </p:blipFill>
        <p:spPr>
          <a:xfrm>
            <a:off x="7705219" y="0"/>
            <a:ext cx="1438781" cy="1438781"/>
          </a:xfrm>
          <a:prstGeom prst="rect">
            <a:avLst/>
          </a:prstGeom>
        </p:spPr>
      </p:pic>
    </p:spTree>
    <p:extLst>
      <p:ext uri="{BB962C8B-B14F-4D97-AF65-F5344CB8AC3E}">
        <p14:creationId xmlns:p14="http://schemas.microsoft.com/office/powerpoint/2010/main" val="3362998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AC20-5BBD-4B3C-9050-B4A6A1EB04B0}"/>
              </a:ext>
            </a:extLst>
          </p:cNvPr>
          <p:cNvSpPr>
            <a:spLocks noGrp="1"/>
          </p:cNvSpPr>
          <p:nvPr>
            <p:ph type="title"/>
          </p:nvPr>
        </p:nvSpPr>
        <p:spPr/>
        <p:txBody>
          <a:bodyPr/>
          <a:lstStyle/>
          <a:p>
            <a:r>
              <a:rPr lang="en-US" dirty="0">
                <a:solidFill>
                  <a:schemeClr val="bg2"/>
                </a:solidFill>
              </a:rPr>
              <a:t>MRI</a:t>
            </a:r>
          </a:p>
        </p:txBody>
      </p:sp>
      <p:pic>
        <p:nvPicPr>
          <p:cNvPr id="6" name="Content Placeholder 5">
            <a:extLst>
              <a:ext uri="{FF2B5EF4-FFF2-40B4-BE49-F238E27FC236}">
                <a16:creationId xmlns:a16="http://schemas.microsoft.com/office/drawing/2014/main" id="{4C8D451C-4F1A-4A0C-A409-47885CE30C84}"/>
              </a:ext>
            </a:extLst>
          </p:cNvPr>
          <p:cNvPicPr>
            <a:picLocks noGrp="1" noChangeAspect="1"/>
          </p:cNvPicPr>
          <p:nvPr>
            <p:ph sz="half" idx="1"/>
          </p:nvPr>
        </p:nvPicPr>
        <p:blipFill>
          <a:blip r:embed="rId2"/>
          <a:stretch>
            <a:fillRect/>
          </a:stretch>
        </p:blipFill>
        <p:spPr>
          <a:xfrm>
            <a:off x="914400" y="2249488"/>
            <a:ext cx="3541712" cy="3541712"/>
          </a:xfrm>
        </p:spPr>
      </p:pic>
      <p:pic>
        <p:nvPicPr>
          <p:cNvPr id="8" name="Content Placeholder 7">
            <a:extLst>
              <a:ext uri="{FF2B5EF4-FFF2-40B4-BE49-F238E27FC236}">
                <a16:creationId xmlns:a16="http://schemas.microsoft.com/office/drawing/2014/main" id="{130EB321-C203-4308-AD6A-F8A91A3743FB}"/>
              </a:ext>
            </a:extLst>
          </p:cNvPr>
          <p:cNvPicPr>
            <a:picLocks noGrp="1" noChangeAspect="1"/>
          </p:cNvPicPr>
          <p:nvPr>
            <p:ph sz="half" idx="2"/>
          </p:nvPr>
        </p:nvPicPr>
        <p:blipFill>
          <a:blip r:embed="rId3"/>
          <a:stretch>
            <a:fillRect/>
          </a:stretch>
        </p:blipFill>
        <p:spPr>
          <a:xfrm>
            <a:off x="4686300" y="2249488"/>
            <a:ext cx="3541712" cy="3541712"/>
          </a:xfrm>
        </p:spPr>
      </p:pic>
      <p:pic>
        <p:nvPicPr>
          <p:cNvPr id="3" name="Picture 2">
            <a:extLst>
              <a:ext uri="{FF2B5EF4-FFF2-40B4-BE49-F238E27FC236}">
                <a16:creationId xmlns:a16="http://schemas.microsoft.com/office/drawing/2014/main" id="{CFD340FC-91E4-2B76-EF55-BC4398732111}"/>
              </a:ext>
            </a:extLst>
          </p:cNvPr>
          <p:cNvPicPr>
            <a:picLocks noChangeAspect="1"/>
          </p:cNvPicPr>
          <p:nvPr/>
        </p:nvPicPr>
        <p:blipFill>
          <a:blip r:embed="rId4"/>
          <a:stretch>
            <a:fillRect/>
          </a:stretch>
        </p:blipFill>
        <p:spPr>
          <a:xfrm>
            <a:off x="7705219" y="22044"/>
            <a:ext cx="1438781" cy="1438781"/>
          </a:xfrm>
          <a:prstGeom prst="rect">
            <a:avLst/>
          </a:prstGeom>
        </p:spPr>
      </p:pic>
    </p:spTree>
    <p:extLst>
      <p:ext uri="{BB962C8B-B14F-4D97-AF65-F5344CB8AC3E}">
        <p14:creationId xmlns:p14="http://schemas.microsoft.com/office/powerpoint/2010/main" val="3552721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7F12-E9B5-4315-ADC3-AF97C78A89F0}"/>
              </a:ext>
            </a:extLst>
          </p:cNvPr>
          <p:cNvSpPr>
            <a:spLocks noGrp="1"/>
          </p:cNvSpPr>
          <p:nvPr>
            <p:ph type="title"/>
          </p:nvPr>
        </p:nvSpPr>
        <p:spPr/>
        <p:txBody>
          <a:bodyPr/>
          <a:lstStyle/>
          <a:p>
            <a:r>
              <a:rPr lang="en-US" dirty="0">
                <a:solidFill>
                  <a:schemeClr val="bg2"/>
                </a:solidFill>
              </a:rPr>
              <a:t>management</a:t>
            </a:r>
          </a:p>
        </p:txBody>
      </p:sp>
      <p:sp>
        <p:nvSpPr>
          <p:cNvPr id="3" name="Content Placeholder 2">
            <a:extLst>
              <a:ext uri="{FF2B5EF4-FFF2-40B4-BE49-F238E27FC236}">
                <a16:creationId xmlns:a16="http://schemas.microsoft.com/office/drawing/2014/main" id="{7CBB8EA4-456E-4FC2-9680-BA9DE3205BB9}"/>
              </a:ext>
            </a:extLst>
          </p:cNvPr>
          <p:cNvSpPr>
            <a:spLocks noGrp="1"/>
          </p:cNvSpPr>
          <p:nvPr>
            <p:ph idx="1"/>
          </p:nvPr>
        </p:nvSpPr>
        <p:spPr/>
        <p:txBody>
          <a:bodyPr>
            <a:normAutofit fontScale="92500" lnSpcReduction="20000"/>
          </a:bodyPr>
          <a:lstStyle/>
          <a:p>
            <a:r>
              <a:rPr lang="en-US" dirty="0">
                <a:solidFill>
                  <a:schemeClr val="bg1">
                    <a:lumMod val="95000"/>
                    <a:lumOff val="5000"/>
                  </a:schemeClr>
                </a:solidFill>
              </a:rPr>
              <a:t>Once diagnosed antenatally, after proper Prenatal assessment by  MRI and counseling , fetal surgery can be done. Now it is practiced in advanced country.</a:t>
            </a:r>
          </a:p>
          <a:p>
            <a:r>
              <a:rPr lang="en-US" dirty="0">
                <a:solidFill>
                  <a:schemeClr val="bg1">
                    <a:lumMod val="95000"/>
                    <a:lumOff val="5000"/>
                  </a:schemeClr>
                </a:solidFill>
              </a:rPr>
              <a:t>Medical care- newborn should be positioned in the prone or lateral position to prevent pressure on the defect.</a:t>
            </a:r>
          </a:p>
          <a:p>
            <a:r>
              <a:rPr lang="en-US" dirty="0">
                <a:solidFill>
                  <a:schemeClr val="bg1">
                    <a:lumMod val="95000"/>
                    <a:lumOff val="5000"/>
                  </a:schemeClr>
                </a:solidFill>
              </a:rPr>
              <a:t>Newborn with open NTDs should be kept warm and the defect should be covered with sterile wet saline and intravenous antibiotic should be initiated.</a:t>
            </a:r>
          </a:p>
          <a:p>
            <a:r>
              <a:rPr lang="en-US" dirty="0">
                <a:solidFill>
                  <a:schemeClr val="bg1">
                    <a:lumMod val="95000"/>
                    <a:lumOff val="5000"/>
                  </a:schemeClr>
                </a:solidFill>
              </a:rPr>
              <a:t>Monitor ICP and measure head </a:t>
            </a:r>
            <a:r>
              <a:rPr lang="en-US" dirty="0" err="1">
                <a:solidFill>
                  <a:schemeClr val="bg1">
                    <a:lumMod val="95000"/>
                    <a:lumOff val="5000"/>
                  </a:schemeClr>
                </a:solidFill>
              </a:rPr>
              <a:t>circumfrence</a:t>
            </a:r>
            <a:endParaRPr lang="en-US" dirty="0">
              <a:solidFill>
                <a:schemeClr val="bg1">
                  <a:lumMod val="95000"/>
                  <a:lumOff val="5000"/>
                </a:schemeClr>
              </a:solidFill>
            </a:endParaRPr>
          </a:p>
        </p:txBody>
      </p:sp>
      <p:pic>
        <p:nvPicPr>
          <p:cNvPr id="4" name="Picture 3">
            <a:extLst>
              <a:ext uri="{FF2B5EF4-FFF2-40B4-BE49-F238E27FC236}">
                <a16:creationId xmlns:a16="http://schemas.microsoft.com/office/drawing/2014/main" id="{E3620D0A-AB3B-E6B1-6AAD-59CDC27EE05F}"/>
              </a:ext>
            </a:extLst>
          </p:cNvPr>
          <p:cNvPicPr>
            <a:picLocks noChangeAspect="1"/>
          </p:cNvPicPr>
          <p:nvPr/>
        </p:nvPicPr>
        <p:blipFill>
          <a:blip r:embed="rId2"/>
          <a:stretch>
            <a:fillRect/>
          </a:stretch>
        </p:blipFill>
        <p:spPr>
          <a:xfrm>
            <a:off x="7691364" y="15116"/>
            <a:ext cx="1438781" cy="1438781"/>
          </a:xfrm>
          <a:prstGeom prst="rect">
            <a:avLst/>
          </a:prstGeom>
        </p:spPr>
      </p:pic>
    </p:spTree>
    <p:extLst>
      <p:ext uri="{BB962C8B-B14F-4D97-AF65-F5344CB8AC3E}">
        <p14:creationId xmlns:p14="http://schemas.microsoft.com/office/powerpoint/2010/main" val="3953794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500BA-7A47-4BBF-BB17-C67C4468BBB9}"/>
              </a:ext>
            </a:extLst>
          </p:cNvPr>
          <p:cNvSpPr>
            <a:spLocks noGrp="1"/>
          </p:cNvSpPr>
          <p:nvPr>
            <p:ph type="title"/>
          </p:nvPr>
        </p:nvSpPr>
        <p:spPr/>
        <p:txBody>
          <a:bodyPr/>
          <a:lstStyle/>
          <a:p>
            <a:r>
              <a:rPr lang="en-US" dirty="0">
                <a:solidFill>
                  <a:schemeClr val="bg2"/>
                </a:solidFill>
              </a:rPr>
              <a:t>Surgical management</a:t>
            </a:r>
          </a:p>
        </p:txBody>
      </p:sp>
      <p:sp>
        <p:nvSpPr>
          <p:cNvPr id="3" name="Content Placeholder 2">
            <a:extLst>
              <a:ext uri="{FF2B5EF4-FFF2-40B4-BE49-F238E27FC236}">
                <a16:creationId xmlns:a16="http://schemas.microsoft.com/office/drawing/2014/main" id="{0BE08F21-B0BA-4EC5-BE99-5BFA25AAF009}"/>
              </a:ext>
            </a:extLst>
          </p:cNvPr>
          <p:cNvSpPr>
            <a:spLocks noGrp="1"/>
          </p:cNvSpPr>
          <p:nvPr>
            <p:ph idx="1"/>
          </p:nvPr>
        </p:nvSpPr>
        <p:spPr/>
        <p:txBody>
          <a:bodyPr>
            <a:normAutofit fontScale="92500" lnSpcReduction="10000"/>
          </a:bodyPr>
          <a:lstStyle/>
          <a:p>
            <a:r>
              <a:rPr lang="en-US" dirty="0">
                <a:solidFill>
                  <a:schemeClr val="bg1">
                    <a:lumMod val="95000"/>
                    <a:lumOff val="5000"/>
                  </a:schemeClr>
                </a:solidFill>
              </a:rPr>
              <a:t>EXCISION AND REPAIR OF THE DEFECT –</a:t>
            </a:r>
          </a:p>
          <a:p>
            <a:r>
              <a:rPr lang="en-US" dirty="0">
                <a:solidFill>
                  <a:schemeClr val="bg1">
                    <a:lumMod val="95000"/>
                    <a:lumOff val="5000"/>
                  </a:schemeClr>
                </a:solidFill>
              </a:rPr>
              <a:t>Positioning of the patient</a:t>
            </a:r>
          </a:p>
          <a:p>
            <a:r>
              <a:rPr lang="en-US" dirty="0">
                <a:solidFill>
                  <a:schemeClr val="bg1">
                    <a:lumMod val="95000"/>
                    <a:lumOff val="5000"/>
                  </a:schemeClr>
                </a:solidFill>
              </a:rPr>
              <a:t>An elliptical incision at the junction of the arachnoid membrane and the skin</a:t>
            </a:r>
          </a:p>
          <a:p>
            <a:r>
              <a:rPr lang="en-US" dirty="0">
                <a:solidFill>
                  <a:schemeClr val="bg1">
                    <a:lumMod val="95000"/>
                    <a:lumOff val="5000"/>
                  </a:schemeClr>
                </a:solidFill>
              </a:rPr>
              <a:t>Membrane is excised and neural plaque freed</a:t>
            </a:r>
          </a:p>
          <a:p>
            <a:r>
              <a:rPr lang="en-US" dirty="0">
                <a:solidFill>
                  <a:schemeClr val="bg1">
                    <a:lumMod val="95000"/>
                    <a:lumOff val="5000"/>
                  </a:schemeClr>
                </a:solidFill>
              </a:rPr>
              <a:t>The dura is dissected laterally from the underlying muscle</a:t>
            </a:r>
          </a:p>
          <a:p>
            <a:r>
              <a:rPr lang="en-US" dirty="0">
                <a:solidFill>
                  <a:schemeClr val="bg1">
                    <a:lumMod val="95000"/>
                    <a:lumOff val="5000"/>
                  </a:schemeClr>
                </a:solidFill>
              </a:rPr>
              <a:t>Dura and skin is closed in layer.</a:t>
            </a:r>
          </a:p>
          <a:p>
            <a:endParaRPr lang="en-US" dirty="0">
              <a:solidFill>
                <a:schemeClr val="bg1">
                  <a:lumMod val="95000"/>
                  <a:lumOff val="5000"/>
                </a:schemeClr>
              </a:solidFill>
            </a:endParaRPr>
          </a:p>
        </p:txBody>
      </p:sp>
      <p:pic>
        <p:nvPicPr>
          <p:cNvPr id="4" name="Picture 3">
            <a:extLst>
              <a:ext uri="{FF2B5EF4-FFF2-40B4-BE49-F238E27FC236}">
                <a16:creationId xmlns:a16="http://schemas.microsoft.com/office/drawing/2014/main" id="{7A97A949-9C6B-F0B7-E324-34D9E3049A16}"/>
              </a:ext>
            </a:extLst>
          </p:cNvPr>
          <p:cNvPicPr>
            <a:picLocks noChangeAspect="1"/>
          </p:cNvPicPr>
          <p:nvPr/>
        </p:nvPicPr>
        <p:blipFill>
          <a:blip r:embed="rId2"/>
          <a:stretch>
            <a:fillRect/>
          </a:stretch>
        </p:blipFill>
        <p:spPr>
          <a:xfrm>
            <a:off x="7705219" y="15116"/>
            <a:ext cx="1438781" cy="1438781"/>
          </a:xfrm>
          <a:prstGeom prst="rect">
            <a:avLst/>
          </a:prstGeom>
        </p:spPr>
      </p:pic>
    </p:spTree>
    <p:extLst>
      <p:ext uri="{BB962C8B-B14F-4D97-AF65-F5344CB8AC3E}">
        <p14:creationId xmlns:p14="http://schemas.microsoft.com/office/powerpoint/2010/main" val="2982535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C22EB-E256-CEBF-2B8F-FF1D99B8CCD0}"/>
              </a:ext>
            </a:extLst>
          </p:cNvPr>
          <p:cNvPicPr>
            <a:picLocks noChangeAspect="1"/>
          </p:cNvPicPr>
          <p:nvPr/>
        </p:nvPicPr>
        <p:blipFill>
          <a:blip r:embed="rId2"/>
          <a:stretch>
            <a:fillRect/>
          </a:stretch>
        </p:blipFill>
        <p:spPr>
          <a:xfrm>
            <a:off x="7705219" y="0"/>
            <a:ext cx="1438781" cy="1438781"/>
          </a:xfrm>
          <a:prstGeom prst="rect">
            <a:avLst/>
          </a:prstGeom>
        </p:spPr>
      </p:pic>
      <p:sp>
        <p:nvSpPr>
          <p:cNvPr id="4" name="Title 3">
            <a:extLst>
              <a:ext uri="{FF2B5EF4-FFF2-40B4-BE49-F238E27FC236}">
                <a16:creationId xmlns:a16="http://schemas.microsoft.com/office/drawing/2014/main" id="{9340D5A3-D933-4E1F-887A-30FEA472C67C}"/>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3D166C51-9DCF-4EF6-96ED-79EBF4E6D165}"/>
              </a:ext>
            </a:extLst>
          </p:cNvPr>
          <p:cNvPicPr>
            <a:picLocks noGrp="1" noChangeAspect="1"/>
          </p:cNvPicPr>
          <p:nvPr>
            <p:ph sz="half" idx="1"/>
          </p:nvPr>
        </p:nvPicPr>
        <p:blipFill>
          <a:blip r:embed="rId3"/>
          <a:stretch>
            <a:fillRect/>
          </a:stretch>
        </p:blipFill>
        <p:spPr>
          <a:xfrm>
            <a:off x="169680" y="2649339"/>
            <a:ext cx="4196316" cy="3147237"/>
          </a:xfrm>
        </p:spPr>
      </p:pic>
      <p:pic>
        <p:nvPicPr>
          <p:cNvPr id="10" name="Content Placeholder 9">
            <a:extLst>
              <a:ext uri="{FF2B5EF4-FFF2-40B4-BE49-F238E27FC236}">
                <a16:creationId xmlns:a16="http://schemas.microsoft.com/office/drawing/2014/main" id="{49D84872-A75F-4304-9A67-DA7F8E94E173}"/>
              </a:ext>
            </a:extLst>
          </p:cNvPr>
          <p:cNvPicPr>
            <a:picLocks noGrp="1" noChangeAspect="1"/>
          </p:cNvPicPr>
          <p:nvPr>
            <p:ph sz="half" idx="2"/>
          </p:nvPr>
        </p:nvPicPr>
        <p:blipFill>
          <a:blip r:embed="rId4"/>
          <a:stretch>
            <a:fillRect/>
          </a:stretch>
        </p:blipFill>
        <p:spPr>
          <a:xfrm>
            <a:off x="4570809" y="2649339"/>
            <a:ext cx="4196317" cy="3147237"/>
          </a:xfrm>
        </p:spPr>
      </p:pic>
    </p:spTree>
    <p:extLst>
      <p:ext uri="{BB962C8B-B14F-4D97-AF65-F5344CB8AC3E}">
        <p14:creationId xmlns:p14="http://schemas.microsoft.com/office/powerpoint/2010/main" val="3720362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A9D2-2BBA-4CB6-8103-539678835E20}"/>
              </a:ext>
            </a:extLst>
          </p:cNvPr>
          <p:cNvSpPr>
            <a:spLocks noGrp="1"/>
          </p:cNvSpPr>
          <p:nvPr>
            <p:ph type="title"/>
          </p:nvPr>
        </p:nvSpPr>
        <p:spPr/>
        <p:txBody>
          <a:bodyPr/>
          <a:lstStyle/>
          <a:p>
            <a:r>
              <a:rPr lang="en-US" dirty="0">
                <a:solidFill>
                  <a:schemeClr val="bg2"/>
                </a:solidFill>
              </a:rPr>
              <a:t>Post-operative complication</a:t>
            </a:r>
          </a:p>
        </p:txBody>
      </p:sp>
      <p:sp>
        <p:nvSpPr>
          <p:cNvPr id="3" name="Content Placeholder 2">
            <a:extLst>
              <a:ext uri="{FF2B5EF4-FFF2-40B4-BE49-F238E27FC236}">
                <a16:creationId xmlns:a16="http://schemas.microsoft.com/office/drawing/2014/main" id="{DF073D4B-71B4-46AF-9CA8-9C1297253005}"/>
              </a:ext>
            </a:extLst>
          </p:cNvPr>
          <p:cNvSpPr>
            <a:spLocks noGrp="1"/>
          </p:cNvSpPr>
          <p:nvPr>
            <p:ph idx="1"/>
          </p:nvPr>
        </p:nvSpPr>
        <p:spPr/>
        <p:txBody>
          <a:bodyPr/>
          <a:lstStyle/>
          <a:p>
            <a:r>
              <a:rPr lang="en-US" dirty="0">
                <a:solidFill>
                  <a:schemeClr val="bg1">
                    <a:lumMod val="95000"/>
                    <a:lumOff val="5000"/>
                  </a:schemeClr>
                </a:solidFill>
              </a:rPr>
              <a:t>CSF leak</a:t>
            </a:r>
          </a:p>
          <a:p>
            <a:r>
              <a:rPr lang="en-US" dirty="0">
                <a:solidFill>
                  <a:schemeClr val="bg1">
                    <a:lumMod val="95000"/>
                    <a:lumOff val="5000"/>
                  </a:schemeClr>
                </a:solidFill>
              </a:rPr>
              <a:t>Wound infection and wound dehiscence</a:t>
            </a:r>
          </a:p>
          <a:p>
            <a:r>
              <a:rPr lang="en-US" dirty="0">
                <a:solidFill>
                  <a:schemeClr val="bg1">
                    <a:lumMod val="95000"/>
                    <a:lumOff val="5000"/>
                  </a:schemeClr>
                </a:solidFill>
              </a:rPr>
              <a:t>Paraplegia</a:t>
            </a:r>
          </a:p>
          <a:p>
            <a:r>
              <a:rPr lang="en-US" dirty="0">
                <a:solidFill>
                  <a:schemeClr val="bg1">
                    <a:lumMod val="95000"/>
                    <a:lumOff val="5000"/>
                  </a:schemeClr>
                </a:solidFill>
              </a:rPr>
              <a:t>Bowel and bladder incontinence</a:t>
            </a:r>
          </a:p>
        </p:txBody>
      </p:sp>
      <p:pic>
        <p:nvPicPr>
          <p:cNvPr id="4" name="Picture 3">
            <a:extLst>
              <a:ext uri="{FF2B5EF4-FFF2-40B4-BE49-F238E27FC236}">
                <a16:creationId xmlns:a16="http://schemas.microsoft.com/office/drawing/2014/main" id="{0F170E37-B07A-1F9B-8D54-11A3EAE25956}"/>
              </a:ext>
            </a:extLst>
          </p:cNvPr>
          <p:cNvPicPr>
            <a:picLocks noChangeAspect="1"/>
          </p:cNvPicPr>
          <p:nvPr/>
        </p:nvPicPr>
        <p:blipFill>
          <a:blip r:embed="rId2"/>
          <a:stretch>
            <a:fillRect/>
          </a:stretch>
        </p:blipFill>
        <p:spPr>
          <a:xfrm>
            <a:off x="7705219" y="15116"/>
            <a:ext cx="1438781" cy="1438781"/>
          </a:xfrm>
          <a:prstGeom prst="rect">
            <a:avLst/>
          </a:prstGeom>
        </p:spPr>
      </p:pic>
    </p:spTree>
    <p:extLst>
      <p:ext uri="{BB962C8B-B14F-4D97-AF65-F5344CB8AC3E}">
        <p14:creationId xmlns:p14="http://schemas.microsoft.com/office/powerpoint/2010/main" val="1448919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DCED-D481-4DE9-87BB-D8BE6AF653FB}"/>
              </a:ext>
            </a:extLst>
          </p:cNvPr>
          <p:cNvSpPr>
            <a:spLocks noGrp="1"/>
          </p:cNvSpPr>
          <p:nvPr>
            <p:ph type="title"/>
          </p:nvPr>
        </p:nvSpPr>
        <p:spPr>
          <a:xfrm>
            <a:off x="856060" y="1453897"/>
            <a:ext cx="7429499" cy="643190"/>
          </a:xfrm>
        </p:spPr>
        <p:txBody>
          <a:bodyPr/>
          <a:lstStyle/>
          <a:p>
            <a:r>
              <a:rPr lang="en-US" dirty="0">
                <a:solidFill>
                  <a:schemeClr val="bg2"/>
                </a:solidFill>
              </a:rPr>
              <a:t>Prevention of neural tube defect</a:t>
            </a:r>
          </a:p>
        </p:txBody>
      </p:sp>
      <p:sp>
        <p:nvSpPr>
          <p:cNvPr id="3" name="Content Placeholder 2">
            <a:extLst>
              <a:ext uri="{FF2B5EF4-FFF2-40B4-BE49-F238E27FC236}">
                <a16:creationId xmlns:a16="http://schemas.microsoft.com/office/drawing/2014/main" id="{D1E03F7E-CE2A-40A5-AE42-46B900BB46DE}"/>
              </a:ext>
            </a:extLst>
          </p:cNvPr>
          <p:cNvSpPr>
            <a:spLocks noGrp="1"/>
          </p:cNvSpPr>
          <p:nvPr>
            <p:ph idx="1"/>
          </p:nvPr>
        </p:nvSpPr>
        <p:spPr/>
        <p:txBody>
          <a:bodyPr>
            <a:normAutofit fontScale="92500" lnSpcReduction="20000"/>
          </a:bodyPr>
          <a:lstStyle/>
          <a:p>
            <a:r>
              <a:rPr lang="en-US" dirty="0">
                <a:solidFill>
                  <a:schemeClr val="bg1">
                    <a:lumMod val="95000"/>
                    <a:lumOff val="5000"/>
                  </a:schemeClr>
                </a:solidFill>
              </a:rPr>
              <a:t>WHO recommend that all women of childbearing age take a daily supplement of 400 micrograms of folic acid</a:t>
            </a:r>
          </a:p>
          <a:p>
            <a:r>
              <a:rPr lang="en-US" dirty="0">
                <a:solidFill>
                  <a:schemeClr val="bg1">
                    <a:lumMod val="95000"/>
                    <a:lumOff val="5000"/>
                  </a:schemeClr>
                </a:solidFill>
              </a:rPr>
              <a:t>Educate mothers regarding intake of folic acid especially in periconception period and in first trimester as well</a:t>
            </a:r>
          </a:p>
          <a:p>
            <a:r>
              <a:rPr lang="en-US" dirty="0">
                <a:solidFill>
                  <a:schemeClr val="bg1">
                    <a:lumMod val="95000"/>
                    <a:lumOff val="5000"/>
                  </a:schemeClr>
                </a:solidFill>
              </a:rPr>
              <a:t>Women already had a pregnancy with NTD or diabetic or under anticonvulsant treatment should take a daily 5mg tablet of folic acid daily for at least one month before conception and then throughout the first 12 weeks of pregnancy</a:t>
            </a:r>
          </a:p>
          <a:p>
            <a:r>
              <a:rPr lang="en-US" dirty="0">
                <a:solidFill>
                  <a:schemeClr val="bg1">
                    <a:lumMod val="95000"/>
                    <a:lumOff val="5000"/>
                  </a:schemeClr>
                </a:solidFill>
              </a:rPr>
              <a:t>Genetic counseling or screening</a:t>
            </a:r>
          </a:p>
        </p:txBody>
      </p:sp>
      <p:pic>
        <p:nvPicPr>
          <p:cNvPr id="4" name="Picture 3">
            <a:extLst>
              <a:ext uri="{FF2B5EF4-FFF2-40B4-BE49-F238E27FC236}">
                <a16:creationId xmlns:a16="http://schemas.microsoft.com/office/drawing/2014/main" id="{3BEF39EF-1484-4D36-ADFC-4EBC0CA9FD47}"/>
              </a:ext>
            </a:extLst>
          </p:cNvPr>
          <p:cNvPicPr>
            <a:picLocks noChangeAspect="1"/>
          </p:cNvPicPr>
          <p:nvPr/>
        </p:nvPicPr>
        <p:blipFill>
          <a:blip r:embed="rId2"/>
          <a:stretch>
            <a:fillRect/>
          </a:stretch>
        </p:blipFill>
        <p:spPr>
          <a:xfrm>
            <a:off x="7705219" y="15116"/>
            <a:ext cx="1438781" cy="1438781"/>
          </a:xfrm>
          <a:prstGeom prst="rect">
            <a:avLst/>
          </a:prstGeom>
        </p:spPr>
      </p:pic>
    </p:spTree>
    <p:extLst>
      <p:ext uri="{BB962C8B-B14F-4D97-AF65-F5344CB8AC3E}">
        <p14:creationId xmlns:p14="http://schemas.microsoft.com/office/powerpoint/2010/main" val="154567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090E-945A-4AE3-8700-6452DBC220B5}"/>
              </a:ext>
            </a:extLst>
          </p:cNvPr>
          <p:cNvSpPr>
            <a:spLocks noGrp="1"/>
          </p:cNvSpPr>
          <p:nvPr>
            <p:ph type="title"/>
          </p:nvPr>
        </p:nvSpPr>
        <p:spPr/>
        <p:txBody>
          <a:bodyPr/>
          <a:lstStyle/>
          <a:p>
            <a:r>
              <a:rPr lang="en-US" dirty="0">
                <a:solidFill>
                  <a:schemeClr val="bg2"/>
                </a:solidFill>
              </a:rPr>
              <a:t>Result of some new research</a:t>
            </a:r>
          </a:p>
        </p:txBody>
      </p:sp>
      <p:sp>
        <p:nvSpPr>
          <p:cNvPr id="3" name="Content Placeholder 2">
            <a:extLst>
              <a:ext uri="{FF2B5EF4-FFF2-40B4-BE49-F238E27FC236}">
                <a16:creationId xmlns:a16="http://schemas.microsoft.com/office/drawing/2014/main" id="{A348D539-0F32-4F4D-8E77-CD11868E11F3}"/>
              </a:ext>
            </a:extLst>
          </p:cNvPr>
          <p:cNvSpPr>
            <a:spLocks noGrp="1"/>
          </p:cNvSpPr>
          <p:nvPr>
            <p:ph idx="1"/>
          </p:nvPr>
        </p:nvSpPr>
        <p:spPr/>
        <p:txBody>
          <a:bodyPr>
            <a:normAutofit fontScale="85000" lnSpcReduction="10000"/>
          </a:bodyPr>
          <a:lstStyle/>
          <a:p>
            <a:r>
              <a:rPr lang="en-US" dirty="0">
                <a:solidFill>
                  <a:schemeClr val="bg1">
                    <a:lumMod val="95000"/>
                    <a:lumOff val="5000"/>
                  </a:schemeClr>
                </a:solidFill>
              </a:rPr>
              <a:t> Rat spinal cords exposed to amniotic fluid in retinoic acid –induced spina bifida-CHILDREN’S HOSPITAL MEDICAL CENTER,USA</a:t>
            </a:r>
          </a:p>
          <a:p>
            <a:r>
              <a:rPr lang="en-US" dirty="0">
                <a:solidFill>
                  <a:schemeClr val="bg1">
                    <a:lumMod val="95000"/>
                    <a:lumOff val="5000"/>
                  </a:schemeClr>
                </a:solidFill>
              </a:rPr>
              <a:t>About 10% of fetuses from diabetic mother display congenital in various </a:t>
            </a:r>
            <a:r>
              <a:rPr lang="en-US" dirty="0" err="1">
                <a:solidFill>
                  <a:schemeClr val="bg1">
                    <a:lumMod val="95000"/>
                    <a:lumOff val="5000"/>
                  </a:schemeClr>
                </a:solidFill>
              </a:rPr>
              <a:t>system,among</a:t>
            </a:r>
            <a:r>
              <a:rPr lang="en-US" dirty="0">
                <a:solidFill>
                  <a:schemeClr val="bg1">
                    <a:lumMod val="95000"/>
                    <a:lumOff val="5000"/>
                  </a:schemeClr>
                </a:solidFill>
              </a:rPr>
              <a:t> which the NTDs are more </a:t>
            </a:r>
            <a:r>
              <a:rPr lang="en-US" dirty="0" err="1">
                <a:solidFill>
                  <a:schemeClr val="bg1">
                    <a:lumMod val="95000"/>
                    <a:lumOff val="5000"/>
                  </a:schemeClr>
                </a:solidFill>
              </a:rPr>
              <a:t>frequenty</a:t>
            </a:r>
            <a:r>
              <a:rPr lang="en-US" dirty="0">
                <a:solidFill>
                  <a:schemeClr val="bg1">
                    <a:lumMod val="95000"/>
                    <a:lumOff val="5000"/>
                  </a:schemeClr>
                </a:solidFill>
              </a:rPr>
              <a:t> demonstrated.-NATIONAL UNIVERSITY OF SINGAPORE</a:t>
            </a:r>
          </a:p>
          <a:p>
            <a:r>
              <a:rPr lang="en-US" dirty="0">
                <a:solidFill>
                  <a:schemeClr val="bg1">
                    <a:lumMod val="95000"/>
                    <a:lumOff val="5000"/>
                  </a:schemeClr>
                </a:solidFill>
              </a:rPr>
              <a:t>Low carbohydrate diets may increase risk of neural tube defect-NATIONAL BIRTH DEFECTS PREVENTION STUDY ,USA</a:t>
            </a:r>
          </a:p>
          <a:p>
            <a:r>
              <a:rPr lang="en-US" dirty="0">
                <a:solidFill>
                  <a:schemeClr val="bg1">
                    <a:lumMod val="95000"/>
                    <a:lumOff val="5000"/>
                  </a:schemeClr>
                </a:solidFill>
              </a:rPr>
              <a:t>Arsenic utilize folic acid for its </a:t>
            </a:r>
            <a:r>
              <a:rPr lang="en-US" dirty="0" err="1">
                <a:solidFill>
                  <a:schemeClr val="bg1">
                    <a:lumMod val="95000"/>
                    <a:lumOff val="5000"/>
                  </a:schemeClr>
                </a:solidFill>
              </a:rPr>
              <a:t>metabolism..so</a:t>
            </a:r>
            <a:r>
              <a:rPr lang="en-US" dirty="0">
                <a:solidFill>
                  <a:schemeClr val="bg1">
                    <a:lumMod val="95000"/>
                    <a:lumOff val="5000"/>
                  </a:schemeClr>
                </a:solidFill>
              </a:rPr>
              <a:t> arsenic poisoning increase the risk of NTDs-BOSTON UNIVERSITY</a:t>
            </a:r>
          </a:p>
          <a:p>
            <a:endParaRPr lang="en-US" dirty="0">
              <a:solidFill>
                <a:schemeClr val="bg1">
                  <a:lumMod val="95000"/>
                  <a:lumOff val="5000"/>
                </a:schemeClr>
              </a:solidFill>
            </a:endParaRPr>
          </a:p>
          <a:p>
            <a:endParaRPr lang="en-US" dirty="0">
              <a:solidFill>
                <a:schemeClr val="bg1">
                  <a:lumMod val="95000"/>
                  <a:lumOff val="5000"/>
                </a:schemeClr>
              </a:solidFill>
            </a:endParaRPr>
          </a:p>
          <a:p>
            <a:endParaRPr lang="en-US" dirty="0">
              <a:solidFill>
                <a:schemeClr val="bg1">
                  <a:lumMod val="95000"/>
                  <a:lumOff val="5000"/>
                </a:schemeClr>
              </a:solidFill>
            </a:endParaRPr>
          </a:p>
        </p:txBody>
      </p:sp>
      <p:pic>
        <p:nvPicPr>
          <p:cNvPr id="4" name="Picture 3">
            <a:extLst>
              <a:ext uri="{FF2B5EF4-FFF2-40B4-BE49-F238E27FC236}">
                <a16:creationId xmlns:a16="http://schemas.microsoft.com/office/drawing/2014/main" id="{11BC198E-FBB8-CF93-C0C8-26A49DB078F6}"/>
              </a:ext>
            </a:extLst>
          </p:cNvPr>
          <p:cNvPicPr>
            <a:picLocks noChangeAspect="1"/>
          </p:cNvPicPr>
          <p:nvPr/>
        </p:nvPicPr>
        <p:blipFill>
          <a:blip r:embed="rId2"/>
          <a:stretch>
            <a:fillRect/>
          </a:stretch>
        </p:blipFill>
        <p:spPr>
          <a:xfrm>
            <a:off x="7705219" y="0"/>
            <a:ext cx="1438781" cy="1438781"/>
          </a:xfrm>
          <a:prstGeom prst="rect">
            <a:avLst/>
          </a:prstGeom>
        </p:spPr>
      </p:pic>
    </p:spTree>
    <p:extLst>
      <p:ext uri="{BB962C8B-B14F-4D97-AF65-F5344CB8AC3E}">
        <p14:creationId xmlns:p14="http://schemas.microsoft.com/office/powerpoint/2010/main" val="955498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F4AED-A901-4681-834C-5CE390624D55}"/>
              </a:ext>
            </a:extLst>
          </p:cNvPr>
          <p:cNvSpPr>
            <a:spLocks noGrp="1"/>
          </p:cNvSpPr>
          <p:nvPr>
            <p:ph type="title"/>
          </p:nvPr>
        </p:nvSpPr>
        <p:spPr/>
        <p:txBody>
          <a:bodyPr/>
          <a:lstStyle/>
          <a:p>
            <a:r>
              <a:rPr lang="en-US" dirty="0">
                <a:solidFill>
                  <a:schemeClr val="bg2"/>
                </a:solidFill>
              </a:rPr>
              <a:t>Take home messages</a:t>
            </a:r>
          </a:p>
        </p:txBody>
      </p:sp>
      <p:sp>
        <p:nvSpPr>
          <p:cNvPr id="3" name="Content Placeholder 2">
            <a:extLst>
              <a:ext uri="{FF2B5EF4-FFF2-40B4-BE49-F238E27FC236}">
                <a16:creationId xmlns:a16="http://schemas.microsoft.com/office/drawing/2014/main" id="{34A2E9CE-1C7E-4537-9A23-F15AB9258CD2}"/>
              </a:ext>
            </a:extLst>
          </p:cNvPr>
          <p:cNvSpPr>
            <a:spLocks noGrp="1"/>
          </p:cNvSpPr>
          <p:nvPr>
            <p:ph idx="1"/>
          </p:nvPr>
        </p:nvSpPr>
        <p:spPr/>
        <p:txBody>
          <a:bodyPr/>
          <a:lstStyle/>
          <a:p>
            <a:r>
              <a:rPr lang="en-US" dirty="0">
                <a:solidFill>
                  <a:schemeClr val="bg1">
                    <a:lumMod val="95000"/>
                    <a:lumOff val="5000"/>
                  </a:schemeClr>
                </a:solidFill>
              </a:rPr>
              <a:t>Though not established, folic acid supplementation reduce the incidence of NTDs.</a:t>
            </a:r>
          </a:p>
          <a:p>
            <a:r>
              <a:rPr lang="en-US" dirty="0">
                <a:solidFill>
                  <a:schemeClr val="bg1">
                    <a:lumMod val="95000"/>
                    <a:lumOff val="5000"/>
                  </a:schemeClr>
                </a:solidFill>
              </a:rPr>
              <a:t>Antenatal diagnosis and repair of the defects in utero(fetal surgery) can reduce the neurological deficit.</a:t>
            </a:r>
          </a:p>
        </p:txBody>
      </p:sp>
      <p:pic>
        <p:nvPicPr>
          <p:cNvPr id="4" name="Picture 3">
            <a:extLst>
              <a:ext uri="{FF2B5EF4-FFF2-40B4-BE49-F238E27FC236}">
                <a16:creationId xmlns:a16="http://schemas.microsoft.com/office/drawing/2014/main" id="{47E25545-6BC3-A5A6-2C51-F5AC8FBF5A11}"/>
              </a:ext>
            </a:extLst>
          </p:cNvPr>
          <p:cNvPicPr>
            <a:picLocks noChangeAspect="1"/>
          </p:cNvPicPr>
          <p:nvPr/>
        </p:nvPicPr>
        <p:blipFill>
          <a:blip r:embed="rId2"/>
          <a:stretch>
            <a:fillRect/>
          </a:stretch>
        </p:blipFill>
        <p:spPr>
          <a:xfrm>
            <a:off x="7705219" y="15116"/>
            <a:ext cx="1438781" cy="1438781"/>
          </a:xfrm>
          <a:prstGeom prst="rect">
            <a:avLst/>
          </a:prstGeom>
        </p:spPr>
      </p:pic>
    </p:spTree>
    <p:extLst>
      <p:ext uri="{BB962C8B-B14F-4D97-AF65-F5344CB8AC3E}">
        <p14:creationId xmlns:p14="http://schemas.microsoft.com/office/powerpoint/2010/main" val="1822979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814B6-AAA8-42D2-8A74-28B989E87A67}"/>
              </a:ext>
            </a:extLst>
          </p:cNvPr>
          <p:cNvSpPr>
            <a:spLocks noGrp="1"/>
          </p:cNvSpPr>
          <p:nvPr>
            <p:ph type="title"/>
          </p:nvPr>
        </p:nvSpPr>
        <p:spPr>
          <a:xfrm>
            <a:off x="857250" y="0"/>
            <a:ext cx="7429499" cy="1478570"/>
          </a:xfrm>
        </p:spPr>
        <p:txBody>
          <a:bodyPr/>
          <a:lstStyle/>
          <a:p>
            <a:r>
              <a:rPr lang="en-US" dirty="0"/>
              <a:t>               </a:t>
            </a:r>
            <a:r>
              <a:rPr lang="en-US" sz="5400" dirty="0">
                <a:solidFill>
                  <a:schemeClr val="bg2"/>
                </a:solidFill>
              </a:rPr>
              <a:t>Thank you </a:t>
            </a:r>
          </a:p>
        </p:txBody>
      </p:sp>
      <p:pic>
        <p:nvPicPr>
          <p:cNvPr id="6" name="Content Placeholder 5">
            <a:extLst>
              <a:ext uri="{FF2B5EF4-FFF2-40B4-BE49-F238E27FC236}">
                <a16:creationId xmlns:a16="http://schemas.microsoft.com/office/drawing/2014/main" id="{EFDFD7A8-8D92-4B5B-BA8D-752309D85076}"/>
              </a:ext>
            </a:extLst>
          </p:cNvPr>
          <p:cNvPicPr>
            <a:picLocks noGrp="1" noChangeAspect="1"/>
          </p:cNvPicPr>
          <p:nvPr>
            <p:ph idx="1"/>
          </p:nvPr>
        </p:nvPicPr>
        <p:blipFill rotWithShape="1">
          <a:blip r:embed="rId2"/>
          <a:srcRect t="27287"/>
          <a:stretch/>
        </p:blipFill>
        <p:spPr>
          <a:xfrm>
            <a:off x="42530" y="1871330"/>
            <a:ext cx="9058940" cy="4986670"/>
          </a:xfrm>
        </p:spPr>
      </p:pic>
      <p:pic>
        <p:nvPicPr>
          <p:cNvPr id="3" name="Picture 2">
            <a:extLst>
              <a:ext uri="{FF2B5EF4-FFF2-40B4-BE49-F238E27FC236}">
                <a16:creationId xmlns:a16="http://schemas.microsoft.com/office/drawing/2014/main" id="{4E45B2AE-F6C7-6749-194A-676B7947FD2D}"/>
              </a:ext>
            </a:extLst>
          </p:cNvPr>
          <p:cNvPicPr>
            <a:picLocks noChangeAspect="1"/>
          </p:cNvPicPr>
          <p:nvPr/>
        </p:nvPicPr>
        <p:blipFill>
          <a:blip r:embed="rId3"/>
          <a:stretch>
            <a:fillRect/>
          </a:stretch>
        </p:blipFill>
        <p:spPr>
          <a:xfrm>
            <a:off x="7731962" y="0"/>
            <a:ext cx="1438781" cy="1438781"/>
          </a:xfrm>
          <a:prstGeom prst="rect">
            <a:avLst/>
          </a:prstGeom>
        </p:spPr>
      </p:pic>
    </p:spTree>
    <p:extLst>
      <p:ext uri="{BB962C8B-B14F-4D97-AF65-F5344CB8AC3E}">
        <p14:creationId xmlns:p14="http://schemas.microsoft.com/office/powerpoint/2010/main" val="312005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1B6E1-1622-4AEB-8C94-AC09EAAF30C8}"/>
              </a:ext>
            </a:extLst>
          </p:cNvPr>
          <p:cNvSpPr>
            <a:spLocks noGrp="1"/>
          </p:cNvSpPr>
          <p:nvPr>
            <p:ph type="title"/>
          </p:nvPr>
        </p:nvSpPr>
        <p:spPr/>
        <p:txBody>
          <a:bodyPr/>
          <a:lstStyle/>
          <a:p>
            <a:r>
              <a:rPr lang="en-US" dirty="0" err="1">
                <a:solidFill>
                  <a:schemeClr val="bg2"/>
                </a:solidFill>
              </a:rPr>
              <a:t>Cont</a:t>
            </a:r>
            <a:r>
              <a:rPr lang="en-US" dirty="0">
                <a:solidFill>
                  <a:schemeClr val="bg2"/>
                </a:solidFill>
              </a:rPr>
              <a:t>….</a:t>
            </a:r>
          </a:p>
        </p:txBody>
      </p:sp>
      <p:sp>
        <p:nvSpPr>
          <p:cNvPr id="3" name="Content Placeholder 2">
            <a:extLst>
              <a:ext uri="{FF2B5EF4-FFF2-40B4-BE49-F238E27FC236}">
                <a16:creationId xmlns:a16="http://schemas.microsoft.com/office/drawing/2014/main" id="{B0981EE1-6EBD-4EFE-BAD9-8FF660D5306B}"/>
              </a:ext>
            </a:extLst>
          </p:cNvPr>
          <p:cNvSpPr>
            <a:spLocks noGrp="1"/>
          </p:cNvSpPr>
          <p:nvPr>
            <p:ph idx="1"/>
          </p:nvPr>
        </p:nvSpPr>
        <p:spPr/>
        <p:txBody>
          <a:bodyPr>
            <a:normAutofit/>
          </a:bodyPr>
          <a:lstStyle/>
          <a:p>
            <a:pPr marL="0" indent="0">
              <a:buNone/>
            </a:pPr>
            <a:endParaRPr lang="en-US" dirty="0">
              <a:solidFill>
                <a:schemeClr val="bg1">
                  <a:lumMod val="95000"/>
                  <a:lumOff val="5000"/>
                </a:schemeClr>
              </a:solidFill>
            </a:endParaRPr>
          </a:p>
          <a:p>
            <a:pPr>
              <a:buFont typeface="Wingdings" panose="05000000000000000000" pitchFamily="2" charset="2"/>
              <a:buChar char="v"/>
            </a:pPr>
            <a:r>
              <a:rPr lang="en-US" dirty="0">
                <a:solidFill>
                  <a:schemeClr val="bg1">
                    <a:lumMod val="95000"/>
                    <a:lumOff val="5000"/>
                  </a:schemeClr>
                </a:solidFill>
              </a:rPr>
              <a:t>Investigations</a:t>
            </a:r>
          </a:p>
          <a:p>
            <a:pPr>
              <a:buFont typeface="Wingdings" panose="05000000000000000000" pitchFamily="2" charset="2"/>
              <a:buChar char="v"/>
            </a:pPr>
            <a:r>
              <a:rPr lang="en-US" dirty="0">
                <a:solidFill>
                  <a:schemeClr val="bg1">
                    <a:lumMod val="95000"/>
                    <a:lumOff val="5000"/>
                  </a:schemeClr>
                </a:solidFill>
              </a:rPr>
              <a:t>Management</a:t>
            </a:r>
          </a:p>
          <a:p>
            <a:pPr>
              <a:buFont typeface="Wingdings" panose="05000000000000000000" pitchFamily="2" charset="2"/>
              <a:buChar char="v"/>
            </a:pPr>
            <a:r>
              <a:rPr lang="en-US" dirty="0">
                <a:solidFill>
                  <a:schemeClr val="bg1">
                    <a:lumMod val="95000"/>
                    <a:lumOff val="5000"/>
                  </a:schemeClr>
                </a:solidFill>
              </a:rPr>
              <a:t>Post-operative complications</a:t>
            </a:r>
          </a:p>
          <a:p>
            <a:pPr>
              <a:buFont typeface="Wingdings" panose="05000000000000000000" pitchFamily="2" charset="2"/>
              <a:buChar char="v"/>
            </a:pPr>
            <a:r>
              <a:rPr lang="en-US" dirty="0">
                <a:solidFill>
                  <a:schemeClr val="bg1">
                    <a:lumMod val="95000"/>
                    <a:lumOff val="5000"/>
                  </a:schemeClr>
                </a:solidFill>
              </a:rPr>
              <a:t>Result of some </a:t>
            </a:r>
            <a:r>
              <a:rPr lang="en-US">
                <a:solidFill>
                  <a:schemeClr val="bg1">
                    <a:lumMod val="95000"/>
                    <a:lumOff val="5000"/>
                  </a:schemeClr>
                </a:solidFill>
              </a:rPr>
              <a:t>new researches</a:t>
            </a:r>
            <a:endParaRPr lang="en-US" dirty="0">
              <a:solidFill>
                <a:schemeClr val="bg1">
                  <a:lumMod val="95000"/>
                  <a:lumOff val="5000"/>
                </a:schemeClr>
              </a:solidFill>
            </a:endParaRPr>
          </a:p>
          <a:p>
            <a:pPr>
              <a:buFont typeface="Wingdings" panose="05000000000000000000" pitchFamily="2" charset="2"/>
              <a:buChar char="v"/>
            </a:pPr>
            <a:r>
              <a:rPr lang="en-US" dirty="0">
                <a:solidFill>
                  <a:schemeClr val="bg1">
                    <a:lumMod val="95000"/>
                    <a:lumOff val="5000"/>
                  </a:schemeClr>
                </a:solidFill>
              </a:rPr>
              <a:t>Take home messages</a:t>
            </a:r>
          </a:p>
        </p:txBody>
      </p:sp>
      <p:pic>
        <p:nvPicPr>
          <p:cNvPr id="4" name="Picture 3">
            <a:extLst>
              <a:ext uri="{FF2B5EF4-FFF2-40B4-BE49-F238E27FC236}">
                <a16:creationId xmlns:a16="http://schemas.microsoft.com/office/drawing/2014/main" id="{AC9A8EE7-06F0-B2EF-AF2F-5BDF81A4977D}"/>
              </a:ext>
            </a:extLst>
          </p:cNvPr>
          <p:cNvPicPr>
            <a:picLocks noChangeAspect="1"/>
          </p:cNvPicPr>
          <p:nvPr/>
        </p:nvPicPr>
        <p:blipFill>
          <a:blip r:embed="rId2"/>
          <a:stretch>
            <a:fillRect/>
          </a:stretch>
        </p:blipFill>
        <p:spPr>
          <a:xfrm>
            <a:off x="7705219" y="-6927"/>
            <a:ext cx="1438781" cy="1438781"/>
          </a:xfrm>
          <a:prstGeom prst="rect">
            <a:avLst/>
          </a:prstGeom>
        </p:spPr>
      </p:pic>
    </p:spTree>
    <p:extLst>
      <p:ext uri="{BB962C8B-B14F-4D97-AF65-F5344CB8AC3E}">
        <p14:creationId xmlns:p14="http://schemas.microsoft.com/office/powerpoint/2010/main" val="387051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DBA9-8ACB-42E3-AA5A-EFD239AEDA16}"/>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solidFill>
                  <a:schemeClr val="bg2"/>
                </a:solidFill>
              </a:rPr>
              <a:t>         introduction</a:t>
            </a:r>
          </a:p>
        </p:txBody>
      </p:sp>
      <p:sp>
        <p:nvSpPr>
          <p:cNvPr id="3" name="Content Placeholder 2">
            <a:extLst>
              <a:ext uri="{FF2B5EF4-FFF2-40B4-BE49-F238E27FC236}">
                <a16:creationId xmlns:a16="http://schemas.microsoft.com/office/drawing/2014/main" id="{450E84BF-08B6-4959-AC1C-76AAB09ED87E}"/>
              </a:ext>
            </a:extLst>
          </p:cNvPr>
          <p:cNvSpPr>
            <a:spLocks noGrp="1"/>
          </p:cNvSpPr>
          <p:nvPr>
            <p:ph idx="1"/>
          </p:nvPr>
        </p:nvSpPr>
        <p:spPr/>
        <p:txBody>
          <a:bodyPr/>
          <a:lstStyle/>
          <a:p>
            <a:pPr marL="0" indent="0">
              <a:buNone/>
            </a:pPr>
            <a:r>
              <a:rPr lang="en-US" dirty="0">
                <a:solidFill>
                  <a:schemeClr val="bg1"/>
                </a:solidFill>
              </a:rPr>
              <a:t>An estimated 303000 newborns die every years, worldwide due to congenital  anomalies. Among them neural tube defects are second most common cause. The incidence of NTDs in the general population varies from 1 per 1000 pregnancies to 12 per 1000.</a:t>
            </a:r>
          </a:p>
        </p:txBody>
      </p:sp>
      <p:pic>
        <p:nvPicPr>
          <p:cNvPr id="4" name="Picture 3">
            <a:extLst>
              <a:ext uri="{FF2B5EF4-FFF2-40B4-BE49-F238E27FC236}">
                <a16:creationId xmlns:a16="http://schemas.microsoft.com/office/drawing/2014/main" id="{E8D11423-041C-2373-8E4A-2507CC23801A}"/>
              </a:ext>
            </a:extLst>
          </p:cNvPr>
          <p:cNvPicPr>
            <a:picLocks noChangeAspect="1"/>
          </p:cNvPicPr>
          <p:nvPr/>
        </p:nvPicPr>
        <p:blipFill>
          <a:blip r:embed="rId2"/>
          <a:stretch>
            <a:fillRect/>
          </a:stretch>
        </p:blipFill>
        <p:spPr>
          <a:xfrm>
            <a:off x="7705219" y="15116"/>
            <a:ext cx="1438781" cy="1438781"/>
          </a:xfrm>
          <a:prstGeom prst="rect">
            <a:avLst/>
          </a:prstGeom>
        </p:spPr>
      </p:pic>
    </p:spTree>
    <p:extLst>
      <p:ext uri="{BB962C8B-B14F-4D97-AF65-F5344CB8AC3E}">
        <p14:creationId xmlns:p14="http://schemas.microsoft.com/office/powerpoint/2010/main" val="184361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15731-B294-4D31-8478-D8EAF6B11C00}"/>
              </a:ext>
            </a:extLst>
          </p:cNvPr>
          <p:cNvSpPr>
            <a:spLocks noGrp="1"/>
          </p:cNvSpPr>
          <p:nvPr>
            <p:ph type="title"/>
          </p:nvPr>
        </p:nvSpPr>
        <p:spPr/>
        <p:txBody>
          <a:bodyPr/>
          <a:lstStyle/>
          <a:p>
            <a:r>
              <a:rPr lang="en-US" dirty="0" err="1">
                <a:solidFill>
                  <a:schemeClr val="bg2"/>
                </a:solidFill>
              </a:rPr>
              <a:t>Cont</a:t>
            </a:r>
            <a:r>
              <a:rPr lang="en-US" dirty="0">
                <a:solidFill>
                  <a:schemeClr val="bg2"/>
                </a:solidFill>
              </a:rPr>
              <a:t>…</a:t>
            </a:r>
          </a:p>
        </p:txBody>
      </p:sp>
      <p:sp>
        <p:nvSpPr>
          <p:cNvPr id="3" name="Content Placeholder 2">
            <a:extLst>
              <a:ext uri="{FF2B5EF4-FFF2-40B4-BE49-F238E27FC236}">
                <a16:creationId xmlns:a16="http://schemas.microsoft.com/office/drawing/2014/main" id="{582D9319-8E3D-43D4-8A82-3017E4C0C962}"/>
              </a:ext>
            </a:extLst>
          </p:cNvPr>
          <p:cNvSpPr>
            <a:spLocks noGrp="1"/>
          </p:cNvSpPr>
          <p:nvPr>
            <p:ph idx="1"/>
          </p:nvPr>
        </p:nvSpPr>
        <p:spPr/>
        <p:txBody>
          <a:bodyPr>
            <a:normAutofit fontScale="92500"/>
          </a:bodyPr>
          <a:lstStyle/>
          <a:p>
            <a:r>
              <a:rPr lang="en-US" dirty="0">
                <a:solidFill>
                  <a:schemeClr val="bg1">
                    <a:lumMod val="95000"/>
                    <a:lumOff val="5000"/>
                  </a:schemeClr>
                </a:solidFill>
              </a:rPr>
              <a:t>Neural tube defects(NTD) encompass a variety of congenital anomalies ranging from anencephaly to spina bifida and arise due to defects in the morphogenesis of the neural tube. It happens in the first month of pregnancy, often before a women even knows that she is pregnant.</a:t>
            </a:r>
          </a:p>
          <a:p>
            <a:r>
              <a:rPr lang="en-US" dirty="0">
                <a:solidFill>
                  <a:schemeClr val="bg1">
                    <a:lumMod val="95000"/>
                    <a:lumOff val="5000"/>
                  </a:schemeClr>
                </a:solidFill>
              </a:rPr>
              <a:t>The two most common neural tube defects are SPINA BIFIDA and ANENCEPHALY.</a:t>
            </a:r>
          </a:p>
          <a:p>
            <a:r>
              <a:rPr lang="en-US" dirty="0">
                <a:solidFill>
                  <a:schemeClr val="bg1">
                    <a:lumMod val="95000"/>
                    <a:lumOff val="5000"/>
                  </a:schemeClr>
                </a:solidFill>
              </a:rPr>
              <a:t>There are geographical variations in the incidence of NTDs</a:t>
            </a:r>
          </a:p>
        </p:txBody>
      </p:sp>
      <p:pic>
        <p:nvPicPr>
          <p:cNvPr id="4" name="Picture 3">
            <a:extLst>
              <a:ext uri="{FF2B5EF4-FFF2-40B4-BE49-F238E27FC236}">
                <a16:creationId xmlns:a16="http://schemas.microsoft.com/office/drawing/2014/main" id="{AF225AEC-AEE7-0F05-7840-62E4A8CB8C5A}"/>
              </a:ext>
            </a:extLst>
          </p:cNvPr>
          <p:cNvPicPr>
            <a:picLocks noChangeAspect="1"/>
          </p:cNvPicPr>
          <p:nvPr/>
        </p:nvPicPr>
        <p:blipFill>
          <a:blip r:embed="rId2"/>
          <a:stretch>
            <a:fillRect/>
          </a:stretch>
        </p:blipFill>
        <p:spPr>
          <a:xfrm>
            <a:off x="7705219" y="0"/>
            <a:ext cx="1438781" cy="1438781"/>
          </a:xfrm>
          <a:prstGeom prst="rect">
            <a:avLst/>
          </a:prstGeom>
        </p:spPr>
      </p:pic>
    </p:spTree>
    <p:extLst>
      <p:ext uri="{BB962C8B-B14F-4D97-AF65-F5344CB8AC3E}">
        <p14:creationId xmlns:p14="http://schemas.microsoft.com/office/powerpoint/2010/main" val="2753692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9883-107E-4589-AC82-1A13357E7A36}"/>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solidFill>
                  <a:schemeClr val="bg2"/>
                </a:solidFill>
              </a:rPr>
              <a:t>etiology</a:t>
            </a:r>
          </a:p>
        </p:txBody>
      </p:sp>
      <p:sp>
        <p:nvSpPr>
          <p:cNvPr id="3" name="Content Placeholder 2">
            <a:extLst>
              <a:ext uri="{FF2B5EF4-FFF2-40B4-BE49-F238E27FC236}">
                <a16:creationId xmlns:a16="http://schemas.microsoft.com/office/drawing/2014/main" id="{5D0CBD7A-7B18-45BD-93B8-9D61490722FB}"/>
              </a:ext>
            </a:extLst>
          </p:cNvPr>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20000"/>
          </a:bodyPr>
          <a:lstStyle/>
          <a:p>
            <a:r>
              <a:rPr lang="en-US" dirty="0">
                <a:solidFill>
                  <a:schemeClr val="bg1">
                    <a:lumMod val="95000"/>
                    <a:lumOff val="5000"/>
                  </a:schemeClr>
                </a:solidFill>
              </a:rPr>
              <a:t>The exact cause of neural tube defects are not known.</a:t>
            </a:r>
          </a:p>
          <a:p>
            <a:r>
              <a:rPr lang="en-US" dirty="0">
                <a:solidFill>
                  <a:schemeClr val="bg1">
                    <a:lumMod val="95000"/>
                    <a:lumOff val="5000"/>
                  </a:schemeClr>
                </a:solidFill>
              </a:rPr>
              <a:t>Genetic</a:t>
            </a:r>
          </a:p>
          <a:p>
            <a:r>
              <a:rPr lang="en-US" dirty="0">
                <a:solidFill>
                  <a:schemeClr val="bg1">
                    <a:lumMod val="95000"/>
                    <a:lumOff val="5000"/>
                  </a:schemeClr>
                </a:solidFill>
              </a:rPr>
              <a:t>Nutritional factors-folic acid, vit-B 12,zinc deficiencies</a:t>
            </a:r>
          </a:p>
          <a:p>
            <a:r>
              <a:rPr lang="en-US" dirty="0">
                <a:solidFill>
                  <a:schemeClr val="bg1">
                    <a:lumMod val="95000"/>
                    <a:lumOff val="5000"/>
                  </a:schemeClr>
                </a:solidFill>
              </a:rPr>
              <a:t>Obese women</a:t>
            </a:r>
          </a:p>
          <a:p>
            <a:r>
              <a:rPr lang="en-US" dirty="0">
                <a:solidFill>
                  <a:schemeClr val="bg1">
                    <a:lumMod val="95000"/>
                    <a:lumOff val="5000"/>
                  </a:schemeClr>
                </a:solidFill>
              </a:rPr>
              <a:t>Diabetic mother</a:t>
            </a:r>
          </a:p>
          <a:p>
            <a:r>
              <a:rPr lang="en-US" dirty="0">
                <a:solidFill>
                  <a:schemeClr val="bg1">
                    <a:lumMod val="95000"/>
                    <a:lumOff val="5000"/>
                  </a:schemeClr>
                </a:solidFill>
              </a:rPr>
              <a:t>Alcohol abuse </a:t>
            </a:r>
          </a:p>
          <a:p>
            <a:r>
              <a:rPr lang="en-US" dirty="0">
                <a:solidFill>
                  <a:schemeClr val="bg1">
                    <a:lumMod val="95000"/>
                    <a:lumOff val="5000"/>
                  </a:schemeClr>
                </a:solidFill>
              </a:rPr>
              <a:t>Antenatal radiation exposure</a:t>
            </a:r>
          </a:p>
          <a:p>
            <a:r>
              <a:rPr lang="en-US" dirty="0">
                <a:solidFill>
                  <a:schemeClr val="bg1">
                    <a:lumMod val="95000"/>
                    <a:lumOff val="5000"/>
                  </a:schemeClr>
                </a:solidFill>
              </a:rPr>
              <a:t>Intake of anti epileptic drug during pregnancy</a:t>
            </a:r>
          </a:p>
        </p:txBody>
      </p:sp>
      <p:pic>
        <p:nvPicPr>
          <p:cNvPr id="4" name="Picture 3">
            <a:extLst>
              <a:ext uri="{FF2B5EF4-FFF2-40B4-BE49-F238E27FC236}">
                <a16:creationId xmlns:a16="http://schemas.microsoft.com/office/drawing/2014/main" id="{45D7E3B0-34B6-68D0-2505-446E2ACB8944}"/>
              </a:ext>
            </a:extLst>
          </p:cNvPr>
          <p:cNvPicPr>
            <a:picLocks noChangeAspect="1"/>
          </p:cNvPicPr>
          <p:nvPr/>
        </p:nvPicPr>
        <p:blipFill>
          <a:blip r:embed="rId2"/>
          <a:stretch>
            <a:fillRect/>
          </a:stretch>
        </p:blipFill>
        <p:spPr>
          <a:xfrm>
            <a:off x="7705219" y="15116"/>
            <a:ext cx="1438781" cy="1438781"/>
          </a:xfrm>
          <a:prstGeom prst="rect">
            <a:avLst/>
          </a:prstGeom>
        </p:spPr>
      </p:pic>
    </p:spTree>
    <p:extLst>
      <p:ext uri="{BB962C8B-B14F-4D97-AF65-F5344CB8AC3E}">
        <p14:creationId xmlns:p14="http://schemas.microsoft.com/office/powerpoint/2010/main" val="238427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C815-94D1-462D-BE76-9CE6019ED38F}"/>
              </a:ext>
            </a:extLst>
          </p:cNvPr>
          <p:cNvSpPr>
            <a:spLocks noGrp="1"/>
          </p:cNvSpPr>
          <p:nvPr>
            <p:ph type="title"/>
          </p:nvPr>
        </p:nvSpPr>
        <p:spPr>
          <a:xfrm>
            <a:off x="1026940" y="567381"/>
            <a:ext cx="7429499" cy="1478570"/>
          </a:xfrm>
          <a:gradFill>
            <a:gsLst>
              <a:gs pos="0">
                <a:schemeClr val="accent1">
                  <a:lumMod val="5000"/>
                  <a:lumOff val="95000"/>
                </a:schemeClr>
              </a:gs>
              <a:gs pos="74000">
                <a:schemeClr val="accent1">
                  <a:lumMod val="45000"/>
                  <a:lumOff val="55000"/>
                </a:schemeClr>
              </a:gs>
              <a:gs pos="64602">
                <a:srgbClr val="D7EBB7"/>
              </a:gs>
              <a:gs pos="83000">
                <a:schemeClr val="accent1">
                  <a:lumMod val="45000"/>
                  <a:lumOff val="55000"/>
                </a:schemeClr>
              </a:gs>
              <a:gs pos="100000">
                <a:schemeClr val="accent1">
                  <a:lumMod val="30000"/>
                  <a:lumOff val="70000"/>
                </a:schemeClr>
              </a:gs>
            </a:gsLst>
            <a:lin ang="5400000" scaled="1"/>
          </a:gradFill>
        </p:spPr>
        <p:txBody>
          <a:bodyPr/>
          <a:lstStyle/>
          <a:p>
            <a:r>
              <a:rPr lang="en-US" dirty="0">
                <a:solidFill>
                  <a:schemeClr val="bg2"/>
                </a:solidFill>
              </a:rPr>
              <a:t>Embryological background</a:t>
            </a:r>
          </a:p>
        </p:txBody>
      </p:sp>
      <p:sp>
        <p:nvSpPr>
          <p:cNvPr id="3" name="Content Placeholder 2">
            <a:extLst>
              <a:ext uri="{FF2B5EF4-FFF2-40B4-BE49-F238E27FC236}">
                <a16:creationId xmlns:a16="http://schemas.microsoft.com/office/drawing/2014/main" id="{67DCACDA-A143-4192-9D63-0A8BAE2DDF29}"/>
              </a:ext>
            </a:extLst>
          </p:cNvPr>
          <p:cNvSpPr>
            <a:spLocks noGrp="1"/>
          </p:cNvSpPr>
          <p:nvPr>
            <p:ph idx="1"/>
          </p:nvPr>
        </p:nvSpPr>
        <p:spPr/>
        <p:txBody>
          <a:bodyPr>
            <a:normAutofit fontScale="92500" lnSpcReduction="10000"/>
          </a:bodyPr>
          <a:lstStyle/>
          <a:p>
            <a:r>
              <a:rPr lang="en-US" dirty="0">
                <a:solidFill>
                  <a:schemeClr val="bg1">
                    <a:lumMod val="95000"/>
                    <a:lumOff val="5000"/>
                  </a:schemeClr>
                </a:solidFill>
              </a:rPr>
              <a:t>The neural plate appears on the 3</a:t>
            </a:r>
            <a:r>
              <a:rPr lang="en-US" baseline="30000" dirty="0">
                <a:solidFill>
                  <a:schemeClr val="bg1">
                    <a:lumMod val="95000"/>
                    <a:lumOff val="5000"/>
                  </a:schemeClr>
                </a:solidFill>
              </a:rPr>
              <a:t>rd</a:t>
            </a:r>
            <a:r>
              <a:rPr lang="en-US" dirty="0">
                <a:solidFill>
                  <a:schemeClr val="bg1">
                    <a:lumMod val="95000"/>
                    <a:lumOff val="5000"/>
                  </a:schemeClr>
                </a:solidFill>
              </a:rPr>
              <a:t> week  of gestation as a thickening of the embryonic ectoderm.</a:t>
            </a:r>
          </a:p>
          <a:p>
            <a:r>
              <a:rPr lang="en-US" dirty="0">
                <a:solidFill>
                  <a:schemeClr val="bg1">
                    <a:lumMod val="95000"/>
                    <a:lumOff val="5000"/>
                  </a:schemeClr>
                </a:solidFill>
              </a:rPr>
              <a:t>By the end of 3dr week, lateral edges of the neural plate become more elevated to form neural folds, and depressed mid region forms the neural groove.</a:t>
            </a:r>
          </a:p>
          <a:p>
            <a:r>
              <a:rPr lang="en-US" dirty="0">
                <a:solidFill>
                  <a:schemeClr val="bg1">
                    <a:lumMod val="95000"/>
                    <a:lumOff val="5000"/>
                  </a:schemeClr>
                </a:solidFill>
              </a:rPr>
              <a:t>Gradually , neural folds fuse to form neural tube.</a:t>
            </a:r>
          </a:p>
          <a:p>
            <a:r>
              <a:rPr lang="en-US" dirty="0">
                <a:solidFill>
                  <a:schemeClr val="bg1">
                    <a:lumMod val="95000"/>
                    <a:lumOff val="5000"/>
                  </a:schemeClr>
                </a:solidFill>
              </a:rPr>
              <a:t>Fusion begins at the cervical junction first-proceeds cranially then caudally</a:t>
            </a:r>
          </a:p>
        </p:txBody>
      </p:sp>
      <p:pic>
        <p:nvPicPr>
          <p:cNvPr id="4" name="Picture 3">
            <a:extLst>
              <a:ext uri="{FF2B5EF4-FFF2-40B4-BE49-F238E27FC236}">
                <a16:creationId xmlns:a16="http://schemas.microsoft.com/office/drawing/2014/main" id="{00A10BB7-74F6-F192-425E-147C4B246945}"/>
              </a:ext>
            </a:extLst>
          </p:cNvPr>
          <p:cNvPicPr>
            <a:picLocks noChangeAspect="1"/>
          </p:cNvPicPr>
          <p:nvPr/>
        </p:nvPicPr>
        <p:blipFill>
          <a:blip r:embed="rId2"/>
          <a:stretch>
            <a:fillRect/>
          </a:stretch>
        </p:blipFill>
        <p:spPr>
          <a:xfrm>
            <a:off x="7705219" y="20782"/>
            <a:ext cx="1438781" cy="1438781"/>
          </a:xfrm>
          <a:prstGeom prst="rect">
            <a:avLst/>
          </a:prstGeom>
        </p:spPr>
      </p:pic>
    </p:spTree>
    <p:extLst>
      <p:ext uri="{BB962C8B-B14F-4D97-AF65-F5344CB8AC3E}">
        <p14:creationId xmlns:p14="http://schemas.microsoft.com/office/powerpoint/2010/main" val="123869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FA90-10EA-4A57-824E-00E1E460F070}"/>
              </a:ext>
            </a:extLst>
          </p:cNvPr>
          <p:cNvSpPr>
            <a:spLocks noGrp="1"/>
          </p:cNvSpPr>
          <p:nvPr>
            <p:ph type="title"/>
          </p:nvPr>
        </p:nvSpPr>
        <p:spPr>
          <a:xfrm>
            <a:off x="856060" y="522825"/>
            <a:ext cx="7429499" cy="1478570"/>
          </a:xfrm>
        </p:spPr>
        <p:txBody>
          <a:bodyPr/>
          <a:lstStyle/>
          <a:p>
            <a:r>
              <a:rPr lang="en-US" dirty="0" err="1">
                <a:solidFill>
                  <a:schemeClr val="bg2"/>
                </a:solidFill>
              </a:rPr>
              <a:t>Cont</a:t>
            </a:r>
            <a:r>
              <a:rPr lang="en-US" dirty="0">
                <a:solidFill>
                  <a:schemeClr val="bg2"/>
                </a:solidFill>
              </a:rPr>
              <a:t>….</a:t>
            </a:r>
          </a:p>
        </p:txBody>
      </p:sp>
      <p:sp>
        <p:nvSpPr>
          <p:cNvPr id="3" name="Content Placeholder 2">
            <a:extLst>
              <a:ext uri="{FF2B5EF4-FFF2-40B4-BE49-F238E27FC236}">
                <a16:creationId xmlns:a16="http://schemas.microsoft.com/office/drawing/2014/main" id="{08FA05D4-90AD-4508-8455-ABCF2A3312B1}"/>
              </a:ext>
            </a:extLst>
          </p:cNvPr>
          <p:cNvSpPr>
            <a:spLocks noGrp="1"/>
          </p:cNvSpPr>
          <p:nvPr>
            <p:ph idx="1"/>
          </p:nvPr>
        </p:nvSpPr>
        <p:spPr/>
        <p:txBody>
          <a:bodyPr>
            <a:normAutofit fontScale="92500"/>
          </a:bodyPr>
          <a:lstStyle/>
          <a:p>
            <a:r>
              <a:rPr lang="en-US" dirty="0">
                <a:solidFill>
                  <a:schemeClr val="bg1">
                    <a:lumMod val="95000"/>
                    <a:lumOff val="5000"/>
                  </a:schemeClr>
                </a:solidFill>
              </a:rPr>
              <a:t>Until fusion is completed, the cephalic and caudal ends of neural tube communicate with the amniotic cavity by cranial and caudal neuropores.</a:t>
            </a:r>
          </a:p>
          <a:p>
            <a:r>
              <a:rPr lang="en-US" dirty="0">
                <a:solidFill>
                  <a:schemeClr val="bg1">
                    <a:lumMod val="95000"/>
                    <a:lumOff val="5000"/>
                  </a:schemeClr>
                </a:solidFill>
              </a:rPr>
              <a:t>Closure of cranial occurs at 25th day and caudal neuropore at 27th day</a:t>
            </a:r>
          </a:p>
          <a:p>
            <a:r>
              <a:rPr lang="en-US" dirty="0">
                <a:solidFill>
                  <a:schemeClr val="bg1">
                    <a:lumMod val="95000"/>
                    <a:lumOff val="5000"/>
                  </a:schemeClr>
                </a:solidFill>
              </a:rPr>
              <a:t>Depending on the point of interruption in neural tube formation , NTDs may affect the brain(anencephaly) and spinal cord(spina bifida)</a:t>
            </a:r>
          </a:p>
        </p:txBody>
      </p:sp>
      <p:pic>
        <p:nvPicPr>
          <p:cNvPr id="4" name="Picture 3">
            <a:extLst>
              <a:ext uri="{FF2B5EF4-FFF2-40B4-BE49-F238E27FC236}">
                <a16:creationId xmlns:a16="http://schemas.microsoft.com/office/drawing/2014/main" id="{D181C4D5-5B3C-1A00-9940-6B679E082AB3}"/>
              </a:ext>
            </a:extLst>
          </p:cNvPr>
          <p:cNvPicPr>
            <a:picLocks noChangeAspect="1"/>
          </p:cNvPicPr>
          <p:nvPr/>
        </p:nvPicPr>
        <p:blipFill>
          <a:blip r:embed="rId2"/>
          <a:stretch>
            <a:fillRect/>
          </a:stretch>
        </p:blipFill>
        <p:spPr>
          <a:xfrm>
            <a:off x="7705219" y="0"/>
            <a:ext cx="1438781" cy="1438781"/>
          </a:xfrm>
          <a:prstGeom prst="rect">
            <a:avLst/>
          </a:prstGeom>
        </p:spPr>
      </p:pic>
    </p:spTree>
    <p:extLst>
      <p:ext uri="{BB962C8B-B14F-4D97-AF65-F5344CB8AC3E}">
        <p14:creationId xmlns:p14="http://schemas.microsoft.com/office/powerpoint/2010/main" val="130685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AC0835-272B-4EB5-B08D-324979E829B4}"/>
              </a:ext>
            </a:extLst>
          </p:cNvPr>
          <p:cNvPicPr>
            <a:picLocks noChangeAspect="1"/>
          </p:cNvPicPr>
          <p:nvPr/>
        </p:nvPicPr>
        <p:blipFill>
          <a:blip r:embed="rId2"/>
          <a:stretch>
            <a:fillRect/>
          </a:stretch>
        </p:blipFill>
        <p:spPr>
          <a:xfrm>
            <a:off x="0" y="1399308"/>
            <a:ext cx="8990409" cy="5458691"/>
          </a:xfrm>
          <a:prstGeom prst="rect">
            <a:avLst/>
          </a:prstGeom>
        </p:spPr>
      </p:pic>
      <p:pic>
        <p:nvPicPr>
          <p:cNvPr id="2" name="Picture 1">
            <a:extLst>
              <a:ext uri="{FF2B5EF4-FFF2-40B4-BE49-F238E27FC236}">
                <a16:creationId xmlns:a16="http://schemas.microsoft.com/office/drawing/2014/main" id="{FACCCB25-8E63-C94F-CF7C-DE959E9CC263}"/>
              </a:ext>
            </a:extLst>
          </p:cNvPr>
          <p:cNvPicPr>
            <a:picLocks noChangeAspect="1"/>
          </p:cNvPicPr>
          <p:nvPr/>
        </p:nvPicPr>
        <p:blipFill>
          <a:blip r:embed="rId3"/>
          <a:stretch>
            <a:fillRect/>
          </a:stretch>
        </p:blipFill>
        <p:spPr>
          <a:xfrm>
            <a:off x="7705219" y="0"/>
            <a:ext cx="1438781" cy="1438781"/>
          </a:xfrm>
          <a:prstGeom prst="rect">
            <a:avLst/>
          </a:prstGeom>
        </p:spPr>
      </p:pic>
    </p:spTree>
    <p:extLst>
      <p:ext uri="{BB962C8B-B14F-4D97-AF65-F5344CB8AC3E}">
        <p14:creationId xmlns:p14="http://schemas.microsoft.com/office/powerpoint/2010/main" val="25190677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466</TotalTime>
  <Words>918</Words>
  <Application>Microsoft Office PowerPoint</Application>
  <PresentationFormat>On-screen Show (4:3)</PresentationFormat>
  <Paragraphs>112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Tw Cen MT</vt:lpstr>
      <vt:lpstr>Wingdings</vt:lpstr>
      <vt:lpstr>Circuit</vt:lpstr>
      <vt:lpstr>Neural tube defect</vt:lpstr>
      <vt:lpstr>contents</vt:lpstr>
      <vt:lpstr>Cont….</vt:lpstr>
      <vt:lpstr>         introduction</vt:lpstr>
      <vt:lpstr>Cont…</vt:lpstr>
      <vt:lpstr>etiology</vt:lpstr>
      <vt:lpstr>Embryological background</vt:lpstr>
      <vt:lpstr>Cont….</vt:lpstr>
      <vt:lpstr>PowerPoint Presentation</vt:lpstr>
      <vt:lpstr>classification</vt:lpstr>
      <vt:lpstr>PowerPoint Presentation</vt:lpstr>
      <vt:lpstr>Brain defects</vt:lpstr>
      <vt:lpstr>Cont…</vt:lpstr>
      <vt:lpstr>Common types of spina bifida</vt:lpstr>
      <vt:lpstr>Cont….</vt:lpstr>
      <vt:lpstr>PowerPoint Presentation</vt:lpstr>
      <vt:lpstr>PowerPoint Presentation</vt:lpstr>
      <vt:lpstr>Clinical presentations</vt:lpstr>
      <vt:lpstr>Diagnostic tests</vt:lpstr>
      <vt:lpstr>Maternal usg</vt:lpstr>
      <vt:lpstr>MRI</vt:lpstr>
      <vt:lpstr>management</vt:lpstr>
      <vt:lpstr>Surgical management</vt:lpstr>
      <vt:lpstr>PowerPoint Presentation</vt:lpstr>
      <vt:lpstr>Post-operative complication</vt:lpstr>
      <vt:lpstr>Prevention of neural tube defect</vt:lpstr>
      <vt:lpstr>Result of some new research</vt:lpstr>
      <vt:lpstr>Take home messages</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tube defect</dc:title>
  <dc:creator>Acer</dc:creator>
  <cp:lastModifiedBy>Ahsan Abbas</cp:lastModifiedBy>
  <cp:revision>53</cp:revision>
  <dcterms:created xsi:type="dcterms:W3CDTF">2019-07-18T15:47:50Z</dcterms:created>
  <dcterms:modified xsi:type="dcterms:W3CDTF">2025-03-20T19:33:23Z</dcterms:modified>
</cp:coreProperties>
</file>