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53"/>
    <p:restoredTop sz="95921"/>
  </p:normalViewPr>
  <p:slideViewPr>
    <p:cSldViewPr snapToGrid="0" snapToObjects="1">
      <p:cViewPr varScale="1">
        <p:scale>
          <a:sx n="86" d="100"/>
          <a:sy n="86" d="100"/>
        </p:scale>
        <p:origin x="34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04678B-8CB6-FC47-84F1-853F8A213962}" type="datetimeFigureOut">
              <a:rPr lang="en-PK" smtClean="0"/>
              <a:t>04/22/2025</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358307-BFA0-004B-8968-6C901DA435F0}" type="slidenum">
              <a:rPr lang="en-PK" smtClean="0"/>
              <a:t>‹#›</a:t>
            </a:fld>
            <a:endParaRPr lang="en-PK"/>
          </a:p>
        </p:txBody>
      </p:sp>
    </p:spTree>
    <p:extLst>
      <p:ext uri="{BB962C8B-B14F-4D97-AF65-F5344CB8AC3E}">
        <p14:creationId xmlns:p14="http://schemas.microsoft.com/office/powerpoint/2010/main" val="402056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22-Apr-25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22-Apr-25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22-Apr-25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22-Apr-25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22-Apr-25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22-Apr-25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22-Apr-25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22-Apr-25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22-Apr-25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B0205-60E0-9041-AC34-C7D5BE6CEEFD}"/>
              </a:ext>
            </a:extLst>
          </p:cNvPr>
          <p:cNvSpPr>
            <a:spLocks noGrp="1"/>
          </p:cNvSpPr>
          <p:nvPr>
            <p:ph type="ctrTitle"/>
          </p:nvPr>
        </p:nvSpPr>
        <p:spPr>
          <a:xfrm>
            <a:off x="2289191" y="157163"/>
            <a:ext cx="8897922" cy="4457700"/>
          </a:xfrm>
        </p:spPr>
        <p:txBody>
          <a:bodyPr>
            <a:normAutofit/>
          </a:bodyPr>
          <a:lstStyle/>
          <a:p>
            <a:r>
              <a:rPr lang="en-GB" sz="4800" dirty="0"/>
              <a:t>Art of H</a:t>
            </a:r>
            <a:r>
              <a:rPr lang="en-PK" sz="4800" dirty="0"/>
              <a:t>istory taking</a:t>
            </a:r>
          </a:p>
        </p:txBody>
      </p:sp>
      <p:sp>
        <p:nvSpPr>
          <p:cNvPr id="3" name="Subtitle 2">
            <a:extLst>
              <a:ext uri="{FF2B5EF4-FFF2-40B4-BE49-F238E27FC236}">
                <a16:creationId xmlns:a16="http://schemas.microsoft.com/office/drawing/2014/main" id="{FE35FE0A-6F16-E947-AB0B-C3B28912C57B}"/>
              </a:ext>
            </a:extLst>
          </p:cNvPr>
          <p:cNvSpPr>
            <a:spLocks noGrp="1"/>
          </p:cNvSpPr>
          <p:nvPr>
            <p:ph type="subTitle" idx="1"/>
          </p:nvPr>
        </p:nvSpPr>
        <p:spPr>
          <a:xfrm>
            <a:off x="2860691" y="4614863"/>
            <a:ext cx="8712184" cy="1457324"/>
          </a:xfrm>
        </p:spPr>
        <p:txBody>
          <a:bodyPr>
            <a:normAutofit fontScale="40000" lnSpcReduction="20000"/>
          </a:bodyPr>
          <a:lstStyle/>
          <a:p>
            <a:pPr algn="r"/>
            <a:r>
              <a:rPr lang="en-PK" sz="4000" i="1" dirty="0">
                <a:solidFill>
                  <a:srgbClr val="C00000"/>
                </a:solidFill>
              </a:rPr>
              <a:t>                                                                                           </a:t>
            </a:r>
            <a:r>
              <a:rPr lang="en-PK" sz="7000" i="1" dirty="0">
                <a:solidFill>
                  <a:srgbClr val="C00000"/>
                </a:solidFill>
              </a:rPr>
              <a:t>dr.saima ambreen</a:t>
            </a:r>
            <a:endParaRPr lang="en-PK" sz="4500" i="1" dirty="0">
              <a:solidFill>
                <a:srgbClr val="C00000"/>
              </a:solidFill>
            </a:endParaRPr>
          </a:p>
          <a:p>
            <a:pPr algn="r"/>
            <a:r>
              <a:rPr lang="en-PK" sz="3500" dirty="0"/>
              <a:t>                                          head department of medical unit-1</a:t>
            </a:r>
          </a:p>
          <a:p>
            <a:pPr algn="r"/>
            <a:r>
              <a:rPr lang="en-GB" sz="3500" dirty="0"/>
              <a:t>H</a:t>
            </a:r>
            <a:r>
              <a:rPr lang="en-PK" sz="3500" dirty="0"/>
              <a:t>oly family hospital</a:t>
            </a:r>
          </a:p>
        </p:txBody>
      </p:sp>
      <p:pic>
        <p:nvPicPr>
          <p:cNvPr id="4" name="Picture 3">
            <a:extLst>
              <a:ext uri="{FF2B5EF4-FFF2-40B4-BE49-F238E27FC236}">
                <a16:creationId xmlns:a16="http://schemas.microsoft.com/office/drawing/2014/main" id="{DA9896FD-AFB8-4F4E-BA6D-40D06100C985}"/>
              </a:ext>
            </a:extLst>
          </p:cNvPr>
          <p:cNvPicPr>
            <a:picLocks noChangeAspect="1"/>
          </p:cNvPicPr>
          <p:nvPr/>
        </p:nvPicPr>
        <p:blipFill>
          <a:blip r:embed="rId2"/>
          <a:stretch>
            <a:fillRect/>
          </a:stretch>
        </p:blipFill>
        <p:spPr>
          <a:xfrm>
            <a:off x="2289190" y="157163"/>
            <a:ext cx="6564513" cy="3271837"/>
          </a:xfrm>
          <a:prstGeom prst="rect">
            <a:avLst/>
          </a:prstGeom>
        </p:spPr>
      </p:pic>
    </p:spTree>
    <p:extLst>
      <p:ext uri="{BB962C8B-B14F-4D97-AF65-F5344CB8AC3E}">
        <p14:creationId xmlns:p14="http://schemas.microsoft.com/office/powerpoint/2010/main" val="1147290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922E2-BC7B-0C44-9AB0-49962A2ADADF}"/>
              </a:ext>
            </a:extLst>
          </p:cNvPr>
          <p:cNvSpPr>
            <a:spLocks noGrp="1"/>
          </p:cNvSpPr>
          <p:nvPr>
            <p:ph type="title"/>
          </p:nvPr>
        </p:nvSpPr>
        <p:spPr/>
        <p:txBody>
          <a:bodyPr/>
          <a:lstStyle/>
          <a:p>
            <a:r>
              <a:rPr lang="en-GB" dirty="0">
                <a:solidFill>
                  <a:srgbClr val="00B050"/>
                </a:solidFill>
              </a:rPr>
              <a:t>1.P</a:t>
            </a:r>
            <a:r>
              <a:rPr lang="en-PK" dirty="0">
                <a:solidFill>
                  <a:srgbClr val="00B050"/>
                </a:solidFill>
              </a:rPr>
              <a:t>atient’s profile</a:t>
            </a:r>
          </a:p>
        </p:txBody>
      </p:sp>
      <p:sp>
        <p:nvSpPr>
          <p:cNvPr id="3" name="Content Placeholder 2">
            <a:extLst>
              <a:ext uri="{FF2B5EF4-FFF2-40B4-BE49-F238E27FC236}">
                <a16:creationId xmlns:a16="http://schemas.microsoft.com/office/drawing/2014/main" id="{31813B6D-D080-844B-8A30-CADF7F2F9357}"/>
              </a:ext>
            </a:extLst>
          </p:cNvPr>
          <p:cNvSpPr>
            <a:spLocks noGrp="1"/>
          </p:cNvSpPr>
          <p:nvPr>
            <p:ph idx="1"/>
          </p:nvPr>
        </p:nvSpPr>
        <p:spPr/>
        <p:txBody>
          <a:bodyPr>
            <a:normAutofit fontScale="85000" lnSpcReduction="20000"/>
          </a:bodyPr>
          <a:lstStyle/>
          <a:p>
            <a:pPr>
              <a:buFont typeface="Wingdings" pitchFamily="2" charset="2"/>
              <a:buChar char="Ø"/>
            </a:pPr>
            <a:r>
              <a:rPr lang="en-PK" dirty="0"/>
              <a:t>Date and Time</a:t>
            </a:r>
          </a:p>
          <a:p>
            <a:pPr>
              <a:buFont typeface="Wingdings" pitchFamily="2" charset="2"/>
              <a:buChar char="Ø"/>
            </a:pPr>
            <a:r>
              <a:rPr lang="en-PK" dirty="0"/>
              <a:t>Name</a:t>
            </a:r>
          </a:p>
          <a:p>
            <a:pPr>
              <a:buFont typeface="Wingdings" pitchFamily="2" charset="2"/>
              <a:buChar char="Ø"/>
            </a:pPr>
            <a:r>
              <a:rPr lang="en-PK" dirty="0"/>
              <a:t>Age</a:t>
            </a:r>
          </a:p>
          <a:p>
            <a:pPr>
              <a:buFont typeface="Wingdings" pitchFamily="2" charset="2"/>
              <a:buChar char="Ø"/>
            </a:pPr>
            <a:r>
              <a:rPr lang="en-PK" dirty="0"/>
              <a:t>Sex</a:t>
            </a:r>
          </a:p>
          <a:p>
            <a:pPr>
              <a:buFont typeface="Wingdings" pitchFamily="2" charset="2"/>
              <a:buChar char="Ø"/>
            </a:pPr>
            <a:r>
              <a:rPr lang="en-PK" dirty="0"/>
              <a:t>Religion</a:t>
            </a:r>
          </a:p>
          <a:p>
            <a:pPr>
              <a:buFont typeface="Wingdings" pitchFamily="2" charset="2"/>
              <a:buChar char="Ø"/>
            </a:pPr>
            <a:r>
              <a:rPr lang="en-PK" dirty="0"/>
              <a:t>Marital status</a:t>
            </a:r>
          </a:p>
          <a:p>
            <a:pPr>
              <a:buFont typeface="Wingdings" pitchFamily="2" charset="2"/>
              <a:buChar char="Ø"/>
            </a:pPr>
            <a:r>
              <a:rPr lang="en-PK" dirty="0"/>
              <a:t>Occupation</a:t>
            </a:r>
          </a:p>
          <a:p>
            <a:pPr>
              <a:buFont typeface="Wingdings" pitchFamily="2" charset="2"/>
              <a:buChar char="Ø"/>
            </a:pPr>
            <a:r>
              <a:rPr lang="en-PK" dirty="0"/>
              <a:t>Address</a:t>
            </a:r>
          </a:p>
          <a:p>
            <a:pPr>
              <a:buFont typeface="Wingdings" pitchFamily="2" charset="2"/>
              <a:buChar char="Ø"/>
            </a:pPr>
            <a:r>
              <a:rPr lang="en-PK" dirty="0"/>
              <a:t>Who gave the history?</a:t>
            </a:r>
          </a:p>
        </p:txBody>
      </p:sp>
    </p:spTree>
    <p:extLst>
      <p:ext uri="{BB962C8B-B14F-4D97-AF65-F5344CB8AC3E}">
        <p14:creationId xmlns:p14="http://schemas.microsoft.com/office/powerpoint/2010/main" val="3143259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48C4B-3FFD-1E45-8DE0-DF3213226AD8}"/>
              </a:ext>
            </a:extLst>
          </p:cNvPr>
          <p:cNvSpPr>
            <a:spLocks noGrp="1"/>
          </p:cNvSpPr>
          <p:nvPr>
            <p:ph type="title"/>
          </p:nvPr>
        </p:nvSpPr>
        <p:spPr/>
        <p:txBody>
          <a:bodyPr/>
          <a:lstStyle/>
          <a:p>
            <a:r>
              <a:rPr lang="en-PK" dirty="0">
                <a:solidFill>
                  <a:srgbClr val="00B050"/>
                </a:solidFill>
              </a:rPr>
              <a:t>2.Chief complaints</a:t>
            </a:r>
          </a:p>
        </p:txBody>
      </p:sp>
      <p:sp>
        <p:nvSpPr>
          <p:cNvPr id="3" name="Content Placeholder 2">
            <a:extLst>
              <a:ext uri="{FF2B5EF4-FFF2-40B4-BE49-F238E27FC236}">
                <a16:creationId xmlns:a16="http://schemas.microsoft.com/office/drawing/2014/main" id="{AEA8C660-E90A-C045-AE2F-C43383807AB7}"/>
              </a:ext>
            </a:extLst>
          </p:cNvPr>
          <p:cNvSpPr>
            <a:spLocks noGrp="1"/>
          </p:cNvSpPr>
          <p:nvPr>
            <p:ph idx="1"/>
          </p:nvPr>
        </p:nvSpPr>
        <p:spPr/>
        <p:txBody>
          <a:bodyPr/>
          <a:lstStyle/>
          <a:p>
            <a:pPr>
              <a:buFont typeface="Wingdings" pitchFamily="2" charset="2"/>
              <a:buChar char="Ø"/>
            </a:pPr>
            <a:r>
              <a:rPr lang="en-PK" dirty="0"/>
              <a:t>The medical reason for which the patient is trying to seek medical help by visiting the physician</a:t>
            </a:r>
          </a:p>
          <a:p>
            <a:pPr>
              <a:buFont typeface="Wingdings" pitchFamily="2" charset="2"/>
              <a:buChar char="Ø"/>
            </a:pPr>
            <a:r>
              <a:rPr lang="en-PK" dirty="0"/>
              <a:t>Usually a single symptom,occasionally more than one complaints e.g fever,headache,pain etc</a:t>
            </a:r>
          </a:p>
          <a:p>
            <a:pPr>
              <a:buFont typeface="Wingdings" pitchFamily="2" charset="2"/>
              <a:buChar char="Ø"/>
            </a:pPr>
            <a:r>
              <a:rPr lang="en-PK" dirty="0"/>
              <a:t>It should be recorded in patients own words</a:t>
            </a:r>
          </a:p>
          <a:p>
            <a:pPr marL="0" indent="0">
              <a:buNone/>
            </a:pPr>
            <a:endParaRPr lang="en-PK" dirty="0"/>
          </a:p>
        </p:txBody>
      </p:sp>
    </p:spTree>
    <p:extLst>
      <p:ext uri="{BB962C8B-B14F-4D97-AF65-F5344CB8AC3E}">
        <p14:creationId xmlns:p14="http://schemas.microsoft.com/office/powerpoint/2010/main" val="2877887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5CD2E-B7C5-6549-B8E3-34F121C6856E}"/>
              </a:ext>
            </a:extLst>
          </p:cNvPr>
          <p:cNvSpPr>
            <a:spLocks noGrp="1"/>
          </p:cNvSpPr>
          <p:nvPr>
            <p:ph type="title"/>
          </p:nvPr>
        </p:nvSpPr>
        <p:spPr/>
        <p:txBody>
          <a:bodyPr/>
          <a:lstStyle/>
          <a:p>
            <a:r>
              <a:rPr lang="en-PK" dirty="0">
                <a:solidFill>
                  <a:srgbClr val="00B050"/>
                </a:solidFill>
              </a:rPr>
              <a:t>2.</a:t>
            </a:r>
            <a:r>
              <a:rPr lang="en-GB" dirty="0">
                <a:solidFill>
                  <a:srgbClr val="00B050"/>
                </a:solidFill>
              </a:rPr>
              <a:t>C</a:t>
            </a:r>
            <a:r>
              <a:rPr lang="en-PK" dirty="0">
                <a:solidFill>
                  <a:srgbClr val="00B050"/>
                </a:solidFill>
              </a:rPr>
              <a:t>hief complaints</a:t>
            </a:r>
          </a:p>
        </p:txBody>
      </p:sp>
      <p:sp>
        <p:nvSpPr>
          <p:cNvPr id="3" name="Content Placeholder 2">
            <a:extLst>
              <a:ext uri="{FF2B5EF4-FFF2-40B4-BE49-F238E27FC236}">
                <a16:creationId xmlns:a16="http://schemas.microsoft.com/office/drawing/2014/main" id="{B581BD53-82D8-184E-B959-513D071BF635}"/>
              </a:ext>
            </a:extLst>
          </p:cNvPr>
          <p:cNvSpPr>
            <a:spLocks noGrp="1"/>
          </p:cNvSpPr>
          <p:nvPr>
            <p:ph idx="1"/>
          </p:nvPr>
        </p:nvSpPr>
        <p:spPr/>
        <p:txBody>
          <a:bodyPr/>
          <a:lstStyle/>
          <a:p>
            <a:pPr>
              <a:buFont typeface="Wingdings" pitchFamily="2" charset="2"/>
              <a:buChar char="Ø"/>
            </a:pPr>
            <a:r>
              <a:rPr lang="en-PK" dirty="0"/>
              <a:t>How to ask for chief complaints?</a:t>
            </a:r>
          </a:p>
          <a:p>
            <a:pPr lvl="1"/>
            <a:r>
              <a:rPr lang="en-GB" dirty="0">
                <a:solidFill>
                  <a:srgbClr val="7030A0"/>
                </a:solidFill>
              </a:rPr>
              <a:t>W</a:t>
            </a:r>
            <a:r>
              <a:rPr lang="en-PK" dirty="0">
                <a:solidFill>
                  <a:srgbClr val="7030A0"/>
                </a:solidFill>
              </a:rPr>
              <a:t>hat brings you here?</a:t>
            </a:r>
          </a:p>
          <a:p>
            <a:pPr lvl="1"/>
            <a:r>
              <a:rPr lang="en-PK" dirty="0">
                <a:solidFill>
                  <a:srgbClr val="7030A0"/>
                </a:solidFill>
              </a:rPr>
              <a:t>How can </a:t>
            </a:r>
            <a:r>
              <a:rPr lang="en-GB" dirty="0">
                <a:solidFill>
                  <a:srgbClr val="7030A0"/>
                </a:solidFill>
              </a:rPr>
              <a:t>I</a:t>
            </a:r>
            <a:r>
              <a:rPr lang="en-PK" dirty="0">
                <a:solidFill>
                  <a:srgbClr val="7030A0"/>
                </a:solidFill>
              </a:rPr>
              <a:t> help you?</a:t>
            </a:r>
          </a:p>
          <a:p>
            <a:pPr lvl="1"/>
            <a:r>
              <a:rPr lang="en-GB" dirty="0">
                <a:solidFill>
                  <a:srgbClr val="7030A0"/>
                </a:solidFill>
              </a:rPr>
              <a:t>W</a:t>
            </a:r>
            <a:r>
              <a:rPr lang="en-PK" dirty="0">
                <a:solidFill>
                  <a:srgbClr val="7030A0"/>
                </a:solidFill>
              </a:rPr>
              <a:t>hat seems to be the problem?</a:t>
            </a:r>
          </a:p>
          <a:p>
            <a:pPr>
              <a:buFont typeface="Wingdings" pitchFamily="2" charset="2"/>
              <a:buChar char="Ø"/>
            </a:pPr>
            <a:r>
              <a:rPr lang="en-GB" dirty="0"/>
              <a:t>I</a:t>
            </a:r>
            <a:r>
              <a:rPr lang="en-PK" dirty="0"/>
              <a:t>f there is more than one complaint,it should be written according to chronological order</a:t>
            </a:r>
          </a:p>
          <a:p>
            <a:pPr lvl="1">
              <a:buFont typeface="Wingdings" pitchFamily="2" charset="2"/>
              <a:buChar char="Ø"/>
            </a:pPr>
            <a:endParaRPr lang="en-PK" dirty="0"/>
          </a:p>
        </p:txBody>
      </p:sp>
    </p:spTree>
    <p:extLst>
      <p:ext uri="{BB962C8B-B14F-4D97-AF65-F5344CB8AC3E}">
        <p14:creationId xmlns:p14="http://schemas.microsoft.com/office/powerpoint/2010/main" val="2472590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10A1D-05CC-3D4D-AC13-28A2EAAF38E2}"/>
              </a:ext>
            </a:extLst>
          </p:cNvPr>
          <p:cNvSpPr>
            <a:spLocks noGrp="1"/>
          </p:cNvSpPr>
          <p:nvPr>
            <p:ph type="title"/>
          </p:nvPr>
        </p:nvSpPr>
        <p:spPr/>
        <p:txBody>
          <a:bodyPr/>
          <a:lstStyle/>
          <a:p>
            <a:r>
              <a:rPr lang="en-PK" dirty="0">
                <a:solidFill>
                  <a:srgbClr val="00B050"/>
                </a:solidFill>
              </a:rPr>
              <a:t>2.</a:t>
            </a:r>
            <a:r>
              <a:rPr lang="en-GB" dirty="0">
                <a:solidFill>
                  <a:srgbClr val="00B050"/>
                </a:solidFill>
              </a:rPr>
              <a:t>C</a:t>
            </a:r>
            <a:r>
              <a:rPr lang="en-PK" dirty="0">
                <a:solidFill>
                  <a:srgbClr val="00B050"/>
                </a:solidFill>
              </a:rPr>
              <a:t>hief complaints</a:t>
            </a:r>
          </a:p>
        </p:txBody>
      </p:sp>
      <p:sp>
        <p:nvSpPr>
          <p:cNvPr id="3" name="Content Placeholder 2">
            <a:extLst>
              <a:ext uri="{FF2B5EF4-FFF2-40B4-BE49-F238E27FC236}">
                <a16:creationId xmlns:a16="http://schemas.microsoft.com/office/drawing/2014/main" id="{8660E61E-D99B-B546-90C5-1925AEEFEB8A}"/>
              </a:ext>
            </a:extLst>
          </p:cNvPr>
          <p:cNvSpPr>
            <a:spLocks noGrp="1"/>
          </p:cNvSpPr>
          <p:nvPr>
            <p:ph idx="1"/>
          </p:nvPr>
        </p:nvSpPr>
        <p:spPr/>
        <p:txBody>
          <a:bodyPr/>
          <a:lstStyle/>
          <a:p>
            <a:pPr marL="0" indent="0">
              <a:buNone/>
            </a:pPr>
            <a:r>
              <a:rPr lang="en-PK" dirty="0"/>
              <a:t>Example,</a:t>
            </a:r>
          </a:p>
          <a:p>
            <a:pPr>
              <a:buFont typeface="Wingdings" pitchFamily="2" charset="2"/>
              <a:buChar char="Ø"/>
            </a:pPr>
            <a:r>
              <a:rPr lang="en-GB" dirty="0"/>
              <a:t>F</a:t>
            </a:r>
            <a:r>
              <a:rPr lang="en-PK" dirty="0"/>
              <a:t>ever-02 weeks</a:t>
            </a:r>
          </a:p>
          <a:p>
            <a:pPr>
              <a:buFont typeface="Wingdings" pitchFamily="2" charset="2"/>
              <a:buChar char="Ø"/>
            </a:pPr>
            <a:r>
              <a:rPr lang="en-GB" dirty="0"/>
              <a:t>P</a:t>
            </a:r>
            <a:r>
              <a:rPr lang="en-PK" dirty="0"/>
              <a:t>roductive cough-01week</a:t>
            </a:r>
          </a:p>
          <a:p>
            <a:pPr>
              <a:buFont typeface="Wingdings" pitchFamily="2" charset="2"/>
              <a:buChar char="Ø"/>
            </a:pPr>
            <a:r>
              <a:rPr lang="en-GB" dirty="0"/>
              <a:t>S</a:t>
            </a:r>
            <a:r>
              <a:rPr lang="en-PK" dirty="0"/>
              <a:t>OB-02 days</a:t>
            </a:r>
          </a:p>
          <a:p>
            <a:pPr>
              <a:buFont typeface="Wingdings" pitchFamily="2" charset="2"/>
              <a:buChar char="Ø"/>
            </a:pPr>
            <a:r>
              <a:rPr lang="en-GB" dirty="0"/>
              <a:t>F</a:t>
            </a:r>
            <a:r>
              <a:rPr lang="en-PK" dirty="0"/>
              <a:t>atigue-01 day</a:t>
            </a:r>
          </a:p>
        </p:txBody>
      </p:sp>
    </p:spTree>
    <p:extLst>
      <p:ext uri="{BB962C8B-B14F-4D97-AF65-F5344CB8AC3E}">
        <p14:creationId xmlns:p14="http://schemas.microsoft.com/office/powerpoint/2010/main" val="3602784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9DFBB-837A-5246-9640-DB9D95DB3835}"/>
              </a:ext>
            </a:extLst>
          </p:cNvPr>
          <p:cNvSpPr>
            <a:spLocks noGrp="1"/>
          </p:cNvSpPr>
          <p:nvPr>
            <p:ph type="title"/>
          </p:nvPr>
        </p:nvSpPr>
        <p:spPr/>
        <p:txBody>
          <a:bodyPr/>
          <a:lstStyle/>
          <a:p>
            <a:r>
              <a:rPr lang="en-PK" dirty="0">
                <a:solidFill>
                  <a:srgbClr val="00B050"/>
                </a:solidFill>
              </a:rPr>
              <a:t>3.</a:t>
            </a:r>
            <a:r>
              <a:rPr lang="en-GB" dirty="0">
                <a:solidFill>
                  <a:srgbClr val="00B050"/>
                </a:solidFill>
              </a:rPr>
              <a:t>H</a:t>
            </a:r>
            <a:r>
              <a:rPr lang="en-PK" dirty="0">
                <a:solidFill>
                  <a:srgbClr val="00B050"/>
                </a:solidFill>
              </a:rPr>
              <a:t>istory of the present illness</a:t>
            </a:r>
          </a:p>
        </p:txBody>
      </p:sp>
      <p:sp>
        <p:nvSpPr>
          <p:cNvPr id="3" name="Content Placeholder 2">
            <a:extLst>
              <a:ext uri="{FF2B5EF4-FFF2-40B4-BE49-F238E27FC236}">
                <a16:creationId xmlns:a16="http://schemas.microsoft.com/office/drawing/2014/main" id="{FA4D3C86-67C7-0248-8144-A5EB50B9F400}"/>
              </a:ext>
            </a:extLst>
          </p:cNvPr>
          <p:cNvSpPr>
            <a:spLocks noGrp="1"/>
          </p:cNvSpPr>
          <p:nvPr>
            <p:ph idx="1"/>
          </p:nvPr>
        </p:nvSpPr>
        <p:spPr/>
        <p:txBody>
          <a:bodyPr>
            <a:normAutofit lnSpcReduction="10000"/>
          </a:bodyPr>
          <a:lstStyle/>
          <a:p>
            <a:pPr>
              <a:buFont typeface="Wingdings" pitchFamily="2" charset="2"/>
              <a:buChar char="Ø"/>
            </a:pPr>
            <a:r>
              <a:rPr lang="en-GB" dirty="0"/>
              <a:t>E</a:t>
            </a:r>
            <a:r>
              <a:rPr lang="en-PK" dirty="0"/>
              <a:t>laborate the chief complaints in detail</a:t>
            </a:r>
          </a:p>
          <a:p>
            <a:pPr>
              <a:buFont typeface="Wingdings" pitchFamily="2" charset="2"/>
              <a:buChar char="Ø"/>
            </a:pPr>
            <a:r>
              <a:rPr lang="en-GB" dirty="0"/>
              <a:t>A</a:t>
            </a:r>
            <a:r>
              <a:rPr lang="en-PK" dirty="0"/>
              <a:t>sk relevant associated symptoms </a:t>
            </a:r>
          </a:p>
          <a:p>
            <a:pPr>
              <a:buFont typeface="Wingdings" pitchFamily="2" charset="2"/>
              <a:buChar char="Ø"/>
            </a:pPr>
            <a:r>
              <a:rPr lang="en-GB" dirty="0"/>
              <a:t>G</a:t>
            </a:r>
            <a:r>
              <a:rPr lang="en-PK" dirty="0"/>
              <a:t>ain as much information you can about the specific complaint</a:t>
            </a:r>
          </a:p>
          <a:p>
            <a:pPr>
              <a:buFont typeface="Wingdings" pitchFamily="2" charset="2"/>
              <a:buChar char="Ø"/>
            </a:pPr>
            <a:r>
              <a:rPr lang="en-GB" dirty="0"/>
              <a:t>A</a:t>
            </a:r>
            <a:r>
              <a:rPr lang="en-PK" dirty="0"/>
              <a:t>lways start with an </a:t>
            </a:r>
            <a:r>
              <a:rPr lang="en-PK" dirty="0">
                <a:solidFill>
                  <a:srgbClr val="FFFF00"/>
                </a:solidFill>
                <a:highlight>
                  <a:srgbClr val="808000"/>
                </a:highlight>
              </a:rPr>
              <a:t>open ended question </a:t>
            </a:r>
            <a:r>
              <a:rPr lang="en-PK" dirty="0"/>
              <a:t>and take the time to listen to the patients’s story</a:t>
            </a:r>
          </a:p>
          <a:p>
            <a:pPr>
              <a:buFont typeface="Wingdings" pitchFamily="2" charset="2"/>
              <a:buChar char="Ø"/>
            </a:pPr>
            <a:r>
              <a:rPr lang="en-GB" dirty="0"/>
              <a:t>O</a:t>
            </a:r>
            <a:r>
              <a:rPr lang="en-PK" dirty="0"/>
              <a:t>nce the patient has completed their narrative then </a:t>
            </a:r>
            <a:r>
              <a:rPr lang="en-PK" dirty="0">
                <a:solidFill>
                  <a:srgbClr val="FFFF00"/>
                </a:solidFill>
                <a:highlight>
                  <a:srgbClr val="808000"/>
                </a:highlight>
              </a:rPr>
              <a:t>closed questions </a:t>
            </a:r>
            <a:r>
              <a:rPr lang="en-PK" dirty="0"/>
              <a:t>can be asked to clarify</a:t>
            </a:r>
          </a:p>
          <a:p>
            <a:pPr>
              <a:buFont typeface="Wingdings" pitchFamily="2" charset="2"/>
              <a:buChar char="Ø"/>
            </a:pPr>
            <a:r>
              <a:rPr lang="en-GB" dirty="0">
                <a:solidFill>
                  <a:srgbClr val="FFFF00"/>
                </a:solidFill>
                <a:highlight>
                  <a:srgbClr val="808000"/>
                </a:highlight>
              </a:rPr>
              <a:t>L</a:t>
            </a:r>
            <a:r>
              <a:rPr lang="en-PK" dirty="0">
                <a:solidFill>
                  <a:srgbClr val="FFFF00"/>
                </a:solidFill>
                <a:highlight>
                  <a:srgbClr val="808000"/>
                </a:highlight>
              </a:rPr>
              <a:t>eading question </a:t>
            </a:r>
            <a:r>
              <a:rPr lang="en-PK" dirty="0"/>
              <a:t>are to be avoided</a:t>
            </a:r>
          </a:p>
          <a:p>
            <a:endParaRPr lang="en-PK" dirty="0"/>
          </a:p>
        </p:txBody>
      </p:sp>
    </p:spTree>
    <p:extLst>
      <p:ext uri="{BB962C8B-B14F-4D97-AF65-F5344CB8AC3E}">
        <p14:creationId xmlns:p14="http://schemas.microsoft.com/office/powerpoint/2010/main" val="888648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AAA7-8EB5-0C47-9707-980E18085A11}"/>
              </a:ext>
            </a:extLst>
          </p:cNvPr>
          <p:cNvSpPr>
            <a:spLocks noGrp="1"/>
          </p:cNvSpPr>
          <p:nvPr>
            <p:ph type="title"/>
          </p:nvPr>
        </p:nvSpPr>
        <p:spPr/>
        <p:txBody>
          <a:bodyPr/>
          <a:lstStyle/>
          <a:p>
            <a:r>
              <a:rPr lang="en-PK" dirty="0">
                <a:solidFill>
                  <a:srgbClr val="00B050"/>
                </a:solidFill>
              </a:rPr>
              <a:t>3.</a:t>
            </a:r>
            <a:r>
              <a:rPr lang="en-GB" dirty="0">
                <a:solidFill>
                  <a:srgbClr val="00B050"/>
                </a:solidFill>
              </a:rPr>
              <a:t>H</a:t>
            </a:r>
            <a:r>
              <a:rPr lang="en-PK" dirty="0">
                <a:solidFill>
                  <a:srgbClr val="00B050"/>
                </a:solidFill>
              </a:rPr>
              <a:t>istory of the present illness</a:t>
            </a:r>
          </a:p>
        </p:txBody>
      </p:sp>
      <p:sp>
        <p:nvSpPr>
          <p:cNvPr id="3" name="Content Placeholder 2">
            <a:extLst>
              <a:ext uri="{FF2B5EF4-FFF2-40B4-BE49-F238E27FC236}">
                <a16:creationId xmlns:a16="http://schemas.microsoft.com/office/drawing/2014/main" id="{86AE65D6-5E9F-834A-89F1-A31126FB37B6}"/>
              </a:ext>
            </a:extLst>
          </p:cNvPr>
          <p:cNvSpPr>
            <a:spLocks noGrp="1"/>
          </p:cNvSpPr>
          <p:nvPr>
            <p:ph idx="1"/>
          </p:nvPr>
        </p:nvSpPr>
        <p:spPr/>
        <p:txBody>
          <a:bodyPr/>
          <a:lstStyle/>
          <a:p>
            <a:pPr>
              <a:buFont typeface="Wingdings" pitchFamily="2" charset="2"/>
              <a:buChar char="Ø"/>
            </a:pPr>
            <a:r>
              <a:rPr lang="en-GB" dirty="0">
                <a:solidFill>
                  <a:srgbClr val="FFFF00"/>
                </a:solidFill>
                <a:highlight>
                  <a:srgbClr val="808000"/>
                </a:highlight>
              </a:rPr>
              <a:t>O</a:t>
            </a:r>
            <a:r>
              <a:rPr lang="en-PK" dirty="0">
                <a:solidFill>
                  <a:srgbClr val="FFFF00"/>
                </a:solidFill>
                <a:highlight>
                  <a:srgbClr val="808000"/>
                </a:highlight>
              </a:rPr>
              <a:t>pen questions </a:t>
            </a:r>
            <a:r>
              <a:rPr lang="en-PK" dirty="0"/>
              <a:t>allow patients to express their own thoughts and feelings e.g. ‘Is there anything else you want to mention?’</a:t>
            </a:r>
          </a:p>
          <a:p>
            <a:pPr>
              <a:buFont typeface="Wingdings" pitchFamily="2" charset="2"/>
              <a:buChar char="Ø"/>
            </a:pPr>
            <a:r>
              <a:rPr lang="en-GB" dirty="0">
                <a:solidFill>
                  <a:srgbClr val="FFFF00"/>
                </a:solidFill>
                <a:highlight>
                  <a:srgbClr val="808000"/>
                </a:highlight>
              </a:rPr>
              <a:t>C</a:t>
            </a:r>
            <a:r>
              <a:rPr lang="en-PK" dirty="0">
                <a:solidFill>
                  <a:srgbClr val="FFFF00"/>
                </a:solidFill>
                <a:highlight>
                  <a:srgbClr val="808000"/>
                </a:highlight>
              </a:rPr>
              <a:t>losed questions </a:t>
            </a:r>
            <a:r>
              <a:rPr lang="en-PK" dirty="0"/>
              <a:t>are requests for factual information e.g. ‘When did this pain start?’</a:t>
            </a:r>
          </a:p>
          <a:p>
            <a:pPr>
              <a:buFont typeface="Wingdings" pitchFamily="2" charset="2"/>
              <a:buChar char="Ø"/>
            </a:pPr>
            <a:r>
              <a:rPr lang="en-GB" dirty="0">
                <a:solidFill>
                  <a:srgbClr val="FFFF00"/>
                </a:solidFill>
                <a:highlight>
                  <a:srgbClr val="808000"/>
                </a:highlight>
              </a:rPr>
              <a:t>L</a:t>
            </a:r>
            <a:r>
              <a:rPr lang="en-PK" dirty="0">
                <a:solidFill>
                  <a:srgbClr val="FFFF00"/>
                </a:solidFill>
                <a:highlight>
                  <a:srgbClr val="808000"/>
                </a:highlight>
              </a:rPr>
              <a:t>eading questions </a:t>
            </a:r>
            <a:r>
              <a:rPr lang="en-PK" dirty="0"/>
              <a:t>are based on your assumptions that lead the patient to the answer you want to hear</a:t>
            </a:r>
          </a:p>
        </p:txBody>
      </p:sp>
    </p:spTree>
    <p:extLst>
      <p:ext uri="{BB962C8B-B14F-4D97-AF65-F5344CB8AC3E}">
        <p14:creationId xmlns:p14="http://schemas.microsoft.com/office/powerpoint/2010/main" val="87736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76141-4895-2945-BD12-7A1ADE4CB26D}"/>
              </a:ext>
            </a:extLst>
          </p:cNvPr>
          <p:cNvSpPr>
            <a:spLocks noGrp="1"/>
          </p:cNvSpPr>
          <p:nvPr>
            <p:ph type="title"/>
          </p:nvPr>
        </p:nvSpPr>
        <p:spPr/>
        <p:txBody>
          <a:bodyPr/>
          <a:lstStyle/>
          <a:p>
            <a:r>
              <a:rPr lang="en-PK" dirty="0">
                <a:solidFill>
                  <a:srgbClr val="00B050"/>
                </a:solidFill>
              </a:rPr>
              <a:t>3.</a:t>
            </a:r>
            <a:r>
              <a:rPr lang="en-GB" dirty="0">
                <a:solidFill>
                  <a:srgbClr val="00B050"/>
                </a:solidFill>
              </a:rPr>
              <a:t>H</a:t>
            </a:r>
            <a:r>
              <a:rPr lang="en-PK" dirty="0">
                <a:solidFill>
                  <a:srgbClr val="00B050"/>
                </a:solidFill>
              </a:rPr>
              <a:t>istory of the present illness</a:t>
            </a:r>
          </a:p>
        </p:txBody>
      </p:sp>
      <p:sp>
        <p:nvSpPr>
          <p:cNvPr id="3" name="Content Placeholder 2">
            <a:extLst>
              <a:ext uri="{FF2B5EF4-FFF2-40B4-BE49-F238E27FC236}">
                <a16:creationId xmlns:a16="http://schemas.microsoft.com/office/drawing/2014/main" id="{A91D804B-0545-0240-AB1B-5994467B2844}"/>
              </a:ext>
            </a:extLst>
          </p:cNvPr>
          <p:cNvSpPr>
            <a:spLocks noGrp="1"/>
          </p:cNvSpPr>
          <p:nvPr>
            <p:ph idx="1"/>
          </p:nvPr>
        </p:nvSpPr>
        <p:spPr/>
        <p:txBody>
          <a:bodyPr/>
          <a:lstStyle/>
          <a:p>
            <a:pPr>
              <a:buFont typeface="Wingdings" pitchFamily="2" charset="2"/>
              <a:buChar char="Ø"/>
            </a:pPr>
            <a:r>
              <a:rPr lang="en-GB" dirty="0"/>
              <a:t>I</a:t>
            </a:r>
            <a:r>
              <a:rPr lang="en-PK" dirty="0"/>
              <a:t>n details of present problem with time of onset/mode of evolution/any investigation,tratment&amp;outcome/any associated +ve or –ve symptoms</a:t>
            </a:r>
          </a:p>
          <a:p>
            <a:pPr>
              <a:buFont typeface="Wingdings" pitchFamily="2" charset="2"/>
              <a:buChar char="Ø"/>
            </a:pPr>
            <a:r>
              <a:rPr lang="en-GB" dirty="0"/>
              <a:t>A</a:t>
            </a:r>
            <a:r>
              <a:rPr lang="en-PK" dirty="0"/>
              <a:t>void medical terminology and make use of language that is familiar to patients</a:t>
            </a:r>
          </a:p>
          <a:p>
            <a:pPr>
              <a:buFont typeface="Wingdings" pitchFamily="2" charset="2"/>
              <a:buChar char="Ø"/>
            </a:pPr>
            <a:r>
              <a:rPr lang="en-GB" dirty="0"/>
              <a:t>S</a:t>
            </a:r>
            <a:r>
              <a:rPr lang="en-PK" dirty="0"/>
              <a:t>equential presentaion</a:t>
            </a:r>
          </a:p>
          <a:p>
            <a:pPr>
              <a:buFont typeface="Wingdings" pitchFamily="2" charset="2"/>
              <a:buChar char="Ø"/>
            </a:pPr>
            <a:r>
              <a:rPr lang="en-GB" dirty="0"/>
              <a:t>A</a:t>
            </a:r>
            <a:r>
              <a:rPr lang="en-PK" dirty="0"/>
              <a:t>lways relay story in days before admission</a:t>
            </a:r>
          </a:p>
          <a:p>
            <a:pPr>
              <a:buFont typeface="Wingdings" pitchFamily="2" charset="2"/>
              <a:buChar char="Ø"/>
            </a:pPr>
            <a:r>
              <a:rPr lang="en-GB" dirty="0"/>
              <a:t>N</a:t>
            </a:r>
            <a:r>
              <a:rPr lang="en-PK" dirty="0"/>
              <a:t>arrate in details</a:t>
            </a:r>
          </a:p>
        </p:txBody>
      </p:sp>
    </p:spTree>
    <p:extLst>
      <p:ext uri="{BB962C8B-B14F-4D97-AF65-F5344CB8AC3E}">
        <p14:creationId xmlns:p14="http://schemas.microsoft.com/office/powerpoint/2010/main" val="3781901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879B6-38AD-0E46-B0B4-3B4514E4C86D}"/>
              </a:ext>
            </a:extLst>
          </p:cNvPr>
          <p:cNvSpPr>
            <a:spLocks noGrp="1"/>
          </p:cNvSpPr>
          <p:nvPr>
            <p:ph type="title"/>
          </p:nvPr>
        </p:nvSpPr>
        <p:spPr/>
        <p:txBody>
          <a:bodyPr/>
          <a:lstStyle/>
          <a:p>
            <a:r>
              <a:rPr lang="en-PK" dirty="0">
                <a:solidFill>
                  <a:srgbClr val="00B050"/>
                </a:solidFill>
              </a:rPr>
              <a:t>3.</a:t>
            </a:r>
            <a:r>
              <a:rPr lang="en-GB" dirty="0">
                <a:solidFill>
                  <a:srgbClr val="00B050"/>
                </a:solidFill>
              </a:rPr>
              <a:t>H</a:t>
            </a:r>
            <a:r>
              <a:rPr lang="en-PK" dirty="0">
                <a:solidFill>
                  <a:srgbClr val="00B050"/>
                </a:solidFill>
              </a:rPr>
              <a:t>istory of present illness</a:t>
            </a:r>
          </a:p>
        </p:txBody>
      </p:sp>
      <p:sp>
        <p:nvSpPr>
          <p:cNvPr id="3" name="Content Placeholder 2">
            <a:extLst>
              <a:ext uri="{FF2B5EF4-FFF2-40B4-BE49-F238E27FC236}">
                <a16:creationId xmlns:a16="http://schemas.microsoft.com/office/drawing/2014/main" id="{B6B594D2-29B5-184B-9696-8E170EE7BB2C}"/>
              </a:ext>
            </a:extLst>
          </p:cNvPr>
          <p:cNvSpPr>
            <a:spLocks noGrp="1"/>
          </p:cNvSpPr>
          <p:nvPr>
            <p:ph idx="1"/>
          </p:nvPr>
        </p:nvSpPr>
        <p:spPr>
          <a:xfrm>
            <a:off x="1451579" y="2015732"/>
            <a:ext cx="9603275" cy="3870718"/>
          </a:xfrm>
        </p:spPr>
        <p:txBody>
          <a:bodyPr>
            <a:normAutofit fontScale="92500" lnSpcReduction="20000"/>
          </a:bodyPr>
          <a:lstStyle/>
          <a:p>
            <a:pPr>
              <a:buFont typeface="Wingdings" pitchFamily="2" charset="2"/>
              <a:buChar char="Ø"/>
            </a:pPr>
            <a:r>
              <a:rPr lang="en-GB" dirty="0"/>
              <a:t>T</a:t>
            </a:r>
            <a:r>
              <a:rPr lang="en-PK" dirty="0"/>
              <a:t>ips to gather information </a:t>
            </a:r>
            <a:r>
              <a:rPr lang="en-PK" dirty="0">
                <a:solidFill>
                  <a:srgbClr val="FFFF00"/>
                </a:solidFill>
                <a:highlight>
                  <a:srgbClr val="808000"/>
                </a:highlight>
              </a:rPr>
              <a:t>(SOCRATES)</a:t>
            </a:r>
          </a:p>
          <a:p>
            <a:pPr lvl="1"/>
            <a:r>
              <a:rPr lang="en-GB" sz="2400" dirty="0"/>
              <a:t>S</a:t>
            </a:r>
            <a:r>
              <a:rPr lang="en-PK" dirty="0"/>
              <a:t>   Site</a:t>
            </a:r>
          </a:p>
          <a:p>
            <a:pPr lvl="1"/>
            <a:r>
              <a:rPr lang="en-GB" sz="2400" dirty="0"/>
              <a:t>O </a:t>
            </a:r>
            <a:r>
              <a:rPr lang="en-PK" dirty="0"/>
              <a:t> Onset</a:t>
            </a:r>
          </a:p>
          <a:p>
            <a:pPr lvl="1"/>
            <a:r>
              <a:rPr lang="en-PK" sz="2400" dirty="0"/>
              <a:t>C</a:t>
            </a:r>
            <a:r>
              <a:rPr lang="en-PK" dirty="0"/>
              <a:t>  Character</a:t>
            </a:r>
          </a:p>
          <a:p>
            <a:pPr lvl="1"/>
            <a:r>
              <a:rPr lang="en-PK" sz="2400" dirty="0"/>
              <a:t>R</a:t>
            </a:r>
            <a:r>
              <a:rPr lang="en-PK" dirty="0"/>
              <a:t>   Radiation(of pain or discomfort)</a:t>
            </a:r>
          </a:p>
          <a:p>
            <a:pPr lvl="1"/>
            <a:r>
              <a:rPr lang="en-PK" sz="2400" dirty="0"/>
              <a:t>A </a:t>
            </a:r>
            <a:r>
              <a:rPr lang="en-PK" dirty="0"/>
              <a:t>  Alleviating factors</a:t>
            </a:r>
          </a:p>
          <a:p>
            <a:pPr lvl="1"/>
            <a:r>
              <a:rPr lang="en-PK" sz="2400" dirty="0"/>
              <a:t>T </a:t>
            </a:r>
            <a:r>
              <a:rPr lang="en-PK" dirty="0"/>
              <a:t>  Timing </a:t>
            </a:r>
          </a:p>
          <a:p>
            <a:pPr lvl="1"/>
            <a:r>
              <a:rPr lang="en-PK" sz="2600" dirty="0"/>
              <a:t>E </a:t>
            </a:r>
            <a:r>
              <a:rPr lang="en-PK" dirty="0"/>
              <a:t>  Exacerbating factors</a:t>
            </a:r>
          </a:p>
          <a:p>
            <a:pPr lvl="1"/>
            <a:r>
              <a:rPr lang="en-PK" sz="2600" dirty="0"/>
              <a:t>S </a:t>
            </a:r>
            <a:r>
              <a:rPr lang="en-PK" dirty="0"/>
              <a:t>  Severity</a:t>
            </a:r>
          </a:p>
        </p:txBody>
      </p:sp>
    </p:spTree>
    <p:extLst>
      <p:ext uri="{BB962C8B-B14F-4D97-AF65-F5344CB8AC3E}">
        <p14:creationId xmlns:p14="http://schemas.microsoft.com/office/powerpoint/2010/main" val="2219359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56FAA-92D5-A844-B036-60EE14AE9197}"/>
              </a:ext>
            </a:extLst>
          </p:cNvPr>
          <p:cNvSpPr>
            <a:spLocks noGrp="1"/>
          </p:cNvSpPr>
          <p:nvPr>
            <p:ph type="title"/>
          </p:nvPr>
        </p:nvSpPr>
        <p:spPr/>
        <p:txBody>
          <a:bodyPr/>
          <a:lstStyle/>
          <a:p>
            <a:r>
              <a:rPr lang="en-PK" dirty="0">
                <a:solidFill>
                  <a:srgbClr val="00B050"/>
                </a:solidFill>
              </a:rPr>
              <a:t>3.HISTORY OF PRESENT ILLNESS</a:t>
            </a:r>
          </a:p>
        </p:txBody>
      </p:sp>
      <p:sp>
        <p:nvSpPr>
          <p:cNvPr id="3" name="Content Placeholder 2">
            <a:extLst>
              <a:ext uri="{FF2B5EF4-FFF2-40B4-BE49-F238E27FC236}">
                <a16:creationId xmlns:a16="http://schemas.microsoft.com/office/drawing/2014/main" id="{F16B44CB-35C6-4F4E-90C8-2C3BE9211652}"/>
              </a:ext>
            </a:extLst>
          </p:cNvPr>
          <p:cNvSpPr>
            <a:spLocks noGrp="1"/>
          </p:cNvSpPr>
          <p:nvPr>
            <p:ph idx="1"/>
          </p:nvPr>
        </p:nvSpPr>
        <p:spPr/>
        <p:txBody>
          <a:bodyPr/>
          <a:lstStyle/>
          <a:p>
            <a:pPr>
              <a:buFont typeface="Wingdings" pitchFamily="2" charset="2"/>
              <a:buChar char="Ø"/>
            </a:pPr>
            <a:r>
              <a:rPr lang="en-PK" dirty="0"/>
              <a:t>The patient was apparently well 1 week before the admission when the patient fell while gardening and cut his foot with a stone.By that evening,the foot became swollen and patient was unable to walk.Next day patient attended a private clinic where they gave him some oral medicines.The patient doesn’t know the name of the medicines given but says that he was told the medicine would suppress his leg pains,however There was no improvement in his condition.Two days prior to admission in Holy Family Hospital,the swelling in the foot started to discharge pus.Patient is also running high grade fever and rigors with nausea and vomiting</a:t>
            </a:r>
          </a:p>
        </p:txBody>
      </p:sp>
    </p:spTree>
    <p:extLst>
      <p:ext uri="{BB962C8B-B14F-4D97-AF65-F5344CB8AC3E}">
        <p14:creationId xmlns:p14="http://schemas.microsoft.com/office/powerpoint/2010/main" val="928980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19947-F59B-2F43-91A7-DB2FAC4B823C}"/>
              </a:ext>
            </a:extLst>
          </p:cNvPr>
          <p:cNvSpPr>
            <a:spLocks noGrp="1"/>
          </p:cNvSpPr>
          <p:nvPr>
            <p:ph type="title"/>
          </p:nvPr>
        </p:nvSpPr>
        <p:spPr/>
        <p:txBody>
          <a:bodyPr/>
          <a:lstStyle/>
          <a:p>
            <a:r>
              <a:rPr lang="en-PK" dirty="0">
                <a:solidFill>
                  <a:srgbClr val="00B050"/>
                </a:solidFill>
              </a:rPr>
              <a:t>4.</a:t>
            </a:r>
            <a:r>
              <a:rPr lang="en-GB" dirty="0">
                <a:solidFill>
                  <a:srgbClr val="00B050"/>
                </a:solidFill>
              </a:rPr>
              <a:t>P</a:t>
            </a:r>
            <a:r>
              <a:rPr lang="en-PK" dirty="0">
                <a:solidFill>
                  <a:srgbClr val="00B050"/>
                </a:solidFill>
              </a:rPr>
              <a:t>ast medical history</a:t>
            </a:r>
          </a:p>
        </p:txBody>
      </p:sp>
      <p:sp>
        <p:nvSpPr>
          <p:cNvPr id="3" name="Content Placeholder 2">
            <a:extLst>
              <a:ext uri="{FF2B5EF4-FFF2-40B4-BE49-F238E27FC236}">
                <a16:creationId xmlns:a16="http://schemas.microsoft.com/office/drawing/2014/main" id="{C2D3F525-5DA6-F54E-BF9E-3EB12F4B920E}"/>
              </a:ext>
            </a:extLst>
          </p:cNvPr>
          <p:cNvSpPr>
            <a:spLocks noGrp="1"/>
          </p:cNvSpPr>
          <p:nvPr>
            <p:ph idx="1"/>
          </p:nvPr>
        </p:nvSpPr>
        <p:spPr/>
        <p:txBody>
          <a:bodyPr>
            <a:normAutofit fontScale="92500" lnSpcReduction="20000"/>
          </a:bodyPr>
          <a:lstStyle/>
          <a:p>
            <a:pPr>
              <a:buFont typeface="Wingdings" pitchFamily="2" charset="2"/>
              <a:buChar char="Ø"/>
            </a:pPr>
            <a:r>
              <a:rPr lang="en-GB" dirty="0"/>
              <a:t>A</a:t>
            </a:r>
            <a:r>
              <a:rPr lang="en-PK" dirty="0"/>
              <a:t>ny history of similar complaints in the past</a:t>
            </a:r>
          </a:p>
          <a:p>
            <a:pPr>
              <a:buFont typeface="Wingdings" pitchFamily="2" charset="2"/>
              <a:buChar char="Ø"/>
            </a:pPr>
            <a:r>
              <a:rPr lang="en-GB" dirty="0"/>
              <a:t>O</a:t>
            </a:r>
            <a:r>
              <a:rPr lang="en-PK" dirty="0"/>
              <a:t>ther medical problems the patient has or had </a:t>
            </a:r>
          </a:p>
          <a:p>
            <a:pPr>
              <a:buFont typeface="Wingdings" pitchFamily="2" charset="2"/>
              <a:buChar char="Ø"/>
            </a:pPr>
            <a:r>
              <a:rPr lang="en-GB" dirty="0"/>
              <a:t>A</a:t>
            </a:r>
            <a:r>
              <a:rPr lang="en-PK" dirty="0"/>
              <a:t>ny chronic disease present like hypertension,diabetes etc</a:t>
            </a:r>
          </a:p>
          <a:p>
            <a:pPr>
              <a:buFont typeface="Wingdings" pitchFamily="2" charset="2"/>
              <a:buChar char="Ø"/>
            </a:pPr>
            <a:r>
              <a:rPr lang="en-GB" dirty="0"/>
              <a:t>P</a:t>
            </a:r>
            <a:r>
              <a:rPr lang="en-PK" dirty="0"/>
              <a:t>ast hospitalizations and past surgeries</a:t>
            </a:r>
          </a:p>
          <a:p>
            <a:pPr>
              <a:buFont typeface="Wingdings" pitchFamily="2" charset="2"/>
              <a:buChar char="Ø"/>
            </a:pPr>
            <a:r>
              <a:rPr lang="en-GB" dirty="0"/>
              <a:t>M</a:t>
            </a:r>
            <a:r>
              <a:rPr lang="en-PK" dirty="0"/>
              <a:t>edications if any taken in the past (dosage and duration and purpose)</a:t>
            </a:r>
          </a:p>
          <a:p>
            <a:pPr>
              <a:buFont typeface="Wingdings" pitchFamily="2" charset="2"/>
              <a:buChar char="Ø"/>
            </a:pPr>
            <a:r>
              <a:rPr lang="en-GB" dirty="0"/>
              <a:t>A</a:t>
            </a:r>
            <a:r>
              <a:rPr lang="en-PK" dirty="0"/>
              <a:t>llergies </a:t>
            </a:r>
          </a:p>
          <a:p>
            <a:pPr>
              <a:buFont typeface="Wingdings" pitchFamily="2" charset="2"/>
              <a:buChar char="Ø"/>
            </a:pPr>
            <a:r>
              <a:rPr lang="en-GB" dirty="0"/>
              <a:t>P</a:t>
            </a:r>
            <a:r>
              <a:rPr lang="en-PK" dirty="0"/>
              <a:t>ediatric: Birth history,Developmental Milestones,Immunizations</a:t>
            </a:r>
          </a:p>
          <a:p>
            <a:pPr>
              <a:buFont typeface="Wingdings" pitchFamily="2" charset="2"/>
              <a:buChar char="Ø"/>
            </a:pPr>
            <a:r>
              <a:rPr lang="en-GB" dirty="0"/>
              <a:t>G</a:t>
            </a:r>
            <a:r>
              <a:rPr lang="en-PK" dirty="0"/>
              <a:t>ynae/Obstetric history if femal</a:t>
            </a:r>
            <a:r>
              <a:rPr lang="en-US" dirty="0"/>
              <a:t>e</a:t>
            </a:r>
            <a:endParaRPr lang="en-PK" dirty="0"/>
          </a:p>
        </p:txBody>
      </p:sp>
    </p:spTree>
    <p:extLst>
      <p:ext uri="{BB962C8B-B14F-4D97-AF65-F5344CB8AC3E}">
        <p14:creationId xmlns:p14="http://schemas.microsoft.com/office/powerpoint/2010/main" val="3040505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7F8F7-A5EE-3C46-9E04-A7FA689A55F4}"/>
              </a:ext>
            </a:extLst>
          </p:cNvPr>
          <p:cNvSpPr>
            <a:spLocks noGrp="1"/>
          </p:cNvSpPr>
          <p:nvPr>
            <p:ph type="title"/>
          </p:nvPr>
        </p:nvSpPr>
        <p:spPr/>
        <p:txBody>
          <a:bodyPr/>
          <a:lstStyle/>
          <a:p>
            <a:r>
              <a:rPr lang="en-GB" dirty="0">
                <a:solidFill>
                  <a:srgbClr val="00B050"/>
                </a:solidFill>
              </a:rPr>
              <a:t>I</a:t>
            </a:r>
            <a:r>
              <a:rPr lang="en-PK" dirty="0">
                <a:solidFill>
                  <a:srgbClr val="00B050"/>
                </a:solidFill>
              </a:rPr>
              <a:t>mportance of history taking?</a:t>
            </a:r>
          </a:p>
        </p:txBody>
      </p:sp>
      <p:sp>
        <p:nvSpPr>
          <p:cNvPr id="3" name="Content Placeholder 2">
            <a:extLst>
              <a:ext uri="{FF2B5EF4-FFF2-40B4-BE49-F238E27FC236}">
                <a16:creationId xmlns:a16="http://schemas.microsoft.com/office/drawing/2014/main" id="{A3FD0A18-25F4-0149-BE56-F9CA8A285981}"/>
              </a:ext>
            </a:extLst>
          </p:cNvPr>
          <p:cNvSpPr>
            <a:spLocks noGrp="1"/>
          </p:cNvSpPr>
          <p:nvPr>
            <p:ph idx="1"/>
          </p:nvPr>
        </p:nvSpPr>
        <p:spPr/>
        <p:txBody>
          <a:bodyPr/>
          <a:lstStyle/>
          <a:p>
            <a:pPr>
              <a:buFont typeface="Wingdings" pitchFamily="2" charset="2"/>
              <a:buChar char="Ø"/>
            </a:pPr>
            <a:r>
              <a:rPr lang="en-PK" dirty="0"/>
              <a:t>Obtaining an accurate history is the critical </a:t>
            </a:r>
            <a:r>
              <a:rPr lang="en-PK" sz="2400" dirty="0">
                <a:solidFill>
                  <a:srgbClr val="7030A0"/>
                </a:solidFill>
              </a:rPr>
              <a:t>First Step </a:t>
            </a:r>
            <a:r>
              <a:rPr lang="en-PK" dirty="0"/>
              <a:t>in making an appropriate diagnosis.</a:t>
            </a:r>
          </a:p>
          <a:p>
            <a:pPr>
              <a:buFont typeface="Wingdings" pitchFamily="2" charset="2"/>
              <a:buChar char="Ø"/>
            </a:pPr>
            <a:r>
              <a:rPr lang="en-PK" dirty="0"/>
              <a:t>Diagnosis in medicine is based on</a:t>
            </a:r>
          </a:p>
          <a:p>
            <a:pPr lvl="1" algn="justLow"/>
            <a:r>
              <a:rPr lang="en-PK" dirty="0"/>
              <a:t>Clinical History </a:t>
            </a:r>
          </a:p>
          <a:p>
            <a:pPr lvl="1" algn="justLow"/>
            <a:r>
              <a:rPr lang="en-PK" dirty="0"/>
              <a:t>Physical Examination</a:t>
            </a:r>
          </a:p>
          <a:p>
            <a:pPr lvl="1" algn="justLow"/>
            <a:r>
              <a:rPr lang="en-PK" dirty="0"/>
              <a:t>Investigations           </a:t>
            </a:r>
          </a:p>
        </p:txBody>
      </p:sp>
    </p:spTree>
    <p:extLst>
      <p:ext uri="{BB962C8B-B14F-4D97-AF65-F5344CB8AC3E}">
        <p14:creationId xmlns:p14="http://schemas.microsoft.com/office/powerpoint/2010/main" val="2314604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C4287-FE8A-A040-8FEF-39BDE9C0D976}"/>
              </a:ext>
            </a:extLst>
          </p:cNvPr>
          <p:cNvSpPr>
            <a:spLocks noGrp="1"/>
          </p:cNvSpPr>
          <p:nvPr>
            <p:ph type="title"/>
          </p:nvPr>
        </p:nvSpPr>
        <p:spPr/>
        <p:txBody>
          <a:bodyPr/>
          <a:lstStyle/>
          <a:p>
            <a:r>
              <a:rPr lang="en-PK" dirty="0">
                <a:solidFill>
                  <a:srgbClr val="00B050"/>
                </a:solidFill>
              </a:rPr>
              <a:t>5.</a:t>
            </a:r>
            <a:r>
              <a:rPr lang="en-GB" dirty="0">
                <a:solidFill>
                  <a:srgbClr val="00B050"/>
                </a:solidFill>
              </a:rPr>
              <a:t>F</a:t>
            </a:r>
            <a:r>
              <a:rPr lang="en-PK" dirty="0">
                <a:solidFill>
                  <a:srgbClr val="00B050"/>
                </a:solidFill>
              </a:rPr>
              <a:t>amily history</a:t>
            </a:r>
          </a:p>
        </p:txBody>
      </p:sp>
      <p:sp>
        <p:nvSpPr>
          <p:cNvPr id="3" name="Content Placeholder 2">
            <a:extLst>
              <a:ext uri="{FF2B5EF4-FFF2-40B4-BE49-F238E27FC236}">
                <a16:creationId xmlns:a16="http://schemas.microsoft.com/office/drawing/2014/main" id="{B66C62F1-8148-FC46-A760-E1C98BF4B9BE}"/>
              </a:ext>
            </a:extLst>
          </p:cNvPr>
          <p:cNvSpPr>
            <a:spLocks noGrp="1"/>
          </p:cNvSpPr>
          <p:nvPr>
            <p:ph idx="1"/>
          </p:nvPr>
        </p:nvSpPr>
        <p:spPr/>
        <p:txBody>
          <a:bodyPr/>
          <a:lstStyle/>
          <a:p>
            <a:pPr>
              <a:buFont typeface="Wingdings" pitchFamily="2" charset="2"/>
              <a:buChar char="Ø"/>
            </a:pPr>
            <a:r>
              <a:rPr lang="en-GB" dirty="0"/>
              <a:t>Any illness run in the family?</a:t>
            </a:r>
          </a:p>
          <a:p>
            <a:pPr>
              <a:buFont typeface="Wingdings" pitchFamily="2" charset="2"/>
              <a:buChar char="Ø"/>
            </a:pPr>
            <a:r>
              <a:rPr lang="en-GB" dirty="0"/>
              <a:t>Similar history in the family?</a:t>
            </a:r>
          </a:p>
          <a:p>
            <a:pPr>
              <a:buFont typeface="Wingdings" pitchFamily="2" charset="2"/>
              <a:buChar char="Ø"/>
            </a:pPr>
            <a:r>
              <a:rPr lang="en-GB" dirty="0"/>
              <a:t>Patient and siblings suffering with any chronic illness?</a:t>
            </a:r>
          </a:p>
          <a:p>
            <a:pPr>
              <a:buFont typeface="Wingdings" pitchFamily="2" charset="2"/>
              <a:buChar char="Ø"/>
            </a:pPr>
            <a:r>
              <a:rPr lang="en-GB" dirty="0"/>
              <a:t>Parents if </a:t>
            </a:r>
            <a:r>
              <a:rPr lang="en-GB" dirty="0" err="1"/>
              <a:t>died,how</a:t>
            </a:r>
            <a:r>
              <a:rPr lang="en-GB" dirty="0"/>
              <a:t> old and what they died of?</a:t>
            </a:r>
          </a:p>
          <a:p>
            <a:pPr>
              <a:buFont typeface="Wingdings" pitchFamily="2" charset="2"/>
              <a:buChar char="Ø"/>
            </a:pPr>
            <a:r>
              <a:rPr lang="en-GB" dirty="0"/>
              <a:t>Do collect relevant family history depending upon the present illness</a:t>
            </a:r>
          </a:p>
          <a:p>
            <a:pPr>
              <a:buFont typeface="Wingdings" pitchFamily="2" charset="2"/>
              <a:buChar char="Ø"/>
            </a:pPr>
            <a:r>
              <a:rPr lang="en-GB" dirty="0" err="1"/>
              <a:t>Exmaple</a:t>
            </a:r>
            <a:r>
              <a:rPr lang="en-GB" dirty="0"/>
              <a:t> patient has come due to </a:t>
            </a:r>
            <a:r>
              <a:rPr lang="en-GB" dirty="0" err="1"/>
              <a:t>anemia,try</a:t>
            </a:r>
            <a:r>
              <a:rPr lang="en-GB" dirty="0"/>
              <a:t> to rule out </a:t>
            </a:r>
            <a:r>
              <a:rPr lang="en-GB" dirty="0" err="1"/>
              <a:t>sickle,thalassemia</a:t>
            </a:r>
            <a:r>
              <a:rPr lang="en-GB" dirty="0"/>
              <a:t>/G6PD deficiency</a:t>
            </a:r>
            <a:endParaRPr lang="en-PK" dirty="0"/>
          </a:p>
        </p:txBody>
      </p:sp>
    </p:spTree>
    <p:extLst>
      <p:ext uri="{BB962C8B-B14F-4D97-AF65-F5344CB8AC3E}">
        <p14:creationId xmlns:p14="http://schemas.microsoft.com/office/powerpoint/2010/main" val="2107414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53C90-F7AB-9242-87F0-ACA70394E62D}"/>
              </a:ext>
            </a:extLst>
          </p:cNvPr>
          <p:cNvSpPr>
            <a:spLocks noGrp="1"/>
          </p:cNvSpPr>
          <p:nvPr>
            <p:ph type="title"/>
          </p:nvPr>
        </p:nvSpPr>
        <p:spPr/>
        <p:txBody>
          <a:bodyPr/>
          <a:lstStyle/>
          <a:p>
            <a:r>
              <a:rPr lang="en-PK" dirty="0">
                <a:solidFill>
                  <a:srgbClr val="00B050"/>
                </a:solidFill>
              </a:rPr>
              <a:t>6.</a:t>
            </a:r>
            <a:r>
              <a:rPr lang="en-GB" dirty="0">
                <a:solidFill>
                  <a:srgbClr val="00B050"/>
                </a:solidFill>
              </a:rPr>
              <a:t>S</a:t>
            </a:r>
            <a:r>
              <a:rPr lang="en-PK" dirty="0">
                <a:solidFill>
                  <a:srgbClr val="00B050"/>
                </a:solidFill>
              </a:rPr>
              <a:t>ocioeconomic history</a:t>
            </a:r>
          </a:p>
        </p:txBody>
      </p:sp>
      <p:sp>
        <p:nvSpPr>
          <p:cNvPr id="3" name="Content Placeholder 2">
            <a:extLst>
              <a:ext uri="{FF2B5EF4-FFF2-40B4-BE49-F238E27FC236}">
                <a16:creationId xmlns:a16="http://schemas.microsoft.com/office/drawing/2014/main" id="{DE203DF8-CA4D-6946-B0DD-E326D6CF574F}"/>
              </a:ext>
            </a:extLst>
          </p:cNvPr>
          <p:cNvSpPr>
            <a:spLocks noGrp="1"/>
          </p:cNvSpPr>
          <p:nvPr>
            <p:ph idx="1"/>
          </p:nvPr>
        </p:nvSpPr>
        <p:spPr/>
        <p:txBody>
          <a:bodyPr/>
          <a:lstStyle/>
          <a:p>
            <a:pPr>
              <a:buFont typeface="Wingdings" pitchFamily="2" charset="2"/>
              <a:buChar char="Ø"/>
            </a:pPr>
            <a:r>
              <a:rPr lang="en-GB" dirty="0"/>
              <a:t>S</a:t>
            </a:r>
            <a:r>
              <a:rPr lang="en-PK" dirty="0"/>
              <a:t>moking history  -amount,duration and type</a:t>
            </a:r>
          </a:p>
          <a:p>
            <a:pPr>
              <a:buFont typeface="Wingdings" pitchFamily="2" charset="2"/>
              <a:buChar char="Ø"/>
            </a:pPr>
            <a:r>
              <a:rPr lang="en-GB" dirty="0"/>
              <a:t>D</a:t>
            </a:r>
            <a:r>
              <a:rPr lang="en-PK" dirty="0"/>
              <a:t>rinking history  -amount,duration and type</a:t>
            </a:r>
          </a:p>
          <a:p>
            <a:pPr>
              <a:buFont typeface="Wingdings" pitchFamily="2" charset="2"/>
              <a:buChar char="Ø"/>
            </a:pPr>
            <a:r>
              <a:rPr lang="en-GB" dirty="0"/>
              <a:t>A</a:t>
            </a:r>
            <a:r>
              <a:rPr lang="en-PK" dirty="0"/>
              <a:t>ny drug addiction</a:t>
            </a:r>
          </a:p>
          <a:p>
            <a:pPr>
              <a:buFont typeface="Wingdings" pitchFamily="2" charset="2"/>
              <a:buChar char="Ø"/>
            </a:pPr>
            <a:r>
              <a:rPr lang="en-GB" dirty="0"/>
              <a:t>S</a:t>
            </a:r>
            <a:r>
              <a:rPr lang="en-PK" dirty="0"/>
              <a:t>exual history if suspected STI</a:t>
            </a:r>
          </a:p>
          <a:p>
            <a:pPr>
              <a:buFont typeface="Wingdings" pitchFamily="2" charset="2"/>
              <a:buChar char="Ø"/>
            </a:pPr>
            <a:r>
              <a:rPr lang="en-GB" dirty="0"/>
              <a:t>O</a:t>
            </a:r>
            <a:r>
              <a:rPr lang="en-PK" dirty="0"/>
              <a:t>ccupation,social and education background,financial situation</a:t>
            </a:r>
          </a:p>
        </p:txBody>
      </p:sp>
    </p:spTree>
    <p:extLst>
      <p:ext uri="{BB962C8B-B14F-4D97-AF65-F5344CB8AC3E}">
        <p14:creationId xmlns:p14="http://schemas.microsoft.com/office/powerpoint/2010/main" val="2543748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E332-0D60-0E4C-A619-08796C024F1C}"/>
              </a:ext>
            </a:extLst>
          </p:cNvPr>
          <p:cNvSpPr>
            <a:spLocks noGrp="1"/>
          </p:cNvSpPr>
          <p:nvPr>
            <p:ph type="title"/>
          </p:nvPr>
        </p:nvSpPr>
        <p:spPr/>
        <p:txBody>
          <a:bodyPr/>
          <a:lstStyle/>
          <a:p>
            <a:r>
              <a:rPr lang="en-PK" dirty="0">
                <a:solidFill>
                  <a:srgbClr val="00B050"/>
                </a:solidFill>
              </a:rPr>
              <a:t>7.</a:t>
            </a:r>
            <a:r>
              <a:rPr lang="en-GB" dirty="0">
                <a:solidFill>
                  <a:srgbClr val="00B050"/>
                </a:solidFill>
              </a:rPr>
              <a:t>S</a:t>
            </a:r>
            <a:r>
              <a:rPr lang="en-PK" dirty="0">
                <a:solidFill>
                  <a:srgbClr val="00B050"/>
                </a:solidFill>
              </a:rPr>
              <a:t>ystemic review</a:t>
            </a:r>
          </a:p>
        </p:txBody>
      </p:sp>
      <p:sp>
        <p:nvSpPr>
          <p:cNvPr id="3" name="Content Placeholder 2">
            <a:extLst>
              <a:ext uri="{FF2B5EF4-FFF2-40B4-BE49-F238E27FC236}">
                <a16:creationId xmlns:a16="http://schemas.microsoft.com/office/drawing/2014/main" id="{BC78DEF4-0DDD-CF4A-B5DB-FEC39D14A56F}"/>
              </a:ext>
            </a:extLst>
          </p:cNvPr>
          <p:cNvSpPr>
            <a:spLocks noGrp="1"/>
          </p:cNvSpPr>
          <p:nvPr>
            <p:ph idx="1"/>
          </p:nvPr>
        </p:nvSpPr>
        <p:spPr/>
        <p:txBody>
          <a:bodyPr/>
          <a:lstStyle/>
          <a:p>
            <a:pPr>
              <a:buFont typeface="Wingdings" pitchFamily="2" charset="2"/>
              <a:buChar char="q"/>
            </a:pPr>
            <a:r>
              <a:rPr lang="en-PK" sz="2400" u="sng" dirty="0"/>
              <a:t>General</a:t>
            </a:r>
          </a:p>
          <a:p>
            <a:pPr lvl="1"/>
            <a:r>
              <a:rPr lang="en-GB" dirty="0"/>
              <a:t>W</a:t>
            </a:r>
            <a:r>
              <a:rPr lang="en-PK" dirty="0"/>
              <a:t>eakness</a:t>
            </a:r>
          </a:p>
          <a:p>
            <a:pPr lvl="1"/>
            <a:r>
              <a:rPr lang="en-GB" dirty="0"/>
              <a:t>F</a:t>
            </a:r>
            <a:r>
              <a:rPr lang="en-PK" dirty="0"/>
              <a:t>atigue</a:t>
            </a:r>
          </a:p>
          <a:p>
            <a:pPr lvl="1"/>
            <a:r>
              <a:rPr lang="en-GB" dirty="0"/>
              <a:t>A</a:t>
            </a:r>
            <a:r>
              <a:rPr lang="en-PK" dirty="0"/>
              <a:t>norexia</a:t>
            </a:r>
          </a:p>
          <a:p>
            <a:pPr lvl="1"/>
            <a:r>
              <a:rPr lang="en-GB" dirty="0"/>
              <a:t>C</a:t>
            </a:r>
            <a:r>
              <a:rPr lang="en-PK" dirty="0"/>
              <a:t>hange in weight</a:t>
            </a:r>
          </a:p>
          <a:p>
            <a:pPr lvl="1"/>
            <a:r>
              <a:rPr lang="en-GB" dirty="0"/>
              <a:t>L</a:t>
            </a:r>
            <a:r>
              <a:rPr lang="en-PK" dirty="0"/>
              <a:t>um</a:t>
            </a:r>
            <a:r>
              <a:rPr lang="en-US" dirty="0"/>
              <a:t>p</a:t>
            </a:r>
            <a:r>
              <a:rPr lang="en-PK" dirty="0"/>
              <a:t>s</a:t>
            </a:r>
          </a:p>
          <a:p>
            <a:pPr lvl="1"/>
            <a:r>
              <a:rPr lang="en-GB" dirty="0"/>
              <a:t>N</a:t>
            </a:r>
            <a:r>
              <a:rPr lang="en-PK" dirty="0"/>
              <a:t>ight sweats</a:t>
            </a:r>
          </a:p>
        </p:txBody>
      </p:sp>
    </p:spTree>
    <p:extLst>
      <p:ext uri="{BB962C8B-B14F-4D97-AF65-F5344CB8AC3E}">
        <p14:creationId xmlns:p14="http://schemas.microsoft.com/office/powerpoint/2010/main" val="945598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58FE2-3D9B-1B4E-B8B2-4DBDDD36458F}"/>
              </a:ext>
            </a:extLst>
          </p:cNvPr>
          <p:cNvSpPr>
            <a:spLocks noGrp="1"/>
          </p:cNvSpPr>
          <p:nvPr>
            <p:ph type="title"/>
          </p:nvPr>
        </p:nvSpPr>
        <p:spPr/>
        <p:txBody>
          <a:bodyPr/>
          <a:lstStyle/>
          <a:p>
            <a:r>
              <a:rPr lang="en-PK" dirty="0">
                <a:solidFill>
                  <a:srgbClr val="00B050"/>
                </a:solidFill>
              </a:rPr>
              <a:t>7.</a:t>
            </a:r>
            <a:r>
              <a:rPr lang="en-GB" dirty="0">
                <a:solidFill>
                  <a:srgbClr val="00B050"/>
                </a:solidFill>
              </a:rPr>
              <a:t>S</a:t>
            </a:r>
            <a:r>
              <a:rPr lang="en-PK" dirty="0">
                <a:solidFill>
                  <a:srgbClr val="00B050"/>
                </a:solidFill>
              </a:rPr>
              <a:t>ystemic review</a:t>
            </a:r>
          </a:p>
        </p:txBody>
      </p:sp>
      <p:sp>
        <p:nvSpPr>
          <p:cNvPr id="3" name="Content Placeholder 2">
            <a:extLst>
              <a:ext uri="{FF2B5EF4-FFF2-40B4-BE49-F238E27FC236}">
                <a16:creationId xmlns:a16="http://schemas.microsoft.com/office/drawing/2014/main" id="{78A30309-29E7-C245-A506-BC34621DD286}"/>
              </a:ext>
            </a:extLst>
          </p:cNvPr>
          <p:cNvSpPr>
            <a:spLocks noGrp="1"/>
          </p:cNvSpPr>
          <p:nvPr>
            <p:ph idx="1"/>
          </p:nvPr>
        </p:nvSpPr>
        <p:spPr/>
        <p:txBody>
          <a:bodyPr>
            <a:normAutofit fontScale="92500" lnSpcReduction="20000"/>
          </a:bodyPr>
          <a:lstStyle/>
          <a:p>
            <a:pPr>
              <a:buFont typeface="Wingdings" pitchFamily="2" charset="2"/>
              <a:buChar char="q"/>
            </a:pPr>
            <a:r>
              <a:rPr lang="en-GB" sz="2600" u="sng" dirty="0"/>
              <a:t>G</a:t>
            </a:r>
            <a:r>
              <a:rPr lang="en-PK" sz="2600" u="sng" dirty="0"/>
              <a:t>astrointestinal </a:t>
            </a:r>
          </a:p>
          <a:p>
            <a:pPr lvl="1"/>
            <a:r>
              <a:rPr lang="en-GB" dirty="0"/>
              <a:t>A</a:t>
            </a:r>
            <a:r>
              <a:rPr lang="en-PK" dirty="0"/>
              <a:t>ppetite</a:t>
            </a:r>
          </a:p>
          <a:p>
            <a:pPr lvl="1"/>
            <a:r>
              <a:rPr lang="en-GB" dirty="0"/>
              <a:t>D</a:t>
            </a:r>
            <a:r>
              <a:rPr lang="en-PK" dirty="0"/>
              <a:t>iet</a:t>
            </a:r>
          </a:p>
          <a:p>
            <a:pPr lvl="1"/>
            <a:r>
              <a:rPr lang="en-GB" dirty="0"/>
              <a:t>N</a:t>
            </a:r>
            <a:r>
              <a:rPr lang="en-PK" dirty="0"/>
              <a:t>ausea/vomiting</a:t>
            </a:r>
          </a:p>
          <a:p>
            <a:pPr lvl="1"/>
            <a:r>
              <a:rPr lang="en-GB" dirty="0"/>
              <a:t>R</a:t>
            </a:r>
            <a:r>
              <a:rPr lang="en-PK" dirty="0"/>
              <a:t>egurgitation/heart burn/fl</a:t>
            </a:r>
            <a:r>
              <a:rPr lang="en-US" dirty="0"/>
              <a:t>a</a:t>
            </a:r>
            <a:r>
              <a:rPr lang="en-PK" dirty="0"/>
              <a:t>tulence</a:t>
            </a:r>
          </a:p>
          <a:p>
            <a:pPr lvl="1"/>
            <a:r>
              <a:rPr lang="en-GB" dirty="0"/>
              <a:t>D</a:t>
            </a:r>
            <a:r>
              <a:rPr lang="en-PK" dirty="0"/>
              <a:t>ifficulty </a:t>
            </a:r>
            <a:r>
              <a:rPr lang="en-GB" dirty="0"/>
              <a:t>in swallowing</a:t>
            </a:r>
          </a:p>
          <a:p>
            <a:pPr lvl="1"/>
            <a:r>
              <a:rPr lang="en-GB" dirty="0"/>
              <a:t>Abdominal pain/distention</a:t>
            </a:r>
          </a:p>
          <a:p>
            <a:pPr lvl="1"/>
            <a:r>
              <a:rPr lang="en-GB" dirty="0"/>
              <a:t>Change in bowel habit</a:t>
            </a:r>
          </a:p>
          <a:p>
            <a:pPr lvl="1"/>
            <a:r>
              <a:rPr lang="en-GB" dirty="0" err="1"/>
              <a:t>Haematemesis,malena</a:t>
            </a:r>
            <a:endParaRPr lang="en-GB" dirty="0"/>
          </a:p>
          <a:p>
            <a:pPr lvl="1"/>
            <a:r>
              <a:rPr lang="en-GB" dirty="0"/>
              <a:t>jaundice</a:t>
            </a:r>
            <a:endParaRPr lang="en-PK" dirty="0"/>
          </a:p>
        </p:txBody>
      </p:sp>
    </p:spTree>
    <p:extLst>
      <p:ext uri="{BB962C8B-B14F-4D97-AF65-F5344CB8AC3E}">
        <p14:creationId xmlns:p14="http://schemas.microsoft.com/office/powerpoint/2010/main" val="345108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EFDFF-DB7B-7740-A305-63309A60A0E1}"/>
              </a:ext>
            </a:extLst>
          </p:cNvPr>
          <p:cNvSpPr>
            <a:spLocks noGrp="1"/>
          </p:cNvSpPr>
          <p:nvPr>
            <p:ph type="title"/>
          </p:nvPr>
        </p:nvSpPr>
        <p:spPr/>
        <p:txBody>
          <a:bodyPr/>
          <a:lstStyle/>
          <a:p>
            <a:r>
              <a:rPr lang="en-PK" dirty="0">
                <a:solidFill>
                  <a:srgbClr val="00B050"/>
                </a:solidFill>
              </a:rPr>
              <a:t>7.</a:t>
            </a:r>
            <a:r>
              <a:rPr lang="en-GB" dirty="0">
                <a:solidFill>
                  <a:srgbClr val="00B050"/>
                </a:solidFill>
              </a:rPr>
              <a:t>S</a:t>
            </a:r>
            <a:r>
              <a:rPr lang="en-PK" dirty="0">
                <a:solidFill>
                  <a:srgbClr val="00B050"/>
                </a:solidFill>
              </a:rPr>
              <a:t>ystemic review</a:t>
            </a:r>
          </a:p>
        </p:txBody>
      </p:sp>
      <p:sp>
        <p:nvSpPr>
          <p:cNvPr id="3" name="Content Placeholder 2">
            <a:extLst>
              <a:ext uri="{FF2B5EF4-FFF2-40B4-BE49-F238E27FC236}">
                <a16:creationId xmlns:a16="http://schemas.microsoft.com/office/drawing/2014/main" id="{4EACEEC3-B465-C546-A54C-0ECD40375F4C}"/>
              </a:ext>
            </a:extLst>
          </p:cNvPr>
          <p:cNvSpPr>
            <a:spLocks noGrp="1"/>
          </p:cNvSpPr>
          <p:nvPr>
            <p:ph idx="1"/>
          </p:nvPr>
        </p:nvSpPr>
        <p:spPr/>
        <p:txBody>
          <a:bodyPr/>
          <a:lstStyle/>
          <a:p>
            <a:pPr>
              <a:buFont typeface="Wingdings" pitchFamily="2" charset="2"/>
              <a:buChar char="q"/>
            </a:pPr>
            <a:r>
              <a:rPr lang="en-GB" sz="2400" u="sng" dirty="0"/>
              <a:t>C</a:t>
            </a:r>
            <a:r>
              <a:rPr lang="en-PK" sz="2400" u="sng" dirty="0"/>
              <a:t>ardiovascular</a:t>
            </a:r>
          </a:p>
          <a:p>
            <a:pPr lvl="1"/>
            <a:r>
              <a:rPr lang="en-GB" dirty="0"/>
              <a:t>C</a:t>
            </a:r>
            <a:r>
              <a:rPr lang="en-PK" dirty="0"/>
              <a:t>hest pain </a:t>
            </a:r>
          </a:p>
          <a:p>
            <a:pPr lvl="1"/>
            <a:r>
              <a:rPr lang="en-GB" dirty="0"/>
              <a:t>P</a:t>
            </a:r>
            <a:r>
              <a:rPr lang="en-PK" dirty="0"/>
              <a:t>aroxysmal Nocturnal Dyspnoea</a:t>
            </a:r>
          </a:p>
          <a:p>
            <a:pPr lvl="1"/>
            <a:r>
              <a:rPr lang="en-GB" dirty="0"/>
              <a:t>O</a:t>
            </a:r>
            <a:r>
              <a:rPr lang="en-PK" dirty="0"/>
              <a:t>rthopnea </a:t>
            </a:r>
          </a:p>
          <a:p>
            <a:pPr lvl="1"/>
            <a:r>
              <a:rPr lang="en-GB" dirty="0"/>
              <a:t>S</a:t>
            </a:r>
            <a:r>
              <a:rPr lang="en-PK" dirty="0"/>
              <a:t>hortness of breath</a:t>
            </a:r>
          </a:p>
          <a:p>
            <a:pPr lvl="1"/>
            <a:r>
              <a:rPr lang="en-GB" dirty="0"/>
              <a:t>P</a:t>
            </a:r>
            <a:r>
              <a:rPr lang="en-PK" dirty="0"/>
              <a:t>alpitations</a:t>
            </a:r>
          </a:p>
          <a:p>
            <a:pPr lvl="1"/>
            <a:r>
              <a:rPr lang="en-PK" dirty="0"/>
              <a:t>cyanosis</a:t>
            </a:r>
          </a:p>
        </p:txBody>
      </p:sp>
    </p:spTree>
    <p:extLst>
      <p:ext uri="{BB962C8B-B14F-4D97-AF65-F5344CB8AC3E}">
        <p14:creationId xmlns:p14="http://schemas.microsoft.com/office/powerpoint/2010/main" val="1796968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1A52F-229A-7A4E-BD21-555829EE775B}"/>
              </a:ext>
            </a:extLst>
          </p:cNvPr>
          <p:cNvSpPr>
            <a:spLocks noGrp="1"/>
          </p:cNvSpPr>
          <p:nvPr>
            <p:ph type="title"/>
          </p:nvPr>
        </p:nvSpPr>
        <p:spPr/>
        <p:txBody>
          <a:bodyPr/>
          <a:lstStyle/>
          <a:p>
            <a:r>
              <a:rPr lang="en-PK" dirty="0">
                <a:solidFill>
                  <a:srgbClr val="00B050"/>
                </a:solidFill>
              </a:rPr>
              <a:t>7.</a:t>
            </a:r>
            <a:r>
              <a:rPr lang="en-GB" dirty="0">
                <a:solidFill>
                  <a:srgbClr val="00B050"/>
                </a:solidFill>
              </a:rPr>
              <a:t>S</a:t>
            </a:r>
            <a:r>
              <a:rPr lang="en-PK" dirty="0">
                <a:solidFill>
                  <a:srgbClr val="00B050"/>
                </a:solidFill>
              </a:rPr>
              <a:t>ystemic review</a:t>
            </a:r>
          </a:p>
        </p:txBody>
      </p:sp>
      <p:sp>
        <p:nvSpPr>
          <p:cNvPr id="3" name="Content Placeholder 2">
            <a:extLst>
              <a:ext uri="{FF2B5EF4-FFF2-40B4-BE49-F238E27FC236}">
                <a16:creationId xmlns:a16="http://schemas.microsoft.com/office/drawing/2014/main" id="{2823837D-00FD-DC4F-8471-CF579BB98110}"/>
              </a:ext>
            </a:extLst>
          </p:cNvPr>
          <p:cNvSpPr>
            <a:spLocks noGrp="1"/>
          </p:cNvSpPr>
          <p:nvPr>
            <p:ph idx="1"/>
          </p:nvPr>
        </p:nvSpPr>
        <p:spPr/>
        <p:txBody>
          <a:bodyPr/>
          <a:lstStyle/>
          <a:p>
            <a:pPr>
              <a:buFont typeface="Wingdings" pitchFamily="2" charset="2"/>
              <a:buChar char="q"/>
            </a:pPr>
            <a:r>
              <a:rPr lang="en-GB" sz="2400" u="sng" dirty="0"/>
              <a:t>R</a:t>
            </a:r>
            <a:r>
              <a:rPr lang="en-PK" sz="2400" u="sng" dirty="0"/>
              <a:t>espiratory system</a:t>
            </a:r>
          </a:p>
          <a:p>
            <a:pPr lvl="1"/>
            <a:r>
              <a:rPr lang="en-GB" dirty="0"/>
              <a:t>C</a:t>
            </a:r>
            <a:r>
              <a:rPr lang="en-PK" dirty="0"/>
              <a:t>ough</a:t>
            </a:r>
          </a:p>
          <a:p>
            <a:pPr lvl="1"/>
            <a:r>
              <a:rPr lang="en-GB" dirty="0"/>
              <a:t>S</a:t>
            </a:r>
            <a:r>
              <a:rPr lang="en-PK" dirty="0"/>
              <a:t>putum(colour,amount,smell)</a:t>
            </a:r>
          </a:p>
          <a:p>
            <a:pPr lvl="1"/>
            <a:r>
              <a:rPr lang="en-GB" dirty="0"/>
              <a:t>H</a:t>
            </a:r>
            <a:r>
              <a:rPr lang="en-PK" dirty="0"/>
              <a:t>aemoptysis </a:t>
            </a:r>
          </a:p>
          <a:p>
            <a:pPr lvl="1"/>
            <a:r>
              <a:rPr lang="en-GB" dirty="0"/>
              <a:t>C</a:t>
            </a:r>
            <a:r>
              <a:rPr lang="en-PK" dirty="0"/>
              <a:t>hest pain</a:t>
            </a:r>
          </a:p>
          <a:p>
            <a:pPr lvl="1"/>
            <a:r>
              <a:rPr lang="en-PK" dirty="0"/>
              <a:t>SOB/Dyspnoea</a:t>
            </a:r>
          </a:p>
          <a:p>
            <a:pPr lvl="1"/>
            <a:r>
              <a:rPr lang="en-GB" dirty="0"/>
              <a:t>H</a:t>
            </a:r>
            <a:r>
              <a:rPr lang="en-PK" dirty="0"/>
              <a:t>oarsness of voice</a:t>
            </a:r>
          </a:p>
          <a:p>
            <a:pPr lvl="1"/>
            <a:r>
              <a:rPr lang="en-GB" dirty="0"/>
              <a:t>W</a:t>
            </a:r>
            <a:r>
              <a:rPr lang="en-PK" dirty="0"/>
              <a:t>heezing </a:t>
            </a:r>
          </a:p>
          <a:p>
            <a:pPr lvl="1"/>
            <a:endParaRPr lang="en-PK" dirty="0"/>
          </a:p>
          <a:p>
            <a:pPr lvl="1"/>
            <a:endParaRPr lang="en-PK" dirty="0"/>
          </a:p>
        </p:txBody>
      </p:sp>
    </p:spTree>
    <p:extLst>
      <p:ext uri="{BB962C8B-B14F-4D97-AF65-F5344CB8AC3E}">
        <p14:creationId xmlns:p14="http://schemas.microsoft.com/office/powerpoint/2010/main" val="2742947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D5A63-3621-7849-B823-D2CF6965C797}"/>
              </a:ext>
            </a:extLst>
          </p:cNvPr>
          <p:cNvSpPr>
            <a:spLocks noGrp="1"/>
          </p:cNvSpPr>
          <p:nvPr>
            <p:ph type="title"/>
          </p:nvPr>
        </p:nvSpPr>
        <p:spPr/>
        <p:txBody>
          <a:bodyPr/>
          <a:lstStyle/>
          <a:p>
            <a:r>
              <a:rPr lang="en-PK" dirty="0">
                <a:solidFill>
                  <a:srgbClr val="00B050"/>
                </a:solidFill>
              </a:rPr>
              <a:t>7.</a:t>
            </a:r>
            <a:r>
              <a:rPr lang="en-GB" dirty="0">
                <a:solidFill>
                  <a:srgbClr val="00B050"/>
                </a:solidFill>
              </a:rPr>
              <a:t>S</a:t>
            </a:r>
            <a:r>
              <a:rPr lang="en-PK" dirty="0">
                <a:solidFill>
                  <a:srgbClr val="00B050"/>
                </a:solidFill>
              </a:rPr>
              <a:t>ystemic review</a:t>
            </a:r>
          </a:p>
        </p:txBody>
      </p:sp>
      <p:sp>
        <p:nvSpPr>
          <p:cNvPr id="3" name="Content Placeholder 2">
            <a:extLst>
              <a:ext uri="{FF2B5EF4-FFF2-40B4-BE49-F238E27FC236}">
                <a16:creationId xmlns:a16="http://schemas.microsoft.com/office/drawing/2014/main" id="{882E3548-C92F-9A46-AAAC-B71EDF057DB8}"/>
              </a:ext>
            </a:extLst>
          </p:cNvPr>
          <p:cNvSpPr>
            <a:spLocks noGrp="1"/>
          </p:cNvSpPr>
          <p:nvPr>
            <p:ph idx="1"/>
          </p:nvPr>
        </p:nvSpPr>
        <p:spPr/>
        <p:txBody>
          <a:bodyPr>
            <a:normAutofit fontScale="85000" lnSpcReduction="20000"/>
          </a:bodyPr>
          <a:lstStyle/>
          <a:p>
            <a:pPr>
              <a:buFont typeface="Wingdings" pitchFamily="2" charset="2"/>
              <a:buChar char="q"/>
            </a:pPr>
            <a:r>
              <a:rPr lang="en-GB" sz="2800" u="sng" dirty="0"/>
              <a:t>G</a:t>
            </a:r>
            <a:r>
              <a:rPr lang="en-PK" sz="2800" u="sng" dirty="0"/>
              <a:t>enitourinary System</a:t>
            </a:r>
          </a:p>
          <a:p>
            <a:pPr lvl="1"/>
            <a:r>
              <a:rPr lang="en-GB" dirty="0"/>
              <a:t>F</a:t>
            </a:r>
            <a:r>
              <a:rPr lang="en-PK" dirty="0"/>
              <a:t>requency</a:t>
            </a:r>
          </a:p>
          <a:p>
            <a:pPr lvl="1"/>
            <a:r>
              <a:rPr lang="en-GB" dirty="0"/>
              <a:t>D</a:t>
            </a:r>
            <a:r>
              <a:rPr lang="en-PK" dirty="0"/>
              <a:t>ysuria</a:t>
            </a:r>
          </a:p>
          <a:p>
            <a:pPr lvl="1"/>
            <a:r>
              <a:rPr lang="en-GB" dirty="0"/>
              <a:t>U</a:t>
            </a:r>
            <a:r>
              <a:rPr lang="en-PK" dirty="0"/>
              <a:t>rgency</a:t>
            </a:r>
          </a:p>
          <a:p>
            <a:pPr lvl="1"/>
            <a:r>
              <a:rPr lang="en-GB" dirty="0"/>
              <a:t>H</a:t>
            </a:r>
            <a:r>
              <a:rPr lang="en-PK" dirty="0"/>
              <a:t>esitancy</a:t>
            </a:r>
          </a:p>
          <a:p>
            <a:pPr lvl="1"/>
            <a:r>
              <a:rPr lang="en-GB" dirty="0"/>
              <a:t>N</a:t>
            </a:r>
            <a:r>
              <a:rPr lang="en-PK" dirty="0"/>
              <a:t>octuria</a:t>
            </a:r>
          </a:p>
          <a:p>
            <a:pPr lvl="1"/>
            <a:r>
              <a:rPr lang="en-GB" dirty="0"/>
              <a:t>L</a:t>
            </a:r>
            <a:r>
              <a:rPr lang="en-PK" dirty="0"/>
              <a:t>oin pain</a:t>
            </a:r>
          </a:p>
          <a:p>
            <a:pPr lvl="1"/>
            <a:r>
              <a:rPr lang="en-GB" dirty="0"/>
              <a:t>I</a:t>
            </a:r>
            <a:r>
              <a:rPr lang="en-PK" dirty="0"/>
              <a:t>ncontinence</a:t>
            </a:r>
          </a:p>
          <a:p>
            <a:pPr lvl="1"/>
            <a:r>
              <a:rPr lang="en-GB" dirty="0"/>
              <a:t>C</a:t>
            </a:r>
            <a:r>
              <a:rPr lang="en-PK" dirty="0"/>
              <a:t>olor of urine and volume of urine</a:t>
            </a:r>
          </a:p>
          <a:p>
            <a:pPr lvl="1"/>
            <a:r>
              <a:rPr lang="en-GB" dirty="0"/>
              <a:t>P</a:t>
            </a:r>
            <a:r>
              <a:rPr lang="en-PK" dirty="0"/>
              <a:t>ain,itching and rash around external genitalia</a:t>
            </a:r>
          </a:p>
          <a:p>
            <a:pPr lvl="1"/>
            <a:r>
              <a:rPr lang="en-GB" dirty="0"/>
              <a:t>D</a:t>
            </a:r>
            <a:r>
              <a:rPr lang="en-PK" dirty="0"/>
              <a:t>ischarge </a:t>
            </a:r>
          </a:p>
          <a:p>
            <a:pPr lvl="1"/>
            <a:endParaRPr lang="en-PK" dirty="0"/>
          </a:p>
          <a:p>
            <a:pPr lvl="1"/>
            <a:endParaRPr lang="en-PK" dirty="0"/>
          </a:p>
        </p:txBody>
      </p:sp>
    </p:spTree>
    <p:extLst>
      <p:ext uri="{BB962C8B-B14F-4D97-AF65-F5344CB8AC3E}">
        <p14:creationId xmlns:p14="http://schemas.microsoft.com/office/powerpoint/2010/main" val="1652191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FDC33-B944-C446-871C-82B42F2A6AD6}"/>
              </a:ext>
            </a:extLst>
          </p:cNvPr>
          <p:cNvSpPr>
            <a:spLocks noGrp="1"/>
          </p:cNvSpPr>
          <p:nvPr>
            <p:ph type="title"/>
          </p:nvPr>
        </p:nvSpPr>
        <p:spPr/>
        <p:txBody>
          <a:bodyPr/>
          <a:lstStyle/>
          <a:p>
            <a:r>
              <a:rPr lang="en-PK" dirty="0">
                <a:solidFill>
                  <a:srgbClr val="00B050"/>
                </a:solidFill>
              </a:rPr>
              <a:t>7.</a:t>
            </a:r>
            <a:r>
              <a:rPr lang="en-GB" dirty="0">
                <a:solidFill>
                  <a:srgbClr val="00B050"/>
                </a:solidFill>
              </a:rPr>
              <a:t>S</a:t>
            </a:r>
            <a:r>
              <a:rPr lang="en-PK" dirty="0">
                <a:solidFill>
                  <a:srgbClr val="00B050"/>
                </a:solidFill>
              </a:rPr>
              <a:t>ystemic review</a:t>
            </a:r>
          </a:p>
        </p:txBody>
      </p:sp>
      <p:sp>
        <p:nvSpPr>
          <p:cNvPr id="3" name="Content Placeholder 2">
            <a:extLst>
              <a:ext uri="{FF2B5EF4-FFF2-40B4-BE49-F238E27FC236}">
                <a16:creationId xmlns:a16="http://schemas.microsoft.com/office/drawing/2014/main" id="{39DBD445-9A88-9947-B0CE-AF9EE2EE3E3C}"/>
              </a:ext>
            </a:extLst>
          </p:cNvPr>
          <p:cNvSpPr>
            <a:spLocks noGrp="1"/>
          </p:cNvSpPr>
          <p:nvPr>
            <p:ph idx="1"/>
          </p:nvPr>
        </p:nvSpPr>
        <p:spPr/>
        <p:txBody>
          <a:bodyPr numCol="2"/>
          <a:lstStyle/>
          <a:p>
            <a:pPr>
              <a:buFont typeface="Wingdings" pitchFamily="2" charset="2"/>
              <a:buChar char="q"/>
            </a:pPr>
            <a:r>
              <a:rPr lang="en-GB" sz="2400" u="sng" dirty="0"/>
              <a:t>N</a:t>
            </a:r>
            <a:r>
              <a:rPr lang="en-PK" sz="2400" u="sng" dirty="0"/>
              <a:t>ervous System</a:t>
            </a:r>
          </a:p>
          <a:p>
            <a:pPr lvl="1"/>
            <a:r>
              <a:rPr lang="en-GB" dirty="0"/>
              <a:t>V</a:t>
            </a:r>
            <a:r>
              <a:rPr lang="en-PK" dirty="0"/>
              <a:t>isual/Smell/Taste/Hearing and Speech               </a:t>
            </a:r>
          </a:p>
          <a:p>
            <a:pPr lvl="1"/>
            <a:r>
              <a:rPr lang="en-GB" dirty="0"/>
              <a:t>H</a:t>
            </a:r>
            <a:r>
              <a:rPr lang="en-PK" dirty="0"/>
              <a:t>eadache</a:t>
            </a:r>
          </a:p>
          <a:p>
            <a:pPr lvl="1"/>
            <a:r>
              <a:rPr lang="en-GB" dirty="0"/>
              <a:t>F</a:t>
            </a:r>
            <a:r>
              <a:rPr lang="en-PK" dirty="0"/>
              <a:t>its </a:t>
            </a:r>
          </a:p>
          <a:p>
            <a:pPr lvl="1"/>
            <a:r>
              <a:rPr lang="en-GB" dirty="0"/>
              <a:t>L</a:t>
            </a:r>
            <a:r>
              <a:rPr lang="en-PK" dirty="0"/>
              <a:t>oss of Consciousness</a:t>
            </a:r>
          </a:p>
          <a:p>
            <a:pPr lvl="1"/>
            <a:r>
              <a:rPr lang="en-GB" dirty="0"/>
              <a:t>M</a:t>
            </a:r>
            <a:r>
              <a:rPr lang="en-PK" dirty="0"/>
              <a:t>uscle weakness,Numbness,Parasthesias</a:t>
            </a:r>
          </a:p>
          <a:p>
            <a:pPr lvl="1"/>
            <a:r>
              <a:rPr lang="en-GB" dirty="0"/>
              <a:t>M</a:t>
            </a:r>
            <a:r>
              <a:rPr lang="en-PK" dirty="0"/>
              <a:t>ood and behavioural changes</a:t>
            </a:r>
          </a:p>
          <a:p>
            <a:pPr lvl="1"/>
            <a:endParaRPr lang="en-PK" dirty="0"/>
          </a:p>
          <a:p>
            <a:pPr lvl="1">
              <a:buFont typeface="Wingdings" pitchFamily="2" charset="2"/>
              <a:buChar char="q"/>
            </a:pPr>
            <a:r>
              <a:rPr lang="en-GB" sz="2400" u="sng" dirty="0"/>
              <a:t>M</a:t>
            </a:r>
            <a:r>
              <a:rPr lang="en-PK" sz="2400" u="sng" dirty="0"/>
              <a:t>usculoskeletal System</a:t>
            </a:r>
          </a:p>
          <a:p>
            <a:pPr lvl="2"/>
            <a:r>
              <a:rPr lang="en-GB" sz="1800" dirty="0"/>
              <a:t>P</a:t>
            </a:r>
            <a:r>
              <a:rPr lang="en-PK" sz="1800" dirty="0"/>
              <a:t>ain in muscle,bone,joint</a:t>
            </a:r>
          </a:p>
          <a:p>
            <a:pPr lvl="2"/>
            <a:r>
              <a:rPr lang="en-GB" sz="1800" dirty="0"/>
              <a:t>S</a:t>
            </a:r>
            <a:r>
              <a:rPr lang="en-PK" sz="1800" dirty="0"/>
              <a:t>welling</a:t>
            </a:r>
          </a:p>
          <a:p>
            <a:pPr lvl="2"/>
            <a:r>
              <a:rPr lang="en-GB" sz="1800" dirty="0"/>
              <a:t>W</a:t>
            </a:r>
            <a:r>
              <a:rPr lang="en-PK" sz="1800" dirty="0"/>
              <a:t>eakness/Movement difficulty</a:t>
            </a:r>
          </a:p>
          <a:p>
            <a:pPr lvl="2"/>
            <a:r>
              <a:rPr lang="en-GB" sz="1800" dirty="0"/>
              <a:t>D</a:t>
            </a:r>
            <a:r>
              <a:rPr lang="en-PK" sz="1800" dirty="0"/>
              <a:t>eformities</a:t>
            </a:r>
          </a:p>
          <a:p>
            <a:pPr marL="914400" lvl="2" indent="0">
              <a:buNone/>
            </a:pPr>
            <a:endParaRPr lang="en-PK" dirty="0"/>
          </a:p>
          <a:p>
            <a:pPr marL="457200" lvl="1" indent="0">
              <a:buNone/>
            </a:pPr>
            <a:endParaRPr lang="en-PK" dirty="0"/>
          </a:p>
          <a:p>
            <a:pPr marL="800100" lvl="1" indent="-342900">
              <a:buFont typeface="+mj-lt"/>
              <a:buAutoNum type="arabicPeriod"/>
            </a:pPr>
            <a:endParaRPr lang="en-PK" dirty="0"/>
          </a:p>
        </p:txBody>
      </p:sp>
    </p:spTree>
    <p:extLst>
      <p:ext uri="{BB962C8B-B14F-4D97-AF65-F5344CB8AC3E}">
        <p14:creationId xmlns:p14="http://schemas.microsoft.com/office/powerpoint/2010/main" val="2502895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2316C-3721-CC45-923C-E75CFD823437}"/>
              </a:ext>
            </a:extLst>
          </p:cNvPr>
          <p:cNvSpPr>
            <a:spLocks noGrp="1"/>
          </p:cNvSpPr>
          <p:nvPr>
            <p:ph type="title"/>
          </p:nvPr>
        </p:nvSpPr>
        <p:spPr/>
        <p:txBody>
          <a:bodyPr/>
          <a:lstStyle/>
          <a:p>
            <a:r>
              <a:rPr lang="en-GB" dirty="0">
                <a:solidFill>
                  <a:srgbClr val="00B050"/>
                </a:solidFill>
              </a:rPr>
              <a:t>N</a:t>
            </a:r>
            <a:r>
              <a:rPr lang="en-PK" dirty="0">
                <a:solidFill>
                  <a:srgbClr val="00B050"/>
                </a:solidFill>
              </a:rPr>
              <a:t>ow you have got your information</a:t>
            </a:r>
          </a:p>
        </p:txBody>
      </p:sp>
      <p:sp>
        <p:nvSpPr>
          <p:cNvPr id="3" name="Content Placeholder 2">
            <a:extLst>
              <a:ext uri="{FF2B5EF4-FFF2-40B4-BE49-F238E27FC236}">
                <a16:creationId xmlns:a16="http://schemas.microsoft.com/office/drawing/2014/main" id="{CA8EC1C8-2C63-CD4A-8762-C818A01DE941}"/>
              </a:ext>
            </a:extLst>
          </p:cNvPr>
          <p:cNvSpPr>
            <a:spLocks noGrp="1"/>
          </p:cNvSpPr>
          <p:nvPr>
            <p:ph idx="1"/>
          </p:nvPr>
        </p:nvSpPr>
        <p:spPr/>
        <p:txBody>
          <a:bodyPr/>
          <a:lstStyle/>
          <a:p>
            <a:pPr>
              <a:buFont typeface="Wingdings" pitchFamily="2" charset="2"/>
              <a:buChar char="Ø"/>
            </a:pPr>
            <a:r>
              <a:rPr lang="en-GB" dirty="0"/>
              <a:t>G</a:t>
            </a:r>
            <a:r>
              <a:rPr lang="en-PK" dirty="0"/>
              <a:t>ive a summary</a:t>
            </a:r>
          </a:p>
          <a:p>
            <a:pPr>
              <a:buFont typeface="Wingdings" pitchFamily="2" charset="2"/>
              <a:buChar char="Ø"/>
            </a:pPr>
            <a:r>
              <a:rPr lang="en-GB" dirty="0"/>
              <a:t>A</a:t>
            </a:r>
            <a:r>
              <a:rPr lang="en-PK" dirty="0"/>
              <a:t>sk if you have understood the information correctly</a:t>
            </a:r>
          </a:p>
          <a:p>
            <a:pPr>
              <a:buFont typeface="Wingdings" pitchFamily="2" charset="2"/>
              <a:buChar char="Ø"/>
            </a:pPr>
            <a:r>
              <a:rPr lang="en-GB" dirty="0"/>
              <a:t>A</a:t>
            </a:r>
            <a:r>
              <a:rPr lang="en-PK" dirty="0"/>
              <a:t>sk if there is anyother information that the patient wants you to know</a:t>
            </a:r>
          </a:p>
          <a:p>
            <a:pPr>
              <a:buFont typeface="Wingdings" pitchFamily="2" charset="2"/>
              <a:buChar char="Ø"/>
            </a:pPr>
            <a:r>
              <a:rPr lang="en-GB" dirty="0"/>
              <a:t>A</a:t>
            </a:r>
            <a:r>
              <a:rPr lang="en-PK" dirty="0"/>
              <a:t>dvise your plan</a:t>
            </a:r>
          </a:p>
          <a:p>
            <a:pPr>
              <a:buFont typeface="Wingdings" pitchFamily="2" charset="2"/>
              <a:buChar char="Ø"/>
            </a:pPr>
            <a:r>
              <a:rPr lang="en-GB" dirty="0"/>
              <a:t>C</a:t>
            </a:r>
            <a:r>
              <a:rPr lang="en-PK" dirty="0"/>
              <a:t>heck with the patient that he is in agreement with your plan</a:t>
            </a:r>
          </a:p>
        </p:txBody>
      </p:sp>
    </p:spTree>
    <p:extLst>
      <p:ext uri="{BB962C8B-B14F-4D97-AF65-F5344CB8AC3E}">
        <p14:creationId xmlns:p14="http://schemas.microsoft.com/office/powerpoint/2010/main" val="3892208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41720-6756-8444-A5BF-23D9E38DEB46}"/>
              </a:ext>
            </a:extLst>
          </p:cNvPr>
          <p:cNvSpPr>
            <a:spLocks noGrp="1"/>
          </p:cNvSpPr>
          <p:nvPr>
            <p:ph type="title"/>
          </p:nvPr>
        </p:nvSpPr>
        <p:spPr/>
        <p:txBody>
          <a:bodyPr/>
          <a:lstStyle/>
          <a:p>
            <a:endParaRPr lang="en-PK" dirty="0"/>
          </a:p>
        </p:txBody>
      </p:sp>
      <p:pic>
        <p:nvPicPr>
          <p:cNvPr id="4" name="Content Placeholder 3">
            <a:extLst>
              <a:ext uri="{FF2B5EF4-FFF2-40B4-BE49-F238E27FC236}">
                <a16:creationId xmlns:a16="http://schemas.microsoft.com/office/drawing/2014/main" id="{0C9B04CA-24F3-2E4D-8675-B78CC9A645E6}"/>
              </a:ext>
            </a:extLst>
          </p:cNvPr>
          <p:cNvPicPr>
            <a:picLocks noGrp="1" noChangeAspect="1"/>
          </p:cNvPicPr>
          <p:nvPr>
            <p:ph idx="1"/>
          </p:nvPr>
        </p:nvPicPr>
        <p:blipFill>
          <a:blip r:embed="rId2"/>
          <a:stretch>
            <a:fillRect/>
          </a:stretch>
        </p:blipFill>
        <p:spPr>
          <a:xfrm>
            <a:off x="2543175" y="1853753"/>
            <a:ext cx="7272338" cy="4199728"/>
          </a:xfrm>
        </p:spPr>
      </p:pic>
    </p:spTree>
    <p:extLst>
      <p:ext uri="{BB962C8B-B14F-4D97-AF65-F5344CB8AC3E}">
        <p14:creationId xmlns:p14="http://schemas.microsoft.com/office/powerpoint/2010/main" val="1726627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DC5FE-91F3-1D41-9434-DFDBCE459B93}"/>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038AB589-4128-1845-A5EA-D1A51CB75A85}"/>
              </a:ext>
            </a:extLst>
          </p:cNvPr>
          <p:cNvSpPr>
            <a:spLocks noGrp="1"/>
          </p:cNvSpPr>
          <p:nvPr>
            <p:ph idx="1"/>
          </p:nvPr>
        </p:nvSpPr>
        <p:spPr/>
        <p:txBody>
          <a:bodyPr/>
          <a:lstStyle/>
          <a:p>
            <a:pPr>
              <a:buFont typeface="Wingdings" pitchFamily="2" charset="2"/>
              <a:buChar char="Ø"/>
            </a:pPr>
            <a:r>
              <a:rPr lang="en-PK" dirty="0"/>
              <a:t>A large percentage of the time (70%) you will be actually able to make a diagnosis based on history alone</a:t>
            </a:r>
          </a:p>
        </p:txBody>
      </p:sp>
    </p:spTree>
    <p:extLst>
      <p:ext uri="{BB962C8B-B14F-4D97-AF65-F5344CB8AC3E}">
        <p14:creationId xmlns:p14="http://schemas.microsoft.com/office/powerpoint/2010/main" val="213286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93FC1-E8D5-6546-BA3E-DEE4114F56C1}"/>
              </a:ext>
            </a:extLst>
          </p:cNvPr>
          <p:cNvSpPr>
            <a:spLocks noGrp="1"/>
          </p:cNvSpPr>
          <p:nvPr>
            <p:ph type="title"/>
          </p:nvPr>
        </p:nvSpPr>
        <p:spPr/>
        <p:txBody>
          <a:bodyPr/>
          <a:lstStyle/>
          <a:p>
            <a:r>
              <a:rPr lang="en-GB" dirty="0">
                <a:solidFill>
                  <a:srgbClr val="00B050"/>
                </a:solidFill>
              </a:rPr>
              <a:t>H</a:t>
            </a:r>
            <a:r>
              <a:rPr lang="en-PK" dirty="0">
                <a:solidFill>
                  <a:srgbClr val="00B050"/>
                </a:solidFill>
              </a:rPr>
              <a:t>ow to take a history?</a:t>
            </a:r>
          </a:p>
        </p:txBody>
      </p:sp>
      <p:sp>
        <p:nvSpPr>
          <p:cNvPr id="3" name="Content Placeholder 2">
            <a:extLst>
              <a:ext uri="{FF2B5EF4-FFF2-40B4-BE49-F238E27FC236}">
                <a16:creationId xmlns:a16="http://schemas.microsoft.com/office/drawing/2014/main" id="{83E3A959-558F-8C4D-B321-2CF9F8A27135}"/>
              </a:ext>
            </a:extLst>
          </p:cNvPr>
          <p:cNvSpPr>
            <a:spLocks noGrp="1"/>
          </p:cNvSpPr>
          <p:nvPr>
            <p:ph idx="1"/>
          </p:nvPr>
        </p:nvSpPr>
        <p:spPr/>
        <p:txBody>
          <a:bodyPr/>
          <a:lstStyle/>
          <a:p>
            <a:pPr>
              <a:buFont typeface="Wingdings" pitchFamily="2" charset="2"/>
              <a:buChar char="Ø"/>
            </a:pPr>
            <a:r>
              <a:rPr lang="en-PK" dirty="0"/>
              <a:t>The basis of a true history is good communication between doctor and patient.</a:t>
            </a:r>
          </a:p>
          <a:p>
            <a:pPr>
              <a:buFont typeface="Wingdings" pitchFamily="2" charset="2"/>
              <a:buChar char="Ø"/>
            </a:pPr>
            <a:r>
              <a:rPr lang="en-GB" dirty="0"/>
              <a:t>I</a:t>
            </a:r>
            <a:r>
              <a:rPr lang="en-PK" dirty="0"/>
              <a:t>t takes practice,patience,understanding and concentrarion</a:t>
            </a:r>
          </a:p>
          <a:p>
            <a:pPr marL="0" indent="0">
              <a:buNone/>
            </a:pPr>
            <a:r>
              <a:rPr lang="en-PK" sz="3200" i="1" dirty="0">
                <a:solidFill>
                  <a:srgbClr val="FFF34A"/>
                </a:solidFill>
                <a:highlight>
                  <a:srgbClr val="808000"/>
                </a:highlight>
              </a:rPr>
              <a:t>“ Always listen to the patient they might be telling you the diagnosis”</a:t>
            </a:r>
          </a:p>
          <a:p>
            <a:pPr marL="0" indent="0" algn="r">
              <a:buNone/>
            </a:pPr>
            <a:r>
              <a:rPr lang="en-PK" dirty="0"/>
              <a:t>(Sir William Osler  1849-1919)</a:t>
            </a:r>
          </a:p>
        </p:txBody>
      </p:sp>
    </p:spTree>
    <p:extLst>
      <p:ext uri="{BB962C8B-B14F-4D97-AF65-F5344CB8AC3E}">
        <p14:creationId xmlns:p14="http://schemas.microsoft.com/office/powerpoint/2010/main" val="2943451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FFB67-48E1-5844-AA16-174046BC462E}"/>
              </a:ext>
            </a:extLst>
          </p:cNvPr>
          <p:cNvSpPr>
            <a:spLocks noGrp="1"/>
          </p:cNvSpPr>
          <p:nvPr>
            <p:ph type="title"/>
          </p:nvPr>
        </p:nvSpPr>
        <p:spPr/>
        <p:txBody>
          <a:bodyPr/>
          <a:lstStyle/>
          <a:p>
            <a:r>
              <a:rPr lang="en-PK" dirty="0">
                <a:solidFill>
                  <a:srgbClr val="00B050"/>
                </a:solidFill>
              </a:rPr>
              <a:t>APPROACH TO HISTORY TAKING</a:t>
            </a:r>
          </a:p>
        </p:txBody>
      </p:sp>
      <p:sp>
        <p:nvSpPr>
          <p:cNvPr id="3" name="Content Placeholder 2">
            <a:extLst>
              <a:ext uri="{FF2B5EF4-FFF2-40B4-BE49-F238E27FC236}">
                <a16:creationId xmlns:a16="http://schemas.microsoft.com/office/drawing/2014/main" id="{E3E4AFF4-17A3-9644-A59F-4A3538A84969}"/>
              </a:ext>
            </a:extLst>
          </p:cNvPr>
          <p:cNvSpPr>
            <a:spLocks noGrp="1"/>
          </p:cNvSpPr>
          <p:nvPr>
            <p:ph idx="1"/>
          </p:nvPr>
        </p:nvSpPr>
        <p:spPr>
          <a:xfrm>
            <a:off x="1451579" y="1853754"/>
            <a:ext cx="9603275" cy="4199727"/>
          </a:xfrm>
        </p:spPr>
        <p:txBody>
          <a:bodyPr/>
          <a:lstStyle/>
          <a:p>
            <a:pPr>
              <a:buFont typeface="Wingdings" pitchFamily="2" charset="2"/>
              <a:buChar char="Ø"/>
            </a:pPr>
            <a:r>
              <a:rPr lang="en-PK" dirty="0">
                <a:solidFill>
                  <a:srgbClr val="7030A0"/>
                </a:solidFill>
              </a:rPr>
              <a:t>Your look is important </a:t>
            </a:r>
          </a:p>
          <a:p>
            <a:pPr>
              <a:buFont typeface="Wingdings" pitchFamily="2" charset="2"/>
              <a:buChar char="Ø"/>
            </a:pPr>
            <a:r>
              <a:rPr lang="en-GB" sz="2400" dirty="0"/>
              <a:t>Y</a:t>
            </a:r>
            <a:r>
              <a:rPr lang="en-PK" sz="2400" dirty="0"/>
              <a:t>our dressing</a:t>
            </a:r>
          </a:p>
          <a:p>
            <a:pPr marL="0" indent="0">
              <a:buNone/>
            </a:pPr>
            <a:r>
              <a:rPr lang="en-PK" sz="2400" dirty="0"/>
              <a:t>HHHJJ</a:t>
            </a:r>
          </a:p>
        </p:txBody>
      </p:sp>
      <p:pic>
        <p:nvPicPr>
          <p:cNvPr id="4" name="Picture 3">
            <a:extLst>
              <a:ext uri="{FF2B5EF4-FFF2-40B4-BE49-F238E27FC236}">
                <a16:creationId xmlns:a16="http://schemas.microsoft.com/office/drawing/2014/main" id="{7088DD28-5EE4-144F-B3EC-CD60BBD05498}"/>
              </a:ext>
            </a:extLst>
          </p:cNvPr>
          <p:cNvPicPr>
            <a:picLocks noChangeAspect="1"/>
          </p:cNvPicPr>
          <p:nvPr/>
        </p:nvPicPr>
        <p:blipFill>
          <a:blip r:embed="rId2"/>
          <a:stretch>
            <a:fillRect/>
          </a:stretch>
        </p:blipFill>
        <p:spPr>
          <a:xfrm>
            <a:off x="1451579" y="2902989"/>
            <a:ext cx="3057525" cy="2665403"/>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pic>
      <p:pic>
        <p:nvPicPr>
          <p:cNvPr id="9" name="Picture 8">
            <a:extLst>
              <a:ext uri="{FF2B5EF4-FFF2-40B4-BE49-F238E27FC236}">
                <a16:creationId xmlns:a16="http://schemas.microsoft.com/office/drawing/2014/main" id="{BC7AB41A-D89B-264F-984A-53CA9279374A}"/>
              </a:ext>
            </a:extLst>
          </p:cNvPr>
          <p:cNvPicPr>
            <a:picLocks noChangeAspect="1"/>
          </p:cNvPicPr>
          <p:nvPr/>
        </p:nvPicPr>
        <p:blipFill>
          <a:blip r:embed="rId3"/>
          <a:stretch>
            <a:fillRect/>
          </a:stretch>
        </p:blipFill>
        <p:spPr>
          <a:xfrm>
            <a:off x="2271713" y="5314950"/>
            <a:ext cx="1200150" cy="785408"/>
          </a:xfrm>
          <a:prstGeom prst="rect">
            <a:avLst/>
          </a:prstGeom>
        </p:spPr>
      </p:pic>
      <p:pic>
        <p:nvPicPr>
          <p:cNvPr id="10" name="Picture 9">
            <a:extLst>
              <a:ext uri="{FF2B5EF4-FFF2-40B4-BE49-F238E27FC236}">
                <a16:creationId xmlns:a16="http://schemas.microsoft.com/office/drawing/2014/main" id="{1FE777C1-DD5A-FE42-9A1F-8B041EA2FC07}"/>
              </a:ext>
            </a:extLst>
          </p:cNvPr>
          <p:cNvPicPr>
            <a:picLocks noChangeAspect="1"/>
          </p:cNvPicPr>
          <p:nvPr/>
        </p:nvPicPr>
        <p:blipFill>
          <a:blip r:embed="rId4"/>
          <a:stretch>
            <a:fillRect/>
          </a:stretch>
        </p:blipFill>
        <p:spPr>
          <a:xfrm>
            <a:off x="7972425" y="3014662"/>
            <a:ext cx="2767996" cy="2553729"/>
          </a:xfrm>
          <a:prstGeom prst="rect">
            <a:avLst/>
          </a:prstGeom>
        </p:spPr>
      </p:pic>
      <p:pic>
        <p:nvPicPr>
          <p:cNvPr id="12" name="Picture 11">
            <a:extLst>
              <a:ext uri="{FF2B5EF4-FFF2-40B4-BE49-F238E27FC236}">
                <a16:creationId xmlns:a16="http://schemas.microsoft.com/office/drawing/2014/main" id="{40A36038-4051-D34C-9EB5-81CE73B617FC}"/>
              </a:ext>
            </a:extLst>
          </p:cNvPr>
          <p:cNvPicPr>
            <a:picLocks noChangeAspect="1"/>
          </p:cNvPicPr>
          <p:nvPr/>
        </p:nvPicPr>
        <p:blipFill>
          <a:blip r:embed="rId5"/>
          <a:stretch>
            <a:fillRect/>
          </a:stretch>
        </p:blipFill>
        <p:spPr>
          <a:xfrm>
            <a:off x="8720137" y="5522876"/>
            <a:ext cx="1200150" cy="566247"/>
          </a:xfrm>
          <a:prstGeom prst="rect">
            <a:avLst/>
          </a:prstGeom>
        </p:spPr>
      </p:pic>
    </p:spTree>
    <p:extLst>
      <p:ext uri="{BB962C8B-B14F-4D97-AF65-F5344CB8AC3E}">
        <p14:creationId xmlns:p14="http://schemas.microsoft.com/office/powerpoint/2010/main" val="1470159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115A2-206F-8142-BB7D-92B574E195CC}"/>
              </a:ext>
            </a:extLst>
          </p:cNvPr>
          <p:cNvSpPr>
            <a:spLocks noGrp="1"/>
          </p:cNvSpPr>
          <p:nvPr>
            <p:ph type="title"/>
          </p:nvPr>
        </p:nvSpPr>
        <p:spPr/>
        <p:txBody>
          <a:bodyPr/>
          <a:lstStyle/>
          <a:p>
            <a:r>
              <a:rPr lang="en-GB" dirty="0">
                <a:solidFill>
                  <a:srgbClr val="00B050"/>
                </a:solidFill>
              </a:rPr>
              <a:t>A</a:t>
            </a:r>
            <a:r>
              <a:rPr lang="en-PK" dirty="0">
                <a:solidFill>
                  <a:srgbClr val="00B050"/>
                </a:solidFill>
              </a:rPr>
              <a:t>pproach to history taking</a:t>
            </a:r>
          </a:p>
        </p:txBody>
      </p:sp>
      <p:sp>
        <p:nvSpPr>
          <p:cNvPr id="3" name="Content Placeholder 2">
            <a:extLst>
              <a:ext uri="{FF2B5EF4-FFF2-40B4-BE49-F238E27FC236}">
                <a16:creationId xmlns:a16="http://schemas.microsoft.com/office/drawing/2014/main" id="{6FA7549B-07B1-2449-9B48-A2F9AD922CEF}"/>
              </a:ext>
            </a:extLst>
          </p:cNvPr>
          <p:cNvSpPr>
            <a:spLocks noGrp="1"/>
          </p:cNvSpPr>
          <p:nvPr>
            <p:ph idx="1"/>
          </p:nvPr>
        </p:nvSpPr>
        <p:spPr>
          <a:xfrm>
            <a:off x="1451579" y="2015732"/>
            <a:ext cx="9603275" cy="4037749"/>
          </a:xfrm>
        </p:spPr>
        <p:txBody>
          <a:bodyPr/>
          <a:lstStyle/>
          <a:p>
            <a:pPr>
              <a:buFont typeface="Wingdings" pitchFamily="2" charset="2"/>
              <a:buChar char="Ø"/>
            </a:pPr>
            <a:r>
              <a:rPr lang="en-PK" dirty="0"/>
              <a:t>Introduce yourself and create a rapport</a:t>
            </a:r>
          </a:p>
        </p:txBody>
      </p:sp>
      <p:pic>
        <p:nvPicPr>
          <p:cNvPr id="4" name="Picture 3">
            <a:extLst>
              <a:ext uri="{FF2B5EF4-FFF2-40B4-BE49-F238E27FC236}">
                <a16:creationId xmlns:a16="http://schemas.microsoft.com/office/drawing/2014/main" id="{D2E984D7-54FE-114A-AD33-E1BABAA12644}"/>
              </a:ext>
            </a:extLst>
          </p:cNvPr>
          <p:cNvPicPr>
            <a:picLocks noChangeAspect="1"/>
          </p:cNvPicPr>
          <p:nvPr/>
        </p:nvPicPr>
        <p:blipFill>
          <a:blip r:embed="rId2"/>
          <a:stretch>
            <a:fillRect/>
          </a:stretch>
        </p:blipFill>
        <p:spPr>
          <a:xfrm>
            <a:off x="3675117" y="2525056"/>
            <a:ext cx="3997272" cy="2841276"/>
          </a:xfrm>
          <a:prstGeom prst="rect">
            <a:avLst/>
          </a:prstGeom>
        </p:spPr>
      </p:pic>
      <p:pic>
        <p:nvPicPr>
          <p:cNvPr id="6" name="Picture 5">
            <a:extLst>
              <a:ext uri="{FF2B5EF4-FFF2-40B4-BE49-F238E27FC236}">
                <a16:creationId xmlns:a16="http://schemas.microsoft.com/office/drawing/2014/main" id="{48F57A68-2A02-294F-88B7-EB452D4C4164}"/>
              </a:ext>
            </a:extLst>
          </p:cNvPr>
          <p:cNvPicPr>
            <a:picLocks noChangeAspect="1"/>
          </p:cNvPicPr>
          <p:nvPr/>
        </p:nvPicPr>
        <p:blipFill>
          <a:blip r:embed="rId3"/>
          <a:stretch>
            <a:fillRect/>
          </a:stretch>
        </p:blipFill>
        <p:spPr>
          <a:xfrm>
            <a:off x="4868891" y="5143500"/>
            <a:ext cx="1817660" cy="909981"/>
          </a:xfrm>
          <a:prstGeom prst="rect">
            <a:avLst/>
          </a:prstGeom>
        </p:spPr>
      </p:pic>
    </p:spTree>
    <p:extLst>
      <p:ext uri="{BB962C8B-B14F-4D97-AF65-F5344CB8AC3E}">
        <p14:creationId xmlns:p14="http://schemas.microsoft.com/office/powerpoint/2010/main" val="2965388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90CAF-AC17-2E4F-9D17-EDA03B6DC866}"/>
              </a:ext>
            </a:extLst>
          </p:cNvPr>
          <p:cNvSpPr>
            <a:spLocks noGrp="1"/>
          </p:cNvSpPr>
          <p:nvPr>
            <p:ph type="title"/>
          </p:nvPr>
        </p:nvSpPr>
        <p:spPr/>
        <p:txBody>
          <a:bodyPr/>
          <a:lstStyle/>
          <a:p>
            <a:r>
              <a:rPr lang="en-GB" dirty="0">
                <a:solidFill>
                  <a:srgbClr val="00B050"/>
                </a:solidFill>
              </a:rPr>
              <a:t>A</a:t>
            </a:r>
            <a:r>
              <a:rPr lang="en-PK" dirty="0">
                <a:solidFill>
                  <a:srgbClr val="00B050"/>
                </a:solidFill>
              </a:rPr>
              <a:t>pproach to history taking</a:t>
            </a:r>
          </a:p>
        </p:txBody>
      </p:sp>
      <p:sp>
        <p:nvSpPr>
          <p:cNvPr id="3" name="Content Placeholder 2">
            <a:extLst>
              <a:ext uri="{FF2B5EF4-FFF2-40B4-BE49-F238E27FC236}">
                <a16:creationId xmlns:a16="http://schemas.microsoft.com/office/drawing/2014/main" id="{01F62560-5C18-7F43-A349-3E7C9A2F1A5C}"/>
              </a:ext>
            </a:extLst>
          </p:cNvPr>
          <p:cNvSpPr>
            <a:spLocks noGrp="1"/>
          </p:cNvSpPr>
          <p:nvPr>
            <p:ph idx="1"/>
          </p:nvPr>
        </p:nvSpPr>
        <p:spPr>
          <a:xfrm>
            <a:off x="1451579" y="2015732"/>
            <a:ext cx="9603275" cy="4037749"/>
          </a:xfrm>
        </p:spPr>
        <p:txBody>
          <a:bodyPr/>
          <a:lstStyle/>
          <a:p>
            <a:pPr>
              <a:buFont typeface="Wingdings" pitchFamily="2" charset="2"/>
              <a:buChar char="Ø"/>
            </a:pPr>
            <a:r>
              <a:rPr lang="en-PK" dirty="0"/>
              <a:t>Be alert and pay full attention</a:t>
            </a:r>
          </a:p>
        </p:txBody>
      </p:sp>
      <p:pic>
        <p:nvPicPr>
          <p:cNvPr id="4" name="Picture 3">
            <a:extLst>
              <a:ext uri="{FF2B5EF4-FFF2-40B4-BE49-F238E27FC236}">
                <a16:creationId xmlns:a16="http://schemas.microsoft.com/office/drawing/2014/main" id="{B1DBA332-BCE7-AC4B-BF77-AA8C0AC4A735}"/>
              </a:ext>
            </a:extLst>
          </p:cNvPr>
          <p:cNvPicPr>
            <a:picLocks noChangeAspect="1"/>
          </p:cNvPicPr>
          <p:nvPr/>
        </p:nvPicPr>
        <p:blipFill>
          <a:blip r:embed="rId2"/>
          <a:stretch>
            <a:fillRect/>
          </a:stretch>
        </p:blipFill>
        <p:spPr>
          <a:xfrm>
            <a:off x="1451579" y="2537713"/>
            <a:ext cx="3877659" cy="2534350"/>
          </a:xfrm>
          <a:prstGeom prst="rect">
            <a:avLst/>
          </a:prstGeom>
        </p:spPr>
      </p:pic>
      <p:pic>
        <p:nvPicPr>
          <p:cNvPr id="5" name="Picture 4">
            <a:extLst>
              <a:ext uri="{FF2B5EF4-FFF2-40B4-BE49-F238E27FC236}">
                <a16:creationId xmlns:a16="http://schemas.microsoft.com/office/drawing/2014/main" id="{FA537A82-6D60-9743-860F-4871FD383572}"/>
              </a:ext>
            </a:extLst>
          </p:cNvPr>
          <p:cNvPicPr>
            <a:picLocks noChangeAspect="1"/>
          </p:cNvPicPr>
          <p:nvPr/>
        </p:nvPicPr>
        <p:blipFill>
          <a:blip r:embed="rId3"/>
          <a:stretch>
            <a:fillRect/>
          </a:stretch>
        </p:blipFill>
        <p:spPr>
          <a:xfrm>
            <a:off x="7059662" y="2537713"/>
            <a:ext cx="3995192" cy="2534350"/>
          </a:xfrm>
          <a:prstGeom prst="rect">
            <a:avLst/>
          </a:prstGeom>
        </p:spPr>
      </p:pic>
      <p:pic>
        <p:nvPicPr>
          <p:cNvPr id="6" name="Picture 5">
            <a:extLst>
              <a:ext uri="{FF2B5EF4-FFF2-40B4-BE49-F238E27FC236}">
                <a16:creationId xmlns:a16="http://schemas.microsoft.com/office/drawing/2014/main" id="{B7812ACD-797B-1A45-9B52-806EF3A83614}"/>
              </a:ext>
            </a:extLst>
          </p:cNvPr>
          <p:cNvPicPr>
            <a:picLocks noChangeAspect="1"/>
          </p:cNvPicPr>
          <p:nvPr/>
        </p:nvPicPr>
        <p:blipFill>
          <a:blip r:embed="rId4"/>
          <a:stretch>
            <a:fillRect/>
          </a:stretch>
        </p:blipFill>
        <p:spPr>
          <a:xfrm>
            <a:off x="2454330" y="5103335"/>
            <a:ext cx="1872155" cy="981417"/>
          </a:xfrm>
          <a:prstGeom prst="rect">
            <a:avLst/>
          </a:prstGeom>
        </p:spPr>
      </p:pic>
      <p:pic>
        <p:nvPicPr>
          <p:cNvPr id="7" name="Picture 6">
            <a:extLst>
              <a:ext uri="{FF2B5EF4-FFF2-40B4-BE49-F238E27FC236}">
                <a16:creationId xmlns:a16="http://schemas.microsoft.com/office/drawing/2014/main" id="{23BEDA46-6B74-1B49-95E0-91524C6693E1}"/>
              </a:ext>
            </a:extLst>
          </p:cNvPr>
          <p:cNvPicPr>
            <a:picLocks noChangeAspect="1"/>
          </p:cNvPicPr>
          <p:nvPr/>
        </p:nvPicPr>
        <p:blipFill>
          <a:blip r:embed="rId5"/>
          <a:stretch>
            <a:fillRect/>
          </a:stretch>
        </p:blipFill>
        <p:spPr>
          <a:xfrm>
            <a:off x="8143875" y="5072063"/>
            <a:ext cx="2271713" cy="1012689"/>
          </a:xfrm>
          <a:prstGeom prst="rect">
            <a:avLst/>
          </a:prstGeom>
        </p:spPr>
      </p:pic>
    </p:spTree>
    <p:extLst>
      <p:ext uri="{BB962C8B-B14F-4D97-AF65-F5344CB8AC3E}">
        <p14:creationId xmlns:p14="http://schemas.microsoft.com/office/powerpoint/2010/main" val="3090896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1161F-E931-4A4E-8F59-A58396017D0A}"/>
              </a:ext>
            </a:extLst>
          </p:cNvPr>
          <p:cNvSpPr>
            <a:spLocks noGrp="1"/>
          </p:cNvSpPr>
          <p:nvPr>
            <p:ph type="title"/>
          </p:nvPr>
        </p:nvSpPr>
        <p:spPr/>
        <p:txBody>
          <a:bodyPr/>
          <a:lstStyle/>
          <a:p>
            <a:r>
              <a:rPr lang="en-GB" dirty="0">
                <a:solidFill>
                  <a:srgbClr val="00B050"/>
                </a:solidFill>
              </a:rPr>
              <a:t>A</a:t>
            </a:r>
            <a:r>
              <a:rPr lang="en-PK" dirty="0">
                <a:solidFill>
                  <a:srgbClr val="00B050"/>
                </a:solidFill>
              </a:rPr>
              <a:t>pproach to history taking</a:t>
            </a:r>
          </a:p>
        </p:txBody>
      </p:sp>
      <p:sp>
        <p:nvSpPr>
          <p:cNvPr id="3" name="Content Placeholder 2">
            <a:extLst>
              <a:ext uri="{FF2B5EF4-FFF2-40B4-BE49-F238E27FC236}">
                <a16:creationId xmlns:a16="http://schemas.microsoft.com/office/drawing/2014/main" id="{6251CB24-D7E3-6B4B-AEE3-522F1129D00D}"/>
              </a:ext>
            </a:extLst>
          </p:cNvPr>
          <p:cNvSpPr>
            <a:spLocks noGrp="1"/>
          </p:cNvSpPr>
          <p:nvPr>
            <p:ph idx="1"/>
          </p:nvPr>
        </p:nvSpPr>
        <p:spPr/>
        <p:txBody>
          <a:bodyPr/>
          <a:lstStyle/>
          <a:p>
            <a:pPr>
              <a:buFont typeface="Wingdings" pitchFamily="2" charset="2"/>
              <a:buChar char="Ø"/>
            </a:pPr>
            <a:r>
              <a:rPr lang="en-PK" dirty="0"/>
              <a:t>Ensure consent has been gained</a:t>
            </a:r>
          </a:p>
          <a:p>
            <a:pPr>
              <a:buFont typeface="Wingdings" pitchFamily="2" charset="2"/>
              <a:buChar char="Ø"/>
            </a:pPr>
            <a:r>
              <a:rPr lang="en-PK" dirty="0"/>
              <a:t>Maintain privacy and dignity</a:t>
            </a:r>
          </a:p>
          <a:p>
            <a:pPr>
              <a:buFont typeface="Wingdings" pitchFamily="2" charset="2"/>
              <a:buChar char="Ø"/>
            </a:pPr>
            <a:r>
              <a:rPr lang="en-PK" dirty="0"/>
              <a:t>Ensure the patient is as comfortable as possible</a:t>
            </a:r>
          </a:p>
          <a:p>
            <a:pPr>
              <a:buFont typeface="Wingdings" pitchFamily="2" charset="2"/>
              <a:buChar char="Ø"/>
            </a:pPr>
            <a:r>
              <a:rPr lang="en-PK" dirty="0"/>
              <a:t>Summarise each stage of the history taking process</a:t>
            </a:r>
          </a:p>
          <a:p>
            <a:pPr>
              <a:buFont typeface="Wingdings" pitchFamily="2" charset="2"/>
              <a:buChar char="Ø"/>
            </a:pPr>
            <a:r>
              <a:rPr lang="en-PK" dirty="0"/>
              <a:t>Involve the patient in the history taking process</a:t>
            </a:r>
          </a:p>
        </p:txBody>
      </p:sp>
    </p:spTree>
    <p:extLst>
      <p:ext uri="{BB962C8B-B14F-4D97-AF65-F5344CB8AC3E}">
        <p14:creationId xmlns:p14="http://schemas.microsoft.com/office/powerpoint/2010/main" val="2744034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21FB-C520-6746-805E-767F0B872039}"/>
              </a:ext>
            </a:extLst>
          </p:cNvPr>
          <p:cNvSpPr>
            <a:spLocks noGrp="1"/>
          </p:cNvSpPr>
          <p:nvPr>
            <p:ph type="title"/>
          </p:nvPr>
        </p:nvSpPr>
        <p:spPr/>
        <p:txBody>
          <a:bodyPr/>
          <a:lstStyle/>
          <a:p>
            <a:r>
              <a:rPr lang="en-GB" dirty="0">
                <a:solidFill>
                  <a:srgbClr val="00B050"/>
                </a:solidFill>
              </a:rPr>
              <a:t>C</a:t>
            </a:r>
            <a:r>
              <a:rPr lang="en-PK" dirty="0">
                <a:solidFill>
                  <a:srgbClr val="00B050"/>
                </a:solidFill>
              </a:rPr>
              <a:t>omponents of history taking</a:t>
            </a:r>
          </a:p>
        </p:txBody>
      </p:sp>
      <p:sp>
        <p:nvSpPr>
          <p:cNvPr id="3" name="Content Placeholder 2">
            <a:extLst>
              <a:ext uri="{FF2B5EF4-FFF2-40B4-BE49-F238E27FC236}">
                <a16:creationId xmlns:a16="http://schemas.microsoft.com/office/drawing/2014/main" id="{15D437DC-6002-9541-8A65-536D207162D5}"/>
              </a:ext>
            </a:extLst>
          </p:cNvPr>
          <p:cNvSpPr>
            <a:spLocks noGrp="1"/>
          </p:cNvSpPr>
          <p:nvPr>
            <p:ph idx="1"/>
          </p:nvPr>
        </p:nvSpPr>
        <p:spPr/>
        <p:txBody>
          <a:bodyPr/>
          <a:lstStyle/>
          <a:p>
            <a:pPr marL="457200" indent="-457200">
              <a:buFont typeface="+mj-lt"/>
              <a:buAutoNum type="arabicPeriod"/>
            </a:pPr>
            <a:r>
              <a:rPr lang="en-PK" dirty="0"/>
              <a:t>Patient’s profile</a:t>
            </a:r>
          </a:p>
          <a:p>
            <a:pPr marL="457200" indent="-457200">
              <a:buFont typeface="+mj-lt"/>
              <a:buAutoNum type="arabicPeriod"/>
            </a:pPr>
            <a:r>
              <a:rPr lang="en-PK" dirty="0"/>
              <a:t>Chief complaints</a:t>
            </a:r>
          </a:p>
          <a:p>
            <a:pPr marL="457200" indent="-457200">
              <a:buFont typeface="+mj-lt"/>
              <a:buAutoNum type="arabicPeriod"/>
            </a:pPr>
            <a:r>
              <a:rPr lang="en-PK" dirty="0"/>
              <a:t>History of the present illness</a:t>
            </a:r>
          </a:p>
          <a:p>
            <a:pPr marL="457200" indent="-457200">
              <a:buFont typeface="+mj-lt"/>
              <a:buAutoNum type="arabicPeriod"/>
            </a:pPr>
            <a:r>
              <a:rPr lang="en-PK" dirty="0"/>
              <a:t>Past medical history</a:t>
            </a:r>
          </a:p>
          <a:p>
            <a:pPr marL="457200" indent="-457200">
              <a:buFont typeface="+mj-lt"/>
              <a:buAutoNum type="arabicPeriod"/>
            </a:pPr>
            <a:r>
              <a:rPr lang="en-PK" dirty="0"/>
              <a:t>Family history </a:t>
            </a:r>
          </a:p>
          <a:p>
            <a:pPr marL="457200" indent="-457200">
              <a:buFont typeface="+mj-lt"/>
              <a:buAutoNum type="arabicPeriod"/>
            </a:pPr>
            <a:r>
              <a:rPr lang="en-PK" dirty="0"/>
              <a:t>Socioeconomic history</a:t>
            </a:r>
          </a:p>
          <a:p>
            <a:pPr marL="457200" indent="-457200">
              <a:buFont typeface="+mj-lt"/>
              <a:buAutoNum type="arabicPeriod"/>
            </a:pPr>
            <a:r>
              <a:rPr lang="en-GB" dirty="0"/>
              <a:t>Systemic review</a:t>
            </a:r>
            <a:endParaRPr lang="en-PK" dirty="0"/>
          </a:p>
        </p:txBody>
      </p:sp>
    </p:spTree>
    <p:extLst>
      <p:ext uri="{BB962C8B-B14F-4D97-AF65-F5344CB8AC3E}">
        <p14:creationId xmlns:p14="http://schemas.microsoft.com/office/powerpoint/2010/main" val="279318905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224</TotalTime>
  <Words>1188</Words>
  <Application>Microsoft Office PowerPoint</Application>
  <PresentationFormat>Widescreen</PresentationFormat>
  <Paragraphs>184</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Gill Sans MT</vt:lpstr>
      <vt:lpstr>Wingdings</vt:lpstr>
      <vt:lpstr>Gallery</vt:lpstr>
      <vt:lpstr>Art of History taking</vt:lpstr>
      <vt:lpstr>Importance of history taking?</vt:lpstr>
      <vt:lpstr>PowerPoint Presentation</vt:lpstr>
      <vt:lpstr>How to take a history?</vt:lpstr>
      <vt:lpstr>APPROACH TO HISTORY TAKING</vt:lpstr>
      <vt:lpstr>Approach to history taking</vt:lpstr>
      <vt:lpstr>Approach to history taking</vt:lpstr>
      <vt:lpstr>Approach to history taking</vt:lpstr>
      <vt:lpstr>Components of history taking</vt:lpstr>
      <vt:lpstr>1.Patient’s profile</vt:lpstr>
      <vt:lpstr>2.Chief complaints</vt:lpstr>
      <vt:lpstr>2.Chief complaints</vt:lpstr>
      <vt:lpstr>2.Chief complaints</vt:lpstr>
      <vt:lpstr>3.History of the present illness</vt:lpstr>
      <vt:lpstr>3.History of the present illness</vt:lpstr>
      <vt:lpstr>3.History of the present illness</vt:lpstr>
      <vt:lpstr>3.History of present illness</vt:lpstr>
      <vt:lpstr>3.HISTORY OF PRESENT ILLNESS</vt:lpstr>
      <vt:lpstr>4.Past medical history</vt:lpstr>
      <vt:lpstr>5.Family history</vt:lpstr>
      <vt:lpstr>6.Socioeconomic history</vt:lpstr>
      <vt:lpstr>7.Systemic review</vt:lpstr>
      <vt:lpstr>7.Systemic review</vt:lpstr>
      <vt:lpstr>7.Systemic review</vt:lpstr>
      <vt:lpstr>7.Systemic review</vt:lpstr>
      <vt:lpstr>7.Systemic review</vt:lpstr>
      <vt:lpstr>7.Systemic review</vt:lpstr>
      <vt:lpstr>Now you have got your information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taking</dc:title>
  <dc:creator>Microsoft Office User</dc:creator>
  <cp:lastModifiedBy>Malik Shehr Yar</cp:lastModifiedBy>
  <cp:revision>26</cp:revision>
  <dcterms:created xsi:type="dcterms:W3CDTF">2021-05-19T06:28:47Z</dcterms:created>
  <dcterms:modified xsi:type="dcterms:W3CDTF">2025-04-22T05:15:49Z</dcterms:modified>
</cp:coreProperties>
</file>