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2"/>
  </p:sldMasterIdLst>
  <p:notesMasterIdLst>
    <p:notesMasterId r:id="rId35"/>
  </p:notesMasterIdLst>
  <p:sldIdLst>
    <p:sldId id="318" r:id="rId3"/>
    <p:sldId id="317" r:id="rId4"/>
    <p:sldId id="297" r:id="rId5"/>
    <p:sldId id="296" r:id="rId6"/>
    <p:sldId id="258" r:id="rId7"/>
    <p:sldId id="319" r:id="rId8"/>
    <p:sldId id="320" r:id="rId9"/>
    <p:sldId id="321" r:id="rId10"/>
    <p:sldId id="323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24" r:id="rId19"/>
    <p:sldId id="334" r:id="rId20"/>
    <p:sldId id="382" r:id="rId21"/>
    <p:sldId id="385" r:id="rId22"/>
    <p:sldId id="366" r:id="rId23"/>
    <p:sldId id="348" r:id="rId24"/>
    <p:sldId id="349" r:id="rId25"/>
    <p:sldId id="350" r:id="rId26"/>
    <p:sldId id="384" r:id="rId27"/>
    <p:sldId id="386" r:id="rId28"/>
    <p:sldId id="387" r:id="rId29"/>
    <p:sldId id="388" r:id="rId30"/>
    <p:sldId id="389" r:id="rId31"/>
    <p:sldId id="355" r:id="rId32"/>
    <p:sldId id="367" r:id="rId33"/>
    <p:sldId id="36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364" autoAdjust="0"/>
  </p:normalViewPr>
  <p:slideViewPr>
    <p:cSldViewPr showGuides="1">
      <p:cViewPr varScale="1">
        <p:scale>
          <a:sx n="79" d="100"/>
          <a:sy n="79" d="100"/>
        </p:scale>
        <p:origin x="1565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#1" qsCatId="3D" csTypeId="urn:microsoft.com/office/officeart/2005/8/colors/colorful4#1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anose="020B0A04020102020204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anose="020B0A04020102020204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anose="020B0A04020102020204" pitchFamily="34" charset="0"/>
            </a:rPr>
            <a:t>Servic</a:t>
          </a:r>
          <a:r>
            <a:rPr lang="en-US">
              <a:latin typeface="Arial Black" panose="020B0A04020102020204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 custLinFactNeighborX="-2197" custLinFactNeighborY="-4465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BCD04705-36DD-4DD8-975E-17A8A8823C24}" type="presOf" srcId="{399ACE2F-90C5-48B1-9E65-700A32562848}" destId="{9815588C-16D0-4475-B64C-847FC87C8C32}" srcOrd="3" destOrd="0" presId="urn:microsoft.com/office/officeart/2005/8/layout/gear1#1"/>
    <dgm:cxn modelId="{B329D811-2DC0-428C-93F9-EC295334CB59}" type="presOf" srcId="{663C1E13-76F9-4B70-A2F2-CA23180743CE}" destId="{4822A78E-EAEC-401F-941A-3A84E13E2357}" srcOrd="2" destOrd="0" presId="urn:microsoft.com/office/officeart/2005/8/layout/gear1#1"/>
    <dgm:cxn modelId="{2A55751B-D612-4B51-AEC3-36D2858B3260}" type="presOf" srcId="{DA82EADB-2721-42A0-95EA-F9B5521A38A6}" destId="{A09CEA93-9338-4361-A5E6-CF85B6019F5A}" srcOrd="0" destOrd="0" presId="urn:microsoft.com/office/officeart/2005/8/layout/gear1#1"/>
    <dgm:cxn modelId="{DFCB2425-075A-4C6C-929E-F6097E5A1C9D}" type="presOf" srcId="{663C1E13-76F9-4B70-A2F2-CA23180743CE}" destId="{B9330EE9-43E4-4FD4-8144-E92B1DD0FCDF}" srcOrd="1" destOrd="0" presId="urn:microsoft.com/office/officeart/2005/8/layout/gear1#1"/>
    <dgm:cxn modelId="{3BCD072C-25C9-4250-8652-87FBCF0DABA6}" type="presOf" srcId="{399ACE2F-90C5-48B1-9E65-700A32562848}" destId="{7D3EFDB4-E5D1-439A-86D8-1FCF80D959BA}" srcOrd="2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27D5C237-BD22-44BF-9950-F9F1FA679CDF}" type="presOf" srcId="{DACAB5BA-B8B4-4D66-8B11-1D02259E020B}" destId="{B6B6B41B-120B-4968-AB6A-FC6E7C8EF3C0}" srcOrd="1" destOrd="0" presId="urn:microsoft.com/office/officeart/2005/8/layout/gear1#1"/>
    <dgm:cxn modelId="{B964FB53-399D-4617-9215-CDB272640224}" type="presOf" srcId="{DACAB5BA-B8B4-4D66-8B11-1D02259E020B}" destId="{8BC64EA7-2794-42B6-96C9-F39A52CB985A}" srcOrd="2" destOrd="0" presId="urn:microsoft.com/office/officeart/2005/8/layout/gear1#1"/>
    <dgm:cxn modelId="{3110AE78-D6EA-4A38-86A7-AC99150FD766}" type="presOf" srcId="{188C389E-9423-41DE-9C5E-D4A7E95C7E62}" destId="{6DF3A3A0-5919-4E69-80DD-61760D6340A0}" srcOrd="0" destOrd="0" presId="urn:microsoft.com/office/officeart/2005/8/layout/gear1#1"/>
    <dgm:cxn modelId="{7D746359-E4F7-44A1-8BA0-EBB9D3BEF975}" type="presOf" srcId="{DACAB5BA-B8B4-4D66-8B11-1D02259E020B}" destId="{87622A90-D0D8-4EA3-BC0D-D537801AF2B1}" srcOrd="0" destOrd="0" presId="urn:microsoft.com/office/officeart/2005/8/layout/gear1#1"/>
    <dgm:cxn modelId="{94829459-B61C-404A-9C90-E05469EA5CE2}" type="presOf" srcId="{23718C41-0A1F-40BF-86BE-8A5476EC271E}" destId="{398423B3-DD54-4226-99D7-017EFC1488DF}" srcOrd="0" destOrd="0" presId="urn:microsoft.com/office/officeart/2005/8/layout/gear1#1"/>
    <dgm:cxn modelId="{3478D7B4-2DD6-40FE-BD2F-3917309833F2}" type="presOf" srcId="{F9CEBA05-2F10-437E-89B2-54F4D9FAF478}" destId="{5ED88519-AC6C-4AA3-B76D-812B93A167E4}" srcOrd="0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E2FB4CD3-3C8A-4FB6-A753-257CB4D01EB0}" type="presOf" srcId="{663C1E13-76F9-4B70-A2F2-CA23180743CE}" destId="{93300324-D62F-4E58-B882-734182BDB462}" srcOrd="0" destOrd="0" presId="urn:microsoft.com/office/officeart/2005/8/layout/gear1#1"/>
    <dgm:cxn modelId="{78EC88D6-53DA-4707-A7D4-048F9BCC3A61}" type="presOf" srcId="{399ACE2F-90C5-48B1-9E65-700A32562848}" destId="{59EDF28D-6C67-49D0-B5A1-DE5C3CBA2292}" srcOrd="0" destOrd="0" presId="urn:microsoft.com/office/officeart/2005/8/layout/gear1#1"/>
    <dgm:cxn modelId="{9B2D6BF4-A0B8-4492-A59C-6D2D11F48737}" type="presOf" srcId="{399ACE2F-90C5-48B1-9E65-700A32562848}" destId="{23DC08E4-3725-4448-BFFF-1CCEA2F2987E}" srcOrd="1" destOrd="0" presId="urn:microsoft.com/office/officeart/2005/8/layout/gear1#1"/>
    <dgm:cxn modelId="{97DE9217-CF77-49C2-B978-A30F014886D7}" type="presParOf" srcId="{5ED88519-AC6C-4AA3-B76D-812B93A167E4}" destId="{87622A90-D0D8-4EA3-BC0D-D537801AF2B1}" srcOrd="0" destOrd="0" presId="urn:microsoft.com/office/officeart/2005/8/layout/gear1#1"/>
    <dgm:cxn modelId="{C5CD7F30-6D45-4736-B9F0-4F4BBE0D07F9}" type="presParOf" srcId="{5ED88519-AC6C-4AA3-B76D-812B93A167E4}" destId="{B6B6B41B-120B-4968-AB6A-FC6E7C8EF3C0}" srcOrd="1" destOrd="0" presId="urn:microsoft.com/office/officeart/2005/8/layout/gear1#1"/>
    <dgm:cxn modelId="{6FC4BF47-CD4C-4970-BEA7-200A2F834F47}" type="presParOf" srcId="{5ED88519-AC6C-4AA3-B76D-812B93A167E4}" destId="{8BC64EA7-2794-42B6-96C9-F39A52CB985A}" srcOrd="2" destOrd="0" presId="urn:microsoft.com/office/officeart/2005/8/layout/gear1#1"/>
    <dgm:cxn modelId="{454D4536-798D-411A-8205-327FC6B608D6}" type="presParOf" srcId="{5ED88519-AC6C-4AA3-B76D-812B93A167E4}" destId="{93300324-D62F-4E58-B882-734182BDB462}" srcOrd="3" destOrd="0" presId="urn:microsoft.com/office/officeart/2005/8/layout/gear1#1"/>
    <dgm:cxn modelId="{93CFAD20-517D-4683-A063-CE048BC54429}" type="presParOf" srcId="{5ED88519-AC6C-4AA3-B76D-812B93A167E4}" destId="{B9330EE9-43E4-4FD4-8144-E92B1DD0FCDF}" srcOrd="4" destOrd="0" presId="urn:microsoft.com/office/officeart/2005/8/layout/gear1#1"/>
    <dgm:cxn modelId="{9047844E-5652-48B9-80E2-79089FBE630F}" type="presParOf" srcId="{5ED88519-AC6C-4AA3-B76D-812B93A167E4}" destId="{4822A78E-EAEC-401F-941A-3A84E13E2357}" srcOrd="5" destOrd="0" presId="urn:microsoft.com/office/officeart/2005/8/layout/gear1#1"/>
    <dgm:cxn modelId="{7503660B-C8BD-4A6E-9FC7-BC0BC4EDC9DA}" type="presParOf" srcId="{5ED88519-AC6C-4AA3-B76D-812B93A167E4}" destId="{59EDF28D-6C67-49D0-B5A1-DE5C3CBA2292}" srcOrd="6" destOrd="0" presId="urn:microsoft.com/office/officeart/2005/8/layout/gear1#1"/>
    <dgm:cxn modelId="{B5A766CE-302E-4E31-878F-3E0A34FD895B}" type="presParOf" srcId="{5ED88519-AC6C-4AA3-B76D-812B93A167E4}" destId="{23DC08E4-3725-4448-BFFF-1CCEA2F2987E}" srcOrd="7" destOrd="0" presId="urn:microsoft.com/office/officeart/2005/8/layout/gear1#1"/>
    <dgm:cxn modelId="{F0BC6F87-1060-4E66-A9B4-2374F32F25AF}" type="presParOf" srcId="{5ED88519-AC6C-4AA3-B76D-812B93A167E4}" destId="{7D3EFDB4-E5D1-439A-86D8-1FCF80D959BA}" srcOrd="8" destOrd="0" presId="urn:microsoft.com/office/officeart/2005/8/layout/gear1#1"/>
    <dgm:cxn modelId="{07DE065A-EC92-4C19-A543-1977EF598B36}" type="presParOf" srcId="{5ED88519-AC6C-4AA3-B76D-812B93A167E4}" destId="{9815588C-16D0-4475-B64C-847FC87C8C32}" srcOrd="9" destOrd="0" presId="urn:microsoft.com/office/officeart/2005/8/layout/gear1#1"/>
    <dgm:cxn modelId="{F9C97360-1013-4730-A7B7-5737EDF9F81E}" type="presParOf" srcId="{5ED88519-AC6C-4AA3-B76D-812B93A167E4}" destId="{398423B3-DD54-4226-99D7-017EFC1488DF}" srcOrd="10" destOrd="0" presId="urn:microsoft.com/office/officeart/2005/8/layout/gear1#1"/>
    <dgm:cxn modelId="{92E44D6A-76E9-4865-9D0E-3F3B1BC520E7}" type="presParOf" srcId="{5ED88519-AC6C-4AA3-B76D-812B93A167E4}" destId="{6DF3A3A0-5919-4E69-80DD-61760D6340A0}" srcOrd="11" destOrd="0" presId="urn:microsoft.com/office/officeart/2005/8/layout/gear1#1"/>
    <dgm:cxn modelId="{8F556FC8-E143-4D8F-86C6-B91C6832F4D9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467355" y="2008233"/>
          <a:ext cx="1798270" cy="179827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anose="020B0A04020102020204" pitchFamily="34" charset="0"/>
            </a:rPr>
            <a:t>Wisdom</a:t>
          </a:r>
        </a:p>
      </dsp:txBody>
      <dsp:txXfrm>
        <a:off x="1828887" y="2429469"/>
        <a:ext cx="1075206" cy="924348"/>
      </dsp:txXfrm>
    </dsp:sp>
    <dsp:sp modelId="{93300324-D62F-4E58-B882-734182BDB462}">
      <dsp:nvSpPr>
        <dsp:cNvPr id="0" name=""/>
        <dsp:cNvSpPr/>
      </dsp:nvSpPr>
      <dsp:spPr>
        <a:xfrm>
          <a:off x="396312" y="1528749"/>
          <a:ext cx="1307832" cy="130783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anose="020B0A04020102020204" pitchFamily="34" charset="0"/>
            </a:rPr>
            <a:t>Truth</a:t>
          </a:r>
          <a:r>
            <a:rPr lang="en-US" sz="1200" kern="1200" dirty="0"/>
            <a:t> </a:t>
          </a:r>
        </a:p>
      </dsp:txBody>
      <dsp:txXfrm>
        <a:off x="725563" y="1859990"/>
        <a:ext cx="649330" cy="645350"/>
      </dsp:txXfrm>
    </dsp:sp>
    <dsp:sp modelId="{59EDF28D-6C67-49D0-B5A1-DE5C3CBA2292}">
      <dsp:nvSpPr>
        <dsp:cNvPr id="0" name=""/>
        <dsp:cNvSpPr/>
      </dsp:nvSpPr>
      <dsp:spPr>
        <a:xfrm rot="20700000">
          <a:off x="1157565" y="684873"/>
          <a:ext cx="1281409" cy="128140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anose="020B0A04020102020204" pitchFamily="34" charset="0"/>
            </a:rPr>
            <a:t>Servic</a:t>
          </a:r>
          <a:r>
            <a:rPr lang="en-US" sz="1200" kern="1200">
              <a:latin typeface="Arial Black" panose="020B0A04020102020204" pitchFamily="34" charset="0"/>
            </a:rPr>
            <a:t>e</a:t>
          </a:r>
          <a:r>
            <a:rPr lang="en-US" sz="1200" kern="1200"/>
            <a:t> </a:t>
          </a:r>
        </a:p>
      </dsp:txBody>
      <dsp:txXfrm rot="-20700000">
        <a:off x="1438616" y="965923"/>
        <a:ext cx="719308" cy="719308"/>
      </dsp:txXfrm>
    </dsp:sp>
    <dsp:sp modelId="{398423B3-DD54-4226-99D7-017EFC1488DF}">
      <dsp:nvSpPr>
        <dsp:cNvPr id="0" name=""/>
        <dsp:cNvSpPr/>
      </dsp:nvSpPr>
      <dsp:spPr>
        <a:xfrm>
          <a:off x="1323153" y="1746409"/>
          <a:ext cx="2301785" cy="2301785"/>
        </a:xfrm>
        <a:prstGeom prst="circularArrow">
          <a:avLst>
            <a:gd name="adj1" fmla="val 4687"/>
            <a:gd name="adj2" fmla="val 299029"/>
            <a:gd name="adj3" fmla="val 2489219"/>
            <a:gd name="adj4" fmla="val 1592059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93430" y="1301738"/>
          <a:ext cx="1672391" cy="16723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861162" y="408164"/>
          <a:ext cx="1803174" cy="18031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#1">
  <dgm:title val=""/>
  <dgm:desc val=""/>
  <dgm:catLst>
    <dgm:cat type="3D" pri="11500"/>
  </dgm:catLst>
  <dgm:scene3d>
    <a:camera prst="isometricOffAxis2Left" zoom="95000"/>
    <a:lightRig rig="flat" dir="t"/>
  </dgm:scene3d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29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99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29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2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abs/10.1080/10408347.2022.204555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>
            <a:fillRect/>
          </a:stretch>
        </p:blipFill>
        <p:spPr bwMode="auto">
          <a:xfrm>
            <a:off x="-152400" y="-239305"/>
            <a:ext cx="9296400" cy="80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5" y="365125"/>
            <a:ext cx="8825230" cy="132588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+mn-lt"/>
              </a:rPr>
              <a:t>Classification of Vitamins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886152EC-884C-4D59-A27D-CA795F741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" y="1524000"/>
            <a:ext cx="8896828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VITAMIN E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CFDEDB1-BC62-4F36-8747-31752FA39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SOURCES OF VITAMIN E</a:t>
            </a:r>
            <a:endParaRPr lang="en-US" alt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D68F6A-838E-A322-8960-4D6A9B3F1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b="1" dirty="0"/>
              <a:t>Sources include:</a:t>
            </a:r>
          </a:p>
          <a:p>
            <a:r>
              <a:rPr lang="en-US" sz="3600" dirty="0"/>
              <a:t>Nuts and seeds</a:t>
            </a:r>
          </a:p>
          <a:p>
            <a:r>
              <a:rPr lang="en-US" sz="3600" dirty="0"/>
              <a:t>Vegetable oils</a:t>
            </a:r>
          </a:p>
          <a:p>
            <a:r>
              <a:rPr lang="en-US" sz="3600" dirty="0"/>
              <a:t>Green Leafy Vegetables</a:t>
            </a:r>
          </a:p>
          <a:p>
            <a:r>
              <a:rPr lang="en-US" sz="3600" dirty="0"/>
              <a:t>Fortified foods</a:t>
            </a:r>
          </a:p>
          <a:p>
            <a:r>
              <a:rPr lang="en-US" sz="3600" dirty="0"/>
              <a:t>Fruits and Fish</a:t>
            </a:r>
          </a:p>
          <a:p>
            <a:r>
              <a:rPr lang="en-US" sz="3600" b="1" dirty="0"/>
              <a:t>RDA OF VITAMIN E =</a:t>
            </a:r>
          </a:p>
          <a:p>
            <a:r>
              <a:rPr lang="en-US" sz="3600" dirty="0"/>
              <a:t>Adult males and females (ages 14 and older): 15 mg per day</a:t>
            </a:r>
          </a:p>
          <a:p>
            <a:r>
              <a:rPr lang="en-US" sz="3600" dirty="0"/>
              <a:t>Pregnant females: 15 mg per day</a:t>
            </a:r>
          </a:p>
          <a:p>
            <a:r>
              <a:rPr lang="en-US" sz="3600" dirty="0"/>
              <a:t>Lactating females: 19 mg per day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altLang="en-US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E935F63-1D0D-4784-A596-7D8AC1250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981950" cy="1460499"/>
          </a:xfrm>
        </p:spPr>
        <p:txBody>
          <a:bodyPr/>
          <a:lstStyle/>
          <a:p>
            <a:pPr algn="ctr"/>
            <a:r>
              <a:rPr lang="en-US" sz="3600" dirty="0"/>
              <a:t>VITAMIN E – BIOCHEMICAL FUNCTION</a:t>
            </a:r>
            <a:endParaRPr lang="en-US" alt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655F4E9-1401-413A-A45E-F33BC4B91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381"/>
          <a:stretch/>
        </p:blipFill>
        <p:spPr>
          <a:xfrm>
            <a:off x="882190" y="1825625"/>
            <a:ext cx="7379620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VITAMIN E – BIOCHEMICAL FUNCTION</a:t>
            </a:r>
            <a:endParaRPr lang="en-US" altLang="en-US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1634283-1C41-4FD0-880E-8D18E5563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907"/>
          <a:stretch/>
        </p:blipFill>
        <p:spPr>
          <a:xfrm>
            <a:off x="628649" y="1524000"/>
            <a:ext cx="6719701" cy="39861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VITAMIN E – BIOCHEMICAL FUNCTION</a:t>
            </a:r>
            <a:endParaRPr lang="en-US" alt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886700" cy="4351338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B7EB4-7E17-4008-A779-5BB947296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78"/>
          <a:stretch/>
        </p:blipFill>
        <p:spPr>
          <a:xfrm>
            <a:off x="381000" y="1662341"/>
            <a:ext cx="8382000" cy="40296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7886700" cy="5799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" panose="020F0502020204030204"/>
                <a:cs typeface="Calibri" panose="020F0502020204030204"/>
                <a:sym typeface="+mn-ea"/>
              </a:rPr>
              <a:t>  Core Knowledge             </a:t>
            </a:r>
            <a:endParaRPr lang="en-US" sz="4000" dirty="0">
              <a:latin typeface="Calibri" panose="020F0502020204030204"/>
              <a:cs typeface="Calibri" panose="020F0502020204030204"/>
              <a:sym typeface="+mn-ea"/>
            </a:endParaRPr>
          </a:p>
          <a:p>
            <a:endParaRPr dirty="0">
              <a:latin typeface="Calibri" panose="020F0502020204030204"/>
              <a:cs typeface="Calibri" panose="020F0502020204030204"/>
            </a:endParaRPr>
          </a:p>
          <a:p>
            <a:r>
              <a:rPr lang="en-US" sz="2400" dirty="0"/>
              <a:t>VITAMIN E – BIOCHEMICAL FUNCTION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D4E1BC-691E-41E5-B2CB-544DAB3DA9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11"/>
          <a:stretch/>
        </p:blipFill>
        <p:spPr>
          <a:xfrm>
            <a:off x="533400" y="1748861"/>
            <a:ext cx="8077200" cy="397690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3237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OTHER ROLES OF VITAMIN E</a:t>
            </a:r>
            <a:endParaRPr lang="en-US" sz="3600" b="1" spc="-1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  <a:sym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C51FBF-7A6B-43D0-8D2C-4E37AE311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63"/>
          <a:stretch/>
        </p:blipFill>
        <p:spPr>
          <a:xfrm>
            <a:off x="920185" y="1825625"/>
            <a:ext cx="7303629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BFA46-94D9-4DBB-D8F6-38F6D5D2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Vertical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CFAB4-A8C4-B0FE-777C-7935827B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D6310-30E8-3E2C-AF5D-69020E205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2E4794-7F60-4BCA-A6C2-47430AF32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295400"/>
            <a:ext cx="6482292" cy="48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7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Year MBBS</a:t>
            </a:r>
            <a:br>
              <a:rPr lang="en-US" b="1" dirty="0"/>
            </a:br>
            <a:r>
              <a:rPr lang="en-US" b="1" dirty="0"/>
              <a:t>Gastrointestinal Tract Module</a:t>
            </a:r>
            <a:br>
              <a:rPr lang="en-US" b="1" dirty="0"/>
            </a:br>
            <a:r>
              <a:rPr lang="en-US" sz="4000" b="1" dirty="0"/>
              <a:t>Large Group Interactive Session (LGIS)</a:t>
            </a:r>
            <a:br>
              <a:rPr lang="en-US" sz="4000" b="1" dirty="0"/>
            </a:br>
            <a:r>
              <a:rPr lang="en-US" sz="4000" b="1" dirty="0"/>
              <a:t>Vitamin 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943444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anose="02020603050405020304" pitchFamily="18" charset="0"/>
              </a:rPr>
              <a:t>Presenter: Dr. Almas </a:t>
            </a:r>
            <a:r>
              <a:rPr lang="en-US" sz="7200" b="1" dirty="0" err="1">
                <a:cs typeface="Times New Roman" panose="02020603050405020304" pitchFamily="18" charset="0"/>
              </a:rPr>
              <a:t>Ajaz</a:t>
            </a:r>
            <a:r>
              <a:rPr lang="en-US" sz="7200" b="1" dirty="0">
                <a:cs typeface="Times New Roman" panose="02020603050405020304" pitchFamily="18" charset="0"/>
              </a:rPr>
              <a:t>				</a:t>
            </a:r>
          </a:p>
          <a:p>
            <a:pPr algn="l"/>
            <a:r>
              <a:rPr lang="en-US" sz="7200" b="1" dirty="0">
                <a:cs typeface="Times New Roman" panose="02020603050405020304" pitchFamily="18" charset="0"/>
              </a:rPr>
              <a:t>                                       			</a:t>
            </a:r>
            <a:r>
              <a:rPr lang="en-US" sz="3300" b="1" dirty="0">
                <a:cs typeface="Times New Roman" panose="02020603050405020304" pitchFamily="18" charset="0"/>
              </a:rPr>
              <a:t>			</a:t>
            </a:r>
            <a:r>
              <a:rPr lang="en-US" sz="2400" b="1" dirty="0">
                <a:cs typeface="Times New Roman" panose="02020603050405020304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05200"/>
            <a:ext cx="1752599" cy="1871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52400"/>
            <a:ext cx="990600" cy="9336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4E3F-65F6-F2FF-A16A-89FB4B01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D6236-2C21-E004-F6CC-CD624D91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EDF7D-40A8-162C-380F-0DAD562FB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26A7B3-8C40-4363-B320-999E3E785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73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3B768-07A9-8D37-99F4-F3C76589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Family Medicine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B060-8801-2FB1-3EFE-48E4DA194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9600" dirty="0"/>
              <a:t>Family physicians can provide </a:t>
            </a:r>
            <a:r>
              <a:rPr lang="en-US" sz="9600" b="1" dirty="0"/>
              <a:t>essential nutritional counseling </a:t>
            </a:r>
            <a:r>
              <a:rPr lang="en-US" sz="9600" dirty="0"/>
              <a:t>to families, emphasizing the importance of a balanced diet that includes adequate amounts of fat-soluble vitamins (A, D, E, and K). </a:t>
            </a:r>
          </a:p>
          <a:p>
            <a:r>
              <a:rPr lang="en-US" sz="9600" dirty="0"/>
              <a:t>Patients with certain chronic conditions, such as </a:t>
            </a:r>
            <a:r>
              <a:rPr lang="en-US" sz="9600" b="1" dirty="0"/>
              <a:t>malabsorption</a:t>
            </a:r>
            <a:r>
              <a:rPr lang="en-US" sz="9600" dirty="0"/>
              <a:t> disorders, liver diseases, or pancreatic disorders, may be prone to fat-soluble vitamin deficiencies. Family physicians can</a:t>
            </a:r>
            <a:r>
              <a:rPr lang="en-US" sz="9600" b="1" dirty="0"/>
              <a:t> monitor </a:t>
            </a:r>
            <a:r>
              <a:rPr lang="en-US" sz="9600" dirty="0"/>
              <a:t>these patients closely, recommend appropriate supplementation, and adjust treatments as needed.</a:t>
            </a:r>
          </a:p>
          <a:p>
            <a:r>
              <a:rPr lang="en-US" sz="9600" dirty="0"/>
              <a:t>Family physicians can contribute to </a:t>
            </a:r>
            <a:r>
              <a:rPr lang="en-US" sz="9600" b="1" dirty="0"/>
              <a:t>community education initiatives</a:t>
            </a:r>
            <a:r>
              <a:rPr lang="en-US" sz="9600" dirty="0"/>
              <a:t>, raising awareness about the importance of fat-soluble vitamins and promoting healthy nutrition practices for all age groups.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29C19-7708-CF99-2F2B-DF62BE12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6A098-8E4D-E542-4602-D8B538C08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</p:spTree>
    <p:extLst>
      <p:ext uri="{BB962C8B-B14F-4D97-AF65-F5344CB8AC3E}">
        <p14:creationId xmlns:p14="http://schemas.microsoft.com/office/powerpoint/2010/main" val="1429644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31D70-9F3B-B7DD-C028-68E02790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Artificial Intelligence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8493F-15D0-AC63-146B-01846243C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78867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/>
              <a:t>Personalized Nutrition Guidance:</a:t>
            </a:r>
            <a:r>
              <a:rPr lang="en-US" sz="3200" dirty="0"/>
              <a:t> AI enables tailored </a:t>
            </a:r>
            <a:r>
              <a:rPr lang="en-US" sz="3200" dirty="0" err="1"/>
              <a:t>dietaryrecommendations</a:t>
            </a:r>
            <a:r>
              <a:rPr lang="en-US" sz="3200" dirty="0"/>
              <a:t> based on individual factors, optimizing fat-soluble vitamin intake.</a:t>
            </a:r>
          </a:p>
          <a:p>
            <a:r>
              <a:rPr lang="en-US" sz="3200" b="1" dirty="0"/>
              <a:t>Early Deficiency Detection:</a:t>
            </a:r>
            <a:r>
              <a:rPr lang="en-US" sz="3200" dirty="0"/>
              <a:t> Machine learning helps identify patterns in health data, facilitating early detection of potential fat-soluble vitamin deficiencies.</a:t>
            </a:r>
          </a:p>
          <a:p>
            <a:r>
              <a:rPr lang="en-US" sz="3200" b="1" dirty="0"/>
              <a:t>Remote Monitoring:</a:t>
            </a:r>
            <a:r>
              <a:rPr lang="en-US" sz="3200" dirty="0"/>
              <a:t> AI supports remote tracking of nutritional adherence and vitamin status, enhancing accessibility to healthcare services.</a:t>
            </a:r>
          </a:p>
          <a:p>
            <a:r>
              <a:rPr lang="en-US" sz="3200" b="1" dirty="0"/>
              <a:t>Drug-Nutrient Interaction Analysis:</a:t>
            </a:r>
            <a:r>
              <a:rPr lang="en-US" sz="3200" dirty="0"/>
              <a:t> Algorithms assist in recognizing potential interactions between medications and fat-soluble vitamins for safer prescribing.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543F7-AB77-3BCE-DA36-B9257AB4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C6FF9-53AC-1FF3-FE2F-E090B2AF3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</p:spTree>
    <p:extLst>
      <p:ext uri="{BB962C8B-B14F-4D97-AF65-F5344CB8AC3E}">
        <p14:creationId xmlns:p14="http://schemas.microsoft.com/office/powerpoint/2010/main" val="2420195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8099-79BB-0C66-53E5-67824927E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Bioethics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28B1C-C3C6-8320-EC0C-A076CE2E0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600" b="1" dirty="0"/>
              <a:t>Equitable Access to Supplements:</a:t>
            </a:r>
            <a:r>
              <a:rPr lang="en-US" sz="3600" dirty="0"/>
              <a:t> Bioethics considerations involve ensuring fair distribution and access to fat-soluble vitamin supplements, particularly in vulnerable populations with limited resources.</a:t>
            </a:r>
          </a:p>
          <a:p>
            <a:r>
              <a:rPr lang="en-US" sz="3600" b="1" dirty="0"/>
              <a:t>Informed Consent for Genetic Testing:</a:t>
            </a:r>
            <a:r>
              <a:rPr lang="en-US" sz="3600" dirty="0"/>
              <a:t> Ethical practices in nutritional genomics involve obtaining informed consent when utilizing genetic testing.</a:t>
            </a:r>
          </a:p>
          <a:p>
            <a:r>
              <a:rPr lang="en-US" sz="3600" b="1" dirty="0"/>
              <a:t>Cultural Sensitivity in Dietary Recommendations:</a:t>
            </a:r>
            <a:r>
              <a:rPr lang="en-US" sz="3600" dirty="0"/>
              <a:t> Bioethics emphasizes cultural competence in providing dietary advice related to fat-soluble vitamins, respecting diverse beliefs and practices that influence food choices.</a:t>
            </a:r>
          </a:p>
          <a:p>
            <a:r>
              <a:rPr lang="en-US" sz="3600" b="1" dirty="0"/>
              <a:t>Transparent Communication on Supplementation:</a:t>
            </a:r>
            <a:r>
              <a:rPr lang="en-US" sz="3600" dirty="0"/>
              <a:t> Ethical communication with patients involves transparent discussions about the risks and benefits of fat-soluble vitamin supplementation, respecting autonomy and ensuring informed decision-making.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706E4-657A-3446-DADF-B7CDC9DD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0FE7D-82F5-0CD6-B981-8A928C0D3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</p:spTree>
    <p:extLst>
      <p:ext uri="{BB962C8B-B14F-4D97-AF65-F5344CB8AC3E}">
        <p14:creationId xmlns:p14="http://schemas.microsoft.com/office/powerpoint/2010/main" val="3551527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157F9-E166-548E-6413-5F035091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itchFamily="34" charset="0"/>
              </a:rPr>
              <a:t>Suggested Research Article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8B3CC-56B1-FD02-255E-BBE23C22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28B13-F071-AE75-00ED-C9CAAFDB7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6D55E8-4BED-6F11-F03D-8A0A6ED06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78867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b="1" dirty="0"/>
              <a:t>Link: </a:t>
            </a:r>
            <a:r>
              <a:rPr lang="en-US" sz="2400" dirty="0">
                <a:hlinkClick r:id="rId3"/>
              </a:rPr>
              <a:t>Mini-Review: Electrochemical Sensors Used for the Determination of Water- and Fat-Soluble Vitamins: B, D, K: Critical Reviews in Analytical Chemistry: Vol 54, No 1 (tandfonline.com)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 err="1"/>
              <a:t>Title</a:t>
            </a:r>
            <a:r>
              <a:rPr lang="en-US" sz="2400" dirty="0" err="1"/>
              <a:t>:</a:t>
            </a:r>
            <a:r>
              <a:rPr lang="en-US" sz="2400" b="1" dirty="0" err="1"/>
              <a:t>Mini-Review</a:t>
            </a:r>
            <a:r>
              <a:rPr lang="en-US" sz="2400" b="1" dirty="0"/>
              <a:t>: Electrochemical Sensors Used for the Determination of Water- and Fat-Soluble Vitamins: B, D , K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Author Name</a:t>
            </a:r>
            <a:r>
              <a:rPr lang="en-US" sz="2400" dirty="0"/>
              <a:t>: Damaris-</a:t>
            </a:r>
            <a:r>
              <a:rPr lang="en-US" sz="2400" dirty="0" err="1"/>
              <a:t>Crisitna</a:t>
            </a:r>
            <a:r>
              <a:rPr lang="en-US" sz="2400" dirty="0"/>
              <a:t> Gheorghe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Abstract: </a:t>
            </a:r>
            <a:r>
              <a:rPr lang="en-US" sz="3200" dirty="0"/>
              <a:t>Vitamins are one of the most essential organic compounds that are necessary for the human body, in order to develop and grow in a healthy way. The aim of this mini-review is to bring together a series of electrochemical sensors (voltametric and </a:t>
            </a:r>
            <a:r>
              <a:rPr lang="en-US" sz="3200" dirty="0" err="1"/>
              <a:t>amperometric</a:t>
            </a:r>
            <a:r>
              <a:rPr lang="en-US" sz="3200" dirty="0"/>
              <a:t>) developed for the determination of vitamins from the families of B, D and K in biological, pharmaceutical or food-related samples. For this mini-review, 16 articles published between 2016 and 2021 were taken into consideration.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00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A813-4DBA-191D-A79E-E8282C33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E343-FD4C-AE74-6560-A5E5146BA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Which of the following is NOT a function of Vitamin E in the human body?</a:t>
            </a:r>
          </a:p>
          <a:p>
            <a:pPr marL="0" indent="0">
              <a:buNone/>
            </a:pPr>
            <a:r>
              <a:rPr lang="en-US" dirty="0"/>
              <a:t>a) Antioxidant activity</a:t>
            </a:r>
          </a:p>
          <a:p>
            <a:pPr marL="0" indent="0">
              <a:buNone/>
            </a:pPr>
            <a:r>
              <a:rPr lang="en-US" dirty="0"/>
              <a:t>b) Regulation of blood clotting</a:t>
            </a:r>
          </a:p>
          <a:p>
            <a:pPr marL="0" indent="0">
              <a:buNone/>
            </a:pPr>
            <a:r>
              <a:rPr lang="en-US" dirty="0"/>
              <a:t>c) Maintenance of healthy skin</a:t>
            </a:r>
          </a:p>
          <a:p>
            <a:pPr marL="0" indent="0">
              <a:buNone/>
            </a:pPr>
            <a:r>
              <a:rPr lang="en-US" dirty="0"/>
              <a:t>d) Protection of cell membranes</a:t>
            </a:r>
          </a:p>
          <a:p>
            <a:pPr marL="0" indent="0">
              <a:buNone/>
            </a:pPr>
            <a:r>
              <a:rPr lang="en-US" dirty="0"/>
              <a:t>e) Immune system support</a:t>
            </a:r>
          </a:p>
          <a:p>
            <a:r>
              <a:rPr lang="en-US" dirty="0"/>
              <a:t>Which of the following is the main dietary source of Vitamin E?</a:t>
            </a:r>
          </a:p>
          <a:p>
            <a:pPr marL="0" indent="0">
              <a:buNone/>
            </a:pPr>
            <a:r>
              <a:rPr lang="en-US" dirty="0"/>
              <a:t>a) Fish oil</a:t>
            </a:r>
          </a:p>
          <a:p>
            <a:pPr marL="0" indent="0">
              <a:buNone/>
            </a:pPr>
            <a:r>
              <a:rPr lang="en-US" dirty="0"/>
              <a:t>b) Sunflower seeds</a:t>
            </a:r>
          </a:p>
          <a:p>
            <a:pPr marL="0" indent="0">
              <a:buNone/>
            </a:pPr>
            <a:r>
              <a:rPr lang="en-US" dirty="0"/>
              <a:t>c) Liver</a:t>
            </a:r>
          </a:p>
          <a:p>
            <a:pPr marL="0" indent="0">
              <a:buNone/>
            </a:pPr>
            <a:r>
              <a:rPr lang="en-US" dirty="0"/>
              <a:t>d) Red meat</a:t>
            </a:r>
          </a:p>
          <a:p>
            <a:pPr marL="0" indent="0">
              <a:buNone/>
            </a:pPr>
            <a:r>
              <a:rPr lang="en-US" dirty="0"/>
              <a:t>e) Dairy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A3DEA-62E0-8189-EAAE-F9ACDEBC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21D4F-F7ED-AFAD-CCBF-1E1D88B41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36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7448-E4E6-A711-9B81-924670FF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F7A90-CF61-7837-B946-79AFC6E01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Vitamin E deficiency is most commonly associated with:</a:t>
            </a:r>
          </a:p>
          <a:p>
            <a:pPr marL="0" indent="0">
              <a:buNone/>
            </a:pPr>
            <a:r>
              <a:rPr lang="en-US" dirty="0"/>
              <a:t>a) Night blindness</a:t>
            </a:r>
          </a:p>
          <a:p>
            <a:pPr marL="0" indent="0">
              <a:buNone/>
            </a:pPr>
            <a:r>
              <a:rPr lang="en-US" dirty="0"/>
              <a:t>b) Rickets</a:t>
            </a:r>
          </a:p>
          <a:p>
            <a:pPr marL="0" indent="0">
              <a:buNone/>
            </a:pPr>
            <a:r>
              <a:rPr lang="en-US" dirty="0"/>
              <a:t>c) Anemia</a:t>
            </a:r>
          </a:p>
          <a:p>
            <a:pPr marL="0" indent="0">
              <a:buNone/>
            </a:pPr>
            <a:r>
              <a:rPr lang="en-US" dirty="0"/>
              <a:t>d) Pellagra</a:t>
            </a:r>
          </a:p>
          <a:p>
            <a:pPr marL="0" indent="0">
              <a:buNone/>
            </a:pPr>
            <a:r>
              <a:rPr lang="en-US" dirty="0"/>
              <a:t>e) Beriberi</a:t>
            </a:r>
          </a:p>
          <a:p>
            <a:r>
              <a:rPr lang="en-US" dirty="0"/>
              <a:t>Which of the following conditions is NOT linked to Vitamin E deficiency?</a:t>
            </a:r>
          </a:p>
          <a:p>
            <a:pPr marL="0" indent="0">
              <a:buNone/>
            </a:pPr>
            <a:r>
              <a:rPr lang="en-US" dirty="0"/>
              <a:t>a) Hemolytic anemia</a:t>
            </a:r>
          </a:p>
          <a:p>
            <a:pPr marL="0" indent="0">
              <a:buNone/>
            </a:pPr>
            <a:r>
              <a:rPr lang="en-US" dirty="0"/>
              <a:t>b) Age-related macular degeneration</a:t>
            </a:r>
          </a:p>
          <a:p>
            <a:pPr marL="0" indent="0">
              <a:buNone/>
            </a:pPr>
            <a:r>
              <a:rPr lang="en-US" dirty="0"/>
              <a:t>c) Neurological disorders</a:t>
            </a:r>
          </a:p>
          <a:p>
            <a:pPr marL="0" indent="0">
              <a:buNone/>
            </a:pPr>
            <a:r>
              <a:rPr lang="en-US" dirty="0"/>
              <a:t>d) Cardiovascular disease</a:t>
            </a:r>
          </a:p>
          <a:p>
            <a:pPr marL="0" indent="0">
              <a:buNone/>
            </a:pPr>
            <a:r>
              <a:rPr lang="en-US" dirty="0"/>
              <a:t>e) Osteoporosis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D6FBC-06CA-01DD-D336-2DCD543A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45175-B9D8-4DEE-BF96-F6E29FB98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D1917-8130-2C74-BEC0-E6CA12768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95534-BB9F-1155-5769-430696AD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Vitamin E deficiency is most commonly associated with:</a:t>
            </a:r>
          </a:p>
          <a:p>
            <a:pPr marL="0" indent="0">
              <a:buNone/>
            </a:pPr>
            <a:r>
              <a:rPr lang="en-US" dirty="0"/>
              <a:t>a) Night blindness</a:t>
            </a:r>
          </a:p>
          <a:p>
            <a:pPr marL="0" indent="0">
              <a:buNone/>
            </a:pPr>
            <a:r>
              <a:rPr lang="en-US" dirty="0"/>
              <a:t>b) Rickets</a:t>
            </a:r>
          </a:p>
          <a:p>
            <a:pPr marL="0" indent="0">
              <a:buNone/>
            </a:pPr>
            <a:r>
              <a:rPr lang="en-US" dirty="0"/>
              <a:t>c) Anemia</a:t>
            </a:r>
          </a:p>
          <a:p>
            <a:pPr marL="0" indent="0">
              <a:buNone/>
            </a:pPr>
            <a:r>
              <a:rPr lang="en-US" dirty="0"/>
              <a:t>d) Pellagra</a:t>
            </a:r>
          </a:p>
          <a:p>
            <a:pPr marL="0" indent="0">
              <a:buNone/>
            </a:pPr>
            <a:r>
              <a:rPr lang="en-US" dirty="0"/>
              <a:t>e) Beriberi</a:t>
            </a:r>
          </a:p>
          <a:p>
            <a:r>
              <a:rPr lang="en-US" dirty="0"/>
              <a:t>Which of the following conditions is NOT linked to Vitamin E deficiency?</a:t>
            </a:r>
          </a:p>
          <a:p>
            <a:pPr marL="0" indent="0">
              <a:buNone/>
            </a:pPr>
            <a:r>
              <a:rPr lang="en-US" dirty="0"/>
              <a:t>a) Hemolytic anemia</a:t>
            </a:r>
          </a:p>
          <a:p>
            <a:pPr marL="0" indent="0">
              <a:buNone/>
            </a:pPr>
            <a:r>
              <a:rPr lang="en-US" dirty="0"/>
              <a:t>b) Age-related macular degeneration</a:t>
            </a:r>
          </a:p>
          <a:p>
            <a:pPr marL="0" indent="0">
              <a:buNone/>
            </a:pPr>
            <a:r>
              <a:rPr lang="en-US" dirty="0"/>
              <a:t>c) Neurological disorders</a:t>
            </a:r>
          </a:p>
          <a:p>
            <a:pPr marL="0" indent="0">
              <a:buNone/>
            </a:pPr>
            <a:r>
              <a:rPr lang="en-US" dirty="0"/>
              <a:t>d) Cardiovascular disease</a:t>
            </a:r>
          </a:p>
          <a:p>
            <a:pPr marL="0" indent="0">
              <a:buNone/>
            </a:pPr>
            <a:r>
              <a:rPr lang="en-US" dirty="0"/>
              <a:t>e) Osteoporosis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5220C-56A5-60D2-4C89-2AA169D2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F1B63-7C19-DAA2-76CE-78050FEDE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78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DD8D-63AB-E7CD-2301-3D41784A7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C4591-CD9D-133C-66BB-A3E597C83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Recommended Dietary Allowance (RDA) for Vitamin E in adult males and females is:</a:t>
            </a:r>
          </a:p>
          <a:p>
            <a:pPr marL="0" indent="0">
              <a:buNone/>
            </a:pPr>
            <a:r>
              <a:rPr lang="en-US" dirty="0"/>
              <a:t>a) 10 mg</a:t>
            </a:r>
          </a:p>
          <a:p>
            <a:pPr marL="0" indent="0">
              <a:buNone/>
            </a:pPr>
            <a:r>
              <a:rPr lang="en-US" dirty="0"/>
              <a:t>b) 50 mg</a:t>
            </a:r>
          </a:p>
          <a:p>
            <a:pPr marL="0" indent="0">
              <a:buNone/>
            </a:pPr>
            <a:r>
              <a:rPr lang="en-US" dirty="0"/>
              <a:t>c) 75 mg</a:t>
            </a:r>
          </a:p>
          <a:p>
            <a:pPr marL="0" indent="0">
              <a:buNone/>
            </a:pPr>
            <a:r>
              <a:rPr lang="en-US" dirty="0"/>
              <a:t>d) 100 mg</a:t>
            </a:r>
          </a:p>
          <a:p>
            <a:pPr marL="0" indent="0">
              <a:buNone/>
            </a:pPr>
            <a:r>
              <a:rPr lang="en-US" dirty="0"/>
              <a:t>e) 200 mg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7E6C-2B47-79A3-98DA-F90D468ED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513D0-F084-00BD-119A-952A47B10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21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55293-B219-76A4-9636-0F3EFA34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47B01-3B48-AF47-19AF-AA09CF16A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b) Regulation of blood clotting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b) Sunflower seeds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a) Night blindness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b) Age-related macular degeneration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c) 75 mg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35DA4-5474-7BDD-7956-33AF21FC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2DD31-8C4D-C21F-7EDB-459B4C0A1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4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Motto, Vision, Dream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32695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0" y="1295400"/>
            <a:ext cx="4114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impart evidence based research oriented medical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 best possible patient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inculcate the values of mutual respect and ethical practice of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0F55-7A6A-AB50-C378-1967BAF3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Learning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038AF-643E-3337-98A1-1D137A21D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Text</a:t>
            </a:r>
            <a:r>
              <a:rPr lang="en-GB" sz="2800" dirty="0" err="1"/>
              <a:t>bo</a:t>
            </a:r>
            <a:r>
              <a:rPr lang="en-US" sz="2800" dirty="0"/>
              <a:t>ok of Biochemistry, Lippincott 8</a:t>
            </a:r>
            <a:r>
              <a:rPr lang="en-US" sz="2800" baseline="30000" dirty="0"/>
              <a:t>th</a:t>
            </a:r>
            <a:r>
              <a:rPr lang="en-US" sz="2800" dirty="0"/>
              <a:t> edition</a:t>
            </a:r>
            <a:r>
              <a:rPr lang="en-GB" sz="2800" dirty="0"/>
              <a:t>, chapter no.28 , pages no. 441-444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Google scholar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Google images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5D020-CA93-71F5-194E-5565D7D8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7FC50-34A1-8A2B-21F8-115D7B909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14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6281-9579-A5A2-7655-2F98F738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Digital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1EF1-BB71-8323-1785-0DCFF5651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PC.</a:t>
            </a:r>
          </a:p>
          <a:p>
            <a:r>
              <a:rPr lang="en-US" dirty="0"/>
              <a:t>Open Internet.</a:t>
            </a:r>
          </a:p>
          <a:p>
            <a:r>
              <a:rPr lang="en-US" dirty="0"/>
              <a:t>Search HEC library.</a:t>
            </a:r>
          </a:p>
          <a:p>
            <a:r>
              <a:rPr lang="en-US" dirty="0"/>
              <a:t>Access public universities</a:t>
            </a:r>
          </a:p>
          <a:p>
            <a:r>
              <a:rPr lang="en-US" dirty="0"/>
              <a:t>Click on RMU</a:t>
            </a:r>
          </a:p>
          <a:p>
            <a:r>
              <a:rPr lang="en-US" dirty="0"/>
              <a:t>Read your desired article.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05F1F-FC88-E24F-555F-EE8A177C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FA6F1-BD57-0654-7698-E28D8CA59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09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17D89-7BBB-CE61-DC81-CC600C1E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2CE4C-87E8-D999-255D-22C76C57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C9506-B98C-112F-F36A-419A3A8C1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Image result for THANKS">
            <a:extLst>
              <a:ext uri="{FF2B5EF4-FFF2-40B4-BE49-F238E27FC236}">
                <a16:creationId xmlns:a16="http://schemas.microsoft.com/office/drawing/2014/main" id="{E35E871F-308B-DD48-D51B-2C442024EC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0620" y="2043112"/>
            <a:ext cx="6382759" cy="201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4950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7117"/>
            <a:ext cx="8286750" cy="5943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>
                <a:latin typeface="Calibri" panose="020F0502020204030204" pitchFamily="34" charset="0"/>
              </a:rPr>
              <a:t>At the end of this session students should be able to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GB" sz="3600" dirty="0"/>
              <a:t>Understand the role of vitamin E in human health.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600" dirty="0"/>
              <a:t>Recognize dietary sources and recommended intake of vitamin 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600" dirty="0"/>
              <a:t>Functions of Vitamin E</a:t>
            </a:r>
          </a:p>
          <a:p>
            <a:endParaRPr lang="en-US" dirty="0"/>
          </a:p>
        </p:txBody>
      </p:sp>
      <p:sp>
        <p:nvSpPr>
          <p:cNvPr id="4" name="Title 1"/>
          <p:cNvSpPr txBox="1"/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Interactive Session</a:t>
            </a:r>
            <a:br>
              <a:rPr lang="en-US" sz="3200" b="1" dirty="0">
                <a:latin typeface="+mn-lt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E26F75-69B6-0915-AD35-EEC33D4639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6200" y="1665289"/>
            <a:ext cx="89466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42-year-old woman with hypertension and hyperlipidemia presents for her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annual physical examination. She mentions that she has been taking several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over-the-counter antioxidant supplements, including vitamin 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because she believes they will increase her longevity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sz="3600" kern="1200" dirty="0">
                <a:solidFill>
                  <a:schemeClr val="tx1"/>
                </a:solidFill>
              </a:rPr>
            </a:br>
            <a:endParaRPr lang="en-US" altLang="en-GB" sz="3200" b="1" kern="12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52400" y="1524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Anatomy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CBA750-C75C-4E24-146D-F4A9224B6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Vitamins are essential organic compounds required in small amounts for normal metabolism and good health.</a:t>
            </a:r>
          </a:p>
          <a:p>
            <a:r>
              <a:rPr lang="en-US" dirty="0"/>
              <a:t>They are not a source of energy</a:t>
            </a:r>
          </a:p>
          <a:p>
            <a:r>
              <a:rPr lang="en-US" dirty="0"/>
              <a:t>They are classified into Water-Soluble (Example; </a:t>
            </a:r>
            <a:r>
              <a:rPr lang="en-US" dirty="0" err="1"/>
              <a:t>vitC</a:t>
            </a:r>
            <a:r>
              <a:rPr lang="en-US" dirty="0"/>
              <a:t> and </a:t>
            </a:r>
            <a:r>
              <a:rPr lang="en-US" dirty="0" err="1"/>
              <a:t>vitB</a:t>
            </a:r>
            <a:r>
              <a:rPr lang="en-US" dirty="0"/>
              <a:t>) and Fat-Soluble (Example; A,D,E,K)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168275"/>
            <a:ext cx="2286000" cy="8223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Physiology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D8D7EA-25F6-4E00-D7CF-958F51D5C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Vitamin A </a:t>
            </a:r>
            <a:r>
              <a:rPr lang="en-US" dirty="0"/>
              <a:t>is essential for vision as it plays a crucial role in the formation of rhodopsin which helps in </a:t>
            </a:r>
            <a:r>
              <a:rPr lang="en-US" dirty="0" err="1"/>
              <a:t>vision.It</a:t>
            </a:r>
            <a:r>
              <a:rPr lang="en-US" dirty="0"/>
              <a:t> also supports the immune system and skin health.</a:t>
            </a:r>
          </a:p>
          <a:p>
            <a:r>
              <a:rPr lang="en-US" b="1" dirty="0"/>
              <a:t>Vitamin D </a:t>
            </a:r>
            <a:r>
              <a:rPr lang="en-US" dirty="0"/>
              <a:t>facilitates the absorption of calcium and phosphorus, promoting bone health and mineralization. </a:t>
            </a:r>
          </a:p>
          <a:p>
            <a:r>
              <a:rPr lang="en-US" b="1" dirty="0"/>
              <a:t>Vitamin E </a:t>
            </a:r>
            <a:r>
              <a:rPr lang="en-US" dirty="0"/>
              <a:t>acts as an antioxidant, protecting cell membranes from oxidative damage.</a:t>
            </a:r>
          </a:p>
          <a:p>
            <a:r>
              <a:rPr lang="en-US" b="1" dirty="0"/>
              <a:t>Vitamin K </a:t>
            </a:r>
            <a:r>
              <a:rPr lang="en-US" dirty="0"/>
              <a:t>essential for blood clotting, as it is a cofactor for several proteins involved in the coagulation process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3400"/>
            <a:ext cx="8292465" cy="10071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INTRODUCTION OF VITAMINS</a:t>
            </a:r>
            <a:endParaRPr lang="en-US" altLang="en-US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2A9A0A-2EB6-CA2B-B135-1BD885211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Vitamins are essential organic compounds required in small amounts for normal metabolism and good health.</a:t>
            </a:r>
          </a:p>
          <a:p>
            <a:r>
              <a:rPr lang="en-US" dirty="0"/>
              <a:t>They are not a source of energy</a:t>
            </a:r>
          </a:p>
          <a:p>
            <a:r>
              <a:rPr lang="en-US" dirty="0"/>
              <a:t>They are classified into Water-Soluble (Example; </a:t>
            </a:r>
            <a:r>
              <a:rPr lang="en-US" dirty="0" err="1"/>
              <a:t>vitC</a:t>
            </a:r>
            <a:r>
              <a:rPr lang="en-US" dirty="0"/>
              <a:t> and </a:t>
            </a:r>
            <a:r>
              <a:rPr lang="en-US" dirty="0" err="1"/>
              <a:t>vitB</a:t>
            </a:r>
            <a:r>
              <a:rPr lang="en-US" dirty="0"/>
              <a:t>) and Fat-Soluble (Example; A,D,E,K)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1238</Words>
  <Application>Microsoft Office PowerPoint</Application>
  <PresentationFormat>On-screen Show (4:3)</PresentationFormat>
  <Paragraphs>187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2nd Year MBBS Gastrointestinal Tract Module Large Group Interactive Session (LGIS) Vitamin E</vt:lpstr>
      <vt:lpstr>Motto, Vision, Dream</vt:lpstr>
      <vt:lpstr>PowerPoint Presentation</vt:lpstr>
      <vt:lpstr>PowerPoint Presentation</vt:lpstr>
      <vt:lpstr>Interactive Session </vt:lpstr>
      <vt:lpstr> </vt:lpstr>
      <vt:lpstr>PowerPoint Presentation</vt:lpstr>
      <vt:lpstr>INTRODUCTION OF VITAMINS</vt:lpstr>
      <vt:lpstr>Classification of Vitamins</vt:lpstr>
      <vt:lpstr>VITAMIN E</vt:lpstr>
      <vt:lpstr>SOURCES OF VITAMIN E</vt:lpstr>
      <vt:lpstr>PowerPoint Presentation</vt:lpstr>
      <vt:lpstr>VITAMIN E – BIOCHEMICAL FUNCTION</vt:lpstr>
      <vt:lpstr>VITAMIN E – BIOCHEMICAL FUNCTION</vt:lpstr>
      <vt:lpstr>VITAMIN E – BIOCHEMICAL FUNCTION</vt:lpstr>
      <vt:lpstr>PowerPoint Presentation</vt:lpstr>
      <vt:lpstr>OTHER ROLES OF VITAMIN E</vt:lpstr>
      <vt:lpstr>Vertical Integration</vt:lpstr>
      <vt:lpstr>PowerPoint Presentation</vt:lpstr>
      <vt:lpstr>Family Medicine</vt:lpstr>
      <vt:lpstr>Artificial Intelligence</vt:lpstr>
      <vt:lpstr>Bioethics</vt:lpstr>
      <vt:lpstr>Suggested Research Article</vt:lpstr>
      <vt:lpstr>Assessment</vt:lpstr>
      <vt:lpstr>PowerPoint Presentation</vt:lpstr>
      <vt:lpstr>PowerPoint Presentation</vt:lpstr>
      <vt:lpstr>PowerPoint Presentation</vt:lpstr>
      <vt:lpstr>Answers</vt:lpstr>
      <vt:lpstr>Learning Resources</vt:lpstr>
      <vt:lpstr>How to access Digital Library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Tongue</dc:title>
  <dc:creator>hp</dc:creator>
  <cp:lastModifiedBy>MUHAMMAD SAAD NADEEM</cp:lastModifiedBy>
  <cp:revision>130</cp:revision>
  <dcterms:created xsi:type="dcterms:W3CDTF">2006-08-16T00:00:00Z</dcterms:created>
  <dcterms:modified xsi:type="dcterms:W3CDTF">2025-02-04T16:02:27Z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622C90E5D1B24076887768F58D270976_12</vt:lpwstr>
  </property>
  <property fmtid="{D5CDD505-2E9C-101B-9397-08002B2CF9AE}" pid="3" name="KSOProductBuildVer">
    <vt:lpwstr>1033-12.2.0.19805</vt:lpwstr>
  </property>
</Properties>
</file>