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68"/>
  </p:notesMasterIdLst>
  <p:sldIdLst>
    <p:sldId id="318" r:id="rId3"/>
    <p:sldId id="317" r:id="rId4"/>
    <p:sldId id="297" r:id="rId5"/>
    <p:sldId id="296" r:id="rId6"/>
    <p:sldId id="258" r:id="rId7"/>
    <p:sldId id="319" r:id="rId8"/>
    <p:sldId id="320" r:id="rId9"/>
    <p:sldId id="321" r:id="rId10"/>
    <p:sldId id="323" r:id="rId11"/>
    <p:sldId id="326" r:id="rId12"/>
    <p:sldId id="327" r:id="rId13"/>
    <p:sldId id="328" r:id="rId14"/>
    <p:sldId id="329" r:id="rId15"/>
    <p:sldId id="330" r:id="rId16"/>
    <p:sldId id="331" r:id="rId17"/>
    <p:sldId id="332" r:id="rId18"/>
    <p:sldId id="324" r:id="rId19"/>
    <p:sldId id="334" r:id="rId20"/>
    <p:sldId id="382" r:id="rId21"/>
    <p:sldId id="385"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366" r:id="rId63"/>
    <p:sldId id="348" r:id="rId64"/>
    <p:sldId id="349" r:id="rId65"/>
    <p:sldId id="367" r:id="rId66"/>
    <p:sldId id="36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364" autoAdjust="0"/>
  </p:normalViewPr>
  <p:slideViewPr>
    <p:cSldViewPr showGuides="1">
      <p:cViewPr varScale="1">
        <p:scale>
          <a:sx n="79" d="100"/>
          <a:sy n="79" d="100"/>
        </p:scale>
        <p:origin x="1565" y="36"/>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4739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11</a:t>
            </a:fld>
            <a:endParaRPr lang="en-US"/>
          </a:p>
        </p:txBody>
      </p:sp>
    </p:spTree>
    <p:extLst>
      <p:ext uri="{BB962C8B-B14F-4D97-AF65-F5344CB8AC3E}">
        <p14:creationId xmlns:p14="http://schemas.microsoft.com/office/powerpoint/2010/main" val="356149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117442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19</a:t>
            </a:fld>
            <a:endParaRPr lang="en-US"/>
          </a:p>
        </p:txBody>
      </p:sp>
    </p:spTree>
    <p:extLst>
      <p:ext uri="{BB962C8B-B14F-4D97-AF65-F5344CB8AC3E}">
        <p14:creationId xmlns:p14="http://schemas.microsoft.com/office/powerpoint/2010/main" val="44890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42</a:t>
            </a:fld>
            <a:endParaRPr lang="en-US"/>
          </a:p>
        </p:txBody>
      </p:sp>
    </p:spTree>
    <p:extLst>
      <p:ext uri="{BB962C8B-B14F-4D97-AF65-F5344CB8AC3E}">
        <p14:creationId xmlns:p14="http://schemas.microsoft.com/office/powerpoint/2010/main" val="69934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search.yahoo.com/_ylt=AwrErVIfd0Zkg9QIlhpXNyoA;_ylu=Y29sbwNiZjEEcG9zAzEEdnRpZAMEc2VjA3Ny/RV=2/RE=1682368416/RO=10/RU=https%3a%2f%2fpubmed.ncbi.nlm.nih.gov%2f29099763%2f/RK=2/RS=kHHUaWmFojm5eWHHOIeSVL6LA_8-" TargetMode="External"/><Relationship Id="rId2" Type="http://schemas.openxmlformats.org/officeDocument/2006/relationships/hyperlink" Target="https://www.intechopen.com/chapters/5644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r.search.yahoo.com/_ylt=AwrirUQWpEZk2mgLOBVXNyoA;_ylu=Y29sbwNiZjEEcG9zAzEEdnRpZAMEc2VjA3Ny/RV=2/RE=1682379926/RO=10/RU=https%3a%2f%2fpubmed.ncbi.nlm.nih.gov%2f24993939%2f/RK=2/RS=p9BdvUjpnldn4GGGv5Iv0QipBK8-" TargetMode="External"/><Relationship Id="rId2" Type="http://schemas.openxmlformats.org/officeDocument/2006/relationships/hyperlink" Target="https://r.search.yahoo.com/_ylt=AwrEadcJpEZk.AULTNVXNyoA;_ylu=Y29sbwNiZjEEcG9zAzEEdnRpZAMEc2VjA3Ny/RV=2/RE=1682379913/RO=10/RU=https%3a%2f%2fpubmed.ncbi.nlm.nih.gov%2f16029679%2f/RK=2/RS=G8Ca_N8GglsFRNTpb_sL8iosz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8" name="Content Placeholder 7">
            <a:extLst>
              <a:ext uri="{FF2B5EF4-FFF2-40B4-BE49-F238E27FC236}">
                <a16:creationId xmlns:a16="http://schemas.microsoft.com/office/drawing/2014/main" id="{A53F76DA-7814-48E8-B458-5C904EA5BA10}"/>
              </a:ext>
            </a:extLst>
          </p:cNvPr>
          <p:cNvPicPr>
            <a:picLocks noGrp="1" noChangeAspect="1"/>
          </p:cNvPicPr>
          <p:nvPr>
            <p:ph idx="1"/>
          </p:nvPr>
        </p:nvPicPr>
        <p:blipFill>
          <a:blip r:embed="rId3"/>
          <a:stretch>
            <a:fillRect/>
          </a:stretch>
        </p:blipFill>
        <p:spPr>
          <a:xfrm>
            <a:off x="228601" y="1447800"/>
            <a:ext cx="8681188" cy="38394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STRUCTURE</a:t>
            </a:r>
            <a:endParaRPr lang="en-US" altLang="en-US" sz="28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199FE192-E88C-22C7-89C9-E52468B3E16B}"/>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2A78CAF2-5F7C-4E10-B014-421708B74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2038350"/>
            <a:ext cx="406717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SOURCES OF VITAMIN C</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9ED68F6A-838E-A322-8960-4D6A9B3F1780}"/>
              </a:ext>
            </a:extLst>
          </p:cNvPr>
          <p:cNvSpPr>
            <a:spLocks noGrp="1"/>
          </p:cNvSpPr>
          <p:nvPr>
            <p:ph idx="1"/>
          </p:nvPr>
        </p:nvSpPr>
        <p:spPr/>
        <p:txBody>
          <a:bodyPr>
            <a:normAutofit/>
          </a:bodyPr>
          <a:lstStyle/>
          <a:p>
            <a:r>
              <a:rPr lang="en-US" sz="2400" dirty="0"/>
              <a:t>The foods richest in vitamin C are </a:t>
            </a:r>
          </a:p>
          <a:p>
            <a:r>
              <a:rPr lang="en-US" sz="2400" dirty="0"/>
              <a:t>citrus fruits,</a:t>
            </a:r>
          </a:p>
          <a:p>
            <a:r>
              <a:rPr lang="en-US" sz="2400" dirty="0"/>
              <a:t> green peppers, </a:t>
            </a:r>
          </a:p>
          <a:p>
            <a:r>
              <a:rPr lang="en-US" sz="2400" dirty="0"/>
              <a:t>strawberries,</a:t>
            </a:r>
          </a:p>
          <a:p>
            <a:r>
              <a:rPr lang="en-US" sz="2400" dirty="0"/>
              <a:t> tomatoes, </a:t>
            </a:r>
          </a:p>
          <a:p>
            <a:r>
              <a:rPr lang="en-US" sz="2400" dirty="0"/>
              <a:t>broccoli, </a:t>
            </a:r>
          </a:p>
          <a:p>
            <a:r>
              <a:rPr lang="en-US" sz="2400" dirty="0"/>
              <a:t>white potatoes, and sweet potatoes. </a:t>
            </a:r>
          </a:p>
          <a:p>
            <a:r>
              <a:rPr lang="en-US" sz="2400" dirty="0"/>
              <a:t>Other good sources include dark leafy greens, cantaloupe, papaya, mango, watermelon, brussels sprouts, cauliflower, cabbage, red peppers, raspberries, blueberries</a:t>
            </a:r>
          </a:p>
          <a:p>
            <a:pPr marL="0" indent="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A6B8F7F0-C10E-2A99-E005-9A7D90639A88}"/>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1925D93C-DEB5-4308-B66A-3DB20824A899}"/>
              </a:ext>
            </a:extLst>
          </p:cNvPr>
          <p:cNvPicPr>
            <a:picLocks noChangeAspect="1"/>
          </p:cNvPicPr>
          <p:nvPr/>
        </p:nvPicPr>
        <p:blipFill rotWithShape="1">
          <a:blip r:embed="rId2"/>
          <a:srcRect l="3911"/>
          <a:stretch/>
        </p:blipFill>
        <p:spPr>
          <a:xfrm>
            <a:off x="120227" y="139332"/>
            <a:ext cx="8903546" cy="65793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460499"/>
          </a:xfrm>
        </p:spPr>
        <p:txBody>
          <a:bodyPr/>
          <a:lstStyle/>
          <a:p>
            <a:pPr algn="ctr"/>
            <a:r>
              <a:rPr lang="en-US" sz="3600" dirty="0"/>
              <a:t>VITAMIN C – BIOCHEMICAL FUNCTION</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BD6B245D-9C29-9AD0-C2F2-FEC8DF7D7EDC}"/>
              </a:ext>
            </a:extLst>
          </p:cNvPr>
          <p:cNvSpPr>
            <a:spLocks noGrp="1"/>
          </p:cNvSpPr>
          <p:nvPr>
            <p:ph idx="1"/>
          </p:nvPr>
        </p:nvSpPr>
        <p:spPr/>
        <p:txBody>
          <a:bodyPr/>
          <a:lstStyle/>
          <a:p>
            <a:r>
              <a:rPr lang="en-US" sz="2400" b="1" dirty="0"/>
              <a:t>Vitamin C has three major roles:</a:t>
            </a:r>
          </a:p>
          <a:p>
            <a:r>
              <a:rPr lang="en-US" sz="2400" dirty="0"/>
              <a:t>Firstly, it catalyzes the hydroxylation reactions especially prolyl and </a:t>
            </a:r>
            <a:r>
              <a:rPr lang="en-US" sz="2400" dirty="0" err="1"/>
              <a:t>lysyl</a:t>
            </a:r>
            <a:r>
              <a:rPr lang="en-US" sz="2400" dirty="0"/>
              <a:t> residues of collagen. Thus, promoting the formation of connective tissues and bones.</a:t>
            </a:r>
          </a:p>
          <a:p>
            <a:r>
              <a:rPr lang="en-US" sz="2400" dirty="0"/>
              <a:t>Secondly, it actively participates in anti-oxidation. It is very powerful reductant.</a:t>
            </a:r>
          </a:p>
          <a:p>
            <a:r>
              <a:rPr lang="en-US" sz="2400" dirty="0"/>
              <a:t>Thirdly, it helps in the absorption of iron from the intestine.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Biosynthesis of Vitamin C</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B87E259A-5042-5A8D-5B52-4C2789504A5E}"/>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5317CC9D-891C-4218-A513-832F8E810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10" y="1524000"/>
            <a:ext cx="7120890" cy="4616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VITAMIN C – BIOCHEMICAL FUNCTION</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3" name="Content Placeholder 2"/>
          <p:cNvSpPr>
            <a:spLocks noGrp="1"/>
          </p:cNvSpPr>
          <p:nvPr>
            <p:ph idx="1"/>
          </p:nvPr>
        </p:nvSpPr>
        <p:spPr>
          <a:xfrm>
            <a:off x="533400" y="1524000"/>
            <a:ext cx="7886700" cy="4351338"/>
          </a:xfrm>
        </p:spPr>
        <p:txBody>
          <a:bodyPr>
            <a:normAutofit fontScale="92500" lnSpcReduction="10000"/>
          </a:bodyPr>
          <a:lstStyle/>
          <a:p>
            <a:pPr fontAlgn="base"/>
            <a:r>
              <a:rPr lang="en-US" sz="2400" b="1"/>
              <a:t>Collagen formation:</a:t>
            </a:r>
            <a:endParaRPr lang="en-US" sz="2400"/>
          </a:p>
          <a:p>
            <a:pPr lvl="1" fontAlgn="base"/>
            <a:r>
              <a:rPr lang="en-US" sz="2000"/>
              <a:t>Vitamin C catalyzes the post translational modification responsible for the hydroxylation of prolyl and lysyl residues of collagen fibres.</a:t>
            </a:r>
          </a:p>
          <a:p>
            <a:pPr lvl="1" fontAlgn="base"/>
            <a:r>
              <a:rPr lang="en-US" sz="2000"/>
              <a:t>Bone consists of high percentage of collagen and requires vitamin C for proper formation.</a:t>
            </a:r>
          </a:p>
          <a:p>
            <a:pPr fontAlgn="base"/>
            <a:r>
              <a:rPr lang="en-US" sz="2400" b="1"/>
              <a:t>Serotonin synthesis:</a:t>
            </a:r>
            <a:endParaRPr lang="en-US" sz="2400"/>
          </a:p>
          <a:p>
            <a:pPr lvl="1" fontAlgn="base"/>
            <a:r>
              <a:rPr lang="en-US" sz="2000"/>
              <a:t>Vitamin C is responsible for hydroxylation reaction involved in synthesis of serotonin from tryptophan.</a:t>
            </a:r>
          </a:p>
          <a:p>
            <a:pPr fontAlgn="base"/>
            <a:r>
              <a:rPr lang="en-US" sz="2400" b="1"/>
              <a:t>Folate metabolism:</a:t>
            </a:r>
            <a:endParaRPr lang="en-US" sz="2400"/>
          </a:p>
          <a:p>
            <a:pPr lvl="1" fontAlgn="base"/>
            <a:r>
              <a:rPr lang="en-US" sz="2000"/>
              <a:t>Dihydrofolate reductase (DHFR) requires Vitamin C for its activity.</a:t>
            </a:r>
          </a:p>
          <a:p>
            <a:pPr lvl="1" fontAlgn="base"/>
            <a:r>
              <a:rPr lang="en-US" sz="2000"/>
              <a:t>Therefore, Vitamin C has a role in synthesis of 5,10-methylene tetra hydro folate (THF) acid from7,8-dihydrofolate (DHF).</a:t>
            </a:r>
          </a:p>
          <a:p>
            <a:pPr fontAlgn="base"/>
            <a:r>
              <a:rPr lang="en-US" sz="2400" b="1"/>
              <a:t>Cholesterol synthesis:</a:t>
            </a:r>
            <a:endParaRPr lang="en-US" sz="2400"/>
          </a:p>
          <a:p>
            <a:pPr lvl="1" fontAlgn="base"/>
            <a:r>
              <a:rPr lang="en-US" sz="2000"/>
              <a:t>Enzyme 7-</a:t>
            </a:r>
            <a:r>
              <a:rPr lang="el-GR" sz="2000"/>
              <a:t>α-</a:t>
            </a:r>
            <a:r>
              <a:rPr lang="en-US" sz="2000"/>
              <a:t>hydroxylase involved during cholesterol biosynthesis requires Vit.C.</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3" name="Content Placeholder 2"/>
          <p:cNvSpPr>
            <a:spLocks noGrp="1"/>
          </p:cNvSpPr>
          <p:nvPr>
            <p:ph idx="1"/>
          </p:nvPr>
        </p:nvSpPr>
        <p:spPr>
          <a:xfrm>
            <a:off x="609600" y="304800"/>
            <a:ext cx="7886700" cy="5799455"/>
          </a:xfrm>
        </p:spPr>
        <p:txBody>
          <a:bodyPr>
            <a:normAutofit fontScale="92500" lnSpcReduction="20000"/>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endParaRPr dirty="0">
              <a:latin typeface="Calibri" panose="020F0502020204030204"/>
              <a:cs typeface="Calibri" panose="020F0502020204030204"/>
            </a:endParaRPr>
          </a:p>
          <a:p>
            <a:r>
              <a:rPr lang="en-US" sz="2400" dirty="0"/>
              <a:t>VITAMIN C – BIOCHEMICAL FUNCTION</a:t>
            </a:r>
          </a:p>
          <a:p>
            <a:pPr fontAlgn="base"/>
            <a:r>
              <a:rPr lang="en-US" sz="2400" b="1" dirty="0" err="1"/>
              <a:t>Haemoglobin</a:t>
            </a:r>
            <a:r>
              <a:rPr lang="en-US" sz="2400" b="1" dirty="0"/>
              <a:t> synthesis:</a:t>
            </a:r>
            <a:endParaRPr lang="en-US" sz="2400" dirty="0"/>
          </a:p>
          <a:p>
            <a:pPr lvl="1" fontAlgn="base"/>
            <a:r>
              <a:rPr lang="en-US" sz="2000" dirty="0"/>
              <a:t>Vitamin C help absorption of iron from intestine which is required for hemoglobin synthesis.</a:t>
            </a:r>
          </a:p>
          <a:p>
            <a:pPr fontAlgn="base"/>
            <a:r>
              <a:rPr lang="en-US" sz="2400" b="1" dirty="0"/>
              <a:t>Steroid hormone synthesis:</a:t>
            </a:r>
            <a:endParaRPr lang="en-US" sz="2400" dirty="0"/>
          </a:p>
          <a:p>
            <a:pPr lvl="1" fontAlgn="base"/>
            <a:r>
              <a:rPr lang="en-US" sz="2000" dirty="0"/>
              <a:t>Vitamin C </a:t>
            </a:r>
            <a:r>
              <a:rPr lang="en-US" sz="2000" dirty="0" err="1"/>
              <a:t>catalyses</a:t>
            </a:r>
            <a:r>
              <a:rPr lang="en-US" sz="2000" dirty="0"/>
              <a:t> the hydroxylation reaction involved during the biosynthesis corticosteroid hormones.</a:t>
            </a:r>
          </a:p>
          <a:p>
            <a:pPr fontAlgn="base"/>
            <a:r>
              <a:rPr lang="en-US" sz="2400" b="1" dirty="0"/>
              <a:t>Adrenal gland and gonads:</a:t>
            </a:r>
            <a:endParaRPr lang="en-US" sz="2400" dirty="0"/>
          </a:p>
          <a:p>
            <a:pPr lvl="1" fontAlgn="base"/>
            <a:r>
              <a:rPr lang="en-US" sz="2000" dirty="0"/>
              <a:t>Vitamin C is required in excessive amount for proper maintenance and functioning of adrenal gland and gonads.</a:t>
            </a:r>
          </a:p>
          <a:p>
            <a:pPr fontAlgn="base"/>
            <a:r>
              <a:rPr lang="en-US" sz="2400" b="1" dirty="0"/>
              <a:t>Prevention of diseases:</a:t>
            </a:r>
            <a:endParaRPr lang="en-US" sz="2400" dirty="0"/>
          </a:p>
          <a:p>
            <a:pPr lvl="1" fontAlgn="base"/>
            <a:r>
              <a:rPr lang="en-US" sz="2000" dirty="0"/>
              <a:t>Vitamin C along with Vit-A and E delays the onset of cataract.</a:t>
            </a:r>
          </a:p>
          <a:p>
            <a:pPr lvl="1" fontAlgn="base"/>
            <a:r>
              <a:rPr lang="en-US" sz="2000" dirty="0"/>
              <a:t>Vitamin C has been associated for the prevention of coronary heart diseases and tumor formation along with Vit-A and E.</a:t>
            </a:r>
          </a:p>
          <a:p>
            <a:pPr fontAlgn="base"/>
            <a:r>
              <a:rPr lang="en-US" sz="2400" b="1" dirty="0"/>
              <a:t>Antioxidants:</a:t>
            </a:r>
            <a:endParaRPr lang="en-US" sz="2400" dirty="0"/>
          </a:p>
          <a:p>
            <a:pPr lvl="1" fontAlgn="base"/>
            <a:r>
              <a:rPr lang="en-US" sz="2000" dirty="0"/>
              <a:t>Vitamin C has a sparing action on Vitamin A and E and also some vit-B and prevent their oxidation.</a:t>
            </a:r>
          </a:p>
          <a:p>
            <a:pPr lvl="1" fontAlgn="base"/>
            <a:r>
              <a:rPr lang="en-US" sz="2000" dirty="0"/>
              <a:t>Vit-C prevent the oxidation of cellular components by the effect of free radicals, peroxides, </a:t>
            </a:r>
            <a:r>
              <a:rPr lang="en-US" sz="2000" dirty="0" err="1"/>
              <a:t>superoxides</a:t>
            </a:r>
            <a:r>
              <a:rPr lang="en-US" sz="2000" dirty="0"/>
              <a:t> etc.</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3237"/>
            <a:ext cx="7886700" cy="1325563"/>
          </a:xfrm>
        </p:spPr>
        <p:txBody>
          <a:bodyPr>
            <a:normAutofit/>
          </a:bodyPr>
          <a:lstStyle/>
          <a:p>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pic>
        <p:nvPicPr>
          <p:cNvPr id="7" name="Content Placeholder 6">
            <a:extLst>
              <a:ext uri="{FF2B5EF4-FFF2-40B4-BE49-F238E27FC236}">
                <a16:creationId xmlns:a16="http://schemas.microsoft.com/office/drawing/2014/main" id="{2FF36D63-06DB-4123-A360-2E71105F60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6776" y="1918710"/>
            <a:ext cx="7051824" cy="4482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FA46-94D9-4DBB-D8F6-38F6D5D2E28C}"/>
              </a:ext>
            </a:extLst>
          </p:cNvPr>
          <p:cNvSpPr>
            <a:spLocks noGrp="1"/>
          </p:cNvSpPr>
          <p:nvPr>
            <p:ph type="title"/>
          </p:nvPr>
        </p:nvSpPr>
        <p:spPr/>
        <p:txBody>
          <a:bodyPr/>
          <a:lstStyle/>
          <a:p>
            <a:pPr algn="ctr"/>
            <a:r>
              <a:rPr lang="en-US" b="1" dirty="0">
                <a:latin typeface="+mn-lt"/>
              </a:rPr>
              <a:t>Vertical Integration</a:t>
            </a:r>
          </a:p>
        </p:txBody>
      </p:sp>
      <p:sp>
        <p:nvSpPr>
          <p:cNvPr id="4" name="Slide Number Placeholder 3">
            <a:extLst>
              <a:ext uri="{FF2B5EF4-FFF2-40B4-BE49-F238E27FC236}">
                <a16:creationId xmlns:a16="http://schemas.microsoft.com/office/drawing/2014/main" id="{108CFAB4-A8C4-B0FE-777C-7935827B61B6}"/>
              </a:ext>
            </a:extLst>
          </p:cNvPr>
          <p:cNvSpPr>
            <a:spLocks noGrp="1"/>
          </p:cNvSpPr>
          <p:nvPr>
            <p:ph type="sldNum" sz="quarter" idx="12"/>
          </p:nvPr>
        </p:nvSpPr>
        <p:spPr/>
        <p:txBody>
          <a:bodyPr/>
          <a:lstStyle/>
          <a:p>
            <a:fld id="{B6F15528-21DE-4FAA-801E-634DDDAF4B2B}" type="slidenum">
              <a:rPr lang="en-US" smtClean="0"/>
              <a:t>19</a:t>
            </a:fld>
            <a:endParaRPr lang="en-US"/>
          </a:p>
        </p:txBody>
      </p:sp>
      <p:sp>
        <p:nvSpPr>
          <p:cNvPr id="5" name="Footer Placeholder 4">
            <a:extLst>
              <a:ext uri="{FF2B5EF4-FFF2-40B4-BE49-F238E27FC236}">
                <a16:creationId xmlns:a16="http://schemas.microsoft.com/office/drawing/2014/main" id="{AE2D6310-30E8-3E2C-AF5D-69020E2059D0}"/>
              </a:ext>
            </a:extLst>
          </p:cNvPr>
          <p:cNvSpPr>
            <a:spLocks noGrp="1"/>
          </p:cNvSpPr>
          <p:nvPr>
            <p:ph type="ftr" sz="quarter" idx="3"/>
          </p:nvPr>
        </p:nvSpPr>
        <p:spPr/>
        <p:txBody>
          <a:bodyPr/>
          <a:lstStyle/>
          <a:p>
            <a:endParaRPr lang="en-US" dirty="0"/>
          </a:p>
        </p:txBody>
      </p:sp>
      <p:sp>
        <p:nvSpPr>
          <p:cNvPr id="7" name="Content Placeholder 6">
            <a:extLst>
              <a:ext uri="{FF2B5EF4-FFF2-40B4-BE49-F238E27FC236}">
                <a16:creationId xmlns:a16="http://schemas.microsoft.com/office/drawing/2014/main" id="{F566A374-B378-62C9-E8C2-6EB827FAA8ED}"/>
              </a:ext>
            </a:extLst>
          </p:cNvPr>
          <p:cNvSpPr>
            <a:spLocks noGrp="1"/>
          </p:cNvSpPr>
          <p:nvPr>
            <p:ph idx="1"/>
          </p:nvPr>
        </p:nvSpPr>
        <p:spPr/>
        <p:txBody>
          <a:bodyPr/>
          <a:lstStyle/>
          <a:p>
            <a:r>
              <a:rPr lang="en-US" sz="2000" dirty="0"/>
              <a:t>Vitamin C deficiency results in scurvy , anemia, swollen joints and fragile blood vessel.</a:t>
            </a:r>
          </a:p>
          <a:p>
            <a:endParaRPr lang="en-US" dirty="0"/>
          </a:p>
        </p:txBody>
      </p:sp>
      <p:pic>
        <p:nvPicPr>
          <p:cNvPr id="8" name="table">
            <a:extLst>
              <a:ext uri="{FF2B5EF4-FFF2-40B4-BE49-F238E27FC236}">
                <a16:creationId xmlns:a16="http://schemas.microsoft.com/office/drawing/2014/main" id="{B4A189AA-FC65-CFD6-75D2-045B76604D99}"/>
              </a:ext>
            </a:extLst>
          </p:cNvPr>
          <p:cNvPicPr>
            <a:picLocks noChangeAspect="1"/>
          </p:cNvPicPr>
          <p:nvPr/>
        </p:nvPicPr>
        <p:blipFill>
          <a:blip r:embed="rId3"/>
          <a:stretch>
            <a:fillRect/>
          </a:stretch>
        </p:blipFill>
        <p:spPr>
          <a:xfrm>
            <a:off x="533400" y="2362200"/>
            <a:ext cx="7340600" cy="3991451"/>
          </a:xfrm>
          <a:prstGeom prst="rect">
            <a:avLst/>
          </a:prstGeom>
        </p:spPr>
      </p:pic>
    </p:spTree>
    <p:extLst>
      <p:ext uri="{BB962C8B-B14F-4D97-AF65-F5344CB8AC3E}">
        <p14:creationId xmlns:p14="http://schemas.microsoft.com/office/powerpoint/2010/main" val="390547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2</a:t>
            </a:r>
            <a:r>
              <a:rPr lang="en-US" b="1" baseline="30000" dirty="0"/>
              <a:t>nd</a:t>
            </a:r>
            <a:r>
              <a:rPr lang="en-US" b="1" dirty="0"/>
              <a:t> Year MBBS</a:t>
            </a:r>
            <a:br>
              <a:rPr lang="en-US" b="1" dirty="0"/>
            </a:br>
            <a:r>
              <a:rPr lang="en-US" b="1" dirty="0"/>
              <a:t>Gastrointestinal Tract Module</a:t>
            </a:r>
            <a:br>
              <a:rPr lang="en-US" b="1" dirty="0"/>
            </a:br>
            <a:r>
              <a:rPr lang="en-US" sz="4000" b="1" dirty="0"/>
              <a:t>Large Group Interactive Session (LGIS)</a:t>
            </a:r>
            <a:br>
              <a:rPr lang="en-US" sz="4000" b="1" dirty="0"/>
            </a:br>
            <a:r>
              <a:rPr lang="en-US" sz="4000" b="1" dirty="0"/>
              <a:t>Vitamin C</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4E3F-65F6-F2FF-A16A-89FB4B01A313}"/>
              </a:ext>
            </a:extLst>
          </p:cNvPr>
          <p:cNvSpPr>
            <a:spLocks noGrp="1"/>
          </p:cNvSpPr>
          <p:nvPr>
            <p:ph type="title"/>
          </p:nvPr>
        </p:nvSpPr>
        <p:spPr/>
        <p:txBody>
          <a:bodyPr/>
          <a:lstStyle/>
          <a:p>
            <a:pPr algn="ctr"/>
            <a:r>
              <a:rPr lang="en-US" b="1" dirty="0">
                <a:latin typeface="+mn-lt"/>
              </a:rPr>
              <a:t>Vertical Integration</a:t>
            </a:r>
          </a:p>
        </p:txBody>
      </p:sp>
      <p:sp>
        <p:nvSpPr>
          <p:cNvPr id="4" name="Slide Number Placeholder 3">
            <a:extLst>
              <a:ext uri="{FF2B5EF4-FFF2-40B4-BE49-F238E27FC236}">
                <a16:creationId xmlns:a16="http://schemas.microsoft.com/office/drawing/2014/main" id="{7E0D6236-2C21-E004-F6CC-CD624D91CF45}"/>
              </a:ext>
            </a:extLst>
          </p:cNvPr>
          <p:cNvSpPr>
            <a:spLocks noGrp="1"/>
          </p:cNvSpPr>
          <p:nvPr>
            <p:ph type="sldNum" sz="quarter" idx="12"/>
          </p:nvPr>
        </p:nvSpPr>
        <p:spPr/>
        <p:txBody>
          <a:bodyPr/>
          <a:lstStyle/>
          <a:p>
            <a:fld id="{B6F15528-21DE-4FAA-801E-634DDDAF4B2B}" type="slidenum">
              <a:rPr lang="en-US" smtClean="0"/>
              <a:t>20</a:t>
            </a:fld>
            <a:endParaRPr lang="en-US"/>
          </a:p>
        </p:txBody>
      </p:sp>
      <p:sp>
        <p:nvSpPr>
          <p:cNvPr id="5" name="Footer Placeholder 4">
            <a:extLst>
              <a:ext uri="{FF2B5EF4-FFF2-40B4-BE49-F238E27FC236}">
                <a16:creationId xmlns:a16="http://schemas.microsoft.com/office/drawing/2014/main" id="{F41EDF7D-40A8-162C-380F-0DAD562FB11D}"/>
              </a:ext>
            </a:extLst>
          </p:cNvPr>
          <p:cNvSpPr>
            <a:spLocks noGrp="1"/>
          </p:cNvSpPr>
          <p:nvPr>
            <p:ph type="ftr" sz="quarter" idx="3"/>
          </p:nvPr>
        </p:nvSpPr>
        <p:spPr/>
        <p:txBody>
          <a:bodyPr/>
          <a:lstStyle/>
          <a:p>
            <a:endParaRPr lang="en-US" dirty="0"/>
          </a:p>
        </p:txBody>
      </p:sp>
      <p:sp>
        <p:nvSpPr>
          <p:cNvPr id="7" name="Content Placeholder 6">
            <a:extLst>
              <a:ext uri="{FF2B5EF4-FFF2-40B4-BE49-F238E27FC236}">
                <a16:creationId xmlns:a16="http://schemas.microsoft.com/office/drawing/2014/main" id="{BE77B40E-3E60-A794-D07B-4C6269657788}"/>
              </a:ext>
            </a:extLst>
          </p:cNvPr>
          <p:cNvSpPr>
            <a:spLocks noGrp="1"/>
          </p:cNvSpPr>
          <p:nvPr>
            <p:ph idx="1"/>
          </p:nvPr>
        </p:nvSpPr>
        <p:spPr/>
        <p:txBody>
          <a:bodyPr/>
          <a:lstStyle/>
          <a:p>
            <a:r>
              <a:rPr lang="en-US" sz="2000" dirty="0"/>
              <a:t>Lack of adequate Vitamin C results in reduced immune-competence.</a:t>
            </a:r>
          </a:p>
          <a:p>
            <a:r>
              <a:rPr lang="en-US" sz="2000" dirty="0"/>
              <a:t>Vitamin C deficiency also results in sluggish hormonal function of adrenal gland and gonads.</a:t>
            </a:r>
          </a:p>
          <a:p>
            <a:r>
              <a:rPr lang="en-US" sz="2000" dirty="0"/>
              <a:t>Hemorrhage (due to deficient formation of intercellular substance) in the skin, mucous membranes, mucous membranes,  and osteoporosis are caused by deficiency of Vitamin C.</a:t>
            </a:r>
          </a:p>
          <a:p>
            <a:r>
              <a:rPr lang="en-US" sz="2000" dirty="0"/>
              <a:t>impaired wound healing;</a:t>
            </a:r>
          </a:p>
          <a:p>
            <a:r>
              <a:rPr lang="en-US" sz="2000" dirty="0"/>
              <a:t> oedema; </a:t>
            </a:r>
          </a:p>
          <a:p>
            <a:r>
              <a:rPr lang="en-US" sz="2000" dirty="0" err="1"/>
              <a:t>haemorrhage</a:t>
            </a:r>
            <a:r>
              <a:rPr lang="en-US" sz="2000" dirty="0"/>
              <a:t> (due to deficient formation of intercellular substance) in the skin,</a:t>
            </a:r>
          </a:p>
          <a:p>
            <a:endParaRPr lang="en-US" dirty="0"/>
          </a:p>
        </p:txBody>
      </p:sp>
    </p:spTree>
    <p:extLst>
      <p:ext uri="{BB962C8B-B14F-4D97-AF65-F5344CB8AC3E}">
        <p14:creationId xmlns:p14="http://schemas.microsoft.com/office/powerpoint/2010/main" val="2022573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AFE1-61FC-D3EC-6F06-360F012F6FE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2ED4AEB-F32C-9FB2-0F1E-07779665B2F3}"/>
              </a:ext>
            </a:extLst>
          </p:cNvPr>
          <p:cNvSpPr>
            <a:spLocks noGrp="1"/>
          </p:cNvSpPr>
          <p:nvPr>
            <p:ph type="sldNum" sz="quarter" idx="12"/>
          </p:nvPr>
        </p:nvSpPr>
        <p:spPr/>
        <p:txBody>
          <a:bodyPr/>
          <a:lstStyle/>
          <a:p>
            <a:fld id="{B6F15528-21DE-4FAA-801E-634DDDAF4B2B}" type="slidenum">
              <a:rPr lang="en-US" smtClean="0"/>
              <a:t>21</a:t>
            </a:fld>
            <a:endParaRPr lang="en-US"/>
          </a:p>
        </p:txBody>
      </p:sp>
      <p:sp>
        <p:nvSpPr>
          <p:cNvPr id="5" name="Footer Placeholder 4">
            <a:extLst>
              <a:ext uri="{FF2B5EF4-FFF2-40B4-BE49-F238E27FC236}">
                <a16:creationId xmlns:a16="http://schemas.microsoft.com/office/drawing/2014/main" id="{C8086F7B-123B-A6DC-27A1-AABD2939F9D9}"/>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8BF35F2E-C0C5-4A4A-A392-88F87C9E12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90195"/>
            <a:ext cx="6705600" cy="647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4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2C1E-473F-AC0F-11A7-E019B5137C09}"/>
              </a:ext>
            </a:extLst>
          </p:cNvPr>
          <p:cNvSpPr>
            <a:spLocks noGrp="1"/>
          </p:cNvSpPr>
          <p:nvPr>
            <p:ph type="title"/>
          </p:nvPr>
        </p:nvSpPr>
        <p:spPr/>
        <p:txBody>
          <a:bodyPr/>
          <a:lstStyle/>
          <a:p>
            <a:r>
              <a:rPr lang="en-US" b="1" dirty="0"/>
              <a:t>RESEARCH ARTICLE</a:t>
            </a:r>
            <a:endParaRPr lang="en-US" dirty="0"/>
          </a:p>
        </p:txBody>
      </p:sp>
      <p:sp>
        <p:nvSpPr>
          <p:cNvPr id="3" name="Content Placeholder 2">
            <a:extLst>
              <a:ext uri="{FF2B5EF4-FFF2-40B4-BE49-F238E27FC236}">
                <a16:creationId xmlns:a16="http://schemas.microsoft.com/office/drawing/2014/main" id="{2D03C9B5-AB18-7494-96E6-1DC147C313E3}"/>
              </a:ext>
            </a:extLst>
          </p:cNvPr>
          <p:cNvSpPr>
            <a:spLocks noGrp="1"/>
          </p:cNvSpPr>
          <p:nvPr>
            <p:ph idx="1"/>
          </p:nvPr>
        </p:nvSpPr>
        <p:spPr/>
        <p:txBody>
          <a:bodyPr/>
          <a:lstStyle/>
          <a:p>
            <a:r>
              <a:rPr lang="en-US" dirty="0">
                <a:hlinkClick r:id="rId2"/>
              </a:rPr>
              <a:t>https://www.intechopen.com/chapters/56440</a:t>
            </a:r>
            <a:endParaRPr lang="en-US" dirty="0"/>
          </a:p>
          <a:p>
            <a:r>
              <a:rPr lang="en-US" dirty="0">
                <a:hlinkClick r:id="rId3"/>
              </a:rPr>
              <a:t>https://r.search.yahoo.com/_ylt=AwrErVIfd0Zkg9QIlhpXNyoA;_ylu=Y29sbwNiZjEEcG9zAzEEdnRpZAMEc2VjA3Ny/RV=2/RE=1682368416/RO=10/RU=https%3a%2f%2fpubmed.ncbi.nlm.nih.gov%2f29099763%2f/RK=2/RS=kHHUaWmFojm5eWHHOIeSVL6LA_8-</a:t>
            </a:r>
            <a:endParaRPr lang="en-US" dirty="0"/>
          </a:p>
          <a:p>
            <a:endParaRPr lang="en-US" dirty="0"/>
          </a:p>
        </p:txBody>
      </p:sp>
      <p:sp>
        <p:nvSpPr>
          <p:cNvPr id="4" name="Slide Number Placeholder 3">
            <a:extLst>
              <a:ext uri="{FF2B5EF4-FFF2-40B4-BE49-F238E27FC236}">
                <a16:creationId xmlns:a16="http://schemas.microsoft.com/office/drawing/2014/main" id="{A1AFA846-4261-090A-F738-2A8FBA464C86}"/>
              </a:ext>
            </a:extLst>
          </p:cNvPr>
          <p:cNvSpPr>
            <a:spLocks noGrp="1"/>
          </p:cNvSpPr>
          <p:nvPr>
            <p:ph type="sldNum" sz="quarter" idx="12"/>
          </p:nvPr>
        </p:nvSpPr>
        <p:spPr/>
        <p:txBody>
          <a:bodyPr/>
          <a:lstStyle/>
          <a:p>
            <a:fld id="{B6F15528-21DE-4FAA-801E-634DDDAF4B2B}" type="slidenum">
              <a:rPr lang="en-US" smtClean="0"/>
              <a:t>22</a:t>
            </a:fld>
            <a:endParaRPr lang="en-US"/>
          </a:p>
        </p:txBody>
      </p:sp>
      <p:sp>
        <p:nvSpPr>
          <p:cNvPr id="5" name="Footer Placeholder 4">
            <a:extLst>
              <a:ext uri="{FF2B5EF4-FFF2-40B4-BE49-F238E27FC236}">
                <a16:creationId xmlns:a16="http://schemas.microsoft.com/office/drawing/2014/main" id="{06EC23AA-EAEF-8368-590B-9AF86555F2B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91659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9D15-7213-02F5-FCAD-8506077D0375}"/>
              </a:ext>
            </a:extLst>
          </p:cNvPr>
          <p:cNvSpPr>
            <a:spLocks noGrp="1"/>
          </p:cNvSpPr>
          <p:nvPr>
            <p:ph type="title"/>
          </p:nvPr>
        </p:nvSpPr>
        <p:spPr/>
        <p:txBody>
          <a:bodyPr/>
          <a:lstStyle/>
          <a:p>
            <a:pPr algn="ctr"/>
            <a:r>
              <a:rPr lang="en-US" sz="3600" b="1" dirty="0">
                <a:solidFill>
                  <a:schemeClr val="tx1"/>
                </a:solidFill>
                <a:latin typeface="+mn-lt"/>
              </a:rPr>
              <a:t>BIOCHEMISTRY NIACINAMIDE</a:t>
            </a:r>
            <a:endParaRPr lang="en-US" dirty="0">
              <a:latin typeface="+mn-lt"/>
            </a:endParaRPr>
          </a:p>
        </p:txBody>
      </p:sp>
      <p:sp>
        <p:nvSpPr>
          <p:cNvPr id="3" name="Content Placeholder 2">
            <a:extLst>
              <a:ext uri="{FF2B5EF4-FFF2-40B4-BE49-F238E27FC236}">
                <a16:creationId xmlns:a16="http://schemas.microsoft.com/office/drawing/2014/main" id="{D6E203C2-0D06-5B94-7B1F-F40846319F4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7C17AC4-F35E-C120-0CBD-D611F727F78C}"/>
              </a:ext>
            </a:extLst>
          </p:cNvPr>
          <p:cNvSpPr>
            <a:spLocks noGrp="1"/>
          </p:cNvSpPr>
          <p:nvPr>
            <p:ph type="sldNum" sz="quarter" idx="12"/>
          </p:nvPr>
        </p:nvSpPr>
        <p:spPr/>
        <p:txBody>
          <a:bodyPr/>
          <a:lstStyle/>
          <a:p>
            <a:fld id="{B6F15528-21DE-4FAA-801E-634DDDAF4B2B}" type="slidenum">
              <a:rPr lang="en-US" smtClean="0"/>
              <a:t>23</a:t>
            </a:fld>
            <a:endParaRPr lang="en-US"/>
          </a:p>
        </p:txBody>
      </p:sp>
      <p:sp>
        <p:nvSpPr>
          <p:cNvPr id="5" name="Footer Placeholder 4">
            <a:extLst>
              <a:ext uri="{FF2B5EF4-FFF2-40B4-BE49-F238E27FC236}">
                <a16:creationId xmlns:a16="http://schemas.microsoft.com/office/drawing/2014/main" id="{82DDEDE4-A81A-07B9-5D22-E8C17D07125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97892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39EA-94E9-FF09-1C00-A18302B53BBA}"/>
              </a:ext>
            </a:extLst>
          </p:cNvPr>
          <p:cNvSpPr>
            <a:spLocks noGrp="1"/>
          </p:cNvSpPr>
          <p:nvPr>
            <p:ph type="title"/>
          </p:nvPr>
        </p:nvSpPr>
        <p:spPr/>
        <p:txBody>
          <a:bodyPr/>
          <a:lstStyle/>
          <a:p>
            <a:r>
              <a:rPr lang="en-US" sz="3600" b="1" dirty="0"/>
              <a:t> LEARNING OBJECTIVES</a:t>
            </a:r>
            <a:endParaRPr lang="en-US" dirty="0"/>
          </a:p>
        </p:txBody>
      </p:sp>
      <p:sp>
        <p:nvSpPr>
          <p:cNvPr id="3" name="Content Placeholder 2">
            <a:extLst>
              <a:ext uri="{FF2B5EF4-FFF2-40B4-BE49-F238E27FC236}">
                <a16:creationId xmlns:a16="http://schemas.microsoft.com/office/drawing/2014/main" id="{CDF206CC-DCA2-28D9-B4D0-32E0A57F4793}"/>
              </a:ext>
            </a:extLst>
          </p:cNvPr>
          <p:cNvSpPr>
            <a:spLocks noGrp="1"/>
          </p:cNvSpPr>
          <p:nvPr>
            <p:ph idx="1"/>
          </p:nvPr>
        </p:nvSpPr>
        <p:spPr/>
        <p:txBody>
          <a:bodyPr/>
          <a:lstStyle/>
          <a:p>
            <a:pPr marL="0" indent="0">
              <a:buNone/>
            </a:pPr>
            <a:r>
              <a:rPr lang="en-US" dirty="0"/>
              <a:t>At the end of this session students will be able to know</a:t>
            </a:r>
          </a:p>
          <a:p>
            <a:r>
              <a:rPr lang="en-US" dirty="0"/>
              <a:t>What niacinamide –Vit B3 is ?</a:t>
            </a:r>
          </a:p>
          <a:p>
            <a:r>
              <a:rPr lang="en-US" dirty="0"/>
              <a:t>Sources of Vitamin B3</a:t>
            </a:r>
          </a:p>
          <a:p>
            <a:r>
              <a:rPr lang="en-US" dirty="0"/>
              <a:t>Digestion, absorption, transport and storage of Vit B3</a:t>
            </a:r>
          </a:p>
          <a:p>
            <a:r>
              <a:rPr lang="en-US" dirty="0"/>
              <a:t>Biochemical function of niacinamide</a:t>
            </a:r>
          </a:p>
          <a:p>
            <a:r>
              <a:rPr lang="en-US" dirty="0"/>
              <a:t>Metabolism of niacinamide</a:t>
            </a:r>
          </a:p>
          <a:p>
            <a:r>
              <a:rPr lang="en-US" dirty="0"/>
              <a:t>Deficiency of Niacin</a:t>
            </a:r>
          </a:p>
        </p:txBody>
      </p:sp>
      <p:sp>
        <p:nvSpPr>
          <p:cNvPr id="4" name="Slide Number Placeholder 3">
            <a:extLst>
              <a:ext uri="{FF2B5EF4-FFF2-40B4-BE49-F238E27FC236}">
                <a16:creationId xmlns:a16="http://schemas.microsoft.com/office/drawing/2014/main" id="{65432E64-89E8-4730-563E-3EADDEAFA054}"/>
              </a:ext>
            </a:extLst>
          </p:cNvPr>
          <p:cNvSpPr>
            <a:spLocks noGrp="1"/>
          </p:cNvSpPr>
          <p:nvPr>
            <p:ph type="sldNum" sz="quarter" idx="12"/>
          </p:nvPr>
        </p:nvSpPr>
        <p:spPr/>
        <p:txBody>
          <a:bodyPr/>
          <a:lstStyle/>
          <a:p>
            <a:fld id="{B6F15528-21DE-4FAA-801E-634DDDAF4B2B}" type="slidenum">
              <a:rPr lang="en-US" smtClean="0"/>
              <a:t>24</a:t>
            </a:fld>
            <a:endParaRPr lang="en-US"/>
          </a:p>
        </p:txBody>
      </p:sp>
      <p:sp>
        <p:nvSpPr>
          <p:cNvPr id="5" name="Footer Placeholder 4">
            <a:extLst>
              <a:ext uri="{FF2B5EF4-FFF2-40B4-BE49-F238E27FC236}">
                <a16:creationId xmlns:a16="http://schemas.microsoft.com/office/drawing/2014/main" id="{169F4476-1697-0753-9D8A-F84E8D29F0C6}"/>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4967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2DA1-9D1D-ED28-AA5F-8F6BC04FC581}"/>
              </a:ext>
            </a:extLst>
          </p:cNvPr>
          <p:cNvSpPr>
            <a:spLocks noGrp="1"/>
          </p:cNvSpPr>
          <p:nvPr>
            <p:ph type="title"/>
          </p:nvPr>
        </p:nvSpPr>
        <p:spPr/>
        <p:txBody>
          <a:bodyPr/>
          <a:lstStyle/>
          <a:p>
            <a:r>
              <a:rPr lang="en-US" b="1" dirty="0"/>
              <a:t>Horizontal integration </a:t>
            </a:r>
            <a:br>
              <a:rPr lang="en-US" b="1" dirty="0"/>
            </a:br>
            <a:r>
              <a:rPr lang="en-US" b="1" dirty="0"/>
              <a:t>(Anatomy and Physiology)</a:t>
            </a:r>
            <a:endParaRPr lang="en-US" dirty="0"/>
          </a:p>
        </p:txBody>
      </p:sp>
      <p:sp>
        <p:nvSpPr>
          <p:cNvPr id="4" name="Slide Number Placeholder 3">
            <a:extLst>
              <a:ext uri="{FF2B5EF4-FFF2-40B4-BE49-F238E27FC236}">
                <a16:creationId xmlns:a16="http://schemas.microsoft.com/office/drawing/2014/main" id="{88FB7131-3849-5752-CF02-475878DF6AA2}"/>
              </a:ext>
            </a:extLst>
          </p:cNvPr>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a:extLst>
              <a:ext uri="{FF2B5EF4-FFF2-40B4-BE49-F238E27FC236}">
                <a16:creationId xmlns:a16="http://schemas.microsoft.com/office/drawing/2014/main" id="{23CCD996-2CB1-9BFD-B845-E603832650B1}"/>
              </a:ext>
            </a:extLst>
          </p:cNvPr>
          <p:cNvSpPr>
            <a:spLocks noGrp="1"/>
          </p:cNvSpPr>
          <p:nvPr>
            <p:ph type="ftr" sz="quarter" idx="3"/>
          </p:nvPr>
        </p:nvSpPr>
        <p:spPr/>
        <p:txBody>
          <a:bodyPr/>
          <a:lstStyle/>
          <a:p>
            <a:endParaRPr lang="en-US" dirty="0"/>
          </a:p>
        </p:txBody>
      </p:sp>
      <p:pic>
        <p:nvPicPr>
          <p:cNvPr id="7" name="Content Placeholder 6">
            <a:extLst>
              <a:ext uri="{FF2B5EF4-FFF2-40B4-BE49-F238E27FC236}">
                <a16:creationId xmlns:a16="http://schemas.microsoft.com/office/drawing/2014/main" id="{B3534134-5192-4CF4-85B0-9AFF428C8256}"/>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603"/>
          <a:stretch/>
        </p:blipFill>
        <p:spPr bwMode="auto">
          <a:xfrm>
            <a:off x="381000" y="1659316"/>
            <a:ext cx="4736011" cy="3203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806F322-BEA0-4938-8DA2-43ACAF1026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3" t="2628" r="3231" b="3030"/>
          <a:stretch/>
        </p:blipFill>
        <p:spPr bwMode="auto">
          <a:xfrm>
            <a:off x="5132013" y="2743200"/>
            <a:ext cx="3659562" cy="3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3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B054-B418-EDF3-7210-FE64E845EF59}"/>
              </a:ext>
            </a:extLst>
          </p:cNvPr>
          <p:cNvSpPr>
            <a:spLocks noGrp="1"/>
          </p:cNvSpPr>
          <p:nvPr>
            <p:ph type="title"/>
          </p:nvPr>
        </p:nvSpPr>
        <p:spPr/>
        <p:txBody>
          <a:bodyPr/>
          <a:lstStyle/>
          <a:p>
            <a:pPr algn="ctr"/>
            <a:r>
              <a:rPr lang="en-US" sz="3600" b="1" dirty="0">
                <a:latin typeface="+mn-lt"/>
              </a:rPr>
              <a:t> CORE CONCEPT</a:t>
            </a:r>
            <a:endParaRPr lang="en-US" dirty="0">
              <a:latin typeface="+mn-lt"/>
            </a:endParaRPr>
          </a:p>
        </p:txBody>
      </p:sp>
      <p:sp>
        <p:nvSpPr>
          <p:cNvPr id="4" name="Slide Number Placeholder 3">
            <a:extLst>
              <a:ext uri="{FF2B5EF4-FFF2-40B4-BE49-F238E27FC236}">
                <a16:creationId xmlns:a16="http://schemas.microsoft.com/office/drawing/2014/main" id="{C90C9628-7C71-2E26-F187-C97D9051A946}"/>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4CE43E6D-CD9D-47B9-14BF-ADBC83429E41}"/>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3AC19A70-DB96-4A7B-A8F9-051D3F10F48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68"/>
          <a:stretch/>
        </p:blipFill>
        <p:spPr bwMode="auto">
          <a:xfrm>
            <a:off x="914401" y="1417720"/>
            <a:ext cx="7010400" cy="540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42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5BC3-3789-9516-9043-679037AB0760}"/>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07EAC6A7-ECDC-61B6-48B6-118DF84126D9}"/>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5F150ACD-D512-B3CA-EEDC-A5FDC2FAE188}"/>
              </a:ext>
            </a:extLst>
          </p:cNvPr>
          <p:cNvSpPr>
            <a:spLocks noGrp="1"/>
          </p:cNvSpPr>
          <p:nvPr>
            <p:ph type="ftr" sz="quarter" idx="3"/>
          </p:nvPr>
        </p:nvSpPr>
        <p:spPr/>
        <p:txBody>
          <a:bodyPr/>
          <a:lstStyle/>
          <a:p>
            <a:endParaRPr lang="en-US" dirty="0"/>
          </a:p>
        </p:txBody>
      </p:sp>
      <p:pic>
        <p:nvPicPr>
          <p:cNvPr id="7" name="Content Placeholder 6">
            <a:extLst>
              <a:ext uri="{FF2B5EF4-FFF2-40B4-BE49-F238E27FC236}">
                <a16:creationId xmlns:a16="http://schemas.microsoft.com/office/drawing/2014/main" id="{0DB9EA6A-9386-B4F2-1E28-182819436D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539" r="1417" b="58347"/>
          <a:stretch/>
        </p:blipFill>
        <p:spPr>
          <a:xfrm>
            <a:off x="304800" y="365126"/>
            <a:ext cx="7886700" cy="2209633"/>
          </a:xfrm>
          <a:prstGeom prst="rect">
            <a:avLst/>
          </a:prstGeom>
        </p:spPr>
      </p:pic>
      <p:pic>
        <p:nvPicPr>
          <p:cNvPr id="8" name="Picture 7">
            <a:extLst>
              <a:ext uri="{FF2B5EF4-FFF2-40B4-BE49-F238E27FC236}">
                <a16:creationId xmlns:a16="http://schemas.microsoft.com/office/drawing/2014/main" id="{1D8EC432-02A3-47EF-B812-083A3193B447}"/>
              </a:ext>
            </a:extLst>
          </p:cNvPr>
          <p:cNvPicPr>
            <a:picLocks noChangeAspect="1"/>
          </p:cNvPicPr>
          <p:nvPr/>
        </p:nvPicPr>
        <p:blipFill rotWithShape="1">
          <a:blip r:embed="rId2">
            <a:extLst>
              <a:ext uri="{28A0092B-C50C-407E-A947-70E740481C1C}">
                <a14:useLocalDpi xmlns:a14="http://schemas.microsoft.com/office/drawing/2010/main" val="0"/>
              </a:ext>
            </a:extLst>
          </a:blip>
          <a:srcRect l="1" t="63096" r="1417" b="-1"/>
          <a:stretch/>
        </p:blipFill>
        <p:spPr>
          <a:xfrm>
            <a:off x="76199" y="2667001"/>
            <a:ext cx="9035573" cy="1905000"/>
          </a:xfrm>
          <a:prstGeom prst="rect">
            <a:avLst/>
          </a:prstGeom>
        </p:spPr>
      </p:pic>
    </p:spTree>
    <p:extLst>
      <p:ext uri="{BB962C8B-B14F-4D97-AF65-F5344CB8AC3E}">
        <p14:creationId xmlns:p14="http://schemas.microsoft.com/office/powerpoint/2010/main" val="43244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FA15-0F8F-1F7B-523B-FA4EBB62F82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AF67435-566C-7EB4-3C2E-8E00070019CB}"/>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D84C5D5C-FDC4-82DD-B0F9-B884810B6C0A}"/>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9F0FC22B-8192-C4E9-BE05-A4074AD461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389" t="6372" r="18578"/>
          <a:stretch/>
        </p:blipFill>
        <p:spPr>
          <a:xfrm>
            <a:off x="1513418" y="1825625"/>
            <a:ext cx="6117164" cy="4351338"/>
          </a:xfrm>
          <a:prstGeom prst="rect">
            <a:avLst/>
          </a:prstGeom>
        </p:spPr>
      </p:pic>
    </p:spTree>
    <p:extLst>
      <p:ext uri="{BB962C8B-B14F-4D97-AF65-F5344CB8AC3E}">
        <p14:creationId xmlns:p14="http://schemas.microsoft.com/office/powerpoint/2010/main" val="3508953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C21B-EF7F-B479-6A2A-07FA95EB4D8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194B6EA-ADD3-AA94-EFA2-88F4734273D0}"/>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3C1505A3-9662-0D71-E5C9-CC70AB650F93}"/>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E85C591A-6C94-0CD4-E270-7882C49F3C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69848"/>
            <a:ext cx="8631089" cy="5907116"/>
          </a:xfrm>
          <a:prstGeom prst="rect">
            <a:avLst/>
          </a:prstGeom>
        </p:spPr>
      </p:pic>
    </p:spTree>
    <p:extLst>
      <p:ext uri="{BB962C8B-B14F-4D97-AF65-F5344CB8AC3E}">
        <p14:creationId xmlns:p14="http://schemas.microsoft.com/office/powerpoint/2010/main" val="231495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E439-5CE0-6D35-7593-BC14DBE4DE7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DEABB72-5B24-C098-42DF-DE8C96C0727D}"/>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D6FB9185-FA88-460E-AFA3-87E5AAF2B2EA}"/>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D4B2E8BE-1710-FEBE-C2D5-C58E54A0A8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05600"/>
            <a:ext cx="7852293" cy="5571364"/>
          </a:xfrm>
          <a:prstGeom prst="rect">
            <a:avLst/>
          </a:prstGeom>
        </p:spPr>
      </p:pic>
    </p:spTree>
    <p:extLst>
      <p:ext uri="{BB962C8B-B14F-4D97-AF65-F5344CB8AC3E}">
        <p14:creationId xmlns:p14="http://schemas.microsoft.com/office/powerpoint/2010/main" val="663294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0825-FB08-F4C7-7FF9-DA9F6C60EF8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FBDFF21-2D5A-7690-7722-6C280B2C13FC}"/>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22F2B8EF-B2E3-E349-3701-048FC4A24653}"/>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432BC0F5-8D4D-D5F3-FB10-3F0B21F304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397" y="572964"/>
            <a:ext cx="7886699" cy="5604000"/>
          </a:xfrm>
          <a:prstGeom prst="rect">
            <a:avLst/>
          </a:prstGeom>
        </p:spPr>
      </p:pic>
    </p:spTree>
    <p:extLst>
      <p:ext uri="{BB962C8B-B14F-4D97-AF65-F5344CB8AC3E}">
        <p14:creationId xmlns:p14="http://schemas.microsoft.com/office/powerpoint/2010/main" val="550513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5150-84C9-B586-353E-9335EA50DDF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09A0EB7-F1D4-8E6C-AE6F-337D7C885C4A}"/>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D6695748-308B-B699-EC9A-3170CFEDDC99}"/>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59F7E493-8F37-4F6A-A17B-99F379A530D6}"/>
              </a:ext>
            </a:extLst>
          </p:cNvPr>
          <p:cNvPicPr>
            <a:picLocks noGrp="1" noChangeAspect="1"/>
          </p:cNvPicPr>
          <p:nvPr>
            <p:ph idx="1"/>
          </p:nvPr>
        </p:nvPicPr>
        <p:blipFill rotWithShape="1">
          <a:blip r:embed="rId2"/>
          <a:srcRect l="16667" t="35259" r="46250" b="15111"/>
          <a:stretch/>
        </p:blipFill>
        <p:spPr>
          <a:xfrm>
            <a:off x="457201" y="144760"/>
            <a:ext cx="8012794" cy="6032203"/>
          </a:xfrm>
          <a:prstGeom prst="rect">
            <a:avLst/>
          </a:prstGeom>
        </p:spPr>
      </p:pic>
    </p:spTree>
    <p:extLst>
      <p:ext uri="{BB962C8B-B14F-4D97-AF65-F5344CB8AC3E}">
        <p14:creationId xmlns:p14="http://schemas.microsoft.com/office/powerpoint/2010/main" val="2317522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089B-B7DF-D35A-CF88-D5E154F3A2E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AD67B5B-BE77-E540-CF9F-DD7AF263BB52}"/>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035908CE-E7BF-EA02-486F-C962C2B40ACC}"/>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19DE571D-140C-CFD4-5AAA-044BEB9C721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8856"/>
          <a:stretch/>
        </p:blipFill>
        <p:spPr>
          <a:xfrm>
            <a:off x="628650" y="2558862"/>
            <a:ext cx="7886700" cy="2884863"/>
          </a:xfrm>
          <a:prstGeom prst="rect">
            <a:avLst/>
          </a:prstGeom>
        </p:spPr>
      </p:pic>
    </p:spTree>
    <p:extLst>
      <p:ext uri="{BB962C8B-B14F-4D97-AF65-F5344CB8AC3E}">
        <p14:creationId xmlns:p14="http://schemas.microsoft.com/office/powerpoint/2010/main" val="3902902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F3D2-0159-312F-1692-4FE31FD56305}"/>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0A8F988-0033-B9F1-0D90-76B34271C04A}"/>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F042F7DB-8DFF-57F3-3252-C7C158CD56B6}"/>
              </a:ext>
            </a:extLst>
          </p:cNvPr>
          <p:cNvSpPr>
            <a:spLocks noGrp="1"/>
          </p:cNvSpPr>
          <p:nvPr>
            <p:ph type="ftr" sz="quarter" idx="3"/>
          </p:nvPr>
        </p:nvSpPr>
        <p:spPr/>
        <p:txBody>
          <a:bodyPr/>
          <a:lstStyle/>
          <a:p>
            <a:endParaRPr lang="en-US" dirty="0"/>
          </a:p>
        </p:txBody>
      </p:sp>
      <p:pic>
        <p:nvPicPr>
          <p:cNvPr id="7" name="Content Placeholder 6">
            <a:extLst>
              <a:ext uri="{FF2B5EF4-FFF2-40B4-BE49-F238E27FC236}">
                <a16:creationId xmlns:a16="http://schemas.microsoft.com/office/drawing/2014/main" id="{57CF09A6-77E0-4DA4-BAC0-8F777A2AC8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43" r="9445" b="73909"/>
          <a:stretch/>
        </p:blipFill>
        <p:spPr>
          <a:xfrm>
            <a:off x="457200" y="331259"/>
            <a:ext cx="7886700" cy="1745379"/>
          </a:xfrm>
          <a:prstGeom prst="rect">
            <a:avLst/>
          </a:prstGeom>
        </p:spPr>
      </p:pic>
      <p:pic>
        <p:nvPicPr>
          <p:cNvPr id="8" name="Picture 7">
            <a:extLst>
              <a:ext uri="{FF2B5EF4-FFF2-40B4-BE49-F238E27FC236}">
                <a16:creationId xmlns:a16="http://schemas.microsoft.com/office/drawing/2014/main" id="{7FAB22AA-C990-FEF0-B89E-570DDDC20E9C}"/>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l="4607" t="44463" r="5639"/>
          <a:stretch/>
        </p:blipFill>
        <p:spPr>
          <a:xfrm>
            <a:off x="699483" y="2819400"/>
            <a:ext cx="7644417" cy="2714615"/>
          </a:xfrm>
          <a:prstGeom prst="rect">
            <a:avLst/>
          </a:prstGeom>
        </p:spPr>
      </p:pic>
    </p:spTree>
    <p:extLst>
      <p:ext uri="{BB962C8B-B14F-4D97-AF65-F5344CB8AC3E}">
        <p14:creationId xmlns:p14="http://schemas.microsoft.com/office/powerpoint/2010/main" val="2932902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1F77-BC03-B9ED-239F-A647FBE8635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F3B0D3E-8424-477E-70EE-749480A85C9A}"/>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5" name="Footer Placeholder 4">
            <a:extLst>
              <a:ext uri="{FF2B5EF4-FFF2-40B4-BE49-F238E27FC236}">
                <a16:creationId xmlns:a16="http://schemas.microsoft.com/office/drawing/2014/main" id="{0465B1E5-E90E-EB71-44D2-DC3B92EEB01C}"/>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894C3612-58D2-270C-17DF-EE76009F0E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148" y="521737"/>
            <a:ext cx="8087704" cy="5726663"/>
          </a:xfrm>
          <a:prstGeom prst="rect">
            <a:avLst/>
          </a:prstGeom>
        </p:spPr>
      </p:pic>
    </p:spTree>
    <p:extLst>
      <p:ext uri="{BB962C8B-B14F-4D97-AF65-F5344CB8AC3E}">
        <p14:creationId xmlns:p14="http://schemas.microsoft.com/office/powerpoint/2010/main" val="3862281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A51E-F248-ADEC-5A8C-0AD089CAB95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D163FEB-4F45-57B9-27C6-6DFFC78F1B34}"/>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5" name="Footer Placeholder 4">
            <a:extLst>
              <a:ext uri="{FF2B5EF4-FFF2-40B4-BE49-F238E27FC236}">
                <a16:creationId xmlns:a16="http://schemas.microsoft.com/office/drawing/2014/main" id="{72A33956-A4B4-1267-EFC2-5BED92262326}"/>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AA550012-B569-44F8-59C0-9D503EC113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65126"/>
            <a:ext cx="8898541" cy="5811837"/>
          </a:xfrm>
          <a:prstGeom prst="rect">
            <a:avLst/>
          </a:prstGeom>
        </p:spPr>
      </p:pic>
    </p:spTree>
    <p:extLst>
      <p:ext uri="{BB962C8B-B14F-4D97-AF65-F5344CB8AC3E}">
        <p14:creationId xmlns:p14="http://schemas.microsoft.com/office/powerpoint/2010/main" val="1418101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78BF-E9B5-25A6-1D75-702BF5D31A60}"/>
              </a:ext>
            </a:extLst>
          </p:cNvPr>
          <p:cNvSpPr>
            <a:spLocks noGrp="1"/>
          </p:cNvSpPr>
          <p:nvPr>
            <p:ph type="title"/>
          </p:nvPr>
        </p:nvSpPr>
        <p:spPr/>
        <p:txBody>
          <a:bodyPr/>
          <a:lstStyle/>
          <a:p>
            <a:r>
              <a:rPr lang="en-US" b="1" dirty="0">
                <a:latin typeface="+mn-lt"/>
              </a:rPr>
              <a:t>VERTICAL INTEGRATION : PELLAGRA</a:t>
            </a:r>
          </a:p>
        </p:txBody>
      </p:sp>
      <p:sp>
        <p:nvSpPr>
          <p:cNvPr id="4" name="Slide Number Placeholder 3">
            <a:extLst>
              <a:ext uri="{FF2B5EF4-FFF2-40B4-BE49-F238E27FC236}">
                <a16:creationId xmlns:a16="http://schemas.microsoft.com/office/drawing/2014/main" id="{ED841BDD-BAD2-CB67-88B3-1290153BE15B}"/>
              </a:ext>
            </a:extLst>
          </p:cNvPr>
          <p:cNvSpPr>
            <a:spLocks noGrp="1"/>
          </p:cNvSpPr>
          <p:nvPr>
            <p:ph type="sldNum" sz="quarter" idx="12"/>
          </p:nvPr>
        </p:nvSpPr>
        <p:spPr/>
        <p:txBody>
          <a:bodyPr/>
          <a:lstStyle/>
          <a:p>
            <a:fld id="{B6F15528-21DE-4FAA-801E-634DDDAF4B2B}" type="slidenum">
              <a:rPr lang="en-US" smtClean="0"/>
              <a:t>37</a:t>
            </a:fld>
            <a:endParaRPr lang="en-US"/>
          </a:p>
        </p:txBody>
      </p:sp>
      <p:sp>
        <p:nvSpPr>
          <p:cNvPr id="5" name="Footer Placeholder 4">
            <a:extLst>
              <a:ext uri="{FF2B5EF4-FFF2-40B4-BE49-F238E27FC236}">
                <a16:creationId xmlns:a16="http://schemas.microsoft.com/office/drawing/2014/main" id="{B29DA854-B7F1-04CE-CB3D-D4F9B6E3E642}"/>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2DE322F1-34B5-0715-E7EF-1B326B3DB71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 t="13771" r="2374" b="17091"/>
          <a:stretch/>
        </p:blipFill>
        <p:spPr>
          <a:xfrm>
            <a:off x="628650" y="1877357"/>
            <a:ext cx="7886700" cy="4247873"/>
          </a:xfrm>
          <a:prstGeom prst="rect">
            <a:avLst/>
          </a:prstGeom>
        </p:spPr>
      </p:pic>
    </p:spTree>
    <p:extLst>
      <p:ext uri="{BB962C8B-B14F-4D97-AF65-F5344CB8AC3E}">
        <p14:creationId xmlns:p14="http://schemas.microsoft.com/office/powerpoint/2010/main" val="2575423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E88C-911F-E760-A9C5-FF95082E75C9}"/>
              </a:ext>
            </a:extLst>
          </p:cNvPr>
          <p:cNvSpPr>
            <a:spLocks noGrp="1"/>
          </p:cNvSpPr>
          <p:nvPr>
            <p:ph type="title"/>
          </p:nvPr>
        </p:nvSpPr>
        <p:spPr/>
        <p:txBody>
          <a:bodyPr/>
          <a:lstStyle/>
          <a:p>
            <a:pPr algn="ctr"/>
            <a:r>
              <a:rPr lang="en-US" sz="3600" b="1" dirty="0">
                <a:solidFill>
                  <a:schemeClr val="tx1"/>
                </a:solidFill>
              </a:rPr>
              <a:t> </a:t>
            </a:r>
            <a:r>
              <a:rPr lang="en-US" sz="3600" b="1" dirty="0">
                <a:solidFill>
                  <a:schemeClr val="tx1"/>
                </a:solidFill>
                <a:latin typeface="+mn-lt"/>
              </a:rPr>
              <a:t>TOXICITY</a:t>
            </a:r>
            <a:endParaRPr lang="en-US" dirty="0">
              <a:latin typeface="+mn-lt"/>
            </a:endParaRPr>
          </a:p>
        </p:txBody>
      </p:sp>
      <p:sp>
        <p:nvSpPr>
          <p:cNvPr id="3" name="Content Placeholder 2">
            <a:extLst>
              <a:ext uri="{FF2B5EF4-FFF2-40B4-BE49-F238E27FC236}">
                <a16:creationId xmlns:a16="http://schemas.microsoft.com/office/drawing/2014/main" id="{0771C60A-D862-157F-DED5-96A9B2E90312}"/>
              </a:ext>
            </a:extLst>
          </p:cNvPr>
          <p:cNvSpPr>
            <a:spLocks noGrp="1"/>
          </p:cNvSpPr>
          <p:nvPr>
            <p:ph idx="1"/>
          </p:nvPr>
        </p:nvSpPr>
        <p:spPr/>
        <p:txBody>
          <a:bodyPr/>
          <a:lstStyle/>
          <a:p>
            <a:r>
              <a:rPr lang="en-US" sz="2400" dirty="0"/>
              <a:t> It is unlikely to reach a toxic level of niacin from food sources alone. In the setting of very high intakes, the body will absorb less of the nutrient and flush out any excess amount through the urine. There is no established toxic level of niacin.</a:t>
            </a:r>
          </a:p>
          <a:p>
            <a:endParaRPr lang="en-US" dirty="0"/>
          </a:p>
        </p:txBody>
      </p:sp>
      <p:sp>
        <p:nvSpPr>
          <p:cNvPr id="4" name="Slide Number Placeholder 3">
            <a:extLst>
              <a:ext uri="{FF2B5EF4-FFF2-40B4-BE49-F238E27FC236}">
                <a16:creationId xmlns:a16="http://schemas.microsoft.com/office/drawing/2014/main" id="{DB2C57A8-16D2-47FF-D85B-7C0CE9E3BB5F}"/>
              </a:ext>
            </a:extLst>
          </p:cNvPr>
          <p:cNvSpPr>
            <a:spLocks noGrp="1"/>
          </p:cNvSpPr>
          <p:nvPr>
            <p:ph type="sldNum" sz="quarter" idx="12"/>
          </p:nvPr>
        </p:nvSpPr>
        <p:spPr/>
        <p:txBody>
          <a:bodyPr/>
          <a:lstStyle/>
          <a:p>
            <a:fld id="{B6F15528-21DE-4FAA-801E-634DDDAF4B2B}" type="slidenum">
              <a:rPr lang="en-US" smtClean="0"/>
              <a:t>38</a:t>
            </a:fld>
            <a:endParaRPr lang="en-US"/>
          </a:p>
        </p:txBody>
      </p:sp>
      <p:sp>
        <p:nvSpPr>
          <p:cNvPr id="5" name="Footer Placeholder 4">
            <a:extLst>
              <a:ext uri="{FF2B5EF4-FFF2-40B4-BE49-F238E27FC236}">
                <a16:creationId xmlns:a16="http://schemas.microsoft.com/office/drawing/2014/main" id="{F526497C-DCDE-F4A5-8945-889B1B68A68A}"/>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502458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7E82-470F-64B8-0284-80A9ABCF3689}"/>
              </a:ext>
            </a:extLst>
          </p:cNvPr>
          <p:cNvSpPr>
            <a:spLocks noGrp="1"/>
          </p:cNvSpPr>
          <p:nvPr>
            <p:ph type="title"/>
          </p:nvPr>
        </p:nvSpPr>
        <p:spPr/>
        <p:txBody>
          <a:bodyPr/>
          <a:lstStyle/>
          <a:p>
            <a:r>
              <a:rPr lang="en-US" sz="3600" b="1" dirty="0"/>
              <a:t>RESEARCH ARTICLES</a:t>
            </a:r>
            <a:endParaRPr lang="en-US" dirty="0"/>
          </a:p>
        </p:txBody>
      </p:sp>
      <p:sp>
        <p:nvSpPr>
          <p:cNvPr id="3" name="Content Placeholder 2">
            <a:extLst>
              <a:ext uri="{FF2B5EF4-FFF2-40B4-BE49-F238E27FC236}">
                <a16:creationId xmlns:a16="http://schemas.microsoft.com/office/drawing/2014/main" id="{850AA533-057B-8B9F-58BB-E823D18FEA8F}"/>
              </a:ext>
            </a:extLst>
          </p:cNvPr>
          <p:cNvSpPr>
            <a:spLocks noGrp="1"/>
          </p:cNvSpPr>
          <p:nvPr>
            <p:ph idx="1"/>
          </p:nvPr>
        </p:nvSpPr>
        <p:spPr/>
        <p:txBody>
          <a:bodyPr/>
          <a:lstStyle/>
          <a:p>
            <a:r>
              <a:rPr lang="en-US" dirty="0">
                <a:solidFill>
                  <a:schemeClr val="tx1"/>
                </a:solidFill>
                <a:hlinkClick r:id="rId2">
                  <a:extLst>
                    <a:ext uri="{A12FA001-AC4F-418D-AE19-62706E023703}">
                      <ahyp:hlinkClr xmlns:ahyp="http://schemas.microsoft.com/office/drawing/2018/hyperlinkcolor" val="tx"/>
                    </a:ext>
                  </a:extLst>
                </a:hlinkClick>
              </a:rPr>
              <a:t>https://r.search.yahoo.com/_ylt=AwrEadcJpEZk.AULTNVXNyoA;_ylu=Y29sbwNiZjEEcG9zAzEEdnRpZAMEc2VjA3Ny/RV=2/RE=1682379913/RO=10/RU=https%3a%2f%2fpubmed.ncbi.nlm.nih.gov%2f16029679%2f/RK=2/RS=G8Ca_N8GglsFRNTpb_sL8ioszTY-</a:t>
            </a:r>
            <a:endParaRPr lang="en-US" dirty="0">
              <a:solidFill>
                <a:schemeClr val="tx1"/>
              </a:solidFill>
            </a:endParaRPr>
          </a:p>
          <a:p>
            <a:r>
              <a:rPr lang="en-US" dirty="0">
                <a:solidFill>
                  <a:schemeClr val="tx1"/>
                </a:solidFill>
                <a:hlinkClick r:id="rId3">
                  <a:extLst>
                    <a:ext uri="{A12FA001-AC4F-418D-AE19-62706E023703}">
                      <ahyp:hlinkClr xmlns:ahyp="http://schemas.microsoft.com/office/drawing/2018/hyperlinkcolor" val="tx"/>
                    </a:ext>
                  </a:extLst>
                </a:hlinkClick>
              </a:rPr>
              <a:t>https://r.search.yahoo.com/_ylt=AwrirUQWpEZk2mgLOBVXNyoA;_ylu=Y29sbwNiZjEEcG9zAzEEdnRpZAMEc2VjA3Ny/RV=2/RE=1682379926/RO=10/RU=https%3a%2f%2fpubmed.ncbi.nlm.nih.gov%2f24993939%2f/RK=2/RS=p9BdvUjpnldn4GGGv5Iv0QipBK8-</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413AF6BF-222B-CBB6-E173-E75AEAA591BC}"/>
              </a:ext>
            </a:extLst>
          </p:cNvPr>
          <p:cNvSpPr>
            <a:spLocks noGrp="1"/>
          </p:cNvSpPr>
          <p:nvPr>
            <p:ph type="sldNum" sz="quarter" idx="12"/>
          </p:nvPr>
        </p:nvSpPr>
        <p:spPr/>
        <p:txBody>
          <a:bodyPr/>
          <a:lstStyle/>
          <a:p>
            <a:fld id="{B6F15528-21DE-4FAA-801E-634DDDAF4B2B}" type="slidenum">
              <a:rPr lang="en-US" smtClean="0"/>
              <a:t>39</a:t>
            </a:fld>
            <a:endParaRPr lang="en-US"/>
          </a:p>
        </p:txBody>
      </p:sp>
      <p:sp>
        <p:nvSpPr>
          <p:cNvPr id="5" name="Footer Placeholder 4">
            <a:extLst>
              <a:ext uri="{FF2B5EF4-FFF2-40B4-BE49-F238E27FC236}">
                <a16:creationId xmlns:a16="http://schemas.microsoft.com/office/drawing/2014/main" id="{B2FB2222-F2E6-6A75-953F-1EAAFBDD64A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24610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0054-2F5D-B470-3B59-8158E4656A5D}"/>
              </a:ext>
            </a:extLst>
          </p:cNvPr>
          <p:cNvSpPr>
            <a:spLocks noGrp="1"/>
          </p:cNvSpPr>
          <p:nvPr>
            <p:ph type="title"/>
          </p:nvPr>
        </p:nvSpPr>
        <p:spPr/>
        <p:txBody>
          <a:bodyPr/>
          <a:lstStyle/>
          <a:p>
            <a:pPr algn="ctr"/>
            <a:r>
              <a:rPr lang="en-US" sz="3600" b="1" dirty="0">
                <a:solidFill>
                  <a:schemeClr val="tx1"/>
                </a:solidFill>
                <a:latin typeface="+mn-lt"/>
              </a:rPr>
              <a:t>BIOCHEMISTRY</a:t>
            </a:r>
            <a:r>
              <a:rPr lang="en-US" sz="3600" b="1" dirty="0">
                <a:latin typeface="+mn-lt"/>
              </a:rPr>
              <a:t> </a:t>
            </a:r>
            <a:r>
              <a:rPr lang="en-US" sz="3600" b="1" dirty="0">
                <a:solidFill>
                  <a:schemeClr val="tx1"/>
                </a:solidFill>
                <a:latin typeface="+mn-lt"/>
              </a:rPr>
              <a:t>THIAMINE</a:t>
            </a:r>
            <a:endParaRPr lang="en-US" dirty="0">
              <a:latin typeface="+mn-lt"/>
            </a:endParaRPr>
          </a:p>
        </p:txBody>
      </p:sp>
      <p:sp>
        <p:nvSpPr>
          <p:cNvPr id="3" name="Content Placeholder 2">
            <a:extLst>
              <a:ext uri="{FF2B5EF4-FFF2-40B4-BE49-F238E27FC236}">
                <a16:creationId xmlns:a16="http://schemas.microsoft.com/office/drawing/2014/main" id="{DB092A2C-D2C8-B648-7146-2357E5C506E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A266A8E-7F26-4009-E8EF-7F4014EE624B}"/>
              </a:ext>
            </a:extLst>
          </p:cNvPr>
          <p:cNvSpPr>
            <a:spLocks noGrp="1"/>
          </p:cNvSpPr>
          <p:nvPr>
            <p:ph type="sldNum" sz="quarter" idx="12"/>
          </p:nvPr>
        </p:nvSpPr>
        <p:spPr/>
        <p:txBody>
          <a:bodyPr/>
          <a:lstStyle/>
          <a:p>
            <a:fld id="{B6F15528-21DE-4FAA-801E-634DDDAF4B2B}" type="slidenum">
              <a:rPr lang="en-US" smtClean="0"/>
              <a:t>40</a:t>
            </a:fld>
            <a:endParaRPr lang="en-US"/>
          </a:p>
        </p:txBody>
      </p:sp>
      <p:sp>
        <p:nvSpPr>
          <p:cNvPr id="5" name="Footer Placeholder 4">
            <a:extLst>
              <a:ext uri="{FF2B5EF4-FFF2-40B4-BE49-F238E27FC236}">
                <a16:creationId xmlns:a16="http://schemas.microsoft.com/office/drawing/2014/main" id="{5C0731C7-DBA9-8441-2673-6E91779DCA6E}"/>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707090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C7DE-3140-174C-B093-9B98020ABFA2}"/>
              </a:ext>
            </a:extLst>
          </p:cNvPr>
          <p:cNvSpPr>
            <a:spLocks noGrp="1"/>
          </p:cNvSpPr>
          <p:nvPr>
            <p:ph type="title"/>
          </p:nvPr>
        </p:nvSpPr>
        <p:spPr/>
        <p:txBody>
          <a:bodyPr/>
          <a:lstStyle/>
          <a:p>
            <a:r>
              <a:rPr lang="en-US" sz="3600" b="1" dirty="0">
                <a:solidFill>
                  <a:schemeClr val="tx1"/>
                </a:solidFill>
              </a:rPr>
              <a:t>LEARNING OBJECTIVES</a:t>
            </a:r>
            <a:endParaRPr lang="en-US" dirty="0"/>
          </a:p>
        </p:txBody>
      </p:sp>
      <p:sp>
        <p:nvSpPr>
          <p:cNvPr id="3" name="Content Placeholder 2">
            <a:extLst>
              <a:ext uri="{FF2B5EF4-FFF2-40B4-BE49-F238E27FC236}">
                <a16:creationId xmlns:a16="http://schemas.microsoft.com/office/drawing/2014/main" id="{7B293D28-BB63-7E9D-E2FB-E23152907032}"/>
              </a:ext>
            </a:extLst>
          </p:cNvPr>
          <p:cNvSpPr>
            <a:spLocks noGrp="1"/>
          </p:cNvSpPr>
          <p:nvPr>
            <p:ph idx="1"/>
          </p:nvPr>
        </p:nvSpPr>
        <p:spPr/>
        <p:txBody>
          <a:bodyPr/>
          <a:lstStyle/>
          <a:p>
            <a:r>
              <a:rPr lang="en-US" dirty="0"/>
              <a:t>At the end of this session students will be able to know</a:t>
            </a:r>
          </a:p>
          <a:p>
            <a:r>
              <a:rPr lang="en-US" dirty="0"/>
              <a:t>Water soluble vitamin –B1</a:t>
            </a:r>
          </a:p>
          <a:p>
            <a:r>
              <a:rPr lang="en-US" dirty="0"/>
              <a:t>Know about biochemical functions of thiamine </a:t>
            </a:r>
          </a:p>
          <a:p>
            <a:r>
              <a:rPr lang="en-US" dirty="0"/>
              <a:t>Food sources</a:t>
            </a:r>
          </a:p>
          <a:p>
            <a:r>
              <a:rPr lang="en-US" dirty="0"/>
              <a:t>Thiamine digestion, absorption and inhibition</a:t>
            </a:r>
          </a:p>
          <a:p>
            <a:r>
              <a:rPr lang="en-US" dirty="0"/>
              <a:t>Deficiency diseases </a:t>
            </a:r>
          </a:p>
          <a:p>
            <a:endParaRPr lang="en-US" dirty="0"/>
          </a:p>
        </p:txBody>
      </p:sp>
      <p:sp>
        <p:nvSpPr>
          <p:cNvPr id="4" name="Slide Number Placeholder 3">
            <a:extLst>
              <a:ext uri="{FF2B5EF4-FFF2-40B4-BE49-F238E27FC236}">
                <a16:creationId xmlns:a16="http://schemas.microsoft.com/office/drawing/2014/main" id="{26D9C67C-27CA-2AAC-45DA-E48FFDAA25A6}"/>
              </a:ext>
            </a:extLst>
          </p:cNvPr>
          <p:cNvSpPr>
            <a:spLocks noGrp="1"/>
          </p:cNvSpPr>
          <p:nvPr>
            <p:ph type="sldNum" sz="quarter" idx="12"/>
          </p:nvPr>
        </p:nvSpPr>
        <p:spPr/>
        <p:txBody>
          <a:bodyPr/>
          <a:lstStyle/>
          <a:p>
            <a:fld id="{B6F15528-21DE-4FAA-801E-634DDDAF4B2B}" type="slidenum">
              <a:rPr lang="en-US" smtClean="0"/>
              <a:t>41</a:t>
            </a:fld>
            <a:endParaRPr lang="en-US"/>
          </a:p>
        </p:txBody>
      </p:sp>
      <p:sp>
        <p:nvSpPr>
          <p:cNvPr id="5" name="Footer Placeholder 4">
            <a:extLst>
              <a:ext uri="{FF2B5EF4-FFF2-40B4-BE49-F238E27FC236}">
                <a16:creationId xmlns:a16="http://schemas.microsoft.com/office/drawing/2014/main" id="{CF2C82B0-7E24-1A42-2E89-0BB4E614BCCA}"/>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330862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BE114-3F3C-7B86-CF7F-C1FA569F5EC4}"/>
              </a:ext>
            </a:extLst>
          </p:cNvPr>
          <p:cNvSpPr>
            <a:spLocks noGrp="1"/>
          </p:cNvSpPr>
          <p:nvPr>
            <p:ph type="title"/>
          </p:nvPr>
        </p:nvSpPr>
        <p:spPr/>
        <p:txBody>
          <a:bodyPr/>
          <a:lstStyle/>
          <a:p>
            <a:r>
              <a:rPr lang="en-US" b="1" dirty="0"/>
              <a:t>Horizontal integration </a:t>
            </a:r>
            <a:br>
              <a:rPr lang="en-US" b="1" dirty="0"/>
            </a:br>
            <a:r>
              <a:rPr lang="en-US" b="1" dirty="0"/>
              <a:t>(Anatomy and Physiology)</a:t>
            </a:r>
            <a:endParaRPr lang="en-US" dirty="0"/>
          </a:p>
        </p:txBody>
      </p:sp>
      <p:sp>
        <p:nvSpPr>
          <p:cNvPr id="4" name="Slide Number Placeholder 3">
            <a:extLst>
              <a:ext uri="{FF2B5EF4-FFF2-40B4-BE49-F238E27FC236}">
                <a16:creationId xmlns:a16="http://schemas.microsoft.com/office/drawing/2014/main" id="{A126C8D2-E669-AEAF-B000-D9C25ED9157E}"/>
              </a:ext>
            </a:extLst>
          </p:cNvPr>
          <p:cNvSpPr>
            <a:spLocks noGrp="1"/>
          </p:cNvSpPr>
          <p:nvPr>
            <p:ph type="sldNum" sz="quarter" idx="12"/>
          </p:nvPr>
        </p:nvSpPr>
        <p:spPr/>
        <p:txBody>
          <a:bodyPr/>
          <a:lstStyle/>
          <a:p>
            <a:fld id="{B6F15528-21DE-4FAA-801E-634DDDAF4B2B}" type="slidenum">
              <a:rPr lang="en-US" smtClean="0"/>
              <a:t>42</a:t>
            </a:fld>
            <a:endParaRPr lang="en-US"/>
          </a:p>
        </p:txBody>
      </p:sp>
      <p:sp>
        <p:nvSpPr>
          <p:cNvPr id="5" name="Footer Placeholder 4">
            <a:extLst>
              <a:ext uri="{FF2B5EF4-FFF2-40B4-BE49-F238E27FC236}">
                <a16:creationId xmlns:a16="http://schemas.microsoft.com/office/drawing/2014/main" id="{CF1B48BB-F872-2A71-533C-EA09EDA2C147}"/>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63E5A6F0-79A5-418C-8974-CE8B56D85FE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523" t="1113" r="4525" b="3800"/>
          <a:stretch/>
        </p:blipFill>
        <p:spPr bwMode="auto">
          <a:xfrm>
            <a:off x="304800" y="1761411"/>
            <a:ext cx="3886200" cy="4584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6C4D1CF-C94D-4B38-B848-FBDE6E538CC5}"/>
              </a:ext>
            </a:extLst>
          </p:cNvPr>
          <p:cNvPicPr>
            <a:picLocks noChangeAspect="1"/>
          </p:cNvPicPr>
          <p:nvPr/>
        </p:nvPicPr>
        <p:blipFill>
          <a:blip r:embed="rId4"/>
          <a:stretch>
            <a:fillRect/>
          </a:stretch>
        </p:blipFill>
        <p:spPr>
          <a:xfrm>
            <a:off x="4311070" y="1905000"/>
            <a:ext cx="4756730" cy="3810980"/>
          </a:xfrm>
          <a:prstGeom prst="rect">
            <a:avLst/>
          </a:prstGeom>
        </p:spPr>
      </p:pic>
    </p:spTree>
    <p:extLst>
      <p:ext uri="{BB962C8B-B14F-4D97-AF65-F5344CB8AC3E}">
        <p14:creationId xmlns:p14="http://schemas.microsoft.com/office/powerpoint/2010/main" val="2543897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2A3C-0549-D962-05B8-289962424793}"/>
              </a:ext>
            </a:extLst>
          </p:cNvPr>
          <p:cNvSpPr>
            <a:spLocks noGrp="1"/>
          </p:cNvSpPr>
          <p:nvPr>
            <p:ph type="title"/>
          </p:nvPr>
        </p:nvSpPr>
        <p:spPr/>
        <p:txBody>
          <a:bodyPr/>
          <a:lstStyle/>
          <a:p>
            <a:pPr algn="ctr"/>
            <a:r>
              <a:rPr lang="en-US" sz="3600" b="1" dirty="0"/>
              <a:t> </a:t>
            </a:r>
            <a:r>
              <a:rPr lang="en-US" sz="3600" b="1" dirty="0">
                <a:latin typeface="+mn-lt"/>
              </a:rPr>
              <a:t>CORE CONCEPT</a:t>
            </a:r>
            <a:endParaRPr lang="en-US" dirty="0">
              <a:latin typeface="+mn-lt"/>
            </a:endParaRPr>
          </a:p>
        </p:txBody>
      </p:sp>
      <p:sp>
        <p:nvSpPr>
          <p:cNvPr id="4" name="Slide Number Placeholder 3">
            <a:extLst>
              <a:ext uri="{FF2B5EF4-FFF2-40B4-BE49-F238E27FC236}">
                <a16:creationId xmlns:a16="http://schemas.microsoft.com/office/drawing/2014/main" id="{541E6B6B-53A9-9B10-768F-3A3C599E05EF}"/>
              </a:ext>
            </a:extLst>
          </p:cNvPr>
          <p:cNvSpPr>
            <a:spLocks noGrp="1"/>
          </p:cNvSpPr>
          <p:nvPr>
            <p:ph type="sldNum" sz="quarter" idx="12"/>
          </p:nvPr>
        </p:nvSpPr>
        <p:spPr/>
        <p:txBody>
          <a:bodyPr/>
          <a:lstStyle/>
          <a:p>
            <a:fld id="{B6F15528-21DE-4FAA-801E-634DDDAF4B2B}" type="slidenum">
              <a:rPr lang="en-US" smtClean="0"/>
              <a:t>43</a:t>
            </a:fld>
            <a:endParaRPr lang="en-US"/>
          </a:p>
        </p:txBody>
      </p:sp>
      <p:sp>
        <p:nvSpPr>
          <p:cNvPr id="5" name="Footer Placeholder 4">
            <a:extLst>
              <a:ext uri="{FF2B5EF4-FFF2-40B4-BE49-F238E27FC236}">
                <a16:creationId xmlns:a16="http://schemas.microsoft.com/office/drawing/2014/main" id="{CD5A1123-5DAE-7313-A9CE-B31F51A2573B}"/>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84395148-B92D-418A-85ED-05ADB0D98F92}"/>
              </a:ext>
            </a:extLst>
          </p:cNvPr>
          <p:cNvPicPr>
            <a:picLocks noGrp="1" noChangeAspect="1"/>
          </p:cNvPicPr>
          <p:nvPr>
            <p:ph idx="1"/>
          </p:nvPr>
        </p:nvPicPr>
        <p:blipFill>
          <a:blip r:embed="rId2"/>
          <a:stretch>
            <a:fillRect/>
          </a:stretch>
        </p:blipFill>
        <p:spPr>
          <a:xfrm>
            <a:off x="945646" y="1828800"/>
            <a:ext cx="7017309" cy="4495800"/>
          </a:xfrm>
          <a:prstGeom prst="rect">
            <a:avLst/>
          </a:prstGeom>
        </p:spPr>
      </p:pic>
    </p:spTree>
    <p:extLst>
      <p:ext uri="{BB962C8B-B14F-4D97-AF65-F5344CB8AC3E}">
        <p14:creationId xmlns:p14="http://schemas.microsoft.com/office/powerpoint/2010/main" val="3306585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7586-36D3-7DDD-3EC8-9BDA17E66CE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F2DB141-3701-9D7E-C9E4-EB64BF225AAD}"/>
              </a:ext>
            </a:extLst>
          </p:cNvPr>
          <p:cNvSpPr>
            <a:spLocks noGrp="1"/>
          </p:cNvSpPr>
          <p:nvPr>
            <p:ph type="sldNum" sz="quarter" idx="12"/>
          </p:nvPr>
        </p:nvSpPr>
        <p:spPr/>
        <p:txBody>
          <a:bodyPr/>
          <a:lstStyle/>
          <a:p>
            <a:fld id="{B6F15528-21DE-4FAA-801E-634DDDAF4B2B}" type="slidenum">
              <a:rPr lang="en-US" smtClean="0"/>
              <a:t>44</a:t>
            </a:fld>
            <a:endParaRPr lang="en-US"/>
          </a:p>
        </p:txBody>
      </p:sp>
      <p:sp>
        <p:nvSpPr>
          <p:cNvPr id="5" name="Footer Placeholder 4">
            <a:extLst>
              <a:ext uri="{FF2B5EF4-FFF2-40B4-BE49-F238E27FC236}">
                <a16:creationId xmlns:a16="http://schemas.microsoft.com/office/drawing/2014/main" id="{C2E2BC2F-2FA8-1C8D-A67C-DEFA4085F6F9}"/>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FDB51B7B-BAC6-4F89-B86F-C22615F4C09B}"/>
              </a:ext>
            </a:extLst>
          </p:cNvPr>
          <p:cNvPicPr>
            <a:picLocks noGrp="1" noChangeAspect="1"/>
          </p:cNvPicPr>
          <p:nvPr>
            <p:ph idx="1"/>
          </p:nvPr>
        </p:nvPicPr>
        <p:blipFill>
          <a:blip r:embed="rId2"/>
          <a:stretch>
            <a:fillRect/>
          </a:stretch>
        </p:blipFill>
        <p:spPr>
          <a:xfrm>
            <a:off x="838200" y="1690689"/>
            <a:ext cx="7205106" cy="4795934"/>
          </a:xfrm>
          <a:prstGeom prst="rect">
            <a:avLst/>
          </a:prstGeom>
        </p:spPr>
      </p:pic>
    </p:spTree>
    <p:extLst>
      <p:ext uri="{BB962C8B-B14F-4D97-AF65-F5344CB8AC3E}">
        <p14:creationId xmlns:p14="http://schemas.microsoft.com/office/powerpoint/2010/main" val="854043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BC96-2FC0-1764-8DD0-1D5C0C2DA279}"/>
              </a:ext>
            </a:extLst>
          </p:cNvPr>
          <p:cNvSpPr>
            <a:spLocks noGrp="1"/>
          </p:cNvSpPr>
          <p:nvPr>
            <p:ph type="title"/>
          </p:nvPr>
        </p:nvSpPr>
        <p:spPr/>
        <p:txBody>
          <a:bodyPr/>
          <a:lstStyle/>
          <a:p>
            <a:r>
              <a:rPr lang="en-US" sz="3600" b="1" dirty="0">
                <a:solidFill>
                  <a:schemeClr val="tx1"/>
                </a:solidFill>
              </a:rPr>
              <a:t>STRUCTURE</a:t>
            </a:r>
            <a:endParaRPr lang="en-US" dirty="0"/>
          </a:p>
        </p:txBody>
      </p:sp>
      <p:sp>
        <p:nvSpPr>
          <p:cNvPr id="4" name="Slide Number Placeholder 3">
            <a:extLst>
              <a:ext uri="{FF2B5EF4-FFF2-40B4-BE49-F238E27FC236}">
                <a16:creationId xmlns:a16="http://schemas.microsoft.com/office/drawing/2014/main" id="{B1C9E297-9610-BB4A-9730-1CF9B9D41766}"/>
              </a:ext>
            </a:extLst>
          </p:cNvPr>
          <p:cNvSpPr>
            <a:spLocks noGrp="1"/>
          </p:cNvSpPr>
          <p:nvPr>
            <p:ph type="sldNum" sz="quarter" idx="12"/>
          </p:nvPr>
        </p:nvSpPr>
        <p:spPr/>
        <p:txBody>
          <a:bodyPr/>
          <a:lstStyle/>
          <a:p>
            <a:fld id="{B6F15528-21DE-4FAA-801E-634DDDAF4B2B}" type="slidenum">
              <a:rPr lang="en-US" smtClean="0"/>
              <a:t>45</a:t>
            </a:fld>
            <a:endParaRPr lang="en-US"/>
          </a:p>
        </p:txBody>
      </p:sp>
      <p:sp>
        <p:nvSpPr>
          <p:cNvPr id="5" name="Footer Placeholder 4">
            <a:extLst>
              <a:ext uri="{FF2B5EF4-FFF2-40B4-BE49-F238E27FC236}">
                <a16:creationId xmlns:a16="http://schemas.microsoft.com/office/drawing/2014/main" id="{E6DC8A72-BC0F-22E2-38F0-FA9A673C94DC}"/>
              </a:ext>
            </a:extLst>
          </p:cNvPr>
          <p:cNvSpPr>
            <a:spLocks noGrp="1"/>
          </p:cNvSpPr>
          <p:nvPr>
            <p:ph type="ftr" sz="quarter" idx="3"/>
          </p:nvPr>
        </p:nvSpPr>
        <p:spPr/>
        <p:txBody>
          <a:bodyPr/>
          <a:lstStyle/>
          <a:p>
            <a:endParaRPr lang="en-US" dirty="0"/>
          </a:p>
        </p:txBody>
      </p:sp>
      <p:pic>
        <p:nvPicPr>
          <p:cNvPr id="7" name="Content Placeholder 6">
            <a:extLst>
              <a:ext uri="{FF2B5EF4-FFF2-40B4-BE49-F238E27FC236}">
                <a16:creationId xmlns:a16="http://schemas.microsoft.com/office/drawing/2014/main" id="{EF9F6BEE-2235-44FF-9318-80E7DB49E14F}"/>
              </a:ext>
            </a:extLst>
          </p:cNvPr>
          <p:cNvPicPr>
            <a:picLocks noGrp="1" noChangeAspect="1"/>
          </p:cNvPicPr>
          <p:nvPr>
            <p:ph idx="1"/>
          </p:nvPr>
        </p:nvPicPr>
        <p:blipFill rotWithShape="1">
          <a:blip r:embed="rId2"/>
          <a:srcRect t="13765"/>
          <a:stretch/>
        </p:blipFill>
        <p:spPr>
          <a:xfrm>
            <a:off x="152400" y="1474390"/>
            <a:ext cx="4485401" cy="2869010"/>
          </a:xfrm>
          <a:prstGeom prst="rect">
            <a:avLst/>
          </a:prstGeom>
        </p:spPr>
      </p:pic>
      <p:pic>
        <p:nvPicPr>
          <p:cNvPr id="8" name="Picture 7">
            <a:extLst>
              <a:ext uri="{FF2B5EF4-FFF2-40B4-BE49-F238E27FC236}">
                <a16:creationId xmlns:a16="http://schemas.microsoft.com/office/drawing/2014/main" id="{4D749DE1-EE73-4746-A1BE-57B31D8AFA38}"/>
              </a:ext>
            </a:extLst>
          </p:cNvPr>
          <p:cNvPicPr>
            <a:picLocks noChangeAspect="1"/>
          </p:cNvPicPr>
          <p:nvPr/>
        </p:nvPicPr>
        <p:blipFill>
          <a:blip r:embed="rId3"/>
          <a:stretch>
            <a:fillRect/>
          </a:stretch>
        </p:blipFill>
        <p:spPr>
          <a:xfrm>
            <a:off x="3657600" y="73752"/>
            <a:ext cx="5287449" cy="2869010"/>
          </a:xfrm>
          <a:prstGeom prst="rect">
            <a:avLst/>
          </a:prstGeom>
        </p:spPr>
      </p:pic>
    </p:spTree>
    <p:extLst>
      <p:ext uri="{BB962C8B-B14F-4D97-AF65-F5344CB8AC3E}">
        <p14:creationId xmlns:p14="http://schemas.microsoft.com/office/powerpoint/2010/main" val="3930049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0BE9-AE02-C0DA-5950-71E3690405D7}"/>
              </a:ext>
            </a:extLst>
          </p:cNvPr>
          <p:cNvSpPr>
            <a:spLocks noGrp="1"/>
          </p:cNvSpPr>
          <p:nvPr>
            <p:ph type="title"/>
          </p:nvPr>
        </p:nvSpPr>
        <p:spPr/>
        <p:txBody>
          <a:bodyPr/>
          <a:lstStyle/>
          <a:p>
            <a:pPr algn="ctr"/>
            <a:r>
              <a:rPr lang="en-US" sz="3600" b="1" dirty="0">
                <a:solidFill>
                  <a:schemeClr val="tx1"/>
                </a:solidFill>
                <a:latin typeface="+mn-lt"/>
              </a:rPr>
              <a:t>SOURCES</a:t>
            </a:r>
            <a:endParaRPr lang="en-US" dirty="0">
              <a:latin typeface="+mn-lt"/>
            </a:endParaRPr>
          </a:p>
        </p:txBody>
      </p:sp>
      <p:sp>
        <p:nvSpPr>
          <p:cNvPr id="4" name="Slide Number Placeholder 3">
            <a:extLst>
              <a:ext uri="{FF2B5EF4-FFF2-40B4-BE49-F238E27FC236}">
                <a16:creationId xmlns:a16="http://schemas.microsoft.com/office/drawing/2014/main" id="{44441D71-B289-4849-6C5B-D55A9394AC71}"/>
              </a:ext>
            </a:extLst>
          </p:cNvPr>
          <p:cNvSpPr>
            <a:spLocks noGrp="1"/>
          </p:cNvSpPr>
          <p:nvPr>
            <p:ph type="sldNum" sz="quarter" idx="12"/>
          </p:nvPr>
        </p:nvSpPr>
        <p:spPr/>
        <p:txBody>
          <a:bodyPr/>
          <a:lstStyle/>
          <a:p>
            <a:fld id="{B6F15528-21DE-4FAA-801E-634DDDAF4B2B}" type="slidenum">
              <a:rPr lang="en-US" smtClean="0"/>
              <a:t>46</a:t>
            </a:fld>
            <a:endParaRPr lang="en-US"/>
          </a:p>
        </p:txBody>
      </p:sp>
      <p:sp>
        <p:nvSpPr>
          <p:cNvPr id="5" name="Footer Placeholder 4">
            <a:extLst>
              <a:ext uri="{FF2B5EF4-FFF2-40B4-BE49-F238E27FC236}">
                <a16:creationId xmlns:a16="http://schemas.microsoft.com/office/drawing/2014/main" id="{B5591D28-3C9C-DB65-901B-0244645A0862}"/>
              </a:ext>
            </a:extLst>
          </p:cNvPr>
          <p:cNvSpPr>
            <a:spLocks noGrp="1"/>
          </p:cNvSpPr>
          <p:nvPr>
            <p:ph type="ftr" sz="quarter" idx="3"/>
          </p:nvPr>
        </p:nvSpPr>
        <p:spPr/>
        <p:txBody>
          <a:bodyPr/>
          <a:lstStyle/>
          <a:p>
            <a:endParaRPr lang="en-US" dirty="0"/>
          </a:p>
        </p:txBody>
      </p:sp>
      <p:pic>
        <p:nvPicPr>
          <p:cNvPr id="8" name="Content Placeholder 7">
            <a:extLst>
              <a:ext uri="{FF2B5EF4-FFF2-40B4-BE49-F238E27FC236}">
                <a16:creationId xmlns:a16="http://schemas.microsoft.com/office/drawing/2014/main" id="{7090815F-2F89-401F-85A7-0E0F7EB5D8A8}"/>
              </a:ext>
            </a:extLst>
          </p:cNvPr>
          <p:cNvPicPr>
            <a:picLocks noGrp="1" noChangeAspect="1"/>
          </p:cNvPicPr>
          <p:nvPr>
            <p:ph idx="1"/>
          </p:nvPr>
        </p:nvPicPr>
        <p:blipFill rotWithShape="1">
          <a:blip r:embed="rId2"/>
          <a:srcRect t="23589" b="2850"/>
          <a:stretch/>
        </p:blipFill>
        <p:spPr>
          <a:xfrm>
            <a:off x="259094" y="1981200"/>
            <a:ext cx="8629203" cy="4038600"/>
          </a:xfrm>
          <a:prstGeom prst="rect">
            <a:avLst/>
          </a:prstGeom>
        </p:spPr>
      </p:pic>
    </p:spTree>
    <p:extLst>
      <p:ext uri="{BB962C8B-B14F-4D97-AF65-F5344CB8AC3E}">
        <p14:creationId xmlns:p14="http://schemas.microsoft.com/office/powerpoint/2010/main" val="3420918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A95E-F9AF-AE46-0CB2-4B29215AF262}"/>
              </a:ext>
            </a:extLst>
          </p:cNvPr>
          <p:cNvSpPr>
            <a:spLocks noGrp="1"/>
          </p:cNvSpPr>
          <p:nvPr>
            <p:ph type="title"/>
          </p:nvPr>
        </p:nvSpPr>
        <p:spPr/>
        <p:txBody>
          <a:bodyPr/>
          <a:lstStyle/>
          <a:p>
            <a:r>
              <a:rPr lang="en-US" sz="3600" b="1" dirty="0">
                <a:solidFill>
                  <a:schemeClr val="tx1"/>
                </a:solidFill>
              </a:rPr>
              <a:t>METABOLISM</a:t>
            </a:r>
            <a:endParaRPr lang="en-US" dirty="0"/>
          </a:p>
        </p:txBody>
      </p:sp>
      <p:sp>
        <p:nvSpPr>
          <p:cNvPr id="4" name="Slide Number Placeholder 3">
            <a:extLst>
              <a:ext uri="{FF2B5EF4-FFF2-40B4-BE49-F238E27FC236}">
                <a16:creationId xmlns:a16="http://schemas.microsoft.com/office/drawing/2014/main" id="{06BEE733-E757-11E3-06B7-11E1227E32AD}"/>
              </a:ext>
            </a:extLst>
          </p:cNvPr>
          <p:cNvSpPr>
            <a:spLocks noGrp="1"/>
          </p:cNvSpPr>
          <p:nvPr>
            <p:ph type="sldNum" sz="quarter" idx="12"/>
          </p:nvPr>
        </p:nvSpPr>
        <p:spPr/>
        <p:txBody>
          <a:bodyPr/>
          <a:lstStyle/>
          <a:p>
            <a:fld id="{B6F15528-21DE-4FAA-801E-634DDDAF4B2B}" type="slidenum">
              <a:rPr lang="en-US" smtClean="0"/>
              <a:t>47</a:t>
            </a:fld>
            <a:endParaRPr lang="en-US"/>
          </a:p>
        </p:txBody>
      </p:sp>
      <p:sp>
        <p:nvSpPr>
          <p:cNvPr id="5" name="Footer Placeholder 4">
            <a:extLst>
              <a:ext uri="{FF2B5EF4-FFF2-40B4-BE49-F238E27FC236}">
                <a16:creationId xmlns:a16="http://schemas.microsoft.com/office/drawing/2014/main" id="{B568221A-FE85-826B-A033-884C446B4988}"/>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AD29DFCC-AF97-4913-8508-B2339885210B}"/>
              </a:ext>
            </a:extLst>
          </p:cNvPr>
          <p:cNvPicPr>
            <a:picLocks noGrp="1" noChangeAspect="1"/>
          </p:cNvPicPr>
          <p:nvPr>
            <p:ph idx="1"/>
          </p:nvPr>
        </p:nvPicPr>
        <p:blipFill>
          <a:blip r:embed="rId2"/>
          <a:stretch>
            <a:fillRect/>
          </a:stretch>
        </p:blipFill>
        <p:spPr>
          <a:xfrm>
            <a:off x="300542" y="1828800"/>
            <a:ext cx="7886700" cy="3962400"/>
          </a:xfrm>
          <a:prstGeom prst="rect">
            <a:avLst/>
          </a:prstGeom>
        </p:spPr>
      </p:pic>
    </p:spTree>
    <p:extLst>
      <p:ext uri="{BB962C8B-B14F-4D97-AF65-F5344CB8AC3E}">
        <p14:creationId xmlns:p14="http://schemas.microsoft.com/office/powerpoint/2010/main" val="3455183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E270-7279-5FB1-2D60-8FB260EA7ED7}"/>
              </a:ext>
            </a:extLst>
          </p:cNvPr>
          <p:cNvSpPr>
            <a:spLocks noGrp="1"/>
          </p:cNvSpPr>
          <p:nvPr>
            <p:ph type="title"/>
          </p:nvPr>
        </p:nvSpPr>
        <p:spPr/>
        <p:txBody>
          <a:bodyPr/>
          <a:lstStyle/>
          <a:p>
            <a:r>
              <a:rPr lang="en-US" sz="3600" b="1" dirty="0">
                <a:solidFill>
                  <a:schemeClr val="tx1"/>
                </a:solidFill>
              </a:rPr>
              <a:t>BIOCHEMICAL FUNCTIONS</a:t>
            </a:r>
            <a:endParaRPr lang="en-US" dirty="0"/>
          </a:p>
        </p:txBody>
      </p:sp>
      <p:sp>
        <p:nvSpPr>
          <p:cNvPr id="4" name="Slide Number Placeholder 3">
            <a:extLst>
              <a:ext uri="{FF2B5EF4-FFF2-40B4-BE49-F238E27FC236}">
                <a16:creationId xmlns:a16="http://schemas.microsoft.com/office/drawing/2014/main" id="{DE271209-C9E5-D411-C446-7B5FFA2174B7}"/>
              </a:ext>
            </a:extLst>
          </p:cNvPr>
          <p:cNvSpPr>
            <a:spLocks noGrp="1"/>
          </p:cNvSpPr>
          <p:nvPr>
            <p:ph type="sldNum" sz="quarter" idx="12"/>
          </p:nvPr>
        </p:nvSpPr>
        <p:spPr/>
        <p:txBody>
          <a:bodyPr/>
          <a:lstStyle/>
          <a:p>
            <a:fld id="{B6F15528-21DE-4FAA-801E-634DDDAF4B2B}" type="slidenum">
              <a:rPr lang="en-US" smtClean="0"/>
              <a:t>48</a:t>
            </a:fld>
            <a:endParaRPr lang="en-US"/>
          </a:p>
        </p:txBody>
      </p:sp>
      <p:sp>
        <p:nvSpPr>
          <p:cNvPr id="5" name="Footer Placeholder 4">
            <a:extLst>
              <a:ext uri="{FF2B5EF4-FFF2-40B4-BE49-F238E27FC236}">
                <a16:creationId xmlns:a16="http://schemas.microsoft.com/office/drawing/2014/main" id="{DCAC7639-A290-A428-C7DB-ACD3AE204914}"/>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6A139E25-2ADC-4A55-81E5-C4CDF3A1FCD2}"/>
              </a:ext>
            </a:extLst>
          </p:cNvPr>
          <p:cNvPicPr>
            <a:picLocks noGrp="1" noChangeAspect="1"/>
          </p:cNvPicPr>
          <p:nvPr>
            <p:ph idx="1"/>
          </p:nvPr>
        </p:nvPicPr>
        <p:blipFill>
          <a:blip r:embed="rId2"/>
          <a:stretch>
            <a:fillRect/>
          </a:stretch>
        </p:blipFill>
        <p:spPr>
          <a:xfrm>
            <a:off x="457201" y="1752600"/>
            <a:ext cx="8076784" cy="4267200"/>
          </a:xfrm>
          <a:prstGeom prst="rect">
            <a:avLst/>
          </a:prstGeom>
        </p:spPr>
      </p:pic>
    </p:spTree>
    <p:extLst>
      <p:ext uri="{BB962C8B-B14F-4D97-AF65-F5344CB8AC3E}">
        <p14:creationId xmlns:p14="http://schemas.microsoft.com/office/powerpoint/2010/main" val="3403929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F799-FC4F-FAC5-1ED2-D07EB80C0D3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B60BCB9-A84C-BC2D-DBAA-D05A0840698E}"/>
              </a:ext>
            </a:extLst>
          </p:cNvPr>
          <p:cNvSpPr>
            <a:spLocks noGrp="1"/>
          </p:cNvSpPr>
          <p:nvPr>
            <p:ph type="sldNum" sz="quarter" idx="12"/>
          </p:nvPr>
        </p:nvSpPr>
        <p:spPr/>
        <p:txBody>
          <a:bodyPr/>
          <a:lstStyle/>
          <a:p>
            <a:fld id="{B6F15528-21DE-4FAA-801E-634DDDAF4B2B}" type="slidenum">
              <a:rPr lang="en-US" smtClean="0"/>
              <a:t>49</a:t>
            </a:fld>
            <a:endParaRPr lang="en-US"/>
          </a:p>
        </p:txBody>
      </p:sp>
      <p:sp>
        <p:nvSpPr>
          <p:cNvPr id="5" name="Footer Placeholder 4">
            <a:extLst>
              <a:ext uri="{FF2B5EF4-FFF2-40B4-BE49-F238E27FC236}">
                <a16:creationId xmlns:a16="http://schemas.microsoft.com/office/drawing/2014/main" id="{F97E039C-8F3B-D0BC-C66C-5D53C2F3BB14}"/>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A5624849-FA5F-4996-84CD-2B83EE3EF0BA}"/>
              </a:ext>
            </a:extLst>
          </p:cNvPr>
          <p:cNvPicPr>
            <a:picLocks noGrp="1" noChangeAspect="1"/>
          </p:cNvPicPr>
          <p:nvPr>
            <p:ph idx="1"/>
          </p:nvPr>
        </p:nvPicPr>
        <p:blipFill>
          <a:blip r:embed="rId2"/>
          <a:stretch>
            <a:fillRect/>
          </a:stretch>
        </p:blipFill>
        <p:spPr>
          <a:xfrm>
            <a:off x="1371600" y="1219200"/>
            <a:ext cx="5638800" cy="4895610"/>
          </a:xfrm>
          <a:prstGeom prst="rect">
            <a:avLst/>
          </a:prstGeom>
        </p:spPr>
      </p:pic>
    </p:spTree>
    <p:extLst>
      <p:ext uri="{BB962C8B-B14F-4D97-AF65-F5344CB8AC3E}">
        <p14:creationId xmlns:p14="http://schemas.microsoft.com/office/powerpoint/2010/main" val="184205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pPr marL="0" indent="0">
              <a:buNone/>
            </a:pPr>
            <a:r>
              <a:rPr lang="en-US" sz="2800" dirty="0"/>
              <a:t>At the end of this session students will be able to know</a:t>
            </a:r>
          </a:p>
          <a:p>
            <a:pPr>
              <a:buFont typeface="Wingdings" panose="05000000000000000000" pitchFamily="2" charset="2"/>
              <a:buChar char="Ø"/>
            </a:pPr>
            <a:r>
              <a:rPr lang="en-US" sz="2800" dirty="0"/>
              <a:t>Vit c structure and metabolism</a:t>
            </a:r>
          </a:p>
          <a:p>
            <a:pPr>
              <a:buFont typeface="Wingdings" panose="05000000000000000000" pitchFamily="2" charset="2"/>
              <a:buChar char="Ø"/>
            </a:pPr>
            <a:r>
              <a:rPr lang="en-US" sz="2800" dirty="0"/>
              <a:t>Biochemical functions of vitamin c</a:t>
            </a:r>
          </a:p>
          <a:p>
            <a:pPr>
              <a:buFont typeface="Wingdings" panose="05000000000000000000" pitchFamily="2" charset="2"/>
              <a:buChar char="Ø"/>
            </a:pPr>
            <a:r>
              <a:rPr lang="en-US" sz="2800" dirty="0"/>
              <a:t>Sources of Vitamin c</a:t>
            </a:r>
          </a:p>
          <a:p>
            <a:pPr>
              <a:buFont typeface="Wingdings" panose="05000000000000000000" pitchFamily="2" charset="2"/>
              <a:buChar char="Ø"/>
            </a:pPr>
            <a:r>
              <a:rPr lang="en-US" sz="2800" dirty="0"/>
              <a:t>Deficiency symptom's of vitamin c</a:t>
            </a:r>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D984-520E-11A0-1A92-D11C0AA1F85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23784ED-FF83-5E52-C902-B90D3E07FC39}"/>
              </a:ext>
            </a:extLst>
          </p:cNvPr>
          <p:cNvSpPr>
            <a:spLocks noGrp="1"/>
          </p:cNvSpPr>
          <p:nvPr>
            <p:ph type="sldNum" sz="quarter" idx="12"/>
          </p:nvPr>
        </p:nvSpPr>
        <p:spPr/>
        <p:txBody>
          <a:bodyPr/>
          <a:lstStyle/>
          <a:p>
            <a:fld id="{B6F15528-21DE-4FAA-801E-634DDDAF4B2B}" type="slidenum">
              <a:rPr lang="en-US" smtClean="0"/>
              <a:t>50</a:t>
            </a:fld>
            <a:endParaRPr lang="en-US"/>
          </a:p>
        </p:txBody>
      </p:sp>
      <p:sp>
        <p:nvSpPr>
          <p:cNvPr id="5" name="Footer Placeholder 4">
            <a:extLst>
              <a:ext uri="{FF2B5EF4-FFF2-40B4-BE49-F238E27FC236}">
                <a16:creationId xmlns:a16="http://schemas.microsoft.com/office/drawing/2014/main" id="{5C140ABF-C433-152E-AAB7-0E520FF5C4EA}"/>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A2E03159-A44D-4FFE-AFEF-10184515A860}"/>
              </a:ext>
            </a:extLst>
          </p:cNvPr>
          <p:cNvPicPr>
            <a:picLocks noGrp="1" noChangeAspect="1"/>
          </p:cNvPicPr>
          <p:nvPr>
            <p:ph idx="1"/>
          </p:nvPr>
        </p:nvPicPr>
        <p:blipFill>
          <a:blip r:embed="rId2"/>
          <a:stretch>
            <a:fillRect/>
          </a:stretch>
        </p:blipFill>
        <p:spPr>
          <a:xfrm>
            <a:off x="771855" y="870111"/>
            <a:ext cx="7600289" cy="5729126"/>
          </a:xfrm>
          <a:prstGeom prst="rect">
            <a:avLst/>
          </a:prstGeom>
        </p:spPr>
      </p:pic>
    </p:spTree>
    <p:extLst>
      <p:ext uri="{BB962C8B-B14F-4D97-AF65-F5344CB8AC3E}">
        <p14:creationId xmlns:p14="http://schemas.microsoft.com/office/powerpoint/2010/main" val="2999435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ABD21-8DDF-7359-CF12-B9B124DCE5AA}"/>
              </a:ext>
            </a:extLst>
          </p:cNvPr>
          <p:cNvSpPr>
            <a:spLocks noGrp="1"/>
          </p:cNvSpPr>
          <p:nvPr>
            <p:ph type="title"/>
          </p:nvPr>
        </p:nvSpPr>
        <p:spPr/>
        <p:txBody>
          <a:bodyPr/>
          <a:lstStyle/>
          <a:p>
            <a:pPr algn="ctr"/>
            <a:r>
              <a:rPr lang="en-US" sz="3600" b="1" dirty="0">
                <a:solidFill>
                  <a:schemeClr val="tx1"/>
                </a:solidFill>
                <a:latin typeface="+mn-lt"/>
              </a:rPr>
              <a:t>SOURCES</a:t>
            </a:r>
            <a:endParaRPr lang="en-US" dirty="0">
              <a:latin typeface="+mn-lt"/>
            </a:endParaRPr>
          </a:p>
        </p:txBody>
      </p:sp>
      <p:sp>
        <p:nvSpPr>
          <p:cNvPr id="4" name="Slide Number Placeholder 3">
            <a:extLst>
              <a:ext uri="{FF2B5EF4-FFF2-40B4-BE49-F238E27FC236}">
                <a16:creationId xmlns:a16="http://schemas.microsoft.com/office/drawing/2014/main" id="{F8215987-3C0E-DB81-573E-53CAE6620CAF}"/>
              </a:ext>
            </a:extLst>
          </p:cNvPr>
          <p:cNvSpPr>
            <a:spLocks noGrp="1"/>
          </p:cNvSpPr>
          <p:nvPr>
            <p:ph type="sldNum" sz="quarter" idx="12"/>
          </p:nvPr>
        </p:nvSpPr>
        <p:spPr/>
        <p:txBody>
          <a:bodyPr/>
          <a:lstStyle/>
          <a:p>
            <a:fld id="{B6F15528-21DE-4FAA-801E-634DDDAF4B2B}" type="slidenum">
              <a:rPr lang="en-US" smtClean="0"/>
              <a:t>51</a:t>
            </a:fld>
            <a:endParaRPr lang="en-US"/>
          </a:p>
        </p:txBody>
      </p:sp>
      <p:sp>
        <p:nvSpPr>
          <p:cNvPr id="5" name="Footer Placeholder 4">
            <a:extLst>
              <a:ext uri="{FF2B5EF4-FFF2-40B4-BE49-F238E27FC236}">
                <a16:creationId xmlns:a16="http://schemas.microsoft.com/office/drawing/2014/main" id="{446A9335-2483-D95A-60EE-53D5A1DE8B84}"/>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762517E3-89F3-4279-A3A9-EEC2C5C9C3AE}"/>
              </a:ext>
            </a:extLst>
          </p:cNvPr>
          <p:cNvPicPr>
            <a:picLocks noGrp="1" noChangeAspect="1"/>
          </p:cNvPicPr>
          <p:nvPr>
            <p:ph idx="1"/>
          </p:nvPr>
        </p:nvPicPr>
        <p:blipFill>
          <a:blip r:embed="rId2"/>
          <a:stretch>
            <a:fillRect/>
          </a:stretch>
        </p:blipFill>
        <p:spPr>
          <a:xfrm>
            <a:off x="710605" y="1447800"/>
            <a:ext cx="7804745" cy="4699131"/>
          </a:xfrm>
          <a:prstGeom prst="rect">
            <a:avLst/>
          </a:prstGeom>
        </p:spPr>
      </p:pic>
    </p:spTree>
    <p:extLst>
      <p:ext uri="{BB962C8B-B14F-4D97-AF65-F5344CB8AC3E}">
        <p14:creationId xmlns:p14="http://schemas.microsoft.com/office/powerpoint/2010/main" val="788286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D560-14EA-3A4E-3994-3913FEE5BEEB}"/>
              </a:ext>
            </a:extLst>
          </p:cNvPr>
          <p:cNvSpPr>
            <a:spLocks noGrp="1"/>
          </p:cNvSpPr>
          <p:nvPr>
            <p:ph type="title"/>
          </p:nvPr>
        </p:nvSpPr>
        <p:spPr/>
        <p:txBody>
          <a:bodyPr/>
          <a:lstStyle/>
          <a:p>
            <a:r>
              <a:rPr lang="en-US" sz="3600" b="1" dirty="0">
                <a:solidFill>
                  <a:schemeClr val="tx1"/>
                </a:solidFill>
              </a:rPr>
              <a:t>RDA</a:t>
            </a:r>
            <a:endParaRPr lang="en-US" dirty="0"/>
          </a:p>
        </p:txBody>
      </p:sp>
      <p:sp>
        <p:nvSpPr>
          <p:cNvPr id="4" name="Slide Number Placeholder 3">
            <a:extLst>
              <a:ext uri="{FF2B5EF4-FFF2-40B4-BE49-F238E27FC236}">
                <a16:creationId xmlns:a16="http://schemas.microsoft.com/office/drawing/2014/main" id="{128CE493-B763-EAE3-F146-477DA10AC5DD}"/>
              </a:ext>
            </a:extLst>
          </p:cNvPr>
          <p:cNvSpPr>
            <a:spLocks noGrp="1"/>
          </p:cNvSpPr>
          <p:nvPr>
            <p:ph type="sldNum" sz="quarter" idx="12"/>
          </p:nvPr>
        </p:nvSpPr>
        <p:spPr/>
        <p:txBody>
          <a:bodyPr/>
          <a:lstStyle/>
          <a:p>
            <a:fld id="{B6F15528-21DE-4FAA-801E-634DDDAF4B2B}" type="slidenum">
              <a:rPr lang="en-US" smtClean="0"/>
              <a:t>52</a:t>
            </a:fld>
            <a:endParaRPr lang="en-US"/>
          </a:p>
        </p:txBody>
      </p:sp>
      <p:sp>
        <p:nvSpPr>
          <p:cNvPr id="5" name="Footer Placeholder 4">
            <a:extLst>
              <a:ext uri="{FF2B5EF4-FFF2-40B4-BE49-F238E27FC236}">
                <a16:creationId xmlns:a16="http://schemas.microsoft.com/office/drawing/2014/main" id="{852F2D7D-0D17-399D-6845-12F6B08DD0BE}"/>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63A4D2C8-CDB8-480D-8741-FBA5F66E5008}"/>
              </a:ext>
            </a:extLst>
          </p:cNvPr>
          <p:cNvPicPr>
            <a:picLocks noGrp="1" noChangeAspect="1"/>
          </p:cNvPicPr>
          <p:nvPr>
            <p:ph idx="1"/>
          </p:nvPr>
        </p:nvPicPr>
        <p:blipFill>
          <a:blip r:embed="rId2"/>
          <a:stretch>
            <a:fillRect/>
          </a:stretch>
        </p:blipFill>
        <p:spPr>
          <a:xfrm>
            <a:off x="381000" y="1765294"/>
            <a:ext cx="8677277" cy="2728151"/>
          </a:xfrm>
          <a:prstGeom prst="rect">
            <a:avLst/>
          </a:prstGeom>
        </p:spPr>
      </p:pic>
    </p:spTree>
    <p:extLst>
      <p:ext uri="{BB962C8B-B14F-4D97-AF65-F5344CB8AC3E}">
        <p14:creationId xmlns:p14="http://schemas.microsoft.com/office/powerpoint/2010/main" val="3893952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06FC-5081-5B34-512C-953E7A178C6A}"/>
              </a:ext>
            </a:extLst>
          </p:cNvPr>
          <p:cNvSpPr>
            <a:spLocks noGrp="1"/>
          </p:cNvSpPr>
          <p:nvPr>
            <p:ph type="title"/>
          </p:nvPr>
        </p:nvSpPr>
        <p:spPr/>
        <p:txBody>
          <a:bodyPr/>
          <a:lstStyle/>
          <a:p>
            <a:r>
              <a:rPr lang="en-US" sz="3600" b="1" dirty="0">
                <a:solidFill>
                  <a:schemeClr val="tx1"/>
                </a:solidFill>
              </a:rPr>
              <a:t>DEFICIENCY CAUSES</a:t>
            </a:r>
            <a:endParaRPr lang="en-US" dirty="0"/>
          </a:p>
        </p:txBody>
      </p:sp>
      <p:sp>
        <p:nvSpPr>
          <p:cNvPr id="4" name="Slide Number Placeholder 3">
            <a:extLst>
              <a:ext uri="{FF2B5EF4-FFF2-40B4-BE49-F238E27FC236}">
                <a16:creationId xmlns:a16="http://schemas.microsoft.com/office/drawing/2014/main" id="{EF658C89-1084-3B1D-90B8-4C7707B132DD}"/>
              </a:ext>
            </a:extLst>
          </p:cNvPr>
          <p:cNvSpPr>
            <a:spLocks noGrp="1"/>
          </p:cNvSpPr>
          <p:nvPr>
            <p:ph type="sldNum" sz="quarter" idx="12"/>
          </p:nvPr>
        </p:nvSpPr>
        <p:spPr/>
        <p:txBody>
          <a:bodyPr/>
          <a:lstStyle/>
          <a:p>
            <a:fld id="{B6F15528-21DE-4FAA-801E-634DDDAF4B2B}" type="slidenum">
              <a:rPr lang="en-US" smtClean="0"/>
              <a:t>53</a:t>
            </a:fld>
            <a:endParaRPr lang="en-US"/>
          </a:p>
        </p:txBody>
      </p:sp>
      <p:sp>
        <p:nvSpPr>
          <p:cNvPr id="5" name="Footer Placeholder 4">
            <a:extLst>
              <a:ext uri="{FF2B5EF4-FFF2-40B4-BE49-F238E27FC236}">
                <a16:creationId xmlns:a16="http://schemas.microsoft.com/office/drawing/2014/main" id="{DAE838B2-DA53-BF48-1307-BFED32723415}"/>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0577829E-51A3-485B-AEFF-A70325994E96}"/>
              </a:ext>
            </a:extLst>
          </p:cNvPr>
          <p:cNvPicPr>
            <a:picLocks noGrp="1" noChangeAspect="1"/>
          </p:cNvPicPr>
          <p:nvPr>
            <p:ph idx="1"/>
          </p:nvPr>
        </p:nvPicPr>
        <p:blipFill>
          <a:blip r:embed="rId2"/>
          <a:stretch>
            <a:fillRect/>
          </a:stretch>
        </p:blipFill>
        <p:spPr>
          <a:xfrm>
            <a:off x="520613" y="1690688"/>
            <a:ext cx="7991435" cy="4557711"/>
          </a:xfrm>
          <a:prstGeom prst="rect">
            <a:avLst/>
          </a:prstGeom>
        </p:spPr>
      </p:pic>
    </p:spTree>
    <p:extLst>
      <p:ext uri="{BB962C8B-B14F-4D97-AF65-F5344CB8AC3E}">
        <p14:creationId xmlns:p14="http://schemas.microsoft.com/office/powerpoint/2010/main" val="914917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5F57-2CC1-DB7E-1353-26C89E11FC7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E492A8F-5C0C-994E-1124-053FA5DB8E8A}"/>
              </a:ext>
            </a:extLst>
          </p:cNvPr>
          <p:cNvSpPr>
            <a:spLocks noGrp="1"/>
          </p:cNvSpPr>
          <p:nvPr>
            <p:ph type="sldNum" sz="quarter" idx="12"/>
          </p:nvPr>
        </p:nvSpPr>
        <p:spPr/>
        <p:txBody>
          <a:bodyPr/>
          <a:lstStyle/>
          <a:p>
            <a:fld id="{B6F15528-21DE-4FAA-801E-634DDDAF4B2B}" type="slidenum">
              <a:rPr lang="en-US" smtClean="0"/>
              <a:t>54</a:t>
            </a:fld>
            <a:endParaRPr lang="en-US"/>
          </a:p>
        </p:txBody>
      </p:sp>
      <p:sp>
        <p:nvSpPr>
          <p:cNvPr id="5" name="Footer Placeholder 4">
            <a:extLst>
              <a:ext uri="{FF2B5EF4-FFF2-40B4-BE49-F238E27FC236}">
                <a16:creationId xmlns:a16="http://schemas.microsoft.com/office/drawing/2014/main" id="{829A6F86-AF0E-7785-FC15-F862CCAC6D5B}"/>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EF4079F0-5973-4492-B6D4-169EA6821134}"/>
              </a:ext>
            </a:extLst>
          </p:cNvPr>
          <p:cNvPicPr>
            <a:picLocks noGrp="1" noChangeAspect="1"/>
          </p:cNvPicPr>
          <p:nvPr>
            <p:ph idx="1"/>
          </p:nvPr>
        </p:nvPicPr>
        <p:blipFill>
          <a:blip r:embed="rId2"/>
          <a:stretch>
            <a:fillRect/>
          </a:stretch>
        </p:blipFill>
        <p:spPr>
          <a:xfrm>
            <a:off x="628650" y="990601"/>
            <a:ext cx="8110590" cy="5859634"/>
          </a:xfrm>
          <a:prstGeom prst="rect">
            <a:avLst/>
          </a:prstGeom>
        </p:spPr>
      </p:pic>
    </p:spTree>
    <p:extLst>
      <p:ext uri="{BB962C8B-B14F-4D97-AF65-F5344CB8AC3E}">
        <p14:creationId xmlns:p14="http://schemas.microsoft.com/office/powerpoint/2010/main" val="2407609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E005-6948-8692-8ED9-6BE1A8B436E2}"/>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5D568F3-92CF-745C-5B35-AD0F67358479}"/>
              </a:ext>
            </a:extLst>
          </p:cNvPr>
          <p:cNvSpPr>
            <a:spLocks noGrp="1"/>
          </p:cNvSpPr>
          <p:nvPr>
            <p:ph type="sldNum" sz="quarter" idx="12"/>
          </p:nvPr>
        </p:nvSpPr>
        <p:spPr/>
        <p:txBody>
          <a:bodyPr/>
          <a:lstStyle/>
          <a:p>
            <a:fld id="{B6F15528-21DE-4FAA-801E-634DDDAF4B2B}" type="slidenum">
              <a:rPr lang="en-US" smtClean="0"/>
              <a:t>55</a:t>
            </a:fld>
            <a:endParaRPr lang="en-US"/>
          </a:p>
        </p:txBody>
      </p:sp>
      <p:sp>
        <p:nvSpPr>
          <p:cNvPr id="5" name="Footer Placeholder 4">
            <a:extLst>
              <a:ext uri="{FF2B5EF4-FFF2-40B4-BE49-F238E27FC236}">
                <a16:creationId xmlns:a16="http://schemas.microsoft.com/office/drawing/2014/main" id="{941259FD-E3A5-58CA-8F74-B8E8974EB009}"/>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5BE02E53-C790-48AF-B9AD-F75A81EA1C2F}"/>
              </a:ext>
            </a:extLst>
          </p:cNvPr>
          <p:cNvPicPr>
            <a:picLocks noGrp="1" noChangeAspect="1"/>
          </p:cNvPicPr>
          <p:nvPr>
            <p:ph idx="1"/>
          </p:nvPr>
        </p:nvPicPr>
        <p:blipFill>
          <a:blip r:embed="rId2"/>
          <a:stretch>
            <a:fillRect/>
          </a:stretch>
        </p:blipFill>
        <p:spPr>
          <a:xfrm>
            <a:off x="218300" y="2133600"/>
            <a:ext cx="8526073" cy="3657599"/>
          </a:xfrm>
          <a:prstGeom prst="rect">
            <a:avLst/>
          </a:prstGeom>
        </p:spPr>
      </p:pic>
    </p:spTree>
    <p:extLst>
      <p:ext uri="{BB962C8B-B14F-4D97-AF65-F5344CB8AC3E}">
        <p14:creationId xmlns:p14="http://schemas.microsoft.com/office/powerpoint/2010/main" val="2986260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A6D1-5FEA-B9F4-C54F-273165B0B2B9}"/>
              </a:ext>
            </a:extLst>
          </p:cNvPr>
          <p:cNvSpPr>
            <a:spLocks noGrp="1"/>
          </p:cNvSpPr>
          <p:nvPr>
            <p:ph type="title"/>
          </p:nvPr>
        </p:nvSpPr>
        <p:spPr/>
        <p:txBody>
          <a:bodyPr/>
          <a:lstStyle/>
          <a:p>
            <a:r>
              <a:rPr lang="en-US" sz="3600" b="1" dirty="0">
                <a:solidFill>
                  <a:schemeClr val="tx1"/>
                </a:solidFill>
              </a:rPr>
              <a:t>VERTICAL INTEGRATION – BERI </a:t>
            </a:r>
            <a:r>
              <a:rPr lang="en-US" sz="3600" b="1" dirty="0" err="1">
                <a:solidFill>
                  <a:schemeClr val="tx1"/>
                </a:solidFill>
              </a:rPr>
              <a:t>BERI</a:t>
            </a:r>
            <a:endParaRPr lang="en-US" dirty="0"/>
          </a:p>
        </p:txBody>
      </p:sp>
      <p:sp>
        <p:nvSpPr>
          <p:cNvPr id="4" name="Slide Number Placeholder 3">
            <a:extLst>
              <a:ext uri="{FF2B5EF4-FFF2-40B4-BE49-F238E27FC236}">
                <a16:creationId xmlns:a16="http://schemas.microsoft.com/office/drawing/2014/main" id="{A999E690-FFA2-74C6-A825-D5C2E4E3B658}"/>
              </a:ext>
            </a:extLst>
          </p:cNvPr>
          <p:cNvSpPr>
            <a:spLocks noGrp="1"/>
          </p:cNvSpPr>
          <p:nvPr>
            <p:ph type="sldNum" sz="quarter" idx="12"/>
          </p:nvPr>
        </p:nvSpPr>
        <p:spPr/>
        <p:txBody>
          <a:bodyPr/>
          <a:lstStyle/>
          <a:p>
            <a:fld id="{B6F15528-21DE-4FAA-801E-634DDDAF4B2B}" type="slidenum">
              <a:rPr lang="en-US" smtClean="0"/>
              <a:t>56</a:t>
            </a:fld>
            <a:endParaRPr lang="en-US"/>
          </a:p>
        </p:txBody>
      </p:sp>
      <p:sp>
        <p:nvSpPr>
          <p:cNvPr id="5" name="Footer Placeholder 4">
            <a:extLst>
              <a:ext uri="{FF2B5EF4-FFF2-40B4-BE49-F238E27FC236}">
                <a16:creationId xmlns:a16="http://schemas.microsoft.com/office/drawing/2014/main" id="{440E564D-B991-8F08-5FA4-F2B52244480D}"/>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FEF130D6-01C5-4360-AD6A-E31FF7C260CD}"/>
              </a:ext>
            </a:extLst>
          </p:cNvPr>
          <p:cNvPicPr>
            <a:picLocks noGrp="1" noChangeAspect="1"/>
          </p:cNvPicPr>
          <p:nvPr>
            <p:ph idx="1"/>
          </p:nvPr>
        </p:nvPicPr>
        <p:blipFill rotWithShape="1">
          <a:blip r:embed="rId2"/>
          <a:srcRect b="36150"/>
          <a:stretch/>
        </p:blipFill>
        <p:spPr>
          <a:xfrm>
            <a:off x="533400" y="1600200"/>
            <a:ext cx="7900251" cy="3276905"/>
          </a:xfrm>
          <a:prstGeom prst="rect">
            <a:avLst/>
          </a:prstGeom>
        </p:spPr>
      </p:pic>
    </p:spTree>
    <p:extLst>
      <p:ext uri="{BB962C8B-B14F-4D97-AF65-F5344CB8AC3E}">
        <p14:creationId xmlns:p14="http://schemas.microsoft.com/office/powerpoint/2010/main" val="2545836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93E-D4B1-66DF-FFBE-AA7B2AF9F35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46889F2-A836-CBD2-09A3-CD8C416A9AE9}"/>
              </a:ext>
            </a:extLst>
          </p:cNvPr>
          <p:cNvSpPr>
            <a:spLocks noGrp="1"/>
          </p:cNvSpPr>
          <p:nvPr>
            <p:ph type="sldNum" sz="quarter" idx="12"/>
          </p:nvPr>
        </p:nvSpPr>
        <p:spPr/>
        <p:txBody>
          <a:bodyPr/>
          <a:lstStyle/>
          <a:p>
            <a:fld id="{B6F15528-21DE-4FAA-801E-634DDDAF4B2B}" type="slidenum">
              <a:rPr lang="en-US" smtClean="0"/>
              <a:t>57</a:t>
            </a:fld>
            <a:endParaRPr lang="en-US"/>
          </a:p>
        </p:txBody>
      </p:sp>
      <p:sp>
        <p:nvSpPr>
          <p:cNvPr id="5" name="Footer Placeholder 4">
            <a:extLst>
              <a:ext uri="{FF2B5EF4-FFF2-40B4-BE49-F238E27FC236}">
                <a16:creationId xmlns:a16="http://schemas.microsoft.com/office/drawing/2014/main" id="{85A14D76-D475-0C2F-7C74-5CE5C40E7F6D}"/>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C677A2CC-4F07-4625-AD62-CAC8690B0E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224" t="15132" r="16670" b="14591"/>
          <a:stretch/>
        </p:blipFill>
        <p:spPr>
          <a:xfrm>
            <a:off x="1490627" y="1825625"/>
            <a:ext cx="6162746" cy="4351338"/>
          </a:xfrm>
          <a:prstGeom prst="rect">
            <a:avLst/>
          </a:prstGeom>
        </p:spPr>
      </p:pic>
    </p:spTree>
    <p:extLst>
      <p:ext uri="{BB962C8B-B14F-4D97-AF65-F5344CB8AC3E}">
        <p14:creationId xmlns:p14="http://schemas.microsoft.com/office/powerpoint/2010/main" val="2545759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857E-4966-3D93-834A-66BA7E78253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08DCD55-FE21-295C-48F4-3E08861A281D}"/>
              </a:ext>
            </a:extLst>
          </p:cNvPr>
          <p:cNvSpPr>
            <a:spLocks noGrp="1"/>
          </p:cNvSpPr>
          <p:nvPr>
            <p:ph type="sldNum" sz="quarter" idx="12"/>
          </p:nvPr>
        </p:nvSpPr>
        <p:spPr/>
        <p:txBody>
          <a:bodyPr/>
          <a:lstStyle/>
          <a:p>
            <a:fld id="{B6F15528-21DE-4FAA-801E-634DDDAF4B2B}" type="slidenum">
              <a:rPr lang="en-US" smtClean="0"/>
              <a:t>58</a:t>
            </a:fld>
            <a:endParaRPr lang="en-US"/>
          </a:p>
        </p:txBody>
      </p:sp>
      <p:sp>
        <p:nvSpPr>
          <p:cNvPr id="5" name="Footer Placeholder 4">
            <a:extLst>
              <a:ext uri="{FF2B5EF4-FFF2-40B4-BE49-F238E27FC236}">
                <a16:creationId xmlns:a16="http://schemas.microsoft.com/office/drawing/2014/main" id="{38CD2943-8870-F5E8-8279-7E308083369D}"/>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ED6868DA-2866-4E62-8AE0-CC5490D749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881" t="4249" r="5625" b="43341"/>
          <a:stretch/>
        </p:blipFill>
        <p:spPr>
          <a:xfrm>
            <a:off x="628650" y="533400"/>
            <a:ext cx="7886700" cy="3875673"/>
          </a:xfrm>
          <a:prstGeom prst="rect">
            <a:avLst/>
          </a:prstGeom>
        </p:spPr>
      </p:pic>
      <p:sp>
        <p:nvSpPr>
          <p:cNvPr id="8" name="TextBox 7">
            <a:extLst>
              <a:ext uri="{FF2B5EF4-FFF2-40B4-BE49-F238E27FC236}">
                <a16:creationId xmlns:a16="http://schemas.microsoft.com/office/drawing/2014/main" id="{FAE2C27F-67A8-5902-A814-203BB77403E9}"/>
              </a:ext>
            </a:extLst>
          </p:cNvPr>
          <p:cNvSpPr txBox="1"/>
          <p:nvPr/>
        </p:nvSpPr>
        <p:spPr>
          <a:xfrm>
            <a:off x="685800" y="4766542"/>
            <a:ext cx="7886700" cy="369332"/>
          </a:xfrm>
          <a:prstGeom prst="rect">
            <a:avLst/>
          </a:prstGeom>
          <a:noFill/>
        </p:spPr>
        <p:txBody>
          <a:bodyPr wrap="square">
            <a:spAutoFit/>
          </a:bodyPr>
          <a:lstStyle/>
          <a:p>
            <a:r>
              <a:rPr lang="en-US" sz="1800" dirty="0"/>
              <a:t>It is characterized by edema of legs , face , trunk and serious cavities. </a:t>
            </a:r>
          </a:p>
        </p:txBody>
      </p:sp>
    </p:spTree>
    <p:extLst>
      <p:ext uri="{BB962C8B-B14F-4D97-AF65-F5344CB8AC3E}">
        <p14:creationId xmlns:p14="http://schemas.microsoft.com/office/powerpoint/2010/main" val="4012669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515D-BE5D-E14F-901B-A7ED612E751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35DF9C9-6046-C2F6-4EFF-1D24AE664EB1}"/>
              </a:ext>
            </a:extLst>
          </p:cNvPr>
          <p:cNvSpPr>
            <a:spLocks noGrp="1"/>
          </p:cNvSpPr>
          <p:nvPr>
            <p:ph type="sldNum" sz="quarter" idx="12"/>
          </p:nvPr>
        </p:nvSpPr>
        <p:spPr/>
        <p:txBody>
          <a:bodyPr/>
          <a:lstStyle/>
          <a:p>
            <a:fld id="{B6F15528-21DE-4FAA-801E-634DDDAF4B2B}" type="slidenum">
              <a:rPr lang="en-US" smtClean="0"/>
              <a:t>59</a:t>
            </a:fld>
            <a:endParaRPr lang="en-US"/>
          </a:p>
        </p:txBody>
      </p:sp>
      <p:sp>
        <p:nvSpPr>
          <p:cNvPr id="5" name="Footer Placeholder 4">
            <a:extLst>
              <a:ext uri="{FF2B5EF4-FFF2-40B4-BE49-F238E27FC236}">
                <a16:creationId xmlns:a16="http://schemas.microsoft.com/office/drawing/2014/main" id="{075DA285-0498-CB26-0B81-78306B2075E9}"/>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8F6973E6-6183-41C7-A051-6C6578CB76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144" y="914400"/>
            <a:ext cx="7735712" cy="526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7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
        <p:nvSpPr>
          <p:cNvPr id="6" name="Rectangle 2">
            <a:extLst>
              <a:ext uri="{FF2B5EF4-FFF2-40B4-BE49-F238E27FC236}">
                <a16:creationId xmlns:a16="http://schemas.microsoft.com/office/drawing/2014/main" id="{63950F5D-5A39-E846-16DD-728B58BADB5F}"/>
              </a:ext>
            </a:extLst>
          </p:cNvPr>
          <p:cNvSpPr>
            <a:spLocks noGrp="1" noChangeArrowheads="1"/>
          </p:cNvSpPr>
          <p:nvPr>
            <p:ph idx="1"/>
          </p:nvPr>
        </p:nvSpPr>
        <p:spPr bwMode="auto">
          <a:xfrm>
            <a:off x="152400" y="1295400"/>
            <a:ext cx="90717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 4-year-old boy was brought to the clinic with symptoms of hematuria (blood in urine),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edema (swelling) of the lower extremities, and a swollen right leg.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He was the 12th child in a poor family, and his diet consisted mainly of cow's milk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biscuits.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Over the past few months, he had shown irritability, poor appetite, and sweating.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Upon examination, the child was pale, malnourished, and had dry, cracked hair.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Clinical evaluation revealed no organomegaly (enlarged organs),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but there was gingival bleeding and only one tooth present.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Laboratory tests showed a low red blood cell count, low hemoglobin, and low serum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iron levels.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Radiological investigations indicated massive subperiosteal hematoma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(blood collection under the periosteum) on the right femur, dilated </a:t>
            </a:r>
            <a:r>
              <a:rPr kumimoji="0" lang="en-US" altLang="en-US" sz="1800" b="0" i="0" u="none" strike="noStrike" cap="none" normalizeH="0" baseline="0" dirty="0" err="1">
                <a:ln>
                  <a:noFill/>
                </a:ln>
                <a:solidFill>
                  <a:schemeClr val="tx1"/>
                </a:solidFill>
                <a:effectLst/>
                <a:latin typeface="Arial" panose="020B0604020202020204" pitchFamily="34" charset="0"/>
              </a:rPr>
              <a:t>metaphyses</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and general osteoporosis.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Diagnosis:</a:t>
            </a:r>
            <a:r>
              <a:rPr kumimoji="0" lang="en-US" altLang="en-US" sz="1800" b="0" i="0" u="none" strike="noStrike" cap="none" normalizeH="0" baseline="0" dirty="0">
                <a:ln>
                  <a:noFill/>
                </a:ln>
                <a:solidFill>
                  <a:schemeClr val="tx1"/>
                </a:solidFill>
                <a:effectLst/>
                <a:latin typeface="Arial" panose="020B0604020202020204" pitchFamily="34" charset="0"/>
              </a:rPr>
              <a:t> The child was diagnosed with scurvy (vitamin C deficiency).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symptoms, dietary history, and radiological findings were consistent with this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diagnosis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2187-9930-350A-E1A0-6D8CBAECDB0E}"/>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CD58CF0-D51A-F5E2-B225-EA919970A4FE}"/>
              </a:ext>
            </a:extLst>
          </p:cNvPr>
          <p:cNvSpPr>
            <a:spLocks noGrp="1"/>
          </p:cNvSpPr>
          <p:nvPr>
            <p:ph type="sldNum" sz="quarter" idx="12"/>
          </p:nvPr>
        </p:nvSpPr>
        <p:spPr/>
        <p:txBody>
          <a:bodyPr/>
          <a:lstStyle/>
          <a:p>
            <a:fld id="{B6F15528-21DE-4FAA-801E-634DDDAF4B2B}" type="slidenum">
              <a:rPr lang="en-US" smtClean="0"/>
              <a:t>60</a:t>
            </a:fld>
            <a:endParaRPr lang="en-US"/>
          </a:p>
        </p:txBody>
      </p:sp>
      <p:sp>
        <p:nvSpPr>
          <p:cNvPr id="5" name="Footer Placeholder 4">
            <a:extLst>
              <a:ext uri="{FF2B5EF4-FFF2-40B4-BE49-F238E27FC236}">
                <a16:creationId xmlns:a16="http://schemas.microsoft.com/office/drawing/2014/main" id="{BD910431-34EC-9267-6401-A9F5B90DE22D}"/>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6691DF24-AEB7-42AA-8C44-B30816EAA0CC}"/>
              </a:ext>
            </a:extLst>
          </p:cNvPr>
          <p:cNvPicPr>
            <a:picLocks noGrp="1" noChangeAspect="1"/>
          </p:cNvPicPr>
          <p:nvPr>
            <p:ph idx="1"/>
          </p:nvPr>
        </p:nvPicPr>
        <p:blipFill>
          <a:blip r:embed="rId2"/>
          <a:stretch>
            <a:fillRect/>
          </a:stretch>
        </p:blipFill>
        <p:spPr>
          <a:xfrm>
            <a:off x="260926" y="762000"/>
            <a:ext cx="8502074" cy="5414963"/>
          </a:xfrm>
          <a:prstGeom prst="rect">
            <a:avLst/>
          </a:prstGeom>
        </p:spPr>
      </p:pic>
    </p:spTree>
    <p:extLst>
      <p:ext uri="{BB962C8B-B14F-4D97-AF65-F5344CB8AC3E}">
        <p14:creationId xmlns:p14="http://schemas.microsoft.com/office/powerpoint/2010/main" val="1494704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B768-07A9-8D37-99F4-F3C76589B791}"/>
              </a:ext>
            </a:extLst>
          </p:cNvPr>
          <p:cNvSpPr>
            <a:spLocks noGrp="1"/>
          </p:cNvSpPr>
          <p:nvPr>
            <p:ph type="title"/>
          </p:nvPr>
        </p:nvSpPr>
        <p:spPr/>
        <p:txBody>
          <a:bodyPr/>
          <a:lstStyle/>
          <a:p>
            <a:r>
              <a:rPr lang="en-US" sz="3600" dirty="0"/>
              <a:t>Family Medicine</a:t>
            </a:r>
            <a:endParaRPr lang="en-US" dirty="0"/>
          </a:p>
        </p:txBody>
      </p:sp>
      <p:sp>
        <p:nvSpPr>
          <p:cNvPr id="3" name="Content Placeholder 2">
            <a:extLst>
              <a:ext uri="{FF2B5EF4-FFF2-40B4-BE49-F238E27FC236}">
                <a16:creationId xmlns:a16="http://schemas.microsoft.com/office/drawing/2014/main" id="{7C4BB060-8801-2FB1-3EFE-48E4DA1945E1}"/>
              </a:ext>
            </a:extLst>
          </p:cNvPr>
          <p:cNvSpPr>
            <a:spLocks noGrp="1"/>
          </p:cNvSpPr>
          <p:nvPr>
            <p:ph idx="1"/>
          </p:nvPr>
        </p:nvSpPr>
        <p:spPr/>
        <p:txBody>
          <a:bodyPr>
            <a:normAutofit fontScale="25000" lnSpcReduction="20000"/>
          </a:bodyPr>
          <a:lstStyle/>
          <a:p>
            <a:r>
              <a:rPr lang="en-US" sz="9600" dirty="0"/>
              <a:t>Family physicians can provide </a:t>
            </a:r>
            <a:r>
              <a:rPr lang="en-US" sz="9600" b="1" dirty="0"/>
              <a:t>essential nutritional counseling </a:t>
            </a:r>
            <a:r>
              <a:rPr lang="en-US" sz="9600" dirty="0"/>
              <a:t>to families, emphasizing the importance of a balanced diet that includes adequate amounts of  vitamins. </a:t>
            </a:r>
          </a:p>
          <a:p>
            <a:r>
              <a:rPr lang="en-US" sz="9600" dirty="0"/>
              <a:t>Patients with certain chronic conditions, such as </a:t>
            </a:r>
            <a:r>
              <a:rPr lang="en-US" sz="9600" b="1" dirty="0"/>
              <a:t>malabsorption</a:t>
            </a:r>
            <a:r>
              <a:rPr lang="en-US" sz="9600" dirty="0"/>
              <a:t> disorders, liver diseases, or pancreatic disorders, may be prone to vitamin deficiencies. Family physicians can</a:t>
            </a:r>
            <a:r>
              <a:rPr lang="en-US" sz="9600" b="1" dirty="0"/>
              <a:t> monitor </a:t>
            </a:r>
            <a:r>
              <a:rPr lang="en-US" sz="9600" dirty="0"/>
              <a:t>these patients closely, recommend appropriate supplementation, and adjust treatments as needed.</a:t>
            </a:r>
          </a:p>
          <a:p>
            <a:r>
              <a:rPr lang="en-US" sz="9600" dirty="0"/>
              <a:t>Family physicians can contribute to </a:t>
            </a:r>
            <a:r>
              <a:rPr lang="en-US" sz="9600" b="1" dirty="0"/>
              <a:t>community education initiatives</a:t>
            </a:r>
            <a:r>
              <a:rPr lang="en-US" sz="9600" dirty="0"/>
              <a:t>, raising awareness about the importance of vitamins and promoting healthy nutrition practices for all age groups.</a:t>
            </a:r>
          </a:p>
          <a:p>
            <a:endParaRPr lang="en-US" dirty="0"/>
          </a:p>
        </p:txBody>
      </p:sp>
      <p:sp>
        <p:nvSpPr>
          <p:cNvPr id="4" name="Slide Number Placeholder 3">
            <a:extLst>
              <a:ext uri="{FF2B5EF4-FFF2-40B4-BE49-F238E27FC236}">
                <a16:creationId xmlns:a16="http://schemas.microsoft.com/office/drawing/2014/main" id="{93629C19-7708-CF99-2F2B-DF62BE12E5B9}"/>
              </a:ext>
            </a:extLst>
          </p:cNvPr>
          <p:cNvSpPr>
            <a:spLocks noGrp="1"/>
          </p:cNvSpPr>
          <p:nvPr>
            <p:ph type="sldNum" sz="quarter" idx="12"/>
          </p:nvPr>
        </p:nvSpPr>
        <p:spPr/>
        <p:txBody>
          <a:bodyPr/>
          <a:lstStyle/>
          <a:p>
            <a:fld id="{B6F15528-21DE-4FAA-801E-634DDDAF4B2B}" type="slidenum">
              <a:rPr lang="en-US" smtClean="0"/>
              <a:t>61</a:t>
            </a:fld>
            <a:endParaRPr lang="en-US"/>
          </a:p>
        </p:txBody>
      </p:sp>
      <p:sp>
        <p:nvSpPr>
          <p:cNvPr id="5" name="Footer Placeholder 4">
            <a:extLst>
              <a:ext uri="{FF2B5EF4-FFF2-40B4-BE49-F238E27FC236}">
                <a16:creationId xmlns:a16="http://schemas.microsoft.com/office/drawing/2014/main" id="{7E46A098-8E4D-E542-4602-D8B538C0803A}"/>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429644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1D70-9F3B-B7DD-C028-68E027904DE2}"/>
              </a:ext>
            </a:extLst>
          </p:cNvPr>
          <p:cNvSpPr>
            <a:spLocks noGrp="1"/>
          </p:cNvSpPr>
          <p:nvPr>
            <p:ph type="title"/>
          </p:nvPr>
        </p:nvSpPr>
        <p:spPr/>
        <p:txBody>
          <a:bodyPr/>
          <a:lstStyle/>
          <a:p>
            <a:r>
              <a:rPr lang="en-US" sz="3600" b="1" dirty="0">
                <a:solidFill>
                  <a:srgbClr val="002060"/>
                </a:solidFill>
              </a:rPr>
              <a:t>Artificial Intelligence</a:t>
            </a:r>
            <a:endParaRPr lang="en-US" b="1" dirty="0">
              <a:latin typeface="+mn-lt"/>
            </a:endParaRPr>
          </a:p>
        </p:txBody>
      </p:sp>
      <p:sp>
        <p:nvSpPr>
          <p:cNvPr id="3" name="Content Placeholder 2">
            <a:extLst>
              <a:ext uri="{FF2B5EF4-FFF2-40B4-BE49-F238E27FC236}">
                <a16:creationId xmlns:a16="http://schemas.microsoft.com/office/drawing/2014/main" id="{2708493F-15D0-AC63-146B-01846243C597}"/>
              </a:ext>
            </a:extLst>
          </p:cNvPr>
          <p:cNvSpPr>
            <a:spLocks noGrp="1"/>
          </p:cNvSpPr>
          <p:nvPr>
            <p:ph idx="1"/>
          </p:nvPr>
        </p:nvSpPr>
        <p:spPr>
          <a:xfrm>
            <a:off x="381000" y="1752600"/>
            <a:ext cx="7886700" cy="4351338"/>
          </a:xfrm>
        </p:spPr>
        <p:txBody>
          <a:bodyPr>
            <a:normAutofit fontScale="85000" lnSpcReduction="20000"/>
          </a:bodyPr>
          <a:lstStyle/>
          <a:p>
            <a:r>
              <a:rPr lang="en-US" sz="3200" b="1" dirty="0"/>
              <a:t>Personalized Nutrition Guidance:</a:t>
            </a:r>
            <a:r>
              <a:rPr lang="en-US" sz="3200" dirty="0"/>
              <a:t> AI enables tailored </a:t>
            </a:r>
            <a:r>
              <a:rPr lang="en-US" sz="3200" dirty="0" err="1"/>
              <a:t>dietaryrecommendations</a:t>
            </a:r>
            <a:r>
              <a:rPr lang="en-US" sz="3200" dirty="0"/>
              <a:t> based on individual factors, optimizing fat-soluble vitamin intake.</a:t>
            </a:r>
          </a:p>
          <a:p>
            <a:r>
              <a:rPr lang="en-US" sz="3200" b="1" dirty="0"/>
              <a:t>Early Deficiency Detection:</a:t>
            </a:r>
            <a:r>
              <a:rPr lang="en-US" sz="3200" dirty="0"/>
              <a:t> Machine learning helps identify patterns in health data, facilitating early detection of potential fat-soluble vitamin deficiencies.</a:t>
            </a:r>
          </a:p>
          <a:p>
            <a:r>
              <a:rPr lang="en-US" sz="3200" b="1" dirty="0"/>
              <a:t>Remote Monitoring:</a:t>
            </a:r>
            <a:r>
              <a:rPr lang="en-US" sz="3200" dirty="0"/>
              <a:t> AI supports remote tracking of nutritional adherence and vitamin status, enhancing accessibility to healthcare services.</a:t>
            </a:r>
          </a:p>
          <a:p>
            <a:r>
              <a:rPr lang="en-US" sz="3200" b="1" dirty="0"/>
              <a:t>Drug-Nutrient Interaction Analysis:</a:t>
            </a:r>
            <a:r>
              <a:rPr lang="en-US" sz="3200" dirty="0"/>
              <a:t> Algorithms assist in recognizing potential interactions between medications and fat-soluble vitamins for safer prescribing.</a:t>
            </a:r>
          </a:p>
          <a:p>
            <a:pPr marL="0" indent="0">
              <a:buNone/>
            </a:pPr>
            <a:endParaRPr lang="en-US" sz="2400" dirty="0"/>
          </a:p>
          <a:p>
            <a:endParaRPr lang="en-US" dirty="0"/>
          </a:p>
        </p:txBody>
      </p:sp>
      <p:sp>
        <p:nvSpPr>
          <p:cNvPr id="4" name="Slide Number Placeholder 3">
            <a:extLst>
              <a:ext uri="{FF2B5EF4-FFF2-40B4-BE49-F238E27FC236}">
                <a16:creationId xmlns:a16="http://schemas.microsoft.com/office/drawing/2014/main" id="{BF7543F7-AB77-3BCE-DA36-B9257AB4F03C}"/>
              </a:ext>
            </a:extLst>
          </p:cNvPr>
          <p:cNvSpPr>
            <a:spLocks noGrp="1"/>
          </p:cNvSpPr>
          <p:nvPr>
            <p:ph type="sldNum" sz="quarter" idx="12"/>
          </p:nvPr>
        </p:nvSpPr>
        <p:spPr/>
        <p:txBody>
          <a:bodyPr/>
          <a:lstStyle/>
          <a:p>
            <a:fld id="{B6F15528-21DE-4FAA-801E-634DDDAF4B2B}" type="slidenum">
              <a:rPr lang="en-US" smtClean="0"/>
              <a:t>62</a:t>
            </a:fld>
            <a:endParaRPr lang="en-US"/>
          </a:p>
        </p:txBody>
      </p:sp>
      <p:sp>
        <p:nvSpPr>
          <p:cNvPr id="5" name="Footer Placeholder 4">
            <a:extLst>
              <a:ext uri="{FF2B5EF4-FFF2-40B4-BE49-F238E27FC236}">
                <a16:creationId xmlns:a16="http://schemas.microsoft.com/office/drawing/2014/main" id="{6B9C6FF9-53AC-1FF3-FE2F-E090B2AF337C}"/>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2420195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8099-79BB-0C66-53E5-67824927EBBE}"/>
              </a:ext>
            </a:extLst>
          </p:cNvPr>
          <p:cNvSpPr>
            <a:spLocks noGrp="1"/>
          </p:cNvSpPr>
          <p:nvPr>
            <p:ph type="title"/>
          </p:nvPr>
        </p:nvSpPr>
        <p:spPr/>
        <p:txBody>
          <a:bodyPr/>
          <a:lstStyle/>
          <a:p>
            <a:r>
              <a:rPr lang="en-US" sz="3600" b="1" dirty="0">
                <a:solidFill>
                  <a:srgbClr val="002060"/>
                </a:solidFill>
              </a:rPr>
              <a:t>Bioethics</a:t>
            </a:r>
            <a:endParaRPr lang="en-US" b="1" dirty="0">
              <a:latin typeface="+mn-lt"/>
            </a:endParaRPr>
          </a:p>
        </p:txBody>
      </p:sp>
      <p:sp>
        <p:nvSpPr>
          <p:cNvPr id="3" name="Content Placeholder 2">
            <a:extLst>
              <a:ext uri="{FF2B5EF4-FFF2-40B4-BE49-F238E27FC236}">
                <a16:creationId xmlns:a16="http://schemas.microsoft.com/office/drawing/2014/main" id="{43328B1C-C3C6-8320-EC0C-A076CE2E0DD1}"/>
              </a:ext>
            </a:extLst>
          </p:cNvPr>
          <p:cNvSpPr>
            <a:spLocks noGrp="1"/>
          </p:cNvSpPr>
          <p:nvPr>
            <p:ph idx="1"/>
          </p:nvPr>
        </p:nvSpPr>
        <p:spPr/>
        <p:txBody>
          <a:bodyPr>
            <a:normAutofit fontScale="62500" lnSpcReduction="20000"/>
          </a:bodyPr>
          <a:lstStyle/>
          <a:p>
            <a:r>
              <a:rPr lang="en-US" sz="3600" b="1" dirty="0"/>
              <a:t>Equitable Access to Supplements:</a:t>
            </a:r>
            <a:r>
              <a:rPr lang="en-US" sz="3600" dirty="0"/>
              <a:t> Bioethics considerations involve ensuring fair distribution and access to vitamin supplements, particularly in vulnerable populations with limited resources.</a:t>
            </a:r>
          </a:p>
          <a:p>
            <a:r>
              <a:rPr lang="en-US" sz="3600" b="1" dirty="0"/>
              <a:t>Informed Consent for Genetic Testing:</a:t>
            </a:r>
            <a:r>
              <a:rPr lang="en-US" sz="3600" dirty="0"/>
              <a:t> Ethical practices in nutritional genomics involve obtaining informed consent when utilizing genetic testing.</a:t>
            </a:r>
          </a:p>
          <a:p>
            <a:r>
              <a:rPr lang="en-US" sz="3600" b="1" dirty="0"/>
              <a:t>Cultural Sensitivity in Dietary Recommendations:</a:t>
            </a:r>
            <a:r>
              <a:rPr lang="en-US" sz="3600" dirty="0"/>
              <a:t> Bioethics emphasizes cultural competence in providing dietary advice related to vitamins, respecting diverse beliefs and practices that influence food choices.</a:t>
            </a:r>
          </a:p>
          <a:p>
            <a:r>
              <a:rPr lang="en-US" sz="3600" b="1" dirty="0"/>
              <a:t>Transparent Communication on Supplementation:</a:t>
            </a:r>
            <a:r>
              <a:rPr lang="en-US" sz="3600" dirty="0"/>
              <a:t> Ethical communication with patients involves transparent discussions about the risks and benefits of vitamin supplementation, respecting autonomy and ensuring informed decision-making.</a:t>
            </a:r>
          </a:p>
          <a:p>
            <a:endParaRPr lang="en-US" dirty="0"/>
          </a:p>
        </p:txBody>
      </p:sp>
      <p:sp>
        <p:nvSpPr>
          <p:cNvPr id="4" name="Slide Number Placeholder 3">
            <a:extLst>
              <a:ext uri="{FF2B5EF4-FFF2-40B4-BE49-F238E27FC236}">
                <a16:creationId xmlns:a16="http://schemas.microsoft.com/office/drawing/2014/main" id="{2E5706E4-657A-3446-DADF-B7CDC9DD0FE5}"/>
              </a:ext>
            </a:extLst>
          </p:cNvPr>
          <p:cNvSpPr>
            <a:spLocks noGrp="1"/>
          </p:cNvSpPr>
          <p:nvPr>
            <p:ph type="sldNum" sz="quarter" idx="12"/>
          </p:nvPr>
        </p:nvSpPr>
        <p:spPr/>
        <p:txBody>
          <a:bodyPr/>
          <a:lstStyle/>
          <a:p>
            <a:fld id="{B6F15528-21DE-4FAA-801E-634DDDAF4B2B}" type="slidenum">
              <a:rPr lang="en-US" smtClean="0"/>
              <a:t>63</a:t>
            </a:fld>
            <a:endParaRPr lang="en-US"/>
          </a:p>
        </p:txBody>
      </p:sp>
      <p:sp>
        <p:nvSpPr>
          <p:cNvPr id="5" name="Footer Placeholder 4">
            <a:extLst>
              <a:ext uri="{FF2B5EF4-FFF2-40B4-BE49-F238E27FC236}">
                <a16:creationId xmlns:a16="http://schemas.microsoft.com/office/drawing/2014/main" id="{F6F0FE7D-82F5-0CD6-B981-8A928C0D3D34}"/>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551527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6281-9579-A5A2-7655-2F98F738B8DF}"/>
              </a:ext>
            </a:extLst>
          </p:cNvPr>
          <p:cNvSpPr>
            <a:spLocks noGrp="1"/>
          </p:cNvSpPr>
          <p:nvPr>
            <p:ph type="title"/>
          </p:nvPr>
        </p:nvSpPr>
        <p:spPr/>
        <p:txBody>
          <a:bodyPr/>
          <a:lstStyle/>
          <a:p>
            <a:r>
              <a:rPr lang="en-US" dirty="0"/>
              <a:t>How to access Digital Library</a:t>
            </a:r>
          </a:p>
        </p:txBody>
      </p:sp>
      <p:sp>
        <p:nvSpPr>
          <p:cNvPr id="3" name="Content Placeholder 2">
            <a:extLst>
              <a:ext uri="{FF2B5EF4-FFF2-40B4-BE49-F238E27FC236}">
                <a16:creationId xmlns:a16="http://schemas.microsoft.com/office/drawing/2014/main" id="{E23C1EF1-BB71-8323-1785-0DCFF5651056}"/>
              </a:ext>
            </a:extLst>
          </p:cNvPr>
          <p:cNvSpPr>
            <a:spLocks noGrp="1"/>
          </p:cNvSpPr>
          <p:nvPr>
            <p:ph idx="1"/>
          </p:nvPr>
        </p:nvSpPr>
        <p:spPr/>
        <p:txBody>
          <a:bodyPr/>
          <a:lstStyle/>
          <a:p>
            <a:r>
              <a:rPr lang="en-US" dirty="0"/>
              <a:t>Open PC.</a:t>
            </a:r>
          </a:p>
          <a:p>
            <a:r>
              <a:rPr lang="en-US" dirty="0"/>
              <a:t>Open Internet.</a:t>
            </a:r>
          </a:p>
          <a:p>
            <a:r>
              <a:rPr lang="en-US" dirty="0"/>
              <a:t>Search HEC library.</a:t>
            </a:r>
          </a:p>
          <a:p>
            <a:r>
              <a:rPr lang="en-US" dirty="0"/>
              <a:t>Access public universities</a:t>
            </a:r>
          </a:p>
          <a:p>
            <a:r>
              <a:rPr lang="en-US" dirty="0"/>
              <a:t>Click on RMU</a:t>
            </a:r>
          </a:p>
          <a:p>
            <a:r>
              <a:rPr lang="en-US" dirty="0"/>
              <a:t>Read your desired article.</a:t>
            </a:r>
          </a:p>
        </p:txBody>
      </p:sp>
      <p:sp>
        <p:nvSpPr>
          <p:cNvPr id="4" name="Slide Number Placeholder 3">
            <a:extLst>
              <a:ext uri="{FF2B5EF4-FFF2-40B4-BE49-F238E27FC236}">
                <a16:creationId xmlns:a16="http://schemas.microsoft.com/office/drawing/2014/main" id="{7FF05F1F-FC88-E24F-555F-EE8A177C3D8C}"/>
              </a:ext>
            </a:extLst>
          </p:cNvPr>
          <p:cNvSpPr>
            <a:spLocks noGrp="1"/>
          </p:cNvSpPr>
          <p:nvPr>
            <p:ph type="sldNum" sz="quarter" idx="12"/>
          </p:nvPr>
        </p:nvSpPr>
        <p:spPr/>
        <p:txBody>
          <a:bodyPr/>
          <a:lstStyle/>
          <a:p>
            <a:fld id="{B6F15528-21DE-4FAA-801E-634DDDAF4B2B}" type="slidenum">
              <a:rPr lang="en-US" smtClean="0"/>
              <a:t>64</a:t>
            </a:fld>
            <a:endParaRPr lang="en-US"/>
          </a:p>
        </p:txBody>
      </p:sp>
      <p:sp>
        <p:nvSpPr>
          <p:cNvPr id="5" name="Footer Placeholder 4">
            <a:extLst>
              <a:ext uri="{FF2B5EF4-FFF2-40B4-BE49-F238E27FC236}">
                <a16:creationId xmlns:a16="http://schemas.microsoft.com/office/drawing/2014/main" id="{191FA6F1-BD57-0654-7698-E28D8CA595F5}"/>
              </a:ext>
            </a:extLst>
          </p:cNvPr>
          <p:cNvSpPr>
            <a:spLocks noGrp="1"/>
          </p:cNvSpPr>
          <p:nvPr>
            <p:ph type="ftr" sz="quarter" idx="3"/>
          </p:nvPr>
        </p:nvSpPr>
        <p:spPr/>
        <p:txBody>
          <a:bodyPr/>
          <a:lstStyle/>
          <a:p>
            <a:endParaRPr lang="en-US" dirty="0"/>
          </a:p>
        </p:txBody>
      </p:sp>
      <p:pic>
        <p:nvPicPr>
          <p:cNvPr id="6" name="Content Placeholder 4">
            <a:extLst>
              <a:ext uri="{FF2B5EF4-FFF2-40B4-BE49-F238E27FC236}">
                <a16:creationId xmlns:a16="http://schemas.microsoft.com/office/drawing/2014/main" id="{E2588694-052E-456D-A70A-4A1DFFD71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585913"/>
            <a:ext cx="5074920" cy="3837822"/>
          </a:xfrm>
          <a:prstGeom prst="rect">
            <a:avLst/>
          </a:prstGeom>
        </p:spPr>
      </p:pic>
    </p:spTree>
    <p:extLst>
      <p:ext uri="{BB962C8B-B14F-4D97-AF65-F5344CB8AC3E}">
        <p14:creationId xmlns:p14="http://schemas.microsoft.com/office/powerpoint/2010/main" val="33639090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D89-7BBB-CE61-DC81-CC600C1E01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65</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dirty="0"/>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Anatomy</a:t>
            </a:r>
          </a:p>
        </p:txBody>
      </p:sp>
      <p:pic>
        <p:nvPicPr>
          <p:cNvPr id="3" name="Content Placeholder 2">
            <a:extLst>
              <a:ext uri="{FF2B5EF4-FFF2-40B4-BE49-F238E27FC236}">
                <a16:creationId xmlns:a16="http://schemas.microsoft.com/office/drawing/2014/main" id="{22CC58F8-88E3-4F3F-9F50-067A7BA4C0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185"/>
          <a:stretch/>
        </p:blipFill>
        <p:spPr bwMode="auto">
          <a:xfrm>
            <a:off x="914401" y="1066800"/>
            <a:ext cx="7641618"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86000" cy="822325"/>
          </a:xfrm>
        </p:spPr>
        <p:txBody>
          <a:bodyPr/>
          <a:lstStyle/>
          <a:p>
            <a:r>
              <a:rPr lang="en-US" sz="2400" dirty="0">
                <a:solidFill>
                  <a:schemeClr val="tx1"/>
                </a:solidFill>
              </a:rPr>
              <a:t>Physiology</a:t>
            </a:r>
          </a:p>
        </p:txBody>
      </p:sp>
      <p:pic>
        <p:nvPicPr>
          <p:cNvPr id="3" name="Content Placeholder 2" descr="Vitamin C Benefits – What Does Vitamin C Do?">
            <a:extLst>
              <a:ext uri="{FF2B5EF4-FFF2-40B4-BE49-F238E27FC236}">
                <a16:creationId xmlns:a16="http://schemas.microsoft.com/office/drawing/2014/main" id="{3FF08F29-FBB3-4862-8AC0-BA60EEC608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7893" y="1825625"/>
            <a:ext cx="4388213"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905000"/>
          </a:xfrm>
        </p:spPr>
        <p:txBody>
          <a:bodyPr>
            <a:normAutofit/>
          </a:bodyPr>
          <a:lstStyle/>
          <a:p>
            <a:r>
              <a:rPr lang="en-US" sz="2000" dirty="0"/>
              <a:t>Vitamin C is a water-soluble vitamin, antioxidant, and essential co-factor for collagen biosynthesis, carnitine and catecholamine metabolism, and dietary iron absorption. Humans are unable to synthesize vitamin C, so they can only obtain it through dietary intake of fruits and vegetables</a:t>
            </a:r>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D22A9A0A-2EB6-CA2B-B135-1BD885211B45}"/>
              </a:ext>
            </a:extLst>
          </p:cNvPr>
          <p:cNvSpPr>
            <a:spLocks noGrp="1"/>
          </p:cNvSpPr>
          <p:nvPr>
            <p:ph idx="1"/>
          </p:nvPr>
        </p:nvSpPr>
        <p:spPr>
          <a:xfrm>
            <a:off x="762000" y="2506662"/>
            <a:ext cx="7886700" cy="4351338"/>
          </a:xfrm>
        </p:spPr>
        <p:txBody>
          <a:bodyPr/>
          <a:lstStyle/>
          <a:p>
            <a:endParaRPr lang="en-US" dirty="0"/>
          </a:p>
        </p:txBody>
      </p:sp>
      <p:pic>
        <p:nvPicPr>
          <p:cNvPr id="6" name="Picture 5">
            <a:extLst>
              <a:ext uri="{FF2B5EF4-FFF2-40B4-BE49-F238E27FC236}">
                <a16:creationId xmlns:a16="http://schemas.microsoft.com/office/drawing/2014/main" id="{5B8E70F1-298B-4110-B5ED-D184F46EFDF6}"/>
              </a:ext>
            </a:extLst>
          </p:cNvPr>
          <p:cNvPicPr>
            <a:picLocks noChangeAspect="1"/>
          </p:cNvPicPr>
          <p:nvPr/>
        </p:nvPicPr>
        <p:blipFill>
          <a:blip r:embed="rId2"/>
          <a:stretch>
            <a:fillRect/>
          </a:stretch>
        </p:blipFill>
        <p:spPr>
          <a:xfrm>
            <a:off x="625967" y="2895600"/>
            <a:ext cx="7889383" cy="315756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1623</Words>
  <Application>Microsoft Office PowerPoint</Application>
  <PresentationFormat>On-screen Show (4:3)</PresentationFormat>
  <Paragraphs>234</Paragraphs>
  <Slides>65</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Arial</vt:lpstr>
      <vt:lpstr>Arial Black</vt:lpstr>
      <vt:lpstr>Calibri</vt:lpstr>
      <vt:lpstr>Calibri Light</vt:lpstr>
      <vt:lpstr>Times New Roman</vt:lpstr>
      <vt:lpstr>Wingdings</vt:lpstr>
      <vt:lpstr>Office Theme</vt:lpstr>
      <vt:lpstr>1_Office Theme</vt:lpstr>
      <vt:lpstr>PowerPoint Presentation</vt:lpstr>
      <vt:lpstr>2nd Year MBBS Gastrointestinal Tract Module Large Group Interactive Session (LGIS) Vitamin C</vt:lpstr>
      <vt:lpstr>Motto, Vision, Dream</vt:lpstr>
      <vt:lpstr>PowerPoint Presentation</vt:lpstr>
      <vt:lpstr>PowerPoint Presentation</vt:lpstr>
      <vt:lpstr>Interactive Session </vt:lpstr>
      <vt:lpstr> </vt:lpstr>
      <vt:lpstr>PowerPoint Presentation</vt:lpstr>
      <vt:lpstr>Vitamin C is a water-soluble vitamin, antioxidant, and essential co-factor for collagen biosynthesis, carnitine and catecholamine metabolism, and dietary iron absorption. Humans are unable to synthesize vitamin C, so they can only obtain it through dietary intake of fruits and vegetables</vt:lpstr>
      <vt:lpstr>PowerPoint Presentation</vt:lpstr>
      <vt:lpstr>STRUCTURE</vt:lpstr>
      <vt:lpstr>SOURCES OF VITAMIN C</vt:lpstr>
      <vt:lpstr>PowerPoint Presentation</vt:lpstr>
      <vt:lpstr>VITAMIN C – BIOCHEMICAL FUNCTION</vt:lpstr>
      <vt:lpstr>Biosynthesis of Vitamin C</vt:lpstr>
      <vt:lpstr>VITAMIN C – BIOCHEMICAL FUNCTION</vt:lpstr>
      <vt:lpstr>PowerPoint Presentation</vt:lpstr>
      <vt:lpstr>PowerPoint Presentation</vt:lpstr>
      <vt:lpstr>Vertical Integration</vt:lpstr>
      <vt:lpstr>Vertical Integration</vt:lpstr>
      <vt:lpstr>PowerPoint Presentation</vt:lpstr>
      <vt:lpstr>RESEARCH ARTICLE</vt:lpstr>
      <vt:lpstr>BIOCHEMISTRY NIACINAMIDE</vt:lpstr>
      <vt:lpstr> LEARNING OBJECTIVES</vt:lpstr>
      <vt:lpstr>Horizontal integration  (Anatomy and Physiology)</vt:lpstr>
      <vt:lpstr> CORE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VERTICAL INTEGRATION : PELLAGRA</vt:lpstr>
      <vt:lpstr> TOXICITY</vt:lpstr>
      <vt:lpstr>RESEARCH ARTICLES</vt:lpstr>
      <vt:lpstr>BIOCHEMISTRY THIAMINE</vt:lpstr>
      <vt:lpstr>LEARNING OBJECTIVES</vt:lpstr>
      <vt:lpstr>Horizontal integration  (Anatomy and Physiology)</vt:lpstr>
      <vt:lpstr> CORE CONCEPT</vt:lpstr>
      <vt:lpstr>PowerPoint Presentation</vt:lpstr>
      <vt:lpstr>STRUCTURE</vt:lpstr>
      <vt:lpstr>SOURCES</vt:lpstr>
      <vt:lpstr>METABOLISM</vt:lpstr>
      <vt:lpstr>BIOCHEMICAL FUNCTIONS</vt:lpstr>
      <vt:lpstr>PowerPoint Presentation</vt:lpstr>
      <vt:lpstr>PowerPoint Presentation</vt:lpstr>
      <vt:lpstr>SOURCES</vt:lpstr>
      <vt:lpstr>RDA</vt:lpstr>
      <vt:lpstr>DEFICIENCY CAUSES</vt:lpstr>
      <vt:lpstr>PowerPoint Presentation</vt:lpstr>
      <vt:lpstr>PowerPoint Presentation</vt:lpstr>
      <vt:lpstr>VERTICAL INTEGRATION – BERI BERI</vt:lpstr>
      <vt:lpstr>PowerPoint Presentation</vt:lpstr>
      <vt:lpstr>PowerPoint Presentation</vt:lpstr>
      <vt:lpstr>PowerPoint Presentation</vt:lpstr>
      <vt:lpstr>PowerPoint Presentation</vt:lpstr>
      <vt:lpstr>Family Medicine</vt:lpstr>
      <vt:lpstr>Artificial Intelligence</vt:lpstr>
      <vt:lpstr>Bioethics</vt:lpstr>
      <vt:lpstr>How to access Digital Library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MUHAMMAD SAAD NADEEM</cp:lastModifiedBy>
  <cp:revision>131</cp:revision>
  <dcterms:created xsi:type="dcterms:W3CDTF">2006-08-16T00:00:00Z</dcterms:created>
  <dcterms:modified xsi:type="dcterms:W3CDTF">2025-02-05T14:59:39Z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