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8"/>
  </p:notesMasterIdLst>
  <p:sldIdLst>
    <p:sldId id="256" r:id="rId2"/>
    <p:sldId id="257" r:id="rId3"/>
    <p:sldId id="277" r:id="rId4"/>
    <p:sldId id="278" r:id="rId5"/>
    <p:sldId id="280" r:id="rId6"/>
    <p:sldId id="259" r:id="rId7"/>
    <p:sldId id="260" r:id="rId8"/>
    <p:sldId id="301" r:id="rId9"/>
    <p:sldId id="300" r:id="rId10"/>
    <p:sldId id="295" r:id="rId11"/>
    <p:sldId id="303" r:id="rId12"/>
    <p:sldId id="304" r:id="rId13"/>
    <p:sldId id="321" r:id="rId14"/>
    <p:sldId id="322" r:id="rId15"/>
    <p:sldId id="323" r:id="rId16"/>
    <p:sldId id="324" r:id="rId17"/>
    <p:sldId id="326" r:id="rId18"/>
    <p:sldId id="327" r:id="rId19"/>
    <p:sldId id="328" r:id="rId20"/>
    <p:sldId id="313" r:id="rId21"/>
    <p:sldId id="314" r:id="rId22"/>
    <p:sldId id="315" r:id="rId23"/>
    <p:sldId id="331" r:id="rId24"/>
    <p:sldId id="332" r:id="rId25"/>
    <p:sldId id="333" r:id="rId26"/>
    <p:sldId id="336" r:id="rId27"/>
    <p:sldId id="338" r:id="rId28"/>
    <p:sldId id="318" r:id="rId29"/>
    <p:sldId id="340" r:id="rId30"/>
    <p:sldId id="341" r:id="rId31"/>
    <p:sldId id="343" r:id="rId32"/>
    <p:sldId id="344" r:id="rId33"/>
    <p:sldId id="285" r:id="rId34"/>
    <p:sldId id="289" r:id="rId35"/>
    <p:sldId id="291" r:id="rId36"/>
    <p:sldId id="345" r:id="rId37"/>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737" autoAdjust="0"/>
  </p:normalViewPr>
  <p:slideViewPr>
    <p:cSldViewPr>
      <p:cViewPr varScale="1">
        <p:scale>
          <a:sx n="81" d="100"/>
          <a:sy n="81" d="100"/>
        </p:scale>
        <p:origin x="725" y="67"/>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29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6905625" y="0"/>
            <a:ext cx="5283200" cy="342900"/>
          </a:xfrm>
          <a:prstGeom prst="rect">
            <a:avLst/>
          </a:prstGeom>
        </p:spPr>
        <p:txBody>
          <a:bodyPr vert="horz" lIns="91440" tIns="45720" rIns="91440" bIns="45720" rtlCol="0"/>
          <a:lstStyle>
            <a:lvl1pPr algn="r">
              <a:defRPr sz="1200"/>
            </a:lvl1pPr>
          </a:lstStyle>
          <a:p>
            <a:fld id="{DE67E27C-7C93-492D-88AD-3EDCB220C932}" type="datetimeFigureOut">
              <a:rPr lang="en-GB" smtClean="0"/>
              <a:t>22/04/2025</a:t>
            </a:fld>
            <a:endParaRPr lang="en-GB"/>
          </a:p>
        </p:txBody>
      </p:sp>
      <p:sp>
        <p:nvSpPr>
          <p:cNvPr id="4" name="Slide Image Placeholder 3"/>
          <p:cNvSpPr>
            <a:spLocks noGrp="1" noRot="1" noChangeAspect="1"/>
          </p:cNvSpPr>
          <p:nvPr>
            <p:ph type="sldImg" idx="2"/>
          </p:nvPr>
        </p:nvSpPr>
        <p:spPr>
          <a:xfrm>
            <a:off x="3810000" y="514350"/>
            <a:ext cx="4572000" cy="25717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1219200" y="3257550"/>
            <a:ext cx="97536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513513"/>
            <a:ext cx="5283200" cy="3429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6905625" y="6513513"/>
            <a:ext cx="5283200" cy="342900"/>
          </a:xfrm>
          <a:prstGeom prst="rect">
            <a:avLst/>
          </a:prstGeom>
        </p:spPr>
        <p:txBody>
          <a:bodyPr vert="horz" lIns="91440" tIns="45720" rIns="91440" bIns="45720" rtlCol="0" anchor="b"/>
          <a:lstStyle>
            <a:lvl1pPr algn="r">
              <a:defRPr sz="1200"/>
            </a:lvl1pPr>
          </a:lstStyle>
          <a:p>
            <a:fld id="{21321C0C-2DE8-43FB-959D-15B3BA747653}" type="slidenum">
              <a:rPr lang="en-GB" smtClean="0"/>
              <a:t>‹#›</a:t>
            </a:fld>
            <a:endParaRPr lang="en-GB"/>
          </a:p>
        </p:txBody>
      </p:sp>
    </p:spTree>
    <p:extLst>
      <p:ext uri="{BB962C8B-B14F-4D97-AF65-F5344CB8AC3E}">
        <p14:creationId xmlns:p14="http://schemas.microsoft.com/office/powerpoint/2010/main" val="4249260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1321C0C-2DE8-43FB-959D-15B3BA747653}" type="slidenum">
              <a:rPr lang="en-GB" smtClean="0"/>
              <a:t>10</a:t>
            </a:fld>
            <a:endParaRPr lang="en-GB"/>
          </a:p>
        </p:txBody>
      </p:sp>
    </p:spTree>
    <p:extLst>
      <p:ext uri="{BB962C8B-B14F-4D97-AF65-F5344CB8AC3E}">
        <p14:creationId xmlns:p14="http://schemas.microsoft.com/office/powerpoint/2010/main" val="2566190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1321C0C-2DE8-43FB-959D-15B3BA747653}" type="slidenum">
              <a:rPr lang="en-GB" smtClean="0"/>
              <a:t>36</a:t>
            </a:fld>
            <a:endParaRPr lang="en-GB"/>
          </a:p>
        </p:txBody>
      </p:sp>
    </p:spTree>
    <p:extLst>
      <p:ext uri="{BB962C8B-B14F-4D97-AF65-F5344CB8AC3E}">
        <p14:creationId xmlns:p14="http://schemas.microsoft.com/office/powerpoint/2010/main" val="3326299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sz="4300" b="1" i="1">
                <a:solidFill>
                  <a:srgbClr val="04607A"/>
                </a:solidFill>
                <a:latin typeface="Calibri"/>
                <a:cs typeface="Calibri"/>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sz="2800" b="0" i="0">
                <a:solidFill>
                  <a:schemeClr val="tx1"/>
                </a:solidFill>
                <a:latin typeface="Constantia"/>
                <a:cs typeface="Constanti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22-Apr-25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300" b="1" i="1">
                <a:solidFill>
                  <a:srgbClr val="04607A"/>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2800" b="0" i="0">
                <a:solidFill>
                  <a:schemeClr val="tx1"/>
                </a:solidFill>
                <a:latin typeface="Constantia"/>
                <a:cs typeface="Constanti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22-Apr-25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300" b="1" i="1">
                <a:solidFill>
                  <a:srgbClr val="04607A"/>
                </a:solidFill>
                <a:latin typeface="Calibri"/>
                <a:cs typeface="Calibri"/>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22-Apr-25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300" b="1" i="1">
                <a:solidFill>
                  <a:srgbClr val="04607A"/>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22-Apr-25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2192000" cy="6858000"/>
          </a:xfrm>
          <a:prstGeom prst="rect">
            <a:avLst/>
          </a:prstGeom>
        </p:spPr>
      </p:pic>
      <p:pic>
        <p:nvPicPr>
          <p:cNvPr id="17" name="bg object 17"/>
          <p:cNvPicPr/>
          <p:nvPr/>
        </p:nvPicPr>
        <p:blipFill>
          <a:blip r:embed="rId3" cstate="print"/>
          <a:stretch>
            <a:fillRect/>
          </a:stretch>
        </p:blipFill>
        <p:spPr>
          <a:xfrm>
            <a:off x="0" y="216"/>
            <a:ext cx="12192000" cy="1028699"/>
          </a:xfrm>
          <a:prstGeom prst="rect">
            <a:avLst/>
          </a:prstGeom>
        </p:spPr>
      </p:pic>
      <p:pic>
        <p:nvPicPr>
          <p:cNvPr id="18" name="bg object 18"/>
          <p:cNvPicPr/>
          <p:nvPr/>
        </p:nvPicPr>
        <p:blipFill>
          <a:blip r:embed="rId4" cstate="print"/>
          <a:stretch>
            <a:fillRect/>
          </a:stretch>
        </p:blipFill>
        <p:spPr>
          <a:xfrm>
            <a:off x="5867972" y="0"/>
            <a:ext cx="6324027" cy="599910"/>
          </a:xfrm>
          <a:prstGeom prst="rect">
            <a:avLst/>
          </a:prstGeom>
        </p:spPr>
      </p:pic>
      <p:pic>
        <p:nvPicPr>
          <p:cNvPr id="19" name="bg object 19"/>
          <p:cNvPicPr/>
          <p:nvPr/>
        </p:nvPicPr>
        <p:blipFill>
          <a:blip r:embed="rId5" cstate="print"/>
          <a:stretch>
            <a:fillRect/>
          </a:stretch>
        </p:blipFill>
        <p:spPr>
          <a:xfrm>
            <a:off x="0" y="0"/>
            <a:ext cx="11848668" cy="1092462"/>
          </a:xfrm>
          <a:prstGeom prst="rect">
            <a:avLst/>
          </a:prstGeom>
        </p:spPr>
      </p:pic>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22-Apr-25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661720"/>
          </a:xfrm>
        </p:spPr>
        <p:txBody>
          <a:bodyPr/>
          <a:lstStyle/>
          <a:p>
            <a:r>
              <a:rPr lang="en-US"/>
              <a:t>Click to edit Master title style</a:t>
            </a:r>
          </a:p>
        </p:txBody>
      </p:sp>
      <p:sp>
        <p:nvSpPr>
          <p:cNvPr id="3" name="Text Placeholder 2"/>
          <p:cNvSpPr>
            <a:spLocks noGrp="1"/>
          </p:cNvSpPr>
          <p:nvPr>
            <p:ph type="body" idx="1"/>
          </p:nvPr>
        </p:nvSpPr>
        <p:spPr>
          <a:xfrm>
            <a:off x="839789" y="2228076"/>
            <a:ext cx="5157787" cy="27699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39789" y="2505075"/>
            <a:ext cx="5157787" cy="15388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2228076"/>
            <a:ext cx="5183188" cy="27699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72201" y="2505075"/>
            <a:ext cx="5183188" cy="15388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77940"/>
            <a:ext cx="2804160" cy="276999"/>
          </a:xfrm>
        </p:spPr>
        <p:txBody>
          <a:bodyPr/>
          <a:lstStyle/>
          <a:p>
            <a:fld id="{4509A250-FF31-4206-8172-F9D3106AACB1}" type="datetimeFigureOut">
              <a:rPr lang="en-US" smtClean="0"/>
              <a:t>22-Apr-25</a:t>
            </a:fld>
            <a:endParaRPr lang="en-US" dirty="0"/>
          </a:p>
        </p:txBody>
      </p:sp>
      <p:sp>
        <p:nvSpPr>
          <p:cNvPr id="8" name="Footer Placeholder 7"/>
          <p:cNvSpPr>
            <a:spLocks noGrp="1"/>
          </p:cNvSpPr>
          <p:nvPr>
            <p:ph type="ftr" sz="quarter" idx="11"/>
          </p:nvPr>
        </p:nvSpPr>
        <p:spPr>
          <a:xfrm>
            <a:off x="4145280" y="6377940"/>
            <a:ext cx="3901440" cy="276999"/>
          </a:xfrm>
        </p:spPr>
        <p:txBody>
          <a:bodyPr/>
          <a:lstStyle/>
          <a:p>
            <a:endParaRPr lang="en-US" dirty="0"/>
          </a:p>
        </p:txBody>
      </p:sp>
      <p:sp>
        <p:nvSpPr>
          <p:cNvPr id="9" name="Slide Number Placeholder 8"/>
          <p:cNvSpPr>
            <a:spLocks noGrp="1"/>
          </p:cNvSpPr>
          <p:nvPr>
            <p:ph type="sldNum" sz="quarter" idx="12"/>
          </p:nvPr>
        </p:nvSpPr>
        <p:spPr>
          <a:xfrm>
            <a:off x="8778240" y="6377940"/>
            <a:ext cx="2804160" cy="276999"/>
          </a:xfrm>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245639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png"/><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8" cstate="print"/>
          <a:stretch>
            <a:fillRect/>
          </a:stretch>
        </p:blipFill>
        <p:spPr>
          <a:xfrm>
            <a:off x="0" y="0"/>
            <a:ext cx="12192000" cy="6858000"/>
          </a:xfrm>
          <a:prstGeom prst="rect">
            <a:avLst/>
          </a:prstGeom>
        </p:spPr>
      </p:pic>
      <p:pic>
        <p:nvPicPr>
          <p:cNvPr id="17" name="bg object 17"/>
          <p:cNvPicPr/>
          <p:nvPr/>
        </p:nvPicPr>
        <p:blipFill>
          <a:blip r:embed="rId9" cstate="print"/>
          <a:stretch>
            <a:fillRect/>
          </a:stretch>
        </p:blipFill>
        <p:spPr>
          <a:xfrm>
            <a:off x="0" y="216"/>
            <a:ext cx="12192000" cy="1028699"/>
          </a:xfrm>
          <a:prstGeom prst="rect">
            <a:avLst/>
          </a:prstGeom>
        </p:spPr>
      </p:pic>
      <p:pic>
        <p:nvPicPr>
          <p:cNvPr id="18" name="bg object 18"/>
          <p:cNvPicPr/>
          <p:nvPr/>
        </p:nvPicPr>
        <p:blipFill>
          <a:blip r:embed="rId10" cstate="print"/>
          <a:stretch>
            <a:fillRect/>
          </a:stretch>
        </p:blipFill>
        <p:spPr>
          <a:xfrm>
            <a:off x="5867972" y="0"/>
            <a:ext cx="6324027" cy="599910"/>
          </a:xfrm>
          <a:prstGeom prst="rect">
            <a:avLst/>
          </a:prstGeom>
        </p:spPr>
      </p:pic>
      <p:pic>
        <p:nvPicPr>
          <p:cNvPr id="19" name="bg object 19"/>
          <p:cNvPicPr/>
          <p:nvPr/>
        </p:nvPicPr>
        <p:blipFill>
          <a:blip r:embed="rId11" cstate="print"/>
          <a:stretch>
            <a:fillRect/>
          </a:stretch>
        </p:blipFill>
        <p:spPr>
          <a:xfrm>
            <a:off x="0" y="0"/>
            <a:ext cx="11848668" cy="1092462"/>
          </a:xfrm>
          <a:prstGeom prst="rect">
            <a:avLst/>
          </a:prstGeom>
        </p:spPr>
      </p:pic>
      <p:pic>
        <p:nvPicPr>
          <p:cNvPr id="20" name="bg object 20"/>
          <p:cNvPicPr/>
          <p:nvPr/>
        </p:nvPicPr>
        <p:blipFill>
          <a:blip r:embed="rId12" cstate="print"/>
          <a:stretch>
            <a:fillRect/>
          </a:stretch>
        </p:blipFill>
        <p:spPr>
          <a:xfrm>
            <a:off x="0" y="0"/>
            <a:ext cx="12140177" cy="1026963"/>
          </a:xfrm>
          <a:prstGeom prst="rect">
            <a:avLst/>
          </a:prstGeom>
        </p:spPr>
      </p:pic>
      <p:sp>
        <p:nvSpPr>
          <p:cNvPr id="2" name="Holder 2"/>
          <p:cNvSpPr>
            <a:spLocks noGrp="1"/>
          </p:cNvSpPr>
          <p:nvPr>
            <p:ph type="title"/>
          </p:nvPr>
        </p:nvSpPr>
        <p:spPr>
          <a:xfrm>
            <a:off x="504240" y="-177546"/>
            <a:ext cx="9800310" cy="2105660"/>
          </a:xfrm>
          <a:prstGeom prst="rect">
            <a:avLst/>
          </a:prstGeom>
        </p:spPr>
        <p:txBody>
          <a:bodyPr wrap="square" lIns="0" tIns="0" rIns="0" bIns="0">
            <a:spAutoFit/>
          </a:bodyPr>
          <a:lstStyle>
            <a:lvl1pPr>
              <a:defRPr sz="4300" b="1" i="1">
                <a:solidFill>
                  <a:srgbClr val="04607A"/>
                </a:solidFill>
                <a:latin typeface="Calibri"/>
                <a:cs typeface="Calibri"/>
              </a:defRPr>
            </a:lvl1pPr>
          </a:lstStyle>
          <a:p>
            <a:endParaRPr/>
          </a:p>
        </p:txBody>
      </p:sp>
      <p:sp>
        <p:nvSpPr>
          <p:cNvPr id="3" name="Holder 3"/>
          <p:cNvSpPr>
            <a:spLocks noGrp="1"/>
          </p:cNvSpPr>
          <p:nvPr>
            <p:ph type="body" idx="1"/>
          </p:nvPr>
        </p:nvSpPr>
        <p:spPr>
          <a:xfrm>
            <a:off x="678814" y="1946274"/>
            <a:ext cx="10834370" cy="3097529"/>
          </a:xfrm>
          <a:prstGeom prst="rect">
            <a:avLst/>
          </a:prstGeom>
        </p:spPr>
        <p:txBody>
          <a:bodyPr wrap="square" lIns="0" tIns="0" rIns="0" bIns="0">
            <a:spAutoFit/>
          </a:bodyPr>
          <a:lstStyle>
            <a:lvl1pPr>
              <a:defRPr sz="2800" b="0" i="0">
                <a:solidFill>
                  <a:schemeClr val="tx1"/>
                </a:solidFill>
                <a:latin typeface="Constantia"/>
                <a:cs typeface="Constantia"/>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22-Apr-25</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ahajournals.org/doi/full/10.1161/CIRCULATIONAHA.114.009029#tab1fn2"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92000" cy="6858000"/>
            </a:xfrm>
            <a:prstGeom prst="rect">
              <a:avLst/>
            </a:prstGeom>
          </p:spPr>
        </p:pic>
        <p:pic>
          <p:nvPicPr>
            <p:cNvPr id="4" name="object 4"/>
            <p:cNvPicPr/>
            <p:nvPr/>
          </p:nvPicPr>
          <p:blipFill>
            <a:blip r:embed="rId3" cstate="print"/>
            <a:stretch>
              <a:fillRect/>
            </a:stretch>
          </p:blipFill>
          <p:spPr>
            <a:xfrm>
              <a:off x="0" y="0"/>
              <a:ext cx="12192000" cy="6858000"/>
            </a:xfrm>
            <a:prstGeom prst="rect">
              <a:avLst/>
            </a:prstGeom>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937" y="-152400"/>
            <a:ext cx="10701510" cy="1810329"/>
          </a:xfrm>
          <a:prstGeom prst="rect">
            <a:avLst/>
          </a:prstGeom>
        </p:spPr>
        <p:txBody>
          <a:bodyPr vert="horz" wrap="square" lIns="0" tIns="421221" rIns="0" bIns="0" rtlCol="0">
            <a:spAutoFit/>
          </a:bodyPr>
          <a:lstStyle/>
          <a:p>
            <a:pPr marL="453390" marR="619125" algn="ctr">
              <a:lnSpc>
                <a:spcPct val="100000"/>
              </a:lnSpc>
              <a:spcBef>
                <a:spcPts val="335"/>
              </a:spcBef>
            </a:pPr>
            <a:br>
              <a:rPr lang="en-GB" sz="3600" b="0" i="0" spc="-80" dirty="0"/>
            </a:br>
            <a:r>
              <a:rPr lang="en-GB" sz="3600" b="0" i="0" spc="-80" dirty="0"/>
              <a:t>CLASSIFICATION OF HYPERTENSION IN PREGNANCY </a:t>
            </a:r>
            <a:br>
              <a:rPr lang="en-GB" sz="1800" b="0" i="0" spc="-80" dirty="0"/>
            </a:br>
            <a:r>
              <a:rPr lang="en-GB" sz="1800" b="0" i="0" spc="-80" dirty="0"/>
              <a:t>                                                                                                                                                        </a:t>
            </a:r>
            <a:r>
              <a:rPr lang="en-GB" sz="1800" b="0" i="0" dirty="0"/>
              <a:t>CORE CONCEPT</a:t>
            </a:r>
            <a:endParaRPr sz="1800" dirty="0"/>
          </a:p>
        </p:txBody>
      </p:sp>
      <p:sp>
        <p:nvSpPr>
          <p:cNvPr id="3" name="object 3"/>
          <p:cNvSpPr txBox="1"/>
          <p:nvPr/>
        </p:nvSpPr>
        <p:spPr>
          <a:xfrm>
            <a:off x="688340" y="1943226"/>
            <a:ext cx="10800715" cy="4609595"/>
          </a:xfrm>
          <a:prstGeom prst="rect">
            <a:avLst/>
          </a:prstGeom>
        </p:spPr>
        <p:txBody>
          <a:bodyPr vert="horz" wrap="square" lIns="0" tIns="13335" rIns="0" bIns="0" rtlCol="0">
            <a:spAutoFit/>
          </a:bodyPr>
          <a:lstStyle/>
          <a:p>
            <a:pPr marL="12065" marR="5080" algn="just">
              <a:lnSpc>
                <a:spcPct val="100000"/>
              </a:lnSpc>
              <a:spcBef>
                <a:spcPts val="105"/>
              </a:spcBef>
              <a:buClr>
                <a:srgbClr val="0AD0D9"/>
              </a:buClr>
              <a:buSzPct val="90625"/>
              <a:tabLst>
                <a:tab pos="286385" algn="l"/>
                <a:tab pos="356235" algn="l"/>
              </a:tabLst>
            </a:pPr>
            <a:endParaRPr lang="en-GB" sz="3200" dirty="0">
              <a:latin typeface="Constantia"/>
              <a:cs typeface="Constantia"/>
            </a:endParaRPr>
          </a:p>
          <a:p>
            <a:pPr marL="286385" marR="5080" indent="-274320" algn="just">
              <a:lnSpc>
                <a:spcPct val="100000"/>
              </a:lnSpc>
              <a:spcBef>
                <a:spcPts val="105"/>
              </a:spcBef>
              <a:buClr>
                <a:srgbClr val="0AD0D9"/>
              </a:buClr>
              <a:buSzPct val="90625"/>
              <a:buFont typeface="Wingdings"/>
              <a:buChar char=""/>
              <a:tabLst>
                <a:tab pos="286385" algn="l"/>
                <a:tab pos="356235" algn="l"/>
              </a:tabLst>
            </a:pPr>
            <a:r>
              <a:rPr lang="en-GB" sz="2000" b="1" dirty="0"/>
              <a:t>Chronic hypertension </a:t>
            </a:r>
            <a:r>
              <a:rPr lang="en-GB" sz="2000" dirty="0"/>
              <a:t>is defined as blood pressure exceeding 140/90 mm Hg before pregnancy or before 20 weeks' gestation. </a:t>
            </a:r>
          </a:p>
          <a:p>
            <a:pPr marL="12065" marR="5080" algn="just">
              <a:lnSpc>
                <a:spcPct val="100000"/>
              </a:lnSpc>
              <a:spcBef>
                <a:spcPts val="105"/>
              </a:spcBef>
              <a:buClr>
                <a:srgbClr val="0AD0D9"/>
              </a:buClr>
              <a:buSzPct val="90625"/>
              <a:tabLst>
                <a:tab pos="286385" algn="l"/>
                <a:tab pos="356235" algn="l"/>
              </a:tabLst>
            </a:pPr>
            <a:endParaRPr lang="en-GB" sz="2000" dirty="0"/>
          </a:p>
          <a:p>
            <a:pPr marL="286385" marR="5080" indent="-274320" algn="just">
              <a:lnSpc>
                <a:spcPct val="100000"/>
              </a:lnSpc>
              <a:spcBef>
                <a:spcPts val="105"/>
              </a:spcBef>
              <a:buClr>
                <a:srgbClr val="0AD0D9"/>
              </a:buClr>
              <a:buSzPct val="90625"/>
              <a:buFont typeface="Wingdings"/>
              <a:buChar char=""/>
              <a:tabLst>
                <a:tab pos="286385" algn="l"/>
                <a:tab pos="356235" algn="l"/>
              </a:tabLst>
            </a:pPr>
            <a:r>
              <a:rPr lang="en-GB" sz="2000" b="1" dirty="0"/>
              <a:t>Gestational hypertension </a:t>
            </a:r>
            <a:r>
              <a:rPr lang="en-GB" sz="2000" dirty="0"/>
              <a:t>refers to hypertension with onset in the latter part of pregnancy (&gt;20 weeks' gestation) without any other features of preeclampsia and followed by normalization of the blood pressure postpartum.</a:t>
            </a:r>
          </a:p>
          <a:p>
            <a:pPr marL="12065" marR="5080" algn="just">
              <a:lnSpc>
                <a:spcPct val="100000"/>
              </a:lnSpc>
              <a:spcBef>
                <a:spcPts val="105"/>
              </a:spcBef>
              <a:buClr>
                <a:srgbClr val="0AD0D9"/>
              </a:buClr>
              <a:buSzPct val="90625"/>
              <a:tabLst>
                <a:tab pos="286385" algn="l"/>
                <a:tab pos="356235" algn="l"/>
              </a:tabLst>
            </a:pPr>
            <a:endParaRPr lang="en-GB" sz="2000" dirty="0"/>
          </a:p>
          <a:p>
            <a:pPr marL="286385" marR="5080" indent="-274320" algn="just">
              <a:lnSpc>
                <a:spcPct val="100000"/>
              </a:lnSpc>
              <a:spcBef>
                <a:spcPts val="105"/>
              </a:spcBef>
              <a:buClr>
                <a:srgbClr val="0AD0D9"/>
              </a:buClr>
              <a:buSzPct val="90625"/>
              <a:buFont typeface="Wingdings"/>
              <a:buChar char=""/>
              <a:tabLst>
                <a:tab pos="286385" algn="l"/>
                <a:tab pos="356235" algn="l"/>
              </a:tabLst>
            </a:pPr>
            <a:r>
              <a:rPr lang="en-GB" sz="2000" b="1" dirty="0"/>
              <a:t>Pre-</a:t>
            </a:r>
            <a:r>
              <a:rPr lang="en-GB" sz="2000" b="1" dirty="0" err="1"/>
              <a:t>eclampsia</a:t>
            </a:r>
            <a:r>
              <a:rPr lang="en-GB" sz="2000" dirty="0"/>
              <a:t> is a multi-system disorder unique to human pregnancy characterised by hypertension and involvement of one or more other organ systems and/or the </a:t>
            </a:r>
            <a:r>
              <a:rPr lang="en-GB" sz="2000" dirty="0" err="1"/>
              <a:t>fetus</a:t>
            </a:r>
            <a:r>
              <a:rPr lang="en-GB" sz="2000" dirty="0"/>
              <a:t>. </a:t>
            </a:r>
          </a:p>
          <a:p>
            <a:pPr marL="12065" marR="5080" algn="just">
              <a:lnSpc>
                <a:spcPct val="100000"/>
              </a:lnSpc>
              <a:spcBef>
                <a:spcPts val="105"/>
              </a:spcBef>
              <a:buClr>
                <a:srgbClr val="0AD0D9"/>
              </a:buClr>
              <a:buSzPct val="90625"/>
              <a:tabLst>
                <a:tab pos="286385" algn="l"/>
                <a:tab pos="356235" algn="l"/>
              </a:tabLst>
            </a:pPr>
            <a:endParaRPr lang="en-GB" sz="2000" dirty="0"/>
          </a:p>
          <a:p>
            <a:pPr marL="286385" marR="5080" indent="-274320" algn="just">
              <a:lnSpc>
                <a:spcPct val="100000"/>
              </a:lnSpc>
              <a:spcBef>
                <a:spcPts val="105"/>
              </a:spcBef>
              <a:buClr>
                <a:srgbClr val="0AD0D9"/>
              </a:buClr>
              <a:buSzPct val="90625"/>
              <a:buFont typeface="Wingdings"/>
              <a:buChar char=""/>
              <a:tabLst>
                <a:tab pos="286385" algn="l"/>
                <a:tab pos="356235" algn="l"/>
              </a:tabLst>
            </a:pPr>
            <a:r>
              <a:rPr lang="en-GB" sz="2000" dirty="0"/>
              <a:t>Raised blood pressure is commonly but not always  the first manifestation. </a:t>
            </a:r>
          </a:p>
          <a:p>
            <a:r>
              <a:rPr lang="en-GB" sz="2000" dirty="0"/>
              <a:t>    </a:t>
            </a:r>
          </a:p>
          <a:p>
            <a:pPr marL="286385" marR="5080" indent="-274320" algn="just">
              <a:lnSpc>
                <a:spcPct val="100000"/>
              </a:lnSpc>
              <a:spcBef>
                <a:spcPts val="105"/>
              </a:spcBef>
              <a:buClr>
                <a:srgbClr val="0AD0D9"/>
              </a:buClr>
              <a:buSzPct val="90625"/>
              <a:buFont typeface="Wingdings"/>
              <a:buChar char=""/>
              <a:tabLst>
                <a:tab pos="286385" algn="l"/>
                <a:tab pos="356235" algn="l"/>
              </a:tabLst>
            </a:pPr>
            <a:endParaRPr sz="2000" dirty="0">
              <a:latin typeface="Constantia"/>
              <a:cs typeface="Constantia"/>
            </a:endParaRPr>
          </a:p>
        </p:txBody>
      </p:sp>
      <p:pic>
        <p:nvPicPr>
          <p:cNvPr id="4" name="object 4"/>
          <p:cNvPicPr/>
          <p:nvPr/>
        </p:nvPicPr>
        <p:blipFill>
          <a:blip r:embed="rId3" cstate="print"/>
          <a:stretch>
            <a:fillRect/>
          </a:stretch>
        </p:blipFill>
        <p:spPr>
          <a:xfrm>
            <a:off x="10672573" y="0"/>
            <a:ext cx="1519427" cy="1264920"/>
          </a:xfrm>
          <a:prstGeom prst="rect">
            <a:avLst/>
          </a:prstGeom>
        </p:spPr>
      </p:pic>
    </p:spTree>
    <p:extLst>
      <p:ext uri="{BB962C8B-B14F-4D97-AF65-F5344CB8AC3E}">
        <p14:creationId xmlns:p14="http://schemas.microsoft.com/office/powerpoint/2010/main" val="34239891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9525"/>
            <a:ext cx="10790910" cy="1152525"/>
          </a:xfrm>
        </p:spPr>
        <p:txBody>
          <a:bodyPr/>
          <a:lstStyle/>
          <a:p>
            <a:pPr algn="ctr">
              <a:buClr>
                <a:schemeClr val="accent1"/>
              </a:buClr>
            </a:pPr>
            <a:br>
              <a:rPr lang="en-GB" sz="3200" i="0" spc="-80" dirty="0"/>
            </a:br>
            <a:r>
              <a:rPr lang="en-GB" sz="3200" i="0" spc="-80" dirty="0"/>
              <a:t>CLASSIFICATION OF HYPERTENSION IN PREGNANCY </a:t>
            </a:r>
            <a:br>
              <a:rPr lang="en-GB" sz="3200" b="0" i="0" spc="-80" dirty="0"/>
            </a:br>
            <a:r>
              <a:rPr lang="en-GB" sz="3200" b="0" i="0" spc="-80" dirty="0"/>
              <a:t>                                                                                                                                                                                             </a:t>
            </a:r>
            <a:endParaRPr lang="en-GB" sz="2000" dirty="0"/>
          </a:p>
        </p:txBody>
      </p:sp>
      <p:sp>
        <p:nvSpPr>
          <p:cNvPr id="3" name="Text Placeholder 2"/>
          <p:cNvSpPr>
            <a:spLocks noGrp="1"/>
          </p:cNvSpPr>
          <p:nvPr>
            <p:ph type="body" idx="1"/>
          </p:nvPr>
        </p:nvSpPr>
        <p:spPr>
          <a:xfrm>
            <a:off x="678814" y="1368552"/>
            <a:ext cx="10834370" cy="4616648"/>
          </a:xfrm>
        </p:spPr>
        <p:txBody>
          <a:bodyPr/>
          <a:lstStyle/>
          <a:p>
            <a:pPr algn="r"/>
            <a:r>
              <a:rPr lang="en-GB" sz="2000" dirty="0">
                <a:solidFill>
                  <a:schemeClr val="accent1"/>
                </a:solidFill>
                <a:latin typeface="+mj-lt"/>
              </a:rPr>
              <a:t>CORE CONCEPT</a:t>
            </a:r>
          </a:p>
          <a:p>
            <a:endParaRPr lang="en-GB" sz="2000" b="1" dirty="0">
              <a:latin typeface="+mj-lt"/>
            </a:endParaRPr>
          </a:p>
          <a:p>
            <a:r>
              <a:rPr lang="en-GB" sz="2000" b="1" dirty="0">
                <a:latin typeface="+mj-lt"/>
              </a:rPr>
              <a:t>Preeclampsia</a:t>
            </a:r>
            <a:r>
              <a:rPr lang="en-GB" sz="2000" dirty="0">
                <a:latin typeface="+mj-lt"/>
              </a:rPr>
              <a:t> is defined as the presence of :</a:t>
            </a:r>
          </a:p>
          <a:p>
            <a:pPr marL="342900" indent="-342900">
              <a:buClr>
                <a:schemeClr val="accent1"/>
              </a:buClr>
              <a:buFont typeface="Wingdings" pitchFamily="2" charset="2"/>
              <a:buChar char="q"/>
            </a:pPr>
            <a:endParaRPr lang="en-GB" sz="2000" dirty="0">
              <a:latin typeface="+mj-lt"/>
            </a:endParaRPr>
          </a:p>
          <a:p>
            <a:pPr marL="342900" indent="-342900">
              <a:buClr>
                <a:schemeClr val="accent1"/>
              </a:buClr>
              <a:buFont typeface="Wingdings" pitchFamily="2" charset="2"/>
              <a:buChar char="q"/>
            </a:pPr>
            <a:r>
              <a:rPr lang="en-GB" sz="2000" dirty="0">
                <a:latin typeface="+mj-lt"/>
              </a:rPr>
              <a:t>A systolic blood pressure (SBP) greater than or equal to 140 mm Hg or a diastolic blood pressure (DBP) greater than or equal to 90 mm Hg or higher, on two occasions at least 4 hours apart in a previously normotensive patient           </a:t>
            </a:r>
          </a:p>
          <a:p>
            <a:pPr>
              <a:buClr>
                <a:schemeClr val="accent1"/>
              </a:buClr>
            </a:pPr>
            <a:r>
              <a:rPr lang="en-GB" sz="2000" dirty="0">
                <a:latin typeface="+mj-lt"/>
              </a:rPr>
              <a:t>                                                                              OR  </a:t>
            </a:r>
          </a:p>
          <a:p>
            <a:pPr marL="342900" indent="-342900">
              <a:buClr>
                <a:schemeClr val="accent1"/>
              </a:buClr>
              <a:buFont typeface="Wingdings" pitchFamily="2" charset="2"/>
              <a:buChar char="q"/>
            </a:pPr>
            <a:r>
              <a:rPr lang="en-GB" sz="2000" dirty="0">
                <a:latin typeface="+mj-lt"/>
              </a:rPr>
              <a:t>SBP greater than or equal to 160 mm Hg or a DBP greater than or equal to 110 mm Hg or higher</a:t>
            </a:r>
          </a:p>
          <a:p>
            <a:pPr>
              <a:buClr>
                <a:schemeClr val="accent1"/>
              </a:buClr>
            </a:pPr>
            <a:endParaRPr lang="en-GB" sz="2000" dirty="0">
              <a:latin typeface="+mj-lt"/>
            </a:endParaRPr>
          </a:p>
          <a:p>
            <a:pPr>
              <a:buClr>
                <a:schemeClr val="accent1"/>
              </a:buClr>
            </a:pPr>
            <a:r>
              <a:rPr lang="en-GB" sz="2000" dirty="0">
                <a:latin typeface="+mj-lt"/>
              </a:rPr>
              <a:t>In addition to the blood pressure criteria :</a:t>
            </a:r>
          </a:p>
          <a:p>
            <a:pPr>
              <a:buClr>
                <a:schemeClr val="accent1"/>
              </a:buClr>
            </a:pPr>
            <a:endParaRPr lang="en-GB" sz="2000" dirty="0">
              <a:latin typeface="+mj-lt"/>
            </a:endParaRPr>
          </a:p>
          <a:p>
            <a:pPr marL="342900" indent="-342900">
              <a:buClr>
                <a:schemeClr val="accent1"/>
              </a:buClr>
              <a:buFont typeface="Wingdings" pitchFamily="2" charset="2"/>
              <a:buChar char="q"/>
            </a:pPr>
            <a:r>
              <a:rPr lang="en-GB" sz="2000" dirty="0">
                <a:latin typeface="+mj-lt"/>
              </a:rPr>
              <a:t>Proteinuria of greater than or equal to 0.3 grams in a 24-hour urine specimen</a:t>
            </a:r>
          </a:p>
          <a:p>
            <a:pPr marL="342900" indent="-342900">
              <a:buClr>
                <a:schemeClr val="accent1"/>
              </a:buClr>
              <a:buFont typeface="Wingdings" pitchFamily="2" charset="2"/>
              <a:buChar char="q"/>
            </a:pPr>
            <a:r>
              <a:rPr lang="en-GB" sz="2000" dirty="0">
                <a:latin typeface="+mj-lt"/>
              </a:rPr>
              <a:t>A protein (mg/</a:t>
            </a:r>
            <a:r>
              <a:rPr lang="en-GB" sz="2000" dirty="0" err="1">
                <a:latin typeface="+mj-lt"/>
              </a:rPr>
              <a:t>dL</a:t>
            </a:r>
            <a:r>
              <a:rPr lang="en-GB" sz="2000" dirty="0">
                <a:latin typeface="+mj-lt"/>
              </a:rPr>
              <a:t>)/</a:t>
            </a:r>
            <a:r>
              <a:rPr lang="en-GB" sz="2000" dirty="0" err="1">
                <a:latin typeface="+mj-lt"/>
              </a:rPr>
              <a:t>creatinine</a:t>
            </a:r>
            <a:r>
              <a:rPr lang="en-GB" sz="2000" dirty="0">
                <a:latin typeface="+mj-lt"/>
              </a:rPr>
              <a:t> (mg/</a:t>
            </a:r>
            <a:r>
              <a:rPr lang="en-GB" sz="2000" dirty="0" err="1">
                <a:latin typeface="+mj-lt"/>
              </a:rPr>
              <a:t>dL</a:t>
            </a:r>
            <a:r>
              <a:rPr lang="en-GB" sz="2000" dirty="0">
                <a:latin typeface="+mj-lt"/>
              </a:rPr>
              <a:t>) ratio of 0.3 or higher or a urine dipstick protein of 1+ (if a quantitative measurement is unavailable) is required to diagnose preeclampsia</a:t>
            </a:r>
          </a:p>
        </p:txBody>
      </p:sp>
      <p:pic>
        <p:nvPicPr>
          <p:cNvPr id="4" name="object 4"/>
          <p:cNvPicPr/>
          <p:nvPr/>
        </p:nvPicPr>
        <p:blipFill>
          <a:blip r:embed="rId2" cstate="print"/>
          <a:stretch>
            <a:fillRect/>
          </a:stretch>
        </p:blipFill>
        <p:spPr>
          <a:xfrm>
            <a:off x="10820400" y="0"/>
            <a:ext cx="1371600" cy="1368552"/>
          </a:xfrm>
          <a:prstGeom prst="rect">
            <a:avLst/>
          </a:prstGeom>
        </p:spPr>
      </p:pic>
    </p:spTree>
    <p:extLst>
      <p:ext uri="{BB962C8B-B14F-4D97-AF65-F5344CB8AC3E}">
        <p14:creationId xmlns:p14="http://schemas.microsoft.com/office/powerpoint/2010/main" val="27501009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240" y="-177546"/>
            <a:ext cx="9800310" cy="1477328"/>
          </a:xfrm>
        </p:spPr>
        <p:txBody>
          <a:bodyPr/>
          <a:lstStyle/>
          <a:p>
            <a:br>
              <a:rPr lang="en-GB" sz="3200" i="0" dirty="0"/>
            </a:br>
            <a:r>
              <a:rPr lang="en-GB" sz="3200" i="0" dirty="0"/>
              <a:t>PREECLAMPSIA WITH SEVERE FEATURES</a:t>
            </a:r>
            <a:br>
              <a:rPr lang="en-GB" sz="3200" i="0" dirty="0"/>
            </a:br>
            <a:r>
              <a:rPr lang="en-GB" sz="3200" i="0" dirty="0"/>
              <a:t>                                                                                </a:t>
            </a:r>
            <a:r>
              <a:rPr lang="en-GB" sz="2000" b="0" i="0" dirty="0"/>
              <a:t>CORE CONCEPT</a:t>
            </a:r>
          </a:p>
        </p:txBody>
      </p:sp>
      <p:sp>
        <p:nvSpPr>
          <p:cNvPr id="3" name="Text Placeholder 2"/>
          <p:cNvSpPr>
            <a:spLocks noGrp="1"/>
          </p:cNvSpPr>
          <p:nvPr>
            <p:ph type="body" idx="1"/>
          </p:nvPr>
        </p:nvSpPr>
        <p:spPr>
          <a:xfrm>
            <a:off x="609600" y="1295400"/>
            <a:ext cx="10834370" cy="5847755"/>
          </a:xfrm>
        </p:spPr>
        <p:txBody>
          <a:bodyPr/>
          <a:lstStyle/>
          <a:p>
            <a:endParaRPr lang="en-GB" sz="2000" dirty="0">
              <a:latin typeface="+mj-lt"/>
            </a:endParaRPr>
          </a:p>
          <a:p>
            <a:r>
              <a:rPr lang="en-GB" sz="2000" dirty="0">
                <a:latin typeface="+mj-lt"/>
              </a:rPr>
              <a:t>It is defined as the presence of one of the following symptoms or signs in the presence of preeclampsia</a:t>
            </a:r>
            <a:r>
              <a:rPr lang="en-GB" sz="2000" baseline="30000" dirty="0">
                <a:latin typeface="+mj-lt"/>
              </a:rPr>
              <a:t> </a:t>
            </a:r>
            <a:r>
              <a:rPr lang="en-GB" sz="2000" dirty="0">
                <a:latin typeface="+mj-lt"/>
              </a:rPr>
              <a:t>:</a:t>
            </a:r>
          </a:p>
          <a:p>
            <a:endParaRPr lang="en-GB" sz="2000" dirty="0">
              <a:latin typeface="+mj-lt"/>
            </a:endParaRPr>
          </a:p>
          <a:p>
            <a:pPr marL="342900" indent="-342900">
              <a:buClr>
                <a:schemeClr val="accent1"/>
              </a:buClr>
              <a:buFont typeface="Wingdings" pitchFamily="2" charset="2"/>
              <a:buChar char="q"/>
            </a:pPr>
            <a:r>
              <a:rPr lang="en-GB" sz="2000" dirty="0">
                <a:latin typeface="+mj-lt"/>
              </a:rPr>
              <a:t>SBP of 160 mm Hg or higher or DBP of 110 mm Hg or higher, on two occasions at least 4 hours apart</a:t>
            </a:r>
          </a:p>
          <a:p>
            <a:pPr>
              <a:buClr>
                <a:schemeClr val="accent1"/>
              </a:buClr>
            </a:pPr>
            <a:endParaRPr lang="en-GB" sz="2000" dirty="0">
              <a:latin typeface="+mj-lt"/>
            </a:endParaRPr>
          </a:p>
          <a:p>
            <a:pPr marL="342900" indent="-342900">
              <a:buClr>
                <a:schemeClr val="accent1"/>
              </a:buClr>
              <a:buFont typeface="Wingdings" pitchFamily="2" charset="2"/>
              <a:buChar char="q"/>
            </a:pPr>
            <a:r>
              <a:rPr lang="en-GB" sz="2000" dirty="0">
                <a:latin typeface="+mj-lt"/>
              </a:rPr>
              <a:t>Impaired hepatic function as indicated by abnormally elevated blood concentrations of liver enzymes (to double the normal concentration)</a:t>
            </a:r>
          </a:p>
          <a:p>
            <a:pPr>
              <a:buClr>
                <a:schemeClr val="accent1"/>
              </a:buClr>
            </a:pPr>
            <a:endParaRPr lang="en-GB" sz="2000" dirty="0">
              <a:latin typeface="+mj-lt"/>
            </a:endParaRPr>
          </a:p>
          <a:p>
            <a:pPr marL="342900" indent="-342900">
              <a:buClr>
                <a:schemeClr val="accent1"/>
              </a:buClr>
              <a:buFont typeface="Wingdings" pitchFamily="2" charset="2"/>
              <a:buChar char="q"/>
            </a:pPr>
            <a:r>
              <a:rPr lang="en-GB" sz="2000" dirty="0">
                <a:latin typeface="+mj-lt"/>
              </a:rPr>
              <a:t>Severe persistent upper quadrant or </a:t>
            </a:r>
            <a:r>
              <a:rPr lang="en-GB" sz="2000" dirty="0" err="1">
                <a:latin typeface="+mj-lt"/>
              </a:rPr>
              <a:t>epigastric</a:t>
            </a:r>
            <a:r>
              <a:rPr lang="en-GB" sz="2000" dirty="0">
                <a:latin typeface="+mj-lt"/>
              </a:rPr>
              <a:t> pain that does not respond to pharmacotherapy</a:t>
            </a:r>
          </a:p>
          <a:p>
            <a:pPr>
              <a:buClr>
                <a:schemeClr val="accent1"/>
              </a:buClr>
            </a:pPr>
            <a:endParaRPr lang="en-GB" sz="2000" dirty="0">
              <a:latin typeface="+mj-lt"/>
            </a:endParaRPr>
          </a:p>
          <a:p>
            <a:pPr marL="342900" indent="-342900">
              <a:buClr>
                <a:schemeClr val="accent1"/>
              </a:buClr>
              <a:buFont typeface="Wingdings" pitchFamily="2" charset="2"/>
              <a:buChar char="q"/>
            </a:pPr>
            <a:r>
              <a:rPr lang="en-GB" sz="2000" dirty="0">
                <a:latin typeface="+mj-lt"/>
              </a:rPr>
              <a:t>Progressive renal insufficiency (serum </a:t>
            </a:r>
            <a:r>
              <a:rPr lang="en-GB" sz="2000" dirty="0" err="1">
                <a:latin typeface="+mj-lt"/>
              </a:rPr>
              <a:t>creatinine</a:t>
            </a:r>
            <a:r>
              <a:rPr lang="en-GB" sz="2000" dirty="0">
                <a:latin typeface="+mj-lt"/>
              </a:rPr>
              <a:t> concentration &gt;1.1 mg/</a:t>
            </a:r>
            <a:r>
              <a:rPr lang="en-GB" sz="2000" dirty="0" err="1">
                <a:latin typeface="+mj-lt"/>
              </a:rPr>
              <a:t>dL</a:t>
            </a:r>
            <a:r>
              <a:rPr lang="en-GB" sz="2000" dirty="0">
                <a:latin typeface="+mj-lt"/>
              </a:rPr>
              <a:t> or a doubling of the serum </a:t>
            </a:r>
            <a:r>
              <a:rPr lang="en-GB" sz="2000" dirty="0" err="1">
                <a:latin typeface="+mj-lt"/>
              </a:rPr>
              <a:t>creatinine</a:t>
            </a:r>
            <a:r>
              <a:rPr lang="en-GB" sz="2000" dirty="0">
                <a:latin typeface="+mj-lt"/>
              </a:rPr>
              <a:t> concentration in the absence of other renal disease)</a:t>
            </a:r>
          </a:p>
          <a:p>
            <a:pPr marL="342900" indent="-342900">
              <a:buClr>
                <a:schemeClr val="accent1"/>
              </a:buClr>
              <a:buFont typeface="Wingdings" pitchFamily="2" charset="2"/>
              <a:buChar char="q"/>
            </a:pPr>
            <a:endParaRPr lang="en-GB" sz="2000" dirty="0">
              <a:latin typeface="+mj-lt"/>
            </a:endParaRPr>
          </a:p>
          <a:p>
            <a:pPr marL="342900" indent="-342900">
              <a:buClr>
                <a:schemeClr val="accent1"/>
              </a:buClr>
              <a:buFont typeface="Wingdings" pitchFamily="2" charset="2"/>
              <a:buChar char="q"/>
            </a:pPr>
            <a:r>
              <a:rPr lang="en-GB" sz="2000" dirty="0">
                <a:latin typeface="+mj-lt"/>
              </a:rPr>
              <a:t>New-onset cerebral or visual disturbances</a:t>
            </a:r>
          </a:p>
          <a:p>
            <a:pPr marL="342900" indent="-342900">
              <a:buClr>
                <a:schemeClr val="accent1"/>
              </a:buClr>
              <a:buFont typeface="Wingdings" pitchFamily="2" charset="2"/>
              <a:buChar char="q"/>
            </a:pPr>
            <a:endParaRPr lang="en-GB" sz="2000" dirty="0">
              <a:latin typeface="+mj-lt"/>
            </a:endParaRPr>
          </a:p>
          <a:p>
            <a:pPr marL="342900" indent="-342900">
              <a:buClr>
                <a:schemeClr val="accent1"/>
              </a:buClr>
              <a:buFont typeface="Wingdings" pitchFamily="2" charset="2"/>
              <a:buChar char="q"/>
            </a:pPr>
            <a:r>
              <a:rPr lang="en-GB" sz="2000" dirty="0">
                <a:latin typeface="+mj-lt"/>
              </a:rPr>
              <a:t>Pulmonary </a:t>
            </a:r>
            <a:r>
              <a:rPr lang="en-GB" sz="2000" dirty="0" err="1">
                <a:latin typeface="+mj-lt"/>
              </a:rPr>
              <a:t>edema</a:t>
            </a:r>
            <a:endParaRPr lang="en-GB" sz="2000" dirty="0">
              <a:latin typeface="+mj-lt"/>
            </a:endParaRPr>
          </a:p>
          <a:p>
            <a:pPr marL="342900" indent="-342900">
              <a:buClr>
                <a:schemeClr val="accent1"/>
              </a:buClr>
              <a:buFont typeface="Wingdings" pitchFamily="2" charset="2"/>
              <a:buChar char="q"/>
            </a:pPr>
            <a:endParaRPr lang="en-GB" sz="2000" dirty="0">
              <a:latin typeface="+mj-lt"/>
            </a:endParaRPr>
          </a:p>
          <a:p>
            <a:pPr marL="342900" indent="-342900">
              <a:buClr>
                <a:schemeClr val="accent1"/>
              </a:buClr>
              <a:buFont typeface="Wingdings" pitchFamily="2" charset="2"/>
              <a:buChar char="q"/>
            </a:pPr>
            <a:r>
              <a:rPr lang="en-GB" sz="2000" dirty="0">
                <a:latin typeface="+mj-lt"/>
              </a:rPr>
              <a:t>Thrombocytopenia (platelet count &lt; 100,000/</a:t>
            </a:r>
            <a:r>
              <a:rPr lang="en-GB" sz="2000" dirty="0" err="1">
                <a:latin typeface="+mj-lt"/>
              </a:rPr>
              <a:t>μL</a:t>
            </a:r>
            <a:r>
              <a:rPr lang="en-GB" sz="2000" dirty="0">
                <a:latin typeface="+mj-lt"/>
              </a:rPr>
              <a:t>)</a:t>
            </a:r>
          </a:p>
          <a:p>
            <a:endParaRPr lang="en-GB" sz="2000" dirty="0">
              <a:latin typeface="+mj-lt"/>
            </a:endParaRPr>
          </a:p>
        </p:txBody>
      </p:sp>
      <p:pic>
        <p:nvPicPr>
          <p:cNvPr id="4" name="object 4"/>
          <p:cNvPicPr/>
          <p:nvPr/>
        </p:nvPicPr>
        <p:blipFill>
          <a:blip r:embed="rId2" cstate="print"/>
          <a:stretch>
            <a:fillRect/>
          </a:stretch>
        </p:blipFill>
        <p:spPr>
          <a:xfrm>
            <a:off x="10620756" y="0"/>
            <a:ext cx="1571244" cy="1368552"/>
          </a:xfrm>
          <a:prstGeom prst="rect">
            <a:avLst/>
          </a:prstGeom>
        </p:spPr>
      </p:pic>
    </p:spTree>
    <p:extLst>
      <p:ext uri="{BB962C8B-B14F-4D97-AF65-F5344CB8AC3E}">
        <p14:creationId xmlns:p14="http://schemas.microsoft.com/office/powerpoint/2010/main" val="15454984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525"/>
            <a:ext cx="9800310" cy="1785104"/>
          </a:xfrm>
        </p:spPr>
        <p:txBody>
          <a:bodyPr/>
          <a:lstStyle/>
          <a:p>
            <a:pPr algn="r">
              <a:buClr>
                <a:schemeClr val="accent1"/>
              </a:buClr>
            </a:pPr>
            <a:br>
              <a:rPr lang="en-GB" sz="3200" b="0" i="0" spc="-80" dirty="0"/>
            </a:br>
            <a:r>
              <a:rPr lang="en-GB" sz="3200" i="0" spc="-80" dirty="0"/>
              <a:t>CLASSIFICATION OF HYPERTENSION IN PREGNANCY </a:t>
            </a:r>
            <a:br>
              <a:rPr lang="en-GB" sz="3200" b="0" i="0" spc="-80" dirty="0"/>
            </a:br>
            <a:r>
              <a:rPr lang="en-GB" sz="3200" b="0" i="0" spc="-80" dirty="0"/>
              <a:t>                                                                                                                                                                               </a:t>
            </a:r>
            <a:r>
              <a:rPr lang="en-GB" sz="2000" b="0" i="0" dirty="0"/>
              <a:t>CORE CONCEPT</a:t>
            </a:r>
            <a:endParaRPr lang="en-GB" sz="2000" dirty="0"/>
          </a:p>
        </p:txBody>
      </p:sp>
      <p:sp>
        <p:nvSpPr>
          <p:cNvPr id="3" name="Text Placeholder 2"/>
          <p:cNvSpPr>
            <a:spLocks noGrp="1"/>
          </p:cNvSpPr>
          <p:nvPr>
            <p:ph type="body" idx="1"/>
          </p:nvPr>
        </p:nvSpPr>
        <p:spPr>
          <a:xfrm>
            <a:off x="678814" y="1946274"/>
            <a:ext cx="10834370" cy="4001095"/>
          </a:xfrm>
        </p:spPr>
        <p:txBody>
          <a:bodyPr/>
          <a:lstStyle/>
          <a:p>
            <a:r>
              <a:rPr lang="en-GB" sz="2000" dirty="0">
                <a:latin typeface="+mj-lt"/>
              </a:rPr>
              <a:t>In a patient with new-onset hypertension without proteinuria the new onset of any of the following is diagnostic of preeclampsia:</a:t>
            </a:r>
          </a:p>
          <a:p>
            <a:endParaRPr lang="en-GB" sz="2000" dirty="0">
              <a:latin typeface="+mj-lt"/>
            </a:endParaRPr>
          </a:p>
          <a:p>
            <a:pPr marL="342900" indent="-342900">
              <a:buClr>
                <a:schemeClr val="accent1"/>
              </a:buClr>
              <a:buFont typeface="Wingdings" pitchFamily="2" charset="2"/>
              <a:buChar char="q"/>
            </a:pPr>
            <a:r>
              <a:rPr lang="en-GB" sz="2000" dirty="0">
                <a:latin typeface="+mj-lt"/>
              </a:rPr>
              <a:t>Platelet count below 100,000/</a:t>
            </a:r>
            <a:r>
              <a:rPr lang="en-GB" sz="2000" dirty="0" err="1">
                <a:latin typeface="+mj-lt"/>
              </a:rPr>
              <a:t>μL</a:t>
            </a:r>
            <a:endParaRPr lang="en-GB" sz="2000" dirty="0">
              <a:latin typeface="+mj-lt"/>
            </a:endParaRPr>
          </a:p>
          <a:p>
            <a:pPr marL="342900" indent="-342900">
              <a:buClr>
                <a:schemeClr val="accent1"/>
              </a:buClr>
              <a:buFont typeface="Wingdings" pitchFamily="2" charset="2"/>
              <a:buChar char="q"/>
            </a:pPr>
            <a:endParaRPr lang="en-GB" sz="2000" dirty="0">
              <a:latin typeface="+mj-lt"/>
            </a:endParaRPr>
          </a:p>
          <a:p>
            <a:pPr marL="342900" indent="-342900">
              <a:buClr>
                <a:schemeClr val="accent1"/>
              </a:buClr>
              <a:buFont typeface="Wingdings" pitchFamily="2" charset="2"/>
              <a:buChar char="q"/>
            </a:pPr>
            <a:r>
              <a:rPr lang="en-GB" sz="2000" dirty="0">
                <a:latin typeface="+mj-lt"/>
              </a:rPr>
              <a:t>Serum </a:t>
            </a:r>
            <a:r>
              <a:rPr lang="en-GB" sz="2000" dirty="0" err="1">
                <a:latin typeface="+mj-lt"/>
              </a:rPr>
              <a:t>creatinine</a:t>
            </a:r>
            <a:r>
              <a:rPr lang="en-GB" sz="2000" dirty="0">
                <a:latin typeface="+mj-lt"/>
              </a:rPr>
              <a:t> level above 1.1 mg/</a:t>
            </a:r>
            <a:r>
              <a:rPr lang="en-GB" sz="2000" dirty="0" err="1">
                <a:latin typeface="+mj-lt"/>
              </a:rPr>
              <a:t>dL</a:t>
            </a:r>
            <a:r>
              <a:rPr lang="en-GB" sz="2000" dirty="0">
                <a:latin typeface="+mj-lt"/>
              </a:rPr>
              <a:t> or doubling of serum </a:t>
            </a:r>
            <a:r>
              <a:rPr lang="en-GB" sz="2000" dirty="0" err="1">
                <a:latin typeface="+mj-lt"/>
              </a:rPr>
              <a:t>creatinine</a:t>
            </a:r>
            <a:r>
              <a:rPr lang="en-GB" sz="2000" dirty="0">
                <a:latin typeface="+mj-lt"/>
              </a:rPr>
              <a:t> in the absence of other renal disease</a:t>
            </a:r>
          </a:p>
          <a:p>
            <a:pPr marL="342900" indent="-342900">
              <a:buClr>
                <a:schemeClr val="accent1"/>
              </a:buClr>
              <a:buFont typeface="Wingdings" pitchFamily="2" charset="2"/>
              <a:buChar char="q"/>
            </a:pPr>
            <a:endParaRPr lang="en-GB" sz="2000" dirty="0">
              <a:latin typeface="+mj-lt"/>
            </a:endParaRPr>
          </a:p>
          <a:p>
            <a:pPr marL="342900" indent="-342900">
              <a:buClr>
                <a:schemeClr val="accent1"/>
              </a:buClr>
              <a:buFont typeface="Wingdings" pitchFamily="2" charset="2"/>
              <a:buChar char="q"/>
            </a:pPr>
            <a:r>
              <a:rPr lang="en-GB" sz="2000" dirty="0">
                <a:latin typeface="+mj-lt"/>
              </a:rPr>
              <a:t>Liver transaminase levels at least twice the normal concentrations</a:t>
            </a:r>
          </a:p>
          <a:p>
            <a:pPr marL="342900" indent="-342900">
              <a:buClr>
                <a:schemeClr val="accent1"/>
              </a:buClr>
              <a:buFont typeface="Wingdings" pitchFamily="2" charset="2"/>
              <a:buChar char="q"/>
            </a:pPr>
            <a:endParaRPr lang="en-GB" sz="2000" dirty="0">
              <a:latin typeface="+mj-lt"/>
            </a:endParaRPr>
          </a:p>
          <a:p>
            <a:pPr marL="342900" indent="-342900">
              <a:buClr>
                <a:schemeClr val="accent1"/>
              </a:buClr>
              <a:buFont typeface="Wingdings" pitchFamily="2" charset="2"/>
              <a:buChar char="q"/>
            </a:pPr>
            <a:r>
              <a:rPr lang="en-GB" sz="2000" dirty="0">
                <a:latin typeface="+mj-lt"/>
              </a:rPr>
              <a:t>Pulmonary </a:t>
            </a:r>
            <a:r>
              <a:rPr lang="en-GB" sz="2000" dirty="0" err="1">
                <a:latin typeface="+mj-lt"/>
              </a:rPr>
              <a:t>edema</a:t>
            </a:r>
            <a:endParaRPr lang="en-GB" sz="2000" dirty="0">
              <a:latin typeface="+mj-lt"/>
            </a:endParaRPr>
          </a:p>
          <a:p>
            <a:pPr marL="342900" indent="-342900">
              <a:buClr>
                <a:schemeClr val="accent1"/>
              </a:buClr>
              <a:buFont typeface="Wingdings" pitchFamily="2" charset="2"/>
              <a:buChar char="q"/>
            </a:pPr>
            <a:endParaRPr lang="en-GB" sz="2000" dirty="0">
              <a:latin typeface="+mj-lt"/>
            </a:endParaRPr>
          </a:p>
          <a:p>
            <a:pPr marL="342900" indent="-342900">
              <a:buClr>
                <a:schemeClr val="accent1"/>
              </a:buClr>
              <a:buFont typeface="Wingdings" pitchFamily="2" charset="2"/>
              <a:buChar char="q"/>
            </a:pPr>
            <a:r>
              <a:rPr lang="en-GB" sz="2000" dirty="0">
                <a:latin typeface="+mj-lt"/>
              </a:rPr>
              <a:t>Cerebral or visual symptoms</a:t>
            </a:r>
          </a:p>
        </p:txBody>
      </p:sp>
      <p:pic>
        <p:nvPicPr>
          <p:cNvPr id="4" name="object 4"/>
          <p:cNvPicPr/>
          <p:nvPr/>
        </p:nvPicPr>
        <p:blipFill>
          <a:blip r:embed="rId2" cstate="print"/>
          <a:stretch>
            <a:fillRect/>
          </a:stretch>
        </p:blipFill>
        <p:spPr>
          <a:xfrm>
            <a:off x="10620756" y="0"/>
            <a:ext cx="1571244" cy="1368552"/>
          </a:xfrm>
          <a:prstGeom prst="rect">
            <a:avLst/>
          </a:prstGeom>
        </p:spPr>
      </p:pic>
    </p:spTree>
    <p:extLst>
      <p:ext uri="{BB962C8B-B14F-4D97-AF65-F5344CB8AC3E}">
        <p14:creationId xmlns:p14="http://schemas.microsoft.com/office/powerpoint/2010/main" val="19984478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240" y="-177546"/>
            <a:ext cx="9800310" cy="1785104"/>
          </a:xfrm>
        </p:spPr>
        <p:txBody>
          <a:bodyPr/>
          <a:lstStyle/>
          <a:p>
            <a:pPr algn="r"/>
            <a:br>
              <a:rPr lang="en-GB" sz="3200" dirty="0"/>
            </a:br>
            <a:r>
              <a:rPr lang="en-GB" sz="3200" i="0" spc="-80" dirty="0"/>
              <a:t>CLASSIFICATION OF HYPERTENSION IN PREGNANCY </a:t>
            </a:r>
            <a:br>
              <a:rPr lang="en-GB" sz="3200" b="0" i="0" spc="-80" dirty="0"/>
            </a:br>
            <a:r>
              <a:rPr lang="en-GB" sz="3200" b="0" i="0" spc="-80" dirty="0"/>
              <a:t>                                                                                                                                                                                </a:t>
            </a:r>
            <a:r>
              <a:rPr lang="en-GB" sz="2000" b="0" i="0" dirty="0"/>
              <a:t>CORE CONCEPT</a:t>
            </a:r>
            <a:endParaRPr lang="en-GB" sz="3200" dirty="0"/>
          </a:p>
        </p:txBody>
      </p:sp>
      <p:sp>
        <p:nvSpPr>
          <p:cNvPr id="3" name="Text Placeholder 2"/>
          <p:cNvSpPr>
            <a:spLocks noGrp="1"/>
          </p:cNvSpPr>
          <p:nvPr>
            <p:ph type="body" idx="1"/>
          </p:nvPr>
        </p:nvSpPr>
        <p:spPr>
          <a:xfrm>
            <a:off x="678814" y="1946274"/>
            <a:ext cx="10834370" cy="3693319"/>
          </a:xfrm>
        </p:spPr>
        <p:txBody>
          <a:bodyPr/>
          <a:lstStyle/>
          <a:p>
            <a:pPr>
              <a:buClr>
                <a:schemeClr val="accent1"/>
              </a:buClr>
            </a:pPr>
            <a:r>
              <a:rPr lang="en-GB" sz="2000" b="1" dirty="0" err="1">
                <a:latin typeface="+mj-lt"/>
              </a:rPr>
              <a:t>Eclampsia</a:t>
            </a:r>
            <a:r>
              <a:rPr lang="en-GB" sz="2000" b="1" dirty="0">
                <a:latin typeface="+mj-lt"/>
              </a:rPr>
              <a:t> </a:t>
            </a:r>
            <a:r>
              <a:rPr lang="en-GB" sz="2000" dirty="0">
                <a:latin typeface="+mj-lt"/>
              </a:rPr>
              <a:t> is defined as seizures that cannot be attributable to other causes in a woman with preeclampsia. </a:t>
            </a:r>
          </a:p>
          <a:p>
            <a:pPr>
              <a:buClr>
                <a:schemeClr val="accent1"/>
              </a:buClr>
            </a:pPr>
            <a:endParaRPr lang="en-GB" sz="2000" dirty="0">
              <a:latin typeface="+mj-lt"/>
            </a:endParaRPr>
          </a:p>
          <a:p>
            <a:pPr marL="342900" indent="-342900">
              <a:buClr>
                <a:schemeClr val="accent1"/>
              </a:buClr>
              <a:buFont typeface="Wingdings" pitchFamily="2" charset="2"/>
              <a:buChar char="q"/>
            </a:pPr>
            <a:endParaRPr lang="en-GB" sz="2000" dirty="0">
              <a:latin typeface="+mj-lt"/>
            </a:endParaRPr>
          </a:p>
          <a:p>
            <a:pPr>
              <a:buClr>
                <a:schemeClr val="accent1"/>
              </a:buClr>
            </a:pPr>
            <a:r>
              <a:rPr lang="en-GB" sz="2000" b="1" dirty="0">
                <a:latin typeface="+mj-lt"/>
              </a:rPr>
              <a:t>Superimposed preeclampsia </a:t>
            </a:r>
            <a:r>
              <a:rPr lang="en-GB" sz="2000" dirty="0">
                <a:latin typeface="+mj-lt"/>
              </a:rPr>
              <a:t>on chronic hypertension is characterized by:</a:t>
            </a:r>
          </a:p>
          <a:p>
            <a:pPr>
              <a:buClr>
                <a:schemeClr val="accent1"/>
              </a:buClr>
            </a:pPr>
            <a:endParaRPr lang="en-GB" sz="2000" dirty="0">
              <a:latin typeface="+mj-lt"/>
            </a:endParaRPr>
          </a:p>
          <a:p>
            <a:pPr marL="342900" indent="-342900">
              <a:buClr>
                <a:schemeClr val="accent1"/>
              </a:buClr>
              <a:buFont typeface="Wingdings" pitchFamily="2" charset="2"/>
              <a:buChar char="q"/>
            </a:pPr>
            <a:r>
              <a:rPr lang="en-GB" sz="2000" dirty="0">
                <a:latin typeface="+mj-lt"/>
              </a:rPr>
              <a:t>New-onset proteinuria (≥300 mg/24 h) in a woman with hypertension but no proteinuria before 20 weeks' gestation </a:t>
            </a:r>
          </a:p>
          <a:p>
            <a:pPr>
              <a:buClr>
                <a:schemeClr val="accent1"/>
              </a:buClr>
            </a:pPr>
            <a:endParaRPr lang="en-GB" sz="2000" dirty="0">
              <a:latin typeface="+mj-lt"/>
            </a:endParaRPr>
          </a:p>
          <a:p>
            <a:pPr marL="342900" indent="-342900">
              <a:buClr>
                <a:schemeClr val="accent1"/>
              </a:buClr>
              <a:buFont typeface="Wingdings" pitchFamily="2" charset="2"/>
              <a:buChar char="q"/>
            </a:pPr>
            <a:r>
              <a:rPr lang="en-GB" sz="2000" dirty="0">
                <a:latin typeface="+mj-lt"/>
              </a:rPr>
              <a:t>Sudden increase in proteinuria or BP or a platelet count of less than 100,000/mm</a:t>
            </a:r>
            <a:r>
              <a:rPr lang="en-GB" sz="2000" baseline="30000" dirty="0">
                <a:latin typeface="+mj-lt"/>
              </a:rPr>
              <a:t>3</a:t>
            </a:r>
            <a:r>
              <a:rPr lang="en-GB" sz="2000" dirty="0">
                <a:latin typeface="+mj-lt"/>
              </a:rPr>
              <a:t> in a woman with hypertension and proteinuria before 20 weeks' gestation.</a:t>
            </a:r>
          </a:p>
          <a:p>
            <a:pPr>
              <a:buClr>
                <a:schemeClr val="accent1"/>
              </a:buClr>
            </a:pPr>
            <a:endParaRPr lang="en-GB" sz="2000" dirty="0">
              <a:latin typeface="+mj-lt"/>
            </a:endParaRPr>
          </a:p>
        </p:txBody>
      </p:sp>
      <p:pic>
        <p:nvPicPr>
          <p:cNvPr id="4" name="object 4"/>
          <p:cNvPicPr/>
          <p:nvPr/>
        </p:nvPicPr>
        <p:blipFill>
          <a:blip r:embed="rId2" cstate="print"/>
          <a:stretch>
            <a:fillRect/>
          </a:stretch>
        </p:blipFill>
        <p:spPr>
          <a:xfrm>
            <a:off x="10620756" y="0"/>
            <a:ext cx="1571244" cy="1368552"/>
          </a:xfrm>
          <a:prstGeom prst="rect">
            <a:avLst/>
          </a:prstGeom>
        </p:spPr>
      </p:pic>
    </p:spTree>
    <p:extLst>
      <p:ext uri="{BB962C8B-B14F-4D97-AF65-F5344CB8AC3E}">
        <p14:creationId xmlns:p14="http://schemas.microsoft.com/office/powerpoint/2010/main" val="13886233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240" y="-177546"/>
            <a:ext cx="9800310" cy="1785104"/>
          </a:xfrm>
        </p:spPr>
        <p:txBody>
          <a:bodyPr/>
          <a:lstStyle/>
          <a:p>
            <a:pPr algn="r"/>
            <a:br>
              <a:rPr lang="en-GB" sz="3200" dirty="0"/>
            </a:br>
            <a:r>
              <a:rPr lang="en-GB" sz="3200" i="0" spc="-80" dirty="0"/>
              <a:t>CLASSIFICATION OF HYPERTENSION IN PREGNANCY </a:t>
            </a:r>
            <a:br>
              <a:rPr lang="en-GB" sz="3200" b="0" i="0" spc="-80" dirty="0"/>
            </a:br>
            <a:r>
              <a:rPr lang="en-GB" sz="3200" b="0" i="0" spc="-80" dirty="0"/>
              <a:t>                                                                                                                                                                                </a:t>
            </a:r>
            <a:r>
              <a:rPr lang="en-GB" sz="2000" b="0" i="0" dirty="0"/>
              <a:t>CORE CONCEPT</a:t>
            </a:r>
            <a:endParaRPr lang="en-GB" sz="3200" dirty="0"/>
          </a:p>
        </p:txBody>
      </p:sp>
      <p:sp>
        <p:nvSpPr>
          <p:cNvPr id="3" name="Text Placeholder 2"/>
          <p:cNvSpPr>
            <a:spLocks noGrp="1"/>
          </p:cNvSpPr>
          <p:nvPr>
            <p:ph type="body" idx="1"/>
          </p:nvPr>
        </p:nvSpPr>
        <p:spPr>
          <a:xfrm>
            <a:off x="678814" y="1946274"/>
            <a:ext cx="10834370" cy="3508653"/>
          </a:xfrm>
        </p:spPr>
        <p:txBody>
          <a:bodyPr/>
          <a:lstStyle/>
          <a:p>
            <a:pPr>
              <a:buClr>
                <a:schemeClr val="accent1"/>
              </a:buClr>
            </a:pPr>
            <a:endParaRPr lang="en-GB" sz="2000" dirty="0">
              <a:latin typeface="+mj-lt"/>
            </a:endParaRPr>
          </a:p>
          <a:p>
            <a:pPr>
              <a:buClr>
                <a:schemeClr val="accent1"/>
              </a:buClr>
            </a:pPr>
            <a:endParaRPr lang="en-GB" sz="2000" b="1" dirty="0">
              <a:latin typeface="+mj-lt"/>
            </a:endParaRPr>
          </a:p>
          <a:p>
            <a:pPr>
              <a:buClr>
                <a:schemeClr val="accent1"/>
              </a:buClr>
            </a:pPr>
            <a:r>
              <a:rPr lang="en-GB" sz="2000" b="1" dirty="0">
                <a:latin typeface="+mj-lt"/>
              </a:rPr>
              <a:t>HELLP syndrome </a:t>
            </a:r>
            <a:r>
              <a:rPr lang="en-GB" sz="2000" dirty="0">
                <a:latin typeface="+mj-lt"/>
              </a:rPr>
              <a:t>(</a:t>
            </a:r>
            <a:r>
              <a:rPr lang="en-GB" sz="2000" dirty="0" err="1">
                <a:latin typeface="+mj-lt"/>
              </a:rPr>
              <a:t>hemolysis</a:t>
            </a:r>
            <a:r>
              <a:rPr lang="en-GB" sz="2000" dirty="0">
                <a:latin typeface="+mj-lt"/>
              </a:rPr>
              <a:t>, elevated liver enzyme, low platelets)  may be an outcome of severe preeclampsia although some  believe it to have an unrelated </a:t>
            </a:r>
            <a:r>
              <a:rPr lang="en-GB" sz="2000" dirty="0" err="1">
                <a:latin typeface="+mj-lt"/>
              </a:rPr>
              <a:t>etiology</a:t>
            </a:r>
            <a:r>
              <a:rPr lang="en-GB" sz="2000" dirty="0">
                <a:latin typeface="+mj-lt"/>
              </a:rPr>
              <a:t>. </a:t>
            </a:r>
          </a:p>
          <a:p>
            <a:pPr>
              <a:buClr>
                <a:schemeClr val="accent1"/>
              </a:buClr>
            </a:pPr>
            <a:endParaRPr lang="en-GB" sz="2000" dirty="0">
              <a:latin typeface="+mj-lt"/>
            </a:endParaRPr>
          </a:p>
          <a:p>
            <a:pPr>
              <a:buClr>
                <a:schemeClr val="accent1"/>
              </a:buClr>
            </a:pPr>
            <a:endParaRPr lang="en-GB" sz="2000" dirty="0">
              <a:latin typeface="+mj-lt"/>
            </a:endParaRPr>
          </a:p>
          <a:p>
            <a:pPr marL="342900" indent="-342900">
              <a:buClr>
                <a:schemeClr val="accent1"/>
              </a:buClr>
              <a:buFont typeface="Wingdings" pitchFamily="2" charset="2"/>
              <a:buChar char="q"/>
            </a:pPr>
            <a:endParaRPr lang="en-GB" sz="2000" dirty="0">
              <a:latin typeface="+mj-lt"/>
            </a:endParaRPr>
          </a:p>
          <a:p>
            <a:pPr marL="342900" indent="-342900">
              <a:buClr>
                <a:schemeClr val="accent1"/>
              </a:buClr>
              <a:buFont typeface="Wingdings" pitchFamily="2" charset="2"/>
              <a:buChar char="q"/>
            </a:pPr>
            <a:r>
              <a:rPr lang="en-GB" sz="2000" dirty="0">
                <a:latin typeface="+mj-lt"/>
              </a:rPr>
              <a:t>This syndrome has been associated with particularly high maternal and perinatal morbidity and mortality rates and may be present without hypertension or in some cases without proteinuria.</a:t>
            </a:r>
          </a:p>
          <a:p>
            <a:endParaRPr lang="en-GB" sz="2000" dirty="0"/>
          </a:p>
          <a:p>
            <a:endParaRPr lang="en-GB" dirty="0"/>
          </a:p>
        </p:txBody>
      </p:sp>
      <p:pic>
        <p:nvPicPr>
          <p:cNvPr id="4" name="object 4"/>
          <p:cNvPicPr/>
          <p:nvPr/>
        </p:nvPicPr>
        <p:blipFill>
          <a:blip r:embed="rId2" cstate="print"/>
          <a:stretch>
            <a:fillRect/>
          </a:stretch>
        </p:blipFill>
        <p:spPr>
          <a:xfrm>
            <a:off x="10620756" y="0"/>
            <a:ext cx="1571244" cy="1368552"/>
          </a:xfrm>
          <a:prstGeom prst="rect">
            <a:avLst/>
          </a:prstGeom>
        </p:spPr>
      </p:pic>
    </p:spTree>
    <p:extLst>
      <p:ext uri="{BB962C8B-B14F-4D97-AF65-F5344CB8AC3E}">
        <p14:creationId xmlns:p14="http://schemas.microsoft.com/office/powerpoint/2010/main" val="9868609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240" y="-177546"/>
            <a:ext cx="11382960" cy="2462213"/>
          </a:xfrm>
        </p:spPr>
        <p:txBody>
          <a:bodyPr/>
          <a:lstStyle/>
          <a:p>
            <a:pPr algn="ctr"/>
            <a:br>
              <a:rPr lang="en-GB" sz="3200" dirty="0"/>
            </a:br>
            <a:r>
              <a:rPr lang="en-GB" sz="3200" i="0" spc="-80" dirty="0"/>
              <a:t>ETIOLOGY AND PATHOGENESIS</a:t>
            </a:r>
            <a:br>
              <a:rPr lang="en-GB" sz="3200" i="0" spc="-80" dirty="0"/>
            </a:br>
            <a:r>
              <a:rPr lang="en-GB" sz="3200" i="0" spc="-80" dirty="0"/>
              <a:t>                                                                                         </a:t>
            </a:r>
            <a:br>
              <a:rPr lang="en-GB" sz="3200" i="0" spc="-80" dirty="0"/>
            </a:br>
            <a:r>
              <a:rPr lang="en-GB" sz="3200" i="0" spc="-80" dirty="0"/>
              <a:t>                                                                        </a:t>
            </a:r>
            <a:r>
              <a:rPr lang="en-GB" sz="2000" b="0" i="0" spc="-80" dirty="0"/>
              <a:t>HORIZONATL INTEGRATION</a:t>
            </a:r>
            <a:br>
              <a:rPr lang="en-GB" sz="3200" b="0" i="0" spc="-80" dirty="0"/>
            </a:br>
            <a:r>
              <a:rPr lang="en-GB" sz="3200" b="0" i="0" spc="-80" dirty="0"/>
              <a:t>                                                                                                                                                                </a:t>
            </a:r>
            <a:endParaRPr lang="en-GB" sz="3200" dirty="0"/>
          </a:p>
        </p:txBody>
      </p:sp>
      <p:sp>
        <p:nvSpPr>
          <p:cNvPr id="3" name="Text Placeholder 2"/>
          <p:cNvSpPr>
            <a:spLocks noGrp="1"/>
          </p:cNvSpPr>
          <p:nvPr>
            <p:ph type="body" idx="1"/>
          </p:nvPr>
        </p:nvSpPr>
        <p:spPr>
          <a:xfrm>
            <a:off x="457200" y="1447800"/>
            <a:ext cx="10834370" cy="5355312"/>
          </a:xfrm>
        </p:spPr>
        <p:txBody>
          <a:bodyPr/>
          <a:lstStyle/>
          <a:p>
            <a:pPr>
              <a:buClr>
                <a:schemeClr val="accent1"/>
              </a:buClr>
            </a:pPr>
            <a:endParaRPr lang="en-GB" sz="2000" dirty="0">
              <a:latin typeface="+mj-lt"/>
            </a:endParaRPr>
          </a:p>
          <a:p>
            <a:pPr>
              <a:buClr>
                <a:schemeClr val="accent1"/>
              </a:buClr>
            </a:pPr>
            <a:endParaRPr lang="en-GB" sz="2000" dirty="0">
              <a:latin typeface="+mj-lt"/>
            </a:endParaRPr>
          </a:p>
          <a:p>
            <a:pPr marL="342900" indent="-342900">
              <a:buClr>
                <a:schemeClr val="accent1"/>
              </a:buClr>
              <a:buFont typeface="Wingdings" pitchFamily="2" charset="2"/>
              <a:buChar char="q"/>
            </a:pPr>
            <a:r>
              <a:rPr lang="en-GB" sz="2000" dirty="0">
                <a:latin typeface="+mj-lt"/>
              </a:rPr>
              <a:t>The exact cause remains unclear but factors include abnormal placental development </a:t>
            </a:r>
          </a:p>
          <a:p>
            <a:pPr>
              <a:buClr>
                <a:schemeClr val="accent1"/>
              </a:buClr>
            </a:pPr>
            <a:endParaRPr lang="en-GB" sz="2000" dirty="0">
              <a:latin typeface="+mj-lt"/>
            </a:endParaRPr>
          </a:p>
          <a:p>
            <a:pPr marL="342900" indent="-342900">
              <a:buClr>
                <a:schemeClr val="accent1"/>
              </a:buClr>
              <a:buFont typeface="Wingdings" pitchFamily="2" charset="2"/>
              <a:buChar char="q"/>
            </a:pPr>
            <a:r>
              <a:rPr lang="en-GB" sz="2000" dirty="0">
                <a:latin typeface="+mj-lt"/>
              </a:rPr>
              <a:t>Placental Ischemia leading to the release of </a:t>
            </a:r>
            <a:r>
              <a:rPr lang="en-GB" sz="2000" dirty="0" err="1">
                <a:latin typeface="+mj-lt"/>
              </a:rPr>
              <a:t>antiangiogenic</a:t>
            </a:r>
            <a:r>
              <a:rPr lang="en-GB" sz="2000" dirty="0">
                <a:latin typeface="+mj-lt"/>
              </a:rPr>
              <a:t> factors into maternal circulation</a:t>
            </a:r>
          </a:p>
          <a:p>
            <a:pPr>
              <a:buClr>
                <a:schemeClr val="accent1"/>
              </a:buClr>
            </a:pPr>
            <a:endParaRPr lang="en-GB" sz="2000" dirty="0">
              <a:latin typeface="+mj-lt"/>
            </a:endParaRPr>
          </a:p>
          <a:p>
            <a:pPr marL="342900" indent="-342900">
              <a:buClr>
                <a:schemeClr val="accent1"/>
              </a:buClr>
              <a:buFont typeface="Wingdings" pitchFamily="2" charset="2"/>
              <a:buChar char="q"/>
            </a:pPr>
            <a:r>
              <a:rPr lang="en-GB" sz="2000" dirty="0">
                <a:latin typeface="+mj-lt"/>
              </a:rPr>
              <a:t>Endothelial Dysfunction which results in vasoconstriction and increased blood pressure</a:t>
            </a:r>
          </a:p>
          <a:p>
            <a:pPr marL="342900" indent="-342900">
              <a:buClr>
                <a:schemeClr val="accent1"/>
              </a:buClr>
              <a:buFont typeface="Wingdings" pitchFamily="2" charset="2"/>
              <a:buChar char="q"/>
            </a:pPr>
            <a:endParaRPr lang="en-GB" sz="2000" dirty="0">
              <a:latin typeface="+mj-lt"/>
            </a:endParaRPr>
          </a:p>
          <a:p>
            <a:pPr marL="342900" indent="-342900">
              <a:buClr>
                <a:schemeClr val="accent1"/>
              </a:buClr>
              <a:buFont typeface="Wingdings" pitchFamily="2" charset="2"/>
              <a:buChar char="q"/>
            </a:pPr>
            <a:r>
              <a:rPr lang="en-GB" sz="2000" dirty="0">
                <a:latin typeface="+mj-lt"/>
              </a:rPr>
              <a:t>Maternal immunologic intolerance</a:t>
            </a:r>
          </a:p>
          <a:p>
            <a:pPr>
              <a:buClr>
                <a:schemeClr val="accent1"/>
              </a:buClr>
            </a:pPr>
            <a:endParaRPr lang="en-GB" sz="2000" dirty="0">
              <a:latin typeface="+mj-lt"/>
            </a:endParaRPr>
          </a:p>
          <a:p>
            <a:pPr marL="342900" indent="-342900">
              <a:buClr>
                <a:schemeClr val="accent1"/>
              </a:buClr>
              <a:buFont typeface="Wingdings" pitchFamily="2" charset="2"/>
              <a:buChar char="q"/>
            </a:pPr>
            <a:r>
              <a:rPr lang="en-GB" sz="2000" dirty="0">
                <a:latin typeface="+mj-lt"/>
              </a:rPr>
              <a:t>Abnormal placental implantation</a:t>
            </a:r>
          </a:p>
          <a:p>
            <a:pPr>
              <a:buClr>
                <a:schemeClr val="accent1"/>
              </a:buClr>
            </a:pPr>
            <a:endParaRPr lang="en-GB" sz="2000" dirty="0">
              <a:latin typeface="+mj-lt"/>
            </a:endParaRPr>
          </a:p>
          <a:p>
            <a:pPr marL="342900" indent="-342900">
              <a:buClr>
                <a:schemeClr val="accent1"/>
              </a:buClr>
              <a:buFont typeface="Wingdings" pitchFamily="2" charset="2"/>
              <a:buChar char="q"/>
            </a:pPr>
            <a:r>
              <a:rPr lang="en-GB" sz="2000" dirty="0">
                <a:latin typeface="+mj-lt"/>
              </a:rPr>
              <a:t>Genetic, nutritional, and environmental factors</a:t>
            </a:r>
          </a:p>
          <a:p>
            <a:pPr>
              <a:buClr>
                <a:schemeClr val="accent1"/>
              </a:buClr>
            </a:pPr>
            <a:endParaRPr lang="en-GB" sz="2000" dirty="0">
              <a:latin typeface="+mj-lt"/>
            </a:endParaRPr>
          </a:p>
          <a:p>
            <a:pPr marL="342900" indent="-342900">
              <a:buClr>
                <a:schemeClr val="accent1"/>
              </a:buClr>
              <a:buFont typeface="Wingdings" pitchFamily="2" charset="2"/>
              <a:buChar char="q"/>
            </a:pPr>
            <a:r>
              <a:rPr lang="en-GB" sz="2000" dirty="0">
                <a:latin typeface="+mj-lt"/>
              </a:rPr>
              <a:t>Cardiovascular and inflammatory changes</a:t>
            </a:r>
          </a:p>
          <a:p>
            <a:endParaRPr lang="en-GB" sz="2000" dirty="0"/>
          </a:p>
          <a:p>
            <a:endParaRPr lang="en-GB" dirty="0"/>
          </a:p>
        </p:txBody>
      </p:sp>
      <p:pic>
        <p:nvPicPr>
          <p:cNvPr id="4" name="object 4"/>
          <p:cNvPicPr/>
          <p:nvPr/>
        </p:nvPicPr>
        <p:blipFill>
          <a:blip r:embed="rId2" cstate="print"/>
          <a:stretch>
            <a:fillRect/>
          </a:stretch>
        </p:blipFill>
        <p:spPr>
          <a:xfrm>
            <a:off x="10620756" y="0"/>
            <a:ext cx="1571244" cy="1368552"/>
          </a:xfrm>
          <a:prstGeom prst="rect">
            <a:avLst/>
          </a:prstGeom>
        </p:spPr>
      </p:pic>
    </p:spTree>
    <p:extLst>
      <p:ext uri="{BB962C8B-B14F-4D97-AF65-F5344CB8AC3E}">
        <p14:creationId xmlns:p14="http://schemas.microsoft.com/office/powerpoint/2010/main" val="29572425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240" y="-177546"/>
            <a:ext cx="11382960" cy="2462213"/>
          </a:xfrm>
        </p:spPr>
        <p:txBody>
          <a:bodyPr/>
          <a:lstStyle/>
          <a:p>
            <a:pPr algn="l"/>
            <a:br>
              <a:rPr lang="en-GB" sz="3200" i="0" dirty="0"/>
            </a:br>
            <a:r>
              <a:rPr lang="en-GB" sz="3200" i="0" dirty="0"/>
              <a:t>MATERNAL PERSONAL RISK FACTORS FOR PREECLAMPSIA</a:t>
            </a:r>
            <a:br>
              <a:rPr lang="en-GB" sz="3200" dirty="0"/>
            </a:br>
            <a:br>
              <a:rPr lang="en-GB" sz="3200" i="0" spc="-80" dirty="0"/>
            </a:br>
            <a:r>
              <a:rPr lang="en-GB" sz="3200" i="0" spc="-80" dirty="0"/>
              <a:t>                                                                                          </a:t>
            </a:r>
            <a:r>
              <a:rPr lang="en-GB" sz="2000" b="0" i="0" spc="-80" dirty="0"/>
              <a:t>HORIZONATL INTEGRATION</a:t>
            </a:r>
            <a:br>
              <a:rPr lang="en-GB" sz="3200" b="0" i="0" spc="-80" dirty="0"/>
            </a:br>
            <a:r>
              <a:rPr lang="en-GB" sz="3200" b="0" i="0" spc="-80" dirty="0"/>
              <a:t>                                                                                                                                                                </a:t>
            </a:r>
            <a:endParaRPr lang="en-GB" sz="3200" dirty="0"/>
          </a:p>
        </p:txBody>
      </p:sp>
      <p:sp>
        <p:nvSpPr>
          <p:cNvPr id="3" name="Text Placeholder 2"/>
          <p:cNvSpPr>
            <a:spLocks noGrp="1"/>
          </p:cNvSpPr>
          <p:nvPr>
            <p:ph type="body" idx="1"/>
          </p:nvPr>
        </p:nvSpPr>
        <p:spPr>
          <a:xfrm>
            <a:off x="457200" y="1143000"/>
            <a:ext cx="10834370" cy="5970865"/>
          </a:xfrm>
        </p:spPr>
        <p:txBody>
          <a:bodyPr/>
          <a:lstStyle/>
          <a:p>
            <a:pPr>
              <a:buClr>
                <a:schemeClr val="accent1"/>
              </a:buClr>
            </a:pPr>
            <a:endParaRPr lang="en-GB" sz="2000" dirty="0">
              <a:latin typeface="+mj-lt"/>
            </a:endParaRPr>
          </a:p>
          <a:p>
            <a:pPr marL="342900" indent="-342900">
              <a:buClr>
                <a:schemeClr val="accent1"/>
              </a:buClr>
              <a:buFont typeface="Wingdings" pitchFamily="2" charset="2"/>
              <a:buChar char="q"/>
            </a:pPr>
            <a:endParaRPr lang="en-GB" sz="2000" dirty="0">
              <a:latin typeface="+mj-lt"/>
            </a:endParaRPr>
          </a:p>
          <a:p>
            <a:pPr marL="342900" indent="-342900">
              <a:buClr>
                <a:schemeClr val="accent1"/>
              </a:buClr>
              <a:buFont typeface="Wingdings" pitchFamily="2" charset="2"/>
              <a:buChar char="q"/>
            </a:pPr>
            <a:r>
              <a:rPr lang="en-GB" sz="2000" dirty="0">
                <a:latin typeface="+mj-lt"/>
              </a:rPr>
              <a:t>First pregnancy</a:t>
            </a:r>
          </a:p>
          <a:p>
            <a:pPr>
              <a:buClr>
                <a:schemeClr val="accent1"/>
              </a:buClr>
            </a:pPr>
            <a:endParaRPr lang="en-GB" sz="2000" dirty="0">
              <a:latin typeface="+mj-lt"/>
            </a:endParaRPr>
          </a:p>
          <a:p>
            <a:pPr marL="342900" indent="-342900">
              <a:buClr>
                <a:schemeClr val="accent1"/>
              </a:buClr>
              <a:buFont typeface="Wingdings" pitchFamily="2" charset="2"/>
              <a:buChar char="q"/>
            </a:pPr>
            <a:r>
              <a:rPr lang="en-GB" sz="2000" dirty="0">
                <a:latin typeface="+mj-lt"/>
              </a:rPr>
              <a:t>New partner/paternity</a:t>
            </a:r>
          </a:p>
          <a:p>
            <a:pPr>
              <a:buClr>
                <a:schemeClr val="accent1"/>
              </a:buClr>
            </a:pPr>
            <a:endParaRPr lang="en-GB" sz="2000" dirty="0">
              <a:latin typeface="+mj-lt"/>
            </a:endParaRPr>
          </a:p>
          <a:p>
            <a:pPr marL="342900" indent="-342900">
              <a:buClr>
                <a:schemeClr val="accent1"/>
              </a:buClr>
              <a:buFont typeface="Wingdings" pitchFamily="2" charset="2"/>
              <a:buChar char="q"/>
            </a:pPr>
            <a:r>
              <a:rPr lang="en-GB" sz="2000" dirty="0">
                <a:latin typeface="+mj-lt"/>
              </a:rPr>
              <a:t>Age younger than 18 years or older than 35 years</a:t>
            </a:r>
          </a:p>
          <a:p>
            <a:pPr>
              <a:buClr>
                <a:schemeClr val="accent1"/>
              </a:buClr>
            </a:pPr>
            <a:endParaRPr lang="en-GB" sz="2000" dirty="0">
              <a:latin typeface="+mj-lt"/>
            </a:endParaRPr>
          </a:p>
          <a:p>
            <a:pPr marL="342900" indent="-342900">
              <a:buClr>
                <a:schemeClr val="accent1"/>
              </a:buClr>
              <a:buFont typeface="Wingdings" pitchFamily="2" charset="2"/>
              <a:buChar char="q"/>
            </a:pPr>
            <a:r>
              <a:rPr lang="en-GB" sz="2000" dirty="0">
                <a:latin typeface="+mj-lt"/>
              </a:rPr>
              <a:t>History of preeclampsia</a:t>
            </a:r>
          </a:p>
          <a:p>
            <a:pPr>
              <a:buClr>
                <a:schemeClr val="accent1"/>
              </a:buClr>
            </a:pPr>
            <a:endParaRPr lang="en-GB" sz="2000" dirty="0">
              <a:latin typeface="+mj-lt"/>
            </a:endParaRPr>
          </a:p>
          <a:p>
            <a:pPr marL="342900" indent="-342900">
              <a:buClr>
                <a:schemeClr val="accent1"/>
              </a:buClr>
              <a:buFont typeface="Wingdings" pitchFamily="2" charset="2"/>
              <a:buChar char="q"/>
            </a:pPr>
            <a:r>
              <a:rPr lang="en-GB" sz="2000" dirty="0">
                <a:latin typeface="+mj-lt"/>
              </a:rPr>
              <a:t>Family history of preeclampsia in a first-degree relative</a:t>
            </a:r>
          </a:p>
          <a:p>
            <a:pPr>
              <a:buClr>
                <a:schemeClr val="accent1"/>
              </a:buClr>
            </a:pPr>
            <a:endParaRPr lang="en-GB" sz="2000" dirty="0">
              <a:latin typeface="+mj-lt"/>
            </a:endParaRPr>
          </a:p>
          <a:p>
            <a:pPr marL="342900" indent="-342900">
              <a:buClr>
                <a:schemeClr val="accent1"/>
              </a:buClr>
              <a:buFont typeface="Wingdings" pitchFamily="2" charset="2"/>
              <a:buChar char="q"/>
            </a:pPr>
            <a:r>
              <a:rPr lang="en-GB" sz="2000" dirty="0">
                <a:latin typeface="+mj-lt"/>
              </a:rPr>
              <a:t>Black race</a:t>
            </a:r>
          </a:p>
          <a:p>
            <a:pPr>
              <a:buClr>
                <a:schemeClr val="accent1"/>
              </a:buClr>
            </a:pPr>
            <a:endParaRPr lang="en-GB" sz="2000" dirty="0">
              <a:latin typeface="+mj-lt"/>
            </a:endParaRPr>
          </a:p>
          <a:p>
            <a:pPr marL="342900" indent="-342900">
              <a:buClr>
                <a:schemeClr val="accent1"/>
              </a:buClr>
              <a:buFont typeface="Wingdings" pitchFamily="2" charset="2"/>
              <a:buChar char="q"/>
            </a:pPr>
            <a:r>
              <a:rPr lang="en-GB" sz="2000" dirty="0">
                <a:latin typeface="+mj-lt"/>
              </a:rPr>
              <a:t>Obesity (BMI ≥30)</a:t>
            </a:r>
          </a:p>
          <a:p>
            <a:pPr>
              <a:buClr>
                <a:schemeClr val="accent1"/>
              </a:buClr>
            </a:pPr>
            <a:endParaRPr lang="en-GB" sz="2000" dirty="0">
              <a:latin typeface="+mj-lt"/>
            </a:endParaRPr>
          </a:p>
          <a:p>
            <a:pPr marL="342900" indent="-342900">
              <a:buClr>
                <a:schemeClr val="accent1"/>
              </a:buClr>
              <a:buFont typeface="Wingdings" pitchFamily="2" charset="2"/>
              <a:buChar char="q"/>
            </a:pPr>
            <a:r>
              <a:rPr lang="en-GB" sz="2000" dirty="0" err="1">
                <a:latin typeface="+mj-lt"/>
              </a:rPr>
              <a:t>Interpregnancy</a:t>
            </a:r>
            <a:r>
              <a:rPr lang="en-GB" sz="2000" dirty="0">
                <a:latin typeface="+mj-lt"/>
              </a:rPr>
              <a:t> interval less than 2 years or longer than 10 years</a:t>
            </a:r>
          </a:p>
          <a:p>
            <a:endParaRPr lang="en-GB" sz="2000" dirty="0"/>
          </a:p>
          <a:p>
            <a:endParaRPr lang="en-GB" dirty="0"/>
          </a:p>
        </p:txBody>
      </p:sp>
      <p:pic>
        <p:nvPicPr>
          <p:cNvPr id="4" name="object 4"/>
          <p:cNvPicPr/>
          <p:nvPr/>
        </p:nvPicPr>
        <p:blipFill>
          <a:blip r:embed="rId2" cstate="print"/>
          <a:stretch>
            <a:fillRect/>
          </a:stretch>
        </p:blipFill>
        <p:spPr>
          <a:xfrm>
            <a:off x="10620756" y="0"/>
            <a:ext cx="1571244" cy="1368552"/>
          </a:xfrm>
          <a:prstGeom prst="rect">
            <a:avLst/>
          </a:prstGeom>
        </p:spPr>
      </p:pic>
    </p:spTree>
    <p:extLst>
      <p:ext uri="{BB962C8B-B14F-4D97-AF65-F5344CB8AC3E}">
        <p14:creationId xmlns:p14="http://schemas.microsoft.com/office/powerpoint/2010/main" val="1258083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77545"/>
            <a:ext cx="10896600" cy="2462213"/>
          </a:xfrm>
        </p:spPr>
        <p:txBody>
          <a:bodyPr/>
          <a:lstStyle/>
          <a:p>
            <a:pPr algn="l"/>
            <a:br>
              <a:rPr lang="en-GB" sz="3200" i="0" dirty="0"/>
            </a:br>
            <a:r>
              <a:rPr lang="en-GB" sz="3200" i="0" dirty="0"/>
              <a:t>MATERNAL MEDICAL RISK FACTORS FOR PREECLAMPSIA</a:t>
            </a:r>
            <a:br>
              <a:rPr lang="en-GB" sz="3200" dirty="0"/>
            </a:br>
            <a:br>
              <a:rPr lang="en-GB" sz="3200" i="0" spc="-80" dirty="0"/>
            </a:br>
            <a:r>
              <a:rPr lang="en-GB" sz="3200" i="0" spc="-80" dirty="0"/>
              <a:t>                                                                                          </a:t>
            </a:r>
            <a:r>
              <a:rPr lang="en-GB" sz="2000" b="0" i="0" spc="-80" dirty="0"/>
              <a:t>HORIZONATL INTEGRATION</a:t>
            </a:r>
            <a:br>
              <a:rPr lang="en-GB" sz="3200" b="0" i="0" spc="-80" dirty="0"/>
            </a:br>
            <a:r>
              <a:rPr lang="en-GB" sz="3200" b="0" i="0" spc="-80" dirty="0"/>
              <a:t>                                                                                                                                                                </a:t>
            </a:r>
            <a:endParaRPr lang="en-GB" sz="3200" dirty="0"/>
          </a:p>
        </p:txBody>
      </p:sp>
      <p:sp>
        <p:nvSpPr>
          <p:cNvPr id="3" name="Text Placeholder 2"/>
          <p:cNvSpPr>
            <a:spLocks noGrp="1"/>
          </p:cNvSpPr>
          <p:nvPr>
            <p:ph type="body" idx="1"/>
          </p:nvPr>
        </p:nvSpPr>
        <p:spPr>
          <a:xfrm>
            <a:off x="381000" y="1676400"/>
            <a:ext cx="11658600" cy="5663089"/>
          </a:xfrm>
        </p:spPr>
        <p:txBody>
          <a:bodyPr/>
          <a:lstStyle/>
          <a:p>
            <a:pPr>
              <a:buClr>
                <a:schemeClr val="accent1"/>
              </a:buClr>
            </a:pPr>
            <a:endParaRPr lang="en-GB" sz="2000" dirty="0">
              <a:latin typeface="+mj-lt"/>
            </a:endParaRPr>
          </a:p>
          <a:p>
            <a:pPr marL="342900" indent="-342900">
              <a:buClr>
                <a:schemeClr val="accent1"/>
              </a:buClr>
              <a:buFont typeface="Wingdings" pitchFamily="2" charset="2"/>
              <a:buChar char="q"/>
            </a:pPr>
            <a:r>
              <a:rPr lang="en-GB" sz="2000" dirty="0">
                <a:latin typeface="+mn-lt"/>
              </a:rPr>
              <a:t>Chronic hypertension especially when secondary to such disorders like </a:t>
            </a:r>
            <a:r>
              <a:rPr lang="en-GB" sz="2000" dirty="0" err="1">
                <a:latin typeface="+mn-lt"/>
              </a:rPr>
              <a:t>hypercortisolism</a:t>
            </a:r>
            <a:r>
              <a:rPr lang="en-GB" sz="2000" dirty="0">
                <a:latin typeface="+mn-lt"/>
              </a:rPr>
              <a:t>, </a:t>
            </a:r>
            <a:r>
              <a:rPr lang="en-GB" sz="2000" dirty="0" err="1">
                <a:latin typeface="+mn-lt"/>
              </a:rPr>
              <a:t>hyperaldosteronism</a:t>
            </a:r>
            <a:r>
              <a:rPr lang="en-GB" sz="2000" dirty="0">
                <a:latin typeface="+mn-lt"/>
              </a:rPr>
              <a:t> , </a:t>
            </a:r>
            <a:r>
              <a:rPr lang="en-GB" sz="2000" dirty="0" err="1">
                <a:latin typeface="+mn-lt"/>
              </a:rPr>
              <a:t>pheochromocytoma</a:t>
            </a:r>
            <a:r>
              <a:rPr lang="en-GB" sz="2000" dirty="0">
                <a:latin typeface="+mn-lt"/>
              </a:rPr>
              <a:t>, or renal artery stenosis</a:t>
            </a:r>
          </a:p>
          <a:p>
            <a:pPr>
              <a:buClr>
                <a:schemeClr val="accent1"/>
              </a:buClr>
            </a:pPr>
            <a:endParaRPr lang="en-GB" sz="2000" dirty="0">
              <a:latin typeface="+mn-lt"/>
            </a:endParaRPr>
          </a:p>
          <a:p>
            <a:pPr marL="342900" indent="-342900">
              <a:buClr>
                <a:schemeClr val="accent1"/>
              </a:buClr>
              <a:buFont typeface="Wingdings" pitchFamily="2" charset="2"/>
              <a:buChar char="q"/>
            </a:pPr>
            <a:r>
              <a:rPr lang="en-GB" sz="2000" dirty="0" err="1">
                <a:latin typeface="+mn-lt"/>
              </a:rPr>
              <a:t>Preexisting</a:t>
            </a:r>
            <a:r>
              <a:rPr lang="en-GB" sz="2000" dirty="0">
                <a:latin typeface="+mn-lt"/>
              </a:rPr>
              <a:t> diabetes (type 1or type 2)  especially with </a:t>
            </a:r>
            <a:r>
              <a:rPr lang="en-GB" sz="2000" dirty="0" err="1">
                <a:latin typeface="+mn-lt"/>
              </a:rPr>
              <a:t>microvascular</a:t>
            </a:r>
            <a:r>
              <a:rPr lang="en-GB" sz="2000" dirty="0">
                <a:latin typeface="+mn-lt"/>
              </a:rPr>
              <a:t> disease</a:t>
            </a:r>
          </a:p>
          <a:p>
            <a:pPr>
              <a:buClr>
                <a:schemeClr val="accent1"/>
              </a:buClr>
            </a:pPr>
            <a:endParaRPr lang="en-GB" sz="2000" dirty="0">
              <a:latin typeface="+mn-lt"/>
            </a:endParaRPr>
          </a:p>
          <a:p>
            <a:pPr marL="342900" indent="-342900">
              <a:buClr>
                <a:schemeClr val="accent1"/>
              </a:buClr>
              <a:buFont typeface="Wingdings" pitchFamily="2" charset="2"/>
              <a:buChar char="q"/>
            </a:pPr>
            <a:r>
              <a:rPr lang="en-GB" sz="2000" dirty="0">
                <a:latin typeface="+mn-lt"/>
              </a:rPr>
              <a:t>Renal disease</a:t>
            </a:r>
          </a:p>
          <a:p>
            <a:pPr marL="342900" indent="-342900">
              <a:buClr>
                <a:schemeClr val="accent1"/>
              </a:buClr>
              <a:buFont typeface="Wingdings" pitchFamily="2" charset="2"/>
              <a:buChar char="q"/>
            </a:pPr>
            <a:endParaRPr lang="en-GB" sz="2000" dirty="0">
              <a:latin typeface="+mn-lt"/>
            </a:endParaRPr>
          </a:p>
          <a:p>
            <a:pPr marL="342900" indent="-342900">
              <a:buClr>
                <a:schemeClr val="accent1"/>
              </a:buClr>
              <a:buFont typeface="Wingdings" pitchFamily="2" charset="2"/>
              <a:buChar char="q"/>
            </a:pPr>
            <a:r>
              <a:rPr lang="en-GB" sz="2000" dirty="0">
                <a:latin typeface="+mn-lt"/>
              </a:rPr>
              <a:t>Systemic lupus </a:t>
            </a:r>
            <a:r>
              <a:rPr lang="en-GB" sz="2000" dirty="0" err="1">
                <a:latin typeface="+mn-lt"/>
              </a:rPr>
              <a:t>erythematosus</a:t>
            </a:r>
            <a:endParaRPr lang="en-GB" sz="2000" dirty="0">
              <a:latin typeface="+mn-lt"/>
            </a:endParaRPr>
          </a:p>
          <a:p>
            <a:pPr>
              <a:buClr>
                <a:schemeClr val="accent1"/>
              </a:buClr>
            </a:pPr>
            <a:endParaRPr lang="en-GB" sz="2000" dirty="0">
              <a:latin typeface="+mn-lt"/>
            </a:endParaRPr>
          </a:p>
          <a:p>
            <a:pPr marL="342900" indent="-342900">
              <a:buClr>
                <a:schemeClr val="accent1"/>
              </a:buClr>
              <a:buFont typeface="Wingdings" pitchFamily="2" charset="2"/>
              <a:buChar char="q"/>
            </a:pPr>
            <a:r>
              <a:rPr lang="en-GB" sz="2000" dirty="0">
                <a:latin typeface="+mn-lt"/>
              </a:rPr>
              <a:t>Obesity</a:t>
            </a:r>
          </a:p>
          <a:p>
            <a:pPr>
              <a:buClr>
                <a:schemeClr val="accent1"/>
              </a:buClr>
            </a:pPr>
            <a:endParaRPr lang="en-GB" sz="2000" dirty="0">
              <a:latin typeface="+mn-lt"/>
            </a:endParaRPr>
          </a:p>
          <a:p>
            <a:pPr marL="342900" indent="-342900">
              <a:buClr>
                <a:schemeClr val="accent1"/>
              </a:buClr>
              <a:buFont typeface="Wingdings" pitchFamily="2" charset="2"/>
              <a:buChar char="q"/>
            </a:pPr>
            <a:r>
              <a:rPr lang="en-GB" sz="2000" dirty="0">
                <a:latin typeface="+mn-lt"/>
              </a:rPr>
              <a:t>Thrombophilia</a:t>
            </a:r>
          </a:p>
          <a:p>
            <a:pPr>
              <a:buClr>
                <a:schemeClr val="accent1"/>
              </a:buClr>
            </a:pPr>
            <a:endParaRPr lang="en-GB" sz="2000" dirty="0">
              <a:latin typeface="+mn-lt"/>
            </a:endParaRPr>
          </a:p>
          <a:p>
            <a:pPr marL="342900" indent="-342900">
              <a:buClr>
                <a:schemeClr val="accent1"/>
              </a:buClr>
              <a:buFont typeface="Wingdings" pitchFamily="2" charset="2"/>
              <a:buChar char="q"/>
            </a:pPr>
            <a:r>
              <a:rPr lang="en-GB" sz="2000" dirty="0">
                <a:latin typeface="+mn-lt"/>
              </a:rPr>
              <a:t>History of migraine</a:t>
            </a:r>
          </a:p>
          <a:p>
            <a:pPr>
              <a:buClr>
                <a:schemeClr val="accent1"/>
              </a:buClr>
            </a:pPr>
            <a:endParaRPr lang="en-GB" sz="2000" dirty="0">
              <a:latin typeface="+mn-lt"/>
            </a:endParaRPr>
          </a:p>
          <a:p>
            <a:pPr marL="342900" indent="-342900">
              <a:buClr>
                <a:schemeClr val="accent1"/>
              </a:buClr>
              <a:buFont typeface="Wingdings" pitchFamily="2" charset="2"/>
              <a:buChar char="q"/>
            </a:pPr>
            <a:r>
              <a:rPr lang="en-GB" sz="2000" dirty="0">
                <a:latin typeface="+mn-lt"/>
              </a:rPr>
              <a:t>Use of selective serotonin uptake inhibitor antidepressants (SSRIs) beyond the first trimester</a:t>
            </a:r>
          </a:p>
          <a:p>
            <a:endParaRPr lang="en-GB" dirty="0"/>
          </a:p>
        </p:txBody>
      </p:sp>
      <p:pic>
        <p:nvPicPr>
          <p:cNvPr id="4" name="object 4"/>
          <p:cNvPicPr/>
          <p:nvPr/>
        </p:nvPicPr>
        <p:blipFill>
          <a:blip r:embed="rId2" cstate="print"/>
          <a:stretch>
            <a:fillRect/>
          </a:stretch>
        </p:blipFill>
        <p:spPr>
          <a:xfrm>
            <a:off x="10620756" y="0"/>
            <a:ext cx="1571244" cy="1368552"/>
          </a:xfrm>
          <a:prstGeom prst="rect">
            <a:avLst/>
          </a:prstGeom>
        </p:spPr>
      </p:pic>
    </p:spTree>
    <p:extLst>
      <p:ext uri="{BB962C8B-B14F-4D97-AF65-F5344CB8AC3E}">
        <p14:creationId xmlns:p14="http://schemas.microsoft.com/office/powerpoint/2010/main" val="11980736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77545"/>
            <a:ext cx="10896600" cy="2462213"/>
          </a:xfrm>
        </p:spPr>
        <p:txBody>
          <a:bodyPr/>
          <a:lstStyle/>
          <a:p>
            <a:pPr algn="l"/>
            <a:br>
              <a:rPr lang="en-GB" sz="3200" i="0" dirty="0"/>
            </a:br>
            <a:r>
              <a:rPr lang="en-GB" sz="3200" i="0" dirty="0"/>
              <a:t>PLACENTAL  RISK FACTORS FOR PREECLAMPSIA</a:t>
            </a:r>
            <a:br>
              <a:rPr lang="en-GB" sz="3200" dirty="0"/>
            </a:br>
            <a:br>
              <a:rPr lang="en-GB" sz="3200" i="0" spc="-80" dirty="0"/>
            </a:br>
            <a:r>
              <a:rPr lang="en-GB" sz="3200" i="0" spc="-80" dirty="0"/>
              <a:t>                                                                                          </a:t>
            </a:r>
            <a:r>
              <a:rPr lang="en-GB" sz="2000" b="0" i="0" spc="-80" dirty="0"/>
              <a:t>HORIZONATL INTEGRATION</a:t>
            </a:r>
            <a:br>
              <a:rPr lang="en-GB" sz="3200" b="0" i="0" spc="-80" dirty="0"/>
            </a:br>
            <a:r>
              <a:rPr lang="en-GB" sz="3200" b="0" i="0" spc="-80" dirty="0"/>
              <a:t>                                                                                                                                                                </a:t>
            </a:r>
            <a:endParaRPr lang="en-GB" sz="3200" dirty="0"/>
          </a:p>
        </p:txBody>
      </p:sp>
      <p:sp>
        <p:nvSpPr>
          <p:cNvPr id="3" name="Text Placeholder 2"/>
          <p:cNvSpPr>
            <a:spLocks noGrp="1"/>
          </p:cNvSpPr>
          <p:nvPr>
            <p:ph type="body" idx="1"/>
          </p:nvPr>
        </p:nvSpPr>
        <p:spPr>
          <a:xfrm>
            <a:off x="381000" y="1676400"/>
            <a:ext cx="11658600" cy="2893100"/>
          </a:xfrm>
        </p:spPr>
        <p:txBody>
          <a:bodyPr/>
          <a:lstStyle/>
          <a:p>
            <a:pPr>
              <a:buClr>
                <a:schemeClr val="accent1"/>
              </a:buClr>
            </a:pPr>
            <a:endParaRPr lang="en-GB" sz="2000" dirty="0">
              <a:latin typeface="+mj-lt"/>
            </a:endParaRPr>
          </a:p>
          <a:p>
            <a:pPr marL="342900" indent="-342900">
              <a:buClr>
                <a:schemeClr val="accent1"/>
              </a:buClr>
              <a:buFont typeface="Wingdings" pitchFamily="2" charset="2"/>
              <a:buChar char="q"/>
            </a:pPr>
            <a:r>
              <a:rPr lang="en-GB" sz="2000" dirty="0">
                <a:latin typeface="+mj-lt"/>
              </a:rPr>
              <a:t>Multiple gestations</a:t>
            </a:r>
          </a:p>
          <a:p>
            <a:pPr>
              <a:buClr>
                <a:schemeClr val="accent1"/>
              </a:buClr>
            </a:pPr>
            <a:endParaRPr lang="en-GB" sz="2000" dirty="0">
              <a:latin typeface="+mj-lt"/>
            </a:endParaRPr>
          </a:p>
          <a:p>
            <a:pPr marL="342900" indent="-342900">
              <a:buClr>
                <a:schemeClr val="accent1"/>
              </a:buClr>
              <a:buFont typeface="Wingdings" pitchFamily="2" charset="2"/>
              <a:buChar char="q"/>
            </a:pPr>
            <a:r>
              <a:rPr lang="en-GB" sz="2000" dirty="0" err="1">
                <a:latin typeface="+mj-lt"/>
              </a:rPr>
              <a:t>Hydrops</a:t>
            </a:r>
            <a:r>
              <a:rPr lang="en-GB" sz="2000" dirty="0">
                <a:latin typeface="+mj-lt"/>
              </a:rPr>
              <a:t> </a:t>
            </a:r>
            <a:r>
              <a:rPr lang="en-GB" sz="2000" dirty="0" err="1">
                <a:latin typeface="+mj-lt"/>
              </a:rPr>
              <a:t>fetalis</a:t>
            </a:r>
            <a:endParaRPr lang="en-GB" sz="2000" dirty="0">
              <a:latin typeface="+mj-lt"/>
            </a:endParaRPr>
          </a:p>
          <a:p>
            <a:pPr>
              <a:buClr>
                <a:schemeClr val="accent1"/>
              </a:buClr>
            </a:pPr>
            <a:endParaRPr lang="en-GB" sz="2000" dirty="0">
              <a:latin typeface="+mj-lt"/>
            </a:endParaRPr>
          </a:p>
          <a:p>
            <a:pPr marL="342900" indent="-342900">
              <a:buClr>
                <a:schemeClr val="accent1"/>
              </a:buClr>
              <a:buFont typeface="Wingdings" pitchFamily="2" charset="2"/>
              <a:buChar char="q"/>
            </a:pPr>
            <a:r>
              <a:rPr lang="en-GB" sz="2000" dirty="0">
                <a:latin typeface="+mj-lt"/>
              </a:rPr>
              <a:t>Gestational trophoblastic disease</a:t>
            </a:r>
          </a:p>
          <a:p>
            <a:pPr>
              <a:buClr>
                <a:schemeClr val="accent1"/>
              </a:buClr>
            </a:pPr>
            <a:endParaRPr lang="en-GB" sz="2000" dirty="0">
              <a:latin typeface="+mj-lt"/>
            </a:endParaRPr>
          </a:p>
          <a:p>
            <a:pPr marL="342900" indent="-342900">
              <a:buClr>
                <a:schemeClr val="accent1"/>
              </a:buClr>
              <a:buFont typeface="Wingdings" pitchFamily="2" charset="2"/>
              <a:buChar char="q"/>
            </a:pPr>
            <a:r>
              <a:rPr lang="en-GB" sz="2000" dirty="0" err="1">
                <a:latin typeface="+mj-lt"/>
              </a:rPr>
              <a:t>Triploidy</a:t>
            </a:r>
            <a:endParaRPr lang="en-GB" sz="2000" dirty="0">
              <a:latin typeface="+mj-lt"/>
            </a:endParaRPr>
          </a:p>
          <a:p>
            <a:endParaRPr lang="en-GB" dirty="0"/>
          </a:p>
        </p:txBody>
      </p:sp>
      <p:pic>
        <p:nvPicPr>
          <p:cNvPr id="4" name="object 4"/>
          <p:cNvPicPr/>
          <p:nvPr/>
        </p:nvPicPr>
        <p:blipFill>
          <a:blip r:embed="rId2" cstate="print"/>
          <a:stretch>
            <a:fillRect/>
          </a:stretch>
        </p:blipFill>
        <p:spPr>
          <a:xfrm>
            <a:off x="10620756" y="0"/>
            <a:ext cx="1571244" cy="1368552"/>
          </a:xfrm>
          <a:prstGeom prst="rect">
            <a:avLst/>
          </a:prstGeom>
        </p:spPr>
      </p:pic>
    </p:spTree>
    <p:extLst>
      <p:ext uri="{BB962C8B-B14F-4D97-AF65-F5344CB8AC3E}">
        <p14:creationId xmlns:p14="http://schemas.microsoft.com/office/powerpoint/2010/main" val="39333989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6477000" y="4343400"/>
            <a:ext cx="5241925" cy="1342419"/>
          </a:xfrm>
          <a:prstGeom prst="rect">
            <a:avLst/>
          </a:prstGeom>
        </p:spPr>
        <p:txBody>
          <a:bodyPr vert="horz" wrap="square" lIns="0" tIns="12700" rIns="0" bIns="0" rtlCol="0">
            <a:spAutoFit/>
          </a:bodyPr>
          <a:lstStyle/>
          <a:p>
            <a:pPr marL="12700" marR="5080" indent="1991995" algn="r">
              <a:lnSpc>
                <a:spcPct val="120000"/>
              </a:lnSpc>
              <a:spcBef>
                <a:spcPts val="100"/>
              </a:spcBef>
            </a:pPr>
            <a:r>
              <a:rPr lang="en-GB" sz="2400" dirty="0">
                <a:latin typeface="Constantia"/>
                <a:cs typeface="Constantia"/>
              </a:rPr>
              <a:t>Dr Muhammad </a:t>
            </a:r>
            <a:r>
              <a:rPr lang="en-GB" sz="2400" dirty="0" err="1">
                <a:latin typeface="Constantia"/>
                <a:cs typeface="Constantia"/>
              </a:rPr>
              <a:t>Arif</a:t>
            </a:r>
            <a:r>
              <a:rPr lang="en-GB" sz="2400" dirty="0">
                <a:latin typeface="Constantia"/>
                <a:cs typeface="Constantia"/>
              </a:rPr>
              <a:t> </a:t>
            </a:r>
            <a:br>
              <a:rPr lang="en-GB" sz="2400" dirty="0">
                <a:latin typeface="Constantia"/>
                <a:cs typeface="Constantia"/>
              </a:rPr>
            </a:br>
            <a:r>
              <a:rPr lang="en-GB" sz="2400" dirty="0">
                <a:latin typeface="Constantia"/>
                <a:cs typeface="Constantia"/>
              </a:rPr>
              <a:t>Associate Professor  Medicine</a:t>
            </a:r>
            <a:br>
              <a:rPr lang="en-GB" sz="2400" dirty="0">
                <a:latin typeface="Constantia"/>
                <a:cs typeface="Constantia"/>
              </a:rPr>
            </a:br>
            <a:r>
              <a:rPr lang="en-GB" sz="2400" dirty="0">
                <a:latin typeface="Constantia"/>
                <a:cs typeface="Constantia"/>
              </a:rPr>
              <a:t>RMU/HFH</a:t>
            </a:r>
            <a:endParaRPr sz="2400" dirty="0">
              <a:latin typeface="Constantia"/>
              <a:cs typeface="Constantia"/>
            </a:endParaRPr>
          </a:p>
        </p:txBody>
      </p:sp>
      <p:pic>
        <p:nvPicPr>
          <p:cNvPr id="4" name="object 4"/>
          <p:cNvPicPr/>
          <p:nvPr/>
        </p:nvPicPr>
        <p:blipFill>
          <a:blip r:embed="rId2" cstate="print"/>
          <a:stretch>
            <a:fillRect/>
          </a:stretch>
        </p:blipFill>
        <p:spPr>
          <a:xfrm>
            <a:off x="9759695" y="91439"/>
            <a:ext cx="1805940" cy="1749551"/>
          </a:xfrm>
          <a:prstGeom prst="rect">
            <a:avLst/>
          </a:prstGeom>
        </p:spPr>
      </p:pic>
      <p:sp>
        <p:nvSpPr>
          <p:cNvPr id="5" name="Rectangle 4"/>
          <p:cNvSpPr/>
          <p:nvPr/>
        </p:nvSpPr>
        <p:spPr>
          <a:xfrm>
            <a:off x="914400" y="2209800"/>
            <a:ext cx="90678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t>HYPERTENSION AND PREGNANCY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240" y="-177546"/>
            <a:ext cx="9800310" cy="2308324"/>
          </a:xfrm>
        </p:spPr>
        <p:txBody>
          <a:bodyPr/>
          <a:lstStyle/>
          <a:p>
            <a:br>
              <a:rPr lang="en-GB" sz="3200" b="0" i="0" dirty="0"/>
            </a:br>
            <a:r>
              <a:rPr lang="en-GB" sz="3200" i="0" dirty="0"/>
              <a:t>EVALUATION OF HYPERTENSION IN PREGNANCY</a:t>
            </a:r>
            <a:br>
              <a:rPr lang="en-GB" b="0" i="0" dirty="0"/>
            </a:br>
            <a:r>
              <a:rPr lang="en-GB" b="0" i="0" dirty="0"/>
              <a:t>                                                               </a:t>
            </a:r>
            <a:r>
              <a:rPr lang="en-GB" sz="2000" b="0" i="0" dirty="0"/>
              <a:t>CORE CONCEPT</a:t>
            </a:r>
            <a:br>
              <a:rPr lang="en-GB" b="0" i="0" dirty="0"/>
            </a:br>
            <a:endParaRPr lang="en-GB" dirty="0"/>
          </a:p>
        </p:txBody>
      </p:sp>
      <p:sp>
        <p:nvSpPr>
          <p:cNvPr id="3" name="Text Placeholder 2"/>
          <p:cNvSpPr>
            <a:spLocks noGrp="1"/>
          </p:cNvSpPr>
          <p:nvPr>
            <p:ph type="body" idx="1"/>
          </p:nvPr>
        </p:nvSpPr>
        <p:spPr>
          <a:xfrm>
            <a:off x="152400" y="2209800"/>
            <a:ext cx="10834370" cy="4739759"/>
          </a:xfrm>
        </p:spPr>
        <p:txBody>
          <a:bodyPr/>
          <a:lstStyle/>
          <a:p>
            <a:pPr marL="342900" indent="-342900">
              <a:buClr>
                <a:schemeClr val="accent1"/>
              </a:buClr>
              <a:buFont typeface="Wingdings" pitchFamily="2" charset="2"/>
              <a:buChar char="q"/>
            </a:pPr>
            <a:r>
              <a:rPr lang="en-GB" sz="2000" dirty="0">
                <a:latin typeface="+mj-lt"/>
              </a:rPr>
              <a:t>Differentiating chronic hypertension or  preeclampsia is sometimes a challenge</a:t>
            </a:r>
          </a:p>
          <a:p>
            <a:pPr>
              <a:buClr>
                <a:schemeClr val="accent1"/>
              </a:buClr>
            </a:pPr>
            <a:endParaRPr lang="en-GB" sz="2000" dirty="0">
              <a:latin typeface="+mj-lt"/>
            </a:endParaRPr>
          </a:p>
          <a:p>
            <a:pPr marL="342900" indent="-342900">
              <a:buClr>
                <a:schemeClr val="accent1"/>
              </a:buClr>
              <a:buFont typeface="Wingdings" pitchFamily="2" charset="2"/>
              <a:buChar char="q"/>
            </a:pPr>
            <a:r>
              <a:rPr lang="en-GB" sz="2000" dirty="0">
                <a:latin typeface="+mj-lt"/>
              </a:rPr>
              <a:t>Hypertension before 20 weeks' gestation is almost always due to chronic hypertension</a:t>
            </a:r>
          </a:p>
          <a:p>
            <a:pPr>
              <a:buClr>
                <a:schemeClr val="accent1"/>
              </a:buClr>
            </a:pPr>
            <a:endParaRPr lang="en-GB" sz="2000" dirty="0">
              <a:latin typeface="+mj-lt"/>
            </a:endParaRPr>
          </a:p>
          <a:p>
            <a:pPr marL="342900" indent="-342900">
              <a:buClr>
                <a:schemeClr val="accent1"/>
              </a:buClr>
              <a:buFont typeface="Wingdings" pitchFamily="2" charset="2"/>
              <a:buChar char="q"/>
            </a:pPr>
            <a:r>
              <a:rPr lang="en-GB" sz="2000" dirty="0">
                <a:latin typeface="+mj-lt"/>
              </a:rPr>
              <a:t>New-onset or worsening hypertension after 20 weeks' gestation should lead to a careful evaluation for manifestations of preeclampsia.</a:t>
            </a:r>
          </a:p>
          <a:p>
            <a:pPr>
              <a:buClr>
                <a:schemeClr val="accent1"/>
              </a:buClr>
            </a:pPr>
            <a:endParaRPr lang="en-GB" sz="2000" dirty="0">
              <a:latin typeface="+mj-lt"/>
            </a:endParaRPr>
          </a:p>
          <a:p>
            <a:pPr marL="342900" indent="-342900">
              <a:buClr>
                <a:schemeClr val="accent1"/>
              </a:buClr>
              <a:buFont typeface="Wingdings" pitchFamily="2" charset="2"/>
              <a:buChar char="q"/>
            </a:pPr>
            <a:r>
              <a:rPr lang="en-GB" sz="2000" dirty="0">
                <a:latin typeface="+mj-lt"/>
              </a:rPr>
              <a:t> Preeclampsia is rare before the third trimester</a:t>
            </a:r>
          </a:p>
          <a:p>
            <a:pPr>
              <a:buClr>
                <a:schemeClr val="accent1"/>
              </a:buClr>
            </a:pPr>
            <a:endParaRPr lang="en-GB" sz="2000" dirty="0">
              <a:latin typeface="+mj-lt"/>
            </a:endParaRPr>
          </a:p>
          <a:p>
            <a:pPr marL="342900" indent="-342900">
              <a:buClr>
                <a:schemeClr val="accent1"/>
              </a:buClr>
              <a:buFont typeface="Wingdings" pitchFamily="2" charset="2"/>
              <a:buChar char="q"/>
            </a:pPr>
            <a:r>
              <a:rPr lang="en-GB" sz="2000" dirty="0">
                <a:latin typeface="+mj-lt"/>
              </a:rPr>
              <a:t>The diagnosis of severe hypertension or preeclampsia in the first or early second trimester necessitates exclusion of gestational trophoblastic disease and/or molar pregnancy</a:t>
            </a:r>
          </a:p>
          <a:p>
            <a:pPr marL="342900" indent="-342900">
              <a:buClr>
                <a:schemeClr val="accent1"/>
              </a:buClr>
              <a:buFont typeface="Wingdings" pitchFamily="2" charset="2"/>
              <a:buChar char="q"/>
            </a:pPr>
            <a:endParaRPr lang="en-GB" sz="2000" dirty="0">
              <a:latin typeface="+mj-lt"/>
            </a:endParaRPr>
          </a:p>
          <a:p>
            <a:pPr marL="342900" indent="-342900">
              <a:buClr>
                <a:schemeClr val="accent1"/>
              </a:buClr>
              <a:buFont typeface="Wingdings" pitchFamily="2" charset="2"/>
              <a:buChar char="q"/>
            </a:pPr>
            <a:r>
              <a:rPr lang="en-GB" sz="2000" dirty="0">
                <a:latin typeface="+mj-lt"/>
              </a:rPr>
              <a:t>Preeclampsia in a previous pregnancy is strongly associated with recurrence in subsequent pregnancies</a:t>
            </a:r>
          </a:p>
          <a:p>
            <a:endParaRPr lang="en-GB" dirty="0"/>
          </a:p>
        </p:txBody>
      </p:sp>
      <p:pic>
        <p:nvPicPr>
          <p:cNvPr id="4" name="object 4"/>
          <p:cNvPicPr/>
          <p:nvPr/>
        </p:nvPicPr>
        <p:blipFill>
          <a:blip r:embed="rId2" cstate="print"/>
          <a:stretch>
            <a:fillRect/>
          </a:stretch>
        </p:blipFill>
        <p:spPr>
          <a:xfrm>
            <a:off x="10620756" y="0"/>
            <a:ext cx="1571244" cy="1368552"/>
          </a:xfrm>
          <a:prstGeom prst="rect">
            <a:avLst/>
          </a:prstGeom>
        </p:spPr>
      </p:pic>
    </p:spTree>
    <p:extLst>
      <p:ext uri="{BB962C8B-B14F-4D97-AF65-F5344CB8AC3E}">
        <p14:creationId xmlns:p14="http://schemas.microsoft.com/office/powerpoint/2010/main" val="10780865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77546"/>
            <a:ext cx="14249400" cy="1969770"/>
          </a:xfrm>
        </p:spPr>
        <p:txBody>
          <a:bodyPr/>
          <a:lstStyle/>
          <a:p>
            <a:pPr algn="ctr"/>
            <a:br>
              <a:rPr lang="en-GB" sz="3200" i="0" dirty="0"/>
            </a:br>
            <a:r>
              <a:rPr lang="en-GB" sz="2800" i="0" dirty="0"/>
              <a:t>PHYSICAL FINDINGS IN PATIENTS WITH PRECLAMPSIA</a:t>
            </a:r>
            <a:br>
              <a:rPr lang="en-GB" sz="3200" i="0" dirty="0"/>
            </a:br>
            <a:r>
              <a:rPr lang="en-GB" sz="3200" i="0" dirty="0"/>
              <a:t>                                                                                              </a:t>
            </a:r>
            <a:br>
              <a:rPr lang="en-GB" sz="3200" i="0" dirty="0"/>
            </a:br>
            <a:r>
              <a:rPr lang="en-GB" sz="3200" i="0" dirty="0"/>
              <a:t>                                                  </a:t>
            </a:r>
            <a:r>
              <a:rPr lang="en-GB" sz="2000" b="0" i="0" dirty="0"/>
              <a:t>CORE CONCEPT</a:t>
            </a:r>
          </a:p>
        </p:txBody>
      </p:sp>
      <p:sp>
        <p:nvSpPr>
          <p:cNvPr id="3" name="Text Placeholder 2"/>
          <p:cNvSpPr>
            <a:spLocks noGrp="1"/>
          </p:cNvSpPr>
          <p:nvPr>
            <p:ph type="body" idx="1"/>
          </p:nvPr>
        </p:nvSpPr>
        <p:spPr>
          <a:xfrm>
            <a:off x="678814" y="1946274"/>
            <a:ext cx="10834370" cy="3939540"/>
          </a:xfrm>
        </p:spPr>
        <p:txBody>
          <a:bodyPr/>
          <a:lstStyle/>
          <a:p>
            <a:pPr>
              <a:buClr>
                <a:schemeClr val="accent1"/>
              </a:buClr>
            </a:pPr>
            <a:r>
              <a:rPr lang="en-GB" sz="2000" dirty="0">
                <a:latin typeface="+mj-lt"/>
              </a:rPr>
              <a:t>Preeclampsia with severe features display end-organ effects and may complain of the following:</a:t>
            </a:r>
          </a:p>
          <a:p>
            <a:pPr>
              <a:buClr>
                <a:schemeClr val="accent1"/>
              </a:buClr>
            </a:pPr>
            <a:endParaRPr lang="en-GB" sz="2000" dirty="0">
              <a:latin typeface="+mj-lt"/>
            </a:endParaRPr>
          </a:p>
          <a:p>
            <a:pPr marL="342900" indent="-342900">
              <a:buClr>
                <a:schemeClr val="accent1"/>
              </a:buClr>
              <a:buFont typeface="Wingdings" pitchFamily="2" charset="2"/>
              <a:buChar char="q"/>
            </a:pPr>
            <a:r>
              <a:rPr lang="en-GB" sz="2000" dirty="0">
                <a:latin typeface="+mj-lt"/>
              </a:rPr>
              <a:t>Headache</a:t>
            </a:r>
          </a:p>
          <a:p>
            <a:pPr marL="342900" indent="-342900">
              <a:buClr>
                <a:schemeClr val="accent1"/>
              </a:buClr>
              <a:buFont typeface="Wingdings" pitchFamily="2" charset="2"/>
              <a:buChar char="q"/>
            </a:pPr>
            <a:r>
              <a:rPr lang="en-GB" sz="2000" dirty="0">
                <a:latin typeface="+mj-lt"/>
              </a:rPr>
              <a:t>Visual disturbances: Blurred, scintillating </a:t>
            </a:r>
            <a:r>
              <a:rPr lang="en-GB" sz="2000" dirty="0" err="1">
                <a:latin typeface="+mj-lt"/>
              </a:rPr>
              <a:t>scotomata</a:t>
            </a:r>
            <a:endParaRPr lang="en-GB" sz="2000" dirty="0">
              <a:latin typeface="+mj-lt"/>
            </a:endParaRPr>
          </a:p>
          <a:p>
            <a:pPr marL="342900" indent="-342900">
              <a:buClr>
                <a:schemeClr val="accent1"/>
              </a:buClr>
              <a:buFont typeface="Wingdings" pitchFamily="2" charset="2"/>
              <a:buChar char="q"/>
            </a:pPr>
            <a:r>
              <a:rPr lang="en-GB" sz="2000" dirty="0">
                <a:latin typeface="+mj-lt"/>
              </a:rPr>
              <a:t>Altered mental status</a:t>
            </a:r>
          </a:p>
          <a:p>
            <a:pPr marL="342900" indent="-342900">
              <a:buClr>
                <a:schemeClr val="accent1"/>
              </a:buClr>
              <a:buFont typeface="Wingdings" pitchFamily="2" charset="2"/>
              <a:buChar char="q"/>
            </a:pPr>
            <a:r>
              <a:rPr lang="en-GB" sz="2000" dirty="0">
                <a:latin typeface="+mj-lt"/>
              </a:rPr>
              <a:t>Blindness: May be cortical</a:t>
            </a:r>
            <a:r>
              <a:rPr lang="en-GB" sz="2000" baseline="30000" dirty="0">
                <a:latin typeface="+mj-lt"/>
              </a:rPr>
              <a:t> </a:t>
            </a:r>
            <a:r>
              <a:rPr lang="en-GB" sz="2000" dirty="0">
                <a:latin typeface="+mj-lt"/>
              </a:rPr>
              <a:t>or retinal</a:t>
            </a:r>
          </a:p>
          <a:p>
            <a:pPr marL="342900" indent="-342900">
              <a:buClr>
                <a:schemeClr val="accent1"/>
              </a:buClr>
              <a:buFont typeface="Wingdings" pitchFamily="2" charset="2"/>
              <a:buChar char="q"/>
            </a:pPr>
            <a:r>
              <a:rPr lang="en-GB" sz="2000" dirty="0" err="1">
                <a:latin typeface="+mj-lt"/>
              </a:rPr>
              <a:t>Dyspnea</a:t>
            </a:r>
            <a:endParaRPr lang="en-GB" sz="2000" dirty="0">
              <a:latin typeface="+mj-lt"/>
            </a:endParaRPr>
          </a:p>
          <a:p>
            <a:pPr marL="342900" indent="-342900">
              <a:buClr>
                <a:schemeClr val="accent1"/>
              </a:buClr>
              <a:buFont typeface="Wingdings" pitchFamily="2" charset="2"/>
              <a:buChar char="q"/>
            </a:pPr>
            <a:r>
              <a:rPr lang="en-GB" sz="2000" dirty="0" err="1">
                <a:latin typeface="+mj-lt"/>
              </a:rPr>
              <a:t>Edema</a:t>
            </a:r>
            <a:endParaRPr lang="en-GB" sz="2000" dirty="0">
              <a:latin typeface="+mj-lt"/>
            </a:endParaRPr>
          </a:p>
          <a:p>
            <a:pPr marL="342900" indent="-342900">
              <a:buClr>
                <a:schemeClr val="accent1"/>
              </a:buClr>
              <a:buFont typeface="Wingdings" pitchFamily="2" charset="2"/>
              <a:buChar char="q"/>
            </a:pPr>
            <a:r>
              <a:rPr lang="en-GB" sz="2000" dirty="0" err="1">
                <a:latin typeface="+mj-lt"/>
              </a:rPr>
              <a:t>Epigastric</a:t>
            </a:r>
            <a:r>
              <a:rPr lang="en-GB" sz="2000" dirty="0">
                <a:latin typeface="+mj-lt"/>
              </a:rPr>
              <a:t> or right upper quadrant abdominal pain</a:t>
            </a:r>
          </a:p>
          <a:p>
            <a:pPr marL="342900" indent="-342900">
              <a:buClr>
                <a:schemeClr val="accent1"/>
              </a:buClr>
              <a:buFont typeface="Wingdings" pitchFamily="2" charset="2"/>
              <a:buChar char="q"/>
            </a:pPr>
            <a:r>
              <a:rPr lang="en-GB" sz="2000" dirty="0">
                <a:latin typeface="+mj-lt"/>
              </a:rPr>
              <a:t>Weakness or malaise , evidence of </a:t>
            </a:r>
            <a:r>
              <a:rPr lang="en-GB" sz="2000" dirty="0" err="1">
                <a:latin typeface="+mj-lt"/>
              </a:rPr>
              <a:t>hemolytic</a:t>
            </a:r>
            <a:r>
              <a:rPr lang="en-GB" sz="2000" dirty="0">
                <a:latin typeface="+mj-lt"/>
              </a:rPr>
              <a:t> </a:t>
            </a:r>
            <a:r>
              <a:rPr lang="en-GB" sz="2000" dirty="0" err="1">
                <a:latin typeface="+mj-lt"/>
              </a:rPr>
              <a:t>anemia</a:t>
            </a:r>
            <a:endParaRPr lang="en-GB" sz="2000" dirty="0">
              <a:latin typeface="+mj-lt"/>
            </a:endParaRPr>
          </a:p>
          <a:p>
            <a:br>
              <a:rPr lang="en-GB" dirty="0"/>
            </a:br>
            <a:endParaRPr lang="en-GB" dirty="0"/>
          </a:p>
        </p:txBody>
      </p:sp>
      <p:pic>
        <p:nvPicPr>
          <p:cNvPr id="4" name="object 4"/>
          <p:cNvPicPr/>
          <p:nvPr/>
        </p:nvPicPr>
        <p:blipFill>
          <a:blip r:embed="rId2" cstate="print"/>
          <a:stretch>
            <a:fillRect/>
          </a:stretch>
        </p:blipFill>
        <p:spPr>
          <a:xfrm>
            <a:off x="10620756" y="0"/>
            <a:ext cx="1571244" cy="1368552"/>
          </a:xfrm>
          <a:prstGeom prst="rect">
            <a:avLst/>
          </a:prstGeom>
        </p:spPr>
      </p:pic>
    </p:spTree>
    <p:extLst>
      <p:ext uri="{BB962C8B-B14F-4D97-AF65-F5344CB8AC3E}">
        <p14:creationId xmlns:p14="http://schemas.microsoft.com/office/powerpoint/2010/main" val="32888576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240" y="-177546"/>
            <a:ext cx="10773360" cy="1477328"/>
          </a:xfrm>
        </p:spPr>
        <p:txBody>
          <a:bodyPr/>
          <a:lstStyle/>
          <a:p>
            <a:br>
              <a:rPr lang="en-GB" sz="3200" i="0" dirty="0"/>
            </a:br>
            <a:r>
              <a:rPr lang="en-GB" sz="3200" i="0" dirty="0"/>
              <a:t>               LABORATORY EVALUATION</a:t>
            </a:r>
            <a:br>
              <a:rPr lang="en-GB" sz="3200" i="0" dirty="0"/>
            </a:br>
            <a:r>
              <a:rPr lang="en-GB" sz="3200" i="0" dirty="0"/>
              <a:t>                                                                                     </a:t>
            </a:r>
            <a:r>
              <a:rPr lang="en-GB" sz="2000" b="0" i="0" dirty="0"/>
              <a:t>CORE CONCEPT </a:t>
            </a:r>
          </a:p>
        </p:txBody>
      </p:sp>
      <p:sp>
        <p:nvSpPr>
          <p:cNvPr id="3" name="Text Placeholder 2"/>
          <p:cNvSpPr>
            <a:spLocks noGrp="1"/>
          </p:cNvSpPr>
          <p:nvPr>
            <p:ph type="body" idx="1"/>
          </p:nvPr>
        </p:nvSpPr>
        <p:spPr>
          <a:xfrm>
            <a:off x="678814" y="1946274"/>
            <a:ext cx="10834370" cy="5478423"/>
          </a:xfrm>
        </p:spPr>
        <p:txBody>
          <a:bodyPr/>
          <a:lstStyle/>
          <a:p>
            <a:r>
              <a:rPr lang="en-GB" sz="2000" dirty="0">
                <a:latin typeface="+mj-lt"/>
              </a:rPr>
              <a:t>All women who present with new-onset hypertension should have the following laboratory tests:</a:t>
            </a:r>
          </a:p>
          <a:p>
            <a:endParaRPr lang="en-GB" sz="2000" dirty="0">
              <a:latin typeface="+mj-lt"/>
            </a:endParaRPr>
          </a:p>
          <a:p>
            <a:pPr marL="342900" indent="-342900">
              <a:buClr>
                <a:schemeClr val="accent1"/>
              </a:buClr>
              <a:buFont typeface="Wingdings" pitchFamily="2" charset="2"/>
              <a:buChar char="q"/>
            </a:pPr>
            <a:r>
              <a:rPr lang="en-GB" sz="2000" dirty="0">
                <a:latin typeface="+mj-lt"/>
              </a:rPr>
              <a:t>Complete blood cell (CBC) count</a:t>
            </a:r>
          </a:p>
          <a:p>
            <a:pPr marL="342900" indent="-342900">
              <a:buClr>
                <a:schemeClr val="accent1"/>
              </a:buClr>
              <a:buFont typeface="Wingdings" pitchFamily="2" charset="2"/>
              <a:buChar char="q"/>
            </a:pPr>
            <a:r>
              <a:rPr lang="en-GB" sz="2000" dirty="0">
                <a:latin typeface="+mj-lt"/>
              </a:rPr>
              <a:t>Serum alanine aminotransferase (ALT) and aspartate aminotransferase (AST) levels</a:t>
            </a:r>
          </a:p>
          <a:p>
            <a:pPr marL="342900" indent="-342900">
              <a:buClr>
                <a:schemeClr val="accent1"/>
              </a:buClr>
              <a:buFont typeface="Wingdings" pitchFamily="2" charset="2"/>
              <a:buChar char="q"/>
            </a:pPr>
            <a:r>
              <a:rPr lang="en-GB" sz="2000" dirty="0">
                <a:latin typeface="+mj-lt"/>
              </a:rPr>
              <a:t>Serum </a:t>
            </a:r>
            <a:r>
              <a:rPr lang="en-GB" sz="2000" dirty="0" err="1">
                <a:latin typeface="+mj-lt"/>
              </a:rPr>
              <a:t>creatinine</a:t>
            </a:r>
            <a:endParaRPr lang="en-GB" sz="2000" dirty="0">
              <a:latin typeface="+mj-lt"/>
            </a:endParaRPr>
          </a:p>
          <a:p>
            <a:pPr marL="342900" indent="-342900">
              <a:buClr>
                <a:schemeClr val="accent1"/>
              </a:buClr>
              <a:buFont typeface="Wingdings" pitchFamily="2" charset="2"/>
              <a:buChar char="q"/>
            </a:pPr>
            <a:r>
              <a:rPr lang="en-GB" sz="2000" dirty="0">
                <a:latin typeface="+mj-lt"/>
              </a:rPr>
              <a:t>Urine testing for </a:t>
            </a:r>
            <a:r>
              <a:rPr lang="en-GB" sz="2000" dirty="0" err="1">
                <a:latin typeface="+mj-lt"/>
              </a:rPr>
              <a:t>protienuria</a:t>
            </a:r>
            <a:r>
              <a:rPr lang="en-GB" sz="2000" dirty="0">
                <a:latin typeface="+mj-lt"/>
              </a:rPr>
              <a:t> documentation</a:t>
            </a:r>
          </a:p>
          <a:p>
            <a:pPr marL="342900" indent="-342900">
              <a:buClr>
                <a:schemeClr val="accent1"/>
              </a:buClr>
              <a:buFont typeface="Wingdings" pitchFamily="2" charset="2"/>
              <a:buChar char="q"/>
            </a:pPr>
            <a:r>
              <a:rPr lang="en-GB" sz="2000" dirty="0">
                <a:latin typeface="+mj-lt"/>
              </a:rPr>
              <a:t>Uric acid</a:t>
            </a:r>
          </a:p>
          <a:p>
            <a:pPr marL="342900" indent="-342900">
              <a:buClr>
                <a:schemeClr val="accent1"/>
              </a:buClr>
              <a:buFont typeface="Wingdings" pitchFamily="2" charset="2"/>
              <a:buChar char="q"/>
            </a:pPr>
            <a:r>
              <a:rPr lang="en-GB" sz="2000" dirty="0">
                <a:latin typeface="+mj-lt"/>
              </a:rPr>
              <a:t>A peripheral smear </a:t>
            </a:r>
          </a:p>
          <a:p>
            <a:pPr marL="342900" indent="-342900">
              <a:buClr>
                <a:schemeClr val="accent1"/>
              </a:buClr>
              <a:buFont typeface="Wingdings" pitchFamily="2" charset="2"/>
              <a:buChar char="q"/>
            </a:pPr>
            <a:r>
              <a:rPr lang="en-GB" sz="2000" dirty="0">
                <a:latin typeface="+mj-lt"/>
              </a:rPr>
              <a:t>Serum lactate dehydrogenase (LDH) levels </a:t>
            </a:r>
          </a:p>
          <a:p>
            <a:pPr marL="342900" indent="-342900">
              <a:buClr>
                <a:schemeClr val="accent1"/>
              </a:buClr>
              <a:buFont typeface="Wingdings" pitchFamily="2" charset="2"/>
              <a:buChar char="q"/>
            </a:pPr>
            <a:r>
              <a:rPr lang="en-GB" sz="2000" dirty="0">
                <a:latin typeface="+mj-lt"/>
              </a:rPr>
              <a:t>Coagulation profile (</a:t>
            </a:r>
            <a:r>
              <a:rPr lang="en-GB" sz="2000" dirty="0" err="1">
                <a:latin typeface="+mj-lt"/>
              </a:rPr>
              <a:t>prothrombin</a:t>
            </a:r>
            <a:r>
              <a:rPr lang="en-GB" sz="2000" dirty="0">
                <a:latin typeface="+mj-lt"/>
              </a:rPr>
              <a:t> time [PT], activated partial [</a:t>
            </a:r>
            <a:r>
              <a:rPr lang="en-GB" sz="2000" dirty="0" err="1">
                <a:latin typeface="+mj-lt"/>
              </a:rPr>
              <a:t>aPTT</a:t>
            </a:r>
            <a:r>
              <a:rPr lang="en-GB" sz="2000" dirty="0">
                <a:latin typeface="+mj-lt"/>
              </a:rPr>
              <a:t>], and fibrinogen)</a:t>
            </a:r>
          </a:p>
          <a:p>
            <a:pPr>
              <a:buClr>
                <a:schemeClr val="accent1"/>
              </a:buClr>
            </a:pPr>
            <a:endParaRPr lang="en-GB" sz="2000" dirty="0">
              <a:latin typeface="+mj-lt"/>
            </a:endParaRPr>
          </a:p>
          <a:p>
            <a:pPr marL="342900" indent="-342900">
              <a:buClr>
                <a:schemeClr val="accent1"/>
              </a:buClr>
              <a:buFont typeface="Wingdings" pitchFamily="2" charset="2"/>
              <a:buChar char="q"/>
            </a:pPr>
            <a:r>
              <a:rPr lang="en-GB" sz="2000" dirty="0">
                <a:latin typeface="+mj-lt"/>
              </a:rPr>
              <a:t>The presence of </a:t>
            </a:r>
            <a:r>
              <a:rPr lang="en-GB" sz="2000" dirty="0" err="1">
                <a:latin typeface="+mj-lt"/>
              </a:rPr>
              <a:t>schistocytes</a:t>
            </a:r>
            <a:r>
              <a:rPr lang="en-GB" sz="2000" dirty="0">
                <a:latin typeface="+mj-lt"/>
              </a:rPr>
              <a:t>, burr cells, or </a:t>
            </a:r>
            <a:r>
              <a:rPr lang="en-GB" sz="2000" dirty="0" err="1">
                <a:latin typeface="+mj-lt"/>
              </a:rPr>
              <a:t>echinocytes</a:t>
            </a:r>
            <a:r>
              <a:rPr lang="en-GB" sz="2000" dirty="0">
                <a:latin typeface="+mj-lt"/>
              </a:rPr>
              <a:t> on peripheral smears, or elevated indirect bilirubin and low serum </a:t>
            </a:r>
            <a:r>
              <a:rPr lang="en-GB" sz="2000" dirty="0" err="1">
                <a:latin typeface="+mj-lt"/>
              </a:rPr>
              <a:t>haptoglobin</a:t>
            </a:r>
            <a:r>
              <a:rPr lang="en-GB" sz="2000" dirty="0">
                <a:latin typeface="+mj-lt"/>
              </a:rPr>
              <a:t> levels may be used as evidence of </a:t>
            </a:r>
            <a:r>
              <a:rPr lang="en-GB" sz="2000" dirty="0" err="1">
                <a:latin typeface="+mj-lt"/>
              </a:rPr>
              <a:t>hemolysis</a:t>
            </a:r>
            <a:r>
              <a:rPr lang="en-GB" sz="2000" dirty="0">
                <a:latin typeface="+mj-lt"/>
              </a:rPr>
              <a:t> in diagnosing HELLP syndrome</a:t>
            </a:r>
          </a:p>
          <a:p>
            <a:pPr marL="342900" indent="-342900">
              <a:buClr>
                <a:schemeClr val="accent1"/>
              </a:buClr>
              <a:buFont typeface="Wingdings" pitchFamily="2" charset="2"/>
              <a:buChar char="q"/>
            </a:pPr>
            <a:r>
              <a:rPr lang="en-GB" sz="2000" dirty="0">
                <a:latin typeface="+mj-lt"/>
              </a:rPr>
              <a:t>Ultrasound for </a:t>
            </a:r>
            <a:r>
              <a:rPr lang="en-GB" sz="2000" dirty="0" err="1">
                <a:latin typeface="+mj-lt"/>
              </a:rPr>
              <a:t>fetal</a:t>
            </a:r>
            <a:r>
              <a:rPr lang="en-GB" sz="2000" dirty="0">
                <a:latin typeface="+mj-lt"/>
              </a:rPr>
              <a:t> wellbeing / CTG </a:t>
            </a:r>
          </a:p>
          <a:p>
            <a:br>
              <a:rPr lang="en-GB" dirty="0"/>
            </a:br>
            <a:endParaRPr lang="en-GB" dirty="0"/>
          </a:p>
        </p:txBody>
      </p:sp>
      <p:pic>
        <p:nvPicPr>
          <p:cNvPr id="4" name="object 4"/>
          <p:cNvPicPr/>
          <p:nvPr/>
        </p:nvPicPr>
        <p:blipFill>
          <a:blip r:embed="rId2" cstate="print"/>
          <a:stretch>
            <a:fillRect/>
          </a:stretch>
        </p:blipFill>
        <p:spPr>
          <a:xfrm>
            <a:off x="10620756" y="0"/>
            <a:ext cx="1571244" cy="1368552"/>
          </a:xfrm>
          <a:prstGeom prst="rect">
            <a:avLst/>
          </a:prstGeom>
        </p:spPr>
      </p:pic>
    </p:spTree>
    <p:extLst>
      <p:ext uri="{BB962C8B-B14F-4D97-AF65-F5344CB8AC3E}">
        <p14:creationId xmlns:p14="http://schemas.microsoft.com/office/powerpoint/2010/main" val="294590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240" y="-177546"/>
            <a:ext cx="10773360" cy="1969770"/>
          </a:xfrm>
        </p:spPr>
        <p:txBody>
          <a:bodyPr/>
          <a:lstStyle/>
          <a:p>
            <a:br>
              <a:rPr lang="en-GB" sz="3200" i="0" dirty="0"/>
            </a:br>
            <a:r>
              <a:rPr lang="en-GB" sz="3200" i="0" dirty="0"/>
              <a:t>               MANAGEMENT OF PREECLAMPSIA</a:t>
            </a:r>
            <a:br>
              <a:rPr lang="en-GB" sz="3200" b="0" i="0" dirty="0"/>
            </a:br>
            <a:br>
              <a:rPr lang="en-GB" sz="3200" i="0" dirty="0"/>
            </a:br>
            <a:r>
              <a:rPr lang="en-GB" sz="3200" i="0" dirty="0"/>
              <a:t>                                                                                     </a:t>
            </a:r>
            <a:r>
              <a:rPr lang="en-GB" sz="2000" b="0" i="0" dirty="0"/>
              <a:t>CORE CONCEPT </a:t>
            </a:r>
          </a:p>
        </p:txBody>
      </p:sp>
      <p:sp>
        <p:nvSpPr>
          <p:cNvPr id="3" name="Text Placeholder 2"/>
          <p:cNvSpPr>
            <a:spLocks noGrp="1"/>
          </p:cNvSpPr>
          <p:nvPr>
            <p:ph type="body" idx="1"/>
          </p:nvPr>
        </p:nvSpPr>
        <p:spPr>
          <a:xfrm>
            <a:off x="685800" y="1905000"/>
            <a:ext cx="10834370" cy="4862870"/>
          </a:xfrm>
        </p:spPr>
        <p:txBody>
          <a:bodyPr/>
          <a:lstStyle/>
          <a:p>
            <a:pPr marL="342900" indent="-342900">
              <a:buClr>
                <a:schemeClr val="accent1"/>
              </a:buClr>
              <a:buFont typeface="Wingdings" pitchFamily="2" charset="2"/>
              <a:buChar char="q"/>
            </a:pPr>
            <a:endParaRPr lang="en-GB" sz="2000" dirty="0">
              <a:latin typeface="+mj-lt"/>
            </a:endParaRPr>
          </a:p>
          <a:p>
            <a:pPr marL="342900" indent="-342900">
              <a:buClr>
                <a:schemeClr val="accent1"/>
              </a:buClr>
              <a:buFont typeface="Wingdings" pitchFamily="2" charset="2"/>
              <a:buChar char="q"/>
            </a:pPr>
            <a:r>
              <a:rPr lang="en-GB" sz="2000" dirty="0">
                <a:latin typeface="+mj-lt"/>
              </a:rPr>
              <a:t> The optimal management of a woman with preeclampsia depends on gestational age and disease severity. </a:t>
            </a:r>
          </a:p>
          <a:p>
            <a:pPr>
              <a:buClr>
                <a:schemeClr val="accent1"/>
              </a:buClr>
            </a:pPr>
            <a:endParaRPr lang="en-GB" sz="2000" dirty="0">
              <a:latin typeface="+mj-lt"/>
            </a:endParaRPr>
          </a:p>
          <a:p>
            <a:pPr marL="342900" indent="-342900">
              <a:buClr>
                <a:schemeClr val="accent1"/>
              </a:buClr>
              <a:buFont typeface="Wingdings" pitchFamily="2" charset="2"/>
              <a:buChar char="q"/>
            </a:pPr>
            <a:r>
              <a:rPr lang="en-GB" sz="2000" dirty="0">
                <a:latin typeface="+mj-lt"/>
              </a:rPr>
              <a:t>Because delivery is the only cure for preeclampsia clinicians must try to minimize maternal risk while maximizing </a:t>
            </a:r>
            <a:r>
              <a:rPr lang="en-GB" sz="2000" dirty="0" err="1">
                <a:latin typeface="+mj-lt"/>
              </a:rPr>
              <a:t>fetal</a:t>
            </a:r>
            <a:r>
              <a:rPr lang="en-GB" sz="2000" dirty="0">
                <a:latin typeface="+mj-lt"/>
              </a:rPr>
              <a:t> maturity. </a:t>
            </a:r>
          </a:p>
          <a:p>
            <a:pPr>
              <a:buClr>
                <a:schemeClr val="accent1"/>
              </a:buClr>
            </a:pPr>
            <a:endParaRPr lang="en-GB" sz="2000" dirty="0">
              <a:latin typeface="+mj-lt"/>
            </a:endParaRPr>
          </a:p>
          <a:p>
            <a:pPr marL="342900" indent="-342900">
              <a:buClr>
                <a:schemeClr val="accent1"/>
              </a:buClr>
              <a:buFont typeface="Wingdings" pitchFamily="2" charset="2"/>
              <a:buChar char="q"/>
            </a:pPr>
            <a:r>
              <a:rPr lang="en-GB" sz="2000" dirty="0">
                <a:latin typeface="+mj-lt"/>
              </a:rPr>
              <a:t>The primary objective is the safety of the mother and then the delivery of a healthy </a:t>
            </a:r>
            <a:r>
              <a:rPr lang="en-GB" sz="2000" dirty="0" err="1">
                <a:latin typeface="+mj-lt"/>
              </a:rPr>
              <a:t>newborn</a:t>
            </a:r>
            <a:r>
              <a:rPr lang="en-GB" sz="2000" dirty="0">
                <a:latin typeface="+mj-lt"/>
              </a:rPr>
              <a:t>. </a:t>
            </a:r>
          </a:p>
          <a:p>
            <a:pPr>
              <a:buClr>
                <a:schemeClr val="accent1"/>
              </a:buClr>
            </a:pPr>
            <a:endParaRPr lang="en-GB" sz="2000" dirty="0">
              <a:latin typeface="+mj-lt"/>
            </a:endParaRPr>
          </a:p>
          <a:p>
            <a:pPr marL="342900" indent="-342900">
              <a:buClr>
                <a:schemeClr val="accent1"/>
              </a:buClr>
              <a:buFont typeface="Wingdings" pitchFamily="2" charset="2"/>
              <a:buChar char="q"/>
            </a:pPr>
            <a:r>
              <a:rPr lang="en-GB" sz="2000" dirty="0">
                <a:latin typeface="+mj-lt"/>
              </a:rPr>
              <a:t>Obstetric consultation should be sought early to coordinate transfer to an obstetric floor as appropriate.</a:t>
            </a:r>
            <a:r>
              <a:rPr lang="en-GB" sz="2000" baseline="30000" dirty="0">
                <a:latin typeface="+mj-lt"/>
              </a:rPr>
              <a:t> </a:t>
            </a:r>
          </a:p>
          <a:p>
            <a:pPr>
              <a:buClr>
                <a:schemeClr val="accent1"/>
              </a:buClr>
            </a:pPr>
            <a:endParaRPr lang="en-GB" sz="2000" dirty="0">
              <a:latin typeface="+mj-lt"/>
            </a:endParaRPr>
          </a:p>
          <a:p>
            <a:pPr marL="342900" indent="-342900">
              <a:buClr>
                <a:schemeClr val="accent1"/>
              </a:buClr>
              <a:buFont typeface="Wingdings" pitchFamily="2" charset="2"/>
              <a:buChar char="q"/>
            </a:pPr>
            <a:r>
              <a:rPr lang="en-GB" sz="2000" dirty="0">
                <a:latin typeface="+mj-lt"/>
              </a:rPr>
              <a:t>Patients with preeclampsia without severe features are often induced after 37 weeks' gestation.</a:t>
            </a:r>
          </a:p>
          <a:p>
            <a:br>
              <a:rPr lang="en-GB" dirty="0"/>
            </a:br>
            <a:endParaRPr lang="en-GB" dirty="0"/>
          </a:p>
        </p:txBody>
      </p:sp>
      <p:pic>
        <p:nvPicPr>
          <p:cNvPr id="4" name="object 4"/>
          <p:cNvPicPr/>
          <p:nvPr/>
        </p:nvPicPr>
        <p:blipFill>
          <a:blip r:embed="rId2" cstate="print"/>
          <a:stretch>
            <a:fillRect/>
          </a:stretch>
        </p:blipFill>
        <p:spPr>
          <a:xfrm>
            <a:off x="10620756" y="0"/>
            <a:ext cx="1571244" cy="1368552"/>
          </a:xfrm>
          <a:prstGeom prst="rect">
            <a:avLst/>
          </a:prstGeom>
        </p:spPr>
      </p:pic>
    </p:spTree>
    <p:extLst>
      <p:ext uri="{BB962C8B-B14F-4D97-AF65-F5344CB8AC3E}">
        <p14:creationId xmlns:p14="http://schemas.microsoft.com/office/powerpoint/2010/main" val="21033372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240" y="-177546"/>
            <a:ext cx="10773360" cy="1969770"/>
          </a:xfrm>
        </p:spPr>
        <p:txBody>
          <a:bodyPr/>
          <a:lstStyle/>
          <a:p>
            <a:br>
              <a:rPr lang="en-GB" sz="3200" i="0" dirty="0"/>
            </a:br>
            <a:r>
              <a:rPr lang="en-GB" sz="3200" i="0" dirty="0"/>
              <a:t>               MANAGEMENT OF PREECLAMPSIA</a:t>
            </a:r>
            <a:br>
              <a:rPr lang="en-GB" sz="3200" b="0" i="0" dirty="0"/>
            </a:br>
            <a:br>
              <a:rPr lang="en-GB" sz="3200" i="0" dirty="0"/>
            </a:br>
            <a:r>
              <a:rPr lang="en-GB" sz="3200" i="0" dirty="0"/>
              <a:t>                                                                                     </a:t>
            </a:r>
            <a:r>
              <a:rPr lang="en-GB" sz="2000" b="0" i="0" dirty="0"/>
              <a:t>CORE CONCEPT </a:t>
            </a:r>
          </a:p>
        </p:txBody>
      </p:sp>
      <p:sp>
        <p:nvSpPr>
          <p:cNvPr id="3" name="Text Placeholder 2"/>
          <p:cNvSpPr>
            <a:spLocks noGrp="1"/>
          </p:cNvSpPr>
          <p:nvPr>
            <p:ph type="body" idx="1"/>
          </p:nvPr>
        </p:nvSpPr>
        <p:spPr>
          <a:xfrm>
            <a:off x="685800" y="1905000"/>
            <a:ext cx="10834370" cy="3323987"/>
          </a:xfrm>
        </p:spPr>
        <p:txBody>
          <a:bodyPr/>
          <a:lstStyle/>
          <a:p>
            <a:pPr>
              <a:buClr>
                <a:schemeClr val="accent1"/>
              </a:buClr>
            </a:pPr>
            <a:endParaRPr lang="en-GB" sz="2000" dirty="0">
              <a:latin typeface="+mj-lt"/>
            </a:endParaRPr>
          </a:p>
          <a:p>
            <a:pPr marL="342900" indent="-342900">
              <a:buClr>
                <a:schemeClr val="accent1"/>
              </a:buClr>
              <a:buFont typeface="Wingdings" pitchFamily="2" charset="2"/>
              <a:buChar char="q"/>
            </a:pPr>
            <a:r>
              <a:rPr lang="en-GB" sz="2000" dirty="0">
                <a:latin typeface="+mj-lt"/>
              </a:rPr>
              <a:t> Before this the immature </a:t>
            </a:r>
            <a:r>
              <a:rPr lang="en-GB" sz="2000" dirty="0" err="1">
                <a:latin typeface="+mj-lt"/>
              </a:rPr>
              <a:t>fetus</a:t>
            </a:r>
            <a:r>
              <a:rPr lang="en-GB" sz="2000" dirty="0">
                <a:latin typeface="+mj-lt"/>
              </a:rPr>
              <a:t> is treated with expectant management with corticosteroids to accelerate lung maturity in preparation for early delivery</a:t>
            </a:r>
          </a:p>
          <a:p>
            <a:pPr>
              <a:buClr>
                <a:schemeClr val="accent1"/>
              </a:buClr>
            </a:pPr>
            <a:endParaRPr lang="en-GB" sz="2000" dirty="0">
              <a:latin typeface="+mj-lt"/>
            </a:endParaRPr>
          </a:p>
          <a:p>
            <a:pPr marL="342900" indent="-342900">
              <a:buClr>
                <a:schemeClr val="accent1"/>
              </a:buClr>
              <a:buFont typeface="Wingdings" pitchFamily="2" charset="2"/>
              <a:buChar char="q"/>
            </a:pPr>
            <a:r>
              <a:rPr lang="en-GB" sz="2000" dirty="0">
                <a:latin typeface="+mj-lt"/>
              </a:rPr>
              <a:t>In patients with preeclampsia with severe features induction of delivery should be considered after 34 weeks' gestation</a:t>
            </a:r>
          </a:p>
          <a:p>
            <a:pPr marL="342900" indent="-342900">
              <a:buClr>
                <a:schemeClr val="accent1"/>
              </a:buClr>
              <a:buFont typeface="Wingdings" pitchFamily="2" charset="2"/>
              <a:buChar char="q"/>
            </a:pPr>
            <a:endParaRPr lang="en-GB" sz="2000" dirty="0">
              <a:latin typeface="+mj-lt"/>
            </a:endParaRPr>
          </a:p>
          <a:p>
            <a:pPr marL="342900" indent="-342900">
              <a:buClr>
                <a:schemeClr val="accent1"/>
              </a:buClr>
              <a:buFont typeface="Wingdings" pitchFamily="2" charset="2"/>
              <a:buChar char="q"/>
            </a:pPr>
            <a:r>
              <a:rPr lang="en-GB" sz="2000" dirty="0">
                <a:latin typeface="+mj-lt"/>
              </a:rPr>
              <a:t> In the emergency setting control of BP and seizures should be priorities</a:t>
            </a:r>
          </a:p>
          <a:p>
            <a:br>
              <a:rPr lang="en-GB" dirty="0"/>
            </a:br>
            <a:endParaRPr lang="en-GB" dirty="0"/>
          </a:p>
        </p:txBody>
      </p:sp>
      <p:pic>
        <p:nvPicPr>
          <p:cNvPr id="4" name="object 4"/>
          <p:cNvPicPr/>
          <p:nvPr/>
        </p:nvPicPr>
        <p:blipFill>
          <a:blip r:embed="rId2" cstate="print"/>
          <a:stretch>
            <a:fillRect/>
          </a:stretch>
        </p:blipFill>
        <p:spPr>
          <a:xfrm>
            <a:off x="10620756" y="0"/>
            <a:ext cx="1571244" cy="1368552"/>
          </a:xfrm>
          <a:prstGeom prst="rect">
            <a:avLst/>
          </a:prstGeom>
        </p:spPr>
      </p:pic>
    </p:spTree>
    <p:extLst>
      <p:ext uri="{BB962C8B-B14F-4D97-AF65-F5344CB8AC3E}">
        <p14:creationId xmlns:p14="http://schemas.microsoft.com/office/powerpoint/2010/main" val="21033372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240" y="-177546"/>
            <a:ext cx="10773360" cy="1477328"/>
          </a:xfrm>
        </p:spPr>
        <p:txBody>
          <a:bodyPr/>
          <a:lstStyle/>
          <a:p>
            <a:br>
              <a:rPr lang="en-GB" sz="3200" i="0" dirty="0"/>
            </a:br>
            <a:r>
              <a:rPr lang="en-GB" sz="3200" i="0" dirty="0"/>
              <a:t>               CRITERIA FOR DELIVERY</a:t>
            </a:r>
            <a:br>
              <a:rPr lang="en-GB" sz="3200" b="0" i="0" dirty="0"/>
            </a:br>
            <a:r>
              <a:rPr lang="en-GB" sz="3200" b="0" i="0" dirty="0"/>
              <a:t>                                                                                       </a:t>
            </a:r>
            <a:r>
              <a:rPr lang="en-GB" sz="3200" i="0" dirty="0"/>
              <a:t> </a:t>
            </a:r>
            <a:r>
              <a:rPr lang="en-GB" sz="2000" b="0" i="0" dirty="0"/>
              <a:t>CORE CONCEPT </a:t>
            </a:r>
          </a:p>
        </p:txBody>
      </p:sp>
      <p:sp>
        <p:nvSpPr>
          <p:cNvPr id="3" name="Text Placeholder 2"/>
          <p:cNvSpPr>
            <a:spLocks noGrp="1"/>
          </p:cNvSpPr>
          <p:nvPr>
            <p:ph type="body" idx="1"/>
          </p:nvPr>
        </p:nvSpPr>
        <p:spPr>
          <a:xfrm>
            <a:off x="381000" y="1905000"/>
            <a:ext cx="5257800" cy="3908762"/>
          </a:xfrm>
        </p:spPr>
        <p:txBody>
          <a:bodyPr/>
          <a:lstStyle/>
          <a:p>
            <a:pPr marL="342900" indent="-342900">
              <a:buClr>
                <a:schemeClr val="accent1"/>
              </a:buClr>
              <a:buFont typeface="Wingdings" pitchFamily="2" charset="2"/>
              <a:buChar char="Ø"/>
            </a:pPr>
            <a:r>
              <a:rPr lang="en-GB" sz="1800" dirty="0" err="1">
                <a:latin typeface="+mn-lt"/>
              </a:rPr>
              <a:t>Nonreassuring</a:t>
            </a:r>
            <a:r>
              <a:rPr lang="en-GB" sz="1800" dirty="0">
                <a:latin typeface="+mn-lt"/>
              </a:rPr>
              <a:t> </a:t>
            </a:r>
            <a:r>
              <a:rPr lang="en-GB" sz="1800" dirty="0" err="1">
                <a:latin typeface="+mn-lt"/>
              </a:rPr>
              <a:t>fetal</a:t>
            </a:r>
            <a:r>
              <a:rPr lang="en-GB" sz="1800" dirty="0">
                <a:latin typeface="+mn-lt"/>
              </a:rPr>
              <a:t> testing including </a:t>
            </a:r>
            <a:r>
              <a:rPr lang="en-GB" sz="1800" dirty="0" err="1">
                <a:latin typeface="+mn-lt"/>
              </a:rPr>
              <a:t>nonreassuring</a:t>
            </a:r>
            <a:r>
              <a:rPr lang="en-GB" sz="1800" dirty="0">
                <a:latin typeface="+mn-lt"/>
              </a:rPr>
              <a:t> </a:t>
            </a:r>
            <a:r>
              <a:rPr lang="en-GB" sz="1800" dirty="0" err="1">
                <a:latin typeface="+mn-lt"/>
              </a:rPr>
              <a:t>nonstress</a:t>
            </a:r>
            <a:r>
              <a:rPr lang="en-GB" sz="1800" dirty="0">
                <a:latin typeface="+mn-lt"/>
              </a:rPr>
              <a:t> test, biophysical profile score, and/or persistent absent or reversed diastolic flow on umbilical artery Doppler </a:t>
            </a:r>
            <a:r>
              <a:rPr lang="en-GB" sz="1800" dirty="0" err="1">
                <a:latin typeface="+mn-lt"/>
              </a:rPr>
              <a:t>velocimetry</a:t>
            </a:r>
            <a:endParaRPr lang="en-GB" sz="1800" dirty="0">
              <a:latin typeface="+mn-lt"/>
            </a:endParaRPr>
          </a:p>
          <a:p>
            <a:pPr marL="342900" indent="-342900">
              <a:buClr>
                <a:schemeClr val="accent1"/>
              </a:buClr>
              <a:buFont typeface="Wingdings" pitchFamily="2" charset="2"/>
              <a:buChar char="Ø"/>
            </a:pPr>
            <a:r>
              <a:rPr lang="en-GB" sz="1800" dirty="0">
                <a:latin typeface="+mn-lt"/>
              </a:rPr>
              <a:t>Ruptured membranes</a:t>
            </a:r>
          </a:p>
          <a:p>
            <a:pPr marL="342900" indent="-342900">
              <a:buClr>
                <a:schemeClr val="accent1"/>
              </a:buClr>
              <a:buFont typeface="Wingdings" pitchFamily="2" charset="2"/>
              <a:buChar char="Ø"/>
            </a:pPr>
            <a:r>
              <a:rPr lang="en-GB" sz="1800" dirty="0">
                <a:latin typeface="+mn-lt"/>
              </a:rPr>
              <a:t>Uncontrollable BP (unresponsive to medical therapy)</a:t>
            </a:r>
          </a:p>
          <a:p>
            <a:pPr marL="342900" indent="-342900">
              <a:buClr>
                <a:schemeClr val="accent1"/>
              </a:buClr>
              <a:buFont typeface="Wingdings" pitchFamily="2" charset="2"/>
              <a:buChar char="Ø"/>
            </a:pPr>
            <a:r>
              <a:rPr lang="en-GB" sz="1800" dirty="0" err="1">
                <a:latin typeface="+mn-lt"/>
              </a:rPr>
              <a:t>Oligohydramnios</a:t>
            </a:r>
            <a:r>
              <a:rPr lang="en-GB" sz="1800" dirty="0">
                <a:latin typeface="+mn-lt"/>
              </a:rPr>
              <a:t>, with amniotic fluid index (AFI) of less than 5 cm</a:t>
            </a:r>
          </a:p>
          <a:p>
            <a:pPr marL="342900" indent="-342900">
              <a:buClr>
                <a:schemeClr val="accent1"/>
              </a:buClr>
              <a:buFont typeface="Wingdings" pitchFamily="2" charset="2"/>
              <a:buChar char="Ø"/>
            </a:pPr>
            <a:r>
              <a:rPr lang="en-GB" sz="1800" dirty="0">
                <a:latin typeface="+mn-lt"/>
              </a:rPr>
              <a:t>Severe intrauterine growth restriction in which the estimated </a:t>
            </a:r>
            <a:r>
              <a:rPr lang="en-GB" sz="1800" dirty="0" err="1">
                <a:latin typeface="+mn-lt"/>
              </a:rPr>
              <a:t>fetal</a:t>
            </a:r>
            <a:r>
              <a:rPr lang="en-GB" sz="1800" dirty="0">
                <a:latin typeface="+mn-lt"/>
              </a:rPr>
              <a:t> weight is less than 5%</a:t>
            </a:r>
          </a:p>
          <a:p>
            <a:pPr marL="342900" indent="-342900">
              <a:buClr>
                <a:schemeClr val="accent1"/>
              </a:buClr>
              <a:buFont typeface="Wingdings" pitchFamily="2" charset="2"/>
              <a:buChar char="Ø"/>
            </a:pPr>
            <a:r>
              <a:rPr lang="en-GB" sz="1800" dirty="0">
                <a:latin typeface="+mn-lt"/>
              </a:rPr>
              <a:t>Oliguria (&lt; 500 mL/24 hours)</a:t>
            </a:r>
          </a:p>
          <a:p>
            <a:pPr marL="342900" indent="-342900">
              <a:buClr>
                <a:schemeClr val="accent1"/>
              </a:buClr>
              <a:buFont typeface="Wingdings" pitchFamily="2" charset="2"/>
              <a:buChar char="Ø"/>
            </a:pPr>
            <a:r>
              <a:rPr lang="en-GB" sz="1800" dirty="0">
                <a:latin typeface="+mn-lt"/>
              </a:rPr>
              <a:t>Serum </a:t>
            </a:r>
            <a:r>
              <a:rPr lang="en-GB" sz="1800" dirty="0" err="1">
                <a:latin typeface="+mn-lt"/>
              </a:rPr>
              <a:t>creatinine</a:t>
            </a:r>
            <a:r>
              <a:rPr lang="en-GB" sz="1800" dirty="0">
                <a:latin typeface="+mn-lt"/>
              </a:rPr>
              <a:t> level of at least 1.5 mg/</a:t>
            </a:r>
            <a:r>
              <a:rPr lang="en-GB" sz="1800" dirty="0" err="1">
                <a:latin typeface="+mn-lt"/>
              </a:rPr>
              <a:t>dL</a:t>
            </a:r>
            <a:endParaRPr lang="en-GB" sz="1800" dirty="0">
              <a:latin typeface="+mn-lt"/>
            </a:endParaRPr>
          </a:p>
          <a:p>
            <a:pPr marL="342900" indent="-342900">
              <a:buClr>
                <a:schemeClr val="accent1"/>
              </a:buClr>
              <a:buFont typeface="Wingdings" pitchFamily="2" charset="2"/>
              <a:buChar char="q"/>
            </a:pPr>
            <a:endParaRPr lang="en-GB" sz="2000" dirty="0">
              <a:latin typeface="+mj-lt"/>
            </a:endParaRPr>
          </a:p>
        </p:txBody>
      </p:sp>
      <p:sp>
        <p:nvSpPr>
          <p:cNvPr id="4" name="Text Placeholder 2"/>
          <p:cNvSpPr txBox="1">
            <a:spLocks/>
          </p:cNvSpPr>
          <p:nvPr/>
        </p:nvSpPr>
        <p:spPr>
          <a:xfrm>
            <a:off x="6344816" y="1981200"/>
            <a:ext cx="5715000" cy="3693319"/>
          </a:xfrm>
          <a:prstGeom prst="rect">
            <a:avLst/>
          </a:prstGeom>
        </p:spPr>
        <p:txBody>
          <a:bodyPr wrap="square" lIns="0" tIns="0" rIns="0" bIns="0">
            <a:spAutoFit/>
          </a:bodyPr>
          <a:lstStyle>
            <a:lvl1pPr marL="0">
              <a:defRPr sz="2800" b="0" i="0">
                <a:solidFill>
                  <a:schemeClr val="tx1"/>
                </a:solidFill>
                <a:latin typeface="Constantia"/>
                <a:ea typeface="+mn-ea"/>
                <a:cs typeface="Constantia"/>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342900">
              <a:buClr>
                <a:schemeClr val="accent1"/>
              </a:buClr>
              <a:buFont typeface="Wingdings" pitchFamily="2" charset="2"/>
              <a:buChar char="Ø"/>
            </a:pPr>
            <a:r>
              <a:rPr lang="en-GB" sz="2000" dirty="0">
                <a:latin typeface="+mj-lt"/>
              </a:rPr>
              <a:t>Pulmonary </a:t>
            </a:r>
            <a:r>
              <a:rPr lang="en-GB" sz="2000" dirty="0" err="1">
                <a:latin typeface="+mj-lt"/>
              </a:rPr>
              <a:t>edema</a:t>
            </a:r>
            <a:endParaRPr lang="en-GB" sz="2000" dirty="0">
              <a:latin typeface="+mj-lt"/>
            </a:endParaRPr>
          </a:p>
          <a:p>
            <a:pPr marL="342900" indent="-342900">
              <a:buClr>
                <a:schemeClr val="accent1"/>
              </a:buClr>
              <a:buFont typeface="Wingdings" pitchFamily="2" charset="2"/>
              <a:buChar char="Ø"/>
            </a:pPr>
            <a:r>
              <a:rPr lang="en-GB" sz="2000" dirty="0">
                <a:latin typeface="+mj-lt"/>
              </a:rPr>
              <a:t>Shortness of breath or chest pain with pulse </a:t>
            </a:r>
            <a:r>
              <a:rPr lang="en-GB" sz="2000" dirty="0" err="1">
                <a:latin typeface="+mj-lt"/>
              </a:rPr>
              <a:t>oximetry</a:t>
            </a:r>
            <a:r>
              <a:rPr lang="en-GB" sz="2000" dirty="0">
                <a:latin typeface="+mj-lt"/>
              </a:rPr>
              <a:t> of &lt; 94% on room air</a:t>
            </a:r>
          </a:p>
          <a:p>
            <a:pPr marL="342900" indent="-342900">
              <a:buClr>
                <a:schemeClr val="accent1"/>
              </a:buClr>
              <a:buFont typeface="Wingdings" pitchFamily="2" charset="2"/>
              <a:buChar char="Ø"/>
            </a:pPr>
            <a:r>
              <a:rPr lang="en-GB" sz="2000" dirty="0">
                <a:latin typeface="+mj-lt"/>
              </a:rPr>
              <a:t>Headache that is persistent and severe</a:t>
            </a:r>
          </a:p>
          <a:p>
            <a:pPr marL="342900" indent="-342900">
              <a:buClr>
                <a:schemeClr val="accent1"/>
              </a:buClr>
              <a:buFont typeface="Wingdings" pitchFamily="2" charset="2"/>
              <a:buChar char="Ø"/>
            </a:pPr>
            <a:r>
              <a:rPr lang="en-GB" sz="2000" dirty="0">
                <a:latin typeface="+mj-lt"/>
              </a:rPr>
              <a:t>Right upper quadrant tenderness</a:t>
            </a:r>
          </a:p>
          <a:p>
            <a:pPr marL="342900" indent="-342900">
              <a:buClr>
                <a:schemeClr val="accent1"/>
              </a:buClr>
              <a:buFont typeface="Wingdings" pitchFamily="2" charset="2"/>
              <a:buChar char="Ø"/>
            </a:pPr>
            <a:r>
              <a:rPr lang="en-GB" sz="2000" dirty="0">
                <a:latin typeface="+mj-lt"/>
              </a:rPr>
              <a:t>Development of HELLP (</a:t>
            </a:r>
            <a:r>
              <a:rPr lang="en-GB" sz="2000" dirty="0" err="1">
                <a:latin typeface="+mj-lt"/>
              </a:rPr>
              <a:t>hemolysis</a:t>
            </a:r>
            <a:r>
              <a:rPr lang="en-GB" sz="2000" dirty="0">
                <a:latin typeface="+mj-lt"/>
              </a:rPr>
              <a:t>, elevated liver enzyme, low platelets) syndrome</a:t>
            </a:r>
          </a:p>
          <a:p>
            <a:pPr marL="342900" indent="-342900">
              <a:buClr>
                <a:schemeClr val="accent1"/>
              </a:buClr>
              <a:buFont typeface="Wingdings" pitchFamily="2" charset="2"/>
              <a:buChar char="Ø"/>
            </a:pPr>
            <a:r>
              <a:rPr lang="en-GB" sz="2000" dirty="0" err="1">
                <a:latin typeface="+mj-lt"/>
              </a:rPr>
              <a:t>Eclampsia</a:t>
            </a:r>
            <a:endParaRPr lang="en-GB" sz="2000" dirty="0">
              <a:latin typeface="+mj-lt"/>
            </a:endParaRPr>
          </a:p>
          <a:p>
            <a:pPr marL="342900" indent="-342900">
              <a:buClr>
                <a:schemeClr val="accent1"/>
              </a:buClr>
              <a:buFont typeface="Wingdings" pitchFamily="2" charset="2"/>
              <a:buChar char="Ø"/>
            </a:pPr>
            <a:r>
              <a:rPr lang="en-GB" sz="2000" dirty="0">
                <a:latin typeface="+mj-lt"/>
              </a:rPr>
              <a:t>Platelet count less than 100,000/</a:t>
            </a:r>
            <a:r>
              <a:rPr lang="el-GR" sz="2000" dirty="0">
                <a:latin typeface="+mj-lt"/>
              </a:rPr>
              <a:t>μ</a:t>
            </a:r>
            <a:r>
              <a:rPr lang="en-GB" sz="2000" dirty="0">
                <a:latin typeface="+mj-lt"/>
              </a:rPr>
              <a:t>L</a:t>
            </a:r>
          </a:p>
          <a:p>
            <a:pPr marL="342900" indent="-342900">
              <a:buClr>
                <a:schemeClr val="accent1"/>
              </a:buClr>
              <a:buFont typeface="Wingdings" pitchFamily="2" charset="2"/>
              <a:buChar char="Ø"/>
            </a:pPr>
            <a:r>
              <a:rPr lang="en-GB" sz="2000" dirty="0">
                <a:latin typeface="+mj-lt"/>
              </a:rPr>
              <a:t>Placental abruption</a:t>
            </a:r>
          </a:p>
          <a:p>
            <a:pPr marL="342900" indent="-342900">
              <a:buClr>
                <a:schemeClr val="accent1"/>
              </a:buClr>
              <a:buFont typeface="Wingdings" pitchFamily="2" charset="2"/>
              <a:buChar char="Ø"/>
            </a:pPr>
            <a:r>
              <a:rPr lang="en-GB" sz="2000" dirty="0">
                <a:latin typeface="+mj-lt"/>
              </a:rPr>
              <a:t>Unexplained coagulopathy</a:t>
            </a:r>
          </a:p>
          <a:p>
            <a:pPr>
              <a:buClr>
                <a:schemeClr val="accent1"/>
              </a:buClr>
            </a:pPr>
            <a:endParaRPr lang="en-GB" sz="2000" dirty="0">
              <a:latin typeface="+mj-lt"/>
            </a:endParaRPr>
          </a:p>
        </p:txBody>
      </p:sp>
      <p:pic>
        <p:nvPicPr>
          <p:cNvPr id="5" name="object 4"/>
          <p:cNvPicPr/>
          <p:nvPr/>
        </p:nvPicPr>
        <p:blipFill>
          <a:blip r:embed="rId2" cstate="print"/>
          <a:stretch>
            <a:fillRect/>
          </a:stretch>
        </p:blipFill>
        <p:spPr>
          <a:xfrm>
            <a:off x="10620756" y="0"/>
            <a:ext cx="1571244" cy="1368552"/>
          </a:xfrm>
          <a:prstGeom prst="rect">
            <a:avLst/>
          </a:prstGeom>
        </p:spPr>
      </p:pic>
    </p:spTree>
    <p:extLst>
      <p:ext uri="{BB962C8B-B14F-4D97-AF65-F5344CB8AC3E}">
        <p14:creationId xmlns:p14="http://schemas.microsoft.com/office/powerpoint/2010/main" val="10351845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240" y="-177546"/>
            <a:ext cx="10773360" cy="1477328"/>
          </a:xfrm>
        </p:spPr>
        <p:txBody>
          <a:bodyPr/>
          <a:lstStyle/>
          <a:p>
            <a:br>
              <a:rPr lang="en-GB" sz="3200" i="0" dirty="0"/>
            </a:br>
            <a:r>
              <a:rPr lang="en-GB" sz="3200" i="0" dirty="0"/>
              <a:t>SEIZURE TREATMENT AND PROPHYLAXIS  </a:t>
            </a:r>
            <a:br>
              <a:rPr lang="en-GB" sz="3200" i="0" dirty="0"/>
            </a:br>
            <a:r>
              <a:rPr lang="en-GB" sz="3200" i="0" dirty="0"/>
              <a:t>                                                                                            </a:t>
            </a:r>
            <a:r>
              <a:rPr lang="en-GB" sz="2000" b="0" i="0" dirty="0"/>
              <a:t>CORE CONCEPT</a:t>
            </a:r>
          </a:p>
        </p:txBody>
      </p:sp>
      <p:sp>
        <p:nvSpPr>
          <p:cNvPr id="3" name="Text Placeholder 2"/>
          <p:cNvSpPr>
            <a:spLocks noGrp="1"/>
          </p:cNvSpPr>
          <p:nvPr>
            <p:ph type="body" idx="1"/>
          </p:nvPr>
        </p:nvSpPr>
        <p:spPr>
          <a:xfrm>
            <a:off x="609600" y="1371600"/>
            <a:ext cx="10834370" cy="5539978"/>
          </a:xfrm>
        </p:spPr>
        <p:txBody>
          <a:bodyPr/>
          <a:lstStyle/>
          <a:p>
            <a:pPr>
              <a:buClr>
                <a:schemeClr val="accent1"/>
              </a:buClr>
            </a:pPr>
            <a:r>
              <a:rPr lang="en-GB" sz="2000" dirty="0">
                <a:latin typeface="+mj-lt"/>
              </a:rPr>
              <a:t>The American College of Obstetricians and </a:t>
            </a:r>
            <a:r>
              <a:rPr lang="en-GB" sz="2000" dirty="0" err="1">
                <a:latin typeface="+mj-lt"/>
              </a:rPr>
              <a:t>Gynecologists</a:t>
            </a:r>
            <a:r>
              <a:rPr lang="en-GB" sz="2000" dirty="0">
                <a:latin typeface="+mj-lt"/>
              </a:rPr>
              <a:t> (ACOG) support the short-term (usually &lt; 48 hours) use of magnesium </a:t>
            </a:r>
            <a:r>
              <a:rPr lang="en-GB" sz="2000" dirty="0" err="1">
                <a:latin typeface="+mj-lt"/>
              </a:rPr>
              <a:t>sulfate</a:t>
            </a:r>
            <a:r>
              <a:rPr lang="en-GB" sz="2000" dirty="0">
                <a:latin typeface="+mj-lt"/>
              </a:rPr>
              <a:t> in obstetric care for conditions and treatment durations that include the following:</a:t>
            </a:r>
          </a:p>
          <a:p>
            <a:pPr>
              <a:buClr>
                <a:schemeClr val="accent1"/>
              </a:buClr>
            </a:pPr>
            <a:endParaRPr lang="en-GB" sz="2000" dirty="0">
              <a:latin typeface="+mj-lt"/>
            </a:endParaRPr>
          </a:p>
          <a:p>
            <a:pPr>
              <a:buClr>
                <a:schemeClr val="accent1"/>
              </a:buClr>
            </a:pPr>
            <a:endParaRPr lang="en-GB" sz="2000" dirty="0">
              <a:latin typeface="+mj-lt"/>
            </a:endParaRPr>
          </a:p>
          <a:p>
            <a:pPr marL="342900" indent="-342900">
              <a:buClr>
                <a:schemeClr val="accent1"/>
              </a:buClr>
              <a:buFont typeface="Wingdings" pitchFamily="2" charset="2"/>
              <a:buChar char="q"/>
            </a:pPr>
            <a:r>
              <a:rPr lang="en-GB" sz="2000" dirty="0">
                <a:latin typeface="+mj-lt"/>
              </a:rPr>
              <a:t>Prevention and treatment of seizures in women with preeclampsia or </a:t>
            </a:r>
            <a:r>
              <a:rPr lang="en-GB" sz="2000" dirty="0" err="1">
                <a:latin typeface="+mj-lt"/>
              </a:rPr>
              <a:t>eclampsia</a:t>
            </a:r>
            <a:endParaRPr lang="en-GB" sz="2000" dirty="0">
              <a:latin typeface="+mj-lt"/>
            </a:endParaRPr>
          </a:p>
          <a:p>
            <a:pPr>
              <a:buClr>
                <a:schemeClr val="accent1"/>
              </a:buClr>
            </a:pPr>
            <a:endParaRPr lang="en-GB" sz="2000" dirty="0">
              <a:latin typeface="+mj-lt"/>
            </a:endParaRPr>
          </a:p>
          <a:p>
            <a:pPr marL="342900" indent="-342900">
              <a:buClr>
                <a:schemeClr val="accent1"/>
              </a:buClr>
              <a:buFont typeface="Wingdings" pitchFamily="2" charset="2"/>
              <a:buChar char="q"/>
            </a:pPr>
            <a:r>
              <a:rPr lang="en-GB" sz="2000" dirty="0" err="1">
                <a:latin typeface="+mj-lt"/>
              </a:rPr>
              <a:t>Fetal</a:t>
            </a:r>
            <a:r>
              <a:rPr lang="en-GB" sz="2000" dirty="0">
                <a:latin typeface="+mj-lt"/>
              </a:rPr>
              <a:t> </a:t>
            </a:r>
            <a:r>
              <a:rPr lang="en-GB" sz="2000" dirty="0" err="1">
                <a:latin typeface="+mj-lt"/>
              </a:rPr>
              <a:t>neuroprotection</a:t>
            </a:r>
            <a:r>
              <a:rPr lang="en-GB" sz="2000" dirty="0">
                <a:latin typeface="+mj-lt"/>
              </a:rPr>
              <a:t> before anticipated early preterm (&lt; 32 weeks of gestation) delivery</a:t>
            </a:r>
          </a:p>
          <a:p>
            <a:pPr>
              <a:buClr>
                <a:schemeClr val="accent1"/>
              </a:buClr>
            </a:pPr>
            <a:endParaRPr lang="en-GB" sz="2000" dirty="0">
              <a:latin typeface="+mj-lt"/>
            </a:endParaRPr>
          </a:p>
          <a:p>
            <a:pPr marL="342900" indent="-342900">
              <a:buClr>
                <a:schemeClr val="accent1"/>
              </a:buClr>
              <a:buFont typeface="Wingdings" pitchFamily="2" charset="2"/>
              <a:buChar char="q"/>
            </a:pPr>
            <a:r>
              <a:rPr lang="en-GB" sz="2000" dirty="0">
                <a:latin typeface="+mj-lt"/>
              </a:rPr>
              <a:t>Short-term prolongation of pregnancy (≤48 hours) to allow for the administration of antenatal corticosteroids in pregnant women who are at risk of preterm delivery within 7 days</a:t>
            </a:r>
          </a:p>
          <a:p>
            <a:pPr>
              <a:buClr>
                <a:schemeClr val="accent1"/>
              </a:buClr>
            </a:pPr>
            <a:endParaRPr lang="en-GB" sz="2000" dirty="0">
              <a:latin typeface="+mj-lt"/>
            </a:endParaRPr>
          </a:p>
          <a:p>
            <a:pPr marL="342900" indent="-342900">
              <a:buClr>
                <a:schemeClr val="accent1"/>
              </a:buClr>
              <a:buFont typeface="Wingdings" pitchFamily="2" charset="2"/>
              <a:buChar char="q"/>
            </a:pPr>
            <a:r>
              <a:rPr lang="en-GB" sz="2000" dirty="0"/>
              <a:t>The basic principles of airway, breathing, and circulation (ABC) should always be followed as a general principle of seizure management.</a:t>
            </a:r>
          </a:p>
          <a:p>
            <a:pPr marL="342900" indent="-342900">
              <a:buClr>
                <a:schemeClr val="accent1"/>
              </a:buClr>
              <a:buFont typeface="Wingdings" pitchFamily="2" charset="2"/>
              <a:buChar char="q"/>
            </a:pPr>
            <a:endParaRPr lang="en-GB" sz="2000" dirty="0">
              <a:latin typeface="+mj-lt"/>
            </a:endParaRPr>
          </a:p>
          <a:p>
            <a:pPr marL="342900" indent="-342900">
              <a:buClr>
                <a:schemeClr val="accent1"/>
              </a:buClr>
              <a:buFont typeface="Wingdings" pitchFamily="2" charset="2"/>
              <a:buChar char="Ø"/>
            </a:pPr>
            <a:endParaRPr lang="en-GB" sz="2000" dirty="0">
              <a:latin typeface="+mj-lt"/>
            </a:endParaRPr>
          </a:p>
          <a:p>
            <a:pPr>
              <a:buClr>
                <a:schemeClr val="accent1"/>
              </a:buClr>
            </a:pPr>
            <a:br>
              <a:rPr lang="en-GB" sz="2000" dirty="0">
                <a:latin typeface="+mj-lt"/>
              </a:rPr>
            </a:br>
            <a:endParaRPr lang="en-GB" sz="2000" dirty="0">
              <a:latin typeface="+mj-lt"/>
            </a:endParaRPr>
          </a:p>
        </p:txBody>
      </p:sp>
      <p:pic>
        <p:nvPicPr>
          <p:cNvPr id="4" name="object 4"/>
          <p:cNvPicPr/>
          <p:nvPr/>
        </p:nvPicPr>
        <p:blipFill>
          <a:blip r:embed="rId2" cstate="print"/>
          <a:stretch>
            <a:fillRect/>
          </a:stretch>
        </p:blipFill>
        <p:spPr>
          <a:xfrm>
            <a:off x="10620756" y="0"/>
            <a:ext cx="1571244" cy="1368552"/>
          </a:xfrm>
          <a:prstGeom prst="rect">
            <a:avLst/>
          </a:prstGeom>
        </p:spPr>
      </p:pic>
    </p:spTree>
    <p:extLst>
      <p:ext uri="{BB962C8B-B14F-4D97-AF65-F5344CB8AC3E}">
        <p14:creationId xmlns:p14="http://schemas.microsoft.com/office/powerpoint/2010/main" val="8881885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240" y="-177546"/>
            <a:ext cx="10773360" cy="1477328"/>
          </a:xfrm>
        </p:spPr>
        <p:txBody>
          <a:bodyPr/>
          <a:lstStyle/>
          <a:p>
            <a:br>
              <a:rPr lang="en-GB" sz="3200" i="0" dirty="0"/>
            </a:br>
            <a:r>
              <a:rPr lang="en-GB" sz="3200" i="0" dirty="0"/>
              <a:t>SEIZURE TREATMENT AND PROPHYLAXIS  </a:t>
            </a:r>
            <a:br>
              <a:rPr lang="en-GB" sz="3200" i="0" dirty="0"/>
            </a:br>
            <a:r>
              <a:rPr lang="en-GB" sz="3200" i="0" dirty="0"/>
              <a:t>                                                                                            </a:t>
            </a:r>
            <a:r>
              <a:rPr lang="en-GB" sz="2000" b="0" i="0" dirty="0"/>
              <a:t>CORE CONCEPT </a:t>
            </a:r>
          </a:p>
        </p:txBody>
      </p:sp>
      <p:sp>
        <p:nvSpPr>
          <p:cNvPr id="3" name="Text Placeholder 2"/>
          <p:cNvSpPr>
            <a:spLocks noGrp="1"/>
          </p:cNvSpPr>
          <p:nvPr>
            <p:ph type="body" idx="1"/>
          </p:nvPr>
        </p:nvSpPr>
        <p:spPr>
          <a:xfrm>
            <a:off x="609600" y="1371600"/>
            <a:ext cx="10834370" cy="5847755"/>
          </a:xfrm>
        </p:spPr>
        <p:txBody>
          <a:bodyPr/>
          <a:lstStyle/>
          <a:p>
            <a:pPr>
              <a:buClr>
                <a:schemeClr val="accent1"/>
              </a:buClr>
            </a:pPr>
            <a:endParaRPr lang="en-GB" sz="2000" dirty="0">
              <a:latin typeface="+mn-lt"/>
            </a:endParaRPr>
          </a:p>
          <a:p>
            <a:pPr marL="342900" indent="-342900">
              <a:buClr>
                <a:schemeClr val="accent1"/>
              </a:buClr>
              <a:buFont typeface="Wingdings" pitchFamily="2" charset="2"/>
              <a:buChar char="Ø"/>
            </a:pPr>
            <a:r>
              <a:rPr lang="en-GB" sz="2000" dirty="0">
                <a:latin typeface="+mn-lt"/>
              </a:rPr>
              <a:t>Active seizures should be treated with intravenous magnesium </a:t>
            </a:r>
            <a:r>
              <a:rPr lang="en-GB" sz="2000" dirty="0" err="1">
                <a:latin typeface="+mn-lt"/>
              </a:rPr>
              <a:t>sulfate</a:t>
            </a:r>
            <a:r>
              <a:rPr lang="en-GB" sz="2000" dirty="0">
                <a:latin typeface="+mn-lt"/>
              </a:rPr>
              <a:t> as a first-line agent.</a:t>
            </a:r>
            <a:r>
              <a:rPr lang="en-GB" sz="2000" baseline="30000" dirty="0">
                <a:latin typeface="+mn-lt"/>
              </a:rPr>
              <a:t> </a:t>
            </a:r>
          </a:p>
          <a:p>
            <a:pPr marL="342900" indent="-342900">
              <a:buClr>
                <a:schemeClr val="accent1"/>
              </a:buClr>
              <a:buFont typeface="Wingdings" pitchFamily="2" charset="2"/>
              <a:buChar char="Ø"/>
            </a:pPr>
            <a:endParaRPr lang="en-GB" sz="2000" baseline="30000" dirty="0">
              <a:latin typeface="+mn-lt"/>
            </a:endParaRPr>
          </a:p>
          <a:p>
            <a:pPr marL="342900" indent="-342900">
              <a:buClr>
                <a:schemeClr val="accent1"/>
              </a:buClr>
              <a:buFont typeface="Wingdings" pitchFamily="2" charset="2"/>
              <a:buChar char="Ø"/>
            </a:pPr>
            <a:endParaRPr lang="en-GB" sz="2000" baseline="30000" dirty="0">
              <a:latin typeface="+mn-lt"/>
            </a:endParaRPr>
          </a:p>
          <a:p>
            <a:pPr marL="342900" indent="-342900">
              <a:buClr>
                <a:schemeClr val="accent1"/>
              </a:buClr>
              <a:buFont typeface="Wingdings" pitchFamily="2" charset="2"/>
              <a:buChar char="Ø"/>
            </a:pPr>
            <a:endParaRPr lang="en-GB" sz="2000" baseline="30000" dirty="0">
              <a:latin typeface="+mn-lt"/>
            </a:endParaRPr>
          </a:p>
          <a:p>
            <a:pPr marL="342900" indent="-342900">
              <a:buClr>
                <a:schemeClr val="accent1"/>
              </a:buClr>
              <a:buFont typeface="Wingdings" pitchFamily="2" charset="2"/>
              <a:buChar char="Ø"/>
            </a:pPr>
            <a:r>
              <a:rPr lang="en-GB" sz="2000" baseline="30000" dirty="0">
                <a:latin typeface="+mn-lt"/>
              </a:rPr>
              <a:t> </a:t>
            </a:r>
            <a:r>
              <a:rPr lang="en-GB" sz="2000" dirty="0">
                <a:latin typeface="+mn-lt"/>
              </a:rPr>
              <a:t>A loading dose of 4 g should be given by an infusion pump over 5-10 minutes followed by an infusion of 1 g/h maintained for 24 hours after the last seizure.</a:t>
            </a:r>
          </a:p>
          <a:p>
            <a:pPr marL="342900" indent="-342900">
              <a:buClr>
                <a:schemeClr val="accent1"/>
              </a:buClr>
              <a:buFont typeface="Wingdings" pitchFamily="2" charset="2"/>
              <a:buChar char="Ø"/>
            </a:pPr>
            <a:endParaRPr lang="en-GB" sz="2000" dirty="0">
              <a:latin typeface="+mn-lt"/>
            </a:endParaRPr>
          </a:p>
          <a:p>
            <a:pPr marL="342900" indent="-342900">
              <a:buClr>
                <a:schemeClr val="accent1"/>
              </a:buClr>
              <a:buFont typeface="Wingdings" pitchFamily="2" charset="2"/>
              <a:buChar char="Ø"/>
            </a:pPr>
            <a:endParaRPr lang="en-GB" sz="2000" dirty="0">
              <a:latin typeface="+mn-lt"/>
            </a:endParaRPr>
          </a:p>
          <a:p>
            <a:pPr marL="342900" indent="-342900">
              <a:buClr>
                <a:schemeClr val="accent1"/>
              </a:buClr>
              <a:buFont typeface="Wingdings" pitchFamily="2" charset="2"/>
              <a:buChar char="Ø"/>
            </a:pPr>
            <a:r>
              <a:rPr lang="en-GB" sz="2000" dirty="0">
                <a:latin typeface="+mn-lt"/>
              </a:rPr>
              <a:t> Recurrent seizures should be treated with an additional bolus of 2 g or an increase in the infusion rate to 1.5 g or 2 g per hour.</a:t>
            </a:r>
          </a:p>
          <a:p>
            <a:pPr marL="342900" indent="-342900">
              <a:buClr>
                <a:schemeClr val="accent1"/>
              </a:buClr>
              <a:buFont typeface="Wingdings" pitchFamily="2" charset="2"/>
              <a:buChar char="Ø"/>
            </a:pPr>
            <a:endParaRPr lang="en-GB" sz="2000" dirty="0">
              <a:latin typeface="+mn-lt"/>
            </a:endParaRPr>
          </a:p>
          <a:p>
            <a:pPr marL="342900" indent="-342900">
              <a:buClr>
                <a:schemeClr val="accent1"/>
              </a:buClr>
              <a:buFont typeface="Wingdings" pitchFamily="2" charset="2"/>
              <a:buChar char="Ø"/>
            </a:pPr>
            <a:endParaRPr lang="en-GB" sz="2000" dirty="0">
              <a:latin typeface="+mn-lt"/>
            </a:endParaRPr>
          </a:p>
          <a:p>
            <a:pPr marL="342900" indent="-342900">
              <a:buClr>
                <a:schemeClr val="accent1"/>
              </a:buClr>
              <a:buFont typeface="Wingdings" pitchFamily="2" charset="2"/>
              <a:buChar char="Ø"/>
            </a:pPr>
            <a:r>
              <a:rPr lang="en-GB" sz="2000" dirty="0">
                <a:latin typeface="+mn-lt"/>
              </a:rPr>
              <a:t>Prophylactic treatment with magnesium </a:t>
            </a:r>
            <a:r>
              <a:rPr lang="en-GB" sz="2000" dirty="0" err="1">
                <a:latin typeface="+mn-lt"/>
              </a:rPr>
              <a:t>sulfate</a:t>
            </a:r>
            <a:r>
              <a:rPr lang="en-GB" sz="2000" dirty="0">
                <a:latin typeface="+mn-lt"/>
              </a:rPr>
              <a:t> is indicated for all patients with severe preeclampsia.</a:t>
            </a:r>
          </a:p>
          <a:p>
            <a:pPr marL="342900" indent="-342900">
              <a:buClr>
                <a:schemeClr val="accent1"/>
              </a:buClr>
              <a:buFont typeface="Wingdings" pitchFamily="2" charset="2"/>
              <a:buChar char="Ø"/>
            </a:pPr>
            <a:endParaRPr lang="en-GB" sz="2000" dirty="0">
              <a:latin typeface="+mn-lt"/>
            </a:endParaRPr>
          </a:p>
          <a:p>
            <a:pPr marL="342900" indent="-342900">
              <a:buClr>
                <a:schemeClr val="accent1"/>
              </a:buClr>
              <a:buFont typeface="Wingdings" pitchFamily="2" charset="2"/>
              <a:buChar char="Ø"/>
            </a:pPr>
            <a:r>
              <a:rPr lang="en-GB" sz="2000" dirty="0">
                <a:latin typeface="+mn-lt"/>
              </a:rPr>
              <a:t>For </a:t>
            </a:r>
            <a:r>
              <a:rPr lang="en-GB" sz="2000" dirty="0" err="1">
                <a:latin typeface="+mn-lt"/>
              </a:rPr>
              <a:t>eclamptic</a:t>
            </a:r>
            <a:r>
              <a:rPr lang="en-GB" sz="2000" dirty="0">
                <a:latin typeface="+mn-lt"/>
              </a:rPr>
              <a:t> seizures that are refractory to magnesium </a:t>
            </a:r>
            <a:r>
              <a:rPr lang="en-GB" sz="2000" dirty="0" err="1">
                <a:latin typeface="+mn-lt"/>
              </a:rPr>
              <a:t>sulfate</a:t>
            </a:r>
            <a:r>
              <a:rPr lang="en-GB" sz="2000" dirty="0">
                <a:latin typeface="+mn-lt"/>
              </a:rPr>
              <a:t>, </a:t>
            </a:r>
            <a:r>
              <a:rPr lang="en-GB" sz="2000" dirty="0" err="1">
                <a:latin typeface="+mn-lt"/>
              </a:rPr>
              <a:t>lorazepam</a:t>
            </a:r>
            <a:r>
              <a:rPr lang="en-GB" sz="2000" dirty="0">
                <a:latin typeface="+mn-lt"/>
              </a:rPr>
              <a:t> and phenytoin may be used as second-line agents.</a:t>
            </a:r>
          </a:p>
          <a:p>
            <a:pPr marL="342900" indent="-342900">
              <a:buClr>
                <a:schemeClr val="accent1"/>
              </a:buClr>
              <a:buFont typeface="Wingdings" pitchFamily="2" charset="2"/>
              <a:buChar char="Ø"/>
            </a:pPr>
            <a:endParaRPr lang="en-GB" sz="2000" dirty="0">
              <a:latin typeface="+mn-lt"/>
            </a:endParaRPr>
          </a:p>
          <a:p>
            <a:pPr>
              <a:buClr>
                <a:schemeClr val="accent1"/>
              </a:buClr>
            </a:pPr>
            <a:br>
              <a:rPr lang="en-GB" sz="2000" dirty="0">
                <a:latin typeface="+mj-lt"/>
              </a:rPr>
            </a:br>
            <a:endParaRPr lang="en-GB" sz="2000" dirty="0">
              <a:latin typeface="+mj-lt"/>
            </a:endParaRPr>
          </a:p>
        </p:txBody>
      </p:sp>
      <p:pic>
        <p:nvPicPr>
          <p:cNvPr id="4" name="object 4"/>
          <p:cNvPicPr/>
          <p:nvPr/>
        </p:nvPicPr>
        <p:blipFill>
          <a:blip r:embed="rId2" cstate="print"/>
          <a:stretch>
            <a:fillRect/>
          </a:stretch>
        </p:blipFill>
        <p:spPr>
          <a:xfrm>
            <a:off x="10620756" y="0"/>
            <a:ext cx="1571244" cy="1368552"/>
          </a:xfrm>
          <a:prstGeom prst="rect">
            <a:avLst/>
          </a:prstGeom>
        </p:spPr>
      </p:pic>
    </p:spTree>
    <p:extLst>
      <p:ext uri="{BB962C8B-B14F-4D97-AF65-F5344CB8AC3E}">
        <p14:creationId xmlns:p14="http://schemas.microsoft.com/office/powerpoint/2010/main" val="20290080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240" y="-177546"/>
            <a:ext cx="9800310" cy="1646605"/>
          </a:xfrm>
        </p:spPr>
        <p:txBody>
          <a:bodyPr/>
          <a:lstStyle/>
          <a:p>
            <a:br>
              <a:rPr lang="en-GB" sz="3200" i="0" dirty="0"/>
            </a:br>
            <a:r>
              <a:rPr lang="en-GB" sz="3200" i="0" dirty="0"/>
              <a:t>TREATMENT OF ACUTE HYPERTENSION IN PREGNANCY</a:t>
            </a:r>
            <a:br>
              <a:rPr lang="en-GB" dirty="0"/>
            </a:br>
            <a:endParaRPr lang="en-GB" dirty="0"/>
          </a:p>
        </p:txBody>
      </p:sp>
      <p:sp>
        <p:nvSpPr>
          <p:cNvPr id="3" name="Text Placeholder 2"/>
          <p:cNvSpPr>
            <a:spLocks noGrp="1"/>
          </p:cNvSpPr>
          <p:nvPr>
            <p:ph type="body" idx="1"/>
          </p:nvPr>
        </p:nvSpPr>
        <p:spPr>
          <a:xfrm>
            <a:off x="678814" y="1946274"/>
            <a:ext cx="10834370" cy="3816429"/>
          </a:xfrm>
        </p:spPr>
        <p:txBody>
          <a:bodyPr/>
          <a:lstStyle/>
          <a:p>
            <a:r>
              <a:rPr lang="en-GB" sz="2000" dirty="0">
                <a:latin typeface="Calibri" pitchFamily="34" charset="0"/>
                <a:ea typeface="Calibri" pitchFamily="34" charset="0"/>
                <a:cs typeface="Calibri" pitchFamily="34" charset="0"/>
              </a:rPr>
              <a:t>Acute severe hypertension in pregnancy is a medical emergency.</a:t>
            </a:r>
          </a:p>
          <a:p>
            <a:endParaRPr lang="en-GB" sz="2000" dirty="0">
              <a:latin typeface="Calibri" pitchFamily="34" charset="0"/>
              <a:ea typeface="Calibri" pitchFamily="34" charset="0"/>
              <a:cs typeface="Calibri" pitchFamily="34" charset="0"/>
            </a:endParaRPr>
          </a:p>
          <a:p>
            <a:endParaRPr lang="en-GB" sz="2000" dirty="0">
              <a:latin typeface="Calibri" pitchFamily="34" charset="0"/>
              <a:ea typeface="Calibri" pitchFamily="34" charset="0"/>
              <a:cs typeface="Calibri" pitchFamily="34" charset="0"/>
            </a:endParaRPr>
          </a:p>
          <a:p>
            <a:pPr marL="342900" indent="-342900">
              <a:buClr>
                <a:schemeClr val="accent1"/>
              </a:buClr>
              <a:buFont typeface="Wingdings" pitchFamily="2" charset="2"/>
              <a:buChar char="q"/>
            </a:pPr>
            <a:r>
              <a:rPr lang="en-GB" sz="2000" dirty="0">
                <a:latin typeface="Calibri" pitchFamily="34" charset="0"/>
                <a:ea typeface="Calibri" pitchFamily="34" charset="0"/>
                <a:cs typeface="Calibri" pitchFamily="34" charset="0"/>
              </a:rPr>
              <a:t> Treatment required to lower blood pressures within 30 minutes of confirmation to reduce risk of maternal stroke. </a:t>
            </a:r>
          </a:p>
          <a:p>
            <a:pPr marL="342900" indent="-342900">
              <a:buClr>
                <a:schemeClr val="accent1"/>
              </a:buClr>
              <a:buFont typeface="Wingdings" pitchFamily="2" charset="2"/>
              <a:buChar char="q"/>
            </a:pPr>
            <a:endParaRPr lang="en-GB" sz="2000" dirty="0">
              <a:latin typeface="Calibri" pitchFamily="34" charset="0"/>
              <a:ea typeface="Calibri" pitchFamily="34" charset="0"/>
              <a:cs typeface="Calibri" pitchFamily="34" charset="0"/>
            </a:endParaRPr>
          </a:p>
          <a:p>
            <a:pPr>
              <a:buClr>
                <a:schemeClr val="accent1"/>
              </a:buClr>
            </a:pPr>
            <a:r>
              <a:rPr lang="en-GB" sz="2000" dirty="0">
                <a:latin typeface="Calibri" pitchFamily="34" charset="0"/>
                <a:ea typeface="Calibri" pitchFamily="34" charset="0"/>
                <a:cs typeface="Calibri" pitchFamily="34" charset="0"/>
              </a:rPr>
              <a:t> According to the February 2015 ACOG Committee Opinion “Emergent Therapy for Acute-Onset, Severe Hypertension During Pregnancy and the Post-Partum Period,”:</a:t>
            </a:r>
          </a:p>
          <a:p>
            <a:pPr marL="342900" indent="-342900">
              <a:buClr>
                <a:schemeClr val="accent1"/>
              </a:buClr>
              <a:buFont typeface="Wingdings" pitchFamily="2" charset="2"/>
              <a:buChar char="q"/>
            </a:pPr>
            <a:endParaRPr lang="en-GB" sz="2000" dirty="0">
              <a:latin typeface="Calibri" pitchFamily="34" charset="0"/>
              <a:ea typeface="Calibri" pitchFamily="34" charset="0"/>
              <a:cs typeface="Calibri" pitchFamily="34" charset="0"/>
            </a:endParaRPr>
          </a:p>
          <a:p>
            <a:pPr marL="342900" indent="-342900">
              <a:buClr>
                <a:schemeClr val="accent1"/>
              </a:buClr>
              <a:buFont typeface="Wingdings" pitchFamily="2" charset="2"/>
              <a:buChar char="q"/>
            </a:pPr>
            <a:r>
              <a:rPr lang="en-GB" sz="2000" dirty="0">
                <a:latin typeface="Calibri" pitchFamily="34" charset="0"/>
                <a:ea typeface="Calibri" pitchFamily="34" charset="0"/>
                <a:cs typeface="Calibri" pitchFamily="34" charset="0"/>
              </a:rPr>
              <a:t> First line options for treatment include oral immediate-release </a:t>
            </a:r>
            <a:r>
              <a:rPr lang="en-GB" sz="2000" dirty="0" err="1">
                <a:latin typeface="Calibri" pitchFamily="34" charset="0"/>
                <a:ea typeface="Calibri" pitchFamily="34" charset="0"/>
                <a:cs typeface="Calibri" pitchFamily="34" charset="0"/>
              </a:rPr>
              <a:t>nifedipine</a:t>
            </a:r>
            <a:r>
              <a:rPr lang="en-GB" sz="2000" dirty="0">
                <a:latin typeface="Calibri" pitchFamily="34" charset="0"/>
                <a:ea typeface="Calibri" pitchFamily="34" charset="0"/>
                <a:cs typeface="Calibri" pitchFamily="34" charset="0"/>
              </a:rPr>
              <a:t>, IV labetalol, and IV hydralazine.</a:t>
            </a:r>
            <a:r>
              <a:rPr lang="en-GB" sz="2000" baseline="30000" dirty="0">
                <a:latin typeface="Calibri" pitchFamily="34" charset="0"/>
                <a:ea typeface="Calibri" pitchFamily="34" charset="0"/>
                <a:cs typeface="Calibri" pitchFamily="34" charset="0"/>
              </a:rPr>
              <a:t> </a:t>
            </a:r>
            <a:endParaRPr lang="en-GB" sz="2000" dirty="0">
              <a:latin typeface="Calibri" pitchFamily="34" charset="0"/>
              <a:ea typeface="Calibri" pitchFamily="34" charset="0"/>
              <a:cs typeface="Calibri" pitchFamily="34" charset="0"/>
            </a:endParaRPr>
          </a:p>
          <a:p>
            <a:endParaRPr lang="en-GB" dirty="0"/>
          </a:p>
        </p:txBody>
      </p:sp>
      <p:pic>
        <p:nvPicPr>
          <p:cNvPr id="4" name="object 4"/>
          <p:cNvPicPr/>
          <p:nvPr/>
        </p:nvPicPr>
        <p:blipFill>
          <a:blip r:embed="rId2" cstate="print"/>
          <a:stretch>
            <a:fillRect/>
          </a:stretch>
        </p:blipFill>
        <p:spPr>
          <a:xfrm>
            <a:off x="10620756" y="0"/>
            <a:ext cx="1571244" cy="1368552"/>
          </a:xfrm>
          <a:prstGeom prst="rect">
            <a:avLst/>
          </a:prstGeom>
        </p:spPr>
      </p:pic>
    </p:spTree>
    <p:extLst>
      <p:ext uri="{BB962C8B-B14F-4D97-AF65-F5344CB8AC3E}">
        <p14:creationId xmlns:p14="http://schemas.microsoft.com/office/powerpoint/2010/main" val="27419303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240" y="-177546"/>
            <a:ext cx="9800310" cy="1646605"/>
          </a:xfrm>
        </p:spPr>
        <p:txBody>
          <a:bodyPr/>
          <a:lstStyle/>
          <a:p>
            <a:br>
              <a:rPr lang="en-GB" sz="3200" i="0" dirty="0"/>
            </a:br>
            <a:r>
              <a:rPr lang="en-GB" sz="3200" i="0" dirty="0"/>
              <a:t>TREATMENT OF ACUTE HYPERTENSION IN PREGNANCY</a:t>
            </a:r>
            <a:br>
              <a:rPr lang="en-GB" dirty="0"/>
            </a:br>
            <a:endParaRPr lang="en-GB" dirty="0"/>
          </a:p>
        </p:txBody>
      </p:sp>
      <p:sp>
        <p:nvSpPr>
          <p:cNvPr id="3" name="Text Placeholder 2"/>
          <p:cNvSpPr>
            <a:spLocks noGrp="1"/>
          </p:cNvSpPr>
          <p:nvPr>
            <p:ph type="body" idx="1"/>
          </p:nvPr>
        </p:nvSpPr>
        <p:spPr>
          <a:xfrm>
            <a:off x="678814" y="1946274"/>
            <a:ext cx="10834370" cy="4431983"/>
          </a:xfrm>
        </p:spPr>
        <p:txBody>
          <a:bodyPr/>
          <a:lstStyle/>
          <a:p>
            <a:pPr marL="342900" indent="-342900">
              <a:buClr>
                <a:schemeClr val="accent1"/>
              </a:buClr>
              <a:buFont typeface="Wingdings" pitchFamily="2" charset="2"/>
              <a:buChar char="q"/>
            </a:pPr>
            <a:r>
              <a:rPr lang="en-GB" sz="2000" dirty="0">
                <a:latin typeface="+mj-lt"/>
              </a:rPr>
              <a:t>Diuretics should be avoided</a:t>
            </a:r>
          </a:p>
          <a:p>
            <a:pPr>
              <a:buClr>
                <a:schemeClr val="accent1"/>
              </a:buClr>
            </a:pPr>
            <a:endParaRPr lang="en-GB" sz="2000" dirty="0">
              <a:latin typeface="+mj-lt"/>
            </a:endParaRPr>
          </a:p>
          <a:p>
            <a:pPr marL="342900" indent="-342900">
              <a:buClr>
                <a:schemeClr val="accent1"/>
              </a:buClr>
              <a:buFont typeface="Wingdings" pitchFamily="2" charset="2"/>
              <a:buChar char="q"/>
            </a:pPr>
            <a:r>
              <a:rPr lang="en-GB" sz="2000" dirty="0">
                <a:latin typeface="+mj-lt"/>
              </a:rPr>
              <a:t>Aggressive volume resuscitation may lead to pulmonary </a:t>
            </a:r>
            <a:r>
              <a:rPr lang="en-GB" sz="2000" dirty="0" err="1">
                <a:latin typeface="+mj-lt"/>
              </a:rPr>
              <a:t>edema</a:t>
            </a:r>
            <a:endParaRPr lang="en-GB" sz="2000" dirty="0">
              <a:latin typeface="+mj-lt"/>
            </a:endParaRPr>
          </a:p>
          <a:p>
            <a:pPr>
              <a:buClr>
                <a:schemeClr val="accent1"/>
              </a:buClr>
            </a:pPr>
            <a:endParaRPr lang="en-GB" sz="2000" dirty="0">
              <a:latin typeface="+mj-lt"/>
            </a:endParaRPr>
          </a:p>
          <a:p>
            <a:pPr marL="342900" indent="-342900">
              <a:buClr>
                <a:schemeClr val="accent1"/>
              </a:buClr>
              <a:buFont typeface="Wingdings" pitchFamily="2" charset="2"/>
              <a:buChar char="q"/>
            </a:pPr>
            <a:r>
              <a:rPr lang="en-GB" sz="2000" dirty="0">
                <a:latin typeface="+mj-lt"/>
              </a:rPr>
              <a:t>Patients should be fluid restricted when possible, at least until the period of postpartum diuresis</a:t>
            </a:r>
          </a:p>
          <a:p>
            <a:pPr>
              <a:buClr>
                <a:schemeClr val="accent1"/>
              </a:buClr>
            </a:pPr>
            <a:endParaRPr lang="en-GB" sz="2000" dirty="0">
              <a:latin typeface="+mj-lt"/>
            </a:endParaRPr>
          </a:p>
          <a:p>
            <a:pPr marL="342900" indent="-342900">
              <a:buClr>
                <a:schemeClr val="accent1"/>
              </a:buClr>
              <a:buFont typeface="Wingdings" pitchFamily="2" charset="2"/>
              <a:buChar char="q"/>
            </a:pPr>
            <a:r>
              <a:rPr lang="en-GB" sz="2000" dirty="0">
                <a:latin typeface="+mj-lt"/>
              </a:rPr>
              <a:t>Central venous pressure (CVP) or pulmonary artery pressure monitoring may be indicated in critical cases</a:t>
            </a:r>
          </a:p>
          <a:p>
            <a:pPr marL="342900" indent="-342900">
              <a:buClr>
                <a:schemeClr val="accent1"/>
              </a:buClr>
              <a:buFont typeface="Wingdings" pitchFamily="2" charset="2"/>
              <a:buChar char="q"/>
            </a:pPr>
            <a:endParaRPr lang="en-GB" sz="2000" dirty="0">
              <a:latin typeface="+mj-lt"/>
            </a:endParaRPr>
          </a:p>
          <a:p>
            <a:pPr marL="342900" indent="-342900">
              <a:buClr>
                <a:schemeClr val="accent1"/>
              </a:buClr>
              <a:buFont typeface="Wingdings" pitchFamily="2" charset="2"/>
              <a:buChar char="q"/>
            </a:pPr>
            <a:r>
              <a:rPr lang="en-GB" sz="2000" dirty="0">
                <a:latin typeface="+mj-lt"/>
              </a:rPr>
              <a:t>A CVP of 5 mm Hg in women with no heart disease indicates sufficient intravascular volume, and maintenance fluids alone are sufficient</a:t>
            </a:r>
          </a:p>
          <a:p>
            <a:pPr>
              <a:buClr>
                <a:schemeClr val="accent1"/>
              </a:buClr>
            </a:pPr>
            <a:endParaRPr lang="en-GB" sz="2000" dirty="0">
              <a:latin typeface="+mj-lt"/>
            </a:endParaRPr>
          </a:p>
          <a:p>
            <a:pPr marL="342900" indent="-342900">
              <a:buClr>
                <a:schemeClr val="accent1"/>
              </a:buClr>
              <a:buFont typeface="Wingdings" pitchFamily="2" charset="2"/>
              <a:buChar char="q"/>
            </a:pPr>
            <a:r>
              <a:rPr lang="en-GB" sz="2000" dirty="0">
                <a:latin typeface="+mj-lt"/>
              </a:rPr>
              <a:t>Total fluids should generally be limited to 80 mL/</a:t>
            </a:r>
            <a:r>
              <a:rPr lang="en-GB" sz="2000" dirty="0" err="1">
                <a:latin typeface="+mj-lt"/>
              </a:rPr>
              <a:t>hr</a:t>
            </a:r>
            <a:r>
              <a:rPr lang="en-GB" sz="2000" dirty="0">
                <a:latin typeface="+mj-lt"/>
              </a:rPr>
              <a:t> or 1 mL/kg/</a:t>
            </a:r>
            <a:r>
              <a:rPr lang="en-GB" sz="2000" dirty="0" err="1">
                <a:latin typeface="+mj-lt"/>
              </a:rPr>
              <a:t>hr</a:t>
            </a:r>
            <a:endParaRPr lang="en-GB" sz="2000" dirty="0">
              <a:latin typeface="+mj-lt"/>
            </a:endParaRPr>
          </a:p>
          <a:p>
            <a:endParaRPr lang="en-GB" dirty="0"/>
          </a:p>
        </p:txBody>
      </p:sp>
      <p:pic>
        <p:nvPicPr>
          <p:cNvPr id="4" name="object 4"/>
          <p:cNvPicPr/>
          <p:nvPr/>
        </p:nvPicPr>
        <p:blipFill>
          <a:blip r:embed="rId2" cstate="print"/>
          <a:stretch>
            <a:fillRect/>
          </a:stretch>
        </p:blipFill>
        <p:spPr>
          <a:xfrm>
            <a:off x="10620756" y="0"/>
            <a:ext cx="1571244" cy="1368552"/>
          </a:xfrm>
          <a:prstGeom prst="rect">
            <a:avLst/>
          </a:prstGeom>
        </p:spPr>
      </p:pic>
    </p:spTree>
    <p:extLst>
      <p:ext uri="{BB962C8B-B14F-4D97-AF65-F5344CB8AC3E}">
        <p14:creationId xmlns:p14="http://schemas.microsoft.com/office/powerpoint/2010/main" val="1119763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240" y="304801"/>
            <a:ext cx="11230560" cy="6477000"/>
          </a:xfrm>
          <a:ln>
            <a:solidFill>
              <a:schemeClr val="tx1"/>
            </a:solidFill>
          </a:ln>
        </p:spPr>
        <p:txBody>
          <a:bodyPr/>
          <a:lstStyle/>
          <a:p>
            <a:pPr fontAlgn="base"/>
            <a:br>
              <a:rPr lang="en-GB" dirty="0"/>
            </a:br>
            <a:br>
              <a:rPr lang="en-GB" dirty="0"/>
            </a:br>
            <a:br>
              <a:rPr lang="en-GB" dirty="0"/>
            </a:br>
            <a:r>
              <a:rPr lang="en-GB" sz="2400" dirty="0">
                <a:latin typeface="Constantia" pitchFamily="18" charset="0"/>
              </a:rPr>
              <a:t>Mission Statement:  </a:t>
            </a:r>
            <a:r>
              <a:rPr lang="en-GB" sz="2400" b="0" i="0" dirty="0">
                <a:solidFill>
                  <a:schemeClr val="tx1">
                    <a:lumMod val="75000"/>
                    <a:lumOff val="25000"/>
                  </a:schemeClr>
                </a:solidFill>
                <a:latin typeface="Constantia" pitchFamily="18" charset="0"/>
              </a:rPr>
              <a:t>To impart evidence based research oriented health professional education in order to provide best possible patient care and inculcate the values of mutual respect, ethical practice of healthcare and social accountability.</a:t>
            </a:r>
            <a:br>
              <a:rPr lang="en-GB" sz="2400" b="0" i="0" dirty="0">
                <a:solidFill>
                  <a:schemeClr val="tx1">
                    <a:lumMod val="75000"/>
                    <a:lumOff val="25000"/>
                  </a:schemeClr>
                </a:solidFill>
                <a:latin typeface="Constantia" pitchFamily="18" charset="0"/>
              </a:rPr>
            </a:br>
            <a:br>
              <a:rPr lang="en-GB" sz="2400" b="0" i="0" dirty="0">
                <a:solidFill>
                  <a:schemeClr val="tx1">
                    <a:lumMod val="75000"/>
                    <a:lumOff val="25000"/>
                  </a:schemeClr>
                </a:solidFill>
                <a:latin typeface="Constantia" pitchFamily="18" charset="0"/>
              </a:rPr>
            </a:br>
            <a:r>
              <a:rPr lang="en-GB" sz="2400" dirty="0">
                <a:latin typeface="Constantia" pitchFamily="18" charset="0"/>
              </a:rPr>
              <a:t>Vision: </a:t>
            </a:r>
            <a:r>
              <a:rPr lang="en-GB" sz="2400" b="0" i="0" dirty="0">
                <a:solidFill>
                  <a:schemeClr val="tx1">
                    <a:lumMod val="75000"/>
                    <a:lumOff val="25000"/>
                  </a:schemeClr>
                </a:solidFill>
                <a:latin typeface="Constantia" pitchFamily="18" charset="0"/>
              </a:rPr>
              <a:t>Highly recognized and accredited centre of excellence in Medical Education, using evidence-based training techniques for development of highly competent health professionals, who are lifelong experiential learner and are socially accountable.</a:t>
            </a:r>
            <a:br>
              <a:rPr lang="en-GB" sz="2400" b="0" i="0" dirty="0">
                <a:latin typeface="Constantia" pitchFamily="18" charset="0"/>
              </a:rPr>
            </a:br>
            <a:br>
              <a:rPr lang="en-GB" sz="2400" b="0" i="0" dirty="0">
                <a:solidFill>
                  <a:schemeClr val="tx1">
                    <a:lumMod val="75000"/>
                    <a:lumOff val="25000"/>
                  </a:schemeClr>
                </a:solidFill>
                <a:latin typeface="Constantia" pitchFamily="18" charset="0"/>
              </a:rPr>
            </a:br>
            <a:r>
              <a:rPr lang="en-GB" sz="2400" dirty="0">
                <a:latin typeface="Constantia" pitchFamily="18" charset="0"/>
              </a:rPr>
              <a:t>Values:</a:t>
            </a:r>
            <a:r>
              <a:rPr lang="en-GB" sz="2400" b="0" dirty="0">
                <a:latin typeface="Constantia" pitchFamily="18" charset="0"/>
              </a:rPr>
              <a:t> </a:t>
            </a:r>
            <a:r>
              <a:rPr lang="en-GB" sz="2400" b="0" i="0" dirty="0">
                <a:solidFill>
                  <a:schemeClr val="tx1">
                    <a:lumMod val="75000"/>
                    <a:lumOff val="25000"/>
                  </a:schemeClr>
                </a:solidFill>
                <a:latin typeface="Constantia" pitchFamily="18" charset="0"/>
              </a:rPr>
              <a:t>Merit</a:t>
            </a:r>
            <a:r>
              <a:rPr lang="en-GB" sz="2400" i="0" dirty="0">
                <a:solidFill>
                  <a:schemeClr val="tx1">
                    <a:lumMod val="75000"/>
                    <a:lumOff val="25000"/>
                  </a:schemeClr>
                </a:solidFill>
                <a:latin typeface="Constantia" pitchFamily="18" charset="0"/>
              </a:rPr>
              <a:t> ,</a:t>
            </a:r>
            <a:r>
              <a:rPr lang="en-GB" sz="2400" b="0" i="0" dirty="0">
                <a:solidFill>
                  <a:schemeClr val="tx1">
                    <a:lumMod val="75000"/>
                    <a:lumOff val="25000"/>
                  </a:schemeClr>
                </a:solidFill>
                <a:latin typeface="Constantia" pitchFamily="18" charset="0"/>
              </a:rPr>
              <a:t>Pursuit of Excellence</a:t>
            </a:r>
            <a:r>
              <a:rPr lang="en-GB" sz="2400" i="0" dirty="0">
                <a:solidFill>
                  <a:schemeClr val="tx1">
                    <a:lumMod val="75000"/>
                    <a:lumOff val="25000"/>
                  </a:schemeClr>
                </a:solidFill>
                <a:latin typeface="Constantia" pitchFamily="18" charset="0"/>
              </a:rPr>
              <a:t>, </a:t>
            </a:r>
            <a:r>
              <a:rPr lang="en-GB" sz="2400" b="0" i="0" dirty="0">
                <a:solidFill>
                  <a:schemeClr val="tx1">
                    <a:lumMod val="75000"/>
                    <a:lumOff val="25000"/>
                  </a:schemeClr>
                </a:solidFill>
                <a:latin typeface="Constantia" pitchFamily="18" charset="0"/>
              </a:rPr>
              <a:t>Integrity</a:t>
            </a:r>
            <a:r>
              <a:rPr lang="en-GB" sz="2400" i="0" dirty="0">
                <a:solidFill>
                  <a:schemeClr val="tx1">
                    <a:lumMod val="75000"/>
                    <a:lumOff val="25000"/>
                  </a:schemeClr>
                </a:solidFill>
                <a:latin typeface="Constantia" pitchFamily="18" charset="0"/>
              </a:rPr>
              <a:t> ,</a:t>
            </a:r>
            <a:r>
              <a:rPr lang="en-GB" sz="2400" b="0" i="0" dirty="0">
                <a:solidFill>
                  <a:schemeClr val="tx1">
                    <a:lumMod val="75000"/>
                    <a:lumOff val="25000"/>
                  </a:schemeClr>
                </a:solidFill>
                <a:latin typeface="Constantia" pitchFamily="18" charset="0"/>
              </a:rPr>
              <a:t>Diversity &amp; Inclusivity</a:t>
            </a:r>
            <a:r>
              <a:rPr lang="en-GB" sz="2400" i="0" dirty="0">
                <a:solidFill>
                  <a:schemeClr val="tx1">
                    <a:lumMod val="75000"/>
                    <a:lumOff val="25000"/>
                  </a:schemeClr>
                </a:solidFill>
                <a:latin typeface="Constantia" pitchFamily="18" charset="0"/>
              </a:rPr>
              <a:t> ,</a:t>
            </a:r>
            <a:r>
              <a:rPr lang="en-GB" sz="2400" b="0" i="0" dirty="0">
                <a:solidFill>
                  <a:schemeClr val="tx1">
                    <a:lumMod val="75000"/>
                    <a:lumOff val="25000"/>
                  </a:schemeClr>
                </a:solidFill>
                <a:latin typeface="Constantia" pitchFamily="18" charset="0"/>
              </a:rPr>
              <a:t>Social Impact</a:t>
            </a:r>
            <a:br>
              <a:rPr lang="en-GB" sz="2400" b="0" i="0" dirty="0">
                <a:solidFill>
                  <a:schemeClr val="tx1">
                    <a:lumMod val="75000"/>
                    <a:lumOff val="25000"/>
                  </a:schemeClr>
                </a:solidFill>
                <a:latin typeface="Constantia" pitchFamily="18" charset="0"/>
              </a:rPr>
            </a:br>
            <a:br>
              <a:rPr lang="en-GB" sz="2400" b="0" i="0" dirty="0">
                <a:solidFill>
                  <a:schemeClr val="tx1">
                    <a:lumMod val="75000"/>
                    <a:lumOff val="25000"/>
                  </a:schemeClr>
                </a:solidFill>
                <a:latin typeface="Constantia" pitchFamily="18" charset="0"/>
              </a:rPr>
            </a:br>
            <a:r>
              <a:rPr lang="en-GB" sz="2400" dirty="0">
                <a:latin typeface="Constantia" pitchFamily="18" charset="0"/>
              </a:rPr>
              <a:t>MOTO</a:t>
            </a:r>
            <a:r>
              <a:rPr lang="en-GB" sz="2400" dirty="0">
                <a:solidFill>
                  <a:schemeClr val="tx1">
                    <a:lumMod val="75000"/>
                    <a:lumOff val="25000"/>
                  </a:schemeClr>
                </a:solidFill>
                <a:latin typeface="Constantia" pitchFamily="18" charset="0"/>
              </a:rPr>
              <a:t>:                                </a:t>
            </a:r>
            <a:r>
              <a:rPr lang="en-GB" sz="2400" b="0" i="0" dirty="0">
                <a:solidFill>
                  <a:schemeClr val="tx1">
                    <a:lumMod val="75000"/>
                    <a:lumOff val="25000"/>
                  </a:schemeClr>
                </a:solidFill>
                <a:latin typeface="Constantia" pitchFamily="18" charset="0"/>
              </a:rPr>
              <a:t>Service                   Truth              Wisdom</a:t>
            </a:r>
            <a:br>
              <a:rPr lang="en-GB" sz="2400" dirty="0"/>
            </a:br>
            <a:endParaRPr lang="en-GB"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04800"/>
            <a:ext cx="113538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66504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240" y="-177546"/>
            <a:ext cx="9800310" cy="1646605"/>
          </a:xfrm>
        </p:spPr>
        <p:txBody>
          <a:bodyPr/>
          <a:lstStyle/>
          <a:p>
            <a:br>
              <a:rPr lang="en-GB" sz="3200" i="0" dirty="0"/>
            </a:br>
            <a:r>
              <a:rPr lang="en-GB" sz="3200" i="0" dirty="0"/>
              <a:t>POSTPARTUM CARE                                     </a:t>
            </a:r>
            <a:r>
              <a:rPr lang="en-GB" sz="2000" b="0" i="0" dirty="0"/>
              <a:t>HORIZONTAL INTEGRATION</a:t>
            </a:r>
            <a:br>
              <a:rPr lang="en-GB" dirty="0"/>
            </a:br>
            <a:endParaRPr lang="en-GB" dirty="0"/>
          </a:p>
        </p:txBody>
      </p:sp>
      <p:sp>
        <p:nvSpPr>
          <p:cNvPr id="3" name="Text Placeholder 2"/>
          <p:cNvSpPr>
            <a:spLocks noGrp="1"/>
          </p:cNvSpPr>
          <p:nvPr>
            <p:ph type="body" idx="1"/>
          </p:nvPr>
        </p:nvSpPr>
        <p:spPr>
          <a:xfrm>
            <a:off x="533400" y="990600"/>
            <a:ext cx="10834370" cy="5663089"/>
          </a:xfrm>
        </p:spPr>
        <p:txBody>
          <a:bodyPr/>
          <a:lstStyle/>
          <a:p>
            <a:pPr marL="342900" indent="-342900">
              <a:buClr>
                <a:schemeClr val="accent1"/>
              </a:buClr>
              <a:buFont typeface="Wingdings" pitchFamily="2" charset="2"/>
              <a:buChar char="q"/>
            </a:pPr>
            <a:r>
              <a:rPr lang="en-GB" sz="2000" dirty="0">
                <a:latin typeface="+mj-lt"/>
              </a:rPr>
              <a:t>Many patients will have a brief (up to 6 hours) period of oliguria following delivery</a:t>
            </a:r>
          </a:p>
          <a:p>
            <a:pPr marL="342900" indent="-342900">
              <a:buClr>
                <a:schemeClr val="accent1"/>
              </a:buClr>
              <a:buFont typeface="Wingdings" pitchFamily="2" charset="2"/>
              <a:buChar char="q"/>
            </a:pPr>
            <a:endParaRPr lang="en-GB" sz="2000" dirty="0">
              <a:latin typeface="+mj-lt"/>
            </a:endParaRPr>
          </a:p>
          <a:p>
            <a:pPr marL="342900" indent="-342900">
              <a:buClr>
                <a:schemeClr val="accent1"/>
              </a:buClr>
              <a:buFont typeface="Wingdings" pitchFamily="2" charset="2"/>
              <a:buChar char="q"/>
            </a:pPr>
            <a:r>
              <a:rPr lang="en-GB" sz="2000" dirty="0">
                <a:latin typeface="+mj-lt"/>
              </a:rPr>
              <a:t>Magnesium </a:t>
            </a:r>
            <a:r>
              <a:rPr lang="en-GB" sz="2000" dirty="0" err="1">
                <a:latin typeface="+mj-lt"/>
              </a:rPr>
              <a:t>sulfate</a:t>
            </a:r>
            <a:r>
              <a:rPr lang="en-GB" sz="2000" dirty="0">
                <a:latin typeface="+mj-lt"/>
              </a:rPr>
              <a:t> seizure prophylaxis is continued for 24 hours postpartum</a:t>
            </a:r>
          </a:p>
          <a:p>
            <a:pPr marL="342900" indent="-342900">
              <a:buClr>
                <a:schemeClr val="accent1"/>
              </a:buClr>
              <a:buFont typeface="Wingdings" pitchFamily="2" charset="2"/>
              <a:buChar char="q"/>
            </a:pPr>
            <a:endParaRPr lang="en-GB" sz="2000" dirty="0">
              <a:latin typeface="+mj-lt"/>
            </a:endParaRPr>
          </a:p>
          <a:p>
            <a:pPr marL="342900" indent="-342900">
              <a:buClr>
                <a:schemeClr val="accent1"/>
              </a:buClr>
              <a:buFont typeface="Wingdings" pitchFamily="2" charset="2"/>
              <a:buChar char="q"/>
            </a:pPr>
            <a:r>
              <a:rPr lang="en-GB" sz="2000" dirty="0">
                <a:latin typeface="+mj-lt"/>
              </a:rPr>
              <a:t>Liver function tests and platelet counts must document decreasing values prior to hospital discharge</a:t>
            </a:r>
          </a:p>
          <a:p>
            <a:pPr marL="342900" indent="-342900">
              <a:buClr>
                <a:schemeClr val="accent1"/>
              </a:buClr>
              <a:buFont typeface="Wingdings" pitchFamily="2" charset="2"/>
              <a:buChar char="q"/>
            </a:pPr>
            <a:endParaRPr lang="en-GB" sz="2000" dirty="0">
              <a:latin typeface="+mj-lt"/>
            </a:endParaRPr>
          </a:p>
          <a:p>
            <a:pPr marL="342900" indent="-342900">
              <a:buClr>
                <a:schemeClr val="accent1"/>
              </a:buClr>
              <a:buFont typeface="Wingdings" pitchFamily="2" charset="2"/>
              <a:buChar char="q"/>
            </a:pPr>
            <a:r>
              <a:rPr lang="en-GB" sz="2000" dirty="0">
                <a:latin typeface="+mj-lt"/>
              </a:rPr>
              <a:t>Elevated BP may be controlled with </a:t>
            </a:r>
            <a:r>
              <a:rPr lang="en-GB" sz="2000" dirty="0" err="1">
                <a:latin typeface="+mj-lt"/>
              </a:rPr>
              <a:t>nifedipine</a:t>
            </a:r>
            <a:r>
              <a:rPr lang="en-GB" sz="2000" dirty="0">
                <a:latin typeface="+mj-lt"/>
              </a:rPr>
              <a:t> or labetalol postpartum</a:t>
            </a:r>
          </a:p>
          <a:p>
            <a:pPr marL="342900" indent="-342900">
              <a:buClr>
                <a:schemeClr val="accent1"/>
              </a:buClr>
              <a:buFont typeface="Wingdings" pitchFamily="2" charset="2"/>
              <a:buChar char="q"/>
            </a:pPr>
            <a:endParaRPr lang="en-GB" sz="2000" dirty="0">
              <a:latin typeface="+mj-lt"/>
            </a:endParaRPr>
          </a:p>
          <a:p>
            <a:pPr marL="342900" indent="-342900">
              <a:buClr>
                <a:schemeClr val="accent1"/>
              </a:buClr>
              <a:buFont typeface="Wingdings" pitchFamily="2" charset="2"/>
              <a:buChar char="q"/>
            </a:pPr>
            <a:r>
              <a:rPr lang="en-GB" sz="2000" dirty="0">
                <a:latin typeface="+mj-lt"/>
              </a:rPr>
              <a:t>If a patient is discharged with BP medication reassessment and a BP check should be performed at the latest 1 week after discharge</a:t>
            </a:r>
          </a:p>
          <a:p>
            <a:pPr marL="342900" indent="-342900">
              <a:buClr>
                <a:schemeClr val="accent1"/>
              </a:buClr>
              <a:buFont typeface="Wingdings" pitchFamily="2" charset="2"/>
              <a:buChar char="q"/>
            </a:pPr>
            <a:endParaRPr lang="en-GB" sz="2000" dirty="0">
              <a:latin typeface="+mj-lt"/>
            </a:endParaRPr>
          </a:p>
          <a:p>
            <a:pPr marL="342900" indent="-342900">
              <a:buClr>
                <a:schemeClr val="accent1"/>
              </a:buClr>
              <a:buFont typeface="Wingdings" pitchFamily="2" charset="2"/>
              <a:buChar char="q"/>
            </a:pPr>
            <a:r>
              <a:rPr lang="en-GB" sz="2000" dirty="0">
                <a:latin typeface="+mj-lt"/>
              </a:rPr>
              <a:t>Unless a woman has undiagnosed chronic hypertension, in most cases of preeclampsia, the BP returns to baseline by 12 weeks postpartum</a:t>
            </a:r>
          </a:p>
          <a:p>
            <a:pPr marL="342900" indent="-342900">
              <a:buClr>
                <a:schemeClr val="accent1"/>
              </a:buClr>
              <a:buFont typeface="Wingdings" pitchFamily="2" charset="2"/>
              <a:buChar char="q"/>
            </a:pPr>
            <a:endParaRPr lang="en-GB" sz="2000" dirty="0">
              <a:latin typeface="+mj-lt"/>
            </a:endParaRPr>
          </a:p>
          <a:p>
            <a:pPr marL="342900" indent="-342900">
              <a:buClr>
                <a:schemeClr val="accent1"/>
              </a:buClr>
              <a:buFont typeface="Wingdings" pitchFamily="2" charset="2"/>
              <a:buChar char="q"/>
            </a:pPr>
            <a:r>
              <a:rPr lang="en-GB" sz="2000" dirty="0">
                <a:latin typeface="+mj-lt"/>
              </a:rPr>
              <a:t>Patients should be carefully monitored for recurrent preeclampsia which may develop up to 4 weeks postpartum and for </a:t>
            </a:r>
            <a:r>
              <a:rPr lang="en-GB" sz="2000" dirty="0" err="1">
                <a:latin typeface="+mj-lt"/>
              </a:rPr>
              <a:t>eclampsia</a:t>
            </a:r>
            <a:r>
              <a:rPr lang="en-GB" sz="2000" dirty="0">
                <a:latin typeface="+mj-lt"/>
              </a:rPr>
              <a:t> that has occurred up to 6 weeks after delivery</a:t>
            </a:r>
          </a:p>
          <a:p>
            <a:br>
              <a:rPr lang="en-GB" sz="2000" dirty="0"/>
            </a:br>
            <a:endParaRPr lang="en-GB" dirty="0"/>
          </a:p>
        </p:txBody>
      </p:sp>
      <p:pic>
        <p:nvPicPr>
          <p:cNvPr id="4" name="object 4"/>
          <p:cNvPicPr/>
          <p:nvPr/>
        </p:nvPicPr>
        <p:blipFill>
          <a:blip r:embed="rId2" cstate="print"/>
          <a:stretch>
            <a:fillRect/>
          </a:stretch>
        </p:blipFill>
        <p:spPr>
          <a:xfrm>
            <a:off x="10620756" y="0"/>
            <a:ext cx="1571244" cy="1368552"/>
          </a:xfrm>
          <a:prstGeom prst="rect">
            <a:avLst/>
          </a:prstGeom>
        </p:spPr>
      </p:pic>
    </p:spTree>
    <p:extLst>
      <p:ext uri="{BB962C8B-B14F-4D97-AF65-F5344CB8AC3E}">
        <p14:creationId xmlns:p14="http://schemas.microsoft.com/office/powerpoint/2010/main" val="5092095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379987"/>
            <a:ext cx="6477000" cy="997709"/>
          </a:xfrm>
          <a:prstGeom prst="rect">
            <a:avLst/>
          </a:prstGeom>
        </p:spPr>
        <p:txBody>
          <a:bodyPr vert="horz" wrap="square" lIns="0" tIns="12700" rIns="0" bIns="0" rtlCol="0">
            <a:spAutoFit/>
          </a:bodyPr>
          <a:lstStyle/>
          <a:p>
            <a:pPr marL="12700">
              <a:spcBef>
                <a:spcPts val="100"/>
              </a:spcBef>
            </a:pPr>
            <a:r>
              <a:rPr lang="en-GB" sz="3200" i="0" dirty="0">
                <a:solidFill>
                  <a:schemeClr val="accent1"/>
                </a:solidFill>
              </a:rPr>
              <a:t>COMPLICATIONS OF PREECLAMPSIA</a:t>
            </a:r>
            <a:br>
              <a:rPr lang="en-GB" sz="3200" dirty="0"/>
            </a:br>
            <a:endParaRPr sz="3200" i="0" dirty="0"/>
          </a:p>
        </p:txBody>
      </p:sp>
      <p:sp>
        <p:nvSpPr>
          <p:cNvPr id="3" name="object 3"/>
          <p:cNvSpPr txBox="1"/>
          <p:nvPr/>
        </p:nvSpPr>
        <p:spPr>
          <a:xfrm>
            <a:off x="6705600" y="330230"/>
            <a:ext cx="3880612" cy="961802"/>
          </a:xfrm>
          <a:prstGeom prst="rect">
            <a:avLst/>
          </a:prstGeom>
        </p:spPr>
        <p:txBody>
          <a:bodyPr vert="horz" wrap="square" lIns="0" tIns="12700" rIns="0" bIns="0" rtlCol="0">
            <a:spAutoFit/>
          </a:bodyPr>
          <a:lstStyle/>
          <a:p>
            <a:pPr marL="12700">
              <a:lnSpc>
                <a:spcPct val="100000"/>
              </a:lnSpc>
              <a:spcBef>
                <a:spcPts val="100"/>
              </a:spcBef>
            </a:pPr>
            <a:r>
              <a:rPr lang="en-GB" sz="2000" spc="-20" dirty="0">
                <a:solidFill>
                  <a:schemeClr val="accent1"/>
                </a:solidFill>
                <a:latin typeface="Calibri"/>
                <a:cs typeface="Calibri"/>
              </a:rPr>
              <a:t>    </a:t>
            </a:r>
          </a:p>
          <a:p>
            <a:pPr marL="12700">
              <a:lnSpc>
                <a:spcPct val="100000"/>
              </a:lnSpc>
              <a:spcBef>
                <a:spcPts val="100"/>
              </a:spcBef>
            </a:pPr>
            <a:endParaRPr lang="en-GB" sz="2000" spc="-20" dirty="0">
              <a:solidFill>
                <a:schemeClr val="accent1"/>
              </a:solidFill>
              <a:latin typeface="Calibri"/>
              <a:cs typeface="Calibri"/>
            </a:endParaRPr>
          </a:p>
          <a:p>
            <a:pPr marL="12700">
              <a:lnSpc>
                <a:spcPct val="100000"/>
              </a:lnSpc>
              <a:spcBef>
                <a:spcPts val="100"/>
              </a:spcBef>
            </a:pPr>
            <a:r>
              <a:rPr lang="en-GB" sz="2000" spc="-20" dirty="0">
                <a:solidFill>
                  <a:schemeClr val="accent1"/>
                </a:solidFill>
                <a:latin typeface="Calibri"/>
                <a:cs typeface="Calibri"/>
              </a:rPr>
              <a:t>VERTICAL</a:t>
            </a:r>
            <a:r>
              <a:rPr sz="2000" spc="-85" dirty="0">
                <a:solidFill>
                  <a:schemeClr val="accent1"/>
                </a:solidFill>
                <a:latin typeface="Calibri"/>
                <a:cs typeface="Calibri"/>
              </a:rPr>
              <a:t> </a:t>
            </a:r>
            <a:r>
              <a:rPr lang="en-GB" sz="2000" spc="-10" dirty="0">
                <a:solidFill>
                  <a:schemeClr val="accent1"/>
                </a:solidFill>
                <a:latin typeface="Calibri"/>
                <a:cs typeface="Calibri"/>
              </a:rPr>
              <a:t>INTEGRATION</a:t>
            </a:r>
            <a:endParaRPr sz="2000" dirty="0">
              <a:solidFill>
                <a:schemeClr val="accent1"/>
              </a:solidFill>
              <a:latin typeface="Calibri"/>
              <a:cs typeface="Calibri"/>
            </a:endParaRPr>
          </a:p>
        </p:txBody>
      </p:sp>
      <p:sp>
        <p:nvSpPr>
          <p:cNvPr id="4" name="object 4"/>
          <p:cNvSpPr txBox="1">
            <a:spLocks noGrp="1"/>
          </p:cNvSpPr>
          <p:nvPr>
            <p:ph type="body" idx="1"/>
          </p:nvPr>
        </p:nvSpPr>
        <p:spPr>
          <a:xfrm>
            <a:off x="228600" y="2086689"/>
            <a:ext cx="5562600" cy="4780155"/>
          </a:xfrm>
          <a:prstGeom prst="rect">
            <a:avLst/>
          </a:prstGeom>
        </p:spPr>
        <p:txBody>
          <a:bodyPr vert="horz" wrap="square" lIns="0" tIns="12065" rIns="0" bIns="0" rtlCol="0">
            <a:spAutoFit/>
          </a:bodyPr>
          <a:lstStyle/>
          <a:p>
            <a:r>
              <a:rPr lang="en-GB" sz="2400" b="1" dirty="0">
                <a:solidFill>
                  <a:schemeClr val="accent1"/>
                </a:solidFill>
                <a:latin typeface="+mj-lt"/>
              </a:rPr>
              <a:t>Maternal Complications</a:t>
            </a:r>
          </a:p>
          <a:p>
            <a:endParaRPr lang="en-GB" sz="2400" b="1" dirty="0">
              <a:solidFill>
                <a:schemeClr val="accent1"/>
              </a:solidFill>
              <a:latin typeface="+mj-lt"/>
            </a:endParaRPr>
          </a:p>
          <a:p>
            <a:r>
              <a:rPr lang="en-GB" sz="2000" b="1" dirty="0">
                <a:solidFill>
                  <a:schemeClr val="accent1"/>
                </a:solidFill>
                <a:latin typeface="+mj-lt"/>
              </a:rPr>
              <a:t>Neurological</a:t>
            </a:r>
            <a:endParaRPr lang="en-GB" sz="2000" dirty="0">
              <a:solidFill>
                <a:schemeClr val="accent1"/>
              </a:solidFill>
              <a:latin typeface="+mj-lt"/>
            </a:endParaRPr>
          </a:p>
          <a:p>
            <a:pPr lvl="1"/>
            <a:r>
              <a:rPr lang="en-GB" sz="2000" dirty="0">
                <a:latin typeface="+mj-lt"/>
              </a:rPr>
              <a:t>Recurrent seizures (status </a:t>
            </a:r>
            <a:r>
              <a:rPr lang="en-GB" sz="2000" dirty="0" err="1">
                <a:latin typeface="+mj-lt"/>
              </a:rPr>
              <a:t>epilepticus</a:t>
            </a:r>
            <a:r>
              <a:rPr lang="en-GB" sz="2000" dirty="0">
                <a:latin typeface="+mj-lt"/>
              </a:rPr>
              <a:t>)</a:t>
            </a:r>
          </a:p>
          <a:p>
            <a:pPr lvl="1"/>
            <a:r>
              <a:rPr lang="en-GB" sz="2000" dirty="0">
                <a:latin typeface="+mj-lt"/>
              </a:rPr>
              <a:t>Cerebral </a:t>
            </a:r>
            <a:r>
              <a:rPr lang="en-GB" sz="2000" dirty="0" err="1">
                <a:latin typeface="+mj-lt"/>
              </a:rPr>
              <a:t>edema</a:t>
            </a:r>
            <a:endParaRPr lang="en-GB" sz="2000" dirty="0">
              <a:latin typeface="+mj-lt"/>
            </a:endParaRPr>
          </a:p>
          <a:p>
            <a:pPr lvl="1"/>
            <a:r>
              <a:rPr lang="en-GB" sz="2000" dirty="0">
                <a:latin typeface="+mj-lt"/>
              </a:rPr>
              <a:t>Intracranial </a:t>
            </a:r>
            <a:r>
              <a:rPr lang="en-GB" sz="2000" dirty="0" err="1">
                <a:latin typeface="+mj-lt"/>
              </a:rPr>
              <a:t>hemorrhage</a:t>
            </a:r>
            <a:r>
              <a:rPr lang="en-GB" sz="2000" dirty="0">
                <a:latin typeface="+mj-lt"/>
              </a:rPr>
              <a:t> (stroke)</a:t>
            </a:r>
          </a:p>
          <a:p>
            <a:pPr lvl="1"/>
            <a:r>
              <a:rPr lang="en-GB" sz="2000" dirty="0">
                <a:latin typeface="+mj-lt"/>
              </a:rPr>
              <a:t>Cortical blindness</a:t>
            </a:r>
          </a:p>
          <a:p>
            <a:r>
              <a:rPr lang="en-GB" sz="2000" b="1" dirty="0">
                <a:solidFill>
                  <a:schemeClr val="accent1"/>
                </a:solidFill>
                <a:latin typeface="+mj-lt"/>
              </a:rPr>
              <a:t>Cardiovascular</a:t>
            </a:r>
            <a:endParaRPr lang="en-GB" sz="2000" dirty="0">
              <a:solidFill>
                <a:schemeClr val="accent1"/>
              </a:solidFill>
              <a:latin typeface="+mj-lt"/>
            </a:endParaRPr>
          </a:p>
          <a:p>
            <a:pPr lvl="1"/>
            <a:r>
              <a:rPr lang="en-GB" sz="2000" dirty="0">
                <a:latin typeface="+mj-lt"/>
              </a:rPr>
              <a:t>Hypertensive crisis</a:t>
            </a:r>
          </a:p>
          <a:p>
            <a:pPr lvl="1"/>
            <a:r>
              <a:rPr lang="en-GB" sz="2000" dirty="0">
                <a:latin typeface="+mj-lt"/>
              </a:rPr>
              <a:t>Myocardial infarction</a:t>
            </a:r>
          </a:p>
          <a:p>
            <a:pPr lvl="1"/>
            <a:r>
              <a:rPr lang="en-GB" sz="2000" dirty="0">
                <a:latin typeface="+mj-lt"/>
              </a:rPr>
              <a:t>Pulmonary </a:t>
            </a:r>
            <a:r>
              <a:rPr lang="en-GB" sz="2000" dirty="0" err="1">
                <a:latin typeface="+mj-lt"/>
              </a:rPr>
              <a:t>edema</a:t>
            </a:r>
            <a:endParaRPr lang="en-GB" sz="2000" dirty="0">
              <a:latin typeface="+mj-lt"/>
            </a:endParaRPr>
          </a:p>
          <a:p>
            <a:pPr lvl="1"/>
            <a:r>
              <a:rPr lang="en-GB" sz="2000" dirty="0">
                <a:latin typeface="+mj-lt"/>
              </a:rPr>
              <a:t>Disseminated intravascular coagulation (DIC)</a:t>
            </a:r>
          </a:p>
          <a:p>
            <a:endParaRPr spc="-20" dirty="0"/>
          </a:p>
          <a:p>
            <a:pPr marL="20955" marR="123189">
              <a:lnSpc>
                <a:spcPct val="100000"/>
              </a:lnSpc>
              <a:spcBef>
                <a:spcPts val="675"/>
              </a:spcBef>
              <a:buClr>
                <a:srgbClr val="0AD0D9"/>
              </a:buClr>
              <a:buSzPct val="91071"/>
              <a:tabLst>
                <a:tab pos="295910" algn="l"/>
                <a:tab pos="322580" algn="l"/>
              </a:tabLst>
            </a:pPr>
            <a:endParaRPr spc="-10" dirty="0"/>
          </a:p>
        </p:txBody>
      </p:sp>
      <p:pic>
        <p:nvPicPr>
          <p:cNvPr id="5" name="object 5"/>
          <p:cNvPicPr/>
          <p:nvPr/>
        </p:nvPicPr>
        <p:blipFill>
          <a:blip r:embed="rId2" cstate="print"/>
          <a:stretch>
            <a:fillRect/>
          </a:stretch>
        </p:blipFill>
        <p:spPr>
          <a:xfrm>
            <a:off x="10096500" y="0"/>
            <a:ext cx="2095500" cy="1377696"/>
          </a:xfrm>
          <a:prstGeom prst="rect">
            <a:avLst/>
          </a:prstGeom>
        </p:spPr>
      </p:pic>
      <p:sp>
        <p:nvSpPr>
          <p:cNvPr id="7" name="object 4"/>
          <p:cNvSpPr txBox="1">
            <a:spLocks/>
          </p:cNvSpPr>
          <p:nvPr/>
        </p:nvSpPr>
        <p:spPr>
          <a:xfrm>
            <a:off x="6019800" y="2209800"/>
            <a:ext cx="5562600" cy="4349268"/>
          </a:xfrm>
          <a:prstGeom prst="rect">
            <a:avLst/>
          </a:prstGeom>
        </p:spPr>
        <p:txBody>
          <a:bodyPr vert="horz" wrap="square" lIns="0" tIns="12065" rIns="0" bIns="0" rtlCol="0">
            <a:spAutoFit/>
          </a:bodyPr>
          <a:lstStyle>
            <a:lvl1pPr marL="0">
              <a:defRPr sz="2800" b="0" i="0">
                <a:solidFill>
                  <a:schemeClr val="tx1"/>
                </a:solidFill>
                <a:latin typeface="Constantia"/>
                <a:ea typeface="+mn-ea"/>
                <a:cs typeface="Constantia"/>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GB" sz="2000" b="1" dirty="0">
                <a:solidFill>
                  <a:schemeClr val="accent1"/>
                </a:solidFill>
                <a:latin typeface="+mj-lt"/>
              </a:rPr>
              <a:t>Renal</a:t>
            </a:r>
            <a:endParaRPr lang="en-GB" sz="2000" dirty="0">
              <a:solidFill>
                <a:schemeClr val="accent1"/>
              </a:solidFill>
              <a:latin typeface="+mj-lt"/>
            </a:endParaRPr>
          </a:p>
          <a:p>
            <a:pPr lvl="1"/>
            <a:r>
              <a:rPr lang="en-GB" sz="2000" dirty="0">
                <a:latin typeface="+mj-lt"/>
              </a:rPr>
              <a:t>Acute kidney injury (AKI)</a:t>
            </a:r>
          </a:p>
          <a:p>
            <a:pPr lvl="1"/>
            <a:r>
              <a:rPr lang="en-GB" sz="2000" dirty="0">
                <a:latin typeface="+mj-lt"/>
              </a:rPr>
              <a:t>Oliguria or anuria</a:t>
            </a:r>
          </a:p>
          <a:p>
            <a:pPr lvl="1"/>
            <a:r>
              <a:rPr lang="en-GB" sz="2000" dirty="0">
                <a:latin typeface="+mj-lt"/>
              </a:rPr>
              <a:t>Proteinuria progression</a:t>
            </a:r>
          </a:p>
          <a:p>
            <a:r>
              <a:rPr lang="en-GB" sz="2000" b="1" dirty="0">
                <a:solidFill>
                  <a:schemeClr val="accent1"/>
                </a:solidFill>
                <a:latin typeface="+mj-lt"/>
              </a:rPr>
              <a:t>Hepatic</a:t>
            </a:r>
            <a:endParaRPr lang="en-GB" sz="2000" dirty="0">
              <a:solidFill>
                <a:schemeClr val="accent1"/>
              </a:solidFill>
              <a:latin typeface="+mj-lt"/>
            </a:endParaRPr>
          </a:p>
          <a:p>
            <a:pPr lvl="1"/>
            <a:r>
              <a:rPr lang="en-GB" sz="2000" dirty="0">
                <a:latin typeface="+mj-lt"/>
              </a:rPr>
              <a:t>Liver rupture or </a:t>
            </a:r>
            <a:r>
              <a:rPr lang="en-GB" sz="2000" dirty="0" err="1">
                <a:latin typeface="+mj-lt"/>
              </a:rPr>
              <a:t>hemorrhage</a:t>
            </a:r>
            <a:endParaRPr lang="en-GB" sz="2000" dirty="0">
              <a:latin typeface="+mj-lt"/>
            </a:endParaRPr>
          </a:p>
          <a:p>
            <a:pPr lvl="1"/>
            <a:r>
              <a:rPr lang="en-GB" sz="2000" dirty="0">
                <a:latin typeface="+mj-lt"/>
              </a:rPr>
              <a:t>Elevated liver enzymes (HELLP syndrome)</a:t>
            </a:r>
          </a:p>
          <a:p>
            <a:pPr lvl="1"/>
            <a:endParaRPr lang="en-GB" sz="2000" dirty="0">
              <a:latin typeface="+mj-lt"/>
            </a:endParaRPr>
          </a:p>
          <a:p>
            <a:r>
              <a:rPr lang="en-GB" sz="2000" b="1" dirty="0">
                <a:solidFill>
                  <a:schemeClr val="accent1"/>
                </a:solidFill>
                <a:latin typeface="+mj-lt"/>
              </a:rPr>
              <a:t>Hematologic</a:t>
            </a:r>
            <a:endParaRPr lang="en-GB" sz="2000" dirty="0">
              <a:solidFill>
                <a:schemeClr val="accent1"/>
              </a:solidFill>
              <a:latin typeface="+mj-lt"/>
            </a:endParaRPr>
          </a:p>
          <a:p>
            <a:pPr lvl="1"/>
            <a:r>
              <a:rPr lang="en-GB" sz="2000" dirty="0">
                <a:latin typeface="+mj-lt"/>
              </a:rPr>
              <a:t>DIC (excessive clotting and bleeding)</a:t>
            </a:r>
          </a:p>
          <a:p>
            <a:pPr lvl="1"/>
            <a:r>
              <a:rPr lang="en-GB" sz="2000" dirty="0">
                <a:latin typeface="+mj-lt"/>
              </a:rPr>
              <a:t>Thrombocytopenia</a:t>
            </a:r>
          </a:p>
          <a:p>
            <a:endParaRPr lang="en-GB" spc="-20" dirty="0"/>
          </a:p>
          <a:p>
            <a:pPr marL="20955" marR="123189">
              <a:spcBef>
                <a:spcPts val="675"/>
              </a:spcBef>
              <a:buClr>
                <a:srgbClr val="0AD0D9"/>
              </a:buClr>
              <a:buSzPct val="91071"/>
              <a:tabLst>
                <a:tab pos="295910" algn="l"/>
                <a:tab pos="322580" algn="l"/>
              </a:tabLst>
            </a:pPr>
            <a:endParaRPr lang="en-GB" spc="-10" dirty="0"/>
          </a:p>
        </p:txBody>
      </p:sp>
    </p:spTree>
    <p:extLst>
      <p:ext uri="{BB962C8B-B14F-4D97-AF65-F5344CB8AC3E}">
        <p14:creationId xmlns:p14="http://schemas.microsoft.com/office/powerpoint/2010/main" val="16110303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379987"/>
            <a:ext cx="6477000" cy="997709"/>
          </a:xfrm>
          <a:prstGeom prst="rect">
            <a:avLst/>
          </a:prstGeom>
        </p:spPr>
        <p:txBody>
          <a:bodyPr vert="horz" wrap="square" lIns="0" tIns="12700" rIns="0" bIns="0" rtlCol="0">
            <a:spAutoFit/>
          </a:bodyPr>
          <a:lstStyle/>
          <a:p>
            <a:pPr marL="12700">
              <a:spcBef>
                <a:spcPts val="100"/>
              </a:spcBef>
            </a:pPr>
            <a:r>
              <a:rPr lang="en-GB" sz="3200" i="0" dirty="0">
                <a:solidFill>
                  <a:schemeClr val="accent1"/>
                </a:solidFill>
              </a:rPr>
              <a:t>COMPLICATIONS OF PREECLAMPSIA</a:t>
            </a:r>
            <a:br>
              <a:rPr lang="en-GB" sz="3200" dirty="0"/>
            </a:br>
            <a:endParaRPr sz="3200" i="0" dirty="0"/>
          </a:p>
        </p:txBody>
      </p:sp>
      <p:sp>
        <p:nvSpPr>
          <p:cNvPr id="3" name="object 3"/>
          <p:cNvSpPr txBox="1"/>
          <p:nvPr/>
        </p:nvSpPr>
        <p:spPr>
          <a:xfrm>
            <a:off x="6705600" y="330230"/>
            <a:ext cx="3880612" cy="961802"/>
          </a:xfrm>
          <a:prstGeom prst="rect">
            <a:avLst/>
          </a:prstGeom>
        </p:spPr>
        <p:txBody>
          <a:bodyPr vert="horz" wrap="square" lIns="0" tIns="12700" rIns="0" bIns="0" rtlCol="0">
            <a:spAutoFit/>
          </a:bodyPr>
          <a:lstStyle/>
          <a:p>
            <a:pPr marL="12700">
              <a:lnSpc>
                <a:spcPct val="100000"/>
              </a:lnSpc>
              <a:spcBef>
                <a:spcPts val="100"/>
              </a:spcBef>
            </a:pPr>
            <a:r>
              <a:rPr lang="en-GB" sz="2000" spc="-20" dirty="0">
                <a:solidFill>
                  <a:schemeClr val="accent1"/>
                </a:solidFill>
                <a:latin typeface="Calibri"/>
                <a:cs typeface="Calibri"/>
              </a:rPr>
              <a:t>    </a:t>
            </a:r>
          </a:p>
          <a:p>
            <a:pPr marL="12700">
              <a:lnSpc>
                <a:spcPct val="100000"/>
              </a:lnSpc>
              <a:spcBef>
                <a:spcPts val="100"/>
              </a:spcBef>
            </a:pPr>
            <a:endParaRPr lang="en-GB" sz="2000" spc="-20">
              <a:solidFill>
                <a:schemeClr val="accent1"/>
              </a:solidFill>
              <a:latin typeface="Calibri"/>
              <a:cs typeface="Calibri"/>
            </a:endParaRPr>
          </a:p>
          <a:p>
            <a:pPr marL="12700">
              <a:lnSpc>
                <a:spcPct val="100000"/>
              </a:lnSpc>
              <a:spcBef>
                <a:spcPts val="100"/>
              </a:spcBef>
            </a:pPr>
            <a:r>
              <a:rPr lang="en-GB" sz="2000" spc="-20">
                <a:solidFill>
                  <a:schemeClr val="accent1"/>
                </a:solidFill>
                <a:latin typeface="Calibri"/>
                <a:cs typeface="Calibri"/>
              </a:rPr>
              <a:t>VERTICAL</a:t>
            </a:r>
            <a:r>
              <a:rPr sz="2000" spc="-85" dirty="0">
                <a:solidFill>
                  <a:schemeClr val="accent1"/>
                </a:solidFill>
                <a:latin typeface="Calibri"/>
                <a:cs typeface="Calibri"/>
              </a:rPr>
              <a:t> </a:t>
            </a:r>
            <a:r>
              <a:rPr lang="en-GB" sz="2000" spc="-10" dirty="0">
                <a:solidFill>
                  <a:schemeClr val="accent1"/>
                </a:solidFill>
                <a:latin typeface="Calibri"/>
                <a:cs typeface="Calibri"/>
              </a:rPr>
              <a:t>INTEGRATION</a:t>
            </a:r>
            <a:endParaRPr sz="2000" dirty="0">
              <a:solidFill>
                <a:schemeClr val="accent1"/>
              </a:solidFill>
              <a:latin typeface="Calibri"/>
              <a:cs typeface="Calibri"/>
            </a:endParaRPr>
          </a:p>
        </p:txBody>
      </p:sp>
      <p:sp>
        <p:nvSpPr>
          <p:cNvPr id="4" name="object 4"/>
          <p:cNvSpPr txBox="1">
            <a:spLocks noGrp="1"/>
          </p:cNvSpPr>
          <p:nvPr>
            <p:ph type="body" idx="1"/>
          </p:nvPr>
        </p:nvSpPr>
        <p:spPr>
          <a:xfrm>
            <a:off x="-4665" y="1219200"/>
            <a:ext cx="5562600" cy="963725"/>
          </a:xfrm>
          <a:prstGeom prst="rect">
            <a:avLst/>
          </a:prstGeom>
        </p:spPr>
        <p:txBody>
          <a:bodyPr vert="horz" wrap="square" lIns="0" tIns="12065" rIns="0" bIns="0" rtlCol="0">
            <a:spAutoFit/>
          </a:bodyPr>
          <a:lstStyle/>
          <a:p>
            <a:endParaRPr spc="-20" dirty="0"/>
          </a:p>
          <a:p>
            <a:pPr marL="20955" marR="123189">
              <a:lnSpc>
                <a:spcPct val="100000"/>
              </a:lnSpc>
              <a:spcBef>
                <a:spcPts val="675"/>
              </a:spcBef>
              <a:buClr>
                <a:srgbClr val="0AD0D9"/>
              </a:buClr>
              <a:buSzPct val="91071"/>
              <a:tabLst>
                <a:tab pos="295910" algn="l"/>
                <a:tab pos="322580" algn="l"/>
              </a:tabLst>
            </a:pPr>
            <a:endParaRPr spc="-10" dirty="0"/>
          </a:p>
        </p:txBody>
      </p:sp>
      <p:pic>
        <p:nvPicPr>
          <p:cNvPr id="5" name="object 5"/>
          <p:cNvPicPr/>
          <p:nvPr/>
        </p:nvPicPr>
        <p:blipFill>
          <a:blip r:embed="rId2" cstate="print"/>
          <a:stretch>
            <a:fillRect/>
          </a:stretch>
        </p:blipFill>
        <p:spPr>
          <a:xfrm>
            <a:off x="10096500" y="0"/>
            <a:ext cx="2095500" cy="1377696"/>
          </a:xfrm>
          <a:prstGeom prst="rect">
            <a:avLst/>
          </a:prstGeom>
        </p:spPr>
      </p:pic>
      <p:sp>
        <p:nvSpPr>
          <p:cNvPr id="6" name="object 4"/>
          <p:cNvSpPr txBox="1">
            <a:spLocks/>
          </p:cNvSpPr>
          <p:nvPr/>
        </p:nvSpPr>
        <p:spPr>
          <a:xfrm>
            <a:off x="838200" y="1295400"/>
            <a:ext cx="10849947" cy="4657044"/>
          </a:xfrm>
          <a:prstGeom prst="rect">
            <a:avLst/>
          </a:prstGeom>
        </p:spPr>
        <p:txBody>
          <a:bodyPr vert="horz" wrap="square" lIns="0" tIns="12065" rIns="0" bIns="0" rtlCol="0">
            <a:spAutoFit/>
          </a:bodyPr>
          <a:lstStyle>
            <a:lvl1pPr marL="0">
              <a:defRPr sz="2800" b="0" i="0">
                <a:solidFill>
                  <a:schemeClr val="tx1"/>
                </a:solidFill>
                <a:latin typeface="Constantia"/>
                <a:ea typeface="+mn-ea"/>
                <a:cs typeface="Constantia"/>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GB" sz="2000" b="1" dirty="0">
                <a:solidFill>
                  <a:schemeClr val="accent1"/>
                </a:solidFill>
                <a:latin typeface="+mj-lt"/>
              </a:rPr>
              <a:t>Obstetric </a:t>
            </a:r>
            <a:r>
              <a:rPr lang="en-GB" sz="2000" b="1" dirty="0" err="1">
                <a:solidFill>
                  <a:schemeClr val="accent1"/>
                </a:solidFill>
                <a:latin typeface="+mj-lt"/>
              </a:rPr>
              <a:t>Compliactions</a:t>
            </a:r>
            <a:r>
              <a:rPr lang="en-GB" sz="2000" b="1" dirty="0">
                <a:solidFill>
                  <a:schemeClr val="accent1"/>
                </a:solidFill>
                <a:latin typeface="+mj-lt"/>
              </a:rPr>
              <a:t> </a:t>
            </a:r>
          </a:p>
          <a:p>
            <a:r>
              <a:rPr lang="en-GB" sz="2000" dirty="0">
                <a:latin typeface="+mj-lt"/>
              </a:rPr>
              <a:t>Placental abruption</a:t>
            </a:r>
          </a:p>
          <a:p>
            <a:r>
              <a:rPr lang="en-GB" sz="2000" dirty="0">
                <a:latin typeface="+mj-lt"/>
              </a:rPr>
              <a:t>Postpartum </a:t>
            </a:r>
            <a:r>
              <a:rPr lang="en-GB" sz="2000" dirty="0" err="1">
                <a:latin typeface="+mj-lt"/>
              </a:rPr>
              <a:t>hemorrhage</a:t>
            </a:r>
            <a:r>
              <a:rPr lang="en-GB" sz="2000" dirty="0">
                <a:latin typeface="+mj-lt"/>
              </a:rPr>
              <a:t> (PPH)</a:t>
            </a:r>
          </a:p>
          <a:p>
            <a:r>
              <a:rPr lang="en-GB" sz="2000" dirty="0">
                <a:latin typeface="+mj-lt"/>
              </a:rPr>
              <a:t>Uterine </a:t>
            </a:r>
            <a:r>
              <a:rPr lang="en-GB" sz="2000" dirty="0" err="1">
                <a:latin typeface="+mj-lt"/>
              </a:rPr>
              <a:t>atony</a:t>
            </a:r>
            <a:endParaRPr lang="en-GB" sz="2000" dirty="0">
              <a:latin typeface="+mj-lt"/>
            </a:endParaRPr>
          </a:p>
          <a:p>
            <a:r>
              <a:rPr lang="en-GB" sz="2000" dirty="0" err="1">
                <a:latin typeface="+mj-lt"/>
              </a:rPr>
              <a:t>Eclampsia</a:t>
            </a:r>
            <a:r>
              <a:rPr lang="en-GB" sz="2000" dirty="0">
                <a:latin typeface="+mj-lt"/>
              </a:rPr>
              <a:t> remains a leading cause of maternal mortality globally.</a:t>
            </a:r>
          </a:p>
          <a:p>
            <a:endParaRPr lang="en-GB" sz="2000" dirty="0">
              <a:latin typeface="+mj-lt"/>
            </a:endParaRPr>
          </a:p>
          <a:p>
            <a:r>
              <a:rPr lang="en-GB" sz="2000" b="1" dirty="0" err="1">
                <a:solidFill>
                  <a:schemeClr val="accent1"/>
                </a:solidFill>
                <a:latin typeface="+mj-lt"/>
              </a:rPr>
              <a:t>Fetal</a:t>
            </a:r>
            <a:r>
              <a:rPr lang="en-GB" sz="2000" b="1" dirty="0">
                <a:solidFill>
                  <a:schemeClr val="accent1"/>
                </a:solidFill>
                <a:latin typeface="+mj-lt"/>
              </a:rPr>
              <a:t> Complications</a:t>
            </a:r>
          </a:p>
          <a:p>
            <a:r>
              <a:rPr lang="en-GB" sz="2000" dirty="0">
                <a:latin typeface="+mj-lt"/>
              </a:rPr>
              <a:t>Intrauterine Growth Restriction (IUGR) </a:t>
            </a:r>
          </a:p>
          <a:p>
            <a:r>
              <a:rPr lang="en-GB" sz="2000" dirty="0">
                <a:latin typeface="+mj-lt"/>
              </a:rPr>
              <a:t>Preterm Birth</a:t>
            </a:r>
          </a:p>
          <a:p>
            <a:r>
              <a:rPr lang="en-GB" sz="2000" dirty="0" err="1">
                <a:latin typeface="+mj-lt"/>
              </a:rPr>
              <a:t>Fetal</a:t>
            </a:r>
            <a:r>
              <a:rPr lang="en-GB" sz="2000" dirty="0">
                <a:latin typeface="+mj-lt"/>
              </a:rPr>
              <a:t> Distress</a:t>
            </a:r>
          </a:p>
          <a:p>
            <a:r>
              <a:rPr lang="en-GB" sz="2000" dirty="0">
                <a:latin typeface="+mj-lt"/>
              </a:rPr>
              <a:t>Stillbirth or Intrauterine </a:t>
            </a:r>
            <a:r>
              <a:rPr lang="en-GB" sz="2000" dirty="0" err="1">
                <a:latin typeface="+mj-lt"/>
              </a:rPr>
              <a:t>Fetal</a:t>
            </a:r>
            <a:r>
              <a:rPr lang="en-GB" sz="2000" dirty="0">
                <a:latin typeface="+mj-lt"/>
              </a:rPr>
              <a:t> Demise (IUFD)</a:t>
            </a:r>
          </a:p>
          <a:p>
            <a:r>
              <a:rPr lang="en-GB" sz="2000" dirty="0">
                <a:latin typeface="+mj-lt"/>
              </a:rPr>
              <a:t>Neonatal Hypoxia &amp; Neurodevelopmental Delay</a:t>
            </a:r>
          </a:p>
          <a:p>
            <a:endParaRPr lang="en-GB" spc="-20" dirty="0"/>
          </a:p>
          <a:p>
            <a:pPr marL="20955" marR="123189">
              <a:spcBef>
                <a:spcPts val="675"/>
              </a:spcBef>
              <a:buClr>
                <a:srgbClr val="0AD0D9"/>
              </a:buClr>
              <a:buSzPct val="91071"/>
              <a:tabLst>
                <a:tab pos="295910" algn="l"/>
                <a:tab pos="322580" algn="l"/>
              </a:tabLst>
            </a:pPr>
            <a:endParaRPr lang="en-GB" spc="-10" dirty="0"/>
          </a:p>
        </p:txBody>
      </p:sp>
    </p:spTree>
    <p:extLst>
      <p:ext uri="{BB962C8B-B14F-4D97-AF65-F5344CB8AC3E}">
        <p14:creationId xmlns:p14="http://schemas.microsoft.com/office/powerpoint/2010/main" val="24596206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967181"/>
            <a:ext cx="6477000" cy="505267"/>
          </a:xfrm>
          <a:prstGeom prst="rect">
            <a:avLst/>
          </a:prstGeom>
        </p:spPr>
        <p:txBody>
          <a:bodyPr vert="horz" wrap="square" lIns="0" tIns="12700" rIns="0" bIns="0" rtlCol="0">
            <a:spAutoFit/>
          </a:bodyPr>
          <a:lstStyle/>
          <a:p>
            <a:pPr marL="12700">
              <a:lnSpc>
                <a:spcPct val="100000"/>
              </a:lnSpc>
              <a:spcBef>
                <a:spcPts val="100"/>
              </a:spcBef>
            </a:pPr>
            <a:r>
              <a:rPr lang="en-GB" sz="3200" i="0" dirty="0"/>
              <a:t>Preventive Strategies </a:t>
            </a:r>
            <a:r>
              <a:rPr lang="en-GB" sz="3200" dirty="0"/>
              <a:t>/</a:t>
            </a:r>
            <a:r>
              <a:rPr lang="en-GB" sz="3200" i="0" dirty="0"/>
              <a:t>Public Health</a:t>
            </a:r>
            <a:endParaRPr sz="3200" i="0" dirty="0"/>
          </a:p>
        </p:txBody>
      </p:sp>
      <p:sp>
        <p:nvSpPr>
          <p:cNvPr id="3" name="object 3"/>
          <p:cNvSpPr txBox="1"/>
          <p:nvPr/>
        </p:nvSpPr>
        <p:spPr>
          <a:xfrm>
            <a:off x="6781801" y="1348485"/>
            <a:ext cx="3880612" cy="382156"/>
          </a:xfrm>
          <a:prstGeom prst="rect">
            <a:avLst/>
          </a:prstGeom>
        </p:spPr>
        <p:txBody>
          <a:bodyPr vert="horz" wrap="square" lIns="0" tIns="12700" rIns="0" bIns="0" rtlCol="0">
            <a:spAutoFit/>
          </a:bodyPr>
          <a:lstStyle/>
          <a:p>
            <a:pPr marL="12700">
              <a:lnSpc>
                <a:spcPct val="100000"/>
              </a:lnSpc>
              <a:spcBef>
                <a:spcPts val="100"/>
              </a:spcBef>
            </a:pPr>
            <a:r>
              <a:rPr lang="en-GB" sz="2400" spc="-20" dirty="0">
                <a:solidFill>
                  <a:srgbClr val="04607A"/>
                </a:solidFill>
                <a:latin typeface="Calibri"/>
                <a:cs typeface="Calibri"/>
              </a:rPr>
              <a:t>VERTICAL</a:t>
            </a:r>
            <a:r>
              <a:rPr sz="2400" spc="-85" dirty="0">
                <a:solidFill>
                  <a:srgbClr val="04607A"/>
                </a:solidFill>
                <a:latin typeface="Calibri"/>
                <a:cs typeface="Calibri"/>
              </a:rPr>
              <a:t> </a:t>
            </a:r>
            <a:r>
              <a:rPr lang="en-GB" sz="2400" spc="-10" dirty="0">
                <a:solidFill>
                  <a:srgbClr val="04607A"/>
                </a:solidFill>
                <a:latin typeface="Calibri"/>
                <a:cs typeface="Calibri"/>
              </a:rPr>
              <a:t>INTEGRATION</a:t>
            </a:r>
            <a:endParaRPr sz="2400" dirty="0">
              <a:latin typeface="Calibri"/>
              <a:cs typeface="Calibri"/>
            </a:endParaRPr>
          </a:p>
        </p:txBody>
      </p:sp>
      <p:sp>
        <p:nvSpPr>
          <p:cNvPr id="4" name="object 4"/>
          <p:cNvSpPr txBox="1">
            <a:spLocks noGrp="1"/>
          </p:cNvSpPr>
          <p:nvPr>
            <p:ph type="body" idx="1"/>
          </p:nvPr>
        </p:nvSpPr>
        <p:spPr>
          <a:xfrm>
            <a:off x="678814" y="1946274"/>
            <a:ext cx="10834370" cy="4474943"/>
          </a:xfrm>
          <a:prstGeom prst="rect">
            <a:avLst/>
          </a:prstGeom>
        </p:spPr>
        <p:txBody>
          <a:bodyPr vert="horz" wrap="square" lIns="0" tIns="12065" rIns="0" bIns="0" rtlCol="0">
            <a:spAutoFit/>
          </a:bodyPr>
          <a:lstStyle/>
          <a:p>
            <a:pPr marL="20955" marR="5080">
              <a:spcBef>
                <a:spcPts val="95"/>
              </a:spcBef>
              <a:buClr>
                <a:srgbClr val="0AD0D9"/>
              </a:buClr>
              <a:buSzPct val="91071"/>
              <a:tabLst>
                <a:tab pos="295910" algn="l"/>
                <a:tab pos="322580" algn="l"/>
              </a:tabLst>
            </a:pPr>
            <a:r>
              <a:rPr lang="en-GB" sz="2000" dirty="0">
                <a:latin typeface="+mj-lt"/>
              </a:rPr>
              <a:t>Advise pregnant women at high risk of pre-</a:t>
            </a:r>
            <a:r>
              <a:rPr lang="en-GB" sz="2000" dirty="0" err="1">
                <a:latin typeface="+mj-lt"/>
              </a:rPr>
              <a:t>eclampsia</a:t>
            </a:r>
            <a:r>
              <a:rPr lang="en-GB" sz="2000" dirty="0">
                <a:latin typeface="+mj-lt"/>
              </a:rPr>
              <a:t> to take 75 mg to 150 mg of aspirin daily from 12 weeks until the birth of the baby. Women at high risk are those with any of the following</a:t>
            </a:r>
          </a:p>
          <a:p>
            <a:pPr marL="20955" marR="5080">
              <a:spcBef>
                <a:spcPts val="95"/>
              </a:spcBef>
              <a:buClr>
                <a:srgbClr val="0AD0D9"/>
              </a:buClr>
              <a:buSzPct val="91071"/>
              <a:tabLst>
                <a:tab pos="295910" algn="l"/>
                <a:tab pos="322580" algn="l"/>
              </a:tabLst>
            </a:pPr>
            <a:endParaRPr lang="en-GB" sz="2000" dirty="0">
              <a:latin typeface="+mj-lt"/>
            </a:endParaRPr>
          </a:p>
          <a:p>
            <a:pPr marL="295910" marR="5080" indent="-274955">
              <a:spcBef>
                <a:spcPts val="95"/>
              </a:spcBef>
              <a:buClr>
                <a:srgbClr val="0AD0D9"/>
              </a:buClr>
              <a:buSzPct val="91071"/>
              <a:buFont typeface="Wingdings"/>
              <a:buChar char=""/>
              <a:tabLst>
                <a:tab pos="295910" algn="l"/>
                <a:tab pos="322580" algn="l"/>
              </a:tabLst>
            </a:pPr>
            <a:r>
              <a:rPr lang="en-GB" sz="2000" dirty="0">
                <a:latin typeface="+mj-lt"/>
              </a:rPr>
              <a:t>  hypertensive disease during a previous pregnancy </a:t>
            </a:r>
          </a:p>
          <a:p>
            <a:pPr marL="295910" marR="5080" indent="-274955">
              <a:spcBef>
                <a:spcPts val="95"/>
              </a:spcBef>
              <a:buClr>
                <a:srgbClr val="0AD0D9"/>
              </a:buClr>
              <a:buSzPct val="91071"/>
              <a:buFont typeface="Wingdings"/>
              <a:buChar char=""/>
              <a:tabLst>
                <a:tab pos="295910" algn="l"/>
                <a:tab pos="322580" algn="l"/>
              </a:tabLst>
            </a:pPr>
            <a:r>
              <a:rPr lang="en-GB" sz="2000" dirty="0">
                <a:latin typeface="+mj-lt"/>
              </a:rPr>
              <a:t> chronic kidney disease </a:t>
            </a:r>
          </a:p>
          <a:p>
            <a:pPr marL="295910" marR="5080" indent="-274955">
              <a:spcBef>
                <a:spcPts val="95"/>
              </a:spcBef>
              <a:buClr>
                <a:srgbClr val="0AD0D9"/>
              </a:buClr>
              <a:buSzPct val="91071"/>
              <a:buFont typeface="Wingdings"/>
              <a:buChar char=""/>
              <a:tabLst>
                <a:tab pos="295910" algn="l"/>
                <a:tab pos="322580" algn="l"/>
              </a:tabLst>
            </a:pPr>
            <a:r>
              <a:rPr lang="en-GB" sz="2000" dirty="0">
                <a:latin typeface="+mj-lt"/>
              </a:rPr>
              <a:t> autoimmune disease such as systemic lupus </a:t>
            </a:r>
            <a:r>
              <a:rPr lang="en-GB" sz="2000" dirty="0" err="1">
                <a:latin typeface="+mj-lt"/>
              </a:rPr>
              <a:t>erythematosus</a:t>
            </a:r>
            <a:r>
              <a:rPr lang="en-GB" sz="2000" dirty="0">
                <a:latin typeface="+mj-lt"/>
              </a:rPr>
              <a:t> or </a:t>
            </a:r>
            <a:r>
              <a:rPr lang="en-GB" sz="2000" dirty="0" err="1">
                <a:latin typeface="+mj-lt"/>
              </a:rPr>
              <a:t>antiphospholipid</a:t>
            </a:r>
            <a:r>
              <a:rPr lang="en-GB" sz="2000" dirty="0">
                <a:latin typeface="+mj-lt"/>
              </a:rPr>
              <a:t> syndrome </a:t>
            </a:r>
          </a:p>
          <a:p>
            <a:pPr marL="295910" marR="5080" indent="-274955">
              <a:spcBef>
                <a:spcPts val="95"/>
              </a:spcBef>
              <a:buClr>
                <a:srgbClr val="0AD0D9"/>
              </a:buClr>
              <a:buSzPct val="91071"/>
              <a:buFont typeface="Wingdings"/>
              <a:buChar char=""/>
              <a:tabLst>
                <a:tab pos="295910" algn="l"/>
                <a:tab pos="322580" algn="l"/>
              </a:tabLst>
            </a:pPr>
            <a:r>
              <a:rPr lang="en-GB" sz="2000" dirty="0">
                <a:latin typeface="+mj-lt"/>
              </a:rPr>
              <a:t> type 1 or type 2 diabetes </a:t>
            </a:r>
          </a:p>
          <a:p>
            <a:pPr marL="295910" marR="5080" indent="-274955">
              <a:spcBef>
                <a:spcPts val="95"/>
              </a:spcBef>
              <a:buClr>
                <a:srgbClr val="0AD0D9"/>
              </a:buClr>
              <a:buSzPct val="91071"/>
              <a:buFont typeface="Wingdings"/>
              <a:buChar char=""/>
              <a:tabLst>
                <a:tab pos="295910" algn="l"/>
                <a:tab pos="322580" algn="l"/>
              </a:tabLst>
            </a:pPr>
            <a:r>
              <a:rPr lang="en-GB" sz="2000" dirty="0">
                <a:latin typeface="+mj-lt"/>
              </a:rPr>
              <a:t> chronic hypertension</a:t>
            </a:r>
          </a:p>
          <a:p>
            <a:pPr marL="20955" marR="5080">
              <a:spcBef>
                <a:spcPts val="95"/>
              </a:spcBef>
              <a:buClr>
                <a:srgbClr val="0AD0D9"/>
              </a:buClr>
              <a:buSzPct val="91071"/>
              <a:tabLst>
                <a:tab pos="295910" algn="l"/>
                <a:tab pos="322580" algn="l"/>
              </a:tabLst>
            </a:pPr>
            <a:endParaRPr lang="en-GB" sz="2000" dirty="0">
              <a:latin typeface="+mj-lt"/>
            </a:endParaRPr>
          </a:p>
          <a:p>
            <a:pPr marL="20955" marR="5080">
              <a:spcBef>
                <a:spcPts val="95"/>
              </a:spcBef>
              <a:buClr>
                <a:srgbClr val="0AD0D9"/>
              </a:buClr>
              <a:buSzPct val="91071"/>
              <a:tabLst>
                <a:tab pos="295910" algn="l"/>
                <a:tab pos="322580" algn="l"/>
              </a:tabLst>
            </a:pPr>
            <a:r>
              <a:rPr lang="en-GB" sz="2000" b="1" dirty="0">
                <a:solidFill>
                  <a:schemeClr val="accent1"/>
                </a:solidFill>
              </a:rPr>
              <a:t>Preconception Care &amp; Early Identification</a:t>
            </a:r>
            <a:endParaRPr lang="en-GB" sz="2000" b="1" dirty="0">
              <a:solidFill>
                <a:schemeClr val="accent1"/>
              </a:solidFill>
              <a:latin typeface="+mj-lt"/>
            </a:endParaRPr>
          </a:p>
          <a:p>
            <a:pPr marL="20955" marR="5080">
              <a:spcBef>
                <a:spcPts val="95"/>
              </a:spcBef>
              <a:buClr>
                <a:srgbClr val="0AD0D9"/>
              </a:buClr>
              <a:buSzPct val="91071"/>
              <a:tabLst>
                <a:tab pos="295910" algn="l"/>
                <a:tab pos="322580" algn="l"/>
              </a:tabLst>
            </a:pPr>
            <a:r>
              <a:rPr lang="en-GB" sz="2000" dirty="0">
                <a:latin typeface="+mj-lt"/>
              </a:rPr>
              <a:t> </a:t>
            </a:r>
          </a:p>
          <a:p>
            <a:pPr marL="295910" marR="5080" indent="-274955">
              <a:spcBef>
                <a:spcPts val="95"/>
              </a:spcBef>
              <a:buClr>
                <a:srgbClr val="0AD0D9"/>
              </a:buClr>
              <a:buSzPct val="91071"/>
              <a:buFont typeface="Wingdings"/>
              <a:buChar char=""/>
              <a:tabLst>
                <a:tab pos="295910" algn="l"/>
                <a:tab pos="322580" algn="l"/>
              </a:tabLst>
            </a:pPr>
            <a:r>
              <a:rPr lang="en-GB" sz="2000" b="1" dirty="0"/>
              <a:t>Screening for Risk Factors</a:t>
            </a:r>
            <a:r>
              <a:rPr lang="en-GB" sz="2000" dirty="0"/>
              <a:t> </a:t>
            </a:r>
          </a:p>
          <a:p>
            <a:pPr marL="295910" marR="5080" indent="-274955">
              <a:spcBef>
                <a:spcPts val="95"/>
              </a:spcBef>
              <a:buClr>
                <a:srgbClr val="0AD0D9"/>
              </a:buClr>
              <a:buSzPct val="91071"/>
              <a:buFont typeface="Wingdings"/>
              <a:buChar char=""/>
              <a:tabLst>
                <a:tab pos="295910" algn="l"/>
                <a:tab pos="322580" algn="l"/>
              </a:tabLst>
            </a:pPr>
            <a:r>
              <a:rPr lang="en-GB" sz="2000" b="1" dirty="0"/>
              <a:t>Optimizing Maternal Health</a:t>
            </a:r>
            <a:r>
              <a:rPr lang="en-GB" sz="2000" dirty="0"/>
              <a:t> </a:t>
            </a:r>
          </a:p>
          <a:p>
            <a:pPr marL="295910" marR="5080" indent="-274955">
              <a:spcBef>
                <a:spcPts val="95"/>
              </a:spcBef>
              <a:buClr>
                <a:srgbClr val="0AD0D9"/>
              </a:buClr>
              <a:buSzPct val="91071"/>
              <a:buFont typeface="Wingdings"/>
              <a:buChar char=""/>
              <a:tabLst>
                <a:tab pos="295910" algn="l"/>
                <a:tab pos="322580" algn="l"/>
              </a:tabLst>
            </a:pPr>
            <a:r>
              <a:rPr lang="en-GB" sz="2000" dirty="0"/>
              <a:t>P</a:t>
            </a:r>
            <a:r>
              <a:rPr lang="en-GB" sz="2000" b="1" dirty="0"/>
              <a:t>reconception </a:t>
            </a:r>
            <a:r>
              <a:rPr lang="en-GB" sz="2000" b="1" dirty="0" err="1"/>
              <a:t>Counseling</a:t>
            </a:r>
            <a:r>
              <a:rPr lang="en-GB" sz="2000" dirty="0"/>
              <a:t> </a:t>
            </a:r>
          </a:p>
        </p:txBody>
      </p:sp>
      <p:pic>
        <p:nvPicPr>
          <p:cNvPr id="5" name="object 5"/>
          <p:cNvPicPr/>
          <p:nvPr/>
        </p:nvPicPr>
        <p:blipFill>
          <a:blip r:embed="rId2" cstate="print"/>
          <a:stretch>
            <a:fillRect/>
          </a:stretch>
        </p:blipFill>
        <p:spPr>
          <a:xfrm>
            <a:off x="10096500" y="0"/>
            <a:ext cx="2095500" cy="1377696"/>
          </a:xfrm>
          <a:prstGeom prst="rect">
            <a:avLst/>
          </a:prstGeom>
        </p:spPr>
      </p:pic>
    </p:spTree>
    <p:extLst>
      <p:ext uri="{BB962C8B-B14F-4D97-AF65-F5344CB8AC3E}">
        <p14:creationId xmlns:p14="http://schemas.microsoft.com/office/powerpoint/2010/main" val="11060877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4800" y="164920"/>
            <a:ext cx="8763000" cy="505267"/>
          </a:xfrm>
          <a:prstGeom prst="rect">
            <a:avLst/>
          </a:prstGeom>
        </p:spPr>
        <p:txBody>
          <a:bodyPr vert="horz" wrap="square" lIns="0" tIns="12700" rIns="0" bIns="0" rtlCol="0">
            <a:spAutoFit/>
          </a:bodyPr>
          <a:lstStyle/>
          <a:p>
            <a:pPr marL="12700">
              <a:lnSpc>
                <a:spcPct val="100000"/>
              </a:lnSpc>
              <a:spcBef>
                <a:spcPts val="100"/>
              </a:spcBef>
            </a:pPr>
            <a:r>
              <a:rPr lang="en-GB" sz="3200" i="0" dirty="0"/>
              <a:t>RECENT ADVANCES/RESARCH ARTICLE</a:t>
            </a:r>
            <a:endParaRPr sz="3200" i="0" dirty="0"/>
          </a:p>
        </p:txBody>
      </p:sp>
      <p:sp>
        <p:nvSpPr>
          <p:cNvPr id="4" name="object 4"/>
          <p:cNvSpPr txBox="1">
            <a:spLocks noGrp="1"/>
          </p:cNvSpPr>
          <p:nvPr>
            <p:ph type="body" idx="1"/>
          </p:nvPr>
        </p:nvSpPr>
        <p:spPr>
          <a:xfrm>
            <a:off x="457200" y="838200"/>
            <a:ext cx="10834370" cy="1304844"/>
          </a:xfrm>
          <a:prstGeom prst="rect">
            <a:avLst/>
          </a:prstGeom>
        </p:spPr>
        <p:txBody>
          <a:bodyPr vert="horz" wrap="square" lIns="0" tIns="12065" rIns="0" bIns="0" rtlCol="0">
            <a:spAutoFit/>
          </a:bodyPr>
          <a:lstStyle/>
          <a:p>
            <a:pPr marL="20955" marR="5080">
              <a:lnSpc>
                <a:spcPct val="100000"/>
              </a:lnSpc>
              <a:spcBef>
                <a:spcPts val="95"/>
              </a:spcBef>
              <a:buClr>
                <a:srgbClr val="0AD0D9"/>
              </a:buClr>
              <a:buSzPct val="91071"/>
              <a:tabLst>
                <a:tab pos="295910" algn="l"/>
                <a:tab pos="322580" algn="l"/>
              </a:tabLst>
            </a:pPr>
            <a:endParaRPr b="1" spc="-20" dirty="0"/>
          </a:p>
          <a:p>
            <a:r>
              <a:rPr lang="en-GB" dirty="0"/>
              <a:t>Treatment for Mild Chronic Hypertension during Pregnancy</a:t>
            </a:r>
          </a:p>
          <a:p>
            <a:r>
              <a:rPr lang="en-GB" spc="-10" dirty="0">
                <a:solidFill>
                  <a:schemeClr val="accent5">
                    <a:lumMod val="40000"/>
                    <a:lumOff val="60000"/>
                  </a:schemeClr>
                </a:solidFill>
              </a:rPr>
              <a:t> </a:t>
            </a:r>
            <a:r>
              <a:rPr lang="pt-BR" sz="2000" b="1" dirty="0"/>
              <a:t>N</a:t>
            </a:r>
            <a:r>
              <a:rPr lang="pt-BR" sz="2000" b="1" dirty="0">
                <a:latin typeface="+mj-lt"/>
              </a:rPr>
              <a:t> Engl J Med 2022;386:1781-1792 DOI: 10.1056/NEJMoa2201295  </a:t>
            </a:r>
            <a:r>
              <a:rPr lang="pt-BR" sz="2000" b="1" u="sng" dirty="0">
                <a:latin typeface="+mj-lt"/>
              </a:rPr>
              <a:t>VOL. 386 NO. 19</a:t>
            </a:r>
            <a:endParaRPr lang="pt-BR" sz="2000" b="1" dirty="0">
              <a:latin typeface="+mj-lt"/>
            </a:endParaRPr>
          </a:p>
        </p:txBody>
      </p:sp>
      <p:pic>
        <p:nvPicPr>
          <p:cNvPr id="5" name="object 5"/>
          <p:cNvPicPr/>
          <p:nvPr/>
        </p:nvPicPr>
        <p:blipFill>
          <a:blip r:embed="rId2" cstate="print"/>
          <a:stretch>
            <a:fillRect/>
          </a:stretch>
        </p:blipFill>
        <p:spPr>
          <a:xfrm>
            <a:off x="10096500" y="0"/>
            <a:ext cx="2095500" cy="1377696"/>
          </a:xfrm>
          <a:prstGeom prst="rect">
            <a:avLst/>
          </a:prstGeom>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6000"/>
            <a:ext cx="121920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1117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914400" y="441666"/>
            <a:ext cx="9067800" cy="1951816"/>
          </a:xfrm>
          <a:prstGeom prst="rect">
            <a:avLst/>
          </a:prstGeom>
        </p:spPr>
        <p:txBody>
          <a:bodyPr vert="horz" wrap="square" lIns="0" tIns="12700" rIns="0" bIns="0" rtlCol="0">
            <a:spAutoFit/>
          </a:bodyPr>
          <a:lstStyle/>
          <a:p>
            <a:pPr marL="12700" marR="5080">
              <a:spcBef>
                <a:spcPts val="100"/>
              </a:spcBef>
            </a:pPr>
            <a:r>
              <a:rPr lang="en-GB" sz="3600" i="0" spc="-35" dirty="0"/>
              <a:t>MULTIDISCIPLINARY APPROACH</a:t>
            </a:r>
            <a:br>
              <a:rPr lang="en-GB" sz="4500" spc="-10" dirty="0"/>
            </a:br>
            <a:r>
              <a:rPr lang="en-GB" sz="4500" spc="-10" dirty="0"/>
              <a:t>                            </a:t>
            </a:r>
            <a:r>
              <a:rPr lang="en-GB" sz="2400" dirty="0"/>
              <a:t>VERTICAL/HORIZONTAL INTEGRATION</a:t>
            </a:r>
            <a:r>
              <a:rPr lang="en-GB" sz="2400" spc="-10" dirty="0"/>
              <a:t>                      </a:t>
            </a:r>
            <a:br>
              <a:rPr lang="en-GB" sz="4800" dirty="0"/>
            </a:br>
            <a:endParaRPr sz="4500" dirty="0"/>
          </a:p>
        </p:txBody>
      </p:sp>
      <p:sp>
        <p:nvSpPr>
          <p:cNvPr id="4" name="object 4"/>
          <p:cNvSpPr txBox="1"/>
          <p:nvPr/>
        </p:nvSpPr>
        <p:spPr>
          <a:xfrm>
            <a:off x="688340" y="2571699"/>
            <a:ext cx="10824210" cy="4569841"/>
          </a:xfrm>
          <a:prstGeom prst="rect">
            <a:avLst/>
          </a:prstGeom>
          <a:ln>
            <a:solidFill>
              <a:schemeClr val="accent5">
                <a:lumMod val="60000"/>
                <a:lumOff val="40000"/>
              </a:schemeClr>
            </a:solidFill>
          </a:ln>
        </p:spPr>
        <p:txBody>
          <a:bodyPr vert="horz" wrap="square" lIns="0" tIns="12065" rIns="0" bIns="0" rtlCol="0">
            <a:spAutoFit/>
          </a:bodyPr>
          <a:lstStyle/>
          <a:p>
            <a:pPr marL="12700" marR="5080" indent="381635" algn="just">
              <a:spcBef>
                <a:spcPts val="95"/>
              </a:spcBef>
              <a:buClr>
                <a:srgbClr val="0AD0D9"/>
              </a:buClr>
              <a:buSzPct val="94642"/>
              <a:buFont typeface="Wingdings"/>
              <a:buChar char=""/>
              <a:tabLst>
                <a:tab pos="394335" algn="l"/>
              </a:tabLst>
            </a:pPr>
            <a:r>
              <a:rPr lang="en-GB" sz="2400" dirty="0"/>
              <a:t>The management of hypertension in pregnancy requires a </a:t>
            </a:r>
            <a:r>
              <a:rPr lang="en-GB" sz="2400" b="1" dirty="0">
                <a:solidFill>
                  <a:schemeClr val="tx2">
                    <a:lumMod val="60000"/>
                    <a:lumOff val="40000"/>
                  </a:schemeClr>
                </a:solidFill>
              </a:rPr>
              <a:t>vertically integrated, multidisciplinary approach</a:t>
            </a:r>
            <a:r>
              <a:rPr lang="en-GB" sz="2400" dirty="0"/>
              <a:t>, beginning with an understanding of the underlying pathophysiology ,risk factors, and diagnosis.</a:t>
            </a:r>
          </a:p>
          <a:p>
            <a:pPr marL="12700" marR="5080" algn="just">
              <a:spcBef>
                <a:spcPts val="95"/>
              </a:spcBef>
              <a:buClr>
                <a:srgbClr val="0AD0D9"/>
              </a:buClr>
              <a:buSzPct val="94642"/>
              <a:tabLst>
                <a:tab pos="394335" algn="l"/>
              </a:tabLst>
            </a:pPr>
            <a:endParaRPr lang="en-GB" sz="2400" dirty="0"/>
          </a:p>
          <a:p>
            <a:pPr marL="12700" marR="5080" indent="381635" algn="just">
              <a:spcBef>
                <a:spcPts val="95"/>
              </a:spcBef>
              <a:buClr>
                <a:srgbClr val="0AD0D9"/>
              </a:buClr>
              <a:buSzPct val="94642"/>
              <a:buFont typeface="Wingdings"/>
              <a:buChar char=""/>
              <a:tabLst>
                <a:tab pos="394335" algn="l"/>
              </a:tabLst>
            </a:pPr>
            <a:r>
              <a:rPr lang="en-GB" sz="2400" dirty="0"/>
              <a:t>Effective management involves collaboration among </a:t>
            </a:r>
            <a:r>
              <a:rPr lang="en-GB" sz="2400" b="1" dirty="0">
                <a:solidFill>
                  <a:schemeClr val="tx2">
                    <a:lumMod val="60000"/>
                    <a:lumOff val="40000"/>
                  </a:schemeClr>
                </a:solidFill>
              </a:rPr>
              <a:t>obstetricians, neurologist, </a:t>
            </a:r>
            <a:r>
              <a:rPr lang="en-GB" sz="2400" b="1" dirty="0" err="1">
                <a:solidFill>
                  <a:schemeClr val="tx2">
                    <a:lumMod val="60000"/>
                    <a:lumOff val="40000"/>
                  </a:schemeClr>
                </a:solidFill>
              </a:rPr>
              <a:t>pediatricians</a:t>
            </a:r>
            <a:r>
              <a:rPr lang="en-GB" sz="2400" b="1" dirty="0">
                <a:solidFill>
                  <a:schemeClr val="tx2">
                    <a:lumMod val="60000"/>
                    <a:lumOff val="40000"/>
                  </a:schemeClr>
                </a:solidFill>
              </a:rPr>
              <a:t>, nutritionists, and internal medicine specialists</a:t>
            </a:r>
            <a:r>
              <a:rPr lang="en-GB" sz="2400" dirty="0">
                <a:solidFill>
                  <a:schemeClr val="tx2">
                    <a:lumMod val="60000"/>
                    <a:lumOff val="40000"/>
                  </a:schemeClr>
                </a:solidFill>
              </a:rPr>
              <a:t> </a:t>
            </a:r>
            <a:r>
              <a:rPr lang="en-GB" sz="2400" dirty="0"/>
              <a:t>along with the integration of lifestyle modifications, pharmacological treatment, and obstetric monitoring</a:t>
            </a:r>
          </a:p>
          <a:p>
            <a:pPr marL="12700" marR="5080" algn="just">
              <a:spcBef>
                <a:spcPts val="95"/>
              </a:spcBef>
              <a:buClr>
                <a:srgbClr val="0AD0D9"/>
              </a:buClr>
              <a:buSzPct val="94642"/>
              <a:tabLst>
                <a:tab pos="394335" algn="l"/>
              </a:tabLst>
            </a:pPr>
            <a:endParaRPr lang="en-GB" sz="2400" dirty="0"/>
          </a:p>
          <a:p>
            <a:pPr marL="12700" marR="5080" indent="381635" algn="just">
              <a:spcBef>
                <a:spcPts val="95"/>
              </a:spcBef>
              <a:buClr>
                <a:srgbClr val="0AD0D9"/>
              </a:buClr>
              <a:buSzPct val="94642"/>
              <a:buFont typeface="Wingdings"/>
              <a:buChar char=""/>
              <a:tabLst>
                <a:tab pos="394335" algn="l"/>
              </a:tabLst>
            </a:pPr>
            <a:r>
              <a:rPr lang="en-GB" sz="2400" dirty="0"/>
              <a:t> Additionally, postpartum follow-up and public health interventions play a crucial role in preventing long-term complications for both the mother and child.</a:t>
            </a:r>
          </a:p>
          <a:p>
            <a:pPr marL="12700" marR="5080" algn="just">
              <a:lnSpc>
                <a:spcPct val="100000"/>
              </a:lnSpc>
              <a:spcBef>
                <a:spcPts val="95"/>
              </a:spcBef>
              <a:buClr>
                <a:srgbClr val="0AD0D9"/>
              </a:buClr>
              <a:buSzPct val="94642"/>
              <a:tabLst>
                <a:tab pos="394335" algn="l"/>
              </a:tabLst>
            </a:pPr>
            <a:endParaRPr sz="2800" dirty="0">
              <a:latin typeface="Constantia"/>
              <a:cs typeface="Constantia"/>
            </a:endParaRPr>
          </a:p>
        </p:txBody>
      </p:sp>
      <p:pic>
        <p:nvPicPr>
          <p:cNvPr id="5" name="object 5"/>
          <p:cNvPicPr/>
          <p:nvPr/>
        </p:nvPicPr>
        <p:blipFill>
          <a:blip r:embed="rId2" cstate="print"/>
          <a:stretch>
            <a:fillRect/>
          </a:stretch>
        </p:blipFill>
        <p:spPr>
          <a:xfrm>
            <a:off x="9305543" y="32003"/>
            <a:ext cx="2886455" cy="2520696"/>
          </a:xfrm>
          <a:prstGeom prst="rect">
            <a:avLst/>
          </a:prstGeom>
        </p:spPr>
      </p:pic>
    </p:spTree>
    <p:extLst>
      <p:ext uri="{BB962C8B-B14F-4D97-AF65-F5344CB8AC3E}">
        <p14:creationId xmlns:p14="http://schemas.microsoft.com/office/powerpoint/2010/main" val="25502737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345305" y="838200"/>
            <a:ext cx="5386917" cy="553998"/>
          </a:xfrm>
          <a:solidFill>
            <a:schemeClr val="accent2"/>
          </a:solidFill>
          <a:ln>
            <a:solidFill>
              <a:schemeClr val="accent6">
                <a:lumMod val="60000"/>
                <a:lumOff val="40000"/>
              </a:schemeClr>
            </a:solidFill>
          </a:ln>
        </p:spPr>
        <p:txBody>
          <a:bodyPr/>
          <a:lstStyle/>
          <a:p>
            <a:pPr algn="ctr"/>
            <a:r>
              <a:rPr lang="en-US" dirty="0"/>
              <a:t>Resources/References</a:t>
            </a:r>
          </a:p>
          <a:p>
            <a:pPr algn="ctr"/>
            <a:endParaRPr lang="en-US" dirty="0"/>
          </a:p>
        </p:txBody>
      </p:sp>
      <p:pic>
        <p:nvPicPr>
          <p:cNvPr id="3074" name="Picture 2"/>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1320801" y="2013585"/>
            <a:ext cx="1930400" cy="1521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59201" y="2013585"/>
            <a:ext cx="1828800" cy="1521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3038764" y="5371624"/>
            <a:ext cx="2327563" cy="369332"/>
          </a:xfrm>
          <a:prstGeom prst="rect">
            <a:avLst/>
          </a:prstGeom>
          <a:noFill/>
          <a:ln>
            <a:solidFill>
              <a:schemeClr val="accent1"/>
            </a:solidFill>
          </a:ln>
        </p:spPr>
        <p:txBody>
          <a:bodyPr wrap="square" rtlCol="0">
            <a:spAutoFit/>
          </a:bodyPr>
          <a:lstStyle/>
          <a:p>
            <a:r>
              <a:rPr lang="en-US" dirty="0"/>
              <a:t>RCOG GUIDELINES</a:t>
            </a:r>
          </a:p>
        </p:txBody>
      </p:sp>
      <p:pic>
        <p:nvPicPr>
          <p:cNvPr id="1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0065" y="4639152"/>
            <a:ext cx="229870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2711670" y="3920359"/>
            <a:ext cx="2654657" cy="646331"/>
          </a:xfrm>
          <a:prstGeom prst="rect">
            <a:avLst/>
          </a:prstGeom>
          <a:noFill/>
          <a:ln>
            <a:solidFill>
              <a:schemeClr val="accent1"/>
            </a:solidFill>
          </a:ln>
        </p:spPr>
        <p:txBody>
          <a:bodyPr wrap="square" rtlCol="0">
            <a:spAutoFit/>
          </a:bodyPr>
          <a:lstStyle/>
          <a:p>
            <a:pPr algn="ctr"/>
            <a:r>
              <a:rPr lang="en-US" dirty="0">
                <a:solidFill>
                  <a:srgbClr val="C00000"/>
                </a:solidFill>
              </a:rPr>
              <a:t>MEDSCAPE</a:t>
            </a:r>
          </a:p>
          <a:p>
            <a:pPr algn="ctr"/>
            <a:r>
              <a:rPr lang="en-US" dirty="0">
                <a:solidFill>
                  <a:srgbClr val="C00000"/>
                </a:solidFill>
              </a:rPr>
              <a:t>RCOG Guidelines</a:t>
            </a:r>
          </a:p>
        </p:txBody>
      </p:sp>
      <p:sp>
        <p:nvSpPr>
          <p:cNvPr id="2" name="Text Placeholder 1"/>
          <p:cNvSpPr>
            <a:spLocks noGrp="1"/>
          </p:cNvSpPr>
          <p:nvPr>
            <p:ph type="body" sz="quarter" idx="3"/>
          </p:nvPr>
        </p:nvSpPr>
        <p:spPr/>
        <p:txBody>
          <a:bodyPr/>
          <a:lstStyle/>
          <a:p>
            <a:endParaRPr lang="en-GB" dirty="0"/>
          </a:p>
        </p:txBody>
      </p:sp>
      <p:pic>
        <p:nvPicPr>
          <p:cNvPr id="2050" name="Picture 2"/>
          <p:cNvPicPr>
            <a:picLocks noGrp="1" noChangeAspect="1" noChangeArrowheads="1"/>
          </p:cNvPicPr>
          <p:nvPr>
            <p:ph sz="quarter" idx="4"/>
          </p:nvPr>
        </p:nvPicPr>
        <p:blipFill>
          <a:blip r:embed="rId6">
            <a:extLst>
              <a:ext uri="{28A0092B-C50C-407E-A947-70E740481C1C}">
                <a14:useLocalDpi xmlns:a14="http://schemas.microsoft.com/office/drawing/2010/main" val="0"/>
              </a:ext>
            </a:extLst>
          </a:blip>
          <a:srcRect/>
          <a:stretch>
            <a:fillRect/>
          </a:stretch>
        </p:blipFill>
        <p:spPr bwMode="auto">
          <a:xfrm>
            <a:off x="6096000" y="0"/>
            <a:ext cx="6096000"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42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240" y="-177546"/>
            <a:ext cx="9800310" cy="1985159"/>
          </a:xfrm>
        </p:spPr>
        <p:txBody>
          <a:bodyPr/>
          <a:lstStyle/>
          <a:p>
            <a:br>
              <a:rPr lang="en-GB" dirty="0"/>
            </a:br>
            <a:br>
              <a:rPr lang="en-GB" dirty="0"/>
            </a:br>
            <a:r>
              <a:rPr lang="en-GB" i="0" dirty="0"/>
              <a:t>SEQUENCE OF LGIS</a:t>
            </a:r>
          </a:p>
        </p:txBody>
      </p:sp>
      <p:sp>
        <p:nvSpPr>
          <p:cNvPr id="3" name="Text Placeholder 2"/>
          <p:cNvSpPr>
            <a:spLocks noGrp="1"/>
          </p:cNvSpPr>
          <p:nvPr>
            <p:ph type="body" idx="1"/>
          </p:nvPr>
        </p:nvSpPr>
        <p:spPr>
          <a:xfrm>
            <a:off x="533400" y="2590800"/>
            <a:ext cx="11208386" cy="3877985"/>
          </a:xfrm>
        </p:spPr>
        <p:txBody>
          <a:bodyPr/>
          <a:lstStyle/>
          <a:p>
            <a:r>
              <a:rPr lang="en-GB" dirty="0">
                <a:latin typeface="+mj-lt"/>
              </a:rPr>
              <a:t>Learning Objectives</a:t>
            </a:r>
          </a:p>
          <a:p>
            <a:r>
              <a:rPr lang="en-GB" dirty="0">
                <a:latin typeface="+mj-lt"/>
              </a:rPr>
              <a:t>Introduction /</a:t>
            </a:r>
            <a:r>
              <a:rPr lang="en-GB" dirty="0" err="1">
                <a:latin typeface="+mj-lt"/>
              </a:rPr>
              <a:t>Etiology</a:t>
            </a:r>
            <a:r>
              <a:rPr lang="en-GB" dirty="0">
                <a:latin typeface="+mj-lt"/>
              </a:rPr>
              <a:t>/ Classification of Hypertension in Pregnancy (Core Concept)</a:t>
            </a:r>
          </a:p>
          <a:p>
            <a:r>
              <a:rPr lang="en-GB" dirty="0">
                <a:latin typeface="+mj-lt"/>
              </a:rPr>
              <a:t>Related Pathophysiology(Horizontal Integration)</a:t>
            </a:r>
          </a:p>
          <a:p>
            <a:r>
              <a:rPr lang="en-GB" dirty="0">
                <a:latin typeface="+mj-lt"/>
              </a:rPr>
              <a:t>Diagnosis and Management of Hypertension in Pregnancy ( Core Concept)</a:t>
            </a:r>
          </a:p>
          <a:p>
            <a:r>
              <a:rPr lang="en-GB" dirty="0">
                <a:latin typeface="+mj-lt"/>
              </a:rPr>
              <a:t>Complications of Hypertension in Pregnancy(Vertical Integration)</a:t>
            </a:r>
          </a:p>
          <a:p>
            <a:r>
              <a:rPr lang="en-GB" dirty="0">
                <a:latin typeface="+mj-lt"/>
              </a:rPr>
              <a:t>Family Medicine/Research/MDM/Ethics</a:t>
            </a:r>
          </a:p>
          <a:p>
            <a:endParaRPr lang="en-GB" dirty="0"/>
          </a:p>
          <a:p>
            <a:endParaRPr lang="en-GB" dirty="0"/>
          </a:p>
        </p:txBody>
      </p:sp>
    </p:spTree>
    <p:extLst>
      <p:ext uri="{BB962C8B-B14F-4D97-AF65-F5344CB8AC3E}">
        <p14:creationId xmlns:p14="http://schemas.microsoft.com/office/powerpoint/2010/main" val="1385026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240" y="-177546"/>
            <a:ext cx="9800310" cy="1985159"/>
          </a:xfrm>
        </p:spPr>
        <p:txBody>
          <a:bodyPr/>
          <a:lstStyle/>
          <a:p>
            <a:br>
              <a:rPr lang="en-GB" dirty="0"/>
            </a:br>
            <a:br>
              <a:rPr lang="en-GB" dirty="0"/>
            </a:br>
            <a:r>
              <a:rPr lang="en-GB" i="0" dirty="0"/>
              <a:t>Prof </a:t>
            </a:r>
            <a:r>
              <a:rPr lang="en-GB" i="0" dirty="0" err="1"/>
              <a:t>Umer</a:t>
            </a:r>
            <a:r>
              <a:rPr lang="en-GB" i="0" dirty="0"/>
              <a:t> Model of Integrated Lecture</a:t>
            </a:r>
          </a:p>
        </p:txBody>
      </p:sp>
      <p:sp>
        <p:nvSpPr>
          <p:cNvPr id="3" name="Text Placeholder 2"/>
          <p:cNvSpPr>
            <a:spLocks noGrp="1"/>
          </p:cNvSpPr>
          <p:nvPr>
            <p:ph type="body" idx="1"/>
          </p:nvPr>
        </p:nvSpPr>
        <p:spPr/>
        <p:txBody>
          <a:bodyPr/>
          <a:lstStyle/>
          <a:p>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81200"/>
            <a:ext cx="121920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84903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96900" y="426465"/>
            <a:ext cx="5281930" cy="711200"/>
          </a:xfrm>
          <a:prstGeom prst="rect">
            <a:avLst/>
          </a:prstGeom>
        </p:spPr>
        <p:txBody>
          <a:bodyPr vert="horz" wrap="square" lIns="0" tIns="12700" rIns="0" bIns="0" rtlCol="0">
            <a:spAutoFit/>
          </a:bodyPr>
          <a:lstStyle/>
          <a:p>
            <a:pPr marL="12700">
              <a:lnSpc>
                <a:spcPct val="100000"/>
              </a:lnSpc>
              <a:spcBef>
                <a:spcPts val="100"/>
              </a:spcBef>
            </a:pPr>
            <a:r>
              <a:rPr sz="4500" b="0" i="0" dirty="0">
                <a:latin typeface="Calibri"/>
                <a:cs typeface="Calibri"/>
              </a:rPr>
              <a:t>LEARNING</a:t>
            </a:r>
            <a:r>
              <a:rPr sz="4500" b="0" i="0" spc="-100" dirty="0">
                <a:latin typeface="Calibri"/>
                <a:cs typeface="Calibri"/>
              </a:rPr>
              <a:t> </a:t>
            </a:r>
            <a:r>
              <a:rPr sz="4500" b="0" i="0" spc="-10" dirty="0">
                <a:latin typeface="Calibri"/>
                <a:cs typeface="Calibri"/>
              </a:rPr>
              <a:t>OBJECTIVES</a:t>
            </a:r>
            <a:endParaRPr sz="4500" dirty="0">
              <a:latin typeface="Calibri"/>
              <a:cs typeface="Calibri"/>
            </a:endParaRPr>
          </a:p>
        </p:txBody>
      </p:sp>
      <p:sp>
        <p:nvSpPr>
          <p:cNvPr id="3" name="object 3"/>
          <p:cNvSpPr txBox="1"/>
          <p:nvPr/>
        </p:nvSpPr>
        <p:spPr>
          <a:xfrm>
            <a:off x="688340" y="1314957"/>
            <a:ext cx="10589895" cy="5279009"/>
          </a:xfrm>
          <a:prstGeom prst="rect">
            <a:avLst/>
          </a:prstGeom>
        </p:spPr>
        <p:txBody>
          <a:bodyPr vert="horz" wrap="square" lIns="0" tIns="13335" rIns="0" bIns="0" rtlCol="0">
            <a:spAutoFit/>
          </a:bodyPr>
          <a:lstStyle/>
          <a:p>
            <a:pPr marL="833755" algn="ctr">
              <a:lnSpc>
                <a:spcPct val="100000"/>
              </a:lnSpc>
              <a:spcBef>
                <a:spcPts val="105"/>
              </a:spcBef>
            </a:pPr>
            <a:r>
              <a:rPr lang="en-GB" sz="2900" dirty="0">
                <a:solidFill>
                  <a:srgbClr val="04607A"/>
                </a:solidFill>
                <a:latin typeface="Calibri"/>
                <a:cs typeface="Calibri"/>
              </a:rPr>
              <a:t>                              </a:t>
            </a:r>
            <a:r>
              <a:rPr sz="2400" dirty="0">
                <a:solidFill>
                  <a:srgbClr val="04607A"/>
                </a:solidFill>
                <a:latin typeface="Calibri"/>
                <a:cs typeface="Calibri"/>
              </a:rPr>
              <a:t>CORE</a:t>
            </a:r>
            <a:r>
              <a:rPr sz="2400" spc="-75" dirty="0">
                <a:solidFill>
                  <a:srgbClr val="04607A"/>
                </a:solidFill>
                <a:latin typeface="Calibri"/>
                <a:cs typeface="Calibri"/>
              </a:rPr>
              <a:t> </a:t>
            </a:r>
            <a:r>
              <a:rPr sz="2400" spc="-10" dirty="0">
                <a:solidFill>
                  <a:srgbClr val="04607A"/>
                </a:solidFill>
                <a:latin typeface="Calibri"/>
                <a:cs typeface="Calibri"/>
              </a:rPr>
              <a:t>CONCEPT</a:t>
            </a:r>
            <a:endParaRPr sz="2400" dirty="0">
              <a:latin typeface="Calibri"/>
              <a:cs typeface="Calibri"/>
            </a:endParaRPr>
          </a:p>
          <a:p>
            <a:pPr>
              <a:lnSpc>
                <a:spcPct val="100000"/>
              </a:lnSpc>
              <a:spcBef>
                <a:spcPts val="1705"/>
              </a:spcBef>
            </a:pPr>
            <a:endParaRPr sz="2000" dirty="0">
              <a:latin typeface="+mj-lt"/>
              <a:cs typeface="Calibri"/>
            </a:endParaRPr>
          </a:p>
          <a:p>
            <a:pPr marL="286385" marR="581025" indent="-274320">
              <a:lnSpc>
                <a:spcPct val="100000"/>
              </a:lnSpc>
              <a:buChar char="⚫"/>
              <a:tabLst>
                <a:tab pos="286385" algn="l"/>
                <a:tab pos="451484" algn="l"/>
              </a:tabLst>
            </a:pPr>
            <a:r>
              <a:rPr sz="2000" dirty="0">
                <a:solidFill>
                  <a:srgbClr val="0AD0D9"/>
                </a:solidFill>
                <a:latin typeface="+mj-lt"/>
                <a:cs typeface="Segoe UI Symbol"/>
              </a:rPr>
              <a:t>	</a:t>
            </a:r>
            <a:r>
              <a:rPr sz="2000" dirty="0">
                <a:latin typeface="+mj-lt"/>
                <a:cs typeface="Constantia"/>
              </a:rPr>
              <a:t>Recall</a:t>
            </a:r>
            <a:r>
              <a:rPr sz="2000" spc="-20" dirty="0">
                <a:latin typeface="+mj-lt"/>
                <a:cs typeface="Constantia"/>
              </a:rPr>
              <a:t> </a:t>
            </a:r>
            <a:r>
              <a:rPr sz="2000" spc="-25" dirty="0">
                <a:latin typeface="+mj-lt"/>
                <a:cs typeface="Constantia"/>
              </a:rPr>
              <a:t>Etiology,</a:t>
            </a:r>
            <a:r>
              <a:rPr sz="2000" spc="-55" dirty="0">
                <a:latin typeface="+mj-lt"/>
                <a:cs typeface="Constantia"/>
              </a:rPr>
              <a:t> </a:t>
            </a:r>
            <a:r>
              <a:rPr sz="2000" spc="-10" dirty="0">
                <a:latin typeface="+mj-lt"/>
                <a:cs typeface="Constantia"/>
              </a:rPr>
              <a:t>pathophysiology</a:t>
            </a:r>
            <a:r>
              <a:rPr sz="2000" spc="-195" dirty="0">
                <a:latin typeface="+mj-lt"/>
                <a:cs typeface="Constantia"/>
              </a:rPr>
              <a:t> </a:t>
            </a:r>
            <a:r>
              <a:rPr sz="2000" dirty="0">
                <a:latin typeface="+mj-lt"/>
                <a:cs typeface="Constantia"/>
              </a:rPr>
              <a:t>of</a:t>
            </a:r>
            <a:r>
              <a:rPr sz="2000" spc="55" dirty="0">
                <a:latin typeface="+mj-lt"/>
                <a:cs typeface="Constantia"/>
              </a:rPr>
              <a:t> </a:t>
            </a:r>
            <a:r>
              <a:rPr lang="en-GB" sz="2000" dirty="0">
                <a:latin typeface="+mj-lt"/>
                <a:cs typeface="Constantia"/>
              </a:rPr>
              <a:t>Hypertension </a:t>
            </a:r>
            <a:r>
              <a:rPr sz="2000" spc="-25" dirty="0">
                <a:latin typeface="+mj-lt"/>
                <a:cs typeface="Constantia"/>
              </a:rPr>
              <a:t>in </a:t>
            </a:r>
            <a:r>
              <a:rPr sz="2000" spc="-10" dirty="0">
                <a:latin typeface="+mj-lt"/>
                <a:cs typeface="Constantia"/>
              </a:rPr>
              <a:t>pregnancy</a:t>
            </a:r>
            <a:endParaRPr sz="2000" dirty="0">
              <a:latin typeface="+mj-lt"/>
              <a:cs typeface="Constantia"/>
            </a:endParaRPr>
          </a:p>
          <a:p>
            <a:pPr marL="286385" marR="861694" indent="-274955">
              <a:spcBef>
                <a:spcPts val="625"/>
              </a:spcBef>
              <a:buClr>
                <a:srgbClr val="0AD0D9"/>
              </a:buClr>
              <a:buSzPct val="94230"/>
              <a:buFont typeface="Segoe UI Symbol"/>
              <a:buChar char="⚫"/>
              <a:tabLst>
                <a:tab pos="286385" algn="l"/>
                <a:tab pos="3242945" algn="l"/>
              </a:tabLst>
            </a:pPr>
            <a:r>
              <a:rPr lang="en-GB" sz="2000" dirty="0">
                <a:latin typeface="+mj-lt"/>
              </a:rPr>
              <a:t>   Identify the risk factors and populations at  risk for developing </a:t>
            </a:r>
            <a:r>
              <a:rPr lang="en-GB" sz="2000" dirty="0">
                <a:latin typeface="+mj-lt"/>
                <a:cs typeface="Constantia"/>
              </a:rPr>
              <a:t>Hypertension </a:t>
            </a:r>
            <a:r>
              <a:rPr lang="en-GB" sz="2000" spc="-25" dirty="0">
                <a:latin typeface="+mj-lt"/>
                <a:cs typeface="Constantia"/>
              </a:rPr>
              <a:t>in </a:t>
            </a:r>
            <a:r>
              <a:rPr lang="en-GB" sz="2000" spc="-10" dirty="0">
                <a:latin typeface="+mj-lt"/>
                <a:cs typeface="Constantia"/>
              </a:rPr>
              <a:t>pregnancy</a:t>
            </a:r>
          </a:p>
          <a:p>
            <a:pPr marL="286385" marR="861694" indent="-274955">
              <a:spcBef>
                <a:spcPts val="625"/>
              </a:spcBef>
              <a:buClr>
                <a:srgbClr val="0AD0D9"/>
              </a:buClr>
              <a:buSzPct val="94230"/>
              <a:buFont typeface="Segoe UI Symbol"/>
              <a:buChar char="⚫"/>
              <a:tabLst>
                <a:tab pos="286385" algn="l"/>
                <a:tab pos="3242945" algn="l"/>
              </a:tabLst>
            </a:pPr>
            <a:r>
              <a:rPr lang="en-GB" sz="2000" dirty="0">
                <a:latin typeface="+mj-lt"/>
                <a:cs typeface="Constantia"/>
              </a:rPr>
              <a:t>   Classification of Hypertension </a:t>
            </a:r>
            <a:r>
              <a:rPr lang="en-GB" sz="2000" spc="-25" dirty="0">
                <a:latin typeface="+mj-lt"/>
                <a:cs typeface="Constantia"/>
              </a:rPr>
              <a:t>in </a:t>
            </a:r>
            <a:r>
              <a:rPr lang="en-GB" sz="2000" spc="-10" dirty="0">
                <a:latin typeface="+mj-lt"/>
                <a:cs typeface="Constantia"/>
              </a:rPr>
              <a:t>pregnancy</a:t>
            </a:r>
            <a:endParaRPr lang="en-GB" sz="2000" dirty="0">
              <a:latin typeface="+mj-lt"/>
            </a:endParaRPr>
          </a:p>
          <a:p>
            <a:pPr marL="286385" marR="861694" indent="-274955">
              <a:lnSpc>
                <a:spcPct val="100000"/>
              </a:lnSpc>
              <a:spcBef>
                <a:spcPts val="625"/>
              </a:spcBef>
              <a:buClr>
                <a:srgbClr val="0AD0D9"/>
              </a:buClr>
              <a:buSzPct val="94230"/>
              <a:buFont typeface="Segoe UI Symbol"/>
              <a:buChar char="⚫"/>
              <a:tabLst>
                <a:tab pos="286385" algn="l"/>
                <a:tab pos="3242945" algn="l"/>
              </a:tabLst>
            </a:pPr>
            <a:r>
              <a:rPr lang="en-GB" sz="2000" dirty="0">
                <a:latin typeface="+mj-lt"/>
              </a:rPr>
              <a:t>   Discuss the diagnostic criteria </a:t>
            </a:r>
          </a:p>
          <a:p>
            <a:pPr marL="286385" marR="861694" indent="-274955">
              <a:spcBef>
                <a:spcPts val="625"/>
              </a:spcBef>
              <a:buClr>
                <a:srgbClr val="0AD0D9"/>
              </a:buClr>
              <a:buSzPct val="94230"/>
              <a:buFont typeface="Segoe UI Symbol"/>
              <a:buChar char="⚫"/>
              <a:tabLst>
                <a:tab pos="286385" algn="l"/>
                <a:tab pos="3242945" algn="l"/>
              </a:tabLst>
            </a:pPr>
            <a:r>
              <a:rPr lang="en-GB" sz="2000" dirty="0">
                <a:latin typeface="+mj-lt"/>
              </a:rPr>
              <a:t>   Explain the maternal and </a:t>
            </a:r>
            <a:r>
              <a:rPr lang="en-GB" sz="2000" dirty="0" err="1">
                <a:latin typeface="+mj-lt"/>
              </a:rPr>
              <a:t>fetal</a:t>
            </a:r>
            <a:r>
              <a:rPr lang="en-GB" sz="2000" dirty="0">
                <a:latin typeface="+mj-lt"/>
              </a:rPr>
              <a:t> complications associated with </a:t>
            </a:r>
            <a:r>
              <a:rPr lang="en-GB" sz="2000" dirty="0">
                <a:latin typeface="+mj-lt"/>
                <a:cs typeface="Constantia"/>
              </a:rPr>
              <a:t>Hypertension </a:t>
            </a:r>
            <a:r>
              <a:rPr lang="en-GB" sz="2000" spc="-25" dirty="0">
                <a:latin typeface="+mj-lt"/>
                <a:cs typeface="Constantia"/>
              </a:rPr>
              <a:t>in </a:t>
            </a:r>
            <a:r>
              <a:rPr lang="en-GB" sz="2000" spc="-10" dirty="0">
                <a:latin typeface="+mj-lt"/>
                <a:cs typeface="Constantia"/>
              </a:rPr>
              <a:t>pregnancy</a:t>
            </a:r>
            <a:endParaRPr lang="en-GB" sz="2000" dirty="0">
              <a:latin typeface="+mj-lt"/>
              <a:cs typeface="Constantia"/>
            </a:endParaRPr>
          </a:p>
          <a:p>
            <a:pPr marL="286385" marR="861694" indent="-274955">
              <a:lnSpc>
                <a:spcPct val="100000"/>
              </a:lnSpc>
              <a:spcBef>
                <a:spcPts val="625"/>
              </a:spcBef>
              <a:buClr>
                <a:srgbClr val="0AD0D9"/>
              </a:buClr>
              <a:buSzPct val="94230"/>
              <a:buFont typeface="Segoe UI Symbol"/>
              <a:buChar char="⚫"/>
              <a:tabLst>
                <a:tab pos="286385" algn="l"/>
                <a:tab pos="3242945" algn="l"/>
              </a:tabLst>
            </a:pPr>
            <a:r>
              <a:rPr lang="en-GB" sz="2000" dirty="0">
                <a:latin typeface="+mj-lt"/>
              </a:rPr>
              <a:t>   Describe the lifestyle modifications recommended for management.</a:t>
            </a:r>
          </a:p>
          <a:p>
            <a:pPr marL="286385" marR="861694" indent="-274955">
              <a:lnSpc>
                <a:spcPct val="100000"/>
              </a:lnSpc>
              <a:spcBef>
                <a:spcPts val="625"/>
              </a:spcBef>
              <a:buClr>
                <a:srgbClr val="0AD0D9"/>
              </a:buClr>
              <a:buSzPct val="94230"/>
              <a:buFont typeface="Segoe UI Symbol"/>
              <a:buChar char="⚫"/>
              <a:tabLst>
                <a:tab pos="286385" algn="l"/>
                <a:tab pos="3242945" algn="l"/>
              </a:tabLst>
            </a:pPr>
            <a:r>
              <a:rPr lang="en-GB" sz="2000" dirty="0">
                <a:latin typeface="+mj-lt"/>
              </a:rPr>
              <a:t>   Compare the pharmacological options available for management.</a:t>
            </a:r>
          </a:p>
          <a:p>
            <a:pPr marL="286385" marR="861694" indent="-274955">
              <a:lnSpc>
                <a:spcPct val="100000"/>
              </a:lnSpc>
              <a:spcBef>
                <a:spcPts val="625"/>
              </a:spcBef>
              <a:buClr>
                <a:srgbClr val="0AD0D9"/>
              </a:buClr>
              <a:buSzPct val="94230"/>
              <a:buFont typeface="Segoe UI Symbol"/>
              <a:buChar char="⚫"/>
              <a:tabLst>
                <a:tab pos="286385" algn="l"/>
                <a:tab pos="3242945" algn="l"/>
              </a:tabLst>
            </a:pPr>
            <a:r>
              <a:rPr lang="en-GB" sz="2000" spc="-10" dirty="0">
                <a:latin typeface="+mj-lt"/>
                <a:cs typeface="Constantia"/>
              </a:rPr>
              <a:t>   </a:t>
            </a:r>
            <a:r>
              <a:rPr lang="en-GB" sz="2000" dirty="0">
                <a:latin typeface="+mj-lt"/>
              </a:rPr>
              <a:t>Explain the importance of postpartum screening and lifestyle interventions</a:t>
            </a:r>
          </a:p>
          <a:p>
            <a:pPr marL="11430" marR="861694">
              <a:lnSpc>
                <a:spcPct val="100000"/>
              </a:lnSpc>
              <a:spcBef>
                <a:spcPts val="625"/>
              </a:spcBef>
              <a:buClr>
                <a:srgbClr val="0AD0D9"/>
              </a:buClr>
              <a:buSzPct val="94230"/>
              <a:tabLst>
                <a:tab pos="286385" algn="l"/>
                <a:tab pos="3242945" algn="l"/>
              </a:tabLst>
            </a:pPr>
            <a:r>
              <a:rPr lang="en-GB" sz="2000" dirty="0">
                <a:latin typeface="+mj-lt"/>
              </a:rPr>
              <a:t>        to prevent future complications.</a:t>
            </a:r>
          </a:p>
          <a:p>
            <a:pPr marL="286385" marR="861694" indent="-274955">
              <a:lnSpc>
                <a:spcPct val="100000"/>
              </a:lnSpc>
              <a:spcBef>
                <a:spcPts val="625"/>
              </a:spcBef>
              <a:buClr>
                <a:srgbClr val="0AD0D9"/>
              </a:buClr>
              <a:buSzPct val="94230"/>
              <a:buFont typeface="Segoe UI Symbol"/>
              <a:buChar char="⚫"/>
              <a:tabLst>
                <a:tab pos="286385" algn="l"/>
                <a:tab pos="3242945" algn="l"/>
              </a:tabLst>
            </a:pPr>
            <a:r>
              <a:rPr lang="en-GB" sz="2000" dirty="0">
                <a:latin typeface="+mj-lt"/>
              </a:rPr>
              <a:t>   Identify public health strategies/MDM for early detection and management in at-</a:t>
            </a:r>
          </a:p>
          <a:p>
            <a:pPr marL="11430" marR="861694">
              <a:lnSpc>
                <a:spcPct val="100000"/>
              </a:lnSpc>
              <a:spcBef>
                <a:spcPts val="625"/>
              </a:spcBef>
              <a:buClr>
                <a:srgbClr val="0AD0D9"/>
              </a:buClr>
              <a:buSzPct val="94230"/>
              <a:tabLst>
                <a:tab pos="286385" algn="l"/>
                <a:tab pos="3242945" algn="l"/>
              </a:tabLst>
            </a:pPr>
            <a:r>
              <a:rPr lang="en-GB" sz="2000" dirty="0">
                <a:latin typeface="+mj-lt"/>
              </a:rPr>
              <a:t>        risk populations.</a:t>
            </a:r>
          </a:p>
        </p:txBody>
      </p:sp>
      <p:pic>
        <p:nvPicPr>
          <p:cNvPr id="4" name="object 4"/>
          <p:cNvPicPr/>
          <p:nvPr/>
        </p:nvPicPr>
        <p:blipFill>
          <a:blip r:embed="rId2" cstate="print"/>
          <a:stretch>
            <a:fillRect/>
          </a:stretch>
        </p:blipFill>
        <p:spPr>
          <a:xfrm>
            <a:off x="10620756" y="0"/>
            <a:ext cx="1571244" cy="136855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33400" y="1264920"/>
            <a:ext cx="10955655" cy="5091779"/>
          </a:xfrm>
          <a:prstGeom prst="rect">
            <a:avLst/>
          </a:prstGeom>
        </p:spPr>
        <p:txBody>
          <a:bodyPr vert="horz" wrap="square" lIns="0" tIns="13335" rIns="0" bIns="0" rtlCol="0">
            <a:spAutoFit/>
          </a:bodyPr>
          <a:lstStyle/>
          <a:p>
            <a:pPr marL="354965" marR="5080" indent="-342900" algn="just">
              <a:lnSpc>
                <a:spcPct val="100000"/>
              </a:lnSpc>
              <a:spcBef>
                <a:spcPts val="105"/>
              </a:spcBef>
              <a:buClr>
                <a:srgbClr val="0AD0D9"/>
              </a:buClr>
              <a:buSzPct val="90625"/>
              <a:buFont typeface="Wingdings" pitchFamily="2" charset="2"/>
              <a:buChar char="q"/>
              <a:tabLst>
                <a:tab pos="286385" algn="l"/>
                <a:tab pos="356235" algn="l"/>
              </a:tabLst>
            </a:pPr>
            <a:r>
              <a:rPr lang="en-GB" sz="2000" dirty="0">
                <a:latin typeface="+mj-lt"/>
                <a:cs typeface="Constantia"/>
              </a:rPr>
              <a:t>Hypertension is the most common medical problem encountered during pregnancy complicating up to 10% of pregnancies. </a:t>
            </a:r>
          </a:p>
          <a:p>
            <a:pPr marL="354965" marR="5080" indent="-342900" algn="just">
              <a:lnSpc>
                <a:spcPct val="100000"/>
              </a:lnSpc>
              <a:spcBef>
                <a:spcPts val="105"/>
              </a:spcBef>
              <a:buClr>
                <a:srgbClr val="0AD0D9"/>
              </a:buClr>
              <a:buSzPct val="90625"/>
              <a:buFont typeface="Wingdings" pitchFamily="2" charset="2"/>
              <a:buChar char="q"/>
              <a:tabLst>
                <a:tab pos="286385" algn="l"/>
                <a:tab pos="356235" algn="l"/>
              </a:tabLst>
            </a:pPr>
            <a:endParaRPr lang="en-GB" sz="2000" dirty="0">
              <a:latin typeface="+mj-lt"/>
              <a:cs typeface="Constantia"/>
            </a:endParaRPr>
          </a:p>
          <a:p>
            <a:pPr marL="354965" marR="5080" indent="-342900" algn="just">
              <a:lnSpc>
                <a:spcPct val="100000"/>
              </a:lnSpc>
              <a:spcBef>
                <a:spcPts val="105"/>
              </a:spcBef>
              <a:buClr>
                <a:srgbClr val="0AD0D9"/>
              </a:buClr>
              <a:buSzPct val="90625"/>
              <a:buFont typeface="Wingdings" pitchFamily="2" charset="2"/>
              <a:buChar char="q"/>
              <a:tabLst>
                <a:tab pos="286385" algn="l"/>
                <a:tab pos="356235" algn="l"/>
              </a:tabLst>
            </a:pPr>
            <a:r>
              <a:rPr lang="en-GB" sz="2000" dirty="0">
                <a:latin typeface="+mj-lt"/>
                <a:cs typeface="Constantia"/>
              </a:rPr>
              <a:t> In the United States from 2017 to 2019  prevalence of hypertensive disorders in pregnancy at delivery rose from 13.3% to 15.9%.</a:t>
            </a:r>
          </a:p>
          <a:p>
            <a:pPr marL="354965" marR="5080" indent="-342900" algn="just">
              <a:lnSpc>
                <a:spcPct val="100000"/>
              </a:lnSpc>
              <a:spcBef>
                <a:spcPts val="105"/>
              </a:spcBef>
              <a:buClr>
                <a:srgbClr val="0AD0D9"/>
              </a:buClr>
              <a:buSzPct val="90625"/>
              <a:buFont typeface="Wingdings" pitchFamily="2" charset="2"/>
              <a:buChar char="q"/>
              <a:tabLst>
                <a:tab pos="286385" algn="l"/>
                <a:tab pos="356235" algn="l"/>
              </a:tabLst>
            </a:pPr>
            <a:endParaRPr lang="en-GB" sz="2000" dirty="0">
              <a:latin typeface="+mj-lt"/>
              <a:cs typeface="Constantia"/>
            </a:endParaRPr>
          </a:p>
          <a:p>
            <a:pPr marL="354965" marR="5080" indent="-342900" algn="just">
              <a:lnSpc>
                <a:spcPct val="100000"/>
              </a:lnSpc>
              <a:spcBef>
                <a:spcPts val="105"/>
              </a:spcBef>
              <a:buClr>
                <a:srgbClr val="0AD0D9"/>
              </a:buClr>
              <a:buSzPct val="90625"/>
              <a:buFont typeface="Wingdings" pitchFamily="2" charset="2"/>
              <a:buChar char="q"/>
              <a:tabLst>
                <a:tab pos="286385" algn="l"/>
                <a:tab pos="356235" algn="l"/>
              </a:tabLst>
            </a:pPr>
            <a:r>
              <a:rPr lang="en-GB" sz="2000" dirty="0">
                <a:latin typeface="+mj-lt"/>
                <a:cs typeface="Constantia"/>
              </a:rPr>
              <a:t>Hypertensive disorders during pregnancy are classified into 4 categories as recommended by the National High Blood Pressure Education Program Working Group on High Blood Pressure in Pregnancy </a:t>
            </a:r>
          </a:p>
          <a:p>
            <a:pPr marL="12065" marR="5080" algn="just">
              <a:lnSpc>
                <a:spcPct val="100000"/>
              </a:lnSpc>
              <a:spcBef>
                <a:spcPts val="105"/>
              </a:spcBef>
              <a:buClr>
                <a:srgbClr val="0AD0D9"/>
              </a:buClr>
              <a:buSzPct val="90625"/>
              <a:tabLst>
                <a:tab pos="286385" algn="l"/>
                <a:tab pos="356235" algn="l"/>
              </a:tabLst>
            </a:pPr>
            <a:endParaRPr lang="en-GB" sz="2000" dirty="0">
              <a:latin typeface="+mj-lt"/>
              <a:cs typeface="Constantia"/>
            </a:endParaRPr>
          </a:p>
          <a:p>
            <a:pPr marL="469265" marR="5080" indent="-457200" algn="just">
              <a:lnSpc>
                <a:spcPct val="100000"/>
              </a:lnSpc>
              <a:spcBef>
                <a:spcPts val="105"/>
              </a:spcBef>
              <a:buClr>
                <a:srgbClr val="0AD0D9"/>
              </a:buClr>
              <a:buSzPct val="90625"/>
              <a:buFont typeface="+mj-lt"/>
              <a:buAutoNum type="arabicPeriod"/>
              <a:tabLst>
                <a:tab pos="286385" algn="l"/>
                <a:tab pos="356235" algn="l"/>
              </a:tabLst>
            </a:pPr>
            <a:r>
              <a:rPr lang="en-GB" sz="2000" dirty="0">
                <a:latin typeface="+mj-lt"/>
                <a:cs typeface="Constantia"/>
              </a:rPr>
              <a:t>Chronic hypertension</a:t>
            </a:r>
          </a:p>
          <a:p>
            <a:pPr marL="469265" marR="5080" indent="-457200" algn="just">
              <a:lnSpc>
                <a:spcPct val="100000"/>
              </a:lnSpc>
              <a:spcBef>
                <a:spcPts val="105"/>
              </a:spcBef>
              <a:buClr>
                <a:srgbClr val="0AD0D9"/>
              </a:buClr>
              <a:buSzPct val="90625"/>
              <a:buFont typeface="+mj-lt"/>
              <a:buAutoNum type="arabicPeriod"/>
              <a:tabLst>
                <a:tab pos="286385" algn="l"/>
                <a:tab pos="356235" algn="l"/>
              </a:tabLst>
            </a:pPr>
            <a:endParaRPr lang="en-GB" sz="2000" dirty="0">
              <a:latin typeface="+mj-lt"/>
              <a:cs typeface="Constantia"/>
            </a:endParaRPr>
          </a:p>
          <a:p>
            <a:pPr marL="469265" marR="5080" indent="-457200" algn="just">
              <a:lnSpc>
                <a:spcPct val="100000"/>
              </a:lnSpc>
              <a:spcBef>
                <a:spcPts val="105"/>
              </a:spcBef>
              <a:buClr>
                <a:srgbClr val="0AD0D9"/>
              </a:buClr>
              <a:buSzPct val="90625"/>
              <a:buFont typeface="+mj-lt"/>
              <a:buAutoNum type="arabicPeriod"/>
              <a:tabLst>
                <a:tab pos="286385" algn="l"/>
                <a:tab pos="356235" algn="l"/>
              </a:tabLst>
            </a:pPr>
            <a:r>
              <a:rPr lang="en-GB" sz="2000" dirty="0">
                <a:latin typeface="+mj-lt"/>
                <a:cs typeface="Constantia"/>
              </a:rPr>
              <a:t>Preeclampsia-</a:t>
            </a:r>
            <a:r>
              <a:rPr lang="en-GB" sz="2000" dirty="0" err="1">
                <a:latin typeface="+mj-lt"/>
                <a:cs typeface="Constantia"/>
              </a:rPr>
              <a:t>eclampsia</a:t>
            </a:r>
            <a:endParaRPr lang="en-GB" sz="2000" dirty="0">
              <a:latin typeface="+mj-lt"/>
              <a:cs typeface="Constantia"/>
            </a:endParaRPr>
          </a:p>
          <a:p>
            <a:pPr marL="469265" marR="5080" indent="-457200" algn="just">
              <a:lnSpc>
                <a:spcPct val="100000"/>
              </a:lnSpc>
              <a:spcBef>
                <a:spcPts val="105"/>
              </a:spcBef>
              <a:buClr>
                <a:srgbClr val="0AD0D9"/>
              </a:buClr>
              <a:buSzPct val="90625"/>
              <a:buFont typeface="+mj-lt"/>
              <a:buAutoNum type="arabicPeriod"/>
              <a:tabLst>
                <a:tab pos="286385" algn="l"/>
                <a:tab pos="356235" algn="l"/>
              </a:tabLst>
            </a:pPr>
            <a:endParaRPr lang="en-GB" sz="2000" dirty="0">
              <a:latin typeface="+mj-lt"/>
              <a:cs typeface="Constantia"/>
            </a:endParaRPr>
          </a:p>
          <a:p>
            <a:pPr marL="469265" marR="5080" indent="-457200" algn="just">
              <a:lnSpc>
                <a:spcPct val="100000"/>
              </a:lnSpc>
              <a:spcBef>
                <a:spcPts val="105"/>
              </a:spcBef>
              <a:buClr>
                <a:srgbClr val="0AD0D9"/>
              </a:buClr>
              <a:buSzPct val="90625"/>
              <a:buFont typeface="+mj-lt"/>
              <a:buAutoNum type="arabicPeriod"/>
              <a:tabLst>
                <a:tab pos="286385" algn="l"/>
                <a:tab pos="356235" algn="l"/>
              </a:tabLst>
            </a:pPr>
            <a:r>
              <a:rPr lang="en-GB" sz="2000" dirty="0">
                <a:latin typeface="+mj-lt"/>
                <a:cs typeface="Constantia"/>
              </a:rPr>
              <a:t>Preeclampsia superimposed on chronic hypertension</a:t>
            </a:r>
          </a:p>
          <a:p>
            <a:pPr marL="469265" marR="5080" indent="-457200" algn="just">
              <a:lnSpc>
                <a:spcPct val="100000"/>
              </a:lnSpc>
              <a:spcBef>
                <a:spcPts val="105"/>
              </a:spcBef>
              <a:buClr>
                <a:srgbClr val="0AD0D9"/>
              </a:buClr>
              <a:buSzPct val="90625"/>
              <a:buFont typeface="+mj-lt"/>
              <a:buAutoNum type="arabicPeriod"/>
              <a:tabLst>
                <a:tab pos="286385" algn="l"/>
                <a:tab pos="356235" algn="l"/>
              </a:tabLst>
            </a:pPr>
            <a:endParaRPr lang="en-GB" sz="2000" dirty="0">
              <a:latin typeface="+mj-lt"/>
              <a:cs typeface="Constantia"/>
            </a:endParaRPr>
          </a:p>
          <a:p>
            <a:pPr marL="469265" marR="5080" indent="-457200" algn="just">
              <a:lnSpc>
                <a:spcPct val="100000"/>
              </a:lnSpc>
              <a:spcBef>
                <a:spcPts val="105"/>
              </a:spcBef>
              <a:buClr>
                <a:srgbClr val="0AD0D9"/>
              </a:buClr>
              <a:buSzPct val="90625"/>
              <a:buFont typeface="+mj-lt"/>
              <a:buAutoNum type="arabicPeriod"/>
              <a:tabLst>
                <a:tab pos="286385" algn="l"/>
                <a:tab pos="356235" algn="l"/>
              </a:tabLst>
            </a:pPr>
            <a:r>
              <a:rPr lang="en-GB" sz="2000" dirty="0">
                <a:latin typeface="+mj-lt"/>
                <a:cs typeface="Constantia"/>
              </a:rPr>
              <a:t>Gestational hypertension/pregnancy-induced hypertension (PIH)</a:t>
            </a:r>
            <a:endParaRPr sz="2000" dirty="0">
              <a:latin typeface="+mj-lt"/>
              <a:cs typeface="Constantia"/>
            </a:endParaRPr>
          </a:p>
        </p:txBody>
      </p:sp>
      <p:pic>
        <p:nvPicPr>
          <p:cNvPr id="4" name="object 4"/>
          <p:cNvPicPr/>
          <p:nvPr/>
        </p:nvPicPr>
        <p:blipFill>
          <a:blip r:embed="rId2" cstate="print"/>
          <a:stretch>
            <a:fillRect/>
          </a:stretch>
        </p:blipFill>
        <p:spPr>
          <a:xfrm>
            <a:off x="10672573" y="0"/>
            <a:ext cx="1519427" cy="1264920"/>
          </a:xfrm>
          <a:prstGeom prst="rect">
            <a:avLst/>
          </a:prstGeom>
        </p:spPr>
      </p:pic>
      <p:sp>
        <p:nvSpPr>
          <p:cNvPr id="5" name="Title 4"/>
          <p:cNvSpPr>
            <a:spLocks noGrp="1"/>
          </p:cNvSpPr>
          <p:nvPr>
            <p:ph type="title"/>
          </p:nvPr>
        </p:nvSpPr>
        <p:spPr>
          <a:xfrm>
            <a:off x="457200" y="280035"/>
            <a:ext cx="9800310" cy="984885"/>
          </a:xfrm>
        </p:spPr>
        <p:txBody>
          <a:bodyPr/>
          <a:lstStyle/>
          <a:p>
            <a:r>
              <a:rPr lang="en-GB" sz="3200" i="0" dirty="0"/>
              <a:t>                                    INTRODUCTION</a:t>
            </a:r>
            <a:br>
              <a:rPr lang="en-GB" sz="3200" dirty="0"/>
            </a:br>
            <a:r>
              <a:rPr lang="en-GB" sz="3200" dirty="0"/>
              <a:t>                                                                         </a:t>
            </a:r>
            <a:r>
              <a:rPr lang="en-GB" sz="2000" b="0" i="0" dirty="0"/>
              <a:t>CORE CONCEPT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687760" cy="1631216"/>
          </a:xfrm>
        </p:spPr>
        <p:txBody>
          <a:bodyPr/>
          <a:lstStyle/>
          <a:p>
            <a:pPr algn="r"/>
            <a:r>
              <a:rPr lang="en-GB" i="0" dirty="0"/>
              <a:t>PHYSIOLOGICAL CHANGES DURING PREGNANCY</a:t>
            </a:r>
            <a:br>
              <a:rPr lang="en-GB" i="0" dirty="0"/>
            </a:br>
            <a:r>
              <a:rPr lang="en-GB" sz="2000" b="0" i="0" dirty="0"/>
              <a:t>VERTICAL INTEGRATION</a:t>
            </a:r>
            <a:endParaRPr lang="en-GB" dirty="0"/>
          </a:p>
        </p:txBody>
      </p:sp>
      <p:sp>
        <p:nvSpPr>
          <p:cNvPr id="3" name="Text Placeholder 2"/>
          <p:cNvSpPr>
            <a:spLocks noGrp="1"/>
          </p:cNvSpPr>
          <p:nvPr>
            <p:ph type="body" idx="1"/>
          </p:nvPr>
        </p:nvSpPr>
        <p:spPr>
          <a:xfrm>
            <a:off x="678814" y="1946274"/>
            <a:ext cx="10834370" cy="3898503"/>
          </a:xfrm>
        </p:spPr>
        <p:txBody>
          <a:bodyPr/>
          <a:lstStyle/>
          <a:p>
            <a:pPr marL="342900" indent="-342900">
              <a:buClr>
                <a:schemeClr val="tx2"/>
              </a:buClr>
              <a:buFont typeface="Wingdings" pitchFamily="2" charset="2"/>
              <a:buChar char="q"/>
            </a:pPr>
            <a:r>
              <a:rPr lang="en-GB" sz="2000" dirty="0">
                <a:latin typeface="+mj-lt"/>
              </a:rPr>
              <a:t>Pregnancy is associated with vasodilation of the systemic vasculature and the maternal kidneys.</a:t>
            </a:r>
          </a:p>
          <a:p>
            <a:pPr>
              <a:buClr>
                <a:schemeClr val="tx2"/>
              </a:buClr>
            </a:pPr>
            <a:endParaRPr lang="en-GB" sz="2000" dirty="0">
              <a:latin typeface="+mj-lt"/>
            </a:endParaRPr>
          </a:p>
          <a:p>
            <a:pPr marL="342900" indent="-342900">
              <a:buClr>
                <a:schemeClr val="tx2"/>
              </a:buClr>
              <a:buFont typeface="Wingdings" pitchFamily="2" charset="2"/>
              <a:buChar char="q"/>
            </a:pPr>
            <a:r>
              <a:rPr lang="en-GB" sz="2000" dirty="0">
                <a:latin typeface="+mj-lt"/>
              </a:rPr>
              <a:t>The systemic vasodilation of pregnancy occurs as early as at 5 weeks and  there is a substantial decrease in peripheral vascular resistance.</a:t>
            </a:r>
          </a:p>
          <a:p>
            <a:pPr marL="342900" indent="-342900">
              <a:buClr>
                <a:schemeClr val="tx2"/>
              </a:buClr>
              <a:buFont typeface="Wingdings" pitchFamily="2" charset="2"/>
              <a:buChar char="q"/>
            </a:pPr>
            <a:endParaRPr lang="en-GB" sz="2000" dirty="0">
              <a:latin typeface="+mj-lt"/>
            </a:endParaRPr>
          </a:p>
          <a:p>
            <a:pPr marL="342900" indent="-342900">
              <a:buClr>
                <a:schemeClr val="tx2"/>
              </a:buClr>
              <a:buFont typeface="Wingdings" pitchFamily="2" charset="2"/>
              <a:buChar char="q"/>
            </a:pPr>
            <a:r>
              <a:rPr lang="en-GB" sz="2000" dirty="0">
                <a:latin typeface="+mj-lt"/>
              </a:rPr>
              <a:t>It decreases to a nadir during the middle of the second trimester with a subsequent plateau or slight increase for the remainder of the pregnancy.</a:t>
            </a:r>
          </a:p>
          <a:p>
            <a:pPr>
              <a:buClr>
                <a:schemeClr val="tx2"/>
              </a:buClr>
            </a:pPr>
            <a:endParaRPr lang="en-GB" sz="2000" dirty="0">
              <a:latin typeface="+mj-lt"/>
            </a:endParaRPr>
          </a:p>
          <a:p>
            <a:pPr marL="342900" indent="-342900">
              <a:buClr>
                <a:schemeClr val="tx2"/>
              </a:buClr>
              <a:buFont typeface="Wingdings" pitchFamily="2" charset="2"/>
              <a:buChar char="q"/>
            </a:pPr>
            <a:endParaRPr lang="en-GB" sz="2000" baseline="30000" dirty="0">
              <a:latin typeface="+mj-lt"/>
            </a:endParaRPr>
          </a:p>
          <a:p>
            <a:pPr marL="342900" indent="-342900">
              <a:buClr>
                <a:schemeClr val="tx2"/>
              </a:buClr>
              <a:buFont typeface="Wingdings" pitchFamily="2" charset="2"/>
              <a:buChar char="q"/>
            </a:pPr>
            <a:r>
              <a:rPr lang="en-GB" sz="2000" dirty="0">
                <a:latin typeface="+mj-lt"/>
              </a:rPr>
              <a:t>The decrease is ≈35% to 40% of baseline.</a:t>
            </a:r>
          </a:p>
          <a:p>
            <a:pPr marL="342900" indent="-342900">
              <a:buClr>
                <a:schemeClr val="tx2"/>
              </a:buClr>
              <a:buFont typeface="Wingdings" pitchFamily="2" charset="2"/>
              <a:buChar char="q"/>
            </a:pPr>
            <a:endParaRPr lang="en-GB" sz="2000" dirty="0">
              <a:latin typeface="+mj-lt"/>
            </a:endParaRPr>
          </a:p>
          <a:p>
            <a:pPr>
              <a:buClr>
                <a:schemeClr val="tx2"/>
              </a:buClr>
            </a:pPr>
            <a:endParaRPr lang="en-GB" sz="2000" dirty="0">
              <a:latin typeface="+mj-lt"/>
            </a:endParaRPr>
          </a:p>
          <a:p>
            <a:pPr marL="342900" indent="-342900">
              <a:buClr>
                <a:schemeClr val="tx2"/>
              </a:buClr>
              <a:buFont typeface="Wingdings" pitchFamily="2" charset="2"/>
              <a:buChar char="q"/>
            </a:pPr>
            <a:r>
              <a:rPr lang="en-GB" sz="2000" dirty="0">
                <a:latin typeface="+mj-lt"/>
              </a:rPr>
              <a:t>By 2 weeks after delivery maternal </a:t>
            </a:r>
            <a:r>
              <a:rPr lang="en-GB" sz="2000" dirty="0" err="1">
                <a:latin typeface="+mj-lt"/>
              </a:rPr>
              <a:t>hemodynamics</a:t>
            </a:r>
            <a:r>
              <a:rPr lang="en-GB" sz="2000" dirty="0">
                <a:latin typeface="+mj-lt"/>
              </a:rPr>
              <a:t> have largely returned to </a:t>
            </a:r>
            <a:r>
              <a:rPr lang="en-GB" sz="2000" dirty="0" err="1">
                <a:latin typeface="+mj-lt"/>
              </a:rPr>
              <a:t>nonpregnant</a:t>
            </a:r>
            <a:r>
              <a:rPr lang="en-GB" sz="2000" dirty="0">
                <a:latin typeface="+mj-lt"/>
              </a:rPr>
              <a:t> levels.</a:t>
            </a:r>
          </a:p>
        </p:txBody>
      </p:sp>
    </p:spTree>
    <p:extLst>
      <p:ext uri="{BB962C8B-B14F-4D97-AF65-F5344CB8AC3E}">
        <p14:creationId xmlns:p14="http://schemas.microsoft.com/office/powerpoint/2010/main" val="3835854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240" y="0"/>
            <a:ext cx="11459160" cy="969496"/>
          </a:xfrm>
        </p:spPr>
        <p:txBody>
          <a:bodyPr/>
          <a:lstStyle/>
          <a:p>
            <a:pPr algn="r"/>
            <a:r>
              <a:rPr lang="en-GB" i="0" dirty="0"/>
              <a:t>PHYSIOLOGICAL CHANGES DURING PREGNANCY</a:t>
            </a:r>
            <a:br>
              <a:rPr lang="en-GB" i="0" dirty="0"/>
            </a:br>
            <a:r>
              <a:rPr lang="en-GB" sz="2000" b="0" i="0" dirty="0"/>
              <a:t>VERTICAL INTEGRATION</a:t>
            </a:r>
          </a:p>
        </p:txBody>
      </p:sp>
      <p:sp>
        <p:nvSpPr>
          <p:cNvPr id="3" name="Text Placeholder 2"/>
          <p:cNvSpPr>
            <a:spLocks noGrp="1"/>
          </p:cNvSpPr>
          <p:nvPr>
            <p:ph type="body" idx="1"/>
          </p:nvPr>
        </p:nvSpPr>
        <p:spPr/>
        <p:txBody>
          <a:bodyPr/>
          <a:lstStyle/>
          <a:p>
            <a:endParaRPr lang="en-GB"/>
          </a:p>
        </p:txBody>
      </p:sp>
      <p:graphicFrame>
        <p:nvGraphicFramePr>
          <p:cNvPr id="4" name="Table 3"/>
          <p:cNvGraphicFramePr>
            <a:graphicFrameLocks noGrp="1"/>
          </p:cNvGraphicFramePr>
          <p:nvPr>
            <p:extLst>
              <p:ext uri="{D42A27DB-BD31-4B8C-83A1-F6EECF244321}">
                <p14:modId xmlns:p14="http://schemas.microsoft.com/office/powerpoint/2010/main" val="3760042675"/>
              </p:ext>
            </p:extLst>
          </p:nvPr>
        </p:nvGraphicFramePr>
        <p:xfrm>
          <a:off x="76200" y="1066800"/>
          <a:ext cx="12115800" cy="5882594"/>
        </p:xfrm>
        <a:graphic>
          <a:graphicData uri="http://schemas.openxmlformats.org/drawingml/2006/table">
            <a:tbl>
              <a:tblPr/>
              <a:tblGrid>
                <a:gridCol w="2019300">
                  <a:extLst>
                    <a:ext uri="{9D8B030D-6E8A-4147-A177-3AD203B41FA5}">
                      <a16:colId xmlns:a16="http://schemas.microsoft.com/office/drawing/2014/main" val="20000"/>
                    </a:ext>
                  </a:extLst>
                </a:gridCol>
                <a:gridCol w="2019300">
                  <a:extLst>
                    <a:ext uri="{9D8B030D-6E8A-4147-A177-3AD203B41FA5}">
                      <a16:colId xmlns:a16="http://schemas.microsoft.com/office/drawing/2014/main" val="20001"/>
                    </a:ext>
                  </a:extLst>
                </a:gridCol>
                <a:gridCol w="2019300">
                  <a:extLst>
                    <a:ext uri="{9D8B030D-6E8A-4147-A177-3AD203B41FA5}">
                      <a16:colId xmlns:a16="http://schemas.microsoft.com/office/drawing/2014/main" val="20002"/>
                    </a:ext>
                  </a:extLst>
                </a:gridCol>
                <a:gridCol w="2019300">
                  <a:extLst>
                    <a:ext uri="{9D8B030D-6E8A-4147-A177-3AD203B41FA5}">
                      <a16:colId xmlns:a16="http://schemas.microsoft.com/office/drawing/2014/main" val="20003"/>
                    </a:ext>
                  </a:extLst>
                </a:gridCol>
                <a:gridCol w="2019300">
                  <a:extLst>
                    <a:ext uri="{9D8B030D-6E8A-4147-A177-3AD203B41FA5}">
                      <a16:colId xmlns:a16="http://schemas.microsoft.com/office/drawing/2014/main" val="20004"/>
                    </a:ext>
                  </a:extLst>
                </a:gridCol>
                <a:gridCol w="2019300">
                  <a:extLst>
                    <a:ext uri="{9D8B030D-6E8A-4147-A177-3AD203B41FA5}">
                      <a16:colId xmlns:a16="http://schemas.microsoft.com/office/drawing/2014/main" val="20005"/>
                    </a:ext>
                  </a:extLst>
                </a:gridCol>
              </a:tblGrid>
              <a:tr h="414620">
                <a:tc>
                  <a:txBody>
                    <a:bodyPr/>
                    <a:lstStyle/>
                    <a:p>
                      <a:pPr algn="ctr" fontAlgn="b"/>
                      <a:r>
                        <a:rPr lang="en-GB" sz="1800" b="1" dirty="0">
                          <a:effectLst/>
                        </a:rPr>
                        <a:t>Preconception</a:t>
                      </a:r>
                    </a:p>
                  </a:txBody>
                  <a:tcPr marL="48394" marR="48394" marT="24197" marB="24197" anchor="b">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gridSpan="4">
                  <a:txBody>
                    <a:bodyPr/>
                    <a:lstStyle/>
                    <a:p>
                      <a:pPr algn="ctr" fontAlgn="b"/>
                      <a:r>
                        <a:rPr lang="en-GB" sz="1800" b="1" dirty="0">
                          <a:effectLst/>
                        </a:rPr>
                        <a:t>Pregnancy</a:t>
                      </a:r>
                    </a:p>
                  </a:txBody>
                  <a:tcPr marL="48394" marR="48394" marT="24197" marB="24197" anchor="b">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fontAlgn="b"/>
                      <a:r>
                        <a:rPr lang="en-GB" sz="1800" b="1" dirty="0" err="1">
                          <a:effectLst/>
                        </a:rPr>
                        <a:t>Labor</a:t>
                      </a:r>
                      <a:endParaRPr lang="en-GB" sz="1800" b="1" dirty="0">
                        <a:effectLst/>
                      </a:endParaRPr>
                    </a:p>
                  </a:txBody>
                  <a:tcPr marL="48394" marR="48394" marT="24197" marB="24197" anchor="b">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606683">
                <a:tc>
                  <a:txBody>
                    <a:bodyPr/>
                    <a:lstStyle/>
                    <a:p>
                      <a:pPr algn="l" fontAlgn="b"/>
                      <a:r>
                        <a:rPr lang="en-GB" sz="1800" b="1" dirty="0">
                          <a:effectLst/>
                        </a:rPr>
                        <a:t>Baseline</a:t>
                      </a:r>
                    </a:p>
                  </a:txBody>
                  <a:tcPr marL="48394" marR="48394" marT="24197" marB="24197" anchor="b">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l" fontAlgn="t"/>
                      <a:r>
                        <a:rPr lang="en-GB" sz="1800" b="0" dirty="0">
                          <a:effectLst/>
                        </a:rPr>
                        <a:t> </a:t>
                      </a:r>
                    </a:p>
                  </a:txBody>
                  <a:tcPr marL="48394" marR="48394" marT="24197" marB="2419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l" fontAlgn="b"/>
                      <a:r>
                        <a:rPr lang="en-GB" sz="1800" dirty="0">
                          <a:effectLst/>
                        </a:rPr>
                        <a:t>First Trimester</a:t>
                      </a:r>
                    </a:p>
                  </a:txBody>
                  <a:tcPr marL="48394" marR="48394" marT="24197" marB="24197" anchor="b">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l" fontAlgn="b"/>
                      <a:r>
                        <a:rPr lang="en-GB" sz="1800">
                          <a:effectLst/>
                        </a:rPr>
                        <a:t>Second Trimester</a:t>
                      </a:r>
                    </a:p>
                  </a:txBody>
                  <a:tcPr marL="48394" marR="48394" marT="24197" marB="24197" anchor="b">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l" fontAlgn="b"/>
                      <a:r>
                        <a:rPr lang="en-GB" sz="1800" dirty="0">
                          <a:effectLst/>
                        </a:rPr>
                        <a:t>Third Trimester</a:t>
                      </a:r>
                    </a:p>
                  </a:txBody>
                  <a:tcPr marL="48394" marR="48394" marT="24197" marB="24197" anchor="b">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l" fontAlgn="t"/>
                      <a:r>
                        <a:rPr lang="en-GB" sz="1800" b="0" dirty="0">
                          <a:effectLst/>
                        </a:rPr>
                        <a:t> </a:t>
                      </a:r>
                    </a:p>
                  </a:txBody>
                  <a:tcPr marL="48394" marR="48394" marT="24197" marB="2419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14620">
                <a:tc>
                  <a:txBody>
                    <a:bodyPr/>
                    <a:lstStyle/>
                    <a:p>
                      <a:pPr algn="l" fontAlgn="t"/>
                      <a:r>
                        <a:rPr lang="en-GB" sz="1800" b="1">
                          <a:effectLst/>
                        </a:rPr>
                        <a:t>Hemodynamic</a:t>
                      </a:r>
                    </a:p>
                  </a:txBody>
                  <a:tcPr marL="48394" marR="48394" marT="24197" marB="2419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l" fontAlgn="t"/>
                      <a:r>
                        <a:rPr lang="en-GB" sz="1800" b="0">
                          <a:effectLst/>
                        </a:rPr>
                        <a:t>CO</a:t>
                      </a:r>
                    </a:p>
                  </a:txBody>
                  <a:tcPr marL="48394" marR="48394" marT="24197" marB="2419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l" fontAlgn="t"/>
                      <a:r>
                        <a:rPr lang="en-GB" sz="1800" b="1">
                          <a:effectLst/>
                        </a:rPr>
                        <a:t>↑</a:t>
                      </a:r>
                      <a:endParaRPr lang="en-GB" sz="1800" b="0">
                        <a:effectLst/>
                      </a:endParaRPr>
                    </a:p>
                  </a:txBody>
                  <a:tcPr marL="48394" marR="48394" marT="24197" marB="2419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l" fontAlgn="t"/>
                      <a:r>
                        <a:rPr lang="en-GB" sz="1800" b="1" dirty="0">
                          <a:effectLst/>
                        </a:rPr>
                        <a:t>↑↑</a:t>
                      </a:r>
                      <a:endParaRPr lang="en-GB" sz="1800" b="0" dirty="0">
                        <a:effectLst/>
                      </a:endParaRPr>
                    </a:p>
                  </a:txBody>
                  <a:tcPr marL="48394" marR="48394" marT="24197" marB="2419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l" fontAlgn="t"/>
                      <a:r>
                        <a:rPr lang="en-GB" sz="1800" b="1">
                          <a:effectLst/>
                        </a:rPr>
                        <a:t>↑↑</a:t>
                      </a:r>
                      <a:endParaRPr lang="en-GB" sz="1800" b="0">
                        <a:effectLst/>
                      </a:endParaRPr>
                    </a:p>
                  </a:txBody>
                  <a:tcPr marL="48394" marR="48394" marT="24197" marB="2419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l" fontAlgn="t"/>
                      <a:r>
                        <a:rPr lang="en-GB" sz="1800" b="1" dirty="0">
                          <a:effectLst/>
                        </a:rPr>
                        <a:t>↑↑↑↑</a:t>
                      </a:r>
                      <a:endParaRPr lang="en-GB" sz="1800" b="0" dirty="0">
                        <a:effectLst/>
                      </a:endParaRPr>
                    </a:p>
                  </a:txBody>
                  <a:tcPr marL="48394" marR="48394" marT="24197" marB="2419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222557">
                <a:tc>
                  <a:txBody>
                    <a:bodyPr/>
                    <a:lstStyle/>
                    <a:p>
                      <a:pPr algn="l" fontAlgn="t"/>
                      <a:r>
                        <a:rPr lang="en-GB" sz="1800" b="1">
                          <a:effectLst/>
                        </a:rPr>
                        <a:t> </a:t>
                      </a:r>
                    </a:p>
                  </a:txBody>
                  <a:tcPr marL="48394" marR="48394" marT="24197" marB="2419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l" fontAlgn="t"/>
                      <a:r>
                        <a:rPr lang="en-GB" sz="1800" b="0">
                          <a:effectLst/>
                        </a:rPr>
                        <a:t>SVR</a:t>
                      </a:r>
                    </a:p>
                  </a:txBody>
                  <a:tcPr marL="48394" marR="48394" marT="24197" marB="2419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l" fontAlgn="t"/>
                      <a:r>
                        <a:rPr lang="en-GB" sz="1800" b="1">
                          <a:effectLst/>
                        </a:rPr>
                        <a:t>↓</a:t>
                      </a:r>
                      <a:endParaRPr lang="en-GB" sz="1800" b="0">
                        <a:effectLst/>
                      </a:endParaRPr>
                    </a:p>
                  </a:txBody>
                  <a:tcPr marL="48394" marR="48394" marT="24197" marB="2419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l" fontAlgn="t"/>
                      <a:r>
                        <a:rPr lang="en-GB" sz="1800" b="1" dirty="0">
                          <a:effectLst/>
                        </a:rPr>
                        <a:t>↓↓</a:t>
                      </a:r>
                      <a:endParaRPr lang="en-GB" sz="1800" b="0" dirty="0">
                        <a:effectLst/>
                      </a:endParaRPr>
                    </a:p>
                  </a:txBody>
                  <a:tcPr marL="48394" marR="48394" marT="24197" marB="2419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l" fontAlgn="t"/>
                      <a:r>
                        <a:rPr lang="en-GB" sz="1800" b="1">
                          <a:effectLst/>
                        </a:rPr>
                        <a:t>↓↓</a:t>
                      </a:r>
                      <a:endParaRPr lang="en-GB" sz="1800" b="0">
                        <a:effectLst/>
                      </a:endParaRPr>
                    </a:p>
                  </a:txBody>
                  <a:tcPr marL="48394" marR="48394" marT="24197" marB="2419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l" fontAlgn="t"/>
                      <a:r>
                        <a:rPr lang="en-GB" sz="1800" b="0" dirty="0">
                          <a:effectLst/>
                        </a:rPr>
                        <a:t> </a:t>
                      </a:r>
                    </a:p>
                  </a:txBody>
                  <a:tcPr marL="48394" marR="48394" marT="24197" marB="2419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14620">
                <a:tc>
                  <a:txBody>
                    <a:bodyPr/>
                    <a:lstStyle/>
                    <a:p>
                      <a:pPr algn="l" fontAlgn="t"/>
                      <a:r>
                        <a:rPr lang="en-GB" sz="1800" b="1">
                          <a:effectLst/>
                        </a:rPr>
                        <a:t> </a:t>
                      </a:r>
                    </a:p>
                  </a:txBody>
                  <a:tcPr marL="48394" marR="48394" marT="24197" marB="2419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l" fontAlgn="t"/>
                      <a:r>
                        <a:rPr lang="en-GB" sz="1800" b="0">
                          <a:effectLst/>
                        </a:rPr>
                        <a:t>HR</a:t>
                      </a:r>
                    </a:p>
                  </a:txBody>
                  <a:tcPr marL="48394" marR="48394" marT="24197" marB="2419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l" fontAlgn="t"/>
                      <a:r>
                        <a:rPr lang="en-GB" sz="1800" b="1">
                          <a:effectLst/>
                        </a:rPr>
                        <a:t>↑</a:t>
                      </a:r>
                      <a:endParaRPr lang="en-GB" sz="1800" b="0">
                        <a:effectLst/>
                      </a:endParaRPr>
                    </a:p>
                  </a:txBody>
                  <a:tcPr marL="48394" marR="48394" marT="24197" marB="2419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l" fontAlgn="t"/>
                      <a:r>
                        <a:rPr lang="en-GB" sz="1800" b="1" dirty="0">
                          <a:effectLst/>
                        </a:rPr>
                        <a:t>↑↑</a:t>
                      </a:r>
                      <a:endParaRPr lang="en-GB" sz="1800" b="0" dirty="0">
                        <a:effectLst/>
                      </a:endParaRPr>
                    </a:p>
                  </a:txBody>
                  <a:tcPr marL="48394" marR="48394" marT="24197" marB="2419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l" fontAlgn="t"/>
                      <a:r>
                        <a:rPr lang="en-GB" sz="1800" b="1">
                          <a:effectLst/>
                        </a:rPr>
                        <a:t>↑↑↑</a:t>
                      </a:r>
                      <a:endParaRPr lang="en-GB" sz="1800" b="0">
                        <a:effectLst/>
                      </a:endParaRPr>
                    </a:p>
                  </a:txBody>
                  <a:tcPr marL="48394" marR="48394" marT="24197" marB="2419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l" fontAlgn="t"/>
                      <a:r>
                        <a:rPr lang="en-GB" sz="1800" b="1" dirty="0">
                          <a:effectLst/>
                        </a:rPr>
                        <a:t>↑↑↑↑</a:t>
                      </a:r>
                      <a:endParaRPr lang="en-GB" sz="1800" b="0" dirty="0">
                        <a:effectLst/>
                      </a:endParaRPr>
                    </a:p>
                  </a:txBody>
                  <a:tcPr marL="48394" marR="48394" marT="24197" marB="2419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222557">
                <a:tc>
                  <a:txBody>
                    <a:bodyPr/>
                    <a:lstStyle/>
                    <a:p>
                      <a:pPr algn="l" fontAlgn="t"/>
                      <a:r>
                        <a:rPr lang="en-GB" sz="1800" b="1">
                          <a:effectLst/>
                        </a:rPr>
                        <a:t> </a:t>
                      </a:r>
                    </a:p>
                  </a:txBody>
                  <a:tcPr marL="48394" marR="48394" marT="24197" marB="2419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l" fontAlgn="t"/>
                      <a:r>
                        <a:rPr lang="en-GB" sz="1800" b="0">
                          <a:effectLst/>
                        </a:rPr>
                        <a:t>BP</a:t>
                      </a:r>
                    </a:p>
                  </a:txBody>
                  <a:tcPr marL="48394" marR="48394" marT="24197" marB="2419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l" fontAlgn="t"/>
                      <a:r>
                        <a:rPr lang="en-GB" sz="1800" b="1">
                          <a:effectLst/>
                        </a:rPr>
                        <a:t>↓</a:t>
                      </a:r>
                      <a:endParaRPr lang="en-GB" sz="1800" b="0">
                        <a:effectLst/>
                      </a:endParaRPr>
                    </a:p>
                  </a:txBody>
                  <a:tcPr marL="48394" marR="48394" marT="24197" marB="2419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l" fontAlgn="t"/>
                      <a:r>
                        <a:rPr lang="en-GB" sz="1800" b="1">
                          <a:effectLst/>
                        </a:rPr>
                        <a:t>↓</a:t>
                      </a:r>
                      <a:endParaRPr lang="en-GB" sz="1800" b="0">
                        <a:effectLst/>
                      </a:endParaRPr>
                    </a:p>
                  </a:txBody>
                  <a:tcPr marL="48394" marR="48394" marT="24197" marB="2419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l" fontAlgn="t"/>
                      <a:r>
                        <a:rPr lang="en-GB" sz="1800" b="1" dirty="0">
                          <a:effectLst/>
                        </a:rPr>
                        <a:t>↔</a:t>
                      </a:r>
                      <a:endParaRPr lang="en-GB" sz="1800" b="0" dirty="0">
                        <a:effectLst/>
                      </a:endParaRPr>
                    </a:p>
                  </a:txBody>
                  <a:tcPr marL="48394" marR="48394" marT="24197" marB="2419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l" fontAlgn="t"/>
                      <a:r>
                        <a:rPr lang="en-GB" sz="1800" b="0" dirty="0">
                          <a:effectLst/>
                        </a:rPr>
                        <a:t>(Pain)</a:t>
                      </a:r>
                    </a:p>
                  </a:txBody>
                  <a:tcPr marL="48394" marR="48394" marT="24197" marB="2419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14620">
                <a:tc>
                  <a:txBody>
                    <a:bodyPr/>
                    <a:lstStyle/>
                    <a:p>
                      <a:pPr algn="l" fontAlgn="t"/>
                      <a:r>
                        <a:rPr lang="en-GB" sz="1800" b="1">
                          <a:effectLst/>
                        </a:rPr>
                        <a:t>Neurohumoral</a:t>
                      </a:r>
                    </a:p>
                  </a:txBody>
                  <a:tcPr marL="48394" marR="48394" marT="24197" marB="2419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l" fontAlgn="t"/>
                      <a:r>
                        <a:rPr lang="en-GB" sz="1800" b="0">
                          <a:effectLst/>
                        </a:rPr>
                        <a:t> </a:t>
                      </a:r>
                    </a:p>
                  </a:txBody>
                  <a:tcPr marL="48394" marR="48394" marT="24197" marB="2419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gridSpan="3">
                  <a:txBody>
                    <a:bodyPr/>
                    <a:lstStyle/>
                    <a:p>
                      <a:pPr algn="ctr" fontAlgn="t"/>
                      <a:r>
                        <a:rPr lang="en-GB" sz="1800" b="1" dirty="0">
                          <a:effectLst/>
                        </a:rPr>
                        <a:t>↑</a:t>
                      </a:r>
                      <a:r>
                        <a:rPr lang="en-GB" sz="1800" b="0" dirty="0">
                          <a:effectLst/>
                        </a:rPr>
                        <a:t> Sympathetic activity</a:t>
                      </a:r>
                    </a:p>
                  </a:txBody>
                  <a:tcPr marL="48394" marR="48394" marT="24197" marB="2419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hMerge="1">
                  <a:txBody>
                    <a:bodyPr/>
                    <a:lstStyle/>
                    <a:p>
                      <a:endParaRPr lang="en-GB"/>
                    </a:p>
                  </a:txBody>
                  <a:tcPr/>
                </a:tc>
                <a:tc hMerge="1">
                  <a:txBody>
                    <a:bodyPr/>
                    <a:lstStyle/>
                    <a:p>
                      <a:endParaRPr lang="en-GB"/>
                    </a:p>
                  </a:txBody>
                  <a:tcPr/>
                </a:tc>
                <a:tc>
                  <a:txBody>
                    <a:bodyPr/>
                    <a:lstStyle/>
                    <a:p>
                      <a:pPr algn="l" fontAlgn="t"/>
                      <a:r>
                        <a:rPr lang="en-GB" sz="1800" b="0" dirty="0">
                          <a:effectLst/>
                        </a:rPr>
                        <a:t> </a:t>
                      </a:r>
                    </a:p>
                  </a:txBody>
                  <a:tcPr marL="48394" marR="48394" marT="24197" marB="2419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414620">
                <a:tc>
                  <a:txBody>
                    <a:bodyPr/>
                    <a:lstStyle/>
                    <a:p>
                      <a:pPr algn="l" fontAlgn="t"/>
                      <a:r>
                        <a:rPr lang="en-GB" sz="1800" b="1">
                          <a:effectLst/>
                        </a:rPr>
                        <a:t> </a:t>
                      </a:r>
                    </a:p>
                  </a:txBody>
                  <a:tcPr marL="48394" marR="48394" marT="24197" marB="2419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l" fontAlgn="t"/>
                      <a:r>
                        <a:rPr lang="en-GB" sz="1800" b="0" dirty="0">
                          <a:effectLst/>
                        </a:rPr>
                        <a:t> </a:t>
                      </a:r>
                    </a:p>
                  </a:txBody>
                  <a:tcPr marL="48394" marR="48394" marT="24197" marB="2419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gridSpan="3">
                  <a:txBody>
                    <a:bodyPr/>
                    <a:lstStyle/>
                    <a:p>
                      <a:pPr algn="l" fontAlgn="t"/>
                      <a:r>
                        <a:rPr lang="en-GB" sz="1800" b="1">
                          <a:effectLst/>
                        </a:rPr>
                        <a:t>↑</a:t>
                      </a:r>
                      <a:r>
                        <a:rPr lang="en-GB" sz="1800" b="0">
                          <a:effectLst/>
                        </a:rPr>
                        <a:t> Estrogen/progesterone/relaxin</a:t>
                      </a:r>
                    </a:p>
                  </a:txBody>
                  <a:tcPr marL="48394" marR="48394" marT="24197" marB="2419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hMerge="1">
                  <a:txBody>
                    <a:bodyPr/>
                    <a:lstStyle/>
                    <a:p>
                      <a:endParaRPr lang="en-GB"/>
                    </a:p>
                  </a:txBody>
                  <a:tcPr/>
                </a:tc>
                <a:tc hMerge="1">
                  <a:txBody>
                    <a:bodyPr/>
                    <a:lstStyle/>
                    <a:p>
                      <a:endParaRPr lang="en-GB"/>
                    </a:p>
                  </a:txBody>
                  <a:tcPr/>
                </a:tc>
                <a:tc>
                  <a:txBody>
                    <a:bodyPr/>
                    <a:lstStyle/>
                    <a:p>
                      <a:pPr algn="l" fontAlgn="t"/>
                      <a:r>
                        <a:rPr lang="en-GB" sz="1800" b="0" dirty="0">
                          <a:effectLst/>
                        </a:rPr>
                        <a:t> </a:t>
                      </a:r>
                    </a:p>
                  </a:txBody>
                  <a:tcPr marL="48394" marR="48394" marT="24197" marB="2419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606683">
                <a:tc>
                  <a:txBody>
                    <a:bodyPr/>
                    <a:lstStyle/>
                    <a:p>
                      <a:pPr algn="l" fontAlgn="t"/>
                      <a:r>
                        <a:rPr lang="en-GB" sz="1800" b="1">
                          <a:effectLst/>
                        </a:rPr>
                        <a:t>Renin/angiotensin</a:t>
                      </a:r>
                    </a:p>
                  </a:txBody>
                  <a:tcPr marL="48394" marR="48394" marT="24197" marB="2419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l" fontAlgn="t"/>
                      <a:r>
                        <a:rPr lang="en-GB" sz="1800" b="0">
                          <a:effectLst/>
                        </a:rPr>
                        <a:t>Plasma volume</a:t>
                      </a:r>
                      <a:r>
                        <a:rPr lang="en-GB" sz="1800" b="0" u="none" strike="noStrike">
                          <a:effectLst/>
                          <a:hlinkClick r:id="rId2"/>
                        </a:rPr>
                        <a:t>*</a:t>
                      </a:r>
                      <a:endParaRPr lang="en-GB" sz="1800" b="0">
                        <a:effectLst/>
                      </a:endParaRPr>
                    </a:p>
                  </a:txBody>
                  <a:tcPr marL="48394" marR="48394" marT="24197" marB="2419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l" fontAlgn="t"/>
                      <a:r>
                        <a:rPr lang="en-GB" sz="1800" b="1">
                          <a:effectLst/>
                        </a:rPr>
                        <a:t>↑↑</a:t>
                      </a:r>
                      <a:endParaRPr lang="en-GB" sz="1800" b="0">
                        <a:effectLst/>
                      </a:endParaRPr>
                    </a:p>
                  </a:txBody>
                  <a:tcPr marL="48394" marR="48394" marT="24197" marB="2419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l" fontAlgn="t"/>
                      <a:r>
                        <a:rPr lang="en-GB" sz="1800" b="1">
                          <a:effectLst/>
                        </a:rPr>
                        <a:t>↑↑↑</a:t>
                      </a:r>
                      <a:endParaRPr lang="en-GB" sz="1800" b="0">
                        <a:effectLst/>
                      </a:endParaRPr>
                    </a:p>
                  </a:txBody>
                  <a:tcPr marL="48394" marR="48394" marT="24197" marB="2419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l" fontAlgn="t"/>
                      <a:r>
                        <a:rPr lang="en-GB" sz="1800" b="1">
                          <a:effectLst/>
                        </a:rPr>
                        <a:t>↑↑↑↑</a:t>
                      </a:r>
                      <a:endParaRPr lang="en-GB" sz="1800" b="0">
                        <a:effectLst/>
                      </a:endParaRPr>
                    </a:p>
                  </a:txBody>
                  <a:tcPr marL="48394" marR="48394" marT="24197" marB="2419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l" fontAlgn="t"/>
                      <a:r>
                        <a:rPr lang="en-GB" sz="1800" b="1" dirty="0">
                          <a:effectLst/>
                        </a:rPr>
                        <a:t>↑↑↑↑↑</a:t>
                      </a:r>
                      <a:endParaRPr lang="en-GB" sz="1800" b="0" dirty="0">
                        <a:effectLst/>
                      </a:endParaRPr>
                    </a:p>
                  </a:txBody>
                  <a:tcPr marL="48394" marR="48394" marT="24197" marB="2419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606683">
                <a:tc>
                  <a:txBody>
                    <a:bodyPr/>
                    <a:lstStyle/>
                    <a:p>
                      <a:pPr algn="l" fontAlgn="t"/>
                      <a:r>
                        <a:rPr lang="en-GB" sz="1800" b="1">
                          <a:effectLst/>
                        </a:rPr>
                        <a:t>RBC changes</a:t>
                      </a:r>
                    </a:p>
                  </a:txBody>
                  <a:tcPr marL="48394" marR="48394" marT="24197" marB="2419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l" fontAlgn="t"/>
                      <a:r>
                        <a:rPr lang="en-GB" sz="1800" b="0">
                          <a:effectLst/>
                        </a:rPr>
                        <a:t>RBC mass</a:t>
                      </a:r>
                    </a:p>
                  </a:txBody>
                  <a:tcPr marL="48394" marR="48394" marT="24197" marB="2419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l" fontAlgn="t"/>
                      <a:r>
                        <a:rPr lang="en-GB" sz="1800" b="1">
                          <a:effectLst/>
                        </a:rPr>
                        <a:t>↑</a:t>
                      </a:r>
                      <a:endParaRPr lang="en-GB" sz="1800" b="0">
                        <a:effectLst/>
                      </a:endParaRPr>
                    </a:p>
                  </a:txBody>
                  <a:tcPr marL="48394" marR="48394" marT="24197" marB="2419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l" fontAlgn="t"/>
                      <a:r>
                        <a:rPr lang="en-GB" sz="1800" b="1">
                          <a:effectLst/>
                        </a:rPr>
                        <a:t>↑↑</a:t>
                      </a:r>
                      <a:endParaRPr lang="en-GB" sz="1800" b="0">
                        <a:effectLst/>
                      </a:endParaRPr>
                    </a:p>
                  </a:txBody>
                  <a:tcPr marL="48394" marR="48394" marT="24197" marB="2419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l" fontAlgn="t"/>
                      <a:r>
                        <a:rPr lang="en-GB" sz="1800" b="1">
                          <a:effectLst/>
                        </a:rPr>
                        <a:t>↑↑</a:t>
                      </a:r>
                      <a:endParaRPr lang="en-GB" sz="1800" b="0">
                        <a:effectLst/>
                      </a:endParaRPr>
                    </a:p>
                  </a:txBody>
                  <a:tcPr marL="48394" marR="48394" marT="24197" marB="2419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l" fontAlgn="t"/>
                      <a:r>
                        <a:rPr lang="en-GB" sz="1800" b="0" dirty="0">
                          <a:effectLst/>
                        </a:rPr>
                        <a:t>(</a:t>
                      </a:r>
                      <a:r>
                        <a:rPr lang="en-GB" sz="1800" b="0" dirty="0" err="1">
                          <a:effectLst/>
                        </a:rPr>
                        <a:t>Autotransfusion</a:t>
                      </a:r>
                      <a:r>
                        <a:rPr lang="en-GB" sz="1800" b="0" dirty="0">
                          <a:effectLst/>
                        </a:rPr>
                        <a:t>)</a:t>
                      </a:r>
                    </a:p>
                  </a:txBody>
                  <a:tcPr marL="48394" marR="48394" marT="24197" marB="2419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606683">
                <a:tc>
                  <a:txBody>
                    <a:bodyPr/>
                    <a:lstStyle/>
                    <a:p>
                      <a:pPr algn="l" fontAlgn="t"/>
                      <a:r>
                        <a:rPr lang="en-GB" sz="1800" b="1" dirty="0">
                          <a:effectLst/>
                        </a:rPr>
                        <a:t>Structural changes</a:t>
                      </a:r>
                    </a:p>
                  </a:txBody>
                  <a:tcPr marL="48394" marR="48394" marT="24197" marB="2419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l" fontAlgn="t"/>
                      <a:r>
                        <a:rPr lang="en-GB" sz="1800" b="0">
                          <a:effectLst/>
                        </a:rPr>
                        <a:t>LV wall mass</a:t>
                      </a:r>
                    </a:p>
                  </a:txBody>
                  <a:tcPr marL="48394" marR="48394" marT="24197" marB="2419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l" fontAlgn="t"/>
                      <a:r>
                        <a:rPr lang="en-GB" sz="1800" b="1">
                          <a:effectLst/>
                        </a:rPr>
                        <a:t>↑</a:t>
                      </a:r>
                      <a:endParaRPr lang="en-GB" sz="1800" b="0">
                        <a:effectLst/>
                      </a:endParaRPr>
                    </a:p>
                  </a:txBody>
                  <a:tcPr marL="48394" marR="48394" marT="24197" marB="2419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l" fontAlgn="t"/>
                      <a:r>
                        <a:rPr lang="en-GB" sz="1800" b="1">
                          <a:effectLst/>
                        </a:rPr>
                        <a:t>↑</a:t>
                      </a:r>
                      <a:endParaRPr lang="en-GB" sz="1800" b="0">
                        <a:effectLst/>
                      </a:endParaRPr>
                    </a:p>
                  </a:txBody>
                  <a:tcPr marL="48394" marR="48394" marT="24197" marB="2419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l" fontAlgn="t"/>
                      <a:r>
                        <a:rPr lang="en-GB" sz="1800" b="1">
                          <a:effectLst/>
                        </a:rPr>
                        <a:t>↑</a:t>
                      </a:r>
                      <a:endParaRPr lang="en-GB" sz="1800" b="0">
                        <a:effectLst/>
                      </a:endParaRPr>
                    </a:p>
                  </a:txBody>
                  <a:tcPr marL="48394" marR="48394" marT="24197" marB="2419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l" fontAlgn="t"/>
                      <a:r>
                        <a:rPr lang="en-GB" sz="1800" b="0" dirty="0">
                          <a:effectLst/>
                        </a:rPr>
                        <a:t> </a:t>
                      </a:r>
                    </a:p>
                  </a:txBody>
                  <a:tcPr marL="48394" marR="48394" marT="24197" marB="2419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414620">
                <a:tc>
                  <a:txBody>
                    <a:bodyPr/>
                    <a:lstStyle/>
                    <a:p>
                      <a:pPr algn="l" fontAlgn="t"/>
                      <a:r>
                        <a:rPr lang="en-GB" sz="1800" b="0">
                          <a:effectLst/>
                        </a:rPr>
                        <a:t> </a:t>
                      </a:r>
                    </a:p>
                  </a:txBody>
                  <a:tcPr marL="48394" marR="48394" marT="24197" marB="2419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l" fontAlgn="t"/>
                      <a:r>
                        <a:rPr lang="en-GB" sz="1800" b="0">
                          <a:effectLst/>
                        </a:rPr>
                        <a:t>Chamber sizes</a:t>
                      </a:r>
                    </a:p>
                  </a:txBody>
                  <a:tcPr marL="48394" marR="48394" marT="24197" marB="2419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gridSpan="3">
                  <a:txBody>
                    <a:bodyPr/>
                    <a:lstStyle/>
                    <a:p>
                      <a:pPr algn="l" fontAlgn="t"/>
                      <a:r>
                        <a:rPr lang="en-GB" sz="1800" b="0">
                          <a:effectLst/>
                        </a:rPr>
                        <a:t>4-Chamber enlargement</a:t>
                      </a:r>
                    </a:p>
                  </a:txBody>
                  <a:tcPr marL="48394" marR="48394" marT="24197" marB="2419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hMerge="1">
                  <a:txBody>
                    <a:bodyPr/>
                    <a:lstStyle/>
                    <a:p>
                      <a:endParaRPr lang="en-GB"/>
                    </a:p>
                  </a:txBody>
                  <a:tcPr/>
                </a:tc>
                <a:tc hMerge="1">
                  <a:txBody>
                    <a:bodyPr/>
                    <a:lstStyle/>
                    <a:p>
                      <a:endParaRPr lang="en-GB"/>
                    </a:p>
                  </a:txBody>
                  <a:tcPr/>
                </a:tc>
                <a:tc>
                  <a:txBody>
                    <a:bodyPr/>
                    <a:lstStyle/>
                    <a:p>
                      <a:pPr algn="l" fontAlgn="t"/>
                      <a:r>
                        <a:rPr lang="en-GB" sz="1800" b="0" dirty="0">
                          <a:effectLst/>
                        </a:rPr>
                        <a:t> </a:t>
                      </a:r>
                    </a:p>
                  </a:txBody>
                  <a:tcPr marL="48394" marR="48394" marT="24197" marB="2419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222557">
                <a:tc>
                  <a:txBody>
                    <a:bodyPr/>
                    <a:lstStyle/>
                    <a:p>
                      <a:pPr algn="l" fontAlgn="t"/>
                      <a:r>
                        <a:rPr lang="en-GB" sz="1800" b="0">
                          <a:effectLst/>
                        </a:rPr>
                        <a:t> </a:t>
                      </a:r>
                    </a:p>
                  </a:txBody>
                  <a:tcPr marL="48394" marR="48394" marT="24197" marB="2419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l" fontAlgn="t"/>
                      <a:r>
                        <a:rPr lang="en-GB" sz="1800" b="0" dirty="0">
                          <a:effectLst/>
                        </a:rPr>
                        <a:t>Aorta</a:t>
                      </a:r>
                    </a:p>
                  </a:txBody>
                  <a:tcPr marL="48394" marR="48394" marT="24197" marB="2419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gridSpan="3">
                  <a:txBody>
                    <a:bodyPr/>
                    <a:lstStyle/>
                    <a:p>
                      <a:pPr algn="l" fontAlgn="t"/>
                      <a:r>
                        <a:rPr lang="en-GB" sz="1800" b="0" dirty="0">
                          <a:effectLst/>
                        </a:rPr>
                        <a:t>Increased </a:t>
                      </a:r>
                      <a:r>
                        <a:rPr lang="en-GB" sz="1800" b="0" dirty="0" err="1">
                          <a:effectLst/>
                        </a:rPr>
                        <a:t>distensibility</a:t>
                      </a:r>
                      <a:endParaRPr lang="en-GB" sz="1800" b="0" dirty="0">
                        <a:effectLst/>
                      </a:endParaRPr>
                    </a:p>
                  </a:txBody>
                  <a:tcPr marL="48394" marR="48394" marT="24197" marB="2419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hMerge="1">
                  <a:txBody>
                    <a:bodyPr/>
                    <a:lstStyle/>
                    <a:p>
                      <a:endParaRPr lang="en-GB"/>
                    </a:p>
                  </a:txBody>
                  <a:tcPr/>
                </a:tc>
                <a:tc hMerge="1">
                  <a:txBody>
                    <a:bodyPr/>
                    <a:lstStyle/>
                    <a:p>
                      <a:endParaRPr lang="en-GB"/>
                    </a:p>
                  </a:txBody>
                  <a:tcPr/>
                </a:tc>
                <a:tc>
                  <a:txBody>
                    <a:bodyPr/>
                    <a:lstStyle/>
                    <a:p>
                      <a:pPr algn="l" fontAlgn="t"/>
                      <a:r>
                        <a:rPr lang="en-GB" sz="1800" b="0" dirty="0">
                          <a:effectLst/>
                        </a:rPr>
                        <a:t> </a:t>
                      </a:r>
                    </a:p>
                  </a:txBody>
                  <a:tcPr marL="48394" marR="48394" marT="24197" marB="2419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650953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10765</TotalTime>
  <Words>2882</Words>
  <Application>Microsoft Office PowerPoint</Application>
  <PresentationFormat>Widescreen</PresentationFormat>
  <Paragraphs>465</Paragraphs>
  <Slides>36</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Calibri</vt:lpstr>
      <vt:lpstr>Constantia</vt:lpstr>
      <vt:lpstr>Segoe UI Symbol</vt:lpstr>
      <vt:lpstr>Wingdings</vt:lpstr>
      <vt:lpstr>Office Theme</vt:lpstr>
      <vt:lpstr>PowerPoint Presentation</vt:lpstr>
      <vt:lpstr>Dr Muhammad Arif  Associate Professor  Medicine RMU/HFH</vt:lpstr>
      <vt:lpstr>   Mission Statement:  To impart evidence based research oriented health professional education in order to provide best possible patient care and inculcate the values of mutual respect, ethical practice of healthcare and social accountability.  Vision: Highly recognized and accredited centre of excellence in Medical Education, using evidence-based training techniques for development of highly competent health professionals, who are lifelong experiential learner and are socially accountable.  Values: Merit ,Pursuit of Excellence, Integrity ,Diversity &amp; Inclusivity ,Social Impact  MOTO:                                Service                   Truth              Wisdom </vt:lpstr>
      <vt:lpstr>  SEQUENCE OF LGIS</vt:lpstr>
      <vt:lpstr>  Prof Umer Model of Integrated Lecture</vt:lpstr>
      <vt:lpstr>LEARNING OBJECTIVES</vt:lpstr>
      <vt:lpstr>                                    INTRODUCTION                                                                          CORE CONCEPT</vt:lpstr>
      <vt:lpstr>PHYSIOLOGICAL CHANGES DURING PREGNANCY VERTICAL INTEGRATION</vt:lpstr>
      <vt:lpstr>PHYSIOLOGICAL CHANGES DURING PREGNANCY VERTICAL INTEGRATION</vt:lpstr>
      <vt:lpstr> CLASSIFICATION OF HYPERTENSION IN PREGNANCY                                                                                                                                                          CORE CONCEPT</vt:lpstr>
      <vt:lpstr> CLASSIFICATION OF HYPERTENSION IN PREGNANCY                                                                                                                                                                                               </vt:lpstr>
      <vt:lpstr> PREECLAMPSIA WITH SEVERE FEATURES                                                                                 CORE CONCEPT</vt:lpstr>
      <vt:lpstr> CLASSIFICATION OF HYPERTENSION IN PREGNANCY                                                                                                                                                                                 CORE CONCEPT</vt:lpstr>
      <vt:lpstr> CLASSIFICATION OF HYPERTENSION IN PREGNANCY                                                                                                                                                                                  CORE CONCEPT</vt:lpstr>
      <vt:lpstr> CLASSIFICATION OF HYPERTENSION IN PREGNANCY                                                                                                                                                                                  CORE CONCEPT</vt:lpstr>
      <vt:lpstr> ETIOLOGY AND PATHOGENESIS                                                                                                                                                                   HORIZONATL INTEGRATION                                                                                                                                                                 </vt:lpstr>
      <vt:lpstr> MATERNAL PERSONAL RISK FACTORS FOR PREECLAMPSIA                                                                                            HORIZONATL INTEGRATION                                                                                                                                                                 </vt:lpstr>
      <vt:lpstr> MATERNAL MEDICAL RISK FACTORS FOR PREECLAMPSIA                                                                                            HORIZONATL INTEGRATION                                                                                                                                                                 </vt:lpstr>
      <vt:lpstr> PLACENTAL  RISK FACTORS FOR PREECLAMPSIA                                                                                            HORIZONATL INTEGRATION                                                                                                                                                                 </vt:lpstr>
      <vt:lpstr> EVALUATION OF HYPERTENSION IN PREGNANCY                                                                CORE CONCEPT </vt:lpstr>
      <vt:lpstr> PHYSICAL FINDINGS IN PATIENTS WITH PRECLAMPSIA                                                                                                                                                  CORE CONCEPT</vt:lpstr>
      <vt:lpstr>                LABORATORY EVALUATION                                                                                      CORE CONCEPT </vt:lpstr>
      <vt:lpstr>                MANAGEMENT OF PREECLAMPSIA                                                                                       CORE CONCEPT </vt:lpstr>
      <vt:lpstr>                MANAGEMENT OF PREECLAMPSIA                                                                                       CORE CONCEPT </vt:lpstr>
      <vt:lpstr>                CRITERIA FOR DELIVERY                                                                                         CORE CONCEPT </vt:lpstr>
      <vt:lpstr> SEIZURE TREATMENT AND PROPHYLAXIS                                                                                               CORE CONCEPT</vt:lpstr>
      <vt:lpstr> SEIZURE TREATMENT AND PROPHYLAXIS                                                                                               CORE CONCEPT </vt:lpstr>
      <vt:lpstr> TREATMENT OF ACUTE HYPERTENSION IN PREGNANCY </vt:lpstr>
      <vt:lpstr> TREATMENT OF ACUTE HYPERTENSION IN PREGNANCY </vt:lpstr>
      <vt:lpstr> POSTPARTUM CARE                                     HORIZONTAL INTEGRATION </vt:lpstr>
      <vt:lpstr>COMPLICATIONS OF PREECLAMPSIA </vt:lpstr>
      <vt:lpstr>COMPLICATIONS OF PREECLAMPSIA </vt:lpstr>
      <vt:lpstr>Preventive Strategies /Public Health</vt:lpstr>
      <vt:lpstr>RECENT ADVANCES/RESARCH ARTICLE</vt:lpstr>
      <vt:lpstr>MULTIDISCIPLINARY APPROACH                             VERTICAL/HORIZONTAL INTEGRATION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PREGNANCY AND DIABETES</dc:title>
  <dc:creator>Nida Anjum</dc:creator>
  <cp:lastModifiedBy>Malik Shehr Yar</cp:lastModifiedBy>
  <cp:revision>77</cp:revision>
  <dcterms:created xsi:type="dcterms:W3CDTF">2025-02-04T15:05:08Z</dcterms:created>
  <dcterms:modified xsi:type="dcterms:W3CDTF">2025-04-22T18:18:12Z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2024-08-01T00:00:00Z</vt:filetime>
  </property>
  <property fmtid="{D5CDD505-2E9C-101B-9397-08002B2CF9AE}" pid="3" name="Creator">
    <vt:lpwstr>Microsoft® PowerPoint® LTSC</vt:lpwstr>
  </property>
  <property fmtid="{D5CDD505-2E9C-101B-9397-08002B2CF9AE}" pid="4" name="LastSaved">
    <vt:filetime>2025-02-04T00:00:00Z</vt:filetime>
  </property>
  <property fmtid="{D5CDD505-2E9C-101B-9397-08002B2CF9AE}" pid="5" name="Producer">
    <vt:lpwstr>Microsoft® PowerPoint® LTSC</vt:lpwstr>
  </property>
</Properties>
</file>