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type="A4" cy="6858000" cx="9906000"/>
  <p:notesSz cx="7315200" cy="96012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2404" autoAdjust="0"/>
    <p:restoredTop sz="94291" autoAdjust="0"/>
  </p:normalViewPr>
  <p:slideViewPr>
    <p:cSldViewPr snapToGrid="0">
      <p:cViewPr>
        <p:scale>
          <a:sx n="100" d="100"/>
          <a:sy n="100" d="100"/>
        </p:scale>
        <p:origin x="-1860" y="-45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1691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tableStyles" Target="tableStyle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/>
        </p:spPr>
        <p:txBody>
          <a:bodyPr bIns="48331" lIns="96661" rIns="96661" rtlCol="0" tIns="48331" vert="horz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1048725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/>
        </p:spPr>
        <p:txBody>
          <a:bodyPr bIns="48331" lIns="96661" rIns="96661" rtlCol="0" tIns="48331" vert="horz"/>
          <a:lstStyle>
            <a:lvl1pPr algn="r">
              <a:defRPr sz="1300"/>
            </a:lvl1pPr>
          </a:lstStyle>
          <a:p>
            <a:fld id="{04C36267-8A89-4BE1-ACCB-9045247B362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1048726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057275" y="720725"/>
            <a:ext cx="5200650" cy="360045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8331" lIns="96661" rIns="96661" rtlCol="0" tIns="48331" vert="horz"/>
          <a:p>
            <a:endParaRPr lang="en-US"/>
          </a:p>
        </p:txBody>
      </p:sp>
      <p:sp>
        <p:nvSpPr>
          <p:cNvPr id="104872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/>
        </p:spPr>
        <p:txBody>
          <a:bodyPr bIns="48331" lIns="96661" rIns="96661" rtlCol="0" tIns="48331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/>
        </p:spPr>
        <p:txBody>
          <a:bodyPr anchor="b" bIns="48331" lIns="96661" rIns="96661" rtlCol="0" tIns="48331" vert="horz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104872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/>
        </p:spPr>
        <p:txBody>
          <a:bodyPr anchor="b" bIns="48331" lIns="96661" rIns="96661" rtlCol="0" tIns="48331" vert="horz"/>
          <a:lstStyle>
            <a:lvl1pPr algn="r">
              <a:defRPr sz="1300"/>
            </a:lvl1pPr>
          </a:lstStyle>
          <a:p>
            <a:fld id="{620D0519-2F95-4993-95E3-63F5914D75E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104859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20D0519-2F95-4993-95E3-63F5914D75EB}" type="slidenum">
              <a:rPr lang="en-US" smtClean="0"/>
              <a:t>1</a:t>
            </a:fld>
            <a:endParaRPr dirty="0"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ight Triangle 9"/>
          <p:cNvSpPr/>
          <p:nvPr/>
        </p:nvSpPr>
        <p:spPr>
          <a:xfrm>
            <a:off x="-2" y="4664147"/>
            <a:ext cx="9913680" cy="0"/>
          </a:xfrm>
          <a:prstGeom prst="rtTriangle"/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59" name="Title 8"/>
          <p:cNvSpPr>
            <a:spLocks noGrp="1"/>
          </p:cNvSpPr>
          <p:nvPr>
            <p:ph type="ctrTitle"/>
          </p:nvPr>
        </p:nvSpPr>
        <p:spPr>
          <a:xfrm>
            <a:off x="742950" y="1752602"/>
            <a:ext cx="8420100" cy="1829761"/>
          </a:xfrm>
        </p:spPr>
        <p:txBody>
          <a:bodyPr anchor="b" vert="horz">
            <a:norm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lstStyle>
            <a:lvl1pPr algn="r">
              <a:defRPr b="1" sz="4800">
                <a:solidFill>
                  <a:schemeClr val="tx2"/>
                </a:solidFill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0" name="Subtitle 16"/>
          <p:cNvSpPr>
            <a:spLocks noGrp="1"/>
          </p:cNvSpPr>
          <p:nvPr>
            <p:ph type="subTitle" idx="1"/>
          </p:nvPr>
        </p:nvSpPr>
        <p:spPr>
          <a:xfrm>
            <a:off x="742950" y="3611607"/>
            <a:ext cx="8420100" cy="1199704"/>
          </a:xfrm>
        </p:spPr>
        <p:txBody>
          <a:bodyPr lIns="45720" rIns="45720"/>
          <a:lstStyle>
            <a:lvl1pPr algn="r" indent="0" marL="0" marR="64008">
              <a:buNone/>
              <a:defRPr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88" name="Group 1"/>
          <p:cNvGrpSpPr/>
          <p:nvPr/>
        </p:nvGrpSpPr>
        <p:grpSpPr>
          <a:xfrm>
            <a:off x="-4078" y="4953000"/>
            <a:ext cx="9910079" cy="1912088"/>
            <a:chOff x="-3765" y="4832896"/>
            <a:chExt cx="9147765" cy="2032192"/>
          </a:xfrm>
        </p:grpSpPr>
        <p:sp>
          <p:nvSpPr>
            <p:cNvPr id="1048661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  <p:sp>
          <p:nvSpPr>
            <p:cNvPr id="1048662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  <p:sp>
          <p:nvSpPr>
            <p:cNvPr id="1048663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xmlns:r="http://schemas.openxmlformats.org/officeDocument/2006/relationships" r:embed="rId1" cstate="print">
                <a:alphaModFix amt="50000"/>
              </a:blip>
              <a:tile algn="t" flip="none" sx="50000" sy="50000" tx="0" ty="0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 bIns="45720" compatLnSpc="1" lIns="91440" rIns="91440" tIns="45720" vert="horz" wrap="square"/>
            <a:p>
              <a:pPr algn="ctr" eaLnBrk="1" hangingPunct="1" latinLnBrk="0"/>
              <a:endParaRPr kumimoji="0" lang="en-US"/>
            </a:p>
          </p:txBody>
        </p:sp>
        <p:cxnSp>
          <p:nvCxnSpPr>
            <p:cNvPr id="3145729" name="Straight Connector 11"/>
            <p:cNvCxnSpPr>
              <a:cxnSpLocks/>
            </p:cNvCxnSpPr>
            <p:nvPr/>
          </p:nvCxnSpPr>
          <p:spPr>
            <a:xfrm>
              <a:off x="-3765" y="4880373"/>
              <a:ext cx="9147765" cy="839943"/>
            </a:xfrm>
            <a:prstGeom prst="line"/>
            <a:noFill/>
            <a:ln w="12065" cap="flat" cmpd="sng" algn="ctr">
              <a:gradFill>
                <a:gsLst>
                  <a:gs pos="15000">
                    <a:schemeClr val="accent1">
                      <a:shade val="40000"/>
                      <a:satMod val="110000"/>
                    </a:schemeClr>
                  </a:gs>
                  <a:gs pos="45000">
                    <a:schemeClr val="accent1">
                      <a:tint val="7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6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2FCAA2-0FD4-42EA-AB16-8EBB257827D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104866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CA911B-E959-4E23-982C-FB4A31C69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81330"/>
            <a:ext cx="8915400" cy="4386071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2FCAA2-0FD4-42EA-AB16-8EBB257827D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10486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8CA911B-E959-4E23-982C-FB4A31C69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Vertical Title 1"/>
          <p:cNvSpPr>
            <a:spLocks noGrp="1"/>
          </p:cNvSpPr>
          <p:nvPr>
            <p:ph type="title" orient="vert"/>
          </p:nvPr>
        </p:nvSpPr>
        <p:spPr>
          <a:xfrm>
            <a:off x="7414347" y="274641"/>
            <a:ext cx="1925593" cy="5592761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851650" cy="5592760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2FCAA2-0FD4-42EA-AB16-8EBB257827D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8CA911B-E959-4E23-982C-FB4A31C69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2FCAA2-0FD4-42EA-AB16-8EBB257827D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8CA911B-E959-4E23-982C-FB4A31C6924B}" type="slidenum">
              <a:rPr lang="en-US" smtClean="0"/>
              <a:t>‹#›</a:t>
            </a:fld>
            <a:endParaRPr lang="en-US"/>
          </a:p>
        </p:txBody>
      </p:sp>
      <p:sp>
        <p:nvSpPr>
          <p:cNvPr id="1048680" name="Title 6"/>
          <p:cNvSpPr>
            <a:spLocks noGrp="1"/>
          </p:cNvSpPr>
          <p:nvPr>
            <p:ph type="title"/>
          </p:nvPr>
        </p:nvSpPr>
        <p:spPr/>
        <p:txBody>
          <a:bodyPr rtlCol="0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bg>
      <p:bgRef idx="1002">
        <a:schemeClr val="bg1"/>
      </p:bgRef>
    </p:bg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782574" y="1059712"/>
            <a:ext cx="8420100" cy="1828800"/>
          </a:xfrm>
        </p:spPr>
        <p:txBody>
          <a:bodyPr anchor="b" vert="horz">
            <a:norm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lstStyle>
            <a:lvl1pPr algn="r">
              <a:buNone/>
              <a:defRPr baseline="0" b="1" cap="none" sz="480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8" name="Text Placeholder 2"/>
          <p:cNvSpPr>
            <a:spLocks noGrp="1"/>
          </p:cNvSpPr>
          <p:nvPr>
            <p:ph type="body" idx="1"/>
          </p:nvPr>
        </p:nvSpPr>
        <p:spPr>
          <a:xfrm>
            <a:off x="4249606" y="2931712"/>
            <a:ext cx="4953000" cy="1454888"/>
          </a:xfrm>
        </p:spPr>
        <p:txBody>
          <a:bodyPr anchor="t" lIns="91440" rIns="91440"/>
          <a:lstStyle>
            <a:lvl1pPr algn="l" indent="0" marL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2FCAA2-0FD4-42EA-AB16-8EBB257827D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10487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8CA911B-E959-4E23-982C-FB4A31C6924B}" type="slidenum">
              <a:rPr lang="en-US" smtClean="0"/>
              <a:t>‹#›</a:t>
            </a:fld>
            <a:endParaRPr lang="en-US"/>
          </a:p>
        </p:txBody>
      </p:sp>
      <p:sp>
        <p:nvSpPr>
          <p:cNvPr id="1048702" name="Chevron 6"/>
          <p:cNvSpPr/>
          <p:nvPr/>
        </p:nvSpPr>
        <p:spPr>
          <a:xfrm>
            <a:off x="3939737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eaLnBrk="1" hangingPunct="1" latinLnBrk="0"/>
            <a:endParaRPr kumimoji="0" lang="en-US"/>
          </a:p>
        </p:txBody>
      </p:sp>
      <p:sp>
        <p:nvSpPr>
          <p:cNvPr id="1048703" name="Chevron 7"/>
          <p:cNvSpPr/>
          <p:nvPr/>
        </p:nvSpPr>
        <p:spPr>
          <a:xfrm>
            <a:off x="3737786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eaLnBrk="1" hangingPunct="1" latinLnBrk="0"/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bg>
      <p:bgRef idx="1002">
        <a:schemeClr val="bg1"/>
      </p:bgRef>
    </p:bg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05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2FCAA2-0FD4-42EA-AB16-8EBB257827D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10487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8CA911B-E959-4E23-982C-FB4A31C6924B}" type="slidenum">
              <a:rPr lang="en-US" smtClean="0"/>
              <a:t>‹#›</a:t>
            </a:fld>
            <a:endParaRPr lang="en-US"/>
          </a:p>
        </p:txBody>
      </p:sp>
      <p:sp>
        <p:nvSpPr>
          <p:cNvPr id="1048709" name="Title 7"/>
          <p:cNvSpPr>
            <a:spLocks noGrp="1"/>
          </p:cNvSpPr>
          <p:nvPr>
            <p:ph type="title"/>
          </p:nvPr>
        </p:nvSpPr>
        <p:spPr/>
        <p:txBody>
          <a:bodyPr rtlCol="0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ison">
    <p:bg>
      <p:bgRef idx="1003">
        <a:schemeClr val="bg1"/>
      </p:bgRef>
    </p:bg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11" name="Text Placeholder 2"/>
          <p:cNvSpPr>
            <a:spLocks noGrp="1"/>
          </p:cNvSpPr>
          <p:nvPr>
            <p:ph type="body" idx="1"/>
          </p:nvPr>
        </p:nvSpPr>
        <p:spPr>
          <a:xfrm>
            <a:off x="495300" y="5410200"/>
            <a:ext cx="437687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anchor="ctr" lIns="182880"/>
          <a:lstStyle>
            <a:lvl1pPr indent="0" marL="0">
              <a:buNone/>
              <a:defRPr b="0" sz="2400">
                <a:solidFill>
                  <a:schemeClr val="bg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12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2" y="5410200"/>
            <a:ext cx="437859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anchor="ctr" lIns="182880"/>
          <a:lstStyle>
            <a:lvl1pPr indent="0" marL="0">
              <a:buNone/>
              <a:defRPr b="0" sz="2400">
                <a:solidFill>
                  <a:schemeClr val="bg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13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1444295"/>
            <a:ext cx="437687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14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1444295"/>
            <a:ext cx="437859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2FCAA2-0FD4-42EA-AB16-8EBB257827D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10487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8CA911B-E959-4E23-982C-FB4A31C692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bg>
      <p:bgRef idx="1002">
        <a:schemeClr val="bg1"/>
      </p:bgRef>
    </p:bg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2FCAA2-0FD4-42EA-AB16-8EBB257827D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104866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8CA911B-E959-4E23-982C-FB4A31C6924B}" type="slidenum">
              <a:rPr lang="en-US" smtClean="0"/>
              <a:t>‹#›</a:t>
            </a:fld>
            <a:endParaRPr lang="en-US"/>
          </a:p>
        </p:txBody>
      </p:sp>
      <p:sp>
        <p:nvSpPr>
          <p:cNvPr id="1048670" name="Title 5"/>
          <p:cNvSpPr>
            <a:spLocks noGrp="1"/>
          </p:cNvSpPr>
          <p:nvPr>
            <p:ph type="title"/>
          </p:nvPr>
        </p:nvSpPr>
        <p:spPr/>
        <p:txBody>
          <a:bodyPr rtlCol="0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2FCAA2-0FD4-42EA-AB16-8EBB257827D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104858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8CA911B-E959-4E23-982C-FB4A31C69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bg>
      <p:bgRef idx="1003">
        <a:schemeClr val="bg1"/>
      </p:bgRef>
    </p:bg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title"/>
          </p:nvPr>
        </p:nvSpPr>
        <p:spPr>
          <a:xfrm>
            <a:off x="990600" y="4876800"/>
            <a:ext cx="8105257" cy="457200"/>
          </a:xfrm>
        </p:spPr>
        <p:txBody>
          <a:bodyPr anchor="t" vert="horz">
            <a:noAutofit/>
            <a:sp3d prstMaterial="softEdge">
              <a:bevelT w="0" h="0"/>
            </a:sp3d>
          </a:bodyPr>
          <a:lstStyle>
            <a:lvl1pPr algn="r">
              <a:buNone/>
              <a:defRPr b="0" sz="250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19" name="Text Placeholder 2"/>
          <p:cNvSpPr>
            <a:spLocks noGrp="1"/>
          </p:cNvSpPr>
          <p:nvPr>
            <p:ph type="body" idx="2"/>
          </p:nvPr>
        </p:nvSpPr>
        <p:spPr>
          <a:xfrm>
            <a:off x="4787900" y="5355102"/>
            <a:ext cx="4305808" cy="914400"/>
          </a:xfrm>
        </p:spPr>
        <p:txBody>
          <a:bodyPr/>
          <a:lstStyle>
            <a:lvl1pPr algn="r" indent="0" marL="0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20" name="Content Placeholder 3"/>
          <p:cNvSpPr>
            <a:spLocks noGrp="1"/>
          </p:cNvSpPr>
          <p:nvPr>
            <p:ph sz="half" idx="1"/>
          </p:nvPr>
        </p:nvSpPr>
        <p:spPr>
          <a:xfrm>
            <a:off x="990600" y="274320"/>
            <a:ext cx="810310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21" name="Date Placeholder 4"/>
          <p:cNvSpPr>
            <a:spLocks noGrp="1"/>
          </p:cNvSpPr>
          <p:nvPr>
            <p:ph type="dt" sz="half" idx="10"/>
          </p:nvPr>
        </p:nvSpPr>
        <p:spPr>
          <a:xfrm>
            <a:off x="7287618" y="6407944"/>
            <a:ext cx="2080260" cy="365760"/>
          </a:xfrm>
        </p:spPr>
        <p:txBody>
          <a:bodyPr/>
          <a:p>
            <a:fld id="{2F2FCAA2-0FD4-42EA-AB16-8EBB257827D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10487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8CA911B-E959-4E23-982C-FB4A31C692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bg>
      <p:bgRef idx="1002">
        <a:schemeClr val="bg1"/>
      </p:bgRef>
    </p:bg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6335" y="5443402"/>
            <a:ext cx="7759700" cy="648232"/>
          </a:xfrm>
          <a:noFill/>
        </p:spPr>
        <p:txBody>
          <a:bodyPr anchor="t" lIns="91440" rIns="91440" tIns="0"/>
          <a:lstStyle>
            <a:lvl1pPr algn="r" indent="0" marL="0" marR="18288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82" name="Picture Placeholder 2"/>
          <p:cNvSpPr>
            <a:spLocks noGrp="1"/>
          </p:cNvSpPr>
          <p:nvPr>
            <p:ph type="pic" idx="1"/>
          </p:nvPr>
        </p:nvSpPr>
        <p:spPr>
          <a:xfrm>
            <a:off x="247650" y="189968"/>
            <a:ext cx="9410700" cy="4389120"/>
          </a:xfrm>
          <a:prstGeom prst="rect"/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10486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CAA2-0FD4-42EA-AB16-8EBB257827D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104868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5079" y="6407945"/>
            <a:ext cx="25465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486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CA911B-E959-4E23-982C-FB4A31C6924B}" type="slidenum">
              <a:rPr lang="en-US" smtClean="0"/>
              <a:t>‹#›</a:t>
            </a:fld>
            <a:endParaRPr lang="en-US"/>
          </a:p>
        </p:txBody>
      </p:sp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247650" y="4865122"/>
            <a:ext cx="8748385" cy="562672"/>
          </a:xfrm>
          <a:noFill/>
        </p:spPr>
        <p:txBody>
          <a:bodyPr anchor="t">
            <a:sp3d prstMaterial="softEdge"/>
          </a:bodyPr>
          <a:lstStyle>
            <a:lvl1pPr algn="r" marR="0">
              <a:buNone/>
              <a:defRPr b="0" sz="3000">
                <a:solidFill>
                  <a:schemeClr val="accent1"/>
                </a:solidFill>
                <a:effectLst>
                  <a:outerShdw algn="t" blurRad="50800" dir="5400000" dist="25000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7" name="Freeform 7"/>
          <p:cNvSpPr/>
          <p:nvPr/>
        </p:nvSpPr>
        <p:spPr bwMode="auto">
          <a:xfrm>
            <a:off x="540879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88" name="Freeform 8"/>
          <p:cNvSpPr/>
          <p:nvPr/>
        </p:nvSpPr>
        <p:spPr bwMode="auto">
          <a:xfrm>
            <a:off x="526194" y="5939011"/>
            <a:ext cx="399798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89" name="Right Triangle 9"/>
          <p:cNvSpPr/>
          <p:nvPr/>
        </p:nvSpPr>
        <p:spPr bwMode="auto">
          <a:xfrm>
            <a:off x="-6545" y="5791253"/>
            <a:ext cx="3685840" cy="1080868"/>
          </a:xfrm>
          <a:prstGeom prst="rtTriangle"/>
          <a:blipFill>
            <a:blip xmlns:r="http://schemas.openxmlformats.org/officeDocument/2006/relationships" r:embed="rId1" cstate="print">
              <a:alphaModFix amt="50000"/>
            </a:blip>
            <a:tile algn="t" flip="none" sx="50000" sy="50000" tx="0" ty="0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20" compatLnSpc="1" lIns="91440" rIns="91440" tIns="45720" vert="horz" wrap="square"/>
          <a:p>
            <a:pPr algn="ctr" eaLnBrk="1" hangingPunct="1" latinLnBrk="0"/>
            <a:endParaRPr kumimoji="0" lang="en-US"/>
          </a:p>
        </p:txBody>
      </p:sp>
      <p:cxnSp>
        <p:nvCxnSpPr>
          <p:cNvPr id="3145730" name="Straight Connector 10"/>
          <p:cNvCxnSpPr>
            <a:cxnSpLocks/>
          </p:cNvCxnSpPr>
          <p:nvPr/>
        </p:nvCxnSpPr>
        <p:spPr>
          <a:xfrm>
            <a:off x="-10006" y="5787739"/>
            <a:ext cx="3689301" cy="1084383"/>
          </a:xfrm>
          <a:prstGeom prst="line"/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90" name="Chevron 11"/>
          <p:cNvSpPr/>
          <p:nvPr/>
        </p:nvSpPr>
        <p:spPr>
          <a:xfrm>
            <a:off x="938612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eaLnBrk="1" hangingPunct="1" latinLnBrk="0"/>
            <a:endParaRPr kumimoji="0" lang="en-US"/>
          </a:p>
        </p:txBody>
      </p:sp>
      <p:sp>
        <p:nvSpPr>
          <p:cNvPr id="1048691" name="Chevron 12"/>
          <p:cNvSpPr/>
          <p:nvPr/>
        </p:nvSpPr>
        <p:spPr>
          <a:xfrm>
            <a:off x="918417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eaLnBrk="1" hangingPunct="1" latinLnBrk="0"/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12"/>
          <p:cNvSpPr/>
          <p:nvPr/>
        </p:nvSpPr>
        <p:spPr bwMode="auto">
          <a:xfrm>
            <a:off x="540879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77" name="Freeform 11"/>
          <p:cNvSpPr/>
          <p:nvPr/>
        </p:nvSpPr>
        <p:spPr bwMode="auto">
          <a:xfrm>
            <a:off x="526194" y="5939011"/>
            <a:ext cx="399798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78" name="Right Triangle 13"/>
          <p:cNvSpPr/>
          <p:nvPr/>
        </p:nvSpPr>
        <p:spPr bwMode="auto">
          <a:xfrm>
            <a:off x="-6545" y="5791253"/>
            <a:ext cx="3685840" cy="1080868"/>
          </a:xfrm>
          <a:prstGeom prst="rtTriangle"/>
          <a:blipFill>
            <a:blip xmlns:r="http://schemas.openxmlformats.org/officeDocument/2006/relationships" r:embed="rId12" cstate="print">
              <a:alphaModFix amt="50000"/>
            </a:blip>
            <a:tile algn="t" flip="none" sx="50000" sy="50000" tx="0" ty="0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20" compatLnSpc="1" lIns="91440" rIns="91440" tIns="45720" vert="horz" wrap="square"/>
          <a:p>
            <a:pPr algn="ctr" eaLnBrk="1" hangingPunct="1" latinLnBrk="0"/>
            <a:endParaRPr kumimoji="0" lang="en-US"/>
          </a:p>
        </p:txBody>
      </p:sp>
      <p:cxnSp>
        <p:nvCxnSpPr>
          <p:cNvPr id="3145728" name="Straight Connector 14"/>
          <p:cNvCxnSpPr>
            <a:cxnSpLocks/>
          </p:cNvCxnSpPr>
          <p:nvPr/>
        </p:nvCxnSpPr>
        <p:spPr>
          <a:xfrm>
            <a:off x="-10006" y="5787739"/>
            <a:ext cx="3689301" cy="1084383"/>
          </a:xfrm>
          <a:prstGeom prst="line"/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79" name="Title Placeholder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/>
        </p:spPr>
        <p:txBody>
          <a:bodyPr anchor="ctr" vert="horz">
            <a:norm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481329"/>
            <a:ext cx="8915400" cy="4525963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1" name="Date Placeholder 9"/>
          <p:cNvSpPr>
            <a:spLocks noGrp="1"/>
          </p:cNvSpPr>
          <p:nvPr>
            <p:ph type="dt" sz="half" idx="2"/>
          </p:nvPr>
        </p:nvSpPr>
        <p:spPr>
          <a:xfrm>
            <a:off x="7287618" y="6407944"/>
            <a:ext cx="2080260" cy="365760"/>
          </a:xfrm>
          <a:prstGeom prst="rect"/>
        </p:spPr>
        <p:txBody>
          <a:bodyPr anchor="b" vert="horz"/>
          <a:lstStyle>
            <a:lvl1pPr algn="l" eaLnBrk="1" hangingPunct="1" latinLnBrk="0">
              <a:defRPr sz="1000" kumimoji="0">
                <a:solidFill>
                  <a:schemeClr val="tx1"/>
                </a:solidFill>
              </a:defRPr>
            </a:lvl1pPr>
          </a:lstStyle>
          <a:p>
            <a:fld id="{2F2FCAA2-0FD4-42EA-AB16-8EBB257827D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104858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745079" y="6407945"/>
            <a:ext cx="2546571" cy="365125"/>
          </a:xfrm>
          <a:prstGeom prst="rect"/>
        </p:spPr>
        <p:txBody>
          <a:bodyPr anchor="b" vert="horz"/>
          <a:lstStyle>
            <a:lvl1pPr algn="r" eaLnBrk="1" hangingPunct="1" latinLnBrk="0">
              <a:defRPr sz="1000" kumimoj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4858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367878" y="6407945"/>
            <a:ext cx="396240" cy="365125"/>
          </a:xfrm>
          <a:prstGeom prst="rect"/>
        </p:spPr>
        <p:txBody>
          <a:bodyPr anchor="b" vert="horz"/>
          <a:lstStyle>
            <a:lvl1pPr algn="r" eaLnBrk="1" hangingPunct="1" latinLnBrk="0">
              <a:defRPr b="0" sz="1000" kumimoji="0">
                <a:solidFill>
                  <a:schemeClr val="tx1"/>
                </a:solidFill>
              </a:defRPr>
            </a:lvl1pPr>
          </a:lstStyle>
          <a:p>
            <a:fld id="{78CA911B-E959-4E23-982C-FB4A31C6924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eaLnBrk="1" hangingPunct="1" latinLnBrk="0" rtl="0">
        <a:spcBef>
          <a:spcPct val="0"/>
        </a:spcBef>
        <a:buNone/>
        <a:defRPr b="1" sz="4100" kern="1200" kumimoji="0">
          <a:solidFill>
            <a:schemeClr val="tx2"/>
          </a:solidFill>
          <a:effectLst>
            <a:outerShdw algn="tl" blurRad="31750" dir="5400000" dist="25400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eaLnBrk="1" hangingPunct="1" indent="-256032" latinLnBrk="0" marL="365760" rtl="0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sz="27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28600" latinLnBrk="0" marL="621792" rtl="0">
        <a:spcBef>
          <a:spcPts val="324"/>
        </a:spcBef>
        <a:buClr>
          <a:schemeClr val="accent1"/>
        </a:buClr>
        <a:buFont typeface="Verdana"/>
        <a:buChar char="◦"/>
        <a:defRPr sz="23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859536" rtl="0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143000" rtl="0">
        <a:spcBef>
          <a:spcPts val="350"/>
        </a:spcBef>
        <a:buClr>
          <a:schemeClr val="accent2"/>
        </a:buClr>
        <a:buFont typeface="Wingdings 2"/>
        <a:buChar char=""/>
        <a:defRPr sz="19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28600" latinLnBrk="0" marL="1371600" rtl="0">
        <a:spcBef>
          <a:spcPts val="350"/>
        </a:spcBef>
        <a:buClr>
          <a:schemeClr val="accent2"/>
        </a:buClr>
        <a:buFont typeface="Wingdings 2"/>
        <a:buChar char="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28600" latinLnBrk="0" marL="1600200" rtl="0">
        <a:spcBef>
          <a:spcPts val="350"/>
        </a:spcBef>
        <a:buClr>
          <a:schemeClr val="accent3"/>
        </a:buClr>
        <a:buFont typeface="Wingdings 2"/>
        <a:buChar char="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228600" latinLnBrk="0" marL="1828800" rtl="0">
        <a:spcBef>
          <a:spcPts val="350"/>
        </a:spcBef>
        <a:buClr>
          <a:schemeClr val="accent3"/>
        </a:buClr>
        <a:buFont typeface="Wingdings 2"/>
        <a:buChar char="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228600" latinLnBrk="0" marL="2057400" rtl="0">
        <a:spcBef>
          <a:spcPts val="350"/>
        </a:spcBef>
        <a:buClr>
          <a:schemeClr val="accent3"/>
        </a:buClr>
        <a:buFont typeface="Wingdings 2"/>
        <a:buChar char="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228600" latinLnBrk="0" marL="2286000" rtl="0">
        <a:spcBef>
          <a:spcPts val="350"/>
        </a:spcBef>
        <a:buClr>
          <a:schemeClr val="accent3"/>
        </a:buClr>
        <a:buFont typeface="Wingdings 2"/>
        <a:buChar char="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hyperlink" Target="https://www.who.int/news-room/fact-sheets/detail/typhoid" TargetMode="External"/><Relationship Id="rId2" Type="http://schemas.openxmlformats.org/officeDocument/2006/relationships/hyperlink" Target="https://www.cdc.gov/typhoid-fever/index.html" TargetMode="Externa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7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0" y="2638425"/>
            <a:ext cx="5842000" cy="719138"/>
          </a:xfrm>
        </p:spPr>
        <p:txBody>
          <a:bodyPr>
            <a:normAutofit/>
          </a:bodyPr>
          <a:p>
            <a:pPr algn="ctr" eaLnBrk="1" hangingPunct="1"/>
            <a:r>
              <a:rPr b="1" dirty="0" sz="4400" lang="en-US">
                <a:solidFill>
                  <a:schemeClr val="tx1"/>
                </a:solidFill>
                <a:latin typeface="Century Gothic" pitchFamily="34" charset="0"/>
              </a:rPr>
              <a:t>E</a:t>
            </a:r>
            <a:r>
              <a:rPr b="1" dirty="0" sz="4400" lang="en-US">
                <a:solidFill>
                  <a:schemeClr val="tx1"/>
                </a:solidFill>
                <a:latin typeface="Century Gothic" pitchFamily="34" charset="0"/>
              </a:rPr>
              <a:t>N</a:t>
            </a:r>
            <a:r>
              <a:rPr b="1" dirty="0" sz="4400" lang="en-US">
                <a:solidFill>
                  <a:schemeClr val="tx1"/>
                </a:solidFill>
                <a:latin typeface="Century Gothic" pitchFamily="34" charset="0"/>
              </a:rPr>
              <a:t>T</a:t>
            </a:r>
            <a:r>
              <a:rPr b="1" dirty="0" sz="4400" lang="en-US">
                <a:solidFill>
                  <a:schemeClr val="tx1"/>
                </a:solidFill>
                <a:latin typeface="Century Gothic" pitchFamily="34" charset="0"/>
              </a:rPr>
              <a:t>E</a:t>
            </a:r>
            <a:r>
              <a:rPr b="1" dirty="0" sz="4400" lang="en-US">
                <a:solidFill>
                  <a:schemeClr val="tx1"/>
                </a:solidFill>
                <a:latin typeface="Century Gothic" pitchFamily="34" charset="0"/>
              </a:rPr>
              <a:t>R</a:t>
            </a:r>
            <a:r>
              <a:rPr b="1" dirty="0" sz="4400" lang="en-US">
                <a:solidFill>
                  <a:schemeClr val="tx1"/>
                </a:solidFill>
                <a:latin typeface="Century Gothic" pitchFamily="34" charset="0"/>
              </a:rPr>
              <a:t>I</a:t>
            </a:r>
            <a:r>
              <a:rPr b="1" dirty="0" sz="4400" lang="en-US">
                <a:solidFill>
                  <a:schemeClr val="tx1"/>
                </a:solidFill>
                <a:latin typeface="Century Gothic" pitchFamily="34" charset="0"/>
              </a:rPr>
              <a:t>C</a:t>
            </a:r>
            <a:r>
              <a:rPr b="1" dirty="0" sz="4400" lang="en-US">
                <a:solidFill>
                  <a:schemeClr val="tx1"/>
                </a:solidFill>
                <a:latin typeface="Century Gothic" pitchFamily="34" charset="0"/>
              </a:rPr>
              <a:t> FEVER</a:t>
            </a:r>
            <a:endParaRPr altLang="en-US" lang="zh-CN"/>
          </a:p>
        </p:txBody>
      </p:sp>
      <p:pic>
        <p:nvPicPr>
          <p:cNvPr id="2097152" name="Picture 11" descr="typhoid%20fever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75471" y="3390900"/>
            <a:ext cx="1674004" cy="1496756"/>
          </a:xfrm>
          <a:prstGeom prst="rect"/>
          <a:noFill/>
          <a:ln>
            <a:noFill/>
          </a:ln>
        </p:spPr>
      </p:pic>
      <p:pic>
        <p:nvPicPr>
          <p:cNvPr id="2097153" name="Picture 12" descr="typhoid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277071" y="3400682"/>
            <a:ext cx="1710729" cy="1514218"/>
          </a:xfrm>
          <a:prstGeom prst="rect"/>
          <a:noFill/>
          <a:ln>
            <a:noFill/>
          </a:ln>
        </p:spPr>
      </p:pic>
      <p:pic>
        <p:nvPicPr>
          <p:cNvPr id="2097154" name="Picture 14" descr="dip-j-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2310265" y="1828800"/>
            <a:ext cx="1525135" cy="1447800"/>
          </a:xfrm>
          <a:prstGeom prst="rect"/>
          <a:noFill/>
          <a:ln>
            <a:noFill/>
          </a:ln>
        </p:spPr>
      </p:pic>
      <p:pic>
        <p:nvPicPr>
          <p:cNvPr id="2097155" name="Picture 16" descr="bottled_water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549925" y="1816100"/>
            <a:ext cx="1669092" cy="1419482"/>
          </a:xfrm>
          <a:prstGeom prst="rect"/>
          <a:noFill/>
          <a:ln>
            <a:noFill/>
          </a:ln>
        </p:spPr>
      </p:pic>
      <p:sp>
        <p:nvSpPr>
          <p:cNvPr id="1048588" name="Rectangle 19"/>
          <p:cNvSpPr>
            <a:spLocks noChangeArrowheads="1"/>
          </p:cNvSpPr>
          <p:nvPr/>
        </p:nvSpPr>
        <p:spPr bwMode="auto">
          <a:xfrm>
            <a:off x="6348814" y="4424784"/>
            <a:ext cx="3042833" cy="1449044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dirty="0" sz="1050" lang="en-US">
                <a:latin typeface="Century Gothic" pitchFamily="34" charset="0"/>
              </a:rPr>
              <a:t>Dr. Muhammad Mujeeb Khan</a:t>
            </a:r>
          </a:p>
          <a:p>
            <a:pPr algn="ctr"/>
            <a:r>
              <a:rPr dirty="0" sz="1050" lang="en-US">
                <a:latin typeface="Century Gothic" pitchFamily="34" charset="0"/>
              </a:rPr>
              <a:t>FCPS (Medicine) </a:t>
            </a:r>
          </a:p>
          <a:p>
            <a:pPr algn="ctr"/>
            <a:r>
              <a:rPr dirty="0" sz="1050" lang="en-US">
                <a:latin typeface="Century Gothic" pitchFamily="34" charset="0"/>
              </a:rPr>
              <a:t>Dip. DM (UK), Dip. Nutrition (Pak), </a:t>
            </a:r>
          </a:p>
          <a:p>
            <a:pPr algn="ctr"/>
            <a:r>
              <a:rPr dirty="0" sz="1050" lang="en-US">
                <a:latin typeface="Century Gothic" pitchFamily="34" charset="0"/>
              </a:rPr>
              <a:t>MSc. Infectious Diseases (UK)</a:t>
            </a:r>
          </a:p>
          <a:p>
            <a:pPr algn="ctr"/>
            <a:r>
              <a:rPr dirty="0" sz="1050" lang="en-US">
                <a:latin typeface="Century Gothic" pitchFamily="34" charset="0"/>
              </a:rPr>
              <a:t>Associate Professor</a:t>
            </a:r>
          </a:p>
          <a:p>
            <a:pPr algn="ctr"/>
            <a:r>
              <a:rPr dirty="0" sz="1050" lang="en-US">
                <a:latin typeface="Century Gothic" pitchFamily="34" charset="0"/>
              </a:rPr>
              <a:t>Rawalpindi Medical University,  Rawalpindi</a:t>
            </a:r>
          </a:p>
        </p:txBody>
      </p:sp>
      <p:pic>
        <p:nvPicPr>
          <p:cNvPr id="2097156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157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6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9906000" cy="658812"/>
          </a:xfrm>
        </p:spPr>
        <p:txBody>
          <a:bodyPr anchor="ctr">
            <a:normAutofit/>
          </a:bodyPr>
          <a:p>
            <a:pPr algn="ctr" eaLnBrk="1" hangingPunct="1"/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  <a:cs typeface="Courier New" panose="02070309020205020404" pitchFamily="49" charset="0"/>
              </a:rPr>
              <a:t>EPIDEMIOLOGY 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486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017713"/>
            <a:ext cx="7429500" cy="4840287"/>
          </a:xfrm>
        </p:spPr>
        <p:txBody>
          <a:bodyPr/>
          <a:p>
            <a:pPr eaLnBrk="1" hangingPunct="1">
              <a:buFont typeface="Wingdings" panose="05000000000000000000" pitchFamily="2" charset="2"/>
              <a:buNone/>
            </a:pPr>
            <a:r>
              <a:rPr dirty="0" lang="en-US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209717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054100" y="1151228"/>
            <a:ext cx="8138003" cy="4584247"/>
          </a:xfrm>
          <a:prstGeom prst="rect"/>
        </p:spPr>
      </p:pic>
      <p:pic>
        <p:nvPicPr>
          <p:cNvPr id="2097180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181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3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7963"/>
            <a:ext cx="9906000" cy="706437"/>
          </a:xfrm>
        </p:spPr>
        <p:txBody>
          <a:bodyPr anchor="ctr">
            <a:normAutofit/>
          </a:bodyPr>
          <a:p>
            <a:pPr algn="ctr" eaLnBrk="1" hangingPunct="1"/>
            <a:r>
              <a:rPr b="1" dirty="0" sz="2400" lang="en-US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</a:rPr>
              <a:t>TRANSMISSION TO HUMANS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104860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08063" y="1246188"/>
            <a:ext cx="7983538" cy="5283200"/>
          </a:xfrm>
        </p:spPr>
        <p:txBody>
          <a:bodyPr>
            <a:normAutofit/>
          </a:bodyPr>
          <a:p>
            <a:pPr algn="just" eaLnBrk="1" hangingPunct="1" indent="-342900">
              <a:lnSpc>
                <a:spcPct val="150000"/>
              </a:lnSpc>
              <a:buClrTx/>
              <a:buNone/>
            </a:pP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</a:rPr>
              <a:t>Fecal-Oral Route: </a:t>
            </a:r>
          </a:p>
          <a:p>
            <a:pPr algn="just" indent="-342900"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Salmonella Typhi is primarily transmitted through ingestion of food or water contaminated with feces from an infected person. </a:t>
            </a:r>
          </a:p>
          <a:p>
            <a:pPr algn="just" eaLnBrk="1" hangingPunct="1" indent="-342900">
              <a:lnSpc>
                <a:spcPct val="150000"/>
              </a:lnSpc>
              <a:buClrTx/>
              <a:buNone/>
            </a:pP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</a:rPr>
              <a:t>Contaminated Food and Water:</a:t>
            </a:r>
          </a:p>
          <a:p>
            <a:pPr algn="just" indent="-342900"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Consumption of contaminated food or water introduces the bacteria into the gastrointestinal tract.</a:t>
            </a:r>
          </a:p>
          <a:p>
            <a:pPr algn="just" indent="-342900"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The bacteria invade the small intestine and enter the bloodstream.</a:t>
            </a:r>
          </a:p>
          <a:p>
            <a:pPr algn="just" eaLnBrk="1" hangingPunct="1" indent="-342900">
              <a:lnSpc>
                <a:spcPct val="150000"/>
              </a:lnSpc>
              <a:buClrTx/>
              <a:buNone/>
            </a:pP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</a:rPr>
              <a:t>Person-to-Person Contact: </a:t>
            </a:r>
          </a:p>
          <a:p>
            <a:pPr algn="just" indent="-342900"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Close contact with individuals infected with enteric fever can facilitate transmission.</a:t>
            </a:r>
          </a:p>
        </p:txBody>
      </p:sp>
      <p:pic>
        <p:nvPicPr>
          <p:cNvPr id="2097182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183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7325"/>
            <a:ext cx="9906000" cy="736600"/>
          </a:xfrm>
        </p:spPr>
        <p:txBody>
          <a:bodyPr anchor="ctr">
            <a:normAutofit/>
          </a:bodyPr>
          <a:p>
            <a:pPr algn="ctr" eaLnBrk="1" hangingPunct="1"/>
            <a:r>
              <a:rPr b="1" dirty="0" sz="2000" lang="en-US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</a:rPr>
              <a:t>TRANSMISSION TO HUMANS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10486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95364" y="1244600"/>
            <a:ext cx="7986712" cy="5283200"/>
          </a:xfrm>
        </p:spPr>
        <p:txBody>
          <a:bodyPr>
            <a:normAutofit/>
          </a:bodyPr>
          <a:p>
            <a:pPr algn="just" indent="-342900">
              <a:lnSpc>
                <a:spcPct val="150000"/>
              </a:lnSpc>
              <a:buNone/>
            </a:pPr>
            <a:r>
              <a:rPr b="1" dirty="0" sz="1400" lang="en-US">
                <a:latin typeface="Century Gothic" pitchFamily="34" charset="0"/>
              </a:rPr>
              <a:t>Environmental Factors: </a:t>
            </a:r>
          </a:p>
          <a:p>
            <a:pPr algn="just" indent="-342900" lvl="1">
              <a:lnSpc>
                <a:spcPct val="150000"/>
              </a:lnSpc>
              <a:buClrTx/>
            </a:pPr>
            <a:r>
              <a:rPr dirty="0" sz="1400" lang="en-US">
                <a:latin typeface="Century Gothic" pitchFamily="34" charset="0"/>
              </a:rPr>
              <a:t>Areas with inadequate sewage systems and poor sanitation. </a:t>
            </a:r>
          </a:p>
          <a:p>
            <a:pPr algn="just" indent="-342900">
              <a:lnSpc>
                <a:spcPct val="150000"/>
              </a:lnSpc>
              <a:buClrTx/>
              <a:buNone/>
            </a:pPr>
            <a:r>
              <a:rPr b="1" dirty="0" sz="1400" lang="en-US">
                <a:latin typeface="Century Gothic" pitchFamily="34" charset="0"/>
              </a:rPr>
              <a:t>Chronic Carriers: </a:t>
            </a:r>
          </a:p>
          <a:p>
            <a:pPr algn="just" indent="-342900" lvl="1">
              <a:lnSpc>
                <a:spcPct val="150000"/>
              </a:lnSpc>
              <a:buClrTx/>
            </a:pPr>
            <a:r>
              <a:rPr dirty="0" sz="1400" lang="en-US">
                <a:latin typeface="Century Gothic" pitchFamily="34" charset="0"/>
              </a:rPr>
              <a:t>Individuals who have recovered but continue to harbor S. </a:t>
            </a:r>
            <a:r>
              <a:rPr dirty="0" sz="1400" i="1" lang="en-US" err="1">
                <a:latin typeface="Century Gothic" pitchFamily="34" charset="0"/>
              </a:rPr>
              <a:t>Typhi</a:t>
            </a:r>
            <a:r>
              <a:rPr dirty="0" sz="1400" i="1" lang="en-US">
                <a:latin typeface="Century Gothic" pitchFamily="34" charset="0"/>
              </a:rPr>
              <a:t> </a:t>
            </a:r>
            <a:r>
              <a:rPr dirty="0" sz="1400" lang="en-US">
                <a:latin typeface="Century Gothic" pitchFamily="34" charset="0"/>
              </a:rPr>
              <a:t>can asymptomatically shed bacteria, posing a risk to others. </a:t>
            </a:r>
          </a:p>
          <a:p>
            <a:pPr algn="just" indent="-342900">
              <a:lnSpc>
                <a:spcPct val="150000"/>
              </a:lnSpc>
              <a:buClrTx/>
              <a:buNone/>
            </a:pPr>
            <a:r>
              <a:rPr b="1" dirty="0" sz="1400" lang="en-US">
                <a:latin typeface="Century Gothic" pitchFamily="34" charset="0"/>
              </a:rPr>
              <a:t>Other Salmonella Species: </a:t>
            </a:r>
          </a:p>
          <a:p>
            <a:pPr algn="just" indent="-342900" lvl="1">
              <a:lnSpc>
                <a:spcPct val="150000"/>
              </a:lnSpc>
              <a:buClrTx/>
            </a:pPr>
            <a:r>
              <a:rPr dirty="0" sz="1400" lang="en-US">
                <a:latin typeface="Century Gothic" pitchFamily="34" charset="0"/>
              </a:rPr>
              <a:t>Salmonella </a:t>
            </a:r>
            <a:r>
              <a:rPr dirty="0" sz="1400" i="1" lang="en-US">
                <a:latin typeface="Century Gothic" pitchFamily="34" charset="0"/>
              </a:rPr>
              <a:t>Enteritidis</a:t>
            </a:r>
            <a:r>
              <a:rPr dirty="0" sz="1400" lang="en-US">
                <a:latin typeface="Century Gothic" pitchFamily="34" charset="0"/>
              </a:rPr>
              <a:t> and Salmonella </a:t>
            </a:r>
            <a:r>
              <a:rPr dirty="0" sz="1400" i="1" lang="en-US">
                <a:latin typeface="Century Gothic" pitchFamily="34" charset="0"/>
              </a:rPr>
              <a:t>Typhimurium</a:t>
            </a:r>
            <a:r>
              <a:rPr dirty="0" sz="1400" lang="en-US">
                <a:latin typeface="Century Gothic" pitchFamily="34" charset="0"/>
              </a:rPr>
              <a:t> are other serotypes that can cause illness in humans,</a:t>
            </a:r>
          </a:p>
          <a:p>
            <a:pPr algn="just" indent="-342900" lvl="1">
              <a:lnSpc>
                <a:spcPct val="150000"/>
              </a:lnSpc>
              <a:buClrTx/>
            </a:pPr>
            <a:r>
              <a:rPr dirty="0" sz="1400" lang="en-US">
                <a:latin typeface="Century Gothic" pitchFamily="34" charset="0"/>
              </a:rPr>
              <a:t>It usually leads to gastroenteritis rather than enteric fever. </a:t>
            </a:r>
          </a:p>
        </p:txBody>
      </p:sp>
      <p:pic>
        <p:nvPicPr>
          <p:cNvPr id="2097184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185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7963"/>
            <a:ext cx="9871075" cy="757237"/>
          </a:xfrm>
        </p:spPr>
        <p:txBody>
          <a:bodyPr anchor="ctr">
            <a:noAutofit/>
          </a:bodyPr>
          <a:p>
            <a:pPr algn="ctr" eaLnBrk="1" hangingPunct="1"/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PATHOPHYSIOLOGY</a:t>
            </a:r>
            <a:r>
              <a:rPr b="1" dirty="0" sz="2400" lang="en-US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 </a:t>
            </a:r>
            <a:endParaRPr b="1" dirty="0" sz="2400" lang="en-US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209718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006600" y="1257300"/>
            <a:ext cx="5829300" cy="4264024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87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188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3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 3"/>
          <p:cNvSpPr>
            <a:spLocks noGrp="1"/>
          </p:cNvSpPr>
          <p:nvPr>
            <p:ph idx="4294967295"/>
          </p:nvPr>
        </p:nvSpPr>
        <p:spPr>
          <a:xfrm>
            <a:off x="0" y="534988"/>
            <a:ext cx="9906000" cy="5942012"/>
          </a:xfrm>
        </p:spPr>
        <p:txBody>
          <a:bodyPr>
            <a:normAutofit/>
          </a:bodyPr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dirty="0" sz="1800" lang="en-US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dirty="0" sz="1400" lang="en-US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dirty="0" sz="1400" lang="en-US" smtClean="0">
                <a:solidFill>
                  <a:schemeClr val="tx1"/>
                </a:solidFill>
                <a:latin typeface="Century Gothic" pitchFamily="34" charset="0"/>
              </a:rPr>
              <a:t>Contaminated 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food or water introduces S. Typhi into the gastrointestinal tract.     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                            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Bacteria invade the small intestine's mucosal lining.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dirty="0" sz="1400" lang="en-US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They enter the bloodstream and are transported by white blood cells to organs such as the liver, spleen, </a:t>
            </a:r>
            <a:endParaRPr dirty="0" sz="1400" lang="en-US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dirty="0" sz="1400" lang="en-US" smtClean="0">
                <a:solidFill>
                  <a:schemeClr val="tx1"/>
                </a:solidFill>
                <a:latin typeface="Century Gothic" pitchFamily="34" charset="0"/>
              </a:rPr>
              <a:t>and 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bone marrow.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dirty="0" sz="1400" lang="en-US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 Within these organs, bacteria multiply and reenter the bloodstream, leading to systemic symptoms.</a:t>
            </a:r>
            <a:br>
              <a:rPr dirty="0" sz="1400" lang="en-US">
                <a:solidFill>
                  <a:schemeClr val="tx1"/>
                </a:solidFill>
                <a:latin typeface="Century Gothic" pitchFamily="34" charset="0"/>
              </a:rPr>
            </a:br>
            <a:endParaRPr dirty="0" sz="1400" lang="en-US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dirty="0" sz="1400" lang="en-US" smtClean="0">
                <a:solidFill>
                  <a:schemeClr val="tx1"/>
                </a:solidFill>
                <a:latin typeface="Century Gothic" pitchFamily="34" charset="0"/>
              </a:rPr>
              <a:t>Bacteria 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may localize in the gallbladder and biliary system, further shedding into the intestinal tract.</a:t>
            </a:r>
            <a:br>
              <a:rPr dirty="0" sz="1400" lang="en-US">
                <a:solidFill>
                  <a:schemeClr val="tx1"/>
                </a:solidFill>
                <a:latin typeface="Century Gothic" pitchFamily="34" charset="0"/>
              </a:rPr>
            </a:br>
            <a:endParaRPr dirty="0" sz="1400" lang="en-US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dirty="0" sz="1400" lang="en-US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dirty="0" sz="1400" lang="en-US" smtClean="0">
                <a:solidFill>
                  <a:schemeClr val="tx1"/>
                </a:solidFill>
                <a:latin typeface="Century Gothic" pitchFamily="34" charset="0"/>
              </a:rPr>
              <a:t>High 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numbers of bacteria are excreted in feces, which can be cultured for diagnostic purposes.</a:t>
            </a:r>
            <a:endParaRPr dirty="0" sz="1400" lang="en-US">
              <a:latin typeface="Century Gothic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dirty="0" sz="1800" lang="en-US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48614" name="Line 8"/>
          <p:cNvSpPr>
            <a:spLocks noChangeShapeType="1"/>
          </p:cNvSpPr>
          <p:nvPr/>
        </p:nvSpPr>
        <p:spPr bwMode="auto">
          <a:xfrm flipH="1">
            <a:off x="4826098" y="2997247"/>
            <a:ext cx="2005" cy="424582"/>
          </a:xfrm>
          <a:prstGeom prst="line"/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p>
            <a:endParaRPr lang="en-US"/>
          </a:p>
        </p:txBody>
      </p:sp>
      <p:sp>
        <p:nvSpPr>
          <p:cNvPr id="1048615" name="Line 10"/>
          <p:cNvSpPr>
            <a:spLocks noChangeShapeType="1"/>
          </p:cNvSpPr>
          <p:nvPr/>
        </p:nvSpPr>
        <p:spPr bwMode="auto">
          <a:xfrm flipH="1">
            <a:off x="4819803" y="1491751"/>
            <a:ext cx="2006" cy="417606"/>
          </a:xfrm>
          <a:prstGeom prst="line"/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p>
            <a:endParaRPr dirty="0" lang="en-US"/>
          </a:p>
        </p:txBody>
      </p:sp>
      <p:sp>
        <p:nvSpPr>
          <p:cNvPr id="1048616" name="Line 10"/>
          <p:cNvSpPr>
            <a:spLocks noChangeShapeType="1"/>
          </p:cNvSpPr>
          <p:nvPr/>
        </p:nvSpPr>
        <p:spPr bwMode="auto">
          <a:xfrm flipH="1">
            <a:off x="4808867" y="2095896"/>
            <a:ext cx="2005" cy="424582"/>
          </a:xfrm>
          <a:prstGeom prst="line"/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p>
            <a:endParaRPr lang="en-US"/>
          </a:p>
        </p:txBody>
      </p:sp>
      <p:sp>
        <p:nvSpPr>
          <p:cNvPr id="1048617" name="Rectangle 2"/>
          <p:cNvSpPr txBox="1">
            <a:spLocks noChangeArrowheads="1"/>
          </p:cNvSpPr>
          <p:nvPr/>
        </p:nvSpPr>
        <p:spPr>
          <a:xfrm>
            <a:off x="0" y="195263"/>
            <a:ext cx="9906000" cy="681037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cap="all" sz="320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sz="2400" lang="en-US">
                <a:latin typeface="Century Gothic" pitchFamily="34" charset="0"/>
                <a:cs typeface="Arial" panose="020B0604020202020204" pitchFamily="34" charset="0"/>
              </a:rPr>
              <a:t>Pathophysiology</a:t>
            </a:r>
            <a:r>
              <a:rPr b="1" dirty="0" sz="24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48618" name="Line 10"/>
          <p:cNvSpPr>
            <a:spLocks noChangeShapeType="1"/>
          </p:cNvSpPr>
          <p:nvPr/>
        </p:nvSpPr>
        <p:spPr bwMode="auto">
          <a:xfrm>
            <a:off x="4810125" y="3638550"/>
            <a:ext cx="4264" cy="360790"/>
          </a:xfrm>
          <a:prstGeom prst="line"/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p>
            <a:endParaRPr lang="en-US"/>
          </a:p>
        </p:txBody>
      </p:sp>
      <p:sp>
        <p:nvSpPr>
          <p:cNvPr id="1048619" name="Line 10"/>
          <p:cNvSpPr>
            <a:spLocks noChangeShapeType="1"/>
          </p:cNvSpPr>
          <p:nvPr/>
        </p:nvSpPr>
        <p:spPr bwMode="auto">
          <a:xfrm flipH="1">
            <a:off x="4850142" y="4257004"/>
            <a:ext cx="2005" cy="424582"/>
          </a:xfrm>
          <a:prstGeom prst="line"/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p>
            <a:endParaRPr lang="en-US"/>
          </a:p>
        </p:txBody>
      </p:sp>
      <p:pic>
        <p:nvPicPr>
          <p:cNvPr id="2097189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190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6213"/>
            <a:ext cx="9834563" cy="762000"/>
          </a:xfrm>
        </p:spPr>
        <p:txBody>
          <a:bodyPr anchor="ctr">
            <a:normAutofit/>
          </a:bodyPr>
          <a:p>
            <a:pPr algn="ctr" eaLnBrk="1" hangingPunct="1"/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</a:rPr>
              <a:t>CLINICAL FEATURES 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4194304" name="Table 6"/>
          <p:cNvGraphicFramePr>
            <a:graphicFrameLocks noGrp="1"/>
          </p:cNvGraphicFramePr>
          <p:nvPr/>
        </p:nvGraphicFramePr>
        <p:xfrm>
          <a:off x="1706563" y="1310214"/>
          <a:ext cx="6519862" cy="3707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931"/>
                <a:gridCol w="3259931"/>
              </a:tblGrid>
              <a:tr h="309036">
                <a:tc gridSpan="2">
                  <a:txBody>
                    <a:bodyPr/>
                    <a:p>
                      <a:pPr algn="ctr"/>
                      <a:r>
                        <a:rPr dirty="0" sz="1600" lang="x-none">
                          <a:latin typeface="Century Gothic" pitchFamily="34" charset="0"/>
                        </a:rPr>
                        <a:t>First week</a:t>
                      </a:r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 dirty="0" lang="x-none"/>
                    </a:p>
                  </a:txBody>
                </a:tc>
              </a:tr>
              <a:tr h="1191015">
                <a:tc>
                  <a:txBody>
                    <a:bodyPr/>
                    <a:p>
                      <a:pPr indent="-285750" marL="2857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Fever</a:t>
                      </a:r>
                    </a:p>
                    <a:p>
                      <a:pPr indent="-285750" marL="2857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Headache</a:t>
                      </a:r>
                    </a:p>
                    <a:p>
                      <a:pPr indent="-285750" marL="2857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en-GB">
                          <a:latin typeface="Century Gothic" pitchFamily="34" charset="0"/>
                        </a:rPr>
                        <a:t>M</a:t>
                      </a:r>
                      <a:r>
                        <a:rPr dirty="0" sz="1400" lang="x-none">
                          <a:latin typeface="Century Gothic" pitchFamily="34" charset="0"/>
                        </a:rPr>
                        <a:t>yalgia</a:t>
                      </a:r>
                    </a:p>
                    <a:p>
                      <a:pPr indent="-285750" marL="2857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Bradycardia</a:t>
                      </a:r>
                    </a:p>
                  </a:txBody>
                  <a:tcPr anchor="ctr"/>
                </a:tc>
                <a:tc>
                  <a:txBody>
                    <a:bodyPr/>
                    <a:p>
                      <a:r>
                        <a:rPr dirty="0" sz="1400" lang="x-none">
                          <a:latin typeface="Century Gothic" pitchFamily="34" charset="0"/>
                        </a:rPr>
                        <a:t>Constipation</a:t>
                      </a:r>
                    </a:p>
                    <a:p>
                      <a:r>
                        <a:rPr dirty="0" sz="1400" lang="x-none">
                          <a:latin typeface="Century Gothic" pitchFamily="34" charset="0"/>
                        </a:rPr>
                        <a:t>Diarrrhea</a:t>
                      </a:r>
                    </a:p>
                    <a:p>
                      <a:r>
                        <a:rPr dirty="0" sz="1400" lang="x-none">
                          <a:latin typeface="Century Gothic" pitchFamily="34" charset="0"/>
                        </a:rPr>
                        <a:t>Vomiting</a:t>
                      </a:r>
                    </a:p>
                  </a:txBody>
                  <a:tcPr anchor="ctr"/>
                </a:tc>
              </a:tr>
              <a:tr h="422618">
                <a:tc gridSpan="2">
                  <a:txBody>
                    <a:bodyPr/>
                    <a:p>
                      <a:pPr algn="ctr"/>
                      <a:r>
                        <a:rPr dirty="0" sz="1400" lang="x-none">
                          <a:latin typeface="Century Gothic" pitchFamily="34" charset="0"/>
                        </a:rPr>
                        <a:t>End of First Week</a:t>
                      </a:r>
                      <a:endParaRPr b="1" dirty="0" sz="14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 dirty="0" lang="x-none"/>
                    </a:p>
                  </a:txBody>
                </a:tc>
              </a:tr>
              <a:tr h="951818">
                <a:tc>
                  <a:txBody>
                    <a:bodyPr/>
                    <a:p>
                      <a:pPr indent="-285750" marL="2857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en-GB">
                          <a:latin typeface="Century Gothic" pitchFamily="34" charset="0"/>
                        </a:rPr>
                        <a:t>R</a:t>
                      </a:r>
                      <a:r>
                        <a:rPr dirty="0" sz="1400" lang="x-none">
                          <a:latin typeface="Century Gothic" pitchFamily="34" charset="0"/>
                        </a:rPr>
                        <a:t>ose spot on trunk</a:t>
                      </a:r>
                    </a:p>
                    <a:p>
                      <a:pPr indent="-285750" marL="2857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Splenomegaly</a:t>
                      </a:r>
                    </a:p>
                    <a:p>
                      <a:pPr indent="-285750" marL="2857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Cough</a:t>
                      </a:r>
                    </a:p>
                  </a:txBody>
                  <a:tcPr anchor="ctr"/>
                </a:tc>
                <a:tc>
                  <a:txBody>
                    <a:bodyPr/>
                    <a:p>
                      <a:pPr indent="-285750" marL="285750">
                        <a:buFont typeface="Arial" panose="020B0604020202020204" pitchFamily="34" charset="0"/>
                        <a:buChar char="•"/>
                      </a:pPr>
                      <a:r>
                        <a:rPr sz="1400" lang="x-none">
                          <a:latin typeface="Century Gothic" pitchFamily="34" charset="0"/>
                        </a:rPr>
                        <a:t>Abdominal </a:t>
                      </a:r>
                      <a:r>
                        <a:rPr sz="1400" lang="x-none" smtClean="0">
                          <a:latin typeface="Century Gothic" pitchFamily="34" charset="0"/>
                        </a:rPr>
                        <a:t>distensio</a:t>
                      </a:r>
                      <a:r>
                        <a:rPr dirty="0" sz="1400" lang="en-US" smtClean="0">
                          <a:latin typeface="Century Gothic" pitchFamily="34" charset="0"/>
                        </a:rPr>
                        <a:t>n</a:t>
                      </a:r>
                      <a:endParaRPr dirty="0" sz="1400" lang="x-none">
                        <a:latin typeface="Century Gothic" pitchFamily="34" charset="0"/>
                      </a:endParaRPr>
                    </a:p>
                    <a:p>
                      <a:pPr indent="-285750" marL="2857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Diarrhea</a:t>
                      </a:r>
                    </a:p>
                  </a:txBody>
                  <a:tcPr anchor="ctr"/>
                </a:tc>
              </a:tr>
              <a:tr h="422618">
                <a:tc gridSpan="2">
                  <a:txBody>
                    <a:bodyPr/>
                    <a:p>
                      <a:pPr algn="ctr"/>
                      <a:r>
                        <a:rPr dirty="0" sz="1400" lang="x-none">
                          <a:latin typeface="Century Gothic" pitchFamily="34" charset="0"/>
                        </a:rPr>
                        <a:t>End of second weak</a:t>
                      </a:r>
                      <a:endParaRPr b="1" dirty="0" sz="14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 dirty="0" lang="x-none"/>
                    </a:p>
                  </a:txBody>
                </a:tc>
              </a:tr>
              <a:tr h="384198">
                <a:tc gridSpan="2">
                  <a:txBody>
                    <a:bodyPr/>
                    <a:p>
                      <a:r>
                        <a:rPr dirty="0" sz="1400" lang="x-none">
                          <a:latin typeface="Century Gothic" pitchFamily="34" charset="0"/>
                        </a:rPr>
                        <a:t>Delerium, Complication, Coma and death</a:t>
                      </a:r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 dirty="0" sz="1400" lang="x-none">
                        <a:latin typeface="Century Gothic" panose="020B0502020202020204" pitchFamily="34" charset="0"/>
                      </a:endParaRPr>
                    </a:p>
                  </a:txBody>
                </a:tc>
              </a:tr>
            </a:tbl>
          </a:graphicData>
        </a:graphic>
      </p:graphicFrame>
      <p:pic>
        <p:nvPicPr>
          <p:cNvPr id="2097191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192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3200"/>
            <a:ext cx="9906000" cy="762000"/>
          </a:xfrm>
        </p:spPr>
        <p:txBody>
          <a:bodyPr anchor="ctr">
            <a:normAutofit/>
          </a:bodyPr>
          <a:p>
            <a:pPr algn="ctr" eaLnBrk="1" hangingPunct="1"/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</a:rPr>
              <a:t>COMPLICATIONS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4194305" name="Table 6"/>
          <p:cNvGraphicFramePr>
            <a:graphicFrameLocks noGrp="1"/>
          </p:cNvGraphicFramePr>
          <p:nvPr/>
        </p:nvGraphicFramePr>
        <p:xfrm>
          <a:off x="1511300" y="1240366"/>
          <a:ext cx="7010400" cy="4239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4227"/>
                <a:gridCol w="3526173"/>
              </a:tblGrid>
              <a:tr h="535320">
                <a:tc gridSpan="2">
                  <a:txBody>
                    <a:bodyPr/>
                    <a:p>
                      <a:pPr algn="ctr"/>
                      <a:r>
                        <a:rPr dirty="0" sz="1600" lang="x-none">
                          <a:latin typeface="Century Gothic" pitchFamily="34" charset="0"/>
                        </a:rPr>
                        <a:t>Bowel</a:t>
                      </a:r>
                      <a:endParaRPr dirty="0" sz="1600" lang="x-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p>
                      <a:pPr algn="ctr"/>
                      <a:endParaRPr dirty="0" lang="x-none"/>
                    </a:p>
                  </a:txBody>
                </a:tc>
              </a:tr>
              <a:tr h="459514">
                <a:tc>
                  <a:txBody>
                    <a:bodyPr/>
                    <a:p>
                      <a:r>
                        <a:rPr dirty="0" sz="1400" lang="x-none">
                          <a:latin typeface="Century Gothic" pitchFamily="34" charset="0"/>
                        </a:rPr>
                        <a:t>Perforation</a:t>
                      </a:r>
                    </a:p>
                  </a:txBody>
                  <a:tcPr anchor="ctr"/>
                </a:tc>
                <a:tc>
                  <a:txBody>
                    <a:bodyPr/>
                    <a:p>
                      <a:r>
                        <a:rPr sz="1400" lang="x-none" smtClean="0">
                          <a:latin typeface="Century Gothic" pitchFamily="34" charset="0"/>
                        </a:rPr>
                        <a:t>H</a:t>
                      </a:r>
                      <a:r>
                        <a:rPr dirty="0" sz="1400" lang="en-US" smtClean="0">
                          <a:latin typeface="Century Gothic" pitchFamily="34" charset="0"/>
                        </a:rPr>
                        <a:t>a</a:t>
                      </a:r>
                      <a:r>
                        <a:rPr sz="1400" lang="x-none" smtClean="0">
                          <a:latin typeface="Century Gothic" pitchFamily="34" charset="0"/>
                        </a:rPr>
                        <a:t>emorrhage</a:t>
                      </a:r>
                      <a:endParaRPr dirty="0" sz="14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535320">
                <a:tc gridSpan="2">
                  <a:txBody>
                    <a:bodyPr/>
                    <a:p>
                      <a:pPr algn="ctr"/>
                      <a:r>
                        <a:rPr dirty="0" sz="1400" lang="x-none">
                          <a:latin typeface="Century Gothic" pitchFamily="34" charset="0"/>
                        </a:rPr>
                        <a:t>Septic foci</a:t>
                      </a:r>
                      <a:endParaRPr b="1" dirty="0" sz="14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 b="1" dirty="0" lang="x-none"/>
                    </a:p>
                  </a:txBody>
                </a:tc>
              </a:tr>
              <a:tr h="535320">
                <a:tc>
                  <a:txBody>
                    <a:bodyPr/>
                    <a:p>
                      <a:r>
                        <a:rPr dirty="0" sz="1400" lang="x-none">
                          <a:latin typeface="Century Gothic" pitchFamily="34" charset="0"/>
                        </a:rPr>
                        <a:t>Bone and joint infection</a:t>
                      </a:r>
                    </a:p>
                  </a:txBody>
                  <a:tcPr anchor="ctr"/>
                </a:tc>
                <a:tc>
                  <a:txBody>
                    <a:bodyPr/>
                    <a:p>
                      <a:r>
                        <a:rPr dirty="0" sz="1400" lang="x-none">
                          <a:latin typeface="Century Gothic" pitchFamily="34" charset="0"/>
                        </a:rPr>
                        <a:t>Cholcytitis, Meningitis </a:t>
                      </a:r>
                    </a:p>
                  </a:txBody>
                  <a:tcPr anchor="ctr"/>
                </a:tc>
              </a:tr>
              <a:tr h="567660">
                <a:tc gridSpan="2">
                  <a:txBody>
                    <a:bodyPr/>
                    <a:p>
                      <a:pPr algn="ctr" defTabSz="6858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sz="1400" lang="x-none">
                          <a:latin typeface="Century Gothic" pitchFamily="34" charset="0"/>
                        </a:rPr>
                        <a:t>Toxic </a:t>
                      </a:r>
                      <a:r>
                        <a:rPr sz="1400" lang="x-none" smtClean="0">
                          <a:latin typeface="Century Gothic" pitchFamily="34" charset="0"/>
                        </a:rPr>
                        <a:t>phenomena</a:t>
                      </a:r>
                      <a:endParaRPr b="1" dirty="0" sz="14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 dirty="0" lang="x-none"/>
                    </a:p>
                  </a:txBody>
                </a:tc>
              </a:tr>
              <a:tr h="535320">
                <a:tc>
                  <a:txBody>
                    <a:bodyPr/>
                    <a:p>
                      <a:r>
                        <a:rPr dirty="0" sz="1400" lang="x-none">
                          <a:latin typeface="Century Gothic" pitchFamily="34" charset="0"/>
                        </a:rPr>
                        <a:t>Myocarditis</a:t>
                      </a:r>
                    </a:p>
                  </a:txBody>
                  <a:tcPr anchor="ctr"/>
                </a:tc>
                <a:tc>
                  <a:txBody>
                    <a:bodyPr/>
                    <a:p>
                      <a:r>
                        <a:rPr dirty="0" sz="1400" lang="x-none">
                          <a:latin typeface="Century Gothic" pitchFamily="34" charset="0"/>
                        </a:rPr>
                        <a:t>Nephritis</a:t>
                      </a:r>
                    </a:p>
                  </a:txBody>
                  <a:tcPr anchor="ctr"/>
                </a:tc>
              </a:tr>
              <a:tr h="535320">
                <a:tc gridSpan="2">
                  <a:txBody>
                    <a:bodyPr/>
                    <a:p>
                      <a:pPr algn="ctr"/>
                      <a:r>
                        <a:rPr dirty="0" sz="1400" lang="x-none">
                          <a:latin typeface="Century Gothic" pitchFamily="34" charset="0"/>
                        </a:rPr>
                        <a:t>Chronic Carraige</a:t>
                      </a:r>
                      <a:endParaRPr b="1" dirty="0" sz="14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p>
                      <a:pPr algn="ctr"/>
                      <a:endParaRPr b="1" dirty="0" lang="x-none"/>
                    </a:p>
                  </a:txBody>
                </a:tc>
              </a:tr>
              <a:tr h="535320">
                <a:tc gridSpan="2">
                  <a:txBody>
                    <a:bodyPr/>
                    <a:p>
                      <a:r>
                        <a:rPr dirty="0" sz="1400" lang="x-none">
                          <a:latin typeface="Century Gothic" pitchFamily="34" charset="0"/>
                        </a:rPr>
                        <a:t>Perristent gallbladder carraige</a:t>
                      </a:r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 dirty="0" sz="1400" lang="x-none">
                        <a:latin typeface="Century Gothic" pitchFamily="34" charset="0"/>
                      </a:endParaRPr>
                    </a:p>
                  </a:txBody>
                </a:tc>
              </a:tr>
            </a:tbl>
          </a:graphicData>
        </a:graphic>
      </p:graphicFrame>
      <p:pic>
        <p:nvPicPr>
          <p:cNvPr id="2097193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194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7600" y="1308100"/>
            <a:ext cx="7807325" cy="4278313"/>
          </a:xfrm>
        </p:spPr>
        <p:txBody>
          <a:bodyPr>
            <a:noAutofit/>
          </a:bodyPr>
          <a:p>
            <a:pPr indent="-609600" marL="609600">
              <a:lnSpc>
                <a:spcPct val="150000"/>
              </a:lnSpc>
              <a:buNone/>
            </a:pP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Incubation Period: </a:t>
            </a:r>
          </a:p>
          <a:p>
            <a:pPr indent="-609600" lvl="1" marL="986700">
              <a:lnSpc>
                <a:spcPct val="150000"/>
              </a:lnSpc>
              <a:buNone/>
            </a:pPr>
            <a:r>
              <a:rPr dirty="0" sz="1400" lang="en-US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Typically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, 6–30 days post-exposure. </a:t>
            </a:r>
          </a:p>
          <a:p>
            <a:pPr indent="-609600" marL="609600">
              <a:lnSpc>
                <a:spcPct val="150000"/>
              </a:lnSpc>
              <a:buNone/>
            </a:pP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Onset: </a:t>
            </a:r>
          </a:p>
          <a:p>
            <a:pPr indent="-609600" lvl="1" marL="986700">
              <a:lnSpc>
                <a:spcPct val="150000"/>
              </a:lnSpc>
              <a:buNone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Gradual development of symptoms over several weeks; however, children</a:t>
            </a:r>
            <a:r>
              <a:rPr dirty="0" sz="1400" lang="en-US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may </a:t>
            </a:r>
            <a:endParaRPr dirty="0" sz="1400" lang="en-US" smtClean="0">
              <a:solidFill>
                <a:schemeClr val="tx1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indent="-609600" lvl="1" marL="986700">
              <a:lnSpc>
                <a:spcPct val="150000"/>
              </a:lnSpc>
              <a:buNone/>
            </a:pPr>
            <a:r>
              <a:rPr dirty="0" sz="1400" lang="en-US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exhibit 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 more </a:t>
            </a:r>
            <a:r>
              <a:rPr dirty="0" sz="1400" lang="en-US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sudden 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onset.</a:t>
            </a:r>
          </a:p>
          <a:p>
            <a:pPr indent="-609600" marL="609600">
              <a:lnSpc>
                <a:spcPct val="150000"/>
              </a:lnSpc>
              <a:buNone/>
            </a:pP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Duration Without Treatment: </a:t>
            </a:r>
          </a:p>
          <a:p>
            <a:pPr indent="-609600" lvl="1" marL="986700">
              <a:lnSpc>
                <a:spcPct val="150000"/>
              </a:lnSpc>
              <a:buNone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Symptoms can persist for weeks or </a:t>
            </a:r>
            <a:r>
              <a:rPr dirty="0" sz="1400" lang="en-US">
                <a:latin typeface="Century Gothic" pitchFamily="34" charset="0"/>
                <a:cs typeface="Arial" panose="020B0604020202020204" pitchFamily="34" charset="0"/>
              </a:rPr>
              <a:t>c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omplications develop.</a:t>
            </a:r>
          </a:p>
        </p:txBody>
      </p:sp>
      <p:sp>
        <p:nvSpPr>
          <p:cNvPr id="1048623" name="TextBox 4"/>
          <p:cNvSpPr txBox="1"/>
          <p:nvPr/>
        </p:nvSpPr>
        <p:spPr>
          <a:xfrm>
            <a:off x="876300" y="262438"/>
            <a:ext cx="8007178" cy="574901"/>
          </a:xfrm>
          <a:prstGeom prst="rect"/>
          <a:noFill/>
        </p:spPr>
        <p:txBody>
          <a:bodyPr anchor="ctr" wrap="square">
            <a:spAutoFit/>
          </a:bodyPr>
          <a:p>
            <a:pPr algn="ctr" indent="-609600" marL="609600">
              <a:lnSpc>
                <a:spcPct val="150000"/>
              </a:lnSpc>
              <a:buNone/>
            </a:pPr>
            <a:r>
              <a:rPr b="1" dirty="0" sz="2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COURSE OF THE DISEASE</a:t>
            </a:r>
          </a:p>
        </p:txBody>
      </p:sp>
      <p:pic>
        <p:nvPicPr>
          <p:cNvPr id="2097195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196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9238"/>
            <a:ext cx="9906000" cy="669925"/>
          </a:xfrm>
        </p:spPr>
        <p:txBody>
          <a:bodyPr>
            <a:noAutofit/>
          </a:bodyPr>
          <a:p>
            <a:pPr algn="ctr" eaLnBrk="1" hangingPunct="1"/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</a:rPr>
              <a:t>DIAGNOSIS 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4862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71549" y="1169988"/>
            <a:ext cx="8029575" cy="5319712"/>
          </a:xfrm>
        </p:spPr>
        <p:txBody>
          <a:bodyPr>
            <a:normAutofit/>
          </a:bodyPr>
          <a:p>
            <a:pPr eaLnBrk="1" hangingPunct="1">
              <a:lnSpc>
                <a:spcPct val="150000"/>
              </a:lnSpc>
              <a:buClrTx/>
            </a:pP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Clinical Evaluation: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 Initial assessment based on presenting symptoms and patient history.</a:t>
            </a:r>
          </a:p>
          <a:p>
            <a:pPr eaLnBrk="1" hangingPunct="1">
              <a:lnSpc>
                <a:spcPct val="150000"/>
              </a:lnSpc>
              <a:buClrTx/>
            </a:pP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Laboratory Investigations:</a:t>
            </a:r>
          </a:p>
          <a:p>
            <a:pPr eaLnBrk="1" hangingPunct="1">
              <a:lnSpc>
                <a:spcPct val="150000"/>
              </a:lnSpc>
              <a:buClrTx/>
            </a:pP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Culture Tests:</a:t>
            </a:r>
          </a:p>
          <a:p>
            <a:pPr lvl="1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Blood Culture:  highly Specific. </a:t>
            </a:r>
          </a:p>
          <a:p>
            <a:pPr lvl="1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Stool Culture:  Useful for detecting bacteria; sensitivity varies. </a:t>
            </a:r>
          </a:p>
          <a:p>
            <a:pPr lvl="1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Bone Marrow Culture: </a:t>
            </a:r>
            <a:r>
              <a:rPr dirty="0" sz="1400" lang="en-US">
                <a:latin typeface="Century Gothic" pitchFamily="34" charset="0"/>
                <a:cs typeface="Arial" panose="020B0604020202020204" pitchFamily="34" charset="0"/>
              </a:rPr>
              <a:t> Gold 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standard with approximately 90% sensitivity, even after antibiotic initiation. </a:t>
            </a:r>
          </a:p>
        </p:txBody>
      </p:sp>
      <p:pic>
        <p:nvPicPr>
          <p:cNvPr id="2097197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198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3838"/>
            <a:ext cx="9906000" cy="669925"/>
          </a:xfrm>
        </p:spPr>
        <p:txBody>
          <a:bodyPr anchor="ctr">
            <a:noAutofit/>
          </a:bodyPr>
          <a:p>
            <a:pPr algn="ctr" eaLnBrk="1" hangingPunct="1"/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</a:rPr>
              <a:t>DIAGNOSIS 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48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19174" y="1182688"/>
            <a:ext cx="8001001" cy="5319712"/>
          </a:xfrm>
        </p:spPr>
        <p:txBody>
          <a:bodyPr>
            <a:normAutofit/>
          </a:bodyPr>
          <a:p>
            <a:pPr eaLnBrk="1" hangingPunct="1">
              <a:lnSpc>
                <a:spcPct val="150000"/>
              </a:lnSpc>
              <a:buClrTx/>
              <a:buNone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Serological Tests:</a:t>
            </a:r>
          </a:p>
          <a:p>
            <a:pPr lvl="1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dirty="0" sz="1400" lang="en-US" err="1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Widal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 and Typhi dot are not recommended due to poor sensitivity and specificity</a:t>
            </a: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Molecular Tests: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Polymerase Chain Reaction (PCR): </a:t>
            </a:r>
            <a:b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</a:b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Detects bacterial DNA; offers rapid results but may have variable sensitivity. </a:t>
            </a: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Antimicrobial Susceptibility Testing: </a:t>
            </a:r>
            <a:b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</a:b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Determines effective antibiotic therapy; essential due to rising drug resistance.</a:t>
            </a:r>
          </a:p>
        </p:txBody>
      </p:sp>
      <p:pic>
        <p:nvPicPr>
          <p:cNvPr id="2097199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200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object 2"/>
          <p:cNvSpPr txBox="1"/>
          <p:nvPr/>
        </p:nvSpPr>
        <p:spPr>
          <a:xfrm>
            <a:off x="0" y="219075"/>
            <a:ext cx="9905999" cy="685800"/>
          </a:xfrm>
          <a:prstGeom prst="rect"/>
        </p:spPr>
        <p:txBody>
          <a:bodyPr anchor="ctr" bIns="41275" lIns="82550" rIns="82550" rtlCol="0" tIns="41275" vert="horz">
            <a:normAutofit/>
          </a:bodyPr>
          <a:p>
            <a:pPr algn="ctr" defTabSz="825520" eaLnBrk="1" fontAlgn="auto" hangingPunct="1" indent="0" latinLnBrk="0" lvl="0" marL="11466" marR="4586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all" dirty="0" sz="24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University Motto, Vision, Values &amp; Goals</a:t>
            </a:r>
            <a:endParaRPr baseline="0" b="1" cap="all" dirty="0" sz="2400" i="0" kern="1200" kumimoji="0" lang="en-US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48593" name="object 7"/>
          <p:cNvSpPr txBox="1"/>
          <p:nvPr/>
        </p:nvSpPr>
        <p:spPr>
          <a:xfrm>
            <a:off x="992106" y="1252633"/>
            <a:ext cx="6180219" cy="4145138"/>
          </a:xfrm>
          <a:prstGeom prst="rect"/>
        </p:spPr>
        <p:txBody>
          <a:bodyPr anchor="t" bIns="41275" lIns="82550" rIns="82550" rtlCol="0" tIns="41275" vert="horz">
            <a:noAutofit/>
          </a:bodyPr>
          <a:p>
            <a:pPr algn="just" defTabSz="825520" indent="-206380" marL="11466">
              <a:lnSpc>
                <a:spcPct val="110000"/>
              </a:lnSpc>
              <a:spcBef>
                <a:spcPts val="90"/>
              </a:spcBef>
              <a:buClr>
                <a:srgbClr val="B71E42"/>
              </a:buClr>
              <a:buSzPct val="100000"/>
            </a:pPr>
            <a:r>
              <a:rPr b="1" dirty="0" sz="1400" lang="en-US">
                <a:solidFill>
                  <a:prstClr val="black"/>
                </a:solidFill>
                <a:latin typeface="Century Gothic" pitchFamily="34" charset="0"/>
              </a:rPr>
              <a:t>Mission Statement</a:t>
            </a:r>
            <a:endParaRPr dirty="0" sz="1400" lang="en-US">
              <a:solidFill>
                <a:prstClr val="black"/>
              </a:solidFill>
              <a:latin typeface="Century Gothic" pitchFamily="34" charset="0"/>
            </a:endParaRPr>
          </a:p>
          <a:p>
            <a:pPr algn="just" defTabSz="825520">
              <a:lnSpc>
                <a:spcPct val="110000"/>
              </a:lnSpc>
              <a:buClr>
                <a:srgbClr val="B71E42"/>
              </a:buClr>
              <a:buSzPct val="100000"/>
            </a:pPr>
            <a:r>
              <a:rPr dirty="0" sz="1400" lang="en-US">
                <a:solidFill>
                  <a:prstClr val="black"/>
                </a:solidFill>
                <a:latin typeface="Century Gothic" pitchFamily="34" charset="0"/>
              </a:rPr>
              <a:t>To impart evidence-based research-oriented health professional education</a:t>
            </a:r>
          </a:p>
          <a:p>
            <a:pPr algn="just" defTabSz="825520">
              <a:lnSpc>
                <a:spcPct val="110000"/>
              </a:lnSpc>
              <a:buClr>
                <a:srgbClr val="B71E42"/>
              </a:buClr>
              <a:buSzPct val="100000"/>
            </a:pPr>
            <a:r>
              <a:rPr dirty="0" sz="1400" lang="en-US">
                <a:solidFill>
                  <a:prstClr val="black"/>
                </a:solidFill>
                <a:latin typeface="Century Gothic" pitchFamily="34" charset="0"/>
              </a:rPr>
              <a:t>Best possible patient care</a:t>
            </a:r>
          </a:p>
          <a:p>
            <a:pPr algn="just" defTabSz="825520" marR="355432">
              <a:lnSpc>
                <a:spcPct val="110000"/>
              </a:lnSpc>
              <a:spcBef>
                <a:spcPts val="163"/>
              </a:spcBef>
              <a:buClr>
                <a:srgbClr val="B71E42"/>
              </a:buClr>
              <a:buSzPct val="100000"/>
            </a:pPr>
            <a:r>
              <a:rPr dirty="0" sz="1400" lang="en-US">
                <a:solidFill>
                  <a:prstClr val="black"/>
                </a:solidFill>
                <a:latin typeface="Century Gothic" pitchFamily="34" charset="0"/>
              </a:rPr>
              <a:t>Mutual respect, ethical practice of healthcare and social accountability.</a:t>
            </a:r>
          </a:p>
          <a:p>
            <a:pPr algn="just" defTabSz="825520" indent="-206380" marL="11466">
              <a:lnSpc>
                <a:spcPct val="110000"/>
              </a:lnSpc>
              <a:spcBef>
                <a:spcPts val="912"/>
              </a:spcBef>
              <a:buClr>
                <a:srgbClr val="B71E42"/>
              </a:buClr>
              <a:buSzPct val="100000"/>
            </a:pPr>
            <a:r>
              <a:rPr b="1" dirty="0" sz="1400" lang="en-US">
                <a:solidFill>
                  <a:prstClr val="black"/>
                </a:solidFill>
                <a:latin typeface="Century Gothic" pitchFamily="34" charset="0"/>
              </a:rPr>
              <a:t>Vision and Values</a:t>
            </a:r>
            <a:endParaRPr dirty="0" sz="1400" lang="en-US">
              <a:solidFill>
                <a:prstClr val="black"/>
              </a:solidFill>
              <a:latin typeface="Century Gothic" pitchFamily="34" charset="0"/>
            </a:endParaRPr>
          </a:p>
          <a:p>
            <a:pPr algn="just" defTabSz="825520">
              <a:lnSpc>
                <a:spcPct val="110000"/>
              </a:lnSpc>
              <a:spcBef>
                <a:spcPts val="569"/>
              </a:spcBef>
              <a:buClr>
                <a:srgbClr val="B71E42"/>
              </a:buClr>
              <a:buSzPct val="100000"/>
            </a:pPr>
            <a:r>
              <a:rPr dirty="0" sz="1400" lang="en-US">
                <a:solidFill>
                  <a:prstClr val="black"/>
                </a:solidFill>
                <a:latin typeface="Century Gothic" pitchFamily="34" charset="0"/>
              </a:rPr>
              <a:t>Highly recognized and accredited </a:t>
            </a:r>
            <a:r>
              <a:rPr dirty="0" sz="1400" lang="en-US" err="1">
                <a:solidFill>
                  <a:prstClr val="black"/>
                </a:solidFill>
                <a:latin typeface="Century Gothic" pitchFamily="34" charset="0"/>
              </a:rPr>
              <a:t>centre</a:t>
            </a:r>
            <a:r>
              <a:rPr dirty="0" sz="1400" lang="en-US">
                <a:solidFill>
                  <a:prstClr val="black"/>
                </a:solidFill>
                <a:latin typeface="Century Gothic" pitchFamily="34" charset="0"/>
              </a:rPr>
              <a:t> 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algn="just" defTabSz="825520" indent="-206380" marL="11466">
              <a:lnSpc>
                <a:spcPct val="110000"/>
              </a:lnSpc>
              <a:spcBef>
                <a:spcPts val="108"/>
              </a:spcBef>
              <a:buClr>
                <a:srgbClr val="B71E42"/>
              </a:buClr>
              <a:buSzPct val="100000"/>
            </a:pPr>
            <a:r>
              <a:rPr b="1" dirty="0" sz="1400" lang="en-US">
                <a:solidFill>
                  <a:prstClr val="black"/>
                </a:solidFill>
                <a:latin typeface="Century Gothic" pitchFamily="34" charset="0"/>
              </a:rPr>
              <a:t>Goals</a:t>
            </a:r>
            <a:endParaRPr dirty="0" sz="1400" lang="en-US">
              <a:solidFill>
                <a:prstClr val="black"/>
              </a:solidFill>
              <a:latin typeface="Century Gothic" pitchFamily="34" charset="0"/>
            </a:endParaRPr>
          </a:p>
          <a:p>
            <a:pPr algn="just" defTabSz="825520" marR="4586">
              <a:lnSpc>
                <a:spcPct val="110000"/>
              </a:lnSpc>
              <a:spcBef>
                <a:spcPts val="343"/>
              </a:spcBef>
              <a:buClr>
                <a:srgbClr val="B71E42"/>
              </a:buClr>
              <a:buSzPct val="100000"/>
            </a:pPr>
            <a:r>
              <a:rPr dirty="0" sz="1400" lang="en-US">
                <a:solidFill>
                  <a:prstClr val="black"/>
                </a:solidFill>
                <a:latin typeface="Century Gothic" pitchFamily="34" charset="0"/>
              </a:rPr>
              <a:t>The Undergraduate Integrated Learning Program is geared to provide you with quality medical education in an environment designed.</a:t>
            </a:r>
          </a:p>
        </p:txBody>
      </p:sp>
      <p:pic>
        <p:nvPicPr>
          <p:cNvPr id="2097158" name="object 8" descr="A close-up of a gear  AI-generated content may be incorrect.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7099214" y="1753629"/>
            <a:ext cx="2688360" cy="2438401"/>
          </a:xfrm>
          <a:prstGeom prst="rect"/>
        </p:spPr>
      </p:pic>
      <p:pic>
        <p:nvPicPr>
          <p:cNvPr id="2097159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160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3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Content Placeholder 2"/>
          <p:cNvSpPr>
            <a:spLocks noGrp="1"/>
          </p:cNvSpPr>
          <p:nvPr>
            <p:ph idx="4294967295"/>
          </p:nvPr>
        </p:nvSpPr>
        <p:spPr>
          <a:xfrm>
            <a:off x="1038225" y="1455738"/>
            <a:ext cx="3248025" cy="3343275"/>
          </a:xfrm>
        </p:spPr>
        <p:txBody>
          <a:bodyPr>
            <a:noAutofit/>
          </a:bodyPr>
          <a:p>
            <a:pPr>
              <a:lnSpc>
                <a:spcPct val="150000"/>
              </a:lnSpc>
              <a:buClrTx/>
              <a:buNone/>
            </a:pP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Hematological: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Moderate Anemia: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Thrombocytopenia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Relative Lymphopenia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Absolute Eosinopenia</a:t>
            </a:r>
          </a:p>
        </p:txBody>
      </p:sp>
      <p:sp>
        <p:nvSpPr>
          <p:cNvPr id="1048629" name="Title 1"/>
          <p:cNvSpPr>
            <a:spLocks noGrp="1"/>
          </p:cNvSpPr>
          <p:nvPr>
            <p:ph type="title" idx="4294967295"/>
          </p:nvPr>
        </p:nvSpPr>
        <p:spPr>
          <a:xfrm>
            <a:off x="0" y="185738"/>
            <a:ext cx="9906000" cy="715962"/>
          </a:xfrm>
        </p:spPr>
        <p:txBody>
          <a:bodyPr anchor="ctr">
            <a:noAutofit/>
          </a:bodyPr>
          <a:p>
            <a:pPr algn="ctr"/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</a:rPr>
              <a:t>COMMON LABORATORY INVESTIGATION FINDINGS 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48630" name="Content Placeholder 2"/>
          <p:cNvSpPr txBox="1"/>
          <p:nvPr/>
        </p:nvSpPr>
        <p:spPr>
          <a:xfrm>
            <a:off x="4095750" y="1396313"/>
            <a:ext cx="5048250" cy="3139175"/>
          </a:xfrm>
          <a:prstGeom prst="rect"/>
        </p:spPr>
        <p:txBody>
          <a:bodyPr bIns="45720" lIns="91440" rIns="91440" rtlCol="0" tIns="45720" vert="horz">
            <a:noAutofit/>
          </a:bodyPr>
          <a:lstStyle>
            <a:lvl1pPr algn="l" defTabSz="685800" eaLnBrk="1" hangingPunct="1" indent="-228600" latinLnBrk="0" marL="228600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cap="none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l" defTabSz="6858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baseline="0" cap="none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algn="l" defTabSz="6858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cap="none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algn="l" defTabSz="6858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baseline="0" cap="none"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algn="l" defTabSz="6858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cap="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baseline="0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baseline="0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-342900" marL="415800">
              <a:lnSpc>
                <a:spcPct val="150000"/>
              </a:lnSpc>
              <a:buNone/>
            </a:pPr>
            <a:r>
              <a:rPr b="1" dirty="0" sz="1400" lang="en-US">
                <a:latin typeface="Century Gothic" pitchFamily="34" charset="0"/>
                <a:cs typeface="Arial" panose="020B0604020202020204" pitchFamily="34" charset="0"/>
              </a:rPr>
              <a:t>Inflammatory Markers:</a:t>
            </a:r>
          </a:p>
          <a:p>
            <a:pPr lvl="1">
              <a:lnSpc>
                <a:spcPct val="150000"/>
              </a:lnSpc>
              <a:buClrTx/>
            </a:pPr>
            <a:r>
              <a:rPr dirty="0" sz="1400" lang="en-US">
                <a:latin typeface="Century Gothic" pitchFamily="34" charset="0"/>
                <a:cs typeface="Arial" panose="020B0604020202020204" pitchFamily="34" charset="0"/>
              </a:rPr>
              <a:t>Elevated Erythrocyte Sedimentation Rate (ESR):</a:t>
            </a:r>
          </a:p>
          <a:p>
            <a:pPr lvl="1">
              <a:lnSpc>
                <a:spcPct val="150000"/>
              </a:lnSpc>
              <a:buClrTx/>
            </a:pPr>
            <a:r>
              <a:rPr dirty="0" sz="1400" lang="en-US">
                <a:latin typeface="Century Gothic" pitchFamily="34" charset="0"/>
                <a:cs typeface="Arial" panose="020B0604020202020204" pitchFamily="34" charset="0"/>
              </a:rPr>
              <a:t>C-Reactive Protein (CRP) &gt;40 mg/L:</a:t>
            </a:r>
            <a:br>
              <a:rPr dirty="0" sz="1400" lang="en-US">
                <a:latin typeface="Century Gothic" pitchFamily="34" charset="0"/>
                <a:cs typeface="Arial" panose="020B0604020202020204" pitchFamily="34" charset="0"/>
              </a:rPr>
            </a:br>
            <a:r>
              <a:rPr dirty="0" sz="1400" lang="en-US">
                <a:latin typeface="Century Gothic" pitchFamily="34" charset="0"/>
                <a:cs typeface="Arial" panose="020B0604020202020204" pitchFamily="34" charset="0"/>
              </a:rPr>
              <a:t>Coagulation Profile Elevated PT and </a:t>
            </a:r>
            <a:r>
              <a:rPr dirty="0" sz="1400" lang="en-US" err="1">
                <a:latin typeface="Century Gothic" pitchFamily="34" charset="0"/>
                <a:cs typeface="Arial" panose="020B0604020202020204" pitchFamily="34" charset="0"/>
              </a:rPr>
              <a:t>aPTT</a:t>
            </a:r>
            <a:r>
              <a:rPr dirty="0" sz="1400" lang="en-US">
                <a:latin typeface="Century Gothic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  <a:buClrTx/>
            </a:pPr>
            <a:r>
              <a:rPr dirty="0" sz="1400" lang="en-US">
                <a:latin typeface="Century Gothic" pitchFamily="34" charset="0"/>
                <a:cs typeface="Arial" panose="020B0604020202020204" pitchFamily="34" charset="0"/>
              </a:rPr>
              <a:t>Decreased Fibrinogen Levels</a:t>
            </a:r>
          </a:p>
          <a:p>
            <a:pPr lvl="1">
              <a:lnSpc>
                <a:spcPct val="150000"/>
              </a:lnSpc>
              <a:buClrTx/>
            </a:pPr>
            <a:r>
              <a:rPr dirty="0" sz="1400" lang="en-US">
                <a:latin typeface="Century Gothic" pitchFamily="34" charset="0"/>
                <a:cs typeface="Arial" panose="020B0604020202020204" pitchFamily="34" charset="0"/>
              </a:rPr>
              <a:t>Increased Fibrin Degradation Products</a:t>
            </a:r>
          </a:p>
        </p:txBody>
      </p:sp>
      <p:pic>
        <p:nvPicPr>
          <p:cNvPr id="2097201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202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Content Placeholder 2"/>
          <p:cNvSpPr>
            <a:spLocks noGrp="1"/>
          </p:cNvSpPr>
          <p:nvPr>
            <p:ph idx="4294967295"/>
          </p:nvPr>
        </p:nvSpPr>
        <p:spPr>
          <a:xfrm>
            <a:off x="1057276" y="1316038"/>
            <a:ext cx="7886700" cy="5335587"/>
          </a:xfrm>
        </p:spPr>
        <p:txBody>
          <a:bodyPr>
            <a:noAutofit/>
          </a:bodyPr>
          <a:p>
            <a:pPr>
              <a:lnSpc>
                <a:spcPct val="150000"/>
              </a:lnSpc>
              <a:buClrTx/>
              <a:buNone/>
            </a:pP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Liver Function Tests: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Elevated Bilirubin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Increased Liver Transaminases (ALT, AST)</a:t>
            </a:r>
          </a:p>
          <a:p>
            <a:pPr>
              <a:lnSpc>
                <a:spcPct val="150000"/>
              </a:lnSpc>
              <a:buClrTx/>
              <a:buNone/>
            </a:pP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Electrolyte Imbalance: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Mild Hyponatremia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Hypokalemia</a:t>
            </a:r>
          </a:p>
        </p:txBody>
      </p:sp>
      <p:sp>
        <p:nvSpPr>
          <p:cNvPr id="1048632" name="Title 1"/>
          <p:cNvSpPr>
            <a:spLocks noGrp="1"/>
          </p:cNvSpPr>
          <p:nvPr>
            <p:ph type="title" idx="4294967295"/>
          </p:nvPr>
        </p:nvSpPr>
        <p:spPr>
          <a:xfrm>
            <a:off x="0" y="195264"/>
            <a:ext cx="9906000" cy="690562"/>
          </a:xfrm>
        </p:spPr>
        <p:txBody>
          <a:bodyPr anchor="ctr">
            <a:noAutofit/>
          </a:bodyPr>
          <a:p>
            <a:pPr algn="ctr"/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</a:rPr>
              <a:t>COMMON LABORATORY INVESTIGATION FINDINGS 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2097203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204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9863"/>
            <a:ext cx="9906000" cy="741362"/>
          </a:xfrm>
          <a:noFill/>
        </p:spPr>
        <p:txBody>
          <a:bodyPr anchor="ctr">
            <a:normAutofit/>
          </a:bodyPr>
          <a:p>
            <a:pPr algn="ctr" eaLnBrk="1" hangingPunct="1"/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</a:rPr>
              <a:t>ANTIBIOTIC RESISTANCE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4194306" name="Table 1"/>
          <p:cNvGraphicFramePr>
            <a:graphicFrameLocks noGrp="1"/>
          </p:cNvGraphicFramePr>
          <p:nvPr/>
        </p:nvGraphicFramePr>
        <p:xfrm>
          <a:off x="1028700" y="1113354"/>
          <a:ext cx="7972425" cy="4741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420"/>
                <a:gridCol w="5013005"/>
              </a:tblGrid>
              <a:tr h="316102">
                <a:tc>
                  <a:txBody>
                    <a:bodyPr/>
                    <a:p>
                      <a:pPr algn="ctr"/>
                      <a:r>
                        <a:rPr dirty="0" sz="1400" lang="x-none">
                          <a:latin typeface="Century Gothic" pitchFamily="34" charset="0"/>
                        </a:rPr>
                        <a:t>Classification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x-none">
                          <a:latin typeface="Century Gothic" pitchFamily="34" charset="0"/>
                        </a:rPr>
                        <a:t>Case definition</a:t>
                      </a:r>
                    </a:p>
                  </a:txBody>
                </a:tc>
              </a:tr>
              <a:tr h="1184220">
                <a:tc>
                  <a:txBody>
                    <a:bodyPr/>
                    <a:p>
                      <a:r>
                        <a:rPr dirty="0" sz="1400" lang="x-none">
                          <a:latin typeface="Century Gothic" pitchFamily="34" charset="0"/>
                        </a:rPr>
                        <a:t>Non-resistant </a:t>
                      </a:r>
                      <a:r>
                        <a:rPr dirty="0" sz="1400" lang="en-GB">
                          <a:latin typeface="Century Gothic" pitchFamily="34" charset="0"/>
                        </a:rPr>
                        <a:t>enteric</a:t>
                      </a:r>
                      <a:r>
                        <a:rPr dirty="0" sz="1400" lang="x-none">
                          <a:latin typeface="Century Gothic" pitchFamily="34" charset="0"/>
                        </a:rPr>
                        <a:t> fever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1400" lang="x-none">
                          <a:latin typeface="Century Gothic" pitchFamily="34" charset="0"/>
                        </a:rPr>
                        <a:t>Sensitive to </a:t>
                      </a:r>
                    </a:p>
                    <a:p>
                      <a:pPr indent="-285750" lvl="1" marL="6286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first line drugs (Chloramphenicol, trimethoprim-sulphamethoxazole,  ampicillin)</a:t>
                      </a:r>
                    </a:p>
                    <a:p>
                      <a:pPr indent="-285750" lvl="1" marL="6286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Fluoroquinolones </a:t>
                      </a:r>
                    </a:p>
                    <a:p>
                      <a:pPr indent="-285750" lvl="1" marL="6286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3rd generation cephalosporin</a:t>
                      </a:r>
                    </a:p>
                  </a:txBody>
                </a:tc>
              </a:tr>
              <a:tr h="1402366">
                <a:tc>
                  <a:txBody>
                    <a:bodyPr/>
                    <a:p>
                      <a:r>
                        <a:rPr dirty="0" sz="1400" lang="x-none">
                          <a:latin typeface="Century Gothic" pitchFamily="34" charset="0"/>
                        </a:rPr>
                        <a:t>Multidrug resistant </a:t>
                      </a:r>
                      <a:r>
                        <a:rPr dirty="0" sz="1400" lang="en-GB">
                          <a:latin typeface="Century Gothic" pitchFamily="34" charset="0"/>
                        </a:rPr>
                        <a:t>enteric</a:t>
                      </a:r>
                      <a:r>
                        <a:rPr dirty="0" sz="1400" lang="x-none">
                          <a:latin typeface="Century Gothic" pitchFamily="34" charset="0"/>
                        </a:rPr>
                        <a:t> fever (MDR)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1400" lang="x-none">
                          <a:latin typeface="Century Gothic" pitchFamily="34" charset="0"/>
                        </a:rPr>
                        <a:t>Resistant to </a:t>
                      </a:r>
                    </a:p>
                    <a:p>
                      <a:pPr indent="-285750" lvl="1" marL="6286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first line drugs (Chloramphenicol, trimethoprim-sulphamethoxazole,  ampicillin)</a:t>
                      </a:r>
                    </a:p>
                    <a:p>
                      <a:pPr indent="0" marL="0">
                        <a:buFont typeface="Arial" panose="020B0604020202020204" pitchFamily="34" charset="0"/>
                        <a:buNone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Sensitive  to</a:t>
                      </a:r>
                    </a:p>
                    <a:p>
                      <a:pPr indent="-285750" lvl="1" marL="6286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Fluoroquinolones </a:t>
                      </a:r>
                    </a:p>
                    <a:p>
                      <a:pPr indent="-285750" lvl="1" marL="6286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3rd </a:t>
                      </a:r>
                      <a:r>
                        <a:rPr sz="1400" lang="x-none">
                          <a:latin typeface="Century Gothic" pitchFamily="34" charset="0"/>
                        </a:rPr>
                        <a:t>generation </a:t>
                      </a:r>
                      <a:r>
                        <a:rPr sz="1400" lang="x-none" smtClean="0">
                          <a:latin typeface="Century Gothic" pitchFamily="34" charset="0"/>
                        </a:rPr>
                        <a:t>cephalosporin</a:t>
                      </a:r>
                      <a:endParaRPr dirty="0" sz="1400" lang="x-none">
                        <a:latin typeface="Century Gothic" pitchFamily="34" charset="0"/>
                      </a:endParaRPr>
                    </a:p>
                  </a:txBody>
                </a:tc>
              </a:tr>
              <a:tr h="1838658">
                <a:tc>
                  <a:txBody>
                    <a:bodyPr/>
                    <a:p>
                      <a:r>
                        <a:rPr dirty="0" sz="1400" lang="x-none">
                          <a:latin typeface="Century Gothic" pitchFamily="34" charset="0"/>
                        </a:rPr>
                        <a:t>Extensive drug resistant </a:t>
                      </a:r>
                      <a:r>
                        <a:rPr dirty="0" sz="1400" lang="en-GB">
                          <a:latin typeface="Century Gothic" pitchFamily="34" charset="0"/>
                        </a:rPr>
                        <a:t>enteric</a:t>
                      </a:r>
                      <a:r>
                        <a:rPr dirty="0" sz="1400" lang="x-none">
                          <a:latin typeface="Century Gothic" pitchFamily="34" charset="0"/>
                        </a:rPr>
                        <a:t> fever (XDR)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1400" lang="x-none">
                          <a:latin typeface="Century Gothic" pitchFamily="34" charset="0"/>
                        </a:rPr>
                        <a:t>Resistant to </a:t>
                      </a:r>
                    </a:p>
                    <a:p>
                      <a:pPr indent="-285750" lvl="1" marL="6286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first line drugs (Chloramphenicol, trimethoprim-sulphamethoxazole,  ampicillin)</a:t>
                      </a:r>
                    </a:p>
                    <a:p>
                      <a:pPr indent="-285750" lvl="1" marL="6286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Fluoroquinolones </a:t>
                      </a:r>
                    </a:p>
                    <a:p>
                      <a:pPr indent="-285750" lvl="1" marL="6286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3rd generation cephalosporin</a:t>
                      </a:r>
                    </a:p>
                    <a:p>
                      <a:pPr indent="0" lvl="0" marL="0">
                        <a:buFont typeface="Arial" panose="020B0604020202020204" pitchFamily="34" charset="0"/>
                        <a:buNone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Sensitive to</a:t>
                      </a:r>
                    </a:p>
                    <a:p>
                      <a:pPr indent="-285750" lvl="1" marL="6286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Azithromycin</a:t>
                      </a:r>
                    </a:p>
                    <a:p>
                      <a:pPr indent="-285750" lvl="1" marL="628650">
                        <a:buFont typeface="Arial" panose="020B0604020202020204" pitchFamily="34" charset="0"/>
                        <a:buChar char="•"/>
                      </a:pPr>
                      <a:r>
                        <a:rPr dirty="0" sz="1400" lang="x-none">
                          <a:latin typeface="Century Gothic" pitchFamily="34" charset="0"/>
                        </a:rPr>
                        <a:t>Carbapenems</a:t>
                      </a:r>
                    </a:p>
                  </a:txBody>
                </a:tc>
              </a:tr>
            </a:tbl>
          </a:graphicData>
        </a:graphic>
      </p:graphicFrame>
      <p:pic>
        <p:nvPicPr>
          <p:cNvPr id="2097205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206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Rectangle 4"/>
          <p:cNvSpPr txBox="1">
            <a:spLocks noChangeArrowheads="1"/>
          </p:cNvSpPr>
          <p:nvPr/>
        </p:nvSpPr>
        <p:spPr>
          <a:xfrm>
            <a:off x="1844708" y="173831"/>
            <a:ext cx="6332537" cy="854869"/>
          </a:xfrm>
          <a:prstGeom prst="rect"/>
          <a:noFill/>
        </p:spPr>
        <p:txBody>
          <a:bodyPr anchor="ctr" bIns="45720" lIns="91440" rIns="91440" rtlCol="0" tIns="45720" vert="horz">
            <a:normAutofit/>
          </a:bodyPr>
          <a:p>
            <a:pPr algn="ctr" defTabSz="685800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all" dirty="0" sz="24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BLOOD</a:t>
            </a:r>
            <a:r>
              <a:rPr b="1" cap="all" dirty="0" sz="24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CULTURE SENSITIVITY</a:t>
            </a:r>
            <a:endParaRPr baseline="0" b="1" cap="all" dirty="0" sz="2400" i="0" kern="1200" kumimoji="0" lang="en-US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48635" name="TextBox 5"/>
          <p:cNvSpPr txBox="1"/>
          <p:nvPr/>
        </p:nvSpPr>
        <p:spPr>
          <a:xfrm>
            <a:off x="3100551" y="2048137"/>
            <a:ext cx="3271674" cy="461665"/>
          </a:xfrm>
          <a:prstGeom prst="rect"/>
          <a:noFill/>
        </p:spPr>
        <p:txBody>
          <a:bodyPr wrap="square">
            <a:spAutoFit/>
          </a:bodyPr>
          <a:p>
            <a:pPr algn="ctr" indent="-342900" marL="342900">
              <a:lnSpc>
                <a:spcPct val="150000"/>
              </a:lnSpc>
            </a:pPr>
            <a:r>
              <a:rPr b="1" dirty="0" sz="1600" lang="en-GB" smtClean="0">
                <a:latin typeface="Century Gothic" pitchFamily="34" charset="0"/>
              </a:rPr>
              <a:t>Antibiotic Susceptibility </a:t>
            </a:r>
            <a:endParaRPr dirty="0" sz="1600" lang="en-GB">
              <a:latin typeface="Century Gothic" pitchFamily="34" charset="0"/>
            </a:endParaRPr>
          </a:p>
        </p:txBody>
      </p:sp>
      <p:graphicFrame>
        <p:nvGraphicFramePr>
          <p:cNvPr id="4194307" name="Table 6"/>
          <p:cNvGraphicFramePr>
            <a:graphicFrameLocks noGrp="1"/>
          </p:cNvGraphicFramePr>
          <p:nvPr/>
        </p:nvGraphicFramePr>
        <p:xfrm>
          <a:off x="2229067" y="2520437"/>
          <a:ext cx="5275318" cy="2839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659"/>
                <a:gridCol w="2637659"/>
              </a:tblGrid>
              <a:tr h="315538">
                <a:tc>
                  <a:txBody>
                    <a:bodyPr/>
                    <a:p>
                      <a:pPr algn="ctr"/>
                      <a:r>
                        <a:rPr dirty="0" sz="1400" lang="en-US" smtClean="0">
                          <a:latin typeface="Century Gothic" pitchFamily="34" charset="0"/>
                        </a:rPr>
                        <a:t>Antibiotics</a:t>
                      </a:r>
                      <a:r>
                        <a:rPr baseline="0" dirty="0" sz="1400" lang="en-US" smtClean="0">
                          <a:latin typeface="Century Gothic" pitchFamily="34" charset="0"/>
                        </a:rPr>
                        <a:t> </a:t>
                      </a:r>
                      <a:endParaRPr dirty="0" sz="1400" lang="en-US">
                        <a:latin typeface="Century Gothic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en-US" smtClean="0">
                          <a:latin typeface="Century Gothic" pitchFamily="34" charset="0"/>
                        </a:rPr>
                        <a:t>Salmonella spp.</a:t>
                      </a:r>
                      <a:endParaRPr dirty="0" sz="1400" lang="en-US">
                        <a:latin typeface="Century Gothic" pitchFamily="34" charset="0"/>
                      </a:endParaRPr>
                    </a:p>
                  </a:txBody>
                </a:tc>
              </a:tr>
              <a:tr h="315538">
                <a:tc>
                  <a:txBody>
                    <a:bodyPr/>
                    <a:p>
                      <a:r>
                        <a:rPr dirty="0" sz="1400" lang="en-US" smtClean="0">
                          <a:latin typeface="Century Gothic" pitchFamily="34" charset="0"/>
                        </a:rPr>
                        <a:t>Amoxicillin</a:t>
                      </a:r>
                      <a:r>
                        <a:rPr baseline="0" dirty="0" sz="1400" lang="en-US" smtClean="0">
                          <a:latin typeface="Century Gothic" pitchFamily="34" charset="0"/>
                        </a:rPr>
                        <a:t> </a:t>
                      </a:r>
                      <a:endParaRPr dirty="0" sz="1400" lang="en-US">
                        <a:latin typeface="Century Gothic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en-US" smtClean="0">
                          <a:latin typeface="Century Gothic" pitchFamily="34" charset="0"/>
                        </a:rPr>
                        <a:t>R</a:t>
                      </a:r>
                      <a:endParaRPr dirty="0" sz="1400" lang="en-US">
                        <a:latin typeface="Century Gothic" pitchFamily="34" charset="0"/>
                      </a:endParaRPr>
                    </a:p>
                  </a:txBody>
                </a:tc>
              </a:tr>
              <a:tr h="315538">
                <a:tc>
                  <a:txBody>
                    <a:bodyPr/>
                    <a:p>
                      <a:r>
                        <a:rPr dirty="0" sz="1400" lang="en-US" smtClean="0">
                          <a:latin typeface="Century Gothic" pitchFamily="34" charset="0"/>
                        </a:rPr>
                        <a:t>Azithromycin </a:t>
                      </a:r>
                      <a:endParaRPr dirty="0" sz="1400" lang="en-US">
                        <a:latin typeface="Century Gothic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en-US" smtClean="0">
                          <a:latin typeface="Century Gothic" pitchFamily="34" charset="0"/>
                        </a:rPr>
                        <a:t>S</a:t>
                      </a:r>
                      <a:endParaRPr dirty="0" sz="1400" lang="en-US">
                        <a:latin typeface="Century Gothic" pitchFamily="34" charset="0"/>
                      </a:endParaRPr>
                    </a:p>
                  </a:txBody>
                </a:tc>
              </a:tr>
              <a:tr h="315538">
                <a:tc>
                  <a:txBody>
                    <a:bodyPr/>
                    <a:p>
                      <a:r>
                        <a:rPr dirty="0" sz="1400" lang="en-US" smtClean="0">
                          <a:latin typeface="Century Gothic" pitchFamily="34" charset="0"/>
                        </a:rPr>
                        <a:t>Cefixime </a:t>
                      </a:r>
                      <a:endParaRPr dirty="0" sz="1400" lang="en-US">
                        <a:latin typeface="Century Gothic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en-US" smtClean="0">
                          <a:latin typeface="Century Gothic" pitchFamily="34" charset="0"/>
                        </a:rPr>
                        <a:t>R</a:t>
                      </a:r>
                      <a:endParaRPr dirty="0" sz="1400" lang="en-US">
                        <a:latin typeface="Century Gothic" pitchFamily="34" charset="0"/>
                      </a:endParaRPr>
                    </a:p>
                  </a:txBody>
                </a:tc>
              </a:tr>
              <a:tr h="315538">
                <a:tc>
                  <a:txBody>
                    <a:bodyPr/>
                    <a:p>
                      <a:r>
                        <a:rPr dirty="0" sz="1400" lang="en-US" smtClean="0">
                          <a:latin typeface="Century Gothic" pitchFamily="34" charset="0"/>
                        </a:rPr>
                        <a:t>Ceftriaxone </a:t>
                      </a:r>
                      <a:endParaRPr dirty="0" sz="1400" lang="en-US">
                        <a:latin typeface="Century Gothic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en-US" smtClean="0">
                          <a:latin typeface="Century Gothic" pitchFamily="34" charset="0"/>
                        </a:rPr>
                        <a:t>R</a:t>
                      </a:r>
                      <a:endParaRPr dirty="0" sz="1400" lang="en-US">
                        <a:latin typeface="Century Gothic" pitchFamily="34" charset="0"/>
                      </a:endParaRPr>
                    </a:p>
                  </a:txBody>
                </a:tc>
              </a:tr>
              <a:tr h="315538">
                <a:tc>
                  <a:txBody>
                    <a:bodyPr/>
                    <a:p>
                      <a:r>
                        <a:rPr dirty="0" sz="1400" lang="en-US" smtClean="0">
                          <a:latin typeface="Century Gothic" pitchFamily="34" charset="0"/>
                        </a:rPr>
                        <a:t>Ciprofloxacin </a:t>
                      </a:r>
                      <a:endParaRPr dirty="0" sz="1400" lang="en-US">
                        <a:latin typeface="Century Gothic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en-US" smtClean="0">
                          <a:latin typeface="Century Gothic" pitchFamily="34" charset="0"/>
                        </a:rPr>
                        <a:t>R</a:t>
                      </a:r>
                      <a:endParaRPr dirty="0" sz="1400" lang="en-US">
                        <a:latin typeface="Century Gothic" pitchFamily="34" charset="0"/>
                      </a:endParaRPr>
                    </a:p>
                  </a:txBody>
                </a:tc>
              </a:tr>
              <a:tr h="315538">
                <a:tc>
                  <a:txBody>
                    <a:bodyPr/>
                    <a:p>
                      <a:r>
                        <a:rPr dirty="0" sz="1400" lang="en-US" smtClean="0">
                          <a:latin typeface="Century Gothic" pitchFamily="34" charset="0"/>
                        </a:rPr>
                        <a:t>Imipenam </a:t>
                      </a:r>
                      <a:endParaRPr dirty="0" sz="1400" lang="en-US">
                        <a:latin typeface="Century Gothic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en-US" smtClean="0">
                          <a:latin typeface="Century Gothic" pitchFamily="34" charset="0"/>
                        </a:rPr>
                        <a:t>S</a:t>
                      </a:r>
                      <a:endParaRPr dirty="0" sz="1400" lang="en-US">
                        <a:latin typeface="Century Gothic" pitchFamily="34" charset="0"/>
                      </a:endParaRPr>
                    </a:p>
                  </a:txBody>
                </a:tc>
              </a:tr>
              <a:tr h="315538">
                <a:tc>
                  <a:txBody>
                    <a:bodyPr/>
                    <a:p>
                      <a:r>
                        <a:rPr dirty="0" sz="1400" lang="en-US" smtClean="0">
                          <a:latin typeface="Century Gothic" pitchFamily="34" charset="0"/>
                        </a:rPr>
                        <a:t>Meropenam </a:t>
                      </a:r>
                      <a:endParaRPr dirty="0" sz="1400" lang="en-US">
                        <a:latin typeface="Century Gothic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en-US" smtClean="0">
                          <a:latin typeface="Century Gothic" pitchFamily="34" charset="0"/>
                        </a:rPr>
                        <a:t>S</a:t>
                      </a:r>
                      <a:endParaRPr dirty="0" sz="1400" lang="en-US">
                        <a:latin typeface="Century Gothic" pitchFamily="34" charset="0"/>
                      </a:endParaRPr>
                    </a:p>
                  </a:txBody>
                </a:tc>
              </a:tr>
              <a:tr h="315538">
                <a:tc>
                  <a:txBody>
                    <a:bodyPr/>
                    <a:p>
                      <a:r>
                        <a:rPr dirty="0" sz="1400" lang="en-US" smtClean="0">
                          <a:latin typeface="Century Gothic" pitchFamily="34" charset="0"/>
                        </a:rPr>
                        <a:t>Nalidixic  Acid </a:t>
                      </a:r>
                      <a:endParaRPr dirty="0" sz="1400" lang="en-US">
                        <a:latin typeface="Century Gothic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en-US" smtClean="0">
                          <a:latin typeface="Century Gothic" pitchFamily="34" charset="0"/>
                        </a:rPr>
                        <a:t>R</a:t>
                      </a:r>
                      <a:endParaRPr dirty="0" sz="1400" lang="en-US">
                        <a:latin typeface="Century Gothic" pitchFamily="34" charset="0"/>
                      </a:endParaRPr>
                    </a:p>
                  </a:txBody>
                </a:tc>
              </a:tr>
            </a:tbl>
          </a:graphicData>
        </a:graphic>
      </p:graphicFrame>
      <p:sp>
        <p:nvSpPr>
          <p:cNvPr id="1048636" name="TextBox 7"/>
          <p:cNvSpPr txBox="1"/>
          <p:nvPr/>
        </p:nvSpPr>
        <p:spPr>
          <a:xfrm>
            <a:off x="819807" y="1107462"/>
            <a:ext cx="8688552" cy="784061"/>
          </a:xfrm>
          <a:prstGeom prst="rect"/>
          <a:noFill/>
        </p:spPr>
        <p:txBody>
          <a:bodyPr wrap="square">
            <a:spAutoFit/>
          </a:bodyPr>
          <a:p>
            <a:pPr algn="just" indent="-342900" marL="342900">
              <a:lnSpc>
                <a:spcPct val="150000"/>
              </a:lnSpc>
            </a:pPr>
            <a:r>
              <a:rPr b="1" dirty="0" sz="1600" lang="en-GB" smtClean="0">
                <a:latin typeface="Century Gothic" pitchFamily="34" charset="0"/>
              </a:rPr>
              <a:t>Culture</a:t>
            </a:r>
          </a:p>
          <a:p>
            <a:pPr algn="just" indent="-342900" marL="342900">
              <a:lnSpc>
                <a:spcPct val="150000"/>
              </a:lnSpc>
            </a:pPr>
            <a:r>
              <a:rPr dirty="0" sz="1600" lang="en-GB" smtClean="0">
                <a:latin typeface="Century Gothic" pitchFamily="34" charset="0"/>
              </a:rPr>
              <a:t>Culture has yielded growth of Salmonella spp. after 48 Hour(s) incubation at 37C</a:t>
            </a:r>
            <a:r>
              <a:rPr b="1" dirty="0" sz="1600" lang="en-GB" smtClean="0">
                <a:latin typeface="Century Gothic" pitchFamily="34" charset="0"/>
              </a:rPr>
              <a:t> </a:t>
            </a:r>
            <a:endParaRPr dirty="0" sz="1600" lang="en-GB">
              <a:latin typeface="Century Gothic" pitchFamily="34" charset="0"/>
            </a:endParaRPr>
          </a:p>
        </p:txBody>
      </p:sp>
      <p:pic>
        <p:nvPicPr>
          <p:cNvPr id="2097207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208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173038"/>
            <a:ext cx="9906000" cy="731837"/>
          </a:xfrm>
          <a:noFill/>
        </p:spPr>
        <p:txBody>
          <a:bodyPr anchor="ctr">
            <a:normAutofit/>
          </a:bodyPr>
          <a:p>
            <a:pPr algn="ctr" eaLnBrk="1" hangingPunct="1"/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</a:rPr>
              <a:t>ANTIBIOTIC RESISTANCE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48638" name="TextBox 2"/>
          <p:cNvSpPr txBox="1"/>
          <p:nvPr/>
        </p:nvSpPr>
        <p:spPr>
          <a:xfrm>
            <a:off x="1047750" y="1449047"/>
            <a:ext cx="7924800" cy="2354491"/>
          </a:xfrm>
          <a:prstGeom prst="rect"/>
          <a:noFill/>
        </p:spPr>
        <p:txBody>
          <a:bodyPr wrap="square">
            <a:spAutoFit/>
          </a:bodyPr>
          <a:p>
            <a:pPr algn="just" indent="-342900" marL="342900">
              <a:lnSpc>
                <a:spcPct val="150000"/>
              </a:lnSpc>
            </a:pPr>
            <a:r>
              <a:rPr b="1" dirty="0" sz="1400" lang="en-GB">
                <a:latin typeface="Century Gothic" pitchFamily="34" charset="0"/>
              </a:rPr>
              <a:t>Mechanisms:</a:t>
            </a:r>
          </a:p>
          <a:p>
            <a:pPr algn="just" indent="-342900" lvl="1" marL="8001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dirty="0" sz="1400" lang="en-GB">
                <a:latin typeface="Century Gothic" pitchFamily="34" charset="0"/>
              </a:rPr>
              <a:t>Plasmid-Mediated Resistance: Genes acquired via plasmids contribute to resistance against multiple antibiotics. </a:t>
            </a:r>
          </a:p>
          <a:p>
            <a:pPr algn="just" indent="-342900" lvl="1" marL="8001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dirty="0" sz="1400" lang="en-GB">
              <a:latin typeface="Century Gothic" pitchFamily="34" charset="0"/>
            </a:endParaRPr>
          </a:p>
          <a:p>
            <a:pPr algn="just" indent="-342900" lvl="1" marL="8001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dirty="0" sz="1400" lang="en-GB">
                <a:latin typeface="Century Gothic" pitchFamily="34" charset="0"/>
              </a:rPr>
              <a:t>Quinolone Resistance: Often due to mutations in the </a:t>
            </a:r>
            <a:r>
              <a:rPr dirty="0" sz="1400" lang="en-GB" err="1" smtClean="0">
                <a:latin typeface="Century Gothic" pitchFamily="34" charset="0"/>
              </a:rPr>
              <a:t>quinolone</a:t>
            </a:r>
            <a:r>
              <a:rPr dirty="0" sz="1400" lang="en-GB" smtClean="0">
                <a:latin typeface="Century Gothic" pitchFamily="34" charset="0"/>
              </a:rPr>
              <a:t> resistance determining </a:t>
            </a:r>
            <a:r>
              <a:rPr dirty="0" sz="1400" lang="en-GB">
                <a:latin typeface="Century Gothic" pitchFamily="34" charset="0"/>
              </a:rPr>
              <a:t>region of the </a:t>
            </a:r>
            <a:r>
              <a:rPr dirty="0" sz="1400" lang="en-GB" err="1">
                <a:latin typeface="Century Gothic" pitchFamily="34" charset="0"/>
              </a:rPr>
              <a:t>gyrA</a:t>
            </a:r>
            <a:r>
              <a:rPr dirty="0" sz="1400" lang="en-GB">
                <a:latin typeface="Century Gothic" pitchFamily="34" charset="0"/>
              </a:rPr>
              <a:t> gene, leading to decreased fluoroquinolone susceptibility. </a:t>
            </a:r>
          </a:p>
        </p:txBody>
      </p:sp>
      <p:pic>
        <p:nvPicPr>
          <p:cNvPr id="2097209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210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9163" y="1260475"/>
            <a:ext cx="8015287" cy="5387975"/>
          </a:xfrm>
        </p:spPr>
        <p:txBody>
          <a:bodyPr>
            <a:normAutofit/>
          </a:bodyPr>
          <a:p>
            <a:pPr algn="just">
              <a:lnSpc>
                <a:spcPct val="150000"/>
              </a:lnSpc>
              <a:buClrTx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Pakistan is the first country to report the cases of extensively resistant enteric fever in Hyderabad, Sindh in 2016.</a:t>
            </a:r>
          </a:p>
          <a:p>
            <a:pPr algn="just">
              <a:lnSpc>
                <a:spcPct val="150000"/>
              </a:lnSpc>
              <a:buClrTx/>
            </a:pPr>
            <a:r>
              <a:rPr dirty="0" sz="1400" lang="en-US">
                <a:latin typeface="Century Gothic" pitchFamily="34" charset="0"/>
                <a:cs typeface="Times New Roman" panose="02020603050405020304" pitchFamily="18" charset="0"/>
              </a:rPr>
              <a:t>The most cases of enteric fever are multidrug resistant. So, the empirical therapy is 3</a:t>
            </a:r>
            <a:r>
              <a:rPr baseline="30000" dirty="0" sz="1400" lang="en-US">
                <a:latin typeface="Century Gothic" pitchFamily="34" charset="0"/>
                <a:cs typeface="Times New Roman" panose="02020603050405020304" pitchFamily="18" charset="0"/>
              </a:rPr>
              <a:t>rd</a:t>
            </a:r>
            <a:r>
              <a:rPr dirty="0" sz="1400" lang="en-US">
                <a:latin typeface="Century Gothic" pitchFamily="34" charset="0"/>
                <a:cs typeface="Times New Roman" panose="02020603050405020304" pitchFamily="18" charset="0"/>
              </a:rPr>
              <a:t> generation cephalosporin</a:t>
            </a:r>
          </a:p>
          <a:p>
            <a:pPr algn="just">
              <a:lnSpc>
                <a:spcPct val="150000"/>
              </a:lnSpc>
              <a:buClrTx/>
            </a:pPr>
            <a:r>
              <a:rPr dirty="0" sz="1400" lang="en-US">
                <a:latin typeface="Century Gothic" pitchFamily="34" charset="0"/>
                <a:cs typeface="Times New Roman" panose="02020603050405020304" pitchFamily="18" charset="0"/>
              </a:rPr>
              <a:t>Non Resistant enteric countries of world  may prefer 1</a:t>
            </a:r>
            <a:r>
              <a:rPr baseline="30000" dirty="0" sz="1400" lang="en-US">
                <a:latin typeface="Century Gothic" pitchFamily="34" charset="0"/>
                <a:cs typeface="Times New Roman" panose="02020603050405020304" pitchFamily="18" charset="0"/>
              </a:rPr>
              <a:t>st</a:t>
            </a:r>
            <a:r>
              <a:rPr dirty="0" sz="1400" lang="en-US">
                <a:latin typeface="Century Gothic" pitchFamily="34" charset="0"/>
                <a:cs typeface="Times New Roman" panose="02020603050405020304" pitchFamily="18" charset="0"/>
              </a:rPr>
              <a:t> line agent as empirical therapy</a:t>
            </a:r>
            <a:endParaRPr dirty="0" sz="1400" lang="en-US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48640" name="Title 1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9906000" cy="757237"/>
          </a:xfrm>
        </p:spPr>
        <p:txBody>
          <a:bodyPr anchor="ctr">
            <a:normAutofit/>
          </a:bodyPr>
          <a:p>
            <a:pPr algn="ctr"/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</a:rPr>
              <a:t>TREATMENT RECOMMENDATIONS FOR PAKISTAN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2097211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212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1100" y="1260475"/>
            <a:ext cx="7791450" cy="5387975"/>
          </a:xfrm>
        </p:spPr>
        <p:txBody>
          <a:bodyPr>
            <a:normAutofit/>
          </a:bodyPr>
          <a:p>
            <a:pPr>
              <a:lnSpc>
                <a:spcPct val="150000"/>
              </a:lnSpc>
              <a:buClrTx/>
              <a:buNone/>
            </a:pPr>
            <a:r>
              <a:rPr sz="1400" lang="x-none" smtClean="0">
                <a:latin typeface="Century Gothic" pitchFamily="34" charset="0"/>
              </a:rPr>
              <a:t>Supportive Treatment</a:t>
            </a:r>
          </a:p>
          <a:p>
            <a:pPr lvl="1">
              <a:lnSpc>
                <a:spcPct val="150000"/>
              </a:lnSpc>
              <a:buClrTx/>
            </a:pPr>
            <a:r>
              <a:rPr sz="1400" lang="x-none" smtClean="0">
                <a:latin typeface="Century Gothic" pitchFamily="34" charset="0"/>
              </a:rPr>
              <a:t>Antipyretics</a:t>
            </a:r>
          </a:p>
          <a:p>
            <a:pPr lvl="1">
              <a:lnSpc>
                <a:spcPct val="150000"/>
              </a:lnSpc>
              <a:buClrTx/>
            </a:pPr>
            <a:r>
              <a:rPr sz="1400" lang="x-none" smtClean="0">
                <a:latin typeface="Century Gothic" pitchFamily="34" charset="0"/>
              </a:rPr>
              <a:t>Adequate rest, hydration, </a:t>
            </a:r>
          </a:p>
          <a:p>
            <a:pPr lvl="1">
              <a:lnSpc>
                <a:spcPct val="150000"/>
              </a:lnSpc>
              <a:buClrTx/>
            </a:pPr>
            <a:r>
              <a:rPr sz="1400" lang="x-none" smtClean="0">
                <a:latin typeface="Century Gothic" pitchFamily="34" charset="0"/>
              </a:rPr>
              <a:t>Adequate nutrition: Soft and easily digestible diet</a:t>
            </a:r>
          </a:p>
          <a:p>
            <a:pPr>
              <a:lnSpc>
                <a:spcPct val="150000"/>
              </a:lnSpc>
              <a:buClrTx/>
              <a:buNone/>
            </a:pPr>
            <a:r>
              <a:rPr sz="1400" lang="x-none" smtClean="0">
                <a:latin typeface="Century Gothic" pitchFamily="34" charset="0"/>
              </a:rPr>
              <a:t>Empiric treatment: </a:t>
            </a:r>
          </a:p>
          <a:p>
            <a:pPr lvl="1">
              <a:lnSpc>
                <a:spcPct val="150000"/>
              </a:lnSpc>
              <a:buClrTx/>
            </a:pPr>
            <a:r>
              <a:rPr sz="1400" lang="x-none" smtClean="0">
                <a:latin typeface="Century Gothic" pitchFamily="34" charset="0"/>
              </a:rPr>
              <a:t>Start antibiotic as soon as possible after Blood cultures</a:t>
            </a:r>
          </a:p>
          <a:p>
            <a:pPr lvl="1">
              <a:lnSpc>
                <a:spcPct val="150000"/>
              </a:lnSpc>
              <a:buClrTx/>
            </a:pPr>
            <a:r>
              <a:rPr sz="1400" lang="x-none" smtClean="0">
                <a:latin typeface="Century Gothic" pitchFamily="34" charset="0"/>
              </a:rPr>
              <a:t>Cephalosporin (3rd generation) </a:t>
            </a:r>
          </a:p>
          <a:p>
            <a:pPr lvl="2">
              <a:lnSpc>
                <a:spcPct val="150000"/>
              </a:lnSpc>
              <a:buClrTx/>
            </a:pPr>
            <a:r>
              <a:rPr sz="1400" lang="x-none" smtClean="0">
                <a:latin typeface="Century Gothic" pitchFamily="34" charset="0"/>
              </a:rPr>
              <a:t>IV ceftriaxone: 1gm – 2 gm BD</a:t>
            </a:r>
          </a:p>
          <a:p>
            <a:pPr lvl="2">
              <a:lnSpc>
                <a:spcPct val="150000"/>
              </a:lnSpc>
              <a:buClrTx/>
            </a:pPr>
            <a:r>
              <a:rPr sz="1400" lang="x-none" smtClean="0">
                <a:latin typeface="Century Gothic" pitchFamily="34" charset="0"/>
              </a:rPr>
              <a:t>Oral cefixime: 15-20 mg/kg </a:t>
            </a:r>
            <a:endParaRPr dirty="0" sz="1400" lang="x-none">
              <a:latin typeface="Century Gothic" pitchFamily="34" charset="0"/>
            </a:endParaRPr>
          </a:p>
        </p:txBody>
      </p:sp>
      <p:sp>
        <p:nvSpPr>
          <p:cNvPr id="1048642" name="Title 1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9906000" cy="719137"/>
          </a:xfrm>
        </p:spPr>
        <p:txBody>
          <a:bodyPr anchor="ctr">
            <a:normAutofit/>
          </a:bodyPr>
          <a:p>
            <a:pPr algn="ctr"/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</a:rPr>
              <a:t>TREATMENT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2097213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214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33463" y="1212850"/>
            <a:ext cx="7920037" cy="5387975"/>
          </a:xfrm>
        </p:spPr>
        <p:txBody>
          <a:bodyPr>
            <a:normAutofit/>
          </a:bodyPr>
          <a:p>
            <a:pPr>
              <a:lnSpc>
                <a:spcPct val="150000"/>
              </a:lnSpc>
              <a:buClrTx/>
            </a:pPr>
            <a:r>
              <a:rPr sz="1400" lang="x-none" smtClean="0">
                <a:latin typeface="Century Gothic" pitchFamily="34" charset="0"/>
              </a:rPr>
              <a:t>Resistant to all recommended antibiotics for </a:t>
            </a:r>
            <a:r>
              <a:rPr dirty="0" sz="1400" lang="en-GB" smtClean="0">
                <a:latin typeface="Century Gothic" pitchFamily="34" charset="0"/>
              </a:rPr>
              <a:t>enteric</a:t>
            </a:r>
            <a:r>
              <a:rPr sz="1400" lang="x-none" smtClean="0">
                <a:latin typeface="Century Gothic" pitchFamily="34" charset="0"/>
              </a:rPr>
              <a:t> fever</a:t>
            </a:r>
          </a:p>
          <a:p>
            <a:pPr>
              <a:lnSpc>
                <a:spcPct val="150000"/>
              </a:lnSpc>
              <a:buClrTx/>
            </a:pPr>
            <a:r>
              <a:rPr sz="1400" lang="x-none" smtClean="0">
                <a:latin typeface="Century Gothic" pitchFamily="34" charset="0"/>
              </a:rPr>
              <a:t>Sensitive to carbapenems and azithromycin</a:t>
            </a:r>
          </a:p>
          <a:p>
            <a:pPr>
              <a:lnSpc>
                <a:spcPct val="150000"/>
              </a:lnSpc>
              <a:buClrTx/>
            </a:pPr>
            <a:r>
              <a:rPr sz="1400" lang="x-none" smtClean="0">
                <a:latin typeface="Century Gothic" pitchFamily="34" charset="0"/>
              </a:rPr>
              <a:t>Azithromycin: If the patient is clinically stable, Dose according to Body weight </a:t>
            </a:r>
          </a:p>
          <a:p>
            <a:pPr lvl="1">
              <a:lnSpc>
                <a:spcPct val="150000"/>
              </a:lnSpc>
              <a:buClrTx/>
            </a:pPr>
            <a:r>
              <a:rPr sz="1400" lang="x-none" smtClean="0">
                <a:latin typeface="Century Gothic" pitchFamily="34" charset="0"/>
              </a:rPr>
              <a:t>Weight &gt; 60 kg: 1gm P/O q 24 hours for 7-10 days</a:t>
            </a:r>
          </a:p>
          <a:p>
            <a:pPr lvl="1">
              <a:lnSpc>
                <a:spcPct val="150000"/>
              </a:lnSpc>
              <a:buClrTx/>
            </a:pPr>
            <a:r>
              <a:rPr sz="1400" lang="x-none" smtClean="0">
                <a:latin typeface="Century Gothic" pitchFamily="34" charset="0"/>
              </a:rPr>
              <a:t>Weight &lt; 60 kg: 1gm loading dose followed by 500 mg q 24 hours for 7-10 days</a:t>
            </a:r>
          </a:p>
          <a:p>
            <a:pPr>
              <a:lnSpc>
                <a:spcPct val="150000"/>
              </a:lnSpc>
              <a:buClrTx/>
            </a:pPr>
            <a:r>
              <a:rPr sz="1400" lang="x-none" smtClean="0">
                <a:latin typeface="Century Gothic" pitchFamily="34" charset="0"/>
              </a:rPr>
              <a:t>Carbapenems: For sick patients</a:t>
            </a:r>
          </a:p>
          <a:p>
            <a:pPr lvl="1">
              <a:lnSpc>
                <a:spcPct val="150000"/>
              </a:lnSpc>
              <a:buClrTx/>
            </a:pPr>
            <a:r>
              <a:rPr dirty="0" sz="1400" lang="en-GB" err="1" smtClean="0">
                <a:latin typeface="Century Gothic" pitchFamily="34" charset="0"/>
              </a:rPr>
              <a:t>Imipenem</a:t>
            </a:r>
            <a:r>
              <a:rPr dirty="0" sz="1400" lang="en-GB" smtClean="0">
                <a:latin typeface="Century Gothic" pitchFamily="34" charset="0"/>
              </a:rPr>
              <a:t>: 500mg q6h for 10 or 14 days </a:t>
            </a:r>
          </a:p>
          <a:p>
            <a:pPr lvl="1">
              <a:lnSpc>
                <a:spcPct val="150000"/>
              </a:lnSpc>
              <a:buClrTx/>
            </a:pPr>
            <a:r>
              <a:rPr dirty="0" sz="1400" lang="en-GB" err="1" smtClean="0">
                <a:latin typeface="Century Gothic" pitchFamily="34" charset="0"/>
              </a:rPr>
              <a:t>Meropenem</a:t>
            </a:r>
            <a:r>
              <a:rPr dirty="0" sz="1400" lang="en-GB" smtClean="0">
                <a:latin typeface="Century Gothic" pitchFamily="34" charset="0"/>
              </a:rPr>
              <a:t>: 1gm q8hr for 10 - 14 days</a:t>
            </a:r>
          </a:p>
          <a:p>
            <a:pPr lvl="1">
              <a:lnSpc>
                <a:spcPct val="150000"/>
              </a:lnSpc>
              <a:buClrTx/>
            </a:pPr>
            <a:r>
              <a:rPr dirty="0" sz="1400" lang="en-GB" err="1" smtClean="0">
                <a:latin typeface="Century Gothic" pitchFamily="34" charset="0"/>
              </a:rPr>
              <a:t>Ertapenem</a:t>
            </a:r>
            <a:r>
              <a:rPr dirty="0" sz="1400" lang="en-GB" smtClean="0">
                <a:latin typeface="Century Gothic" pitchFamily="34" charset="0"/>
              </a:rPr>
              <a:t>: 1gm q24hr for 10 - 14 days</a:t>
            </a:r>
            <a:endParaRPr dirty="0" sz="1400" lang="x-none">
              <a:latin typeface="Century Gothic" pitchFamily="34" charset="0"/>
            </a:endParaRPr>
          </a:p>
        </p:txBody>
      </p:sp>
      <p:sp>
        <p:nvSpPr>
          <p:cNvPr id="1048644" name="Title 1"/>
          <p:cNvSpPr>
            <a:spLocks noGrp="1"/>
          </p:cNvSpPr>
          <p:nvPr>
            <p:ph type="title" idx="4294967295"/>
          </p:nvPr>
        </p:nvSpPr>
        <p:spPr>
          <a:xfrm>
            <a:off x="0" y="147638"/>
            <a:ext cx="9906000" cy="719137"/>
          </a:xfrm>
        </p:spPr>
        <p:txBody>
          <a:bodyPr anchor="ctr">
            <a:normAutofit/>
          </a:bodyPr>
          <a:p>
            <a:pPr algn="ctr"/>
            <a:r>
              <a:rPr b="1" sz="2400" lang="x-none" smtClean="0">
                <a:solidFill>
                  <a:schemeClr val="tx1"/>
                </a:solidFill>
                <a:effectLst/>
                <a:latin typeface="Century Gothic" pitchFamily="34" charset="0"/>
              </a:rPr>
              <a:t>EXTENSIVE DRUG RESISTANT ENTERIC FEVER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2097215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216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906001" cy="790575"/>
          </a:xfrm>
        </p:spPr>
        <p:txBody>
          <a:bodyPr anchor="ctr">
            <a:normAutofit/>
          </a:bodyPr>
          <a:p>
            <a:pPr algn="ctr"/>
            <a:r>
              <a:rPr b="1" sz="2400" lang="x-none" smtClean="0">
                <a:solidFill>
                  <a:schemeClr val="tx1"/>
                </a:solidFill>
                <a:effectLst/>
                <a:latin typeface="Century Gothic" pitchFamily="34" charset="0"/>
              </a:rPr>
              <a:t>DRUG  SENSITIVE  </a:t>
            </a:r>
            <a:r>
              <a:rPr b="1" dirty="0" sz="2400" lang="en-GB" smtClean="0">
                <a:solidFill>
                  <a:schemeClr val="tx1"/>
                </a:solidFill>
                <a:effectLst/>
                <a:latin typeface="Century Gothic" pitchFamily="34" charset="0"/>
              </a:rPr>
              <a:t>ENTERIC</a:t>
            </a:r>
            <a:r>
              <a:rPr b="1" sz="2400" lang="x-none" smtClean="0"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4194308" name="Table 6"/>
          <p:cNvGraphicFramePr>
            <a:graphicFrameLocks noGrp="1"/>
          </p:cNvGraphicFramePr>
          <p:nvPr/>
        </p:nvGraphicFramePr>
        <p:xfrm>
          <a:off x="1219201" y="1212666"/>
          <a:ext cx="7670800" cy="381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680"/>
                <a:gridCol w="1487780"/>
                <a:gridCol w="1487780"/>
                <a:gridCol w="1603959"/>
                <a:gridCol w="1371601"/>
              </a:tblGrid>
              <a:tr h="384994">
                <a:tc gridSpan="5">
                  <a:txBody>
                    <a:bodyPr/>
                    <a:p>
                      <a:pPr algn="ctr"/>
                      <a:r>
                        <a:rPr dirty="0" sz="1400" lang="en-US" smtClean="0">
                          <a:latin typeface="Century Gothic" pitchFamily="34" charset="0"/>
                        </a:rPr>
                        <a:t>For Drug</a:t>
                      </a:r>
                      <a:r>
                        <a:rPr baseline="0" dirty="0" sz="1400" lang="en-US" smtClean="0">
                          <a:latin typeface="Century Gothic" pitchFamily="34" charset="0"/>
                        </a:rPr>
                        <a:t>-sensitive Typhoid fever (if susceptibility result is available)</a:t>
                      </a:r>
                      <a:endParaRPr dirty="0" sz="14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 dirty="0" sz="1400" lang="x-none">
                        <a:latin typeface="Century Gothic" pitchFamily="34" charset="0"/>
                      </a:endParaRPr>
                    </a:p>
                  </a:txBody>
                </a:tc>
                <a:tc hMerge="1">
                  <a:txBody>
                    <a:bodyPr/>
                    <a:p>
                      <a:endParaRPr dirty="0" sz="1400" lang="x-none">
                        <a:latin typeface="Century Gothic" pitchFamily="34" charset="0"/>
                      </a:endParaRPr>
                    </a:p>
                  </a:txBody>
                </a:tc>
                <a:tc hMerge="1">
                  <a:txBody>
                    <a:bodyPr/>
                    <a:p>
                      <a:endParaRPr dirty="0" sz="1400" lang="x-none">
                        <a:latin typeface="Century Gothic" pitchFamily="34" charset="0"/>
                      </a:endParaRPr>
                    </a:p>
                  </a:txBody>
                </a:tc>
                <a:tc hMerge="1">
                  <a:txBody>
                    <a:bodyPr/>
                    <a:p>
                      <a:endParaRPr dirty="0" sz="1400" lang="x-none">
                        <a:latin typeface="Century Gothic" pitchFamily="34" charset="0"/>
                      </a:endParaRPr>
                    </a:p>
                  </a:txBody>
                </a:tc>
              </a:tr>
              <a:tr h="499490"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Antibiotic</a:t>
                      </a:r>
                      <a:endParaRPr b="1"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Route</a:t>
                      </a:r>
                      <a:endParaRPr b="1"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Adult dosage/day</a:t>
                      </a:r>
                      <a:endParaRPr b="1" dirty="0" sz="1200" lang="en-US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Dosage: mg/kg/day</a:t>
                      </a:r>
                      <a:endParaRPr b="1"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Duration in days </a:t>
                      </a:r>
                      <a:endParaRPr b="1"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387730"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Ceftriaxone</a:t>
                      </a:r>
                      <a:r>
                        <a:rPr baseline="0" dirty="0" sz="1200" lang="en-US" smtClean="0">
                          <a:latin typeface="Century Gothic" pitchFamily="34" charset="0"/>
                        </a:rPr>
                        <a:t> 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IM, IV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1gm</a:t>
                      </a:r>
                      <a:r>
                        <a:rPr baseline="0" dirty="0" sz="1200" lang="en-US" smtClean="0">
                          <a:latin typeface="Century Gothic" pitchFamily="34" charset="0"/>
                        </a:rPr>
                        <a:t> q12hr or 2gm q24hr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50-75 mg/kg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10-14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392018"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Cefixime</a:t>
                      </a:r>
                      <a:r>
                        <a:rPr baseline="0" dirty="0" sz="1200" lang="en-US" smtClean="0">
                          <a:latin typeface="Century Gothic" pitchFamily="34" charset="0"/>
                        </a:rPr>
                        <a:t> 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Oral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400 mg</a:t>
                      </a:r>
                      <a:r>
                        <a:rPr baseline="0" dirty="0" sz="1200" lang="en-US" smtClean="0">
                          <a:latin typeface="Century Gothic" pitchFamily="34" charset="0"/>
                        </a:rPr>
                        <a:t> q12hr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defTabSz="6858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1200" lang="en-US" smtClean="0">
                          <a:latin typeface="Century Gothic" pitchFamily="34" charset="0"/>
                        </a:rPr>
                        <a:t>50-20</a:t>
                      </a:r>
                      <a:r>
                        <a:rPr baseline="0" dirty="0" sz="1200" lang="en-US" smtClean="0">
                          <a:latin typeface="Century Gothic" pitchFamily="34" charset="0"/>
                        </a:rPr>
                        <a:t> </a:t>
                      </a:r>
                      <a:r>
                        <a:rPr dirty="0" sz="1200" lang="en-US" smtClean="0">
                          <a:latin typeface="Century Gothic" pitchFamily="34" charset="0"/>
                        </a:rPr>
                        <a:t>mg/kg:</a:t>
                      </a:r>
                      <a:r>
                        <a:rPr baseline="0" dirty="0" sz="1200" lang="en-US" smtClean="0">
                          <a:latin typeface="Century Gothic" pitchFamily="34" charset="0"/>
                        </a:rPr>
                        <a:t> in 1-2 doses</a:t>
                      </a:r>
                      <a:endParaRPr sz="1200" lang="x-none" smtClean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10-14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532510"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Ciprofloxacin</a:t>
                      </a:r>
                      <a:r>
                        <a:rPr baseline="0" dirty="0" sz="1200" lang="en-US" smtClean="0">
                          <a:latin typeface="Century Gothic" pitchFamily="34" charset="0"/>
                        </a:rPr>
                        <a:t> 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Oral/IV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500-750 mg</a:t>
                      </a:r>
                      <a:r>
                        <a:rPr baseline="0" dirty="0" sz="1200" lang="en-US" smtClean="0">
                          <a:latin typeface="Century Gothic" pitchFamily="34" charset="0"/>
                        </a:rPr>
                        <a:t> q12hr PO/400 mg q12hr IV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-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10-14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308990"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Chloramphenicol 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Oral, IV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500 mg q6hr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50 mg/kg</a:t>
                      </a:r>
                      <a:r>
                        <a:rPr baseline="0" dirty="0" sz="1200" lang="en-US" smtClean="0">
                          <a:latin typeface="Century Gothic" pitchFamily="34" charset="0"/>
                        </a:rPr>
                        <a:t> in 4 doses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14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298830">
                <a:tc>
                  <a:txBody>
                    <a:bodyPr/>
                    <a:p>
                      <a:pPr algn="ctr" defTabSz="6858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1200" lang="en-US" smtClean="0">
                          <a:latin typeface="Century Gothic" pitchFamily="34" charset="0"/>
                        </a:rPr>
                        <a:t>Thrimethoprim-Sulfamethoxazole </a:t>
                      </a:r>
                      <a:endParaRPr sz="1200" lang="x-none" smtClean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Oral,</a:t>
                      </a:r>
                      <a:r>
                        <a:rPr baseline="0" dirty="0" sz="1200" lang="en-US" smtClean="0">
                          <a:latin typeface="Century Gothic" pitchFamily="34" charset="0"/>
                        </a:rPr>
                        <a:t> IV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160/800 mg q12hr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4-20 mg/kg:</a:t>
                      </a:r>
                      <a:r>
                        <a:rPr baseline="0" dirty="0" sz="1200" lang="en-US" smtClean="0">
                          <a:latin typeface="Century Gothic" pitchFamily="34" charset="0"/>
                        </a:rPr>
                        <a:t> in 2 dose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14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89610"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Ampicillin</a:t>
                      </a:r>
                      <a:r>
                        <a:rPr baseline="0" dirty="0" sz="1200" lang="en-US" smtClean="0">
                          <a:latin typeface="Century Gothic" pitchFamily="34" charset="0"/>
                        </a:rPr>
                        <a:t> /Amoxicillin 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Oral, IV,</a:t>
                      </a:r>
                      <a:r>
                        <a:rPr baseline="0" dirty="0" sz="1200" lang="en-US" smtClean="0">
                          <a:latin typeface="Century Gothic" pitchFamily="34" charset="0"/>
                        </a:rPr>
                        <a:t> IM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1000-2000 mg q6hr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75-100 mg/kg: </a:t>
                      </a:r>
                    </a:p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in 4 doses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200" lang="en-US" smtClean="0">
                          <a:latin typeface="Century Gothic" pitchFamily="34" charset="0"/>
                        </a:rPr>
                        <a:t>14</a:t>
                      </a:r>
                      <a:endParaRPr dirty="0" sz="1200" lang="x-none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97217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218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9163" y="1260475"/>
            <a:ext cx="8072437" cy="5387975"/>
          </a:xfrm>
        </p:spPr>
        <p:txBody>
          <a:bodyPr>
            <a:normAutofit/>
          </a:bodyPr>
          <a:p>
            <a:pPr algn="just">
              <a:lnSpc>
                <a:spcPct val="150000"/>
              </a:lnSpc>
              <a:buClrTx/>
            </a:pPr>
            <a:r>
              <a:rPr sz="1400" lang="x-none" smtClean="0">
                <a:latin typeface="Century Gothic" panose="020B0502020202020204" pitchFamily="34" charset="0"/>
              </a:rPr>
              <a:t>Marry Mallon, an irish immigrant worked as cook in Newyork</a:t>
            </a:r>
          </a:p>
          <a:p>
            <a:pPr algn="just">
              <a:lnSpc>
                <a:spcPct val="150000"/>
              </a:lnSpc>
              <a:buClrTx/>
            </a:pPr>
            <a:r>
              <a:rPr sz="1400" lang="x-none" smtClean="0">
                <a:latin typeface="Century Gothic" panose="020B0502020202020204" pitchFamily="34" charset="0"/>
              </a:rPr>
              <a:t>Being asymptomatic carrier of </a:t>
            </a:r>
            <a:r>
              <a:rPr dirty="0" sz="1400" lang="en-GB" smtClean="0">
                <a:latin typeface="Century Gothic" panose="020B0502020202020204" pitchFamily="34" charset="0"/>
              </a:rPr>
              <a:t>enteric</a:t>
            </a:r>
            <a:r>
              <a:rPr sz="1400" lang="x-none" smtClean="0">
                <a:latin typeface="Century Gothic" panose="020B0502020202020204" pitchFamily="34" charset="0"/>
              </a:rPr>
              <a:t> fever,  unknowingly infected the 51 people, causing 3 deaths</a:t>
            </a:r>
          </a:p>
          <a:p>
            <a:pPr algn="just">
              <a:lnSpc>
                <a:spcPct val="150000"/>
              </a:lnSpc>
              <a:buClrTx/>
            </a:pPr>
            <a:r>
              <a:rPr sz="1400" lang="x-none" smtClean="0">
                <a:latin typeface="Century Gothic" panose="020B0502020202020204" pitchFamily="34" charset="0"/>
              </a:rPr>
              <a:t>Investigation of outbreak showed Mary was shedding bacteria in her stool and was forcibly quarantined from 1907-1910</a:t>
            </a:r>
          </a:p>
          <a:p>
            <a:pPr algn="just">
              <a:lnSpc>
                <a:spcPct val="150000"/>
              </a:lnSpc>
              <a:buClrTx/>
            </a:pPr>
            <a:r>
              <a:rPr sz="1400" lang="x-none" smtClean="0">
                <a:latin typeface="Century Gothic" panose="020B0502020202020204" pitchFamily="34" charset="0"/>
              </a:rPr>
              <a:t>Released in 1910 on the condition that she will never work as a cook again</a:t>
            </a:r>
          </a:p>
          <a:p>
            <a:pPr algn="just">
              <a:lnSpc>
                <a:spcPct val="150000"/>
              </a:lnSpc>
              <a:buClrTx/>
            </a:pPr>
            <a:r>
              <a:rPr sz="1400" lang="x-none" smtClean="0">
                <a:latin typeface="Century Gothic" panose="020B0502020202020204" pitchFamily="34" charset="0"/>
              </a:rPr>
              <a:t>She changed her name and resumed working as a cook. She was again quarantined from 1915 until her death (1938)</a:t>
            </a:r>
          </a:p>
          <a:p>
            <a:pPr lvl="1">
              <a:lnSpc>
                <a:spcPct val="150000"/>
              </a:lnSpc>
              <a:buClrTx/>
            </a:pPr>
            <a:endParaRPr dirty="0" sz="2000" lang="x-none">
              <a:latin typeface="Century Gothic" pitchFamily="34" charset="0"/>
            </a:endParaRPr>
          </a:p>
        </p:txBody>
      </p:sp>
      <p:sp>
        <p:nvSpPr>
          <p:cNvPr id="1048647" name="Title 1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906000" cy="719137"/>
          </a:xfrm>
        </p:spPr>
        <p:txBody>
          <a:bodyPr anchor="ctr">
            <a:normAutofit/>
          </a:bodyPr>
          <a:p>
            <a:pPr algn="ctr"/>
            <a:r>
              <a:rPr b="1" sz="2400" lang="x-none" smtClean="0">
                <a:solidFill>
                  <a:schemeClr val="tx1"/>
                </a:solidFill>
                <a:effectLst/>
                <a:latin typeface="Century Gothic" pitchFamily="34" charset="0"/>
              </a:rPr>
              <a:t>THE STORY OF </a:t>
            </a:r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  <a:r>
              <a:rPr b="1" dirty="0" sz="2400" lang="en-GB" smtClean="0">
                <a:solidFill>
                  <a:schemeClr val="tx1"/>
                </a:solidFill>
                <a:effectLst/>
                <a:latin typeface="Century Gothic" pitchFamily="34" charset="0"/>
              </a:rPr>
              <a:t>TYPHE</a:t>
            </a:r>
            <a:r>
              <a:rPr b="1" sz="2400" lang="x-none" smtClean="0">
                <a:solidFill>
                  <a:schemeClr val="tx1"/>
                </a:solidFill>
                <a:effectLst/>
                <a:latin typeface="Century Gothic" pitchFamily="34" charset="0"/>
              </a:rPr>
              <a:t> MARRY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2097219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220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object 2"/>
          <p:cNvSpPr txBox="1"/>
          <p:nvPr/>
        </p:nvSpPr>
        <p:spPr>
          <a:xfrm>
            <a:off x="0" y="356159"/>
            <a:ext cx="9905999" cy="380909"/>
          </a:xfrm>
          <a:prstGeom prst="rect"/>
        </p:spPr>
        <p:txBody>
          <a:bodyPr anchor="t" bIns="0" lIns="0" rIns="0" rtlCol="0" tIns="11465" vert="horz" wrap="square">
            <a:spAutoFit/>
          </a:bodyPr>
          <a:p>
            <a:pPr algn="ctr" defTabSz="742968" eaLnBrk="1" fontAlgn="auto" hangingPunct="1" indent="0" latinLnBrk="0" lvl="0" marL="11466" marR="0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all" dirty="0" sz="24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SEQUENCE OF LGIS</a:t>
            </a:r>
            <a:endParaRPr baseline="0" b="1" cap="all" dirty="0" sz="2400" i="0" kern="1200" kumimoji="0" lang="en-US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48595" name="object 3"/>
          <p:cNvSpPr txBox="1"/>
          <p:nvPr/>
        </p:nvSpPr>
        <p:spPr>
          <a:xfrm>
            <a:off x="1010553" y="1366247"/>
            <a:ext cx="7802661" cy="2376751"/>
          </a:xfrm>
          <a:prstGeom prst="rect"/>
        </p:spPr>
        <p:txBody>
          <a:bodyPr anchor="t" bIns="0" lIns="0" rIns="0" rtlCol="0" tIns="126691" vert="horz" wrap="square">
            <a:spAutoFit/>
          </a:bodyPr>
          <a:p>
            <a:pPr algn="l" defTabSz="742968" eaLnBrk="1" fontAlgn="auto" hangingPunct="1" indent="-185742" latinLnBrk="0" lvl="0" marL="11466" marR="0" rtl="0">
              <a:lnSpc>
                <a:spcPct val="150000"/>
              </a:lnSpc>
              <a:spcBef>
                <a:spcPts val="998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baseline="0" b="0" cap="none" dirty="0" sz="16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Learning objectives</a:t>
            </a:r>
          </a:p>
          <a:p>
            <a:pPr algn="l" defTabSz="742968" eaLnBrk="1" fontAlgn="auto" hangingPunct="1" indent="-185742" latinLnBrk="0" lvl="0" marL="11466" marR="4586" rtl="0">
              <a:lnSpc>
                <a:spcPct val="150000"/>
              </a:lnSpc>
              <a:spcBef>
                <a:spcPts val="889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algn="l" pos="2037430"/>
                <a:tab algn="l" pos="2494333"/>
                <a:tab algn="l" pos="3809432"/>
                <a:tab algn="l" pos="4722091"/>
                <a:tab algn="l" pos="6076174"/>
              </a:tabLst>
            </a:pPr>
            <a:r>
              <a:rPr baseline="0" b="0" cap="none" dirty="0" sz="16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What is enteric Fever and how to diagnose it?(core concept = 70%)</a:t>
            </a:r>
          </a:p>
          <a:p>
            <a:pPr algn="l" defTabSz="742968" eaLnBrk="1" fontAlgn="auto" hangingPunct="1" indent="-185742" latinLnBrk="0" lvl="0" marL="11466" marR="5160" rtl="0">
              <a:lnSpc>
                <a:spcPct val="150000"/>
              </a:lnSpc>
              <a:spcBef>
                <a:spcPts val="934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algn="l" pos="1572502"/>
                <a:tab algn="l" pos="3496423"/>
                <a:tab algn="l" pos="4551254"/>
              </a:tabLst>
            </a:pPr>
            <a:r>
              <a:rPr baseline="0" b="0" cap="none" dirty="0" sz="16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Related pathology and pharmacology (horizontal integration 15%)</a:t>
            </a:r>
          </a:p>
          <a:p>
            <a:pPr algn="l" defTabSz="742968" eaLnBrk="1" fontAlgn="auto" hangingPunct="1" indent="-185742" latinLnBrk="0" lvl="0" marL="11466" marR="5160" rtl="0">
              <a:lnSpc>
                <a:spcPct val="150000"/>
              </a:lnSpc>
              <a:spcBef>
                <a:spcPts val="822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algn="l" pos="1283569"/>
                <a:tab algn="l" pos="2434712"/>
                <a:tab algn="l" pos="2776959"/>
                <a:tab algn="l" pos="4446917"/>
              </a:tabLst>
            </a:pPr>
            <a:r>
              <a:rPr baseline="0" b="0" cap="none" dirty="0" sz="16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Recent advances and developments. (vertical integration – 10%)</a:t>
            </a:r>
          </a:p>
          <a:p>
            <a:pPr algn="l" defTabSz="742968" eaLnBrk="1" fontAlgn="auto" hangingPunct="1" indent="-185742" latinLnBrk="0" lvl="0" marL="11466" marR="5160" rtl="0">
              <a:lnSpc>
                <a:spcPct val="150000"/>
              </a:lnSpc>
              <a:spcBef>
                <a:spcPts val="822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algn="l" pos="1283569"/>
                <a:tab algn="l" pos="2434712"/>
                <a:tab algn="l" pos="2776959"/>
                <a:tab algn="l" pos="4446917"/>
              </a:tabLst>
            </a:pPr>
            <a:r>
              <a:rPr baseline="0" b="0" cap="none" dirty="0" sz="16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Research article related to topic (3%) Ethics (2%)</a:t>
            </a:r>
            <a:endParaRPr baseline="0" b="0" cap="none" dirty="0" sz="1600" i="0" kern="1200" kumimoji="0" lang="en-US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2097161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162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9163" y="1260475"/>
            <a:ext cx="8053387" cy="5387975"/>
          </a:xfrm>
        </p:spPr>
        <p:txBody>
          <a:bodyPr>
            <a:normAutofit/>
          </a:bodyPr>
          <a:p>
            <a:pPr>
              <a:lnSpc>
                <a:spcPct val="150000"/>
              </a:lnSpc>
              <a:buClrTx/>
            </a:pPr>
            <a:r>
              <a:rPr b="1" sz="1400" lang="x-none" smtClean="0">
                <a:latin typeface="Century Gothic" panose="020B0502020202020204" pitchFamily="34" charset="0"/>
              </a:rPr>
              <a:t>Definition: </a:t>
            </a:r>
            <a:r>
              <a:rPr sz="1400" lang="x-none" smtClean="0">
                <a:latin typeface="Century Gothic" panose="020B0502020202020204" pitchFamily="34" charset="0"/>
              </a:rPr>
              <a:t>Individual who continue to shed salmonella typhi in their stool or urin for &gt; 12months</a:t>
            </a:r>
          </a:p>
          <a:p>
            <a:pPr>
              <a:lnSpc>
                <a:spcPct val="150000"/>
              </a:lnSpc>
              <a:buClrTx/>
            </a:pPr>
            <a:r>
              <a:rPr sz="1400" lang="x-none" smtClean="0">
                <a:latin typeface="Century Gothic" panose="020B0502020202020204" pitchFamily="34" charset="0"/>
              </a:rPr>
              <a:t>Risk factors</a:t>
            </a:r>
          </a:p>
          <a:p>
            <a:pPr lvl="1">
              <a:lnSpc>
                <a:spcPct val="150000"/>
              </a:lnSpc>
              <a:buClrTx/>
            </a:pPr>
            <a:r>
              <a:rPr sz="1400" lang="x-none" smtClean="0">
                <a:latin typeface="Century Gothic" panose="020B0502020202020204" pitchFamily="34" charset="0"/>
              </a:rPr>
              <a:t>Gall bladder abnormalities (Stools)</a:t>
            </a:r>
          </a:p>
          <a:p>
            <a:pPr lvl="1">
              <a:lnSpc>
                <a:spcPct val="150000"/>
              </a:lnSpc>
              <a:buClrTx/>
            </a:pPr>
            <a:r>
              <a:rPr sz="1400" lang="x-none" smtClean="0">
                <a:latin typeface="Century Gothic" panose="020B0502020202020204" pitchFamily="34" charset="0"/>
              </a:rPr>
              <a:t>Chronic liver disease</a:t>
            </a:r>
          </a:p>
          <a:p>
            <a:pPr>
              <a:lnSpc>
                <a:spcPct val="150000"/>
              </a:lnSpc>
              <a:buClrTx/>
            </a:pPr>
            <a:r>
              <a:rPr sz="1400" lang="x-none" smtClean="0">
                <a:latin typeface="Century Gothic" panose="020B0502020202020204" pitchFamily="34" charset="0"/>
              </a:rPr>
              <a:t>Treatment:</a:t>
            </a:r>
          </a:p>
          <a:p>
            <a:pPr lvl="1">
              <a:lnSpc>
                <a:spcPct val="150000"/>
              </a:lnSpc>
              <a:buClrTx/>
            </a:pPr>
            <a:r>
              <a:rPr sz="1400" lang="x-none" smtClean="0">
                <a:latin typeface="Century Gothic" panose="020B0502020202020204" pitchFamily="34" charset="0"/>
              </a:rPr>
              <a:t>Ciprofloxacin</a:t>
            </a:r>
          </a:p>
          <a:p>
            <a:pPr lvl="1">
              <a:lnSpc>
                <a:spcPct val="150000"/>
              </a:lnSpc>
              <a:buClrTx/>
            </a:pPr>
            <a:r>
              <a:rPr sz="1400" lang="x-none" smtClean="0">
                <a:latin typeface="Century Gothic" panose="020B0502020202020204" pitchFamily="34" charset="0"/>
              </a:rPr>
              <a:t>Cholecystectomy</a:t>
            </a:r>
          </a:p>
          <a:p>
            <a:pPr lvl="1">
              <a:lnSpc>
                <a:spcPct val="150000"/>
              </a:lnSpc>
            </a:pPr>
            <a:endParaRPr dirty="0" sz="1400" lang="x-none">
              <a:latin typeface="Century Gothic" pitchFamily="34" charset="0"/>
            </a:endParaRPr>
          </a:p>
        </p:txBody>
      </p:sp>
      <p:sp>
        <p:nvSpPr>
          <p:cNvPr id="1048649" name="Title 1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9906000" cy="719137"/>
          </a:xfrm>
        </p:spPr>
        <p:txBody>
          <a:bodyPr anchor="ctr">
            <a:normAutofit/>
          </a:bodyPr>
          <a:p>
            <a:pPr algn="ctr"/>
            <a:r>
              <a:rPr b="1" dirty="0" sz="2400" lang="en-GB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ENTERIC</a:t>
            </a:r>
            <a:r>
              <a:rPr b="1" sz="2400" lang="x-none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CARRIER TREATMENT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2097221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222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9863"/>
            <a:ext cx="9906000" cy="719137"/>
          </a:xfrm>
        </p:spPr>
        <p:txBody>
          <a:bodyPr anchor="ctr">
            <a:normAutofit/>
          </a:bodyPr>
          <a:p>
            <a:pPr algn="ctr" eaLnBrk="1" hangingPunct="1"/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</a:rPr>
              <a:t>PREVENTION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48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90600" y="1247775"/>
            <a:ext cx="7089775" cy="4508500"/>
          </a:xfrm>
        </p:spPr>
        <p:txBody>
          <a:bodyPr>
            <a:noAutofit/>
          </a:bodyPr>
          <a:p>
            <a:pPr eaLnBrk="1" hangingPunct="1">
              <a:buClrTx/>
              <a:buFont typeface="Wingdings" panose="05000000000000000000" pitchFamily="2" charset="2"/>
              <a:buNone/>
            </a:pP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</a:rPr>
              <a:t>Three main enteric fever prevention strategies: </a:t>
            </a:r>
          </a:p>
          <a:p>
            <a:pPr eaLnBrk="1" hangingPunct="1">
              <a:buClrTx/>
              <a:buFont typeface="Wingdings" panose="05000000000000000000" pitchFamily="2" charset="2"/>
              <a:buNone/>
            </a:pPr>
            <a:endParaRPr b="1" dirty="0" sz="1400" lang="en-US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buClrTx/>
              <a:buFont typeface="Wingdings" panose="05000000000000000000" pitchFamily="2" charset="2"/>
              <a:buNone/>
            </a:pPr>
            <a:r>
              <a:rPr b="1" dirty="0" sz="1400" lang="en-US">
                <a:latin typeface="Century Gothic" pitchFamily="34" charset="0"/>
              </a:rPr>
              <a:t> V</a:t>
            </a: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</a:rPr>
              <a:t>accination</a:t>
            </a:r>
          </a:p>
          <a:p>
            <a:pPr eaLnBrk="1" hangingPunct="1">
              <a:buClrTx/>
              <a:buFont typeface="Wingdings" panose="05000000000000000000" pitchFamily="2" charset="2"/>
              <a:buNone/>
            </a:pPr>
            <a:endParaRPr b="1" dirty="0" sz="1400" lang="en-US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 indent="0" marL="0">
              <a:buClrTx/>
              <a:buNone/>
            </a:pPr>
            <a:r>
              <a:rPr b="1" dirty="0" sz="1400" lang="en-US" smtClean="0">
                <a:solidFill>
                  <a:schemeClr val="tx1"/>
                </a:solidFill>
                <a:latin typeface="Century Gothic" pitchFamily="34" charset="0"/>
              </a:rPr>
              <a:t>1)   Injectable vaccine</a:t>
            </a:r>
          </a:p>
          <a:p>
            <a:pPr eaLnBrk="1" hangingPunct="1" indent="0" marL="0">
              <a:buClrTx/>
              <a:buNone/>
            </a:pPr>
            <a:endParaRPr b="1" dirty="0" sz="1400" lang="en-US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ClrTx/>
            </a:pPr>
            <a:r>
              <a:rPr dirty="0" sz="1400" lang="en-US" smtClean="0">
                <a:solidFill>
                  <a:schemeClr val="tx1"/>
                </a:solidFill>
                <a:latin typeface="Century Gothic" pitchFamily="34" charset="0"/>
              </a:rPr>
              <a:t>Contains 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killed </a:t>
            </a:r>
            <a:r>
              <a:rPr dirty="0" sz="1400" i="1" lang="en-US">
                <a:solidFill>
                  <a:schemeClr val="tx1"/>
                </a:solidFill>
                <a:latin typeface="Century Gothic" pitchFamily="34" charset="0"/>
              </a:rPr>
              <a:t>Salmonella typhi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 bacteria.</a:t>
            </a:r>
          </a:p>
          <a:p>
            <a:pPr>
              <a:buClrTx/>
            </a:pPr>
            <a:r>
              <a:rPr dirty="0" sz="1400" lang="en-US" smtClean="0">
                <a:solidFill>
                  <a:schemeClr val="tx1"/>
                </a:solidFill>
                <a:latin typeface="Century Gothic" pitchFamily="34" charset="0"/>
              </a:rPr>
              <a:t>Recommended 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for age over 2 years.</a:t>
            </a:r>
          </a:p>
          <a:p>
            <a:pPr eaLnBrk="1" hangingPunct="1">
              <a:buClrTx/>
              <a:buFont typeface="Wingdings" panose="05000000000000000000" pitchFamily="2" charset="2"/>
              <a:buNone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dirty="0" sz="1400" lang="en-US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dirty="0" sz="1400" lang="en-US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097223" name="Picture 5" descr="fotolia_563242_XS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559088" y="1712459"/>
            <a:ext cx="2476500" cy="1958975"/>
          </a:xfrm>
          <a:prstGeom prst="rect"/>
          <a:noFill/>
          <a:ln>
            <a:noFill/>
          </a:ln>
        </p:spPr>
      </p:pic>
      <p:pic>
        <p:nvPicPr>
          <p:cNvPr id="2097224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225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3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81076" y="1150938"/>
            <a:ext cx="8001000" cy="5511800"/>
          </a:xfrm>
        </p:spPr>
        <p:txBody>
          <a:bodyPr>
            <a:normAutofit/>
          </a:bodyPr>
          <a:p>
            <a:pPr eaLnBrk="1" hangingPunct="1" indent="0" marL="0">
              <a:buClrTx/>
              <a:buNone/>
            </a:pP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</a:rPr>
              <a:t>2) Oral vaccine</a:t>
            </a:r>
          </a:p>
          <a:p>
            <a:pPr algn="just" eaLnBrk="1" hangingPunct="1">
              <a:lnSpc>
                <a:spcPct val="150000"/>
              </a:lnSpc>
              <a:buClrTx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Contains a live but weakened strain of the </a:t>
            </a:r>
            <a:r>
              <a:rPr dirty="0" sz="1400" i="1" lang="en-US">
                <a:solidFill>
                  <a:schemeClr val="tx1"/>
                </a:solidFill>
                <a:latin typeface="Century Gothic" pitchFamily="34" charset="0"/>
              </a:rPr>
              <a:t>Salmonella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 bacteria.</a:t>
            </a:r>
            <a:r>
              <a:rPr dirty="0" sz="1400" lang="en-US">
                <a:latin typeface="Century Gothic" pitchFamily="34" charset="0"/>
              </a:rPr>
              <a:t>, 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Recommended for age over 5 years.</a:t>
            </a:r>
          </a:p>
          <a:p>
            <a:pPr>
              <a:lnSpc>
                <a:spcPct val="150000"/>
              </a:lnSpc>
              <a:buClrTx/>
            </a:pPr>
            <a:r>
              <a:rPr dirty="0" sz="1400" lang="en-US">
                <a:latin typeface="Century Gothic" pitchFamily="34" charset="0"/>
              </a:rPr>
              <a:t>E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nteric conjugate vaccine … for age 6 months or grater </a:t>
            </a:r>
          </a:p>
          <a:p>
            <a:pPr eaLnBrk="1" hangingPunct="1"/>
            <a:endParaRPr dirty="0" sz="1400" lang="en-US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dirty="0" sz="1400" lang="en-US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dirty="0" sz="1400" lang="en-US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097226" name="Content Placeholder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169097" y="3090657"/>
            <a:ext cx="2688691" cy="1476581"/>
          </a:xfrm>
          <a:prstGeom prst="rect"/>
        </p:spPr>
      </p:pic>
      <p:pic>
        <p:nvPicPr>
          <p:cNvPr id="2097227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228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3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046163"/>
            <a:ext cx="7934325" cy="5435600"/>
          </a:xfrm>
        </p:spPr>
        <p:txBody>
          <a:bodyPr>
            <a:normAutofit/>
          </a:bodyPr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b="1" dirty="0" sz="1400" lang="en-US">
              <a:solidFill>
                <a:schemeClr val="tx1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Tx/>
              <a:buSzPct val="115000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 Wash hands thoroughly and frequently using soap</a:t>
            </a:r>
            <a:r>
              <a:rPr dirty="0" sz="1400" lang="en-US">
                <a:latin typeface="Century Gothic" pitchFamily="34" charset="0"/>
              </a:rPr>
              <a:t>.</a:t>
            </a:r>
            <a:endParaRPr dirty="0" sz="1400" lang="en-US">
              <a:solidFill>
                <a:schemeClr val="tx1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Tx/>
              <a:buSzPct val="115000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 Use boiled or bottled drinking water</a:t>
            </a:r>
            <a:endParaRPr dirty="0" sz="1400" lang="en-US"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Tx/>
              <a:buSzPct val="115000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 Ask for drinks without ice, unless the ice is made from bottled or boiled water. </a:t>
            </a:r>
          </a:p>
          <a:p>
            <a:pPr algn="just">
              <a:lnSpc>
                <a:spcPct val="150000"/>
              </a:lnSpc>
              <a:buClrTx/>
              <a:buSzPct val="115000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Avoid Popsicles and flavored ices.</a:t>
            </a:r>
          </a:p>
          <a:p>
            <a:pPr algn="just">
              <a:lnSpc>
                <a:spcPct val="150000"/>
              </a:lnSpc>
              <a:buClrTx/>
              <a:buSzPct val="115000"/>
            </a:pPr>
            <a:r>
              <a:rPr dirty="0" sz="1400" lang="en-US">
                <a:latin typeface="Century Gothic" pitchFamily="34" charset="0"/>
              </a:rPr>
              <a:t>Be vaccinated against enteric at least one week before travel</a:t>
            </a:r>
          </a:p>
          <a:p>
            <a:pPr algn="just">
              <a:lnSpc>
                <a:spcPct val="150000"/>
              </a:lnSpc>
              <a:buSzPct val="115000"/>
            </a:pPr>
            <a:endParaRPr dirty="0" sz="1400" lang="en-US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48654" name="Title 1"/>
          <p:cNvSpPr>
            <a:spLocks noGrp="1"/>
          </p:cNvSpPr>
          <p:nvPr>
            <p:ph type="title" idx="4294967295"/>
          </p:nvPr>
        </p:nvSpPr>
        <p:spPr>
          <a:xfrm>
            <a:off x="0" y="196850"/>
            <a:ext cx="9906000" cy="728663"/>
          </a:xfrm>
        </p:spPr>
        <p:txBody>
          <a:bodyPr anchor="ctr">
            <a:normAutofit/>
          </a:bodyPr>
          <a:p>
            <a:pPr algn="ctr"/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</a:rPr>
              <a:t>TRAVEL ADVICE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2097229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230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extBox 2"/>
          <p:cNvSpPr txBox="1"/>
          <p:nvPr/>
        </p:nvSpPr>
        <p:spPr>
          <a:xfrm>
            <a:off x="944387" y="1362809"/>
            <a:ext cx="8047214" cy="3785652"/>
          </a:xfrm>
          <a:prstGeom prst="rect"/>
          <a:noFill/>
        </p:spPr>
        <p:txBody>
          <a:bodyPr wrap="square">
            <a:spAutoFit/>
          </a:bodyPr>
          <a:p>
            <a:pPr algn="just" indent="-228600" marL="228600">
              <a:buFont typeface="+mj-lt"/>
              <a:buAutoNum type="arabicPeriod"/>
            </a:pPr>
            <a:r>
              <a:rPr b="1" dirty="0" sz="1200" i="0" lang="en-GB" smtClean="0">
                <a:effectLst/>
                <a:latin typeface="Century Gothic" panose="020B0502020202020204" pitchFamily="34" charset="0"/>
              </a:rPr>
              <a:t>World </a:t>
            </a:r>
            <a:r>
              <a:rPr b="1" dirty="0" sz="1200" i="0" lang="en-GB">
                <a:effectLst/>
                <a:latin typeface="Century Gothic" panose="020B0502020202020204" pitchFamily="34" charset="0"/>
              </a:rPr>
              <a:t>Health Organization (WHO).</a:t>
            </a:r>
            <a:r>
              <a:rPr b="0" dirty="0" sz="1200" i="0" lang="en-GB">
                <a:effectLst/>
                <a:latin typeface="Century Gothic" panose="020B0502020202020204" pitchFamily="34" charset="0"/>
              </a:rPr>
              <a:t> Typhoid fever. [Internet]. Geneva: WHO; [updated 2023]. Available from: </a:t>
            </a:r>
            <a:r>
              <a:rPr b="0" dirty="0" sz="1200" i="0" lang="en-GB" strike="noStrike" u="none">
                <a:effectLst/>
                <a:latin typeface="Century Gothic" panose="020B0502020202020204" pitchFamily="34" charset="0"/>
                <a:hlinkClick r:id="rId1"/>
              </a:rPr>
              <a:t>https://www.who.int/news-room/fact-sheets/detail/typhoid</a:t>
            </a:r>
            <a:endParaRPr b="0" dirty="0" sz="1200" i="0" lang="en-GB">
              <a:effectLst/>
              <a:latin typeface="Century Gothic" panose="020B0502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b="1" dirty="0" sz="1200" i="0" lang="en-GB" err="1">
                <a:effectLst/>
                <a:latin typeface="Century Gothic" panose="020B0502020202020204" pitchFamily="34" charset="0"/>
              </a:rPr>
              <a:t>Centers</a:t>
            </a:r>
            <a:r>
              <a:rPr b="1" dirty="0" sz="1200" i="0" lang="en-GB">
                <a:effectLst/>
                <a:latin typeface="Century Gothic" panose="020B0502020202020204" pitchFamily="34" charset="0"/>
              </a:rPr>
              <a:t> for Disease Control and Prevention (CDC).</a:t>
            </a:r>
            <a:r>
              <a:rPr b="0" dirty="0" sz="1200" i="0" lang="en-GB">
                <a:effectLst/>
                <a:latin typeface="Century Gothic" panose="020B0502020202020204" pitchFamily="34" charset="0"/>
              </a:rPr>
              <a:t> Typhoid fever and paratyphoid fever. [Internet]. Atlanta: CDC; [updated 2023]. Available from: </a:t>
            </a:r>
            <a:r>
              <a:rPr b="0" dirty="0" sz="1200" i="0" lang="en-GB" strike="noStrike" u="none">
                <a:effectLst/>
                <a:latin typeface="Century Gothic" panose="020B0502020202020204" pitchFamily="34" charset="0"/>
                <a:hlinkClick r:id="rId2"/>
              </a:rPr>
              <a:t>https://www.cdc.gov/typhoid-fever/index.html</a:t>
            </a:r>
            <a:endParaRPr b="0" dirty="0" sz="1200" i="0" lang="en-GB">
              <a:effectLst/>
              <a:latin typeface="Century Gothic" panose="020B0502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b="1" dirty="0" sz="1200" i="0" lang="en-GB">
                <a:effectLst/>
                <a:latin typeface="Century Gothic" panose="020B0502020202020204" pitchFamily="34" charset="0"/>
              </a:rPr>
              <a:t>Crump JA, </a:t>
            </a:r>
            <a:r>
              <a:rPr b="1" dirty="0" sz="1200" i="0" lang="en-GB" err="1">
                <a:effectLst/>
                <a:latin typeface="Century Gothic" panose="020B0502020202020204" pitchFamily="34" charset="0"/>
              </a:rPr>
              <a:t>Mintz</a:t>
            </a:r>
            <a:r>
              <a:rPr b="1" dirty="0" sz="1200" i="0" lang="en-GB">
                <a:effectLst/>
                <a:latin typeface="Century Gothic" panose="020B0502020202020204" pitchFamily="34" charset="0"/>
              </a:rPr>
              <a:t> ED.</a:t>
            </a:r>
            <a:r>
              <a:rPr b="0" dirty="0" sz="1200" i="0" lang="en-GB">
                <a:effectLst/>
                <a:latin typeface="Century Gothic" panose="020B0502020202020204" pitchFamily="34" charset="0"/>
              </a:rPr>
              <a:t> Global trends in typhoid and paratyphoid fever. </a:t>
            </a:r>
            <a:r>
              <a:rPr b="0" dirty="0" sz="1200" i="1" lang="en-GB">
                <a:effectLst/>
                <a:latin typeface="Century Gothic" panose="020B0502020202020204" pitchFamily="34" charset="0"/>
              </a:rPr>
              <a:t>Clin Infect Dis.</a:t>
            </a:r>
            <a:r>
              <a:rPr b="0" dirty="0" sz="1200" i="0" lang="en-GB">
                <a:effectLst/>
                <a:latin typeface="Century Gothic" panose="020B0502020202020204" pitchFamily="34" charset="0"/>
              </a:rPr>
              <a:t> 2010;50(2):241-6. doi:10.1086/649541.</a:t>
            </a:r>
          </a:p>
          <a:p>
            <a:pPr algn="just">
              <a:buFont typeface="+mj-lt"/>
              <a:buAutoNum type="arabicPeriod"/>
            </a:pPr>
            <a:r>
              <a:rPr b="1" dirty="0" sz="1200" i="0" lang="en-GB">
                <a:effectLst/>
                <a:latin typeface="Century Gothic" panose="020B0502020202020204" pitchFamily="34" charset="0"/>
              </a:rPr>
              <a:t>Parry CM, Hien TT, Dougan G, White NJ, Farrar JJ.</a:t>
            </a:r>
            <a:r>
              <a:rPr b="0" dirty="0" sz="1200" i="0" lang="en-GB">
                <a:effectLst/>
                <a:latin typeface="Century Gothic" panose="020B0502020202020204" pitchFamily="34" charset="0"/>
              </a:rPr>
              <a:t> Typhoid fever. </a:t>
            </a:r>
            <a:r>
              <a:rPr b="0" dirty="0" sz="1200" i="1" lang="en-GB">
                <a:effectLst/>
                <a:latin typeface="Century Gothic" panose="020B0502020202020204" pitchFamily="34" charset="0"/>
              </a:rPr>
              <a:t>N </a:t>
            </a:r>
            <a:r>
              <a:rPr b="0" dirty="0" sz="1200" i="1" lang="en-GB" err="1">
                <a:effectLst/>
                <a:latin typeface="Century Gothic" panose="020B0502020202020204" pitchFamily="34" charset="0"/>
              </a:rPr>
              <a:t>Engl</a:t>
            </a:r>
            <a:r>
              <a:rPr b="0" dirty="0" sz="1200" i="1" lang="en-GB">
                <a:effectLst/>
                <a:latin typeface="Century Gothic" panose="020B0502020202020204" pitchFamily="34" charset="0"/>
              </a:rPr>
              <a:t> J Med.</a:t>
            </a:r>
            <a:r>
              <a:rPr b="0" dirty="0" sz="1200" i="0" lang="en-GB">
                <a:effectLst/>
                <a:latin typeface="Century Gothic" panose="020B0502020202020204" pitchFamily="34" charset="0"/>
              </a:rPr>
              <a:t> 2002;347(22):1770-82. doi:10.1056/NEJMra020201.</a:t>
            </a:r>
          </a:p>
          <a:p>
            <a:pPr algn="just">
              <a:buFont typeface="+mj-lt"/>
              <a:buAutoNum type="arabicPeriod"/>
            </a:pPr>
            <a:r>
              <a:rPr b="1" dirty="0" sz="1200" i="0" lang="en-GB">
                <a:effectLst/>
                <a:latin typeface="Century Gothic" panose="020B0502020202020204" pitchFamily="34" charset="0"/>
              </a:rPr>
              <a:t>Wain J, Hendriksen RS, </a:t>
            </a:r>
            <a:r>
              <a:rPr b="1" dirty="0" sz="1200" i="0" lang="en-GB" err="1">
                <a:effectLst/>
                <a:latin typeface="Century Gothic" panose="020B0502020202020204" pitchFamily="34" charset="0"/>
              </a:rPr>
              <a:t>Mikoleit</a:t>
            </a:r>
            <a:r>
              <a:rPr b="1" dirty="0" sz="1200" i="0" lang="en-GB">
                <a:effectLst/>
                <a:latin typeface="Century Gothic" panose="020B0502020202020204" pitchFamily="34" charset="0"/>
              </a:rPr>
              <a:t> ML, </a:t>
            </a:r>
            <a:r>
              <a:rPr b="1" dirty="0" sz="1200" i="0" lang="en-GB" err="1">
                <a:effectLst/>
                <a:latin typeface="Century Gothic" panose="020B0502020202020204" pitchFamily="34" charset="0"/>
              </a:rPr>
              <a:t>Keddy</a:t>
            </a:r>
            <a:r>
              <a:rPr b="1" dirty="0" sz="1200" i="0" lang="en-GB">
                <a:effectLst/>
                <a:latin typeface="Century Gothic" panose="020B0502020202020204" pitchFamily="34" charset="0"/>
              </a:rPr>
              <a:t> KH, </a:t>
            </a:r>
            <a:r>
              <a:rPr b="1" dirty="0" sz="1200" i="0" lang="en-GB" err="1">
                <a:effectLst/>
                <a:latin typeface="Century Gothic" panose="020B0502020202020204" pitchFamily="34" charset="0"/>
              </a:rPr>
              <a:t>Ochiai</a:t>
            </a:r>
            <a:r>
              <a:rPr b="1" dirty="0" sz="1200" i="0" lang="en-GB">
                <a:effectLst/>
                <a:latin typeface="Century Gothic" panose="020B0502020202020204" pitchFamily="34" charset="0"/>
              </a:rPr>
              <a:t> RL.</a:t>
            </a:r>
            <a:r>
              <a:rPr b="0" dirty="0" sz="1200" i="0" lang="en-GB">
                <a:effectLst/>
                <a:latin typeface="Century Gothic" panose="020B0502020202020204" pitchFamily="34" charset="0"/>
              </a:rPr>
              <a:t> Typhoid fever. </a:t>
            </a:r>
            <a:r>
              <a:rPr b="0" dirty="0" sz="1200" i="1" lang="en-GB">
                <a:effectLst/>
                <a:latin typeface="Century Gothic" panose="020B0502020202020204" pitchFamily="34" charset="0"/>
              </a:rPr>
              <a:t>Lancet.</a:t>
            </a:r>
            <a:r>
              <a:rPr b="0" dirty="0" sz="1200" i="0" lang="en-GB">
                <a:effectLst/>
                <a:latin typeface="Century Gothic" panose="020B0502020202020204" pitchFamily="34" charset="0"/>
              </a:rPr>
              <a:t> 2015;385(9973):1136-45. doi:10.1016/S0140-6736(13)62708-7.</a:t>
            </a:r>
          </a:p>
          <a:p>
            <a:pPr algn="just">
              <a:buFont typeface="+mj-lt"/>
              <a:buAutoNum type="arabicPeriod"/>
            </a:pPr>
            <a:r>
              <a:rPr b="1" dirty="0" sz="1200" i="0" lang="en-GB" err="1">
                <a:effectLst/>
                <a:latin typeface="Century Gothic" panose="020B0502020202020204" pitchFamily="34" charset="0"/>
              </a:rPr>
              <a:t>Bhutta</a:t>
            </a:r>
            <a:r>
              <a:rPr b="1" dirty="0" sz="1200" i="0" lang="en-GB">
                <a:effectLst/>
                <a:latin typeface="Century Gothic" panose="020B0502020202020204" pitchFamily="34" charset="0"/>
              </a:rPr>
              <a:t> ZA.</a:t>
            </a:r>
            <a:r>
              <a:rPr b="0" dirty="0" sz="1200" i="0" lang="en-GB">
                <a:effectLst/>
                <a:latin typeface="Century Gothic" panose="020B0502020202020204" pitchFamily="34" charset="0"/>
              </a:rPr>
              <a:t> Current concepts in the diagnosis and treatment of typhoid fever. </a:t>
            </a:r>
            <a:r>
              <a:rPr b="0" dirty="0" sz="1200" i="1" lang="en-GB">
                <a:effectLst/>
                <a:latin typeface="Century Gothic" panose="020B0502020202020204" pitchFamily="34" charset="0"/>
              </a:rPr>
              <a:t>BMJ.</a:t>
            </a:r>
            <a:r>
              <a:rPr b="0" dirty="0" sz="1200" i="0" lang="en-GB">
                <a:effectLst/>
                <a:latin typeface="Century Gothic" panose="020B0502020202020204" pitchFamily="34" charset="0"/>
              </a:rPr>
              <a:t> 2006;333(7558):78-82. doi:10.1136/bmj.333.7558.78.</a:t>
            </a:r>
          </a:p>
          <a:p>
            <a:pPr algn="just">
              <a:buFont typeface="+mj-lt"/>
              <a:buAutoNum type="arabicPeriod"/>
            </a:pPr>
            <a:r>
              <a:rPr b="1" dirty="0" sz="1200" i="0" lang="en-GB">
                <a:effectLst/>
                <a:latin typeface="Century Gothic" panose="020B0502020202020204" pitchFamily="34" charset="0"/>
              </a:rPr>
              <a:t>Khan MI, </a:t>
            </a:r>
            <a:r>
              <a:rPr b="1" dirty="0" sz="1200" i="0" lang="en-GB" err="1">
                <a:effectLst/>
                <a:latin typeface="Century Gothic" panose="020B0502020202020204" pitchFamily="34" charset="0"/>
              </a:rPr>
              <a:t>Soofi</a:t>
            </a:r>
            <a:r>
              <a:rPr b="1" dirty="0" sz="1200" i="0" lang="en-GB">
                <a:effectLst/>
                <a:latin typeface="Century Gothic" panose="020B0502020202020204" pitchFamily="34" charset="0"/>
              </a:rPr>
              <a:t> SB, </a:t>
            </a:r>
            <a:r>
              <a:rPr b="1" dirty="0" sz="1200" i="0" lang="en-GB" err="1">
                <a:effectLst/>
                <a:latin typeface="Century Gothic" panose="020B0502020202020204" pitchFamily="34" charset="0"/>
              </a:rPr>
              <a:t>Ochiai</a:t>
            </a:r>
            <a:r>
              <a:rPr b="1" dirty="0" sz="1200" i="0" lang="en-GB">
                <a:effectLst/>
                <a:latin typeface="Century Gothic" panose="020B0502020202020204" pitchFamily="34" charset="0"/>
              </a:rPr>
              <a:t> RL, Habib MA, </a:t>
            </a:r>
            <a:r>
              <a:rPr b="1" dirty="0" sz="1200" i="0" lang="en-GB" err="1">
                <a:effectLst/>
                <a:latin typeface="Century Gothic" panose="020B0502020202020204" pitchFamily="34" charset="0"/>
              </a:rPr>
              <a:t>Sahito</a:t>
            </a:r>
            <a:r>
              <a:rPr b="1" dirty="0" sz="1200" i="0" lang="en-GB">
                <a:effectLst/>
                <a:latin typeface="Century Gothic" panose="020B0502020202020204" pitchFamily="34" charset="0"/>
              </a:rPr>
              <a:t> SM, </a:t>
            </a:r>
            <a:r>
              <a:rPr b="1" dirty="0" sz="1200" i="0" lang="en-GB" err="1">
                <a:effectLst/>
                <a:latin typeface="Century Gothic" panose="020B0502020202020204" pitchFamily="34" charset="0"/>
              </a:rPr>
              <a:t>Nizami</a:t>
            </a:r>
            <a:r>
              <a:rPr b="1" dirty="0" sz="1200" i="0" lang="en-GB">
                <a:effectLst/>
                <a:latin typeface="Century Gothic" panose="020B0502020202020204" pitchFamily="34" charset="0"/>
              </a:rPr>
              <a:t> SQ, et al.</a:t>
            </a:r>
            <a:r>
              <a:rPr b="0" dirty="0" sz="1200" i="0" lang="en-GB">
                <a:effectLst/>
                <a:latin typeface="Century Gothic" panose="020B0502020202020204" pitchFamily="34" charset="0"/>
              </a:rPr>
              <a:t> Effectiveness of Vi capsular polysaccharide typhoid vaccine among children: a cluster randomized trial in Karachi, Pakistan. </a:t>
            </a:r>
            <a:r>
              <a:rPr b="0" dirty="0" sz="1200" i="1" lang="en-GB">
                <a:effectLst/>
                <a:latin typeface="Century Gothic" panose="020B0502020202020204" pitchFamily="34" charset="0"/>
              </a:rPr>
              <a:t>Vaccine.</a:t>
            </a:r>
            <a:r>
              <a:rPr b="0" dirty="0" sz="1200" i="0" lang="en-GB">
                <a:effectLst/>
                <a:latin typeface="Century Gothic" panose="020B0502020202020204" pitchFamily="34" charset="0"/>
              </a:rPr>
              <a:t> 2012;30(36):5389-95. doi:10.1016/j.vaccine.2012.06.015.</a:t>
            </a:r>
          </a:p>
          <a:p>
            <a:pPr algn="just">
              <a:buFont typeface="+mj-lt"/>
              <a:buAutoNum type="arabicPeriod"/>
            </a:pPr>
            <a:r>
              <a:rPr b="1" dirty="0" sz="1200" i="0" lang="en-GB">
                <a:effectLst/>
                <a:latin typeface="Century Gothic" panose="020B0502020202020204" pitchFamily="34" charset="0"/>
              </a:rPr>
              <a:t>Andrews JR, Ryan ET.</a:t>
            </a:r>
            <a:r>
              <a:rPr b="0" dirty="0" sz="1200" i="0" lang="en-GB">
                <a:effectLst/>
                <a:latin typeface="Century Gothic" panose="020B0502020202020204" pitchFamily="34" charset="0"/>
              </a:rPr>
              <a:t> Diagnostics for invasive Salmonella infections: current challenges and future directions. </a:t>
            </a:r>
            <a:r>
              <a:rPr b="0" dirty="0" sz="1200" i="1" lang="en-GB">
                <a:effectLst/>
                <a:latin typeface="Century Gothic" panose="020B0502020202020204" pitchFamily="34" charset="0"/>
              </a:rPr>
              <a:t>Vaccine.</a:t>
            </a:r>
            <a:r>
              <a:rPr b="0" dirty="0" sz="1200" i="0" lang="en-GB">
                <a:effectLst/>
                <a:latin typeface="Century Gothic" panose="020B0502020202020204" pitchFamily="34" charset="0"/>
              </a:rPr>
              <a:t> 2015;33 </a:t>
            </a:r>
            <a:r>
              <a:rPr b="0" dirty="0" sz="1200" i="0" lang="en-GB" err="1">
                <a:effectLst/>
                <a:latin typeface="Century Gothic" panose="020B0502020202020204" pitchFamily="34" charset="0"/>
              </a:rPr>
              <a:t>Suppl</a:t>
            </a:r>
            <a:r>
              <a:rPr b="0" dirty="0" sz="1200" i="0" lang="en-GB">
                <a:effectLst/>
                <a:latin typeface="Century Gothic" panose="020B0502020202020204" pitchFamily="34" charset="0"/>
              </a:rPr>
              <a:t> 3:C8-15. doi:10.1016/j.vaccine.2015.02.030.</a:t>
            </a:r>
          </a:p>
          <a:p>
            <a:pPr algn="just">
              <a:buFont typeface="+mj-lt"/>
              <a:buAutoNum type="arabicPeriod"/>
            </a:pPr>
            <a:r>
              <a:rPr b="1" dirty="0" sz="1200" i="0" lang="en-GB">
                <a:effectLst/>
                <a:latin typeface="Century Gothic" panose="020B0502020202020204" pitchFamily="34" charset="0"/>
              </a:rPr>
              <a:t>Crump JA, </a:t>
            </a:r>
            <a:r>
              <a:rPr b="1" dirty="0" sz="1200" i="0" lang="en-GB" err="1">
                <a:effectLst/>
                <a:latin typeface="Century Gothic" panose="020B0502020202020204" pitchFamily="34" charset="0"/>
              </a:rPr>
              <a:t>Sjölund</a:t>
            </a:r>
            <a:r>
              <a:rPr b="1" dirty="0" sz="1200" i="0" lang="en-GB">
                <a:effectLst/>
                <a:latin typeface="Century Gothic" panose="020B0502020202020204" pitchFamily="34" charset="0"/>
              </a:rPr>
              <a:t>-Karlsson M, Gordon MA, Parry CM.</a:t>
            </a:r>
            <a:r>
              <a:rPr b="0" dirty="0" sz="1200" i="0" lang="en-GB">
                <a:effectLst/>
                <a:latin typeface="Century Gothic" panose="020B0502020202020204" pitchFamily="34" charset="0"/>
              </a:rPr>
              <a:t> Epidemiology, clinical presentation, laboratory diagnosis, antimicrobial resistance, and antimicrobial management of invasive Salmonella infections. </a:t>
            </a:r>
            <a:r>
              <a:rPr b="0" dirty="0" sz="1200" i="1" lang="en-GB">
                <a:effectLst/>
                <a:latin typeface="Century Gothic" panose="020B0502020202020204" pitchFamily="34" charset="0"/>
              </a:rPr>
              <a:t>Clin </a:t>
            </a:r>
            <a:r>
              <a:rPr b="0" dirty="0" sz="1200" i="1" lang="en-GB" err="1">
                <a:effectLst/>
                <a:latin typeface="Century Gothic" panose="020B0502020202020204" pitchFamily="34" charset="0"/>
              </a:rPr>
              <a:t>Microbiol</a:t>
            </a:r>
            <a:r>
              <a:rPr b="0" dirty="0" sz="1200" i="1" lang="en-GB">
                <a:effectLst/>
                <a:latin typeface="Century Gothic" panose="020B0502020202020204" pitchFamily="34" charset="0"/>
              </a:rPr>
              <a:t> Rev.</a:t>
            </a:r>
            <a:r>
              <a:rPr b="0" dirty="0" sz="1200" i="0" lang="en-GB">
                <a:effectLst/>
                <a:latin typeface="Century Gothic" panose="020B0502020202020204" pitchFamily="34" charset="0"/>
              </a:rPr>
              <a:t> 2015;28(4):901-37. doi:10.1128/CMR.00002-15.</a:t>
            </a:r>
          </a:p>
        </p:txBody>
      </p:sp>
      <p:sp>
        <p:nvSpPr>
          <p:cNvPr id="1048656" name="Rectangle 3"/>
          <p:cNvSpPr/>
          <p:nvPr/>
        </p:nvSpPr>
        <p:spPr>
          <a:xfrm>
            <a:off x="4007697" y="326509"/>
            <a:ext cx="1957587" cy="461665"/>
          </a:xfrm>
          <a:prstGeom prst="rect"/>
        </p:spPr>
        <p:txBody>
          <a:bodyPr wrap="none">
            <a:spAutoFit/>
          </a:bodyPr>
          <a:p>
            <a:r>
              <a:rPr b="1" dirty="0" sz="2400" lang="en-GB" smtClean="0">
                <a:latin typeface="Century Gothic" panose="020B0502020202020204" pitchFamily="34" charset="0"/>
              </a:rPr>
              <a:t>REFERENCES</a:t>
            </a:r>
            <a:endParaRPr dirty="0" sz="2400" lang="en-US"/>
          </a:p>
        </p:txBody>
      </p:sp>
      <p:pic>
        <p:nvPicPr>
          <p:cNvPr id="2097231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232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4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 idx="4294967295"/>
          </p:nvPr>
        </p:nvSpPr>
        <p:spPr>
          <a:xfrm>
            <a:off x="857250" y="2363788"/>
            <a:ext cx="8543925" cy="1325562"/>
          </a:xfrm>
        </p:spPr>
        <p:txBody>
          <a:bodyPr>
            <a:normAutofit/>
          </a:bodyPr>
          <a:p>
            <a:pPr algn="ctr"/>
            <a:r>
              <a:rPr b="1" dirty="0" sz="40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Thankyou </a:t>
            </a:r>
          </a:p>
        </p:txBody>
      </p:sp>
      <p:pic>
        <p:nvPicPr>
          <p:cNvPr id="2097233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234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 txBox="1"/>
          <p:nvPr/>
        </p:nvSpPr>
        <p:spPr>
          <a:xfrm>
            <a:off x="0" y="200025"/>
            <a:ext cx="9906000" cy="714376"/>
          </a:xfrm>
          <a:prstGeom prst="rect"/>
        </p:spPr>
        <p:txBody>
          <a:bodyPr anchor="ctr">
            <a:normAutofit/>
          </a:bodyPr>
          <a:p>
            <a:pPr algn="ctr" defTabSz="685800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all" dirty="0" sz="24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Learning objectives</a:t>
            </a:r>
            <a:endParaRPr baseline="0" b="1" cap="all" dirty="0" sz="2400" i="0" kern="1200" kumimoji="0" lang="en-GB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48597" name="Content Placeholder 2"/>
          <p:cNvSpPr txBox="1"/>
          <p:nvPr/>
        </p:nvSpPr>
        <p:spPr>
          <a:xfrm>
            <a:off x="895934" y="1345098"/>
            <a:ext cx="8819566" cy="3871428"/>
          </a:xfrm>
          <a:prstGeom prst="rect"/>
        </p:spPr>
        <p:txBody>
          <a:bodyPr anchor="t">
            <a:normAutofit/>
          </a:bodyPr>
          <a:p>
            <a:pPr algn="l" defTabSz="685800" eaLnBrk="1" fontAlgn="auto" hangingPunct="1" indent="0" latinLnBrk="0" lvl="0" marL="0" marR="0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r>
              <a:rPr baseline="0" b="0" cap="none" dirty="0" sz="14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By the end of this session, students will be able to:</a:t>
            </a:r>
          </a:p>
          <a:p>
            <a:pPr algn="l" defTabSz="685800" eaLnBrk="1" fontAlgn="auto" hangingPunct="1" indent="-228600" latinLnBrk="0" lvl="0" marL="228600" marR="0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baseline="0" b="0" cap="none" dirty="0" sz="14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Define enteric fever and identify its causative agent.</a:t>
            </a:r>
          </a:p>
          <a:p>
            <a:pPr algn="l" defTabSz="685800" eaLnBrk="1" fontAlgn="auto" hangingPunct="1" indent="-228600" latinLnBrk="0" lvl="0" marL="228600" marR="0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baseline="0" b="0" cap="none" dirty="0" sz="14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Describe the modes of transmission and key epidemiological factors of enteric fever.</a:t>
            </a:r>
          </a:p>
          <a:p>
            <a:pPr algn="l" defTabSz="685800" eaLnBrk="1" fontAlgn="auto" hangingPunct="1" indent="-228600" latinLnBrk="0" lvl="0" marL="228600" marR="0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baseline="0" b="0" cap="none" dirty="0" sz="14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Understand the </a:t>
            </a:r>
            <a:r>
              <a:rPr baseline="0" b="0" cap="none" dirty="0" sz="1400" i="0" kern="1200" kumimoji="0" lang="en-US" noProof="0" normalizeH="0" spc="0" err="1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pathophysiological</a:t>
            </a:r>
            <a:r>
              <a:rPr baseline="0" b="0" cap="none" dirty="0" sz="14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mechanisms leading to systemic symptoms.</a:t>
            </a:r>
          </a:p>
          <a:p>
            <a:pPr algn="l" defTabSz="685800" eaLnBrk="1" fontAlgn="auto" hangingPunct="1" indent="-228600" latinLnBrk="0" lvl="0" marL="228600" marR="0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baseline="0" b="0" cap="none" dirty="0" sz="14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Recognize the clinical features and complications associated with enteric fever.</a:t>
            </a:r>
          </a:p>
          <a:p>
            <a:pPr algn="l" defTabSz="685800" eaLnBrk="1" fontAlgn="auto" hangingPunct="1" indent="-228600" latinLnBrk="0" lvl="0" marL="228600" marR="0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baseline="0" b="0" cap="none" dirty="0" sz="14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Outline the diagnostic approaches, including laboratory and imaging investigations.</a:t>
            </a:r>
          </a:p>
          <a:p>
            <a:pPr algn="l" defTabSz="685800" eaLnBrk="1" fontAlgn="auto" hangingPunct="1" indent="-228600" latinLnBrk="0" lvl="0" marL="228600" marR="0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baseline="0" b="0" cap="none" dirty="0" sz="14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Discuss the pharmacological management and strategies to address antimicrobial resistance.</a:t>
            </a:r>
          </a:p>
          <a:p>
            <a:pPr algn="l" defTabSz="685800" eaLnBrk="1" fontAlgn="auto" hangingPunct="1" indent="-228600" latinLnBrk="0" lvl="0" marL="228600" marR="0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baseline="0" b="0" cap="none" dirty="0" sz="14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Explain preventive measures, including vaccination and hygiene practices</a:t>
            </a:r>
            <a:r>
              <a:rPr baseline="0" b="0" cap="none" dirty="0" sz="14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baseline="0" b="0" cap="none" dirty="0" sz="1400" i="0" kern="1200" kumimoji="0" lang="en-GB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97163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164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object 2"/>
          <p:cNvSpPr txBox="1"/>
          <p:nvPr/>
        </p:nvSpPr>
        <p:spPr>
          <a:xfrm>
            <a:off x="0" y="179045"/>
            <a:ext cx="9906000" cy="754406"/>
          </a:xfrm>
          <a:prstGeom prst="rect"/>
        </p:spPr>
        <p:txBody>
          <a:bodyPr anchor="ctr" bIns="0" lIns="82550" rIns="82550" rtlCol="0" tIns="41275" vert="horz">
            <a:normAutofit/>
          </a:bodyPr>
          <a:p>
            <a:pPr algn="ctr" defTabSz="825520" eaLnBrk="1" fontAlgn="auto" hangingPunct="1" indent="0" latinLnBrk="0" lvl="0" marL="11466" marR="4586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all" dirty="0" sz="24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PROF UMER MODEL OF INTEGRATED LECTURE</a:t>
            </a:r>
            <a:endParaRPr baseline="0" b="1" cap="all" dirty="0" sz="2400" i="0" kern="1200" kumimoji="0" lang="en-US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097165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248236" y="1586940"/>
            <a:ext cx="5362230" cy="3743612"/>
          </a:xfrm>
          <a:prstGeom prst="rect"/>
        </p:spPr>
      </p:pic>
      <p:pic>
        <p:nvPicPr>
          <p:cNvPr id="2097166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167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3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1138"/>
            <a:ext cx="9906000" cy="693737"/>
          </a:xfrm>
        </p:spPr>
        <p:txBody>
          <a:bodyPr anchor="ctr">
            <a:normAutofit/>
          </a:bodyPr>
          <a:p>
            <a:pPr algn="ctr" eaLnBrk="1" hangingPunct="1"/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</a:rPr>
              <a:t>DEFINITION</a:t>
            </a:r>
            <a:endParaRPr b="1" dirty="0" sz="28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4860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6301" y="1285875"/>
            <a:ext cx="8191500" cy="4643438"/>
          </a:xfrm>
        </p:spPr>
        <p:txBody>
          <a:bodyPr>
            <a:normAutofit/>
          </a:bodyPr>
          <a:p>
            <a:pPr algn="just" eaLnBrk="1" hangingPunct="1">
              <a:lnSpc>
                <a:spcPct val="200000"/>
              </a:lnSpc>
              <a:buClrTx/>
            </a:pPr>
            <a:r>
              <a:rPr b="0" dirty="0" sz="1400" i="0" lang="en-US" smtClean="0">
                <a:effectLst/>
                <a:latin typeface="Century Gothic" pitchFamily="34" charset="0"/>
              </a:rPr>
              <a:t>Enteric fever </a:t>
            </a:r>
            <a:r>
              <a:rPr b="0" dirty="0" sz="1400" i="0" lang="en-US">
                <a:effectLst/>
                <a:latin typeface="Century Gothic" pitchFamily="34" charset="0"/>
              </a:rPr>
              <a:t>is a life-threatening infection caused by the bacterium Salmonella </a:t>
            </a:r>
            <a:r>
              <a:rPr dirty="0" sz="1400" i="1" lang="en-US">
                <a:latin typeface="Century Gothic" pitchFamily="34" charset="0"/>
              </a:rPr>
              <a:t>E</a:t>
            </a:r>
            <a:r>
              <a:rPr b="0" dirty="0" sz="1400" i="1" lang="en-US">
                <a:effectLst/>
                <a:latin typeface="Century Gothic" pitchFamily="34" charset="0"/>
              </a:rPr>
              <a:t>nterica </a:t>
            </a:r>
            <a:r>
              <a:rPr b="0" dirty="0" sz="1400" i="0" lang="en-US">
                <a:effectLst/>
                <a:latin typeface="Century Gothic" pitchFamily="34" charset="0"/>
              </a:rPr>
              <a:t>serotype Typhi. </a:t>
            </a:r>
          </a:p>
          <a:p>
            <a:pPr algn="just" eaLnBrk="1" hangingPunct="1">
              <a:lnSpc>
                <a:spcPct val="200000"/>
              </a:lnSpc>
              <a:buClrTx/>
            </a:pPr>
            <a:r>
              <a:rPr dirty="0" sz="1400" lang="en-US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Enteric fever 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is a potentially fatal multisystem illness characterized by prolonged fever, abdominal pain, and systemic symptoms. </a:t>
            </a:r>
          </a:p>
          <a:p>
            <a:pPr algn="just">
              <a:lnSpc>
                <a:spcPct val="200000"/>
              </a:lnSpc>
              <a:buClrTx/>
            </a:pPr>
            <a:r>
              <a:rPr b="0" dirty="0" sz="1400" i="0" lang="en-US" smtClean="0">
                <a:effectLst/>
                <a:latin typeface="Century Gothic" pitchFamily="34" charset="0"/>
              </a:rPr>
              <a:t>The </a:t>
            </a:r>
            <a:r>
              <a:rPr b="0" dirty="0" sz="1400" i="0" lang="en-US">
                <a:effectLst/>
                <a:latin typeface="Century Gothic" pitchFamily="34" charset="0"/>
              </a:rPr>
              <a:t>disease primarily spreads through ingestion of food or water contaminated with feces from an infected person.</a:t>
            </a:r>
          </a:p>
          <a:p>
            <a:pPr algn="just" eaLnBrk="1" hangingPunct="1">
              <a:lnSpc>
                <a:spcPct val="200000"/>
              </a:lnSpc>
            </a:pPr>
            <a:endParaRPr dirty="0" sz="1400" lang="en-US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097168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169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9906000" cy="728662"/>
          </a:xfrm>
        </p:spPr>
        <p:txBody>
          <a:bodyPr anchor="ctr">
            <a:normAutofit/>
          </a:bodyPr>
          <a:p>
            <a:pPr algn="ctr" eaLnBrk="1" hangingPunct="1"/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</a:rPr>
              <a:t>SALMONELLA ENTERICA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486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85826" y="1208088"/>
            <a:ext cx="8096250" cy="5461000"/>
          </a:xfrm>
        </p:spPr>
        <p:txBody>
          <a:bodyPr>
            <a:normAutofit/>
          </a:bodyPr>
          <a:p>
            <a:pPr eaLnBrk="1" hangingPunct="1">
              <a:lnSpc>
                <a:spcPct val="150000"/>
              </a:lnSpc>
              <a:buClrTx/>
              <a:buNone/>
            </a:pP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</a:rPr>
              <a:t>Classification: 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Member of the genus Salmonella, family Enterobacteriaceae.</a:t>
            </a: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</a:rPr>
              <a:t>Morphology: 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Rod-shaped, flagellated, aerobic, Gram-negative bacterium.</a:t>
            </a: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</a:rPr>
              <a:t>Adhesion Factors: </a:t>
            </a:r>
          </a:p>
          <a:p>
            <a:pPr algn="just"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Possesses numerous </a:t>
            </a:r>
            <a:r>
              <a:rPr dirty="0" sz="1400" lang="en-US" err="1">
                <a:solidFill>
                  <a:schemeClr val="tx1"/>
                </a:solidFill>
                <a:latin typeface="Century Gothic" pitchFamily="34" charset="0"/>
              </a:rPr>
              <a:t>fimbrial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 and non-</a:t>
            </a:r>
            <a:r>
              <a:rPr dirty="0" sz="1400" lang="en-US" err="1">
                <a:solidFill>
                  <a:schemeClr val="tx1"/>
                </a:solidFill>
                <a:latin typeface="Century Gothic" pitchFamily="34" charset="0"/>
              </a:rPr>
              <a:t>fimbrial</a:t>
            </a: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 adhesins that facilitate biofilm formation and adherence to host cells.</a:t>
            </a:r>
          </a:p>
        </p:txBody>
      </p:sp>
      <p:pic>
        <p:nvPicPr>
          <p:cNvPr id="2097170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263568" y="4052242"/>
            <a:ext cx="3108539" cy="1687493"/>
          </a:xfrm>
          <a:prstGeom prst="rect"/>
          <a:effectLst>
            <a:softEdge rad="368300"/>
          </a:effectLst>
        </p:spPr>
      </p:pic>
      <p:pic>
        <p:nvPicPr>
          <p:cNvPr id="2097171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172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3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9906000" cy="728662"/>
          </a:xfrm>
        </p:spPr>
        <p:txBody>
          <a:bodyPr anchor="ctr">
            <a:normAutofit/>
          </a:bodyPr>
          <a:p>
            <a:pPr algn="ctr" eaLnBrk="1" hangingPunct="1"/>
            <a:r>
              <a:rPr b="1" dirty="0" sz="2400" lang="en-US" smtClean="0">
                <a:solidFill>
                  <a:schemeClr val="tx1"/>
                </a:solidFill>
                <a:effectLst/>
                <a:latin typeface="Century Gothic" pitchFamily="34" charset="0"/>
              </a:rPr>
              <a:t>SALMONELLA ENTERICA</a:t>
            </a:r>
            <a:endParaRPr b="1" dirty="0" sz="2400" lang="en-US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4860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90600" y="1223963"/>
            <a:ext cx="8172450" cy="5461000"/>
          </a:xfrm>
        </p:spPr>
        <p:txBody>
          <a:bodyPr>
            <a:normAutofit/>
          </a:bodyPr>
          <a:p>
            <a:pPr eaLnBrk="1" hangingPunct="1">
              <a:lnSpc>
                <a:spcPct val="150000"/>
              </a:lnSpc>
              <a:buClrTx/>
            </a:pP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</a:rPr>
              <a:t>Hosts: </a:t>
            </a:r>
          </a:p>
          <a:p>
            <a:pPr algn="just"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Infects a wide range of hosts, including cattle, poultry, domestic cats, hamsters, and humans.</a:t>
            </a:r>
          </a:p>
          <a:p>
            <a:pPr eaLnBrk="1" hangingPunct="1">
              <a:lnSpc>
                <a:spcPct val="150000"/>
              </a:lnSpc>
              <a:buClrTx/>
            </a:pPr>
            <a:r>
              <a:rPr b="1" dirty="0" sz="1400" lang="en-US" smtClean="0">
                <a:solidFill>
                  <a:schemeClr val="tx1"/>
                </a:solidFill>
                <a:latin typeface="Century Gothic" pitchFamily="34" charset="0"/>
              </a:rPr>
              <a:t>Environmental </a:t>
            </a:r>
            <a:r>
              <a:rPr b="1" dirty="0" sz="1400" lang="en-US">
                <a:solidFill>
                  <a:schemeClr val="tx1"/>
                </a:solidFill>
                <a:latin typeface="Century Gothic" pitchFamily="34" charset="0"/>
              </a:rPr>
              <a:t>Resilience: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Refrigeration and freezing significantly slow or halt bacterial growth.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dirty="0" sz="1400" lang="en-US">
                <a:solidFill>
                  <a:schemeClr val="tx1"/>
                </a:solidFill>
                <a:latin typeface="Century Gothic" pitchFamily="34" charset="0"/>
              </a:rPr>
              <a:t>Pasteurization and food irradiation effectively kill Salmonella.</a:t>
            </a:r>
          </a:p>
        </p:txBody>
      </p:sp>
      <p:pic>
        <p:nvPicPr>
          <p:cNvPr id="209717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330736" y="4033610"/>
            <a:ext cx="2930739" cy="1513115"/>
          </a:xfrm>
          <a:prstGeom prst="rect"/>
          <a:effectLst>
            <a:softEdge rad="368300"/>
          </a:effectLst>
        </p:spPr>
      </p:pic>
      <p:pic>
        <p:nvPicPr>
          <p:cNvPr id="2097174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175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3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 txBox="1"/>
          <p:nvPr/>
        </p:nvSpPr>
        <p:spPr>
          <a:xfrm>
            <a:off x="0" y="216900"/>
            <a:ext cx="9906000" cy="675862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sz="2400" lang="en-US">
                <a:latin typeface="Century Gothic" pitchFamily="34" charset="0"/>
              </a:rPr>
              <a:t>SALMONELLA ENTERICA</a:t>
            </a:r>
          </a:p>
        </p:txBody>
      </p:sp>
      <p:pic>
        <p:nvPicPr>
          <p:cNvPr id="2097176" name="Picture 2" descr="Salmonella enterica 110 (K 108), CNCT SK 108, GISK 100331, 110 | DSM 27656,  NCIMB (QC) 50075, NCTC 6022, WDCM 00120, CIP 110280, KOS 108, CECT 4153 |  BacDiveID:2394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442049" y="1101725"/>
            <a:ext cx="7225102" cy="4840194"/>
          </a:xfrm>
          <a:prstGeom prst="rect"/>
          <a:noFill/>
          <a:effectLst>
            <a:softEdge rad="254000"/>
          </a:effectLst>
        </p:spPr>
      </p:pic>
      <p:pic>
        <p:nvPicPr>
          <p:cNvPr id="2097177" name="Google Shape;56;p13"/>
          <p:cNvPicPr preferRelativeResize="0"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/>
          <a:noFill/>
          <a:ln>
            <a:noFill/>
          </a:ln>
        </p:spPr>
      </p:pic>
      <p:pic>
        <p:nvPicPr>
          <p:cNvPr id="2097178" name="Google Shape;57;p13"/>
          <p:cNvPicPr preferRelativeResize="0">
            <a:picLocks/>
          </p:cNvPicPr>
          <p:nvPr/>
        </p:nvPicPr>
        <p:blipFill>
          <a:blip xmlns:r="http://schemas.openxmlformats.org/officeDocument/2006/relationships" r:embed="rId3" cstate="print"/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lastClr="000000" val="windowText"/>
      </a:dk1>
      <a:lt1>
        <a:sysClr lastClr="FFFFFF" val="window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r="5400000" dist="381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dir="t" rig="glow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algn="tl" flip="none" sx="50000" sy="5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Typhoid fever</dc:title>
  <dc:creator>haier</dc:creator>
  <cp:lastModifiedBy>DID</cp:lastModifiedBy>
  <dcterms:created xsi:type="dcterms:W3CDTF">2021-06-30T08:45:12Z</dcterms:created>
  <dcterms:modified xsi:type="dcterms:W3CDTF">2025-04-26T06:49:22Z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ec92f294b07e4a248f8385b0c84318dc</vt:lpwstr>
  </property>
</Properties>
</file>