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7" r:id="rId1"/>
    <p:sldMasterId id="2147483749" r:id="rId2"/>
    <p:sldMasterId id="2147483761" r:id="rId3"/>
  </p:sldMasterIdLst>
  <p:notesMasterIdLst>
    <p:notesMasterId r:id="rId45"/>
  </p:notesMasterIdLst>
  <p:sldIdLst>
    <p:sldId id="258" r:id="rId4"/>
    <p:sldId id="256" r:id="rId5"/>
    <p:sldId id="295" r:id="rId6"/>
    <p:sldId id="296" r:id="rId7"/>
    <p:sldId id="262" r:id="rId8"/>
    <p:sldId id="297" r:id="rId9"/>
    <p:sldId id="264" r:id="rId10"/>
    <p:sldId id="265" r:id="rId11"/>
    <p:sldId id="298" r:id="rId12"/>
    <p:sldId id="259" r:id="rId13"/>
    <p:sldId id="257" r:id="rId14"/>
    <p:sldId id="267" r:id="rId15"/>
    <p:sldId id="268" r:id="rId16"/>
    <p:sldId id="269" r:id="rId17"/>
    <p:sldId id="272" r:id="rId18"/>
    <p:sldId id="270" r:id="rId19"/>
    <p:sldId id="274" r:id="rId20"/>
    <p:sldId id="273" r:id="rId21"/>
    <p:sldId id="275" r:id="rId22"/>
    <p:sldId id="276" r:id="rId23"/>
    <p:sldId id="277" r:id="rId24"/>
    <p:sldId id="271" r:id="rId25"/>
    <p:sldId id="278" r:id="rId26"/>
    <p:sldId id="279" r:id="rId27"/>
    <p:sldId id="299" r:id="rId28"/>
    <p:sldId id="282" r:id="rId29"/>
    <p:sldId id="281" r:id="rId30"/>
    <p:sldId id="283" r:id="rId31"/>
    <p:sldId id="284" r:id="rId32"/>
    <p:sldId id="285" r:id="rId33"/>
    <p:sldId id="286" r:id="rId34"/>
    <p:sldId id="287" r:id="rId35"/>
    <p:sldId id="300" r:id="rId36"/>
    <p:sldId id="301" r:id="rId37"/>
    <p:sldId id="302" r:id="rId38"/>
    <p:sldId id="303" r:id="rId39"/>
    <p:sldId id="290" r:id="rId40"/>
    <p:sldId id="288" r:id="rId41"/>
    <p:sldId id="293" r:id="rId42"/>
    <p:sldId id="304" r:id="rId43"/>
    <p:sldId id="294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C3F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07" autoAdjust="0"/>
    <p:restoredTop sz="94660"/>
  </p:normalViewPr>
  <p:slideViewPr>
    <p:cSldViewPr snapToGrid="0">
      <p:cViewPr varScale="1">
        <p:scale>
          <a:sx n="65" d="100"/>
          <a:sy n="65" d="100"/>
        </p:scale>
        <p:origin x="756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theme" Target="theme/theme1.xml"/><Relationship Id="rId8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#1">
  <dgm:title val=""/>
  <dgm:desc val=""/>
  <dgm:catLst>
    <dgm:cat type="colorful" pri="10400"/>
  </dgm:catLst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9CEBA05-2F10-437E-89B2-54F4D9FAF478}" type="doc">
      <dgm:prSet loTypeId="urn:microsoft.com/office/officeart/2005/8/layout/gear1#1" loCatId="cycle" qsTypeId="urn:microsoft.com/office/officeart/2005/8/quickstyle/3d5#1" qsCatId="3D" csTypeId="urn:microsoft.com/office/officeart/2005/8/colors/colorful4#1" csCatId="colorful" phldr="1"/>
      <dgm:spPr/>
    </dgm:pt>
    <dgm:pt modelId="{DACAB5BA-B8B4-4D66-8B11-1D02259E020B}">
      <dgm:prSet phldrT="[Text]"/>
      <dgm:spPr/>
      <dgm:t>
        <a:bodyPr/>
        <a:lstStyle/>
        <a:p>
          <a:pPr algn="ctr"/>
          <a:r>
            <a:rPr lang="en-US" b="1">
              <a:latin typeface="Arial Black" panose="020B0A04020102020204" pitchFamily="34" charset="0"/>
            </a:rPr>
            <a:t>Wisdom</a:t>
          </a:r>
        </a:p>
      </dgm:t>
    </dgm:pt>
    <dgm:pt modelId="{D76093C5-B96B-4182-8418-CFDB341D2418}" type="parTrans" cxnId="{0F63D9BC-9028-4C84-92D9-B4BDAB4F1E91}">
      <dgm:prSet/>
      <dgm:spPr/>
      <dgm:t>
        <a:bodyPr/>
        <a:lstStyle/>
        <a:p>
          <a:pPr algn="ctr"/>
          <a:endParaRPr lang="en-US"/>
        </a:p>
      </dgm:t>
    </dgm:pt>
    <dgm:pt modelId="{23718C41-0A1F-40BF-86BE-8A5476EC271E}" type="sibTrans" cxnId="{0F63D9BC-9028-4C84-92D9-B4BDAB4F1E91}">
      <dgm:prSet/>
      <dgm:spPr/>
      <dgm:t>
        <a:bodyPr/>
        <a:lstStyle/>
        <a:p>
          <a:pPr algn="ctr"/>
          <a:endParaRPr lang="en-US"/>
        </a:p>
      </dgm:t>
    </dgm:pt>
    <dgm:pt modelId="{663C1E13-76F9-4B70-A2F2-CA23180743CE}">
      <dgm:prSet phldrT="[Text]"/>
      <dgm:spPr/>
      <dgm:t>
        <a:bodyPr/>
        <a:lstStyle/>
        <a:p>
          <a:pPr algn="ctr"/>
          <a:r>
            <a:rPr lang="en-US" dirty="0">
              <a:latin typeface="Arial Black" panose="020B0A04020102020204" pitchFamily="34" charset="0"/>
            </a:rPr>
            <a:t>Truth</a:t>
          </a:r>
          <a:r>
            <a:rPr lang="en-US" dirty="0"/>
            <a:t> </a:t>
          </a:r>
        </a:p>
      </dgm:t>
    </dgm:pt>
    <dgm:pt modelId="{637C3D51-3F4B-4277-8185-724806355FF8}" type="parTrans" cxnId="{32FAE72D-29B2-4404-A917-2C4136EE3C4F}">
      <dgm:prSet/>
      <dgm:spPr/>
      <dgm:t>
        <a:bodyPr/>
        <a:lstStyle/>
        <a:p>
          <a:pPr algn="ctr"/>
          <a:endParaRPr lang="en-US"/>
        </a:p>
      </dgm:t>
    </dgm:pt>
    <dgm:pt modelId="{188C389E-9423-41DE-9C5E-D4A7E95C7E62}" type="sibTrans" cxnId="{32FAE72D-29B2-4404-A917-2C4136EE3C4F}">
      <dgm:prSet/>
      <dgm:spPr/>
      <dgm:t>
        <a:bodyPr/>
        <a:lstStyle/>
        <a:p>
          <a:pPr algn="ctr"/>
          <a:endParaRPr lang="en-US"/>
        </a:p>
      </dgm:t>
    </dgm:pt>
    <dgm:pt modelId="{399ACE2F-90C5-48B1-9E65-700A32562848}">
      <dgm:prSet phldrT="[Text]"/>
      <dgm:spPr/>
      <dgm:t>
        <a:bodyPr/>
        <a:lstStyle/>
        <a:p>
          <a:pPr algn="ctr"/>
          <a:r>
            <a:rPr lang="en-US" b="1">
              <a:latin typeface="Arial Black" panose="020B0A04020102020204" pitchFamily="34" charset="0"/>
            </a:rPr>
            <a:t>Servic</a:t>
          </a:r>
          <a:r>
            <a:rPr lang="en-US">
              <a:latin typeface="Arial Black" panose="020B0A04020102020204" pitchFamily="34" charset="0"/>
            </a:rPr>
            <a:t>e</a:t>
          </a:r>
          <a:r>
            <a:rPr lang="en-US"/>
            <a:t> </a:t>
          </a:r>
        </a:p>
      </dgm:t>
    </dgm:pt>
    <dgm:pt modelId="{1911F9CB-1EEA-4FFD-A302-90DCBC7D11BE}" type="parTrans" cxnId="{7C4913C1-9DC8-4658-A4FC-A894F8F82CF0}">
      <dgm:prSet/>
      <dgm:spPr/>
      <dgm:t>
        <a:bodyPr/>
        <a:lstStyle/>
        <a:p>
          <a:pPr algn="ctr"/>
          <a:endParaRPr lang="en-US"/>
        </a:p>
      </dgm:t>
    </dgm:pt>
    <dgm:pt modelId="{DA82EADB-2721-42A0-95EA-F9B5521A38A6}" type="sibTrans" cxnId="{7C4913C1-9DC8-4658-A4FC-A894F8F82CF0}">
      <dgm:prSet/>
      <dgm:spPr/>
      <dgm:t>
        <a:bodyPr/>
        <a:lstStyle/>
        <a:p>
          <a:pPr algn="ctr"/>
          <a:endParaRPr lang="en-US"/>
        </a:p>
      </dgm:t>
    </dgm:pt>
    <dgm:pt modelId="{5ED88519-AC6C-4AA3-B76D-812B93A167E4}" type="pres">
      <dgm:prSet presAssocID="{F9CEBA05-2F10-437E-89B2-54F4D9FAF478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87622A90-D0D8-4EA3-BC0D-D537801AF2B1}" type="pres">
      <dgm:prSet presAssocID="{DACAB5BA-B8B4-4D66-8B11-1D02259E020B}" presName="gear1" presStyleLbl="node1" presStyleIdx="0" presStyleCnt="3" custLinFactNeighborX="-220" custLinFactNeighborY="-22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6B6B41B-120B-4968-AB6A-FC6E7C8EF3C0}" type="pres">
      <dgm:prSet presAssocID="{DACAB5BA-B8B4-4D66-8B11-1D02259E020B}" presName="gear1srcNode" presStyleLbl="node1" presStyleIdx="0" presStyleCnt="3"/>
      <dgm:spPr/>
      <dgm:t>
        <a:bodyPr/>
        <a:lstStyle/>
        <a:p>
          <a:endParaRPr lang="en-US"/>
        </a:p>
      </dgm:t>
    </dgm:pt>
    <dgm:pt modelId="{8BC64EA7-2794-42B6-96C9-F39A52CB985A}" type="pres">
      <dgm:prSet presAssocID="{DACAB5BA-B8B4-4D66-8B11-1D02259E020B}" presName="gear1dstNode" presStyleLbl="node1" presStyleIdx="0" presStyleCnt="3"/>
      <dgm:spPr/>
      <dgm:t>
        <a:bodyPr/>
        <a:lstStyle/>
        <a:p>
          <a:endParaRPr lang="en-US"/>
        </a:p>
      </dgm:t>
    </dgm:pt>
    <dgm:pt modelId="{93300324-D62F-4E58-B882-734182BDB462}" type="pres">
      <dgm:prSet presAssocID="{663C1E13-76F9-4B70-A2F2-CA23180743CE}" presName="gear2" presStyleLbl="node1" presStyleIdx="1" presStyleCnt="3" custLinFactNeighborX="-2197" custLinFactNeighborY="-446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9330EE9-43E4-4FD4-8144-E92B1DD0FCDF}" type="pres">
      <dgm:prSet presAssocID="{663C1E13-76F9-4B70-A2F2-CA23180743CE}" presName="gear2srcNode" presStyleLbl="node1" presStyleIdx="1" presStyleCnt="3"/>
      <dgm:spPr/>
      <dgm:t>
        <a:bodyPr/>
        <a:lstStyle/>
        <a:p>
          <a:endParaRPr lang="en-US"/>
        </a:p>
      </dgm:t>
    </dgm:pt>
    <dgm:pt modelId="{4822A78E-EAEC-401F-941A-3A84E13E2357}" type="pres">
      <dgm:prSet presAssocID="{663C1E13-76F9-4B70-A2F2-CA23180743CE}" presName="gear2dstNode" presStyleLbl="node1" presStyleIdx="1" presStyleCnt="3"/>
      <dgm:spPr/>
      <dgm:t>
        <a:bodyPr/>
        <a:lstStyle/>
        <a:p>
          <a:endParaRPr lang="en-US"/>
        </a:p>
      </dgm:t>
    </dgm:pt>
    <dgm:pt modelId="{59EDF28D-6C67-49D0-B5A1-DE5C3CBA2292}" type="pres">
      <dgm:prSet presAssocID="{399ACE2F-90C5-48B1-9E65-700A32562848}" presName="gear3" presStyleLbl="node1" presStyleIdx="2" presStyleCnt="3"/>
      <dgm:spPr/>
      <dgm:t>
        <a:bodyPr/>
        <a:lstStyle/>
        <a:p>
          <a:endParaRPr lang="en-US"/>
        </a:p>
      </dgm:t>
    </dgm:pt>
    <dgm:pt modelId="{23DC08E4-3725-4448-BFFF-1CCEA2F2987E}" type="pres">
      <dgm:prSet presAssocID="{399ACE2F-90C5-48B1-9E65-700A32562848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D3EFDB4-E5D1-439A-86D8-1FCF80D959BA}" type="pres">
      <dgm:prSet presAssocID="{399ACE2F-90C5-48B1-9E65-700A32562848}" presName="gear3srcNode" presStyleLbl="node1" presStyleIdx="2" presStyleCnt="3"/>
      <dgm:spPr/>
      <dgm:t>
        <a:bodyPr/>
        <a:lstStyle/>
        <a:p>
          <a:endParaRPr lang="en-US"/>
        </a:p>
      </dgm:t>
    </dgm:pt>
    <dgm:pt modelId="{9815588C-16D0-4475-B64C-847FC87C8C32}" type="pres">
      <dgm:prSet presAssocID="{399ACE2F-90C5-48B1-9E65-700A32562848}" presName="gear3dstNode" presStyleLbl="node1" presStyleIdx="2" presStyleCnt="3"/>
      <dgm:spPr/>
      <dgm:t>
        <a:bodyPr/>
        <a:lstStyle/>
        <a:p>
          <a:endParaRPr lang="en-US"/>
        </a:p>
      </dgm:t>
    </dgm:pt>
    <dgm:pt modelId="{398423B3-DD54-4226-99D7-017EFC1488DF}" type="pres">
      <dgm:prSet presAssocID="{23718C41-0A1F-40BF-86BE-8A5476EC271E}" presName="connector1" presStyleLbl="sibTrans2D1" presStyleIdx="0" presStyleCnt="3"/>
      <dgm:spPr/>
      <dgm:t>
        <a:bodyPr/>
        <a:lstStyle/>
        <a:p>
          <a:endParaRPr lang="en-US"/>
        </a:p>
      </dgm:t>
    </dgm:pt>
    <dgm:pt modelId="{6DF3A3A0-5919-4E69-80DD-61760D6340A0}" type="pres">
      <dgm:prSet presAssocID="{188C389E-9423-41DE-9C5E-D4A7E95C7E62}" presName="connector2" presStyleLbl="sibTrans2D1" presStyleIdx="1" presStyleCnt="3"/>
      <dgm:spPr/>
      <dgm:t>
        <a:bodyPr/>
        <a:lstStyle/>
        <a:p>
          <a:endParaRPr lang="en-US"/>
        </a:p>
      </dgm:t>
    </dgm:pt>
    <dgm:pt modelId="{A09CEA93-9338-4361-A5E6-CF85B6019F5A}" type="pres">
      <dgm:prSet presAssocID="{DA82EADB-2721-42A0-95EA-F9B5521A38A6}" presName="connector3" presStyleLbl="sibTrans2D1" presStyleIdx="2" presStyleCnt="3"/>
      <dgm:spPr/>
      <dgm:t>
        <a:bodyPr/>
        <a:lstStyle/>
        <a:p>
          <a:endParaRPr lang="en-US"/>
        </a:p>
      </dgm:t>
    </dgm:pt>
  </dgm:ptLst>
  <dgm:cxnLst>
    <dgm:cxn modelId="{7D746359-E4F7-44A1-8BA0-EBB9D3BEF975}" type="presOf" srcId="{DACAB5BA-B8B4-4D66-8B11-1D02259E020B}" destId="{87622A90-D0D8-4EA3-BC0D-D537801AF2B1}" srcOrd="0" destOrd="0" presId="urn:microsoft.com/office/officeart/2005/8/layout/gear1#1"/>
    <dgm:cxn modelId="{9B2D6BF4-A0B8-4492-A59C-6D2D11F48737}" type="presOf" srcId="{399ACE2F-90C5-48B1-9E65-700A32562848}" destId="{23DC08E4-3725-4448-BFFF-1CCEA2F2987E}" srcOrd="1" destOrd="0" presId="urn:microsoft.com/office/officeart/2005/8/layout/gear1#1"/>
    <dgm:cxn modelId="{3110AE78-D6EA-4A38-86A7-AC99150FD766}" type="presOf" srcId="{188C389E-9423-41DE-9C5E-D4A7E95C7E62}" destId="{6DF3A3A0-5919-4E69-80DD-61760D6340A0}" srcOrd="0" destOrd="0" presId="urn:microsoft.com/office/officeart/2005/8/layout/gear1#1"/>
    <dgm:cxn modelId="{B964FB53-399D-4617-9215-CDB272640224}" type="presOf" srcId="{DACAB5BA-B8B4-4D66-8B11-1D02259E020B}" destId="{8BC64EA7-2794-42B6-96C9-F39A52CB985A}" srcOrd="2" destOrd="0" presId="urn:microsoft.com/office/officeart/2005/8/layout/gear1#1"/>
    <dgm:cxn modelId="{BCD04705-36DD-4DD8-975E-17A8A8823C24}" type="presOf" srcId="{399ACE2F-90C5-48B1-9E65-700A32562848}" destId="{9815588C-16D0-4475-B64C-847FC87C8C32}" srcOrd="3" destOrd="0" presId="urn:microsoft.com/office/officeart/2005/8/layout/gear1#1"/>
    <dgm:cxn modelId="{32FAE72D-29B2-4404-A917-2C4136EE3C4F}" srcId="{F9CEBA05-2F10-437E-89B2-54F4D9FAF478}" destId="{663C1E13-76F9-4B70-A2F2-CA23180743CE}" srcOrd="1" destOrd="0" parTransId="{637C3D51-3F4B-4277-8185-724806355FF8}" sibTransId="{188C389E-9423-41DE-9C5E-D4A7E95C7E62}"/>
    <dgm:cxn modelId="{2A55751B-D612-4B51-AEC3-36D2858B3260}" type="presOf" srcId="{DA82EADB-2721-42A0-95EA-F9B5521A38A6}" destId="{A09CEA93-9338-4361-A5E6-CF85B6019F5A}" srcOrd="0" destOrd="0" presId="urn:microsoft.com/office/officeart/2005/8/layout/gear1#1"/>
    <dgm:cxn modelId="{78EC88D6-53DA-4707-A7D4-048F9BCC3A61}" type="presOf" srcId="{399ACE2F-90C5-48B1-9E65-700A32562848}" destId="{59EDF28D-6C67-49D0-B5A1-DE5C3CBA2292}" srcOrd="0" destOrd="0" presId="urn:microsoft.com/office/officeart/2005/8/layout/gear1#1"/>
    <dgm:cxn modelId="{7C4913C1-9DC8-4658-A4FC-A894F8F82CF0}" srcId="{F9CEBA05-2F10-437E-89B2-54F4D9FAF478}" destId="{399ACE2F-90C5-48B1-9E65-700A32562848}" srcOrd="2" destOrd="0" parTransId="{1911F9CB-1EEA-4FFD-A302-90DCBC7D11BE}" sibTransId="{DA82EADB-2721-42A0-95EA-F9B5521A38A6}"/>
    <dgm:cxn modelId="{DFCB2425-075A-4C6C-929E-F6097E5A1C9D}" type="presOf" srcId="{663C1E13-76F9-4B70-A2F2-CA23180743CE}" destId="{B9330EE9-43E4-4FD4-8144-E92B1DD0FCDF}" srcOrd="1" destOrd="0" presId="urn:microsoft.com/office/officeart/2005/8/layout/gear1#1"/>
    <dgm:cxn modelId="{E2FB4CD3-3C8A-4FB6-A753-257CB4D01EB0}" type="presOf" srcId="{663C1E13-76F9-4B70-A2F2-CA23180743CE}" destId="{93300324-D62F-4E58-B882-734182BDB462}" srcOrd="0" destOrd="0" presId="urn:microsoft.com/office/officeart/2005/8/layout/gear1#1"/>
    <dgm:cxn modelId="{3478D7B4-2DD6-40FE-BD2F-3917309833F2}" type="presOf" srcId="{F9CEBA05-2F10-437E-89B2-54F4D9FAF478}" destId="{5ED88519-AC6C-4AA3-B76D-812B93A167E4}" srcOrd="0" destOrd="0" presId="urn:microsoft.com/office/officeart/2005/8/layout/gear1#1"/>
    <dgm:cxn modelId="{0F63D9BC-9028-4C84-92D9-B4BDAB4F1E91}" srcId="{F9CEBA05-2F10-437E-89B2-54F4D9FAF478}" destId="{DACAB5BA-B8B4-4D66-8B11-1D02259E020B}" srcOrd="0" destOrd="0" parTransId="{D76093C5-B96B-4182-8418-CFDB341D2418}" sibTransId="{23718C41-0A1F-40BF-86BE-8A5476EC271E}"/>
    <dgm:cxn modelId="{94829459-B61C-404A-9C90-E05469EA5CE2}" type="presOf" srcId="{23718C41-0A1F-40BF-86BE-8A5476EC271E}" destId="{398423B3-DD54-4226-99D7-017EFC1488DF}" srcOrd="0" destOrd="0" presId="urn:microsoft.com/office/officeart/2005/8/layout/gear1#1"/>
    <dgm:cxn modelId="{3BCD072C-25C9-4250-8652-87FBCF0DABA6}" type="presOf" srcId="{399ACE2F-90C5-48B1-9E65-700A32562848}" destId="{7D3EFDB4-E5D1-439A-86D8-1FCF80D959BA}" srcOrd="2" destOrd="0" presId="urn:microsoft.com/office/officeart/2005/8/layout/gear1#1"/>
    <dgm:cxn modelId="{27D5C237-BD22-44BF-9950-F9F1FA679CDF}" type="presOf" srcId="{DACAB5BA-B8B4-4D66-8B11-1D02259E020B}" destId="{B6B6B41B-120B-4968-AB6A-FC6E7C8EF3C0}" srcOrd="1" destOrd="0" presId="urn:microsoft.com/office/officeart/2005/8/layout/gear1#1"/>
    <dgm:cxn modelId="{B329D811-2DC0-428C-93F9-EC295334CB59}" type="presOf" srcId="{663C1E13-76F9-4B70-A2F2-CA23180743CE}" destId="{4822A78E-EAEC-401F-941A-3A84E13E2357}" srcOrd="2" destOrd="0" presId="urn:microsoft.com/office/officeart/2005/8/layout/gear1#1"/>
    <dgm:cxn modelId="{97DE9217-CF77-49C2-B978-A30F014886D7}" type="presParOf" srcId="{5ED88519-AC6C-4AA3-B76D-812B93A167E4}" destId="{87622A90-D0D8-4EA3-BC0D-D537801AF2B1}" srcOrd="0" destOrd="0" presId="urn:microsoft.com/office/officeart/2005/8/layout/gear1#1"/>
    <dgm:cxn modelId="{C5CD7F30-6D45-4736-B9F0-4F4BBE0D07F9}" type="presParOf" srcId="{5ED88519-AC6C-4AA3-B76D-812B93A167E4}" destId="{B6B6B41B-120B-4968-AB6A-FC6E7C8EF3C0}" srcOrd="1" destOrd="0" presId="urn:microsoft.com/office/officeart/2005/8/layout/gear1#1"/>
    <dgm:cxn modelId="{6FC4BF47-CD4C-4970-BEA7-200A2F834F47}" type="presParOf" srcId="{5ED88519-AC6C-4AA3-B76D-812B93A167E4}" destId="{8BC64EA7-2794-42B6-96C9-F39A52CB985A}" srcOrd="2" destOrd="0" presId="urn:microsoft.com/office/officeart/2005/8/layout/gear1#1"/>
    <dgm:cxn modelId="{454D4536-798D-411A-8205-327FC6B608D6}" type="presParOf" srcId="{5ED88519-AC6C-4AA3-B76D-812B93A167E4}" destId="{93300324-D62F-4E58-B882-734182BDB462}" srcOrd="3" destOrd="0" presId="urn:microsoft.com/office/officeart/2005/8/layout/gear1#1"/>
    <dgm:cxn modelId="{93CFAD20-517D-4683-A063-CE048BC54429}" type="presParOf" srcId="{5ED88519-AC6C-4AA3-B76D-812B93A167E4}" destId="{B9330EE9-43E4-4FD4-8144-E92B1DD0FCDF}" srcOrd="4" destOrd="0" presId="urn:microsoft.com/office/officeart/2005/8/layout/gear1#1"/>
    <dgm:cxn modelId="{9047844E-5652-48B9-80E2-79089FBE630F}" type="presParOf" srcId="{5ED88519-AC6C-4AA3-B76D-812B93A167E4}" destId="{4822A78E-EAEC-401F-941A-3A84E13E2357}" srcOrd="5" destOrd="0" presId="urn:microsoft.com/office/officeart/2005/8/layout/gear1#1"/>
    <dgm:cxn modelId="{7503660B-C8BD-4A6E-9FC7-BC0BC4EDC9DA}" type="presParOf" srcId="{5ED88519-AC6C-4AA3-B76D-812B93A167E4}" destId="{59EDF28D-6C67-49D0-B5A1-DE5C3CBA2292}" srcOrd="6" destOrd="0" presId="urn:microsoft.com/office/officeart/2005/8/layout/gear1#1"/>
    <dgm:cxn modelId="{B5A766CE-302E-4E31-878F-3E0A34FD895B}" type="presParOf" srcId="{5ED88519-AC6C-4AA3-B76D-812B93A167E4}" destId="{23DC08E4-3725-4448-BFFF-1CCEA2F2987E}" srcOrd="7" destOrd="0" presId="urn:microsoft.com/office/officeart/2005/8/layout/gear1#1"/>
    <dgm:cxn modelId="{F0BC6F87-1060-4E66-A9B4-2374F32F25AF}" type="presParOf" srcId="{5ED88519-AC6C-4AA3-B76D-812B93A167E4}" destId="{7D3EFDB4-E5D1-439A-86D8-1FCF80D959BA}" srcOrd="8" destOrd="0" presId="urn:microsoft.com/office/officeart/2005/8/layout/gear1#1"/>
    <dgm:cxn modelId="{07DE065A-EC92-4C19-A543-1977EF598B36}" type="presParOf" srcId="{5ED88519-AC6C-4AA3-B76D-812B93A167E4}" destId="{9815588C-16D0-4475-B64C-847FC87C8C32}" srcOrd="9" destOrd="0" presId="urn:microsoft.com/office/officeart/2005/8/layout/gear1#1"/>
    <dgm:cxn modelId="{F9C97360-1013-4730-A7B7-5737EDF9F81E}" type="presParOf" srcId="{5ED88519-AC6C-4AA3-B76D-812B93A167E4}" destId="{398423B3-DD54-4226-99D7-017EFC1488DF}" srcOrd="10" destOrd="0" presId="urn:microsoft.com/office/officeart/2005/8/layout/gear1#1"/>
    <dgm:cxn modelId="{92E44D6A-76E9-4865-9D0E-3F3B1BC520E7}" type="presParOf" srcId="{5ED88519-AC6C-4AA3-B76D-812B93A167E4}" destId="{6DF3A3A0-5919-4E69-80DD-61760D6340A0}" srcOrd="11" destOrd="0" presId="urn:microsoft.com/office/officeart/2005/8/layout/gear1#1"/>
    <dgm:cxn modelId="{8F556FC8-E143-4D8F-86C6-B91C6832F4D9}" type="presParOf" srcId="{5ED88519-AC6C-4AA3-B76D-812B93A167E4}" destId="{A09CEA93-9338-4361-A5E6-CF85B6019F5A}" srcOrd="12" destOrd="0" presId="urn:microsoft.com/office/officeart/2005/8/layout/gear1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622A90-D0D8-4EA3-BC0D-D537801AF2B1}">
      <dsp:nvSpPr>
        <dsp:cNvPr id="0" name=""/>
        <dsp:cNvSpPr/>
      </dsp:nvSpPr>
      <dsp:spPr>
        <a:xfrm>
          <a:off x="1467355" y="2008233"/>
          <a:ext cx="1798270" cy="1798270"/>
        </a:xfrm>
        <a:prstGeom prst="gear9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>
              <a:latin typeface="Arial Black" panose="020B0A04020102020204" pitchFamily="34" charset="0"/>
            </a:rPr>
            <a:t>Wisdom</a:t>
          </a:r>
        </a:p>
      </dsp:txBody>
      <dsp:txXfrm>
        <a:off x="1828887" y="2429469"/>
        <a:ext cx="1075206" cy="924348"/>
      </dsp:txXfrm>
    </dsp:sp>
    <dsp:sp modelId="{93300324-D62F-4E58-B882-734182BDB462}">
      <dsp:nvSpPr>
        <dsp:cNvPr id="0" name=""/>
        <dsp:cNvSpPr/>
      </dsp:nvSpPr>
      <dsp:spPr>
        <a:xfrm>
          <a:off x="396312" y="1528749"/>
          <a:ext cx="1307832" cy="1307832"/>
        </a:xfrm>
        <a:prstGeom prst="gear6">
          <a:avLst/>
        </a:prstGeom>
        <a:solidFill>
          <a:schemeClr val="accent4">
            <a:hueOff val="-2232385"/>
            <a:satOff val="13449"/>
            <a:lumOff val="1078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>
              <a:latin typeface="Arial Black" panose="020B0A04020102020204" pitchFamily="34" charset="0"/>
            </a:rPr>
            <a:t>Truth</a:t>
          </a:r>
          <a:r>
            <a:rPr lang="en-US" sz="1200" kern="1200" dirty="0"/>
            <a:t> </a:t>
          </a:r>
        </a:p>
      </dsp:txBody>
      <dsp:txXfrm>
        <a:off x="725563" y="1859990"/>
        <a:ext cx="649330" cy="645350"/>
      </dsp:txXfrm>
    </dsp:sp>
    <dsp:sp modelId="{59EDF28D-6C67-49D0-B5A1-DE5C3CBA2292}">
      <dsp:nvSpPr>
        <dsp:cNvPr id="0" name=""/>
        <dsp:cNvSpPr/>
      </dsp:nvSpPr>
      <dsp:spPr>
        <a:xfrm rot="20700000">
          <a:off x="1157565" y="684873"/>
          <a:ext cx="1281409" cy="1281409"/>
        </a:xfrm>
        <a:prstGeom prst="gear6">
          <a:avLst/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>
              <a:latin typeface="Arial Black" panose="020B0A04020102020204" pitchFamily="34" charset="0"/>
            </a:rPr>
            <a:t>Servic</a:t>
          </a:r>
          <a:r>
            <a:rPr lang="en-US" sz="1200" kern="1200">
              <a:latin typeface="Arial Black" panose="020B0A04020102020204" pitchFamily="34" charset="0"/>
            </a:rPr>
            <a:t>e</a:t>
          </a:r>
          <a:r>
            <a:rPr lang="en-US" sz="1200" kern="1200"/>
            <a:t> </a:t>
          </a:r>
        </a:p>
      </dsp:txBody>
      <dsp:txXfrm rot="-20700000">
        <a:off x="1438616" y="965923"/>
        <a:ext cx="719308" cy="719308"/>
      </dsp:txXfrm>
    </dsp:sp>
    <dsp:sp modelId="{398423B3-DD54-4226-99D7-017EFC1488DF}">
      <dsp:nvSpPr>
        <dsp:cNvPr id="0" name=""/>
        <dsp:cNvSpPr/>
      </dsp:nvSpPr>
      <dsp:spPr>
        <a:xfrm>
          <a:off x="1323153" y="1746409"/>
          <a:ext cx="2301785" cy="2301785"/>
        </a:xfrm>
        <a:prstGeom prst="circularArrow">
          <a:avLst>
            <a:gd name="adj1" fmla="val 4687"/>
            <a:gd name="adj2" fmla="val 299029"/>
            <a:gd name="adj3" fmla="val 2489219"/>
            <a:gd name="adj4" fmla="val 15920595"/>
            <a:gd name="adj5" fmla="val 5469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p3d z="-52400" extrusionH="1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F3A3A0-5919-4E69-80DD-61760D6340A0}">
      <dsp:nvSpPr>
        <dsp:cNvPr id="0" name=""/>
        <dsp:cNvSpPr/>
      </dsp:nvSpPr>
      <dsp:spPr>
        <a:xfrm>
          <a:off x="193430" y="1301738"/>
          <a:ext cx="1672391" cy="1672391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4">
            <a:hueOff val="-2232385"/>
            <a:satOff val="13449"/>
            <a:lumOff val="1078"/>
            <a:alphaOff val="0"/>
          </a:schemeClr>
        </a:solidFill>
        <a:ln>
          <a:noFill/>
        </a:ln>
        <a:effectLst/>
        <a:sp3d z="-52400" extrusionH="1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9CEA93-9338-4361-A5E6-CF85B6019F5A}">
      <dsp:nvSpPr>
        <dsp:cNvPr id="0" name=""/>
        <dsp:cNvSpPr/>
      </dsp:nvSpPr>
      <dsp:spPr>
        <a:xfrm>
          <a:off x="861162" y="408164"/>
          <a:ext cx="1803174" cy="1803174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>
          <a:noFill/>
        </a:ln>
        <a:effectLst/>
        <a:sp3d z="-52400" extrusionH="1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#1">
  <dgm:title val=""/>
  <dgm:desc val=""/>
  <dgm:catLst>
    <dgm:cat type="relationship" pri="109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srcNode" val="gear1srcNode"/>
          <dgm:param type="dstNode" val="gear1dstNode"/>
          <dgm:param type="connRout" val="curv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srcNode" val="gear2srcNode"/>
          <dgm:param type="dstNode" val="gear2dstNode"/>
          <dgm:param type="connRout" val="curv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srcNode" val="gear3srcNode"/>
          <dgm:param type="dstNode" val="gear3dstNode"/>
          <dgm:param type="connRout" val="curv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5#1">
  <dgm:title val=""/>
  <dgm:desc val=""/>
  <dgm:catLst>
    <dgm:cat type="3D" pri="11500"/>
  </dgm:catLst>
  <dgm:scene3d>
    <a:camera prst="isometricOffAxis2Left" zoom="95000"/>
    <a:lightRig rig="flat" dir="t"/>
  </dgm:scene3d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224930-BC55-4F1D-8725-C90A011AF7B3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179D69-233E-41E2-9C36-C3BF678E30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7785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F2781-EFAE-4203-A48E-7E8C3E091DC4}" type="datetime1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BA135-B534-4335-AC20-E8A3B9E48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9582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7D929-1FF0-41EA-A959-17C683D90124}" type="datetime1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BA135-B534-4335-AC20-E8A3B9E48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3212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3BE1F-4DB2-4772-9E89-127F370B7F19}" type="datetime1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BA135-B534-4335-AC20-E8A3B9E48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6820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12F6C-8F2A-45C3-8A11-FBB843B3213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82400" y="92076"/>
            <a:ext cx="609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8841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552F0-733E-4F53-8A67-1ADE838D6FA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82400" y="6264276"/>
            <a:ext cx="609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1576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376DF-C98C-4538-A578-2947059F56F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82400" y="6340476"/>
            <a:ext cx="609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3661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4C337-CECD-42C0-89E3-42E1142413D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582400" y="6340476"/>
            <a:ext cx="609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4031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533A2-1B13-4613-BB5A-3ACF86122D3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1582400" y="6264276"/>
            <a:ext cx="609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4876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021FB-DEDB-4E89-856A-D3C1B16B18F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582400" y="6340476"/>
            <a:ext cx="609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8871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6932D-B943-4B38-A05F-FBAE30F57A2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582400" y="6264276"/>
            <a:ext cx="609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3457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E79A0-48B8-4BF0-A851-A39961FD7A1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582400" y="6264276"/>
            <a:ext cx="609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9579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B7000-8F47-4D07-9289-1B96DBEFEF6B}" type="datetime1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BA135-B534-4335-AC20-E8A3B9E48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8444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4A3FE-ACCD-45CF-B852-4C6FFCB65D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582400" y="6416676"/>
            <a:ext cx="609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02497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ADDA2-0A6F-4427-ADF8-02650DCE752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82400" y="6264276"/>
            <a:ext cx="609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25708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C4A94-F47E-4423-94D9-060FBDCC82D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82400" y="6340476"/>
            <a:ext cx="609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9623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3200" y="6416676"/>
            <a:ext cx="2946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5649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3200" y="6416676"/>
            <a:ext cx="2946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149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3200" y="6416676"/>
            <a:ext cx="2946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8558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886E3CF-BABB-42ED-9F68-691CCBC37736}" type="datetime1">
              <a:rPr lang="en-US" smtClean="0">
                <a:solidFill>
                  <a:prstClr val="black"/>
                </a:solidFill>
              </a:rPr>
              <a:t>2/25/2025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0490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D25FB48-33F1-48CA-9D40-559C3F3D54EB}" type="datetime1">
              <a:rPr lang="en-US" smtClean="0">
                <a:solidFill>
                  <a:prstClr val="black"/>
                </a:solidFill>
              </a:rPr>
              <a:t>2/25/2025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2351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DFC25AA-3326-441C-A788-F966FA81DF3D}" type="datetime1">
              <a:rPr lang="en-US" smtClean="0">
                <a:solidFill>
                  <a:prstClr val="black"/>
                </a:solidFill>
              </a:rPr>
              <a:t>2/25/2025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21068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B6DCB08-E275-4C6E-BA60-31CEED62D488}" type="datetime1">
              <a:rPr lang="en-US" smtClean="0">
                <a:solidFill>
                  <a:prstClr val="black"/>
                </a:solidFill>
              </a:rPr>
              <a:t>2/25/2025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9896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31B05-0490-46DE-9B43-9C76692D764D}" type="datetime1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BA135-B534-4335-AC20-E8A3B9E48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28478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544610C-EBA2-4C23-B971-427D25FBEDE2}" type="datetime1">
              <a:rPr lang="en-US" smtClean="0">
                <a:solidFill>
                  <a:prstClr val="black"/>
                </a:solidFill>
              </a:rPr>
              <a:t>2/25/2025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369434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93B1F04E-ABA4-42F9-8F39-9D4D56F20B3B}" type="datetime1">
              <a:rPr lang="en-US" smtClean="0">
                <a:solidFill>
                  <a:prstClr val="black"/>
                </a:solidFill>
              </a:rPr>
              <a:t>2/25/2025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559351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7446439-895A-4F7D-B5A0-8B5CDDDA0E5D}" type="datetime1">
              <a:rPr lang="en-US" smtClean="0">
                <a:solidFill>
                  <a:prstClr val="black"/>
                </a:solidFill>
              </a:rPr>
              <a:t>2/25/2025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222862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F24B23F-CF08-4268-B106-E71204DE1F72}" type="datetime1">
              <a:rPr lang="en-US" smtClean="0">
                <a:solidFill>
                  <a:prstClr val="black"/>
                </a:solidFill>
              </a:rPr>
              <a:t>2/25/2025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6790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EB682-5DEE-41D4-AD1B-7ADDC6E9BED7}" type="datetime1">
              <a:rPr lang="en-US" smtClean="0"/>
              <a:t>2/25/2025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BA135-B534-4335-AC20-E8A3B9E48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604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36FD6-1525-4434-BC02-C7FA94C2454A}" type="datetime1">
              <a:rPr lang="en-US" smtClean="0"/>
              <a:t>2/25/2025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BA135-B534-4335-AC20-E8A3B9E48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0241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747C2-4B79-459E-92D5-0D6A64566260}" type="datetime1">
              <a:rPr lang="en-US" smtClean="0"/>
              <a:t>2/25/2025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BA135-B534-4335-AC20-E8A3B9E48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3646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57C8D-B9F6-4799-A1EA-C509650D5035}" type="datetime1">
              <a:rPr lang="en-US" smtClean="0"/>
              <a:t>2/25/2025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BA135-B534-4335-AC20-E8A3B9E48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7169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C6524-0B5B-4E2B-AFCB-29A67FF7A6E1}" type="datetime1">
              <a:rPr lang="en-US" smtClean="0"/>
              <a:t>2/25/2025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BA135-B534-4335-AC20-E8A3B9E48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1595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384F1-45E1-4E23-ADCF-C29B2D68382D}" type="datetime1">
              <a:rPr lang="en-US" smtClean="0"/>
              <a:t>2/25/2025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BA135-B534-4335-AC20-E8A3B9E48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954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5A42E4-5492-4D0F-8BF8-20C153168869}" type="datetime1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4BA135-B534-4335-AC20-E8A3B9E48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106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0CFBDF-6DB0-4DD2-B8F6-A26F2D50B39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55400" y="6324600"/>
            <a:ext cx="736600" cy="533400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6770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3200" y="6416676"/>
            <a:ext cx="2946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53800" y="6248400"/>
            <a:ext cx="736600" cy="609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1236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74884" y="905608"/>
            <a:ext cx="9170377" cy="5715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BA135-B534-4335-AC20-E8A3B9E48B3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175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 smtClean="0">
                <a:latin typeface="Bahnschrift SemiLight SemiConde" panose="020B0502040204020203" pitchFamily="34" charset="0"/>
              </a:rPr>
              <a:t>What is a hormone?</a:t>
            </a:r>
            <a:endParaRPr lang="en-US" sz="4000" b="1" dirty="0">
              <a:latin typeface="Bahnschrift SemiLight SemiConde" panose="020B05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>
                <a:latin typeface="Bahnschrift Light SemiCondensed" panose="020B0502040204020203" pitchFamily="34" charset="0"/>
              </a:rPr>
              <a:t>Hormone is a chemical messenger produced by glands in the body. It travels through the blood stream to tissues and organs, regulating various bodily functions such as growth, metabolism, reproduction and mood.</a:t>
            </a:r>
          </a:p>
          <a:p>
            <a:r>
              <a:rPr lang="en-US" sz="2400" dirty="0" smtClean="0">
                <a:latin typeface="Bahnschrift Light SemiCondensed" panose="020B0502040204020203" pitchFamily="34" charset="0"/>
              </a:rPr>
              <a:t>Examples: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>
                <a:latin typeface="Bahnschrift Light SemiCondensed" panose="020B0502040204020203" pitchFamily="34" charset="0"/>
              </a:rPr>
              <a:t>Oxytocin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>
                <a:latin typeface="Bahnschrift Light SemiCondensed" panose="020B0502040204020203" pitchFamily="34" charset="0"/>
              </a:rPr>
              <a:t>Prolactin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>
                <a:latin typeface="Bahnschrift Light SemiCondensed" panose="020B0502040204020203" pitchFamily="34" charset="0"/>
              </a:rPr>
              <a:t>Triiodothyronine and tetra iodothyronine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>
                <a:latin typeface="Bahnschrift Light SemiCondensed" panose="020B0502040204020203" pitchFamily="34" charset="0"/>
              </a:rPr>
              <a:t>Estrogen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>
                <a:latin typeface="Bahnschrift Light SemiCondensed" panose="020B0502040204020203" pitchFamily="34" charset="0"/>
              </a:rPr>
              <a:t>Testosterone</a:t>
            </a:r>
          </a:p>
          <a:p>
            <a:pPr marL="457200" indent="-457200">
              <a:buFont typeface="+mj-lt"/>
              <a:buAutoNum type="arabicPeriod"/>
            </a:pPr>
            <a:endParaRPr lang="en-US" dirty="0" smtClean="0">
              <a:latin typeface="Bahnschrift Light SemiCondensed" panose="020B0502040204020203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5976" y="-56286"/>
            <a:ext cx="26842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CORE</a:t>
            </a:r>
            <a:r>
              <a:rPr lang="en-US" sz="4000" dirty="0" smtClean="0"/>
              <a:t> </a:t>
            </a:r>
            <a:r>
              <a:rPr lang="en-US" sz="2000" dirty="0" smtClean="0"/>
              <a:t>KNOWLEDGE</a:t>
            </a:r>
            <a:endParaRPr lang="en-US" sz="2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BA135-B534-4335-AC20-E8A3B9E48B3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442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Thyroid Hormone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6368" y="653143"/>
            <a:ext cx="9638522" cy="55238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5976" y="-56286"/>
            <a:ext cx="26842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CORE</a:t>
            </a:r>
            <a:r>
              <a:rPr lang="en-US" sz="4000" dirty="0" smtClean="0"/>
              <a:t> </a:t>
            </a:r>
            <a:r>
              <a:rPr lang="en-US" sz="2000" dirty="0" smtClean="0"/>
              <a:t>KNOWLEDGE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BA135-B534-4335-AC20-E8A3B9E48B3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656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,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44823" y="1027906"/>
            <a:ext cx="9491939" cy="58300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5976" y="-56286"/>
            <a:ext cx="26842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CORE</a:t>
            </a:r>
            <a:r>
              <a:rPr lang="en-US" sz="4000" dirty="0" smtClean="0"/>
              <a:t> </a:t>
            </a:r>
            <a:r>
              <a:rPr lang="en-US" sz="2000" dirty="0" smtClean="0"/>
              <a:t>KNOWLEDGE</a:t>
            </a:r>
            <a:endParaRPr lang="en-US" sz="2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BA135-B534-4335-AC20-E8A3B9E48B3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650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/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30" y="701029"/>
            <a:ext cx="10989906" cy="5779292"/>
          </a:xfrm>
        </p:spPr>
      </p:pic>
      <p:sp>
        <p:nvSpPr>
          <p:cNvPr id="5" name="TextBox 4"/>
          <p:cNvSpPr txBox="1"/>
          <p:nvPr/>
        </p:nvSpPr>
        <p:spPr>
          <a:xfrm>
            <a:off x="235976" y="-56286"/>
            <a:ext cx="26842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CORE</a:t>
            </a:r>
            <a:r>
              <a:rPr lang="en-US" sz="4000" dirty="0" smtClean="0"/>
              <a:t> </a:t>
            </a:r>
            <a:r>
              <a:rPr lang="en-US" sz="2000" dirty="0" smtClean="0"/>
              <a:t>KNOWLEDGE</a:t>
            </a:r>
            <a:endParaRPr lang="en-US" sz="2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BA135-B534-4335-AC20-E8A3B9E48B3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564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8212" y="1070979"/>
            <a:ext cx="9795588" cy="54138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5976" y="-56286"/>
            <a:ext cx="26842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CORE</a:t>
            </a:r>
            <a:r>
              <a:rPr lang="en-US" sz="4000" dirty="0" smtClean="0"/>
              <a:t> </a:t>
            </a:r>
            <a:r>
              <a:rPr lang="en-US" sz="2000" dirty="0" smtClean="0"/>
              <a:t>KNOWLEDGE</a:t>
            </a:r>
            <a:endParaRPr lang="en-US" sz="2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BA135-B534-4335-AC20-E8A3B9E48B3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744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 smtClean="0">
                <a:latin typeface="Bahnschrift SemiLight SemiConde" panose="020B0502040204020203" pitchFamily="34" charset="0"/>
              </a:rPr>
              <a:t>Normal Plasma Levels</a:t>
            </a:r>
            <a:endParaRPr lang="en-US" sz="4000" dirty="0">
              <a:latin typeface="Bahnschrift SemiLight SemiConde" panose="020B0502040204020203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2233" y="2024743"/>
            <a:ext cx="4806950" cy="3756885"/>
          </a:xfrm>
        </p:spPr>
      </p:pic>
      <p:sp>
        <p:nvSpPr>
          <p:cNvPr id="5" name="TextBox 4"/>
          <p:cNvSpPr txBox="1"/>
          <p:nvPr/>
        </p:nvSpPr>
        <p:spPr>
          <a:xfrm>
            <a:off x="235976" y="-56286"/>
            <a:ext cx="26842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CORE</a:t>
            </a:r>
            <a:r>
              <a:rPr lang="en-US" sz="4000" dirty="0" smtClean="0"/>
              <a:t> </a:t>
            </a:r>
            <a:r>
              <a:rPr lang="en-US" sz="2000" dirty="0" smtClean="0"/>
              <a:t>KNOWLEDGE</a:t>
            </a:r>
            <a:endParaRPr lang="en-US" sz="2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BA135-B534-4335-AC20-E8A3B9E48B3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406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 smtClean="0">
                <a:latin typeface="Bahnschrift SemiLight SemiConde" panose="020B0502040204020203" pitchFamily="34" charset="0"/>
              </a:rPr>
              <a:t>Regulation of Plasma Levels</a:t>
            </a:r>
            <a:endParaRPr lang="en-US" sz="4000" b="1" dirty="0">
              <a:latin typeface="Bahnschrift SemiLight SemiConde" panose="020B0502040204020203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584" y="1825625"/>
            <a:ext cx="7678832" cy="4351338"/>
          </a:xfrm>
        </p:spPr>
      </p:pic>
      <p:sp>
        <p:nvSpPr>
          <p:cNvPr id="5" name="TextBox 4"/>
          <p:cNvSpPr txBox="1"/>
          <p:nvPr/>
        </p:nvSpPr>
        <p:spPr>
          <a:xfrm>
            <a:off x="235976" y="-56286"/>
            <a:ext cx="26842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CORE</a:t>
            </a:r>
            <a:r>
              <a:rPr lang="en-US" sz="4000" dirty="0" smtClean="0"/>
              <a:t> </a:t>
            </a:r>
            <a:r>
              <a:rPr lang="en-US" sz="2000" dirty="0" smtClean="0"/>
              <a:t>KNOWLEDGE</a:t>
            </a:r>
            <a:endParaRPr lang="en-US" sz="2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BA135-B534-4335-AC20-E8A3B9E48B3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810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dirty="0" smtClean="0">
                <a:latin typeface="Bahnschrift SemiLight SemiConde" panose="020B0502040204020203" pitchFamily="34" charset="0"/>
              </a:rPr>
              <a:t>Mechanism of Action Of Thyroxine</a:t>
            </a:r>
            <a:br>
              <a:rPr lang="en-US" sz="4000" dirty="0" smtClean="0">
                <a:latin typeface="Bahnschrift SemiLight SemiConde" panose="020B0502040204020203" pitchFamily="34" charset="0"/>
              </a:rPr>
            </a:br>
            <a:r>
              <a:rPr lang="en-US" sz="4000" dirty="0" smtClean="0">
                <a:latin typeface="Bahnschrift SemiLight SemiConde" panose="020B0502040204020203" pitchFamily="34" charset="0"/>
              </a:rPr>
              <a:t>(</a:t>
            </a:r>
            <a:r>
              <a:rPr lang="en-US" sz="4000" dirty="0" err="1" smtClean="0">
                <a:latin typeface="Bahnschrift SemiLight SemiConde" panose="020B0502040204020203" pitchFamily="34" charset="0"/>
              </a:rPr>
              <a:t>Intranuclear</a:t>
            </a:r>
            <a:r>
              <a:rPr lang="en-US" sz="4000" dirty="0" smtClean="0">
                <a:latin typeface="Bahnschrift SemiLight SemiConde" panose="020B0502040204020203" pitchFamily="34" charset="0"/>
              </a:rPr>
              <a:t> receptor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45" y="2416628"/>
            <a:ext cx="2836506" cy="322839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454" y="1795474"/>
            <a:ext cx="6830007" cy="41271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5976" y="-56286"/>
            <a:ext cx="26842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CORE</a:t>
            </a:r>
            <a:r>
              <a:rPr lang="en-US" sz="4000" dirty="0" smtClean="0"/>
              <a:t> </a:t>
            </a:r>
            <a:r>
              <a:rPr lang="en-US" sz="2000" dirty="0" smtClean="0"/>
              <a:t>KNOWLEDGE</a:t>
            </a:r>
            <a:endParaRPr lang="en-US" sz="20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BA135-B534-4335-AC20-E8A3B9E48B3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654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8"/>
            <a:ext cx="10515600" cy="987812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>
                <a:latin typeface="Bahnschrift SemiLight SemiConde" panose="020B0502040204020203" pitchFamily="34" charset="0"/>
              </a:rPr>
              <a:t>Function Of Thyroid Hormones in the Body</a:t>
            </a:r>
            <a:endParaRPr lang="en-US" sz="4000" b="1" dirty="0">
              <a:latin typeface="Bahnschrift SemiLight SemiConde" panose="020B0502040204020203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151614"/>
            <a:ext cx="8675059" cy="543810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5976" y="-56286"/>
            <a:ext cx="26842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CORE</a:t>
            </a:r>
            <a:r>
              <a:rPr lang="en-US" sz="4000" dirty="0" smtClean="0"/>
              <a:t> </a:t>
            </a:r>
            <a:r>
              <a:rPr lang="en-US" sz="2000" dirty="0" smtClean="0"/>
              <a:t>KNOWLEDGE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BA135-B534-4335-AC20-E8A3B9E48B3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425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 smtClean="0">
                <a:latin typeface="Bahnschrift SemiLight SemiConde" panose="020B0502040204020203" pitchFamily="34" charset="0"/>
              </a:rPr>
              <a:t>Effect Of T3,T4 on The Body</a:t>
            </a:r>
            <a:endParaRPr lang="en-US" sz="4000" dirty="0">
              <a:latin typeface="Bahnschrift SemiLight SemiConde" panose="020B0502040204020203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387" y="1827411"/>
            <a:ext cx="5873225" cy="4347766"/>
          </a:xfrm>
        </p:spPr>
      </p:pic>
      <p:sp>
        <p:nvSpPr>
          <p:cNvPr id="5" name="TextBox 4"/>
          <p:cNvSpPr txBox="1"/>
          <p:nvPr/>
        </p:nvSpPr>
        <p:spPr>
          <a:xfrm>
            <a:off x="235976" y="-56286"/>
            <a:ext cx="26842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CORE</a:t>
            </a:r>
            <a:r>
              <a:rPr lang="en-US" sz="4000" dirty="0" smtClean="0"/>
              <a:t> </a:t>
            </a:r>
            <a:r>
              <a:rPr lang="en-US" sz="2000" dirty="0" smtClean="0"/>
              <a:t>KNOWLEDGE</a:t>
            </a:r>
            <a:endParaRPr lang="en-US" sz="2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BA135-B534-4335-AC20-E8A3B9E48B3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39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0609" y="167148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Bahnschrift SemiBold SemiConden" panose="020B0502040204020203" pitchFamily="34" charset="0"/>
              </a:rPr>
              <a:t>Endocrinology</a:t>
            </a:r>
            <a:r>
              <a:rPr lang="en-US" dirty="0" smtClean="0">
                <a:latin typeface="Bahnschrift SemiLight SemiConde" panose="020B0502040204020203" pitchFamily="34" charset="0"/>
              </a:rPr>
              <a:t> </a:t>
            </a:r>
            <a:r>
              <a:rPr lang="en-US" dirty="0" smtClean="0">
                <a:latin typeface="Bahnschrift SemiBold" panose="020B0502040204020203" pitchFamily="34" charset="0"/>
              </a:rPr>
              <a:t>Module</a:t>
            </a:r>
            <a:r>
              <a:rPr lang="en-US" dirty="0" smtClean="0">
                <a:latin typeface="Bahnschrift SemiLight SemiConde" panose="020B0502040204020203" pitchFamily="34" charset="0"/>
              </a:rPr>
              <a:t/>
            </a:r>
            <a:br>
              <a:rPr lang="en-US" dirty="0" smtClean="0">
                <a:latin typeface="Bahnschrift SemiLight SemiConde" panose="020B0502040204020203" pitchFamily="34" charset="0"/>
              </a:rPr>
            </a:br>
            <a:r>
              <a:rPr lang="en-US" sz="4400" dirty="0" smtClean="0">
                <a:latin typeface="Bahnschrift SemiLight SemiConde" panose="020B0502040204020203" pitchFamily="34" charset="0"/>
              </a:rPr>
              <a:t>2</a:t>
            </a:r>
            <a:r>
              <a:rPr lang="en-US" sz="4400" baseline="30000" dirty="0" smtClean="0">
                <a:latin typeface="Bahnschrift SemiLight SemiConde" panose="020B0502040204020203" pitchFamily="34" charset="0"/>
              </a:rPr>
              <a:t>nd</a:t>
            </a:r>
            <a:r>
              <a:rPr lang="en-US" dirty="0" smtClean="0">
                <a:latin typeface="Bahnschrift SemiLight SemiConde" panose="020B0502040204020203" pitchFamily="34" charset="0"/>
              </a:rPr>
              <a:t> </a:t>
            </a:r>
            <a:r>
              <a:rPr lang="en-US" sz="4400" dirty="0" smtClean="0">
                <a:latin typeface="Bahnschrift SemiLight SemiConde" panose="020B0502040204020203" pitchFamily="34" charset="0"/>
              </a:rPr>
              <a:t>Year</a:t>
            </a:r>
            <a:r>
              <a:rPr lang="en-US" dirty="0" smtClean="0">
                <a:latin typeface="Bahnschrift SemiLight SemiConde" panose="020B0502040204020203" pitchFamily="34" charset="0"/>
              </a:rPr>
              <a:t> </a:t>
            </a:r>
            <a:r>
              <a:rPr lang="en-US" sz="3600" dirty="0" smtClean="0">
                <a:latin typeface="Bahnschrift SemiLight SemiConde" panose="020B0502040204020203" pitchFamily="34" charset="0"/>
              </a:rPr>
              <a:t>MBBS(LGIS)</a:t>
            </a:r>
            <a:r>
              <a:rPr lang="en-US" dirty="0" smtClean="0">
                <a:latin typeface="Bahnschrift SemiLight SemiConde" panose="020B0502040204020203" pitchFamily="34" charset="0"/>
              </a:rPr>
              <a:t/>
            </a:r>
            <a:br>
              <a:rPr lang="en-US" dirty="0" smtClean="0">
                <a:latin typeface="Bahnschrift SemiLight SemiConde" panose="020B0502040204020203" pitchFamily="34" charset="0"/>
              </a:rPr>
            </a:br>
            <a:r>
              <a:rPr lang="en-US" dirty="0" smtClean="0">
                <a:latin typeface="Bahnschrift SemiLight SemiConde" panose="020B0502040204020203" pitchFamily="34" charset="0"/>
              </a:rPr>
              <a:t>THYROID HORMONE</a:t>
            </a:r>
            <a:endParaRPr lang="en-US" dirty="0">
              <a:latin typeface="Bahnschrift SemiLight SemiConde" panose="020B0502040204020203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426497" y="5229710"/>
            <a:ext cx="2234562" cy="1078240"/>
          </a:xfrm>
        </p:spPr>
        <p:txBody>
          <a:bodyPr>
            <a:normAutofit fontScale="92500" lnSpcReduction="10000"/>
          </a:bodyPr>
          <a:lstStyle/>
          <a:p>
            <a:pPr algn="r"/>
            <a:endParaRPr lang="en-US" dirty="0">
              <a:latin typeface="Bahnschrift SemiLight SemiConde" panose="020B0502040204020203" pitchFamily="34" charset="0"/>
            </a:endParaRPr>
          </a:p>
          <a:p>
            <a:pPr algn="r"/>
            <a:r>
              <a:rPr lang="en-US" dirty="0" smtClean="0">
                <a:latin typeface="Bahnschrift SemiLight SemiConde" panose="020B0502040204020203" pitchFamily="34" charset="0"/>
              </a:rPr>
              <a:t>                                                                                                                                 </a:t>
            </a:r>
            <a:r>
              <a:rPr lang="en-US" sz="2600" dirty="0" smtClean="0">
                <a:latin typeface="Bahnschrift SemiLight SemiConde" panose="020B0502040204020203" pitchFamily="34" charset="0"/>
              </a:rPr>
              <a:t>Date</a:t>
            </a:r>
            <a:r>
              <a:rPr lang="en-US" dirty="0" smtClean="0">
                <a:latin typeface="Bahnschrift SemiLight SemiConde" panose="020B0502040204020203" pitchFamily="34" charset="0"/>
              </a:rPr>
              <a:t>: 00-00-2025</a:t>
            </a:r>
            <a:endParaRPr lang="en-US" dirty="0">
              <a:latin typeface="Bahnschrift SemiLight SemiConde" panose="020B0502040204020203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322" y="2753825"/>
            <a:ext cx="4123594" cy="40074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862" y="167148"/>
            <a:ext cx="1668264" cy="16608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332" y="3629165"/>
            <a:ext cx="1755800" cy="187163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52316" y="5848465"/>
            <a:ext cx="32718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PRESENTOR</a:t>
            </a:r>
            <a:r>
              <a:rPr lang="en-US" dirty="0" smtClean="0"/>
              <a:t>: </a:t>
            </a:r>
            <a:r>
              <a:rPr lang="en-US" sz="2400" dirty="0" smtClean="0"/>
              <a:t>Dr</a:t>
            </a:r>
            <a:r>
              <a:rPr lang="en-US" dirty="0" smtClean="0"/>
              <a:t>. </a:t>
            </a:r>
            <a:r>
              <a:rPr lang="en-US" sz="2400" dirty="0" smtClean="0"/>
              <a:t>RAHAT</a:t>
            </a:r>
            <a:endParaRPr lang="en-US" sz="240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BA135-B534-4335-AC20-E8A3B9E48B3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949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0180" y="681135"/>
            <a:ext cx="8780106" cy="54958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5976" y="-56286"/>
            <a:ext cx="26842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CORE</a:t>
            </a:r>
            <a:r>
              <a:rPr lang="en-US" sz="4000" dirty="0" smtClean="0"/>
              <a:t> </a:t>
            </a:r>
            <a:r>
              <a:rPr lang="en-US" sz="2000" dirty="0" smtClean="0"/>
              <a:t>KNOWLEDGE</a:t>
            </a:r>
            <a:endParaRPr lang="en-US" sz="2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BA135-B534-4335-AC20-E8A3B9E48B3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42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9249" y="923730"/>
            <a:ext cx="11241832" cy="563569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5976" y="-56286"/>
            <a:ext cx="26842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CORE</a:t>
            </a:r>
            <a:r>
              <a:rPr lang="en-US" sz="4000" dirty="0" smtClean="0"/>
              <a:t> </a:t>
            </a:r>
            <a:r>
              <a:rPr lang="en-US" sz="2000" dirty="0" smtClean="0"/>
              <a:t>KNOWLEDGE</a:t>
            </a:r>
            <a:endParaRPr lang="en-US" sz="2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BA135-B534-4335-AC20-E8A3B9E48B3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068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 smtClean="0">
                <a:latin typeface="Bahnschrift SemiLight SemiConde" panose="020B0502040204020203" pitchFamily="34" charset="0"/>
              </a:rPr>
              <a:t>Thyroid Function Tests</a:t>
            </a:r>
            <a:endParaRPr lang="en-US" sz="4000" b="1" dirty="0">
              <a:latin typeface="Bahnschrift SemiLight SemiConde" panose="020B0502040204020203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791" y="1825625"/>
            <a:ext cx="8680418" cy="4351338"/>
          </a:xfrm>
        </p:spPr>
      </p:pic>
      <p:sp>
        <p:nvSpPr>
          <p:cNvPr id="5" name="TextBox 4"/>
          <p:cNvSpPr txBox="1"/>
          <p:nvPr/>
        </p:nvSpPr>
        <p:spPr>
          <a:xfrm>
            <a:off x="235976" y="-56286"/>
            <a:ext cx="26842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CORE</a:t>
            </a:r>
            <a:r>
              <a:rPr lang="en-US" sz="4000" dirty="0" smtClean="0"/>
              <a:t> </a:t>
            </a:r>
            <a:r>
              <a:rPr lang="en-US" sz="2000" dirty="0" smtClean="0"/>
              <a:t>KNOWLEDGE</a:t>
            </a:r>
            <a:endParaRPr lang="en-US" sz="2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BA135-B534-4335-AC20-E8A3B9E48B3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463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 smtClean="0">
                <a:latin typeface="Bahnschrift SemiLight SemiConde" panose="020B0502040204020203" pitchFamily="34" charset="0"/>
              </a:rPr>
              <a:t>Calcitonin</a:t>
            </a:r>
            <a:endParaRPr lang="en-US" sz="4000" b="1" dirty="0">
              <a:latin typeface="Bahnschrift SemiLight SemiConde" panose="020B0502040204020203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97333" y="1825625"/>
            <a:ext cx="4997334" cy="43513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5976" y="-56286"/>
            <a:ext cx="26842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CORE</a:t>
            </a:r>
            <a:r>
              <a:rPr lang="en-US" sz="4000" dirty="0" smtClean="0"/>
              <a:t> </a:t>
            </a:r>
            <a:r>
              <a:rPr lang="en-US" sz="2000" dirty="0" smtClean="0"/>
              <a:t>KNOWLEDGE</a:t>
            </a:r>
            <a:endParaRPr lang="en-US" sz="2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BA135-B534-4335-AC20-E8A3B9E48B3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330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 smtClean="0">
                <a:latin typeface="Bahnschrift SemiLight SemiConde" panose="020B0502040204020203" pitchFamily="34" charset="0"/>
              </a:rPr>
              <a:t>Summary</a:t>
            </a:r>
            <a:endParaRPr lang="en-US" sz="4000" b="1" dirty="0">
              <a:latin typeface="Bahnschrift SemiLight SemiConde" panose="020B0502040204020203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258008"/>
            <a:ext cx="9640077" cy="3321697"/>
          </a:xfrm>
        </p:spPr>
      </p:pic>
      <p:sp>
        <p:nvSpPr>
          <p:cNvPr id="5" name="TextBox 4"/>
          <p:cNvSpPr txBox="1"/>
          <p:nvPr/>
        </p:nvSpPr>
        <p:spPr>
          <a:xfrm>
            <a:off x="235976" y="-56286"/>
            <a:ext cx="26842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CORE</a:t>
            </a:r>
            <a:r>
              <a:rPr lang="en-US" sz="4000" dirty="0" smtClean="0"/>
              <a:t> </a:t>
            </a:r>
            <a:r>
              <a:rPr lang="en-US" sz="2000" dirty="0" smtClean="0"/>
              <a:t>KNOWLEDGE</a:t>
            </a:r>
            <a:endParaRPr lang="en-US" sz="2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BA135-B534-4335-AC20-E8A3B9E48B3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799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72466" y="2871019"/>
            <a:ext cx="56437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VERTICAL INTEGRATION</a:t>
            </a:r>
            <a:endParaRPr lang="en-US" sz="4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BA135-B534-4335-AC20-E8A3B9E48B3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8783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514350" indent="-514350" algn="ctr">
              <a:buFont typeface="+mj-lt"/>
              <a:buAutoNum type="arabicPeriod"/>
            </a:pPr>
            <a:r>
              <a:rPr lang="en-US" sz="4000" b="1" dirty="0" smtClean="0">
                <a:latin typeface="Bahnschrift SemiLight SemiConde" panose="020B0502040204020203" pitchFamily="34" charset="0"/>
              </a:rPr>
              <a:t>Hyperthyroidism</a:t>
            </a:r>
            <a:endParaRPr lang="en-US" sz="4000" b="1" dirty="0">
              <a:latin typeface="Bahnschrift SemiLight SemiConde" panose="020B05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>
                <a:latin typeface="Bahnschrift SemiLight SemiConde" panose="020B0502040204020203" pitchFamily="34" charset="0"/>
              </a:rPr>
              <a:t>Hyperactivity of thyroid gland leading to raised calcitonin, free T4,free T3 levels in blood and in result of negative feedback reduced TSH levels.</a:t>
            </a:r>
          </a:p>
          <a:p>
            <a:r>
              <a:rPr lang="en-US" sz="2400" dirty="0" smtClean="0">
                <a:latin typeface="Bahnschrift SemiLight SemiConde" panose="020B0502040204020203" pitchFamily="34" charset="0"/>
              </a:rPr>
              <a:t>Causes: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>
                <a:latin typeface="Bahnschrift SemiLight SemiConde" panose="020B0502040204020203" pitchFamily="34" charset="0"/>
              </a:rPr>
              <a:t>Primary Hyperthyroidism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400" dirty="0" smtClean="0">
                <a:latin typeface="Bahnschrift SemiLight SemiConde" panose="020B0502040204020203" pitchFamily="34" charset="0"/>
              </a:rPr>
              <a:t>Graves Disease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400" dirty="0" smtClean="0">
                <a:latin typeface="Bahnschrift SemiLight SemiConde" panose="020B0502040204020203" pitchFamily="34" charset="0"/>
              </a:rPr>
              <a:t>Toxic adenoma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400" dirty="0" smtClean="0">
                <a:latin typeface="Bahnschrift SemiLight SemiConde" panose="020B0502040204020203" pitchFamily="34" charset="0"/>
              </a:rPr>
              <a:t>Iodine excess</a:t>
            </a:r>
          </a:p>
          <a:p>
            <a:pPr marL="457200" indent="-457200">
              <a:buAutoNum type="arabicPeriod" startAt="2"/>
            </a:pPr>
            <a:r>
              <a:rPr lang="en-US" sz="2400" dirty="0" smtClean="0">
                <a:latin typeface="Bahnschrift SemiLight SemiConde" panose="020B0502040204020203" pitchFamily="34" charset="0"/>
              </a:rPr>
              <a:t>Secondary Hyperthyroidism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400" dirty="0" smtClean="0">
                <a:latin typeface="Bahnschrift SemiLight SemiConde" panose="020B0502040204020203" pitchFamily="34" charset="0"/>
              </a:rPr>
              <a:t>Pituitary adenoma</a:t>
            </a:r>
            <a:endParaRPr lang="en-US" sz="2400" dirty="0">
              <a:latin typeface="Bahnschrift SemiLight SemiConde" panose="020B0502040204020203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5977" y="230188"/>
            <a:ext cx="21434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VERTICAL INTEGRATION</a:t>
            </a:r>
            <a:endParaRPr lang="en-US" sz="2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BA135-B534-4335-AC20-E8A3B9E48B3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133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3713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 smtClean="0">
                <a:latin typeface="Bahnschrift SemiLight SemiConde" panose="020B0502040204020203" pitchFamily="34" charset="0"/>
              </a:rPr>
              <a:t>Hyperthyroidism Signs And Symptoms </a:t>
            </a:r>
            <a:endParaRPr lang="en-US" sz="4000" dirty="0">
              <a:latin typeface="Bahnschrift SemiLight SemiConde" panose="020B0502040204020203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950097"/>
            <a:ext cx="5402813" cy="409614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816" y="2071396"/>
            <a:ext cx="3900195" cy="381621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5977" y="230188"/>
            <a:ext cx="21434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VERTICAL INTEGRATION</a:t>
            </a:r>
            <a:endParaRPr lang="en-US" sz="2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BA135-B534-4335-AC20-E8A3B9E48B3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102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Bahnschrift SemiLight SemiConde" panose="020B0502040204020203" pitchFamily="34" charset="0"/>
              </a:rPr>
              <a:t/>
            </a:r>
            <a:br>
              <a:rPr lang="en-US" b="1" dirty="0">
                <a:latin typeface="Bahnschrift SemiLight SemiConde" panose="020B0502040204020203" pitchFamily="34" charset="0"/>
              </a:rPr>
            </a:br>
            <a:r>
              <a:rPr lang="en-US" sz="4000" b="1" dirty="0" smtClean="0">
                <a:latin typeface="Bahnschrift SemiLight SemiConde" panose="020B0502040204020203" pitchFamily="34" charset="0"/>
              </a:rPr>
              <a:t>Treatment</a:t>
            </a:r>
            <a:endParaRPr lang="en-US" sz="4000" b="1" dirty="0">
              <a:latin typeface="Bahnschrift SemiLight SemiConde" panose="020B05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>
                <a:latin typeface="Bahnschrift SemiLight SemiConde" panose="020B0502040204020203" pitchFamily="34" charset="0"/>
              </a:rPr>
              <a:t>Medication: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>
                <a:latin typeface="Bahnschrift SemiLight SemiConde" panose="020B0502040204020203" pitchFamily="34" charset="0"/>
              </a:rPr>
              <a:t>Anti thyroid substances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>
                <a:latin typeface="Bahnschrift SemiLight SemiConde" panose="020B0502040204020203" pitchFamily="34" charset="0"/>
              </a:rPr>
              <a:t>Radioactive iodine</a:t>
            </a:r>
          </a:p>
          <a:p>
            <a:r>
              <a:rPr lang="en-US" sz="2400" dirty="0" smtClean="0">
                <a:latin typeface="Bahnschrift SemiLight SemiConde" panose="020B0502040204020203" pitchFamily="34" charset="0"/>
              </a:rPr>
              <a:t>Surgical intervention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>
                <a:latin typeface="Bahnschrift SemiLight SemiConde" panose="020B0502040204020203" pitchFamily="34" charset="0"/>
              </a:rPr>
              <a:t>Partial or subtotal thyroidectomy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>
                <a:latin typeface="Bahnschrift SemiLight SemiConde" panose="020B0502040204020203" pitchFamily="34" charset="0"/>
              </a:rPr>
              <a:t>Total thyroidectomy</a:t>
            </a:r>
          </a:p>
          <a:p>
            <a:pPr marL="0" indent="0">
              <a:buNone/>
            </a:pPr>
            <a:r>
              <a:rPr lang="en-US" sz="2400" dirty="0" smtClean="0">
                <a:latin typeface="Bahnschrift SemiLight SemiConde" panose="020B0502040204020203" pitchFamily="34" charset="0"/>
              </a:rPr>
              <a:t>(Ligation of superior thyroid artery near the gland to prevent damage to recurrent laryngeal nerve)</a:t>
            </a:r>
            <a:endParaRPr lang="en-US" sz="2400" dirty="0">
              <a:latin typeface="Bahnschrift SemiLight SemiConde" panose="020B0502040204020203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5977" y="230188"/>
            <a:ext cx="21434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VERTICAL INTEGRATION</a:t>
            </a:r>
            <a:endParaRPr lang="en-US" sz="2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BA135-B534-4335-AC20-E8A3B9E48B3A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126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latin typeface="Bahnschrift SemiLight SemiConde" panose="020B0502040204020203" pitchFamily="34" charset="0"/>
              </a:rPr>
              <a:t>2.Hypothyroidism</a:t>
            </a:r>
            <a:endParaRPr lang="en-US" b="1" dirty="0">
              <a:latin typeface="Bahnschrift SemiLight SemiConde" panose="020B05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>
                <a:latin typeface="Bahnschrift SemiLight SemiConde" panose="020B0502040204020203" pitchFamily="34" charset="0"/>
              </a:rPr>
              <a:t>Underactivity of thyroid gland leading to Low free T4 levels resulting in raised TSH levels.</a:t>
            </a:r>
          </a:p>
          <a:p>
            <a:r>
              <a:rPr lang="en-US" sz="2400" dirty="0" smtClean="0">
                <a:latin typeface="Bahnschrift SemiLight SemiConde" panose="020B0502040204020203" pitchFamily="34" charset="0"/>
              </a:rPr>
              <a:t>Causes: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>
                <a:latin typeface="Bahnschrift SemiLight SemiConde" panose="020B0502040204020203" pitchFamily="34" charset="0"/>
              </a:rPr>
              <a:t>Hashimoto thyroiditis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>
                <a:latin typeface="Bahnschrift SemiLight SemiConde" panose="020B0502040204020203" pitchFamily="34" charset="0"/>
              </a:rPr>
              <a:t>Autoimmune disease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>
                <a:latin typeface="Bahnschrift SemiLight SemiConde" panose="020B0502040204020203" pitchFamily="34" charset="0"/>
              </a:rPr>
              <a:t>Iodine deficiency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>
                <a:latin typeface="Bahnschrift SemiLight SemiConde" panose="020B0502040204020203" pitchFamily="34" charset="0"/>
              </a:rPr>
              <a:t>Radiation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>
                <a:latin typeface="Bahnschrift SemiLight SemiConde" panose="020B0502040204020203" pitchFamily="34" charset="0"/>
              </a:rPr>
              <a:t>Infections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>
                <a:latin typeface="Bahnschrift SemiLight SemiConde" panose="020B0502040204020203" pitchFamily="34" charset="0"/>
              </a:rPr>
              <a:t>Pituitary tumors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35977" y="230188"/>
            <a:ext cx="21434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VERTICAL INTEGRATION</a:t>
            </a:r>
            <a:endParaRPr lang="en-US" sz="2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BA135-B534-4335-AC20-E8A3B9E48B3A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906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+mn-lt"/>
              </a:rPr>
              <a:t>Motto, Vision, Dream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16040955"/>
              </p:ext>
            </p:extLst>
          </p:nvPr>
        </p:nvGraphicFramePr>
        <p:xfrm>
          <a:off x="1257914" y="1295401"/>
          <a:ext cx="3269582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ctangle 4"/>
          <p:cNvSpPr/>
          <p:nvPr/>
        </p:nvSpPr>
        <p:spPr>
          <a:xfrm>
            <a:off x="6096001" y="1295401"/>
            <a:ext cx="4114799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altLang="en-US" sz="2800" dirty="0">
                <a:solidFill>
                  <a:prstClr val="black"/>
                </a:solidFill>
                <a:latin typeface="Calibri" panose="020F0502020204030204"/>
              </a:rPr>
              <a:t>To impart evidence based research oriented medical education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altLang="en-US" sz="280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altLang="en-US" sz="2800" dirty="0">
                <a:solidFill>
                  <a:prstClr val="black"/>
                </a:solidFill>
                <a:latin typeface="Calibri" panose="020F0502020204030204"/>
              </a:rPr>
              <a:t>To provide best possible patient care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altLang="en-US" sz="280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altLang="en-US" sz="2800" dirty="0">
                <a:solidFill>
                  <a:prstClr val="black"/>
                </a:solidFill>
                <a:latin typeface="Calibri" panose="020F0502020204030204"/>
              </a:rPr>
              <a:t>To inculcate the values of mutual respect and ethical practice of medicine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altLang="en-US" sz="28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>
                <a:solidFill>
                  <a:prstClr val="black"/>
                </a:solidFill>
                <a:latin typeface="Calibri"/>
              </a:rPr>
              <a:pPr/>
              <a:t>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990029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latin typeface="Bahnschrift SemiLight SemiConde" panose="020B0502040204020203" pitchFamily="34" charset="0"/>
              </a:rPr>
              <a:t>Signs And Symptoms</a:t>
            </a:r>
            <a:endParaRPr lang="en-US" b="1" dirty="0">
              <a:latin typeface="Bahnschrift SemiLight SemiConde" panose="020B0502040204020203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311" y="1690688"/>
            <a:ext cx="5691672" cy="4672786"/>
          </a:xfrm>
        </p:spPr>
      </p:pic>
      <p:sp>
        <p:nvSpPr>
          <p:cNvPr id="5" name="TextBox 4"/>
          <p:cNvSpPr txBox="1"/>
          <p:nvPr/>
        </p:nvSpPr>
        <p:spPr>
          <a:xfrm>
            <a:off x="235977" y="230188"/>
            <a:ext cx="21434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VERTICAL INTEGRATION</a:t>
            </a:r>
            <a:endParaRPr lang="en-US" sz="2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BA135-B534-4335-AC20-E8A3B9E48B3A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18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 smtClean="0">
                <a:latin typeface="Bahnschrift SemiLight SemiConde" panose="020B0502040204020203" pitchFamily="34" charset="0"/>
              </a:rPr>
              <a:t>Prevention</a:t>
            </a:r>
            <a:endParaRPr lang="en-US" sz="4000" dirty="0">
              <a:latin typeface="Bahnschrift SemiLight SemiConde" panose="020B05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>
                <a:latin typeface="Bahnschrift SemiLight SemiConde" panose="020B0502040204020203" pitchFamily="34" charset="0"/>
              </a:rPr>
              <a:t>Adequate iodine in diet</a:t>
            </a:r>
          </a:p>
          <a:p>
            <a:r>
              <a:rPr lang="en-US" sz="2400" dirty="0" smtClean="0">
                <a:latin typeface="Bahnschrift SemiLight SemiConde" panose="020B0502040204020203" pitchFamily="34" charset="0"/>
              </a:rPr>
              <a:t>Low exposure to radiation</a:t>
            </a:r>
          </a:p>
          <a:p>
            <a:r>
              <a:rPr lang="en-US" sz="2400" dirty="0" smtClean="0">
                <a:latin typeface="Bahnschrift SemiLight SemiConde" panose="020B0502040204020203" pitchFamily="34" charset="0"/>
              </a:rPr>
              <a:t>Avoid self medication</a:t>
            </a:r>
          </a:p>
          <a:p>
            <a:r>
              <a:rPr lang="en-US" sz="2400" dirty="0" smtClean="0">
                <a:latin typeface="Bahnschrift SemiLight SemiConde" panose="020B0502040204020203" pitchFamily="34" charset="0"/>
              </a:rPr>
              <a:t>Avoid gluten</a:t>
            </a:r>
          </a:p>
          <a:p>
            <a:r>
              <a:rPr lang="en-US" sz="2400" dirty="0" smtClean="0">
                <a:latin typeface="Bahnschrift SemiLight SemiConde" panose="020B0502040204020203" pitchFamily="34" charset="0"/>
              </a:rPr>
              <a:t>Keep stress and anxiety in order by doing yoga and exercise</a:t>
            </a:r>
            <a:endParaRPr lang="en-US" sz="2400" dirty="0">
              <a:latin typeface="Bahnschrift SemiLight SemiConde" panose="020B0502040204020203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5977" y="230188"/>
            <a:ext cx="21434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VERTICAL INTEGRATION</a:t>
            </a:r>
            <a:endParaRPr lang="en-US" sz="2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BA135-B534-4335-AC20-E8A3B9E48B3A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569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 smtClean="0">
                <a:latin typeface="Bahnschrift SemiLight SemiConde" panose="020B0502040204020203" pitchFamily="34" charset="0"/>
              </a:rPr>
              <a:t>3. Goiter</a:t>
            </a:r>
            <a:endParaRPr lang="en-US" sz="4000" b="1" dirty="0">
              <a:latin typeface="Bahnschrift SemiLight SemiConde" panose="020B0502040204020203" pitchFamily="34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250" y="3201194"/>
            <a:ext cx="2857500" cy="1600200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678" y="1690688"/>
            <a:ext cx="6607629" cy="411906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35977" y="230188"/>
            <a:ext cx="21434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VERTICAL INTEGRATION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BA135-B534-4335-AC20-E8A3B9E48B3A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583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55923" y="2939845"/>
            <a:ext cx="54765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SPIRAL INTEGRATION</a:t>
            </a:r>
            <a:endParaRPr lang="en-US" sz="4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BA135-B534-4335-AC20-E8A3B9E48B3A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2391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0870" y="320675"/>
            <a:ext cx="7886700" cy="1325563"/>
          </a:xfrm>
        </p:spPr>
        <p:txBody>
          <a:bodyPr>
            <a:normAutofit/>
          </a:bodyPr>
          <a:lstStyle/>
          <a:p>
            <a:pPr algn="l"/>
            <a:r>
              <a:rPr sz="3600" spc="-1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/>
                <a:cs typeface="Calibri" panose="020F0502020204030204"/>
                <a:sym typeface="+mn-ea"/>
              </a:rPr>
              <a:t/>
            </a:r>
            <a:br>
              <a:rPr sz="3600" spc="-1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/>
                <a:cs typeface="Calibri" panose="020F0502020204030204"/>
                <a:sym typeface="+mn-ea"/>
              </a:rPr>
            </a:br>
            <a:r>
              <a:rPr lang="en-US" sz="3600" spc="-1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/>
                <a:cs typeface="Calibri" panose="020F0502020204030204"/>
                <a:sym typeface="+mn-ea"/>
              </a:rPr>
              <a:t>                       </a:t>
            </a:r>
            <a:r>
              <a:rPr sz="4000" spc="-1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/>
                <a:cs typeface="Calibri" panose="020F0502020204030204"/>
                <a:sym typeface="+mn-ea"/>
              </a:rPr>
              <a:t>Family</a:t>
            </a:r>
            <a:r>
              <a:rPr sz="3600" spc="-55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z="3600" spc="-1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/>
                <a:cs typeface="Calibri" panose="020F0502020204030204"/>
                <a:sym typeface="+mn-ea"/>
              </a:rPr>
              <a:t>Medicine</a:t>
            </a:r>
            <a:endParaRPr lang="en-US" sz="3600" b="1" spc="-1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/>
              <a:cs typeface="Calibri" panose="020F0502020204030204"/>
              <a:sym typeface="+mn-e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34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769374" y="1646238"/>
            <a:ext cx="10515600" cy="4351338"/>
          </a:xfrm>
        </p:spPr>
        <p:txBody>
          <a:bodyPr>
            <a:normAutofit fontScale="75000" lnSpcReduction="20000"/>
          </a:bodyPr>
          <a:lstStyle/>
          <a:p>
            <a:r>
              <a:rPr lang="en-US"/>
              <a:t>Family Medicine plays important role in following manner:</a:t>
            </a:r>
          </a:p>
          <a:p>
            <a:pPr marL="457200" indent="-457200">
              <a:buFont typeface="+mj-lt"/>
              <a:buAutoNum type="arabicPeriod"/>
            </a:pPr>
            <a:r>
              <a:rPr lang="en-US"/>
              <a:t>Diagnosis: Family physician plays a crucial role in recognizing the signs and symptoms such as developmental delays, muscle weakness, and neurological abnormalities.</a:t>
            </a:r>
          </a:p>
          <a:p>
            <a:pPr marL="457200" indent="-457200">
              <a:buFont typeface="+mj-lt"/>
              <a:buAutoNum type="arabicPeriod"/>
            </a:pPr>
            <a:r>
              <a:rPr lang="en-US"/>
              <a:t>Education: Family physicians educate patients and their families about Leigh syndrome, including its underlying genetic cause, clinical manifestations, prognosis, and available treatment options.</a:t>
            </a:r>
          </a:p>
          <a:p>
            <a:pPr marL="457200" indent="-457200">
              <a:buFont typeface="+mj-lt"/>
              <a:buAutoNum type="arabicPeriod"/>
            </a:pPr>
            <a:r>
              <a:rPr lang="en-US"/>
              <a:t>Multidisciplinary Care Coordination: Family physicians collaborate with a multidisciplinary team of health care professionals, including neurologists, genetic counselors, physical therapists, occupational therapists, and social workers, to provide comprehensive care for individuals with Leigh syndrome.</a:t>
            </a:r>
          </a:p>
          <a:p>
            <a:pPr marL="457200" indent="-457200">
              <a:buFont typeface="+mj-lt"/>
              <a:buAutoNum type="arabicPeriod"/>
            </a:pPr>
            <a:r>
              <a:rPr lang="en-US"/>
              <a:t>Community Support: Family physicians advocate for individuals with Leigh syndrome and their families within the healthcare system and the broader community.</a:t>
            </a:r>
          </a:p>
          <a:p>
            <a:pPr marL="457200" indent="-457200">
              <a:buFont typeface="+mj-lt"/>
              <a:buAutoNum type="arabicPeriod"/>
            </a:pPr>
            <a:r>
              <a:rPr lang="en-US"/>
              <a:t>Refer to Specialists: Family physicians refer to patient to the specialist for further treatment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3794" y="232185"/>
            <a:ext cx="39034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SPIRAL INTEGRATION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63833001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6916" y="136209"/>
            <a:ext cx="10515600" cy="1325563"/>
          </a:xfrm>
        </p:spPr>
        <p:txBody>
          <a:bodyPr/>
          <a:lstStyle/>
          <a:p>
            <a:pPr algn="l"/>
            <a:r>
              <a:rPr lang="en-US" sz="3600" b="1" dirty="0">
                <a:latin typeface="Calibri" panose="020F0502020204030204" pitchFamily="34" charset="0"/>
              </a:rPr>
              <a:t/>
            </a:r>
            <a:br>
              <a:rPr lang="en-US" sz="3600" b="1" dirty="0">
                <a:latin typeface="Calibri" panose="020F0502020204030204" pitchFamily="34" charset="0"/>
              </a:rPr>
            </a:br>
            <a:r>
              <a:rPr lang="en-US" sz="3600" b="1" dirty="0">
                <a:latin typeface="Calibri" panose="020F0502020204030204" pitchFamily="34" charset="0"/>
              </a:rPr>
              <a:t>                Artificial Intelligence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35</a:t>
            </a:fld>
            <a:endParaRPr lang="en-US"/>
          </a:p>
        </p:txBody>
      </p:sp>
      <p:sp>
        <p:nvSpPr>
          <p:cNvPr id="7" name="Content Placeholder 3"/>
          <p:cNvSpPr txBox="1"/>
          <p:nvPr/>
        </p:nvSpPr>
        <p:spPr>
          <a:xfrm>
            <a:off x="1062684" y="1738630"/>
            <a:ext cx="8376285" cy="4982845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1415"/>
              </a:spcBef>
            </a:pPr>
            <a:r>
              <a:rPr dirty="0">
                <a:latin typeface="Calibri" panose="020F0502020204030204"/>
                <a:cs typeface="Calibri" panose="020F0502020204030204"/>
                <a:sym typeface="+mn-ea"/>
              </a:rPr>
              <a:t>Artificial</a:t>
            </a:r>
            <a:r>
              <a:rPr spc="4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dirty="0">
                <a:latin typeface="Calibri" panose="020F0502020204030204"/>
                <a:cs typeface="Calibri" panose="020F0502020204030204"/>
                <a:sym typeface="+mn-ea"/>
              </a:rPr>
              <a:t>Intelligence</a:t>
            </a:r>
            <a:r>
              <a:rPr spc="4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dirty="0">
                <a:latin typeface="Calibri" panose="020F0502020204030204"/>
                <a:cs typeface="Calibri" panose="020F0502020204030204"/>
                <a:sym typeface="+mn-ea"/>
              </a:rPr>
              <a:t>plays</a:t>
            </a:r>
            <a:r>
              <a:rPr spc="5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dirty="0">
                <a:latin typeface="Calibri" panose="020F0502020204030204"/>
                <a:cs typeface="Calibri" panose="020F0502020204030204"/>
                <a:sym typeface="+mn-ea"/>
              </a:rPr>
              <a:t>role</a:t>
            </a:r>
            <a:r>
              <a:rPr spc="55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dirty="0">
                <a:latin typeface="Calibri" panose="020F0502020204030204"/>
                <a:cs typeface="Calibri" panose="020F0502020204030204"/>
                <a:sym typeface="+mn-ea"/>
              </a:rPr>
              <a:t>in</a:t>
            </a:r>
            <a:r>
              <a:rPr spc="6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dirty="0">
                <a:latin typeface="Calibri" panose="020F0502020204030204"/>
                <a:cs typeface="Calibri" panose="020F0502020204030204"/>
                <a:sym typeface="+mn-ea"/>
              </a:rPr>
              <a:t>following</a:t>
            </a:r>
            <a:r>
              <a:rPr spc="4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pc="-10" dirty="0">
                <a:latin typeface="Calibri" panose="020F0502020204030204"/>
                <a:cs typeface="Calibri" panose="020F0502020204030204"/>
                <a:sym typeface="+mn-ea"/>
              </a:rPr>
              <a:t>aspects:</a:t>
            </a:r>
            <a:endParaRPr dirty="0">
              <a:latin typeface="Calibri" panose="020F0502020204030204"/>
              <a:cs typeface="Calibri" panose="020F0502020204030204"/>
            </a:endParaRPr>
          </a:p>
          <a:p>
            <a:pPr>
              <a:lnSpc>
                <a:spcPct val="100000"/>
              </a:lnSpc>
              <a:spcBef>
                <a:spcPts val="435"/>
              </a:spcBef>
            </a:pPr>
            <a:endParaRPr dirty="0">
              <a:latin typeface="Calibri" panose="020F0502020204030204"/>
              <a:cs typeface="Calibri" panose="020F0502020204030204"/>
            </a:endParaRPr>
          </a:p>
          <a:p>
            <a:pPr marR="399415">
              <a:lnSpc>
                <a:spcPct val="104000"/>
              </a:lnSpc>
              <a:tabLst>
                <a:tab pos="297180" algn="l"/>
              </a:tabLst>
            </a:pPr>
            <a:r>
              <a:rPr dirty="0">
                <a:latin typeface="Calibri" panose="020F0502020204030204"/>
                <a:cs typeface="Calibri" panose="020F0502020204030204"/>
                <a:sym typeface="+mn-ea"/>
              </a:rPr>
              <a:t>AI</a:t>
            </a:r>
            <a:r>
              <a:rPr spc="35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dirty="0">
                <a:latin typeface="Calibri" panose="020F0502020204030204"/>
                <a:cs typeface="Calibri" panose="020F0502020204030204"/>
                <a:sym typeface="+mn-ea"/>
              </a:rPr>
              <a:t>algorithms</a:t>
            </a:r>
            <a:r>
              <a:rPr spc="25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dirty="0">
                <a:latin typeface="Calibri" panose="020F0502020204030204"/>
                <a:cs typeface="Calibri" panose="020F0502020204030204"/>
                <a:sym typeface="+mn-ea"/>
              </a:rPr>
              <a:t>can</a:t>
            </a:r>
            <a:r>
              <a:rPr spc="45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dirty="0">
                <a:latin typeface="Calibri" panose="020F0502020204030204"/>
                <a:cs typeface="Calibri" panose="020F0502020204030204"/>
                <a:sym typeface="+mn-ea"/>
              </a:rPr>
              <a:t>assist</a:t>
            </a:r>
            <a:r>
              <a:rPr spc="55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dirty="0">
                <a:latin typeface="Calibri" panose="020F0502020204030204"/>
                <a:cs typeface="Calibri" panose="020F0502020204030204"/>
                <a:sym typeface="+mn-ea"/>
              </a:rPr>
              <a:t>in</a:t>
            </a:r>
            <a:r>
              <a:rPr spc="8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dirty="0">
                <a:latin typeface="Calibri" panose="020F0502020204030204"/>
                <a:cs typeface="Calibri" panose="020F0502020204030204"/>
                <a:sym typeface="+mn-ea"/>
              </a:rPr>
              <a:t>the</a:t>
            </a:r>
            <a:r>
              <a:rPr spc="5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dirty="0">
                <a:latin typeface="Calibri" panose="020F0502020204030204"/>
                <a:cs typeface="Calibri" panose="020F0502020204030204"/>
                <a:sym typeface="+mn-ea"/>
              </a:rPr>
              <a:t>early</a:t>
            </a:r>
            <a:r>
              <a:rPr spc="6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dirty="0">
                <a:latin typeface="Calibri" panose="020F0502020204030204"/>
                <a:cs typeface="Calibri" panose="020F0502020204030204"/>
                <a:sym typeface="+mn-ea"/>
              </a:rPr>
              <a:t>detection</a:t>
            </a:r>
            <a:r>
              <a:rPr spc="15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dirty="0">
                <a:latin typeface="Calibri" panose="020F0502020204030204"/>
                <a:cs typeface="Calibri" panose="020F0502020204030204"/>
                <a:sym typeface="+mn-ea"/>
              </a:rPr>
              <a:t>of</a:t>
            </a:r>
            <a:r>
              <a:rPr spc="65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pc="-20" dirty="0">
                <a:latin typeface="Calibri" panose="020F0502020204030204"/>
                <a:cs typeface="Calibri" panose="020F0502020204030204"/>
                <a:sym typeface="+mn-ea"/>
              </a:rPr>
              <a:t>Leigh</a:t>
            </a:r>
            <a:r>
              <a:rPr spc="50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dirty="0">
                <a:latin typeface="Calibri" panose="020F0502020204030204"/>
                <a:cs typeface="Calibri" panose="020F0502020204030204"/>
                <a:sym typeface="+mn-ea"/>
              </a:rPr>
              <a:t>syndrome</a:t>
            </a:r>
            <a:r>
              <a:rPr spc="45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dirty="0">
                <a:latin typeface="Calibri" panose="020F0502020204030204"/>
                <a:cs typeface="Calibri" panose="020F0502020204030204"/>
                <a:sym typeface="+mn-ea"/>
              </a:rPr>
              <a:t>by</a:t>
            </a:r>
            <a:r>
              <a:rPr spc="6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dirty="0">
                <a:latin typeface="Calibri" panose="020F0502020204030204"/>
                <a:cs typeface="Calibri" panose="020F0502020204030204"/>
                <a:sym typeface="+mn-ea"/>
              </a:rPr>
              <a:t>analyzing</a:t>
            </a:r>
            <a:r>
              <a:rPr spc="2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dirty="0">
                <a:latin typeface="Calibri" panose="020F0502020204030204"/>
                <a:cs typeface="Calibri" panose="020F0502020204030204"/>
                <a:sym typeface="+mn-ea"/>
              </a:rPr>
              <a:t>medical</a:t>
            </a:r>
            <a:r>
              <a:rPr spc="5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dirty="0">
                <a:latin typeface="Calibri" panose="020F0502020204030204"/>
                <a:cs typeface="Calibri" panose="020F0502020204030204"/>
                <a:sym typeface="+mn-ea"/>
              </a:rPr>
              <a:t>imaging</a:t>
            </a:r>
            <a:r>
              <a:rPr spc="35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dirty="0">
                <a:latin typeface="Calibri" panose="020F0502020204030204"/>
                <a:cs typeface="Calibri" panose="020F0502020204030204"/>
                <a:sym typeface="+mn-ea"/>
              </a:rPr>
              <a:t>data</a:t>
            </a:r>
            <a:r>
              <a:rPr spc="7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dirty="0">
                <a:latin typeface="Calibri" panose="020F0502020204030204"/>
                <a:cs typeface="Calibri" panose="020F0502020204030204"/>
                <a:sym typeface="+mn-ea"/>
              </a:rPr>
              <a:t>such</a:t>
            </a:r>
            <a:r>
              <a:rPr spc="55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dirty="0">
                <a:latin typeface="Calibri" panose="020F0502020204030204"/>
                <a:cs typeface="Calibri" panose="020F0502020204030204"/>
                <a:sym typeface="+mn-ea"/>
              </a:rPr>
              <a:t>as</a:t>
            </a:r>
            <a:r>
              <a:rPr spc="6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pc="-25" dirty="0">
                <a:latin typeface="Calibri" panose="020F0502020204030204"/>
                <a:cs typeface="Calibri" panose="020F0502020204030204"/>
                <a:sym typeface="+mn-ea"/>
              </a:rPr>
              <a:t>MRI</a:t>
            </a:r>
            <a:r>
              <a:rPr spc="50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dirty="0">
                <a:latin typeface="Calibri" panose="020F0502020204030204"/>
                <a:cs typeface="Calibri" panose="020F0502020204030204"/>
                <a:sym typeface="+mn-ea"/>
              </a:rPr>
              <a:t>scans,</a:t>
            </a:r>
            <a:r>
              <a:rPr spc="55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dirty="0">
                <a:latin typeface="Calibri" panose="020F0502020204030204"/>
                <a:cs typeface="Calibri" panose="020F0502020204030204"/>
                <a:sym typeface="+mn-ea"/>
              </a:rPr>
              <a:t>aiding</a:t>
            </a:r>
            <a:r>
              <a:rPr spc="45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dirty="0">
                <a:latin typeface="Calibri" panose="020F0502020204030204"/>
                <a:cs typeface="Calibri" panose="020F0502020204030204"/>
                <a:sym typeface="+mn-ea"/>
              </a:rPr>
              <a:t>clinicians</a:t>
            </a:r>
            <a:r>
              <a:rPr spc="15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dirty="0">
                <a:latin typeface="Calibri" panose="020F0502020204030204"/>
                <a:cs typeface="Calibri" panose="020F0502020204030204"/>
                <a:sym typeface="+mn-ea"/>
              </a:rPr>
              <a:t>in</a:t>
            </a:r>
            <a:r>
              <a:rPr spc="85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dirty="0">
                <a:latin typeface="Calibri" panose="020F0502020204030204"/>
                <a:cs typeface="Calibri" panose="020F0502020204030204"/>
                <a:sym typeface="+mn-ea"/>
              </a:rPr>
              <a:t>making</a:t>
            </a:r>
            <a:r>
              <a:rPr spc="25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dirty="0">
                <a:latin typeface="Calibri" panose="020F0502020204030204"/>
                <a:cs typeface="Calibri" panose="020F0502020204030204"/>
                <a:sym typeface="+mn-ea"/>
              </a:rPr>
              <a:t>a</a:t>
            </a:r>
            <a:r>
              <a:rPr spc="65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dirty="0">
                <a:latin typeface="Calibri" panose="020F0502020204030204"/>
                <a:cs typeface="Calibri" panose="020F0502020204030204"/>
                <a:sym typeface="+mn-ea"/>
              </a:rPr>
              <a:t>timely</a:t>
            </a:r>
            <a:r>
              <a:rPr spc="5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pc="-10" dirty="0">
                <a:latin typeface="Calibri" panose="020F0502020204030204"/>
                <a:cs typeface="Calibri" panose="020F0502020204030204"/>
                <a:sym typeface="+mn-ea"/>
              </a:rPr>
              <a:t>diagnosis.</a:t>
            </a:r>
            <a:endParaRPr dirty="0">
              <a:latin typeface="Calibri" panose="020F0502020204030204"/>
              <a:cs typeface="Calibri" panose="020F0502020204030204"/>
            </a:endParaRPr>
          </a:p>
          <a:p>
            <a:pPr marR="552450">
              <a:lnSpc>
                <a:spcPct val="105000"/>
              </a:lnSpc>
              <a:spcBef>
                <a:spcPts val="190"/>
              </a:spcBef>
              <a:tabLst>
                <a:tab pos="297180" algn="l"/>
              </a:tabLst>
            </a:pPr>
            <a:r>
              <a:rPr dirty="0">
                <a:latin typeface="Calibri" panose="020F0502020204030204"/>
                <a:cs typeface="Calibri" panose="020F0502020204030204"/>
                <a:sym typeface="+mn-ea"/>
              </a:rPr>
              <a:t>AI</a:t>
            </a:r>
            <a:r>
              <a:rPr spc="25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dirty="0">
                <a:latin typeface="Calibri" panose="020F0502020204030204"/>
                <a:cs typeface="Calibri" panose="020F0502020204030204"/>
                <a:sym typeface="+mn-ea"/>
              </a:rPr>
              <a:t>can</a:t>
            </a:r>
            <a:r>
              <a:rPr spc="5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dirty="0">
                <a:latin typeface="Calibri" panose="020F0502020204030204"/>
                <a:cs typeface="Calibri" panose="020F0502020204030204"/>
                <a:sym typeface="+mn-ea"/>
              </a:rPr>
              <a:t>help</a:t>
            </a:r>
            <a:r>
              <a:rPr spc="35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dirty="0">
                <a:latin typeface="Calibri" panose="020F0502020204030204"/>
                <a:cs typeface="Calibri" panose="020F0502020204030204"/>
                <a:sym typeface="+mn-ea"/>
              </a:rPr>
              <a:t>analyze</a:t>
            </a:r>
            <a:r>
              <a:rPr spc="25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dirty="0">
                <a:latin typeface="Calibri" panose="020F0502020204030204"/>
                <a:cs typeface="Calibri" panose="020F0502020204030204"/>
                <a:sym typeface="+mn-ea"/>
              </a:rPr>
              <a:t>genetic</a:t>
            </a:r>
            <a:r>
              <a:rPr spc="3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dirty="0">
                <a:latin typeface="Calibri" panose="020F0502020204030204"/>
                <a:cs typeface="Calibri" panose="020F0502020204030204"/>
                <a:sym typeface="+mn-ea"/>
              </a:rPr>
              <a:t>data</a:t>
            </a:r>
            <a:r>
              <a:rPr spc="45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dirty="0">
                <a:latin typeface="Calibri" panose="020F0502020204030204"/>
                <a:cs typeface="Calibri" panose="020F0502020204030204"/>
                <a:sym typeface="+mn-ea"/>
              </a:rPr>
              <a:t>to</a:t>
            </a:r>
            <a:r>
              <a:rPr spc="6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dirty="0">
                <a:latin typeface="Calibri" panose="020F0502020204030204"/>
                <a:cs typeface="Calibri" panose="020F0502020204030204"/>
                <a:sym typeface="+mn-ea"/>
              </a:rPr>
              <a:t>identify</a:t>
            </a:r>
            <a:r>
              <a:rPr spc="45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pc="-10" dirty="0">
                <a:latin typeface="Calibri" panose="020F0502020204030204"/>
                <a:cs typeface="Calibri" panose="020F0502020204030204"/>
                <a:sym typeface="+mn-ea"/>
              </a:rPr>
              <a:t>mutations</a:t>
            </a:r>
            <a:r>
              <a:rPr spc="50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dirty="0">
                <a:latin typeface="Calibri" panose="020F0502020204030204"/>
                <a:cs typeface="Calibri" panose="020F0502020204030204"/>
                <a:sym typeface="+mn-ea"/>
              </a:rPr>
              <a:t>associated</a:t>
            </a:r>
            <a:r>
              <a:rPr spc="55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dirty="0">
                <a:latin typeface="Calibri" panose="020F0502020204030204"/>
                <a:cs typeface="Calibri" panose="020F0502020204030204"/>
                <a:sym typeface="+mn-ea"/>
              </a:rPr>
              <a:t>with</a:t>
            </a:r>
            <a:r>
              <a:rPr spc="6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dirty="0">
                <a:latin typeface="Calibri" panose="020F0502020204030204"/>
                <a:cs typeface="Calibri" panose="020F0502020204030204"/>
                <a:sym typeface="+mn-ea"/>
              </a:rPr>
              <a:t>Leigh</a:t>
            </a:r>
            <a:r>
              <a:rPr spc="65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pc="-10" dirty="0">
                <a:latin typeface="Calibri" panose="020F0502020204030204"/>
                <a:cs typeface="Calibri" panose="020F0502020204030204"/>
                <a:sym typeface="+mn-ea"/>
              </a:rPr>
              <a:t>syndrome</a:t>
            </a:r>
            <a:endParaRPr dirty="0">
              <a:latin typeface="Calibri" panose="020F0502020204030204"/>
              <a:cs typeface="Calibri" panose="020F0502020204030204"/>
            </a:endParaRPr>
          </a:p>
          <a:p>
            <a:pPr marR="246380">
              <a:lnSpc>
                <a:spcPct val="105000"/>
              </a:lnSpc>
              <a:spcBef>
                <a:spcPts val="195"/>
              </a:spcBef>
              <a:tabLst>
                <a:tab pos="297180" algn="l"/>
              </a:tabLst>
            </a:pPr>
            <a:r>
              <a:rPr dirty="0">
                <a:latin typeface="Calibri" panose="020F0502020204030204"/>
                <a:cs typeface="Calibri" panose="020F0502020204030204"/>
                <a:sym typeface="+mn-ea"/>
              </a:rPr>
              <a:t>AI-driven</a:t>
            </a:r>
            <a:r>
              <a:rPr spc="4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dirty="0">
                <a:latin typeface="Calibri" panose="020F0502020204030204"/>
                <a:cs typeface="Calibri" panose="020F0502020204030204"/>
                <a:sym typeface="+mn-ea"/>
              </a:rPr>
              <a:t>drug</a:t>
            </a:r>
            <a:r>
              <a:rPr spc="7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dirty="0">
                <a:latin typeface="Calibri" panose="020F0502020204030204"/>
                <a:cs typeface="Calibri" panose="020F0502020204030204"/>
                <a:sym typeface="+mn-ea"/>
              </a:rPr>
              <a:t>discovery</a:t>
            </a:r>
            <a:r>
              <a:rPr spc="55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dirty="0">
                <a:latin typeface="Calibri" panose="020F0502020204030204"/>
                <a:cs typeface="Calibri" panose="020F0502020204030204"/>
                <a:sym typeface="+mn-ea"/>
              </a:rPr>
              <a:t>platforms</a:t>
            </a:r>
            <a:r>
              <a:rPr spc="55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dirty="0">
                <a:latin typeface="Calibri" panose="020F0502020204030204"/>
                <a:cs typeface="Calibri" panose="020F0502020204030204"/>
                <a:sym typeface="+mn-ea"/>
              </a:rPr>
              <a:t>can</a:t>
            </a:r>
            <a:r>
              <a:rPr spc="75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dirty="0">
                <a:latin typeface="Calibri" panose="020F0502020204030204"/>
                <a:cs typeface="Calibri" panose="020F0502020204030204"/>
                <a:sym typeface="+mn-ea"/>
              </a:rPr>
              <a:t>identify</a:t>
            </a:r>
            <a:r>
              <a:rPr spc="85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pc="-10" dirty="0">
                <a:latin typeface="Calibri" panose="020F0502020204030204"/>
                <a:cs typeface="Calibri" panose="020F0502020204030204"/>
                <a:sym typeface="+mn-ea"/>
              </a:rPr>
              <a:t>potential</a:t>
            </a:r>
            <a:r>
              <a:rPr spc="50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dirty="0">
                <a:latin typeface="Calibri" panose="020F0502020204030204"/>
                <a:cs typeface="Calibri" panose="020F0502020204030204"/>
                <a:sym typeface="+mn-ea"/>
              </a:rPr>
              <a:t>therapies</a:t>
            </a:r>
            <a:r>
              <a:rPr spc="35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dirty="0">
                <a:latin typeface="Calibri" panose="020F0502020204030204"/>
                <a:cs typeface="Calibri" panose="020F0502020204030204"/>
                <a:sym typeface="+mn-ea"/>
              </a:rPr>
              <a:t>for</a:t>
            </a:r>
            <a:r>
              <a:rPr spc="8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dirty="0">
                <a:latin typeface="Calibri" panose="020F0502020204030204"/>
                <a:cs typeface="Calibri" panose="020F0502020204030204"/>
                <a:sym typeface="+mn-ea"/>
              </a:rPr>
              <a:t>Leigh</a:t>
            </a:r>
            <a:r>
              <a:rPr spc="8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dirty="0">
                <a:latin typeface="Calibri" panose="020F0502020204030204"/>
                <a:cs typeface="Calibri" panose="020F0502020204030204"/>
                <a:sym typeface="+mn-ea"/>
              </a:rPr>
              <a:t>syndrome.</a:t>
            </a:r>
            <a:r>
              <a:rPr spc="35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dirty="0">
                <a:latin typeface="Calibri" panose="020F0502020204030204"/>
                <a:cs typeface="Calibri" panose="020F0502020204030204"/>
                <a:sym typeface="+mn-ea"/>
              </a:rPr>
              <a:t>By</a:t>
            </a:r>
            <a:r>
              <a:rPr spc="75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dirty="0">
                <a:latin typeface="Calibri" panose="020F0502020204030204"/>
                <a:cs typeface="Calibri" panose="020F0502020204030204"/>
                <a:sym typeface="+mn-ea"/>
              </a:rPr>
              <a:t>analyzing</a:t>
            </a:r>
            <a:r>
              <a:rPr spc="35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dirty="0">
                <a:latin typeface="Calibri" panose="020F0502020204030204"/>
                <a:cs typeface="Calibri" panose="020F0502020204030204"/>
                <a:sym typeface="+mn-ea"/>
              </a:rPr>
              <a:t>vast</a:t>
            </a:r>
            <a:r>
              <a:rPr spc="6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dirty="0">
                <a:latin typeface="Calibri" panose="020F0502020204030204"/>
                <a:cs typeface="Calibri" panose="020F0502020204030204"/>
                <a:sym typeface="+mn-ea"/>
              </a:rPr>
              <a:t>amounts</a:t>
            </a:r>
            <a:r>
              <a:rPr spc="4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pc="-25" dirty="0">
                <a:latin typeface="Calibri" panose="020F0502020204030204"/>
                <a:cs typeface="Calibri" panose="020F0502020204030204"/>
                <a:sym typeface="+mn-ea"/>
              </a:rPr>
              <a:t>of</a:t>
            </a:r>
            <a:r>
              <a:rPr spc="50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dirty="0">
                <a:latin typeface="Calibri" panose="020F0502020204030204"/>
                <a:cs typeface="Calibri" panose="020F0502020204030204"/>
                <a:sym typeface="+mn-ea"/>
              </a:rPr>
              <a:t>biological</a:t>
            </a:r>
            <a:r>
              <a:rPr spc="4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dirty="0">
                <a:latin typeface="Calibri" panose="020F0502020204030204"/>
                <a:cs typeface="Calibri" panose="020F0502020204030204"/>
                <a:sym typeface="+mn-ea"/>
              </a:rPr>
              <a:t>data,</a:t>
            </a:r>
            <a:r>
              <a:rPr spc="6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dirty="0">
                <a:latin typeface="Calibri" panose="020F0502020204030204"/>
                <a:cs typeface="Calibri" panose="020F0502020204030204"/>
                <a:sym typeface="+mn-ea"/>
              </a:rPr>
              <a:t>including</a:t>
            </a:r>
            <a:r>
              <a:rPr spc="6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dirty="0">
                <a:latin typeface="Calibri" panose="020F0502020204030204"/>
                <a:cs typeface="Calibri" panose="020F0502020204030204"/>
                <a:sym typeface="+mn-ea"/>
              </a:rPr>
              <a:t>molecular</a:t>
            </a:r>
            <a:r>
              <a:rPr spc="35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dirty="0">
                <a:latin typeface="Calibri" panose="020F0502020204030204"/>
                <a:cs typeface="Calibri" panose="020F0502020204030204"/>
                <a:sym typeface="+mn-ea"/>
              </a:rPr>
              <a:t>pathways</a:t>
            </a:r>
            <a:r>
              <a:rPr spc="3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dirty="0">
                <a:latin typeface="Calibri" panose="020F0502020204030204"/>
                <a:cs typeface="Calibri" panose="020F0502020204030204"/>
                <a:sym typeface="+mn-ea"/>
              </a:rPr>
              <a:t>involved</a:t>
            </a:r>
            <a:r>
              <a:rPr spc="65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dirty="0">
                <a:latin typeface="Calibri" panose="020F0502020204030204"/>
                <a:cs typeface="Calibri" panose="020F0502020204030204"/>
                <a:sym typeface="+mn-ea"/>
              </a:rPr>
              <a:t>in</a:t>
            </a:r>
            <a:r>
              <a:rPr spc="75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pc="-25" dirty="0">
                <a:latin typeface="Calibri" panose="020F0502020204030204"/>
                <a:cs typeface="Calibri" panose="020F0502020204030204"/>
                <a:sym typeface="+mn-ea"/>
              </a:rPr>
              <a:t>the</a:t>
            </a:r>
            <a:r>
              <a:rPr spc="50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pc="-10" dirty="0">
                <a:latin typeface="Calibri" panose="020F0502020204030204"/>
                <a:cs typeface="Calibri" panose="020F0502020204030204"/>
                <a:sym typeface="+mn-ea"/>
              </a:rPr>
              <a:t>disease</a:t>
            </a:r>
            <a:endParaRPr dirty="0">
              <a:latin typeface="Calibri" panose="020F0502020204030204"/>
              <a:cs typeface="Calibri" panose="020F0502020204030204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63794" y="232185"/>
            <a:ext cx="39034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SPIRAL INTEGRATION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87656760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 txBox="1"/>
          <p:nvPr/>
        </p:nvSpPr>
        <p:spPr>
          <a:xfrm>
            <a:off x="982992" y="632295"/>
            <a:ext cx="8686800" cy="8540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200" b="1" dirty="0"/>
          </a:p>
          <a:p>
            <a:pPr algn="ctr"/>
            <a:r>
              <a:rPr lang="en-US" sz="4400" b="1" dirty="0"/>
              <a:t>Bioethics</a:t>
            </a:r>
            <a:endParaRPr lang="en-US" sz="4400" b="1" dirty="0">
              <a:latin typeface="+mn-lt"/>
            </a:endParaRPr>
          </a:p>
        </p:txBody>
      </p:sp>
      <p:sp>
        <p:nvSpPr>
          <p:cNvPr id="7" name="Content Placeholder 5"/>
          <p:cNvSpPr txBox="1"/>
          <p:nvPr/>
        </p:nvSpPr>
        <p:spPr>
          <a:xfrm>
            <a:off x="707689" y="1803750"/>
            <a:ext cx="7986486" cy="61431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1415"/>
              </a:spcBef>
              <a:tabLst>
                <a:tab pos="119380" algn="l"/>
              </a:tabLst>
            </a:pPr>
            <a:r>
              <a:rPr sz="2800" dirty="0">
                <a:latin typeface="Calibri" panose="020F0502020204030204"/>
                <a:cs typeface="Calibri" panose="020F0502020204030204"/>
                <a:sym typeface="+mn-ea"/>
              </a:rPr>
              <a:t>Genetic</a:t>
            </a:r>
            <a:r>
              <a:rPr sz="2800" spc="3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z="2800" dirty="0">
                <a:latin typeface="Calibri" panose="020F0502020204030204"/>
                <a:cs typeface="Calibri" panose="020F0502020204030204"/>
                <a:sym typeface="+mn-ea"/>
              </a:rPr>
              <a:t>Testing</a:t>
            </a:r>
            <a:r>
              <a:rPr sz="2800" spc="45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z="2800" dirty="0">
                <a:latin typeface="Calibri" panose="020F0502020204030204"/>
                <a:cs typeface="Calibri" panose="020F0502020204030204"/>
                <a:sym typeface="+mn-ea"/>
              </a:rPr>
              <a:t>and</a:t>
            </a:r>
            <a:r>
              <a:rPr sz="2800" spc="4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z="2800" spc="-10" dirty="0">
                <a:latin typeface="Calibri" panose="020F0502020204030204"/>
                <a:cs typeface="Calibri" panose="020F0502020204030204"/>
                <a:sym typeface="+mn-ea"/>
              </a:rPr>
              <a:t>Counseling</a:t>
            </a:r>
            <a:endParaRPr sz="2800" dirty="0">
              <a:latin typeface="Calibri" panose="020F0502020204030204"/>
              <a:cs typeface="Calibri" panose="020F0502020204030204"/>
            </a:endParaRPr>
          </a:p>
          <a:p>
            <a:pPr>
              <a:lnSpc>
                <a:spcPct val="100000"/>
              </a:lnSpc>
              <a:spcBef>
                <a:spcPts val="255"/>
              </a:spcBef>
              <a:tabLst>
                <a:tab pos="119380" algn="l"/>
              </a:tabLst>
            </a:pPr>
            <a:r>
              <a:rPr sz="2800" dirty="0">
                <a:latin typeface="Calibri" panose="020F0502020204030204"/>
                <a:cs typeface="Calibri" panose="020F0502020204030204"/>
                <a:sym typeface="+mn-ea"/>
              </a:rPr>
              <a:t>Prenatal</a:t>
            </a:r>
            <a:r>
              <a:rPr sz="2800" spc="9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z="2800" dirty="0">
                <a:latin typeface="Calibri" panose="020F0502020204030204"/>
                <a:cs typeface="Calibri" panose="020F0502020204030204"/>
                <a:sym typeface="+mn-ea"/>
              </a:rPr>
              <a:t>Diagnosis</a:t>
            </a:r>
            <a:r>
              <a:rPr sz="2800" spc="55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z="2800" dirty="0">
                <a:latin typeface="Calibri" panose="020F0502020204030204"/>
                <a:cs typeface="Calibri" panose="020F0502020204030204"/>
                <a:sym typeface="+mn-ea"/>
              </a:rPr>
              <a:t>and</a:t>
            </a:r>
            <a:r>
              <a:rPr sz="2800" spc="75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z="2800" dirty="0">
                <a:latin typeface="Calibri" panose="020F0502020204030204"/>
                <a:cs typeface="Calibri" panose="020F0502020204030204"/>
                <a:sym typeface="+mn-ea"/>
              </a:rPr>
              <a:t>Reproductive</a:t>
            </a:r>
            <a:r>
              <a:rPr sz="2800" spc="5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z="2800" spc="-10" dirty="0">
                <a:latin typeface="Calibri" panose="020F0502020204030204"/>
                <a:cs typeface="Calibri" panose="020F0502020204030204"/>
                <a:sym typeface="+mn-ea"/>
              </a:rPr>
              <a:t>Choices</a:t>
            </a:r>
            <a:endParaRPr sz="2800" dirty="0">
              <a:latin typeface="Calibri" panose="020F0502020204030204"/>
              <a:cs typeface="Calibri" panose="020F0502020204030204"/>
            </a:endParaRPr>
          </a:p>
          <a:p>
            <a:pPr>
              <a:lnSpc>
                <a:spcPct val="100000"/>
              </a:lnSpc>
              <a:spcBef>
                <a:spcPts val="240"/>
              </a:spcBef>
              <a:tabLst>
                <a:tab pos="119380" algn="l"/>
              </a:tabLst>
            </a:pPr>
            <a:r>
              <a:rPr sz="2800" dirty="0">
                <a:latin typeface="Calibri" panose="020F0502020204030204"/>
                <a:cs typeface="Calibri" panose="020F0502020204030204"/>
                <a:sym typeface="+mn-ea"/>
              </a:rPr>
              <a:t>Treatment</a:t>
            </a:r>
            <a:r>
              <a:rPr sz="2800" spc="155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z="2800" dirty="0">
                <a:latin typeface="Calibri" panose="020F0502020204030204"/>
                <a:cs typeface="Calibri" panose="020F0502020204030204"/>
                <a:sym typeface="+mn-ea"/>
              </a:rPr>
              <a:t>Decision-</a:t>
            </a:r>
            <a:r>
              <a:rPr sz="2800" spc="-10" dirty="0">
                <a:latin typeface="Calibri" panose="020F0502020204030204"/>
                <a:cs typeface="Calibri" panose="020F0502020204030204"/>
                <a:sym typeface="+mn-ea"/>
              </a:rPr>
              <a:t>Making</a:t>
            </a:r>
            <a:endParaRPr sz="2800" dirty="0">
              <a:latin typeface="Calibri" panose="020F0502020204030204"/>
              <a:cs typeface="Calibri" panose="020F0502020204030204"/>
            </a:endParaRPr>
          </a:p>
          <a:p>
            <a:pPr>
              <a:lnSpc>
                <a:spcPct val="100000"/>
              </a:lnSpc>
              <a:spcBef>
                <a:spcPts val="240"/>
              </a:spcBef>
              <a:tabLst>
                <a:tab pos="119380" algn="l"/>
              </a:tabLst>
            </a:pPr>
            <a:r>
              <a:rPr sz="2800" dirty="0">
                <a:latin typeface="Calibri" panose="020F0502020204030204"/>
                <a:cs typeface="Calibri" panose="020F0502020204030204"/>
                <a:sym typeface="+mn-ea"/>
              </a:rPr>
              <a:t>Research</a:t>
            </a:r>
            <a:r>
              <a:rPr sz="2800" spc="75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z="2800" spc="-10" dirty="0">
                <a:latin typeface="Calibri" panose="020F0502020204030204"/>
                <a:cs typeface="Calibri" panose="020F0502020204030204"/>
                <a:sym typeface="+mn-ea"/>
              </a:rPr>
              <a:t>Ethics</a:t>
            </a:r>
            <a:endParaRPr sz="2800" dirty="0">
              <a:latin typeface="Calibri" panose="020F0502020204030204"/>
              <a:cs typeface="Calibri" panose="020F0502020204030204"/>
            </a:endParaRPr>
          </a:p>
          <a:p>
            <a:pPr>
              <a:lnSpc>
                <a:spcPct val="100000"/>
              </a:lnSpc>
              <a:spcBef>
                <a:spcPts val="240"/>
              </a:spcBef>
              <a:tabLst>
                <a:tab pos="119380" algn="l"/>
              </a:tabLst>
            </a:pPr>
            <a:r>
              <a:rPr sz="2800" dirty="0">
                <a:latin typeface="Calibri" panose="020F0502020204030204"/>
                <a:cs typeface="Calibri" panose="020F0502020204030204"/>
                <a:sym typeface="+mn-ea"/>
              </a:rPr>
              <a:t>Access</a:t>
            </a:r>
            <a:r>
              <a:rPr sz="2800" spc="35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z="2800" dirty="0">
                <a:latin typeface="Calibri" panose="020F0502020204030204"/>
                <a:cs typeface="Calibri" panose="020F0502020204030204"/>
                <a:sym typeface="+mn-ea"/>
              </a:rPr>
              <a:t>to</a:t>
            </a:r>
            <a:r>
              <a:rPr sz="2800" spc="95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z="2800" dirty="0">
                <a:latin typeface="Calibri" panose="020F0502020204030204"/>
                <a:cs typeface="Calibri" panose="020F0502020204030204"/>
                <a:sym typeface="+mn-ea"/>
              </a:rPr>
              <a:t>Healthcare</a:t>
            </a:r>
            <a:r>
              <a:rPr sz="2800" spc="45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z="2800" dirty="0">
                <a:latin typeface="Calibri" panose="020F0502020204030204"/>
                <a:cs typeface="Calibri" panose="020F0502020204030204"/>
                <a:sym typeface="+mn-ea"/>
              </a:rPr>
              <a:t>and</a:t>
            </a:r>
            <a:r>
              <a:rPr sz="2800" spc="8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z="2800" dirty="0">
                <a:latin typeface="Calibri" panose="020F0502020204030204"/>
                <a:cs typeface="Calibri" panose="020F0502020204030204"/>
                <a:sym typeface="+mn-ea"/>
              </a:rPr>
              <a:t>Support</a:t>
            </a:r>
            <a:r>
              <a:rPr sz="2800" spc="5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z="2800" spc="-10" dirty="0">
                <a:latin typeface="Calibri" panose="020F0502020204030204"/>
                <a:cs typeface="Calibri" panose="020F0502020204030204"/>
                <a:sym typeface="+mn-ea"/>
              </a:rPr>
              <a:t>Services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36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63794" y="232185"/>
            <a:ext cx="39034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SPIRAL INTEGRATION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99370158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1418" y="355293"/>
            <a:ext cx="6742471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>
                <a:latin typeface="Bahnschrift SemiLight SemiConde" panose="020B0502040204020203" pitchFamily="34" charset="0"/>
              </a:rPr>
              <a:t>Beneficence</a:t>
            </a:r>
            <a:endParaRPr lang="en-US" sz="4000" b="1" dirty="0">
              <a:latin typeface="Bahnschrift SemiLight SemiConde" panose="020B05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>
                <a:latin typeface="Bahnschrift SemiLight SemiConde" panose="020B0502040204020203" pitchFamily="34" charset="0"/>
              </a:rPr>
              <a:t>The principle of beneficence is the obligation of physician to act for the benefit of the patient and supports a number of moral rules to protect and defend the right of others, prevent harm, remove conditions that will cause harm, help persons with disabilities, and rescue persons in danger. </a:t>
            </a:r>
            <a:br>
              <a:rPr lang="en-US" sz="2400" dirty="0">
                <a:latin typeface="Bahnschrift SemiLight SemiConde" panose="020B0502040204020203" pitchFamily="34" charset="0"/>
              </a:rPr>
            </a:br>
            <a:r>
              <a:rPr lang="en-US" sz="2400" dirty="0">
                <a:latin typeface="Bahnschrift SemiLight SemiConde" panose="020B0502040204020203" pitchFamily="34" charset="0"/>
              </a:rPr>
              <a:t>It is worth emphasizing that, the language here is one of positive requirements. The principle calls for not just avoiding harm, but also to benefit patients and to promote their welfare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52285" y="355293"/>
            <a:ext cx="39034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SPIRAL INTEGRATION</a:t>
            </a:r>
            <a:endParaRPr lang="en-US" sz="2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BA135-B534-4335-AC20-E8A3B9E48B3A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714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362" y="61804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>
                <a:latin typeface="Bahnschrift SemiLight SemiConde" panose="020B0502040204020203" pitchFamily="34" charset="0"/>
              </a:rPr>
              <a:t>Suggested Research Article</a:t>
            </a:r>
            <a:endParaRPr lang="en-US" sz="4000" b="1" dirty="0">
              <a:latin typeface="Bahnschrift SemiLight SemiConde" panose="020B05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1890" y="1943612"/>
            <a:ext cx="10515600" cy="4351338"/>
          </a:xfrm>
        </p:spPr>
        <p:txBody>
          <a:bodyPr/>
          <a:lstStyle/>
          <a:p>
            <a:r>
              <a:rPr lang="en-US" dirty="0"/>
              <a:t>https://www.ncbi.nlm.nih.gov/books/NBK482216/</a:t>
            </a:r>
          </a:p>
          <a:p>
            <a:r>
              <a:rPr lang="en-US" dirty="0"/>
              <a:t>https://www.ncbi.nlm.nih.gov/pmc/articles/PMC1476727/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52285" y="417994"/>
            <a:ext cx="39034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SPIRAL INTEGRATION</a:t>
            </a:r>
            <a:endParaRPr lang="en-US" sz="2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BA135-B534-4335-AC20-E8A3B9E48B3A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995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 smtClean="0">
                <a:latin typeface="Bahnschrift SemiLight SemiConde" panose="020B0502040204020203" pitchFamily="34" charset="0"/>
              </a:rPr>
              <a:t>HEC DIGITAL LIBRARY</a:t>
            </a:r>
            <a:endParaRPr lang="en-US" sz="4000" b="1" dirty="0">
              <a:latin typeface="Bahnschrift SemiLight SemiConde" panose="020B05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400" dirty="0">
                <a:latin typeface="Bahnschrift SemiLight SemiConde" panose="020B0502040204020203" pitchFamily="34" charset="0"/>
              </a:rPr>
              <a:t>Steps to Access HEC Digital Library</a:t>
            </a:r>
          </a:p>
          <a:p>
            <a:endParaRPr lang="en-US" sz="2400" dirty="0">
              <a:latin typeface="Bahnschrift SemiLight SemiConde" panose="020B0502040204020203" pitchFamily="34" charset="0"/>
            </a:endParaRPr>
          </a:p>
          <a:p>
            <a:r>
              <a:rPr lang="en-US" sz="2400" dirty="0">
                <a:latin typeface="Bahnschrift SemiLight SemiConde" panose="020B0502040204020203" pitchFamily="34" charset="0"/>
              </a:rPr>
              <a:t>Go to the website of HEC National Digital Library.</a:t>
            </a:r>
          </a:p>
          <a:p>
            <a:r>
              <a:rPr lang="en-US" sz="2400" dirty="0">
                <a:latin typeface="Bahnschrift SemiLight SemiConde" panose="020B0502040204020203" pitchFamily="34" charset="0"/>
              </a:rPr>
              <a:t>On Home Page, click on the INSTITUTES.</a:t>
            </a:r>
          </a:p>
          <a:p>
            <a:r>
              <a:rPr lang="en-US" sz="2400" dirty="0">
                <a:latin typeface="Bahnschrift SemiLight SemiConde" panose="020B0502040204020203" pitchFamily="34" charset="0"/>
              </a:rPr>
              <a:t>A page will appear showing the universities from Public and Private Sector and other Institutes which have access to HEC National Digital Library HNDL.</a:t>
            </a:r>
          </a:p>
          <a:p>
            <a:r>
              <a:rPr lang="en-US" sz="2400" dirty="0">
                <a:latin typeface="Bahnschrift SemiLight SemiConde" panose="020B0502040204020203" pitchFamily="34" charset="0"/>
              </a:rPr>
              <a:t>Select your Desired Institute.</a:t>
            </a:r>
          </a:p>
          <a:p>
            <a:r>
              <a:rPr lang="en-US" sz="2400" dirty="0">
                <a:latin typeface="Bahnschrift SemiLight SemiConde" panose="020B0502040204020203" pitchFamily="34" charset="0"/>
              </a:rPr>
              <a:t>A page will appear showing the Resources Of The Institution</a:t>
            </a:r>
          </a:p>
          <a:p>
            <a:r>
              <a:rPr lang="en-US" sz="2400" dirty="0">
                <a:latin typeface="Bahnschrift SemiLight SemiConde" panose="020B0502040204020203" pitchFamily="34" charset="0"/>
              </a:rPr>
              <a:t>Journals and Researches will appear</a:t>
            </a:r>
          </a:p>
          <a:p>
            <a:r>
              <a:rPr lang="en-US" sz="2400" dirty="0">
                <a:latin typeface="Bahnschrift SemiLight SemiConde" panose="020B0502040204020203" pitchFamily="34" charset="0"/>
              </a:rPr>
              <a:t>You can find a Journal by clicking on JOURNALS AND DATABASE and enter a Keyword to search for your desired journal.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BA135-B534-4335-AC20-E8A3B9E48B3A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294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104900"/>
            <a:ext cx="8001000" cy="544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/>
          <p:nvPr/>
        </p:nvSpPr>
        <p:spPr>
          <a:xfrm>
            <a:off x="1752600" y="304800"/>
            <a:ext cx="86868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prstClr val="black"/>
                </a:solidFill>
                <a:latin typeface="Calibri"/>
              </a:rPr>
              <a:t>Professor Umar Model of Integrated Lecture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7340064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772698" y="447368"/>
            <a:ext cx="5953125" cy="1143000"/>
          </a:xfrm>
        </p:spPr>
        <p:txBody>
          <a:bodyPr>
            <a:normAutofit/>
          </a:bodyPr>
          <a:lstStyle/>
          <a:p>
            <a:pPr algn="ctr"/>
            <a:r>
              <a:rPr lang="en-US" sz="4000" spc="-1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/>
                <a:cs typeface="Calibri" panose="020F0502020204030204"/>
                <a:sym typeface="+mn-ea"/>
              </a:rPr>
              <a:t>Learning Resources</a:t>
            </a:r>
            <a:endParaRPr lang="en-US" sz="4000" b="1" spc="-1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/>
              <a:cs typeface="Calibri" panose="020F0502020204030204"/>
              <a:sym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40</a:t>
            </a:fld>
            <a:endParaRPr lang="en-US"/>
          </a:p>
        </p:txBody>
      </p:sp>
      <p:sp>
        <p:nvSpPr>
          <p:cNvPr id="2" name="Text Box 1"/>
          <p:cNvSpPr txBox="1"/>
          <p:nvPr/>
        </p:nvSpPr>
        <p:spPr>
          <a:xfrm>
            <a:off x="1179872" y="1905000"/>
            <a:ext cx="5588635" cy="41884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marR="30480" indent="-285750">
              <a:lnSpc>
                <a:spcPct val="156000"/>
              </a:lnSpc>
              <a:spcBef>
                <a:spcPts val="1225"/>
              </a:spcBef>
              <a:buFont typeface="Arial" panose="020B0604020202020204" pitchFamily="34" charset="0"/>
              <a:buChar char="•"/>
              <a:tabLst>
                <a:tab pos="144145" algn="l"/>
              </a:tabLst>
            </a:pPr>
            <a:r>
              <a:rPr sz="2400" dirty="0">
                <a:latin typeface="Calibri" panose="020F0502020204030204"/>
                <a:cs typeface="Calibri" panose="020F0502020204030204"/>
                <a:sym typeface="+mn-ea"/>
              </a:rPr>
              <a:t>Textbook</a:t>
            </a:r>
            <a:r>
              <a:rPr sz="2400" spc="4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  <a:sym typeface="+mn-ea"/>
              </a:rPr>
              <a:t>of</a:t>
            </a:r>
            <a:r>
              <a:rPr sz="2400" spc="6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  <a:sym typeface="+mn-ea"/>
              </a:rPr>
              <a:t>Biochemistry,</a:t>
            </a:r>
            <a:r>
              <a:rPr sz="2400" spc="35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  <a:sym typeface="+mn-ea"/>
              </a:rPr>
              <a:t>Lippincott</a:t>
            </a:r>
            <a:r>
              <a:rPr sz="2400" spc="3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  <a:sym typeface="+mn-ea"/>
              </a:rPr>
              <a:t>8</a:t>
            </a:r>
            <a:r>
              <a:rPr sz="2400" baseline="25000" dirty="0">
                <a:latin typeface="Calibri" panose="020F0502020204030204"/>
                <a:cs typeface="Calibri" panose="020F0502020204030204"/>
                <a:sym typeface="+mn-ea"/>
              </a:rPr>
              <a:t>th</a:t>
            </a:r>
            <a:r>
              <a:rPr sz="2400" spc="209" baseline="2500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  <a:sym typeface="+mn-ea"/>
              </a:rPr>
              <a:t>edition,</a:t>
            </a:r>
            <a:r>
              <a:rPr sz="2400" spc="5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lang="en-US" sz="2400" spc="50" dirty="0">
                <a:latin typeface="Calibri" panose="020F0502020204030204"/>
                <a:cs typeface="Calibri" panose="020F0502020204030204"/>
                <a:sym typeface="+mn-ea"/>
              </a:rPr>
              <a:t>chapter no 09, page no 120</a:t>
            </a:r>
            <a:endParaRPr sz="2400" dirty="0">
              <a:latin typeface="Calibri" panose="020F0502020204030204"/>
              <a:cs typeface="Calibri" panose="020F0502020204030204"/>
            </a:endParaRPr>
          </a:p>
          <a:p>
            <a:pPr marL="285750" indent="-285750">
              <a:spcBef>
                <a:spcPts val="755"/>
              </a:spcBef>
              <a:buFont typeface="Arial" panose="020B0604020202020204" pitchFamily="34" charset="0"/>
              <a:buChar char="•"/>
              <a:tabLst>
                <a:tab pos="144780" algn="l"/>
              </a:tabLst>
            </a:pPr>
            <a:r>
              <a:rPr sz="2400" dirty="0">
                <a:latin typeface="Calibri" panose="020F0502020204030204"/>
                <a:cs typeface="Calibri" panose="020F0502020204030204"/>
                <a:sym typeface="+mn-ea"/>
              </a:rPr>
              <a:t>Google</a:t>
            </a:r>
            <a:r>
              <a:rPr sz="2400" spc="7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z="2400" spc="-10" dirty="0">
                <a:latin typeface="Calibri" panose="020F0502020204030204"/>
                <a:cs typeface="Calibri" panose="020F0502020204030204"/>
                <a:sym typeface="+mn-ea"/>
              </a:rPr>
              <a:t>scholar</a:t>
            </a:r>
            <a:endParaRPr sz="2400" dirty="0">
              <a:latin typeface="Calibri" panose="020F0502020204030204"/>
              <a:cs typeface="Calibri" panose="020F0502020204030204"/>
            </a:endParaRPr>
          </a:p>
          <a:p>
            <a:pPr marL="285750" indent="-285750">
              <a:spcBef>
                <a:spcPts val="745"/>
              </a:spcBef>
              <a:buFont typeface="Arial" panose="020B0604020202020204" pitchFamily="34" charset="0"/>
              <a:buChar char="•"/>
              <a:tabLst>
                <a:tab pos="144780" algn="l"/>
              </a:tabLst>
            </a:pPr>
            <a:r>
              <a:rPr sz="2400" dirty="0">
                <a:latin typeface="Calibri" panose="020F0502020204030204"/>
                <a:cs typeface="Calibri" panose="020F0502020204030204"/>
                <a:sym typeface="+mn-ea"/>
              </a:rPr>
              <a:t>Google</a:t>
            </a:r>
            <a:r>
              <a:rPr sz="2400" spc="7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sz="2400" spc="-10" dirty="0">
                <a:latin typeface="Calibri" panose="020F0502020204030204"/>
                <a:cs typeface="Calibri" panose="020F0502020204030204"/>
                <a:sym typeface="+mn-ea"/>
              </a:rPr>
              <a:t>images</a:t>
            </a:r>
            <a:endParaRPr sz="2400" dirty="0">
              <a:latin typeface="Calibri" panose="020F0502020204030204"/>
              <a:cs typeface="Calibri" panose="020F0502020204030204"/>
            </a:endParaRP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9276422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0685" y="867747"/>
            <a:ext cx="8154955" cy="4913734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BA135-B534-4335-AC20-E8A3B9E48B3A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010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555" y="26408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 smtClean="0">
                <a:latin typeface="Bahnschrift SemiLight SemiConde" panose="020B0502040204020203" pitchFamily="34" charset="0"/>
              </a:rPr>
              <a:t>Learning Objectives</a:t>
            </a:r>
            <a:endParaRPr lang="en-US" sz="4400" b="1" dirty="0">
              <a:latin typeface="Bahnschrift SemiLight SemiConde" panose="020B05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0213" y="1432335"/>
            <a:ext cx="1051560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3200" dirty="0" smtClean="0">
                <a:latin typeface="Bahnschrift SemiLight SemiConde" panose="020B0502040204020203" pitchFamily="34" charset="0"/>
              </a:rPr>
              <a:t>At </a:t>
            </a:r>
            <a:r>
              <a:rPr lang="en-US" sz="3200" dirty="0">
                <a:latin typeface="Bahnschrift SemiLight SemiConde" panose="020B0502040204020203" pitchFamily="34" charset="0"/>
              </a:rPr>
              <a:t>the end of this session student should be able to</a:t>
            </a:r>
            <a:r>
              <a:rPr lang="en-US" sz="3200" dirty="0" smtClean="0">
                <a:latin typeface="Bahnschrift SemiLight SemiConde" panose="020B0502040204020203" pitchFamily="34" charset="0"/>
              </a:rPr>
              <a:t>: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400" dirty="0">
              <a:latin typeface="Bahnschrift SemiLight SemiConde" panose="020B0502040204020203" pitchFamily="34" charset="0"/>
            </a:endParaRPr>
          </a:p>
          <a:p>
            <a:pPr marL="0" indent="0">
              <a:buNone/>
            </a:pPr>
            <a:r>
              <a:rPr lang="en-US" sz="2400" dirty="0" smtClean="0">
                <a:latin typeface="Bahnschrift SemiLight SemiConde" panose="020B0502040204020203" pitchFamily="34" charset="0"/>
              </a:rPr>
              <a:t>1- Discuss </a:t>
            </a:r>
            <a:r>
              <a:rPr lang="en-US" sz="2400" dirty="0">
                <a:latin typeface="Bahnschrift SemiLight SemiConde" panose="020B0502040204020203" pitchFamily="34" charset="0"/>
              </a:rPr>
              <a:t>the Synthesis of Thyroid Hormone</a:t>
            </a:r>
          </a:p>
          <a:p>
            <a:pPr marL="0" indent="0">
              <a:buNone/>
            </a:pPr>
            <a:r>
              <a:rPr lang="en-US" sz="2400" dirty="0" smtClean="0">
                <a:latin typeface="Bahnschrift SemiLight SemiConde" panose="020B0502040204020203" pitchFamily="34" charset="0"/>
              </a:rPr>
              <a:t>2- Understand </a:t>
            </a:r>
            <a:r>
              <a:rPr lang="en-US" sz="2400" dirty="0">
                <a:latin typeface="Bahnschrift SemiLight SemiConde" panose="020B0502040204020203" pitchFamily="34" charset="0"/>
              </a:rPr>
              <a:t>the Regulation of Plasma level of T3, T4</a:t>
            </a:r>
          </a:p>
          <a:p>
            <a:pPr marL="0" indent="0">
              <a:buNone/>
            </a:pPr>
            <a:r>
              <a:rPr lang="en-US" sz="2400" dirty="0" smtClean="0">
                <a:latin typeface="Bahnschrift SemiLight SemiConde" panose="020B0502040204020203" pitchFamily="34" charset="0"/>
              </a:rPr>
              <a:t>3- Describe </a:t>
            </a:r>
            <a:r>
              <a:rPr lang="en-US" sz="2400" dirty="0">
                <a:latin typeface="Bahnschrift SemiLight SemiConde" panose="020B0502040204020203" pitchFamily="34" charset="0"/>
              </a:rPr>
              <a:t>the Mechanism of Action of Thyroxin </a:t>
            </a:r>
          </a:p>
          <a:p>
            <a:pPr marL="0" indent="0">
              <a:buNone/>
            </a:pPr>
            <a:r>
              <a:rPr lang="en-US" sz="2400" dirty="0" smtClean="0">
                <a:latin typeface="Bahnschrift SemiLight SemiConde" panose="020B0502040204020203" pitchFamily="34" charset="0"/>
              </a:rPr>
              <a:t>4- Explain </a:t>
            </a:r>
            <a:r>
              <a:rPr lang="en-US" sz="2400" dirty="0">
                <a:latin typeface="Bahnschrift SemiLight SemiConde" panose="020B0502040204020203" pitchFamily="34" charset="0"/>
              </a:rPr>
              <a:t>the Functions of Thyroid Hormone in the </a:t>
            </a:r>
            <a:r>
              <a:rPr lang="en-US" sz="2400" dirty="0" smtClean="0">
                <a:latin typeface="Bahnschrift SemiLight SemiConde" panose="020B0502040204020203" pitchFamily="34" charset="0"/>
              </a:rPr>
              <a:t>body</a:t>
            </a:r>
            <a:endParaRPr lang="en-US" sz="2400" dirty="0">
              <a:latin typeface="Bahnschrift SemiLight SemiConde" panose="020B0502040204020203" pitchFamily="34" charset="0"/>
            </a:endParaRPr>
          </a:p>
          <a:p>
            <a:pPr marL="0" indent="0">
              <a:buNone/>
            </a:pPr>
            <a:r>
              <a:rPr lang="en-US" sz="2400" dirty="0" smtClean="0">
                <a:latin typeface="Bahnschrift SemiLight SemiConde" panose="020B0502040204020203" pitchFamily="34" charset="0"/>
              </a:rPr>
              <a:t>5- Explain </a:t>
            </a:r>
            <a:r>
              <a:rPr lang="en-US" sz="2400" dirty="0">
                <a:latin typeface="Bahnschrift SemiLight SemiConde" panose="020B0502040204020203" pitchFamily="34" charset="0"/>
              </a:rPr>
              <a:t>&amp; correlate the clinical aspects of the core concept.</a:t>
            </a:r>
          </a:p>
          <a:p>
            <a:pPr marL="0" indent="0">
              <a:buNone/>
            </a:pPr>
            <a:r>
              <a:rPr lang="en-US" sz="2400" dirty="0" smtClean="0">
                <a:latin typeface="Bahnschrift SemiLight SemiConde" panose="020B0502040204020203" pitchFamily="34" charset="0"/>
              </a:rPr>
              <a:t>6- Appreciate </a:t>
            </a:r>
            <a:r>
              <a:rPr lang="en-US" sz="2400" dirty="0">
                <a:latin typeface="Bahnschrift SemiLight SemiConde" panose="020B0502040204020203" pitchFamily="34" charset="0"/>
              </a:rPr>
              <a:t>term Beneficence  (Bioethics)</a:t>
            </a:r>
          </a:p>
          <a:p>
            <a:pPr marL="0" indent="0">
              <a:buNone/>
            </a:pPr>
            <a:r>
              <a:rPr lang="en-US" sz="2400" dirty="0" smtClean="0">
                <a:latin typeface="Bahnschrift SemiLight SemiConde" panose="020B0502040204020203" pitchFamily="34" charset="0"/>
              </a:rPr>
              <a:t>7- Correlate </a:t>
            </a:r>
            <a:r>
              <a:rPr lang="en-US" sz="2400" dirty="0">
                <a:latin typeface="Bahnschrift SemiLight SemiConde" panose="020B0502040204020203" pitchFamily="34" charset="0"/>
              </a:rPr>
              <a:t>and build core knowledge  on the basis of latest research</a:t>
            </a:r>
          </a:p>
          <a:p>
            <a:endParaRPr lang="en-US" sz="2400" dirty="0">
              <a:latin typeface="Bahnschrift SemiLight SemiConde" panose="020B0502040204020203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BA135-B534-4335-AC20-E8A3B9E48B3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779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flipH="1">
            <a:off x="3136490" y="2900516"/>
            <a:ext cx="79542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HORIZONTAL INTEGRATION</a:t>
            </a:r>
            <a:endParaRPr lang="en-US" sz="4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BA135-B534-4335-AC20-E8A3B9E48B3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7229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 smtClean="0">
                <a:latin typeface="Bahnschrift SemiLight SemiConde" panose="020B0502040204020203" pitchFamily="34" charset="0"/>
              </a:rPr>
              <a:t>Anatomical Aspects</a:t>
            </a:r>
            <a:endParaRPr lang="en-US" sz="4000" b="1" dirty="0">
              <a:latin typeface="Bahnschrift SemiLight SemiConde" panose="020B0502040204020203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86048" y="1683534"/>
            <a:ext cx="4346825" cy="5425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4028" y="2302107"/>
            <a:ext cx="3572566" cy="36640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4152" y="1676377"/>
            <a:ext cx="3968840" cy="5425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0438" y="2218968"/>
            <a:ext cx="5060119" cy="366401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flipH="1">
            <a:off x="245807" y="176981"/>
            <a:ext cx="24777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HORIZONTAL INTEGRATION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BA135-B534-4335-AC20-E8A3B9E48B3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479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 smtClean="0">
                <a:latin typeface="Bahnschrift SemiLight SemiConde" panose="020B0502040204020203" pitchFamily="34" charset="0"/>
              </a:rPr>
              <a:t>Correlation with Physiology</a:t>
            </a:r>
            <a:endParaRPr lang="en-US" sz="4000" b="1" dirty="0">
              <a:latin typeface="Bahnschrift SemiLight SemiConde" panose="020B0502040204020203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66432" y="1825625"/>
            <a:ext cx="5259135" cy="43513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flipH="1">
            <a:off x="245807" y="176981"/>
            <a:ext cx="24777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HORIZONTAL INTEGRATION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BA135-B534-4335-AC20-E8A3B9E48B3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591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2568" y="2802193"/>
            <a:ext cx="41590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CORE KNOWLEDGE</a:t>
            </a:r>
            <a:endParaRPr lang="en-US" sz="4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BA135-B534-4335-AC20-E8A3B9E48B3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4251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225</TotalTime>
  <Words>895</Words>
  <Application>Microsoft Office PowerPoint</Application>
  <PresentationFormat>Widescreen</PresentationFormat>
  <Paragraphs>200</Paragraphs>
  <Slides>41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41</vt:i4>
      </vt:variant>
    </vt:vector>
  </HeadingPairs>
  <TitlesOfParts>
    <vt:vector size="53" baseType="lpstr">
      <vt:lpstr>Arial</vt:lpstr>
      <vt:lpstr>Arial Black</vt:lpstr>
      <vt:lpstr>Bahnschrift Light SemiCondensed</vt:lpstr>
      <vt:lpstr>Bahnschrift SemiBold</vt:lpstr>
      <vt:lpstr>Bahnschrift SemiBold SemiConden</vt:lpstr>
      <vt:lpstr>Bahnschrift SemiLight SemiConde</vt:lpstr>
      <vt:lpstr>Calibri</vt:lpstr>
      <vt:lpstr>Calibri Light</vt:lpstr>
      <vt:lpstr>Wingdings</vt:lpstr>
      <vt:lpstr>Office Theme</vt:lpstr>
      <vt:lpstr>1_Office Theme</vt:lpstr>
      <vt:lpstr>2_Office Theme</vt:lpstr>
      <vt:lpstr>.</vt:lpstr>
      <vt:lpstr>Endocrinology Module 2nd Year MBBS(LGIS) THYROID HORMONE</vt:lpstr>
      <vt:lpstr>Motto, Vision, Dream</vt:lpstr>
      <vt:lpstr>PowerPoint Presentation</vt:lpstr>
      <vt:lpstr>Learning Objectives</vt:lpstr>
      <vt:lpstr>PowerPoint Presentation</vt:lpstr>
      <vt:lpstr>Anatomical Aspects</vt:lpstr>
      <vt:lpstr>Correlation with Physiology</vt:lpstr>
      <vt:lpstr>PowerPoint Presentation</vt:lpstr>
      <vt:lpstr>What is a hormone?</vt:lpstr>
      <vt:lpstr>Thyroid Hormone</vt:lpstr>
      <vt:lpstr>,</vt:lpstr>
      <vt:lpstr>/</vt:lpstr>
      <vt:lpstr>.</vt:lpstr>
      <vt:lpstr>Normal Plasma Levels</vt:lpstr>
      <vt:lpstr>Regulation of Plasma Levels</vt:lpstr>
      <vt:lpstr>Mechanism of Action Of Thyroxine (Intranuclear receptor)</vt:lpstr>
      <vt:lpstr>Function Of Thyroid Hormones in the Body</vt:lpstr>
      <vt:lpstr>Effect Of T3,T4 on The Body</vt:lpstr>
      <vt:lpstr>.</vt:lpstr>
      <vt:lpstr>.</vt:lpstr>
      <vt:lpstr>Thyroid Function Tests</vt:lpstr>
      <vt:lpstr>Calcitonin</vt:lpstr>
      <vt:lpstr>Summary</vt:lpstr>
      <vt:lpstr>PowerPoint Presentation</vt:lpstr>
      <vt:lpstr>Hyperthyroidism</vt:lpstr>
      <vt:lpstr>Hyperthyroidism Signs And Symptoms </vt:lpstr>
      <vt:lpstr> Treatment</vt:lpstr>
      <vt:lpstr>2.Hypothyroidism</vt:lpstr>
      <vt:lpstr>Signs And Symptoms</vt:lpstr>
      <vt:lpstr>Prevention</vt:lpstr>
      <vt:lpstr>3. Goiter</vt:lpstr>
      <vt:lpstr>PowerPoint Presentation</vt:lpstr>
      <vt:lpstr>                        Family Medicine</vt:lpstr>
      <vt:lpstr>                 Artificial Intelligence</vt:lpstr>
      <vt:lpstr>PowerPoint Presentation</vt:lpstr>
      <vt:lpstr>Beneficence</vt:lpstr>
      <vt:lpstr>Suggested Research Article</vt:lpstr>
      <vt:lpstr>HEC DIGITAL LIBRARY</vt:lpstr>
      <vt:lpstr>Learning Resources</vt:lpstr>
      <vt:lpstr>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.</dc:title>
  <dc:creator>Abdul Majid</dc:creator>
  <cp:lastModifiedBy>MASTER</cp:lastModifiedBy>
  <cp:revision>44</cp:revision>
  <dcterms:created xsi:type="dcterms:W3CDTF">2025-02-06T07:44:43Z</dcterms:created>
  <dcterms:modified xsi:type="dcterms:W3CDTF">2025-02-25T16:10:03Z</dcterms:modified>
</cp:coreProperties>
</file>