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00" r:id="rId3"/>
    <p:sldId id="29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7" r:id="rId38"/>
    <p:sldId id="298" r:id="rId3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>
      <p:cViewPr varScale="1">
        <p:scale>
          <a:sx n="81" d="100"/>
          <a:sy n="81" d="100"/>
        </p:scale>
        <p:origin x="1459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26132" y="2146173"/>
            <a:ext cx="5488940" cy="1367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597657" y="3797274"/>
            <a:ext cx="3948684" cy="1196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22-Apr-25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22-Apr-25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22-Apr-25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22-Apr-25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22-Apr-25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606" y="285953"/>
            <a:ext cx="7466787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76473"/>
            <a:ext cx="7971155" cy="3269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22-Apr-25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typewriter/t/thank-you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emedicine.medscape.com/article/1950759-overview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76400" y="2133600"/>
            <a:ext cx="624967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haroni" panose="02010803020104030203" pitchFamily="2" charset="-79"/>
                <a:cs typeface="Aharoni" panose="02010803020104030203" pitchFamily="2" charset="-79"/>
              </a:rPr>
              <a:t>Stable</a:t>
            </a:r>
            <a:r>
              <a:rPr sz="4400" b="0" spc="-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b="0" dirty="0">
                <a:latin typeface="Aharoni" panose="02010803020104030203" pitchFamily="2" charset="-79"/>
                <a:cs typeface="Aharoni" panose="02010803020104030203" pitchFamily="2" charset="-79"/>
              </a:rPr>
              <a:t>Angina</a:t>
            </a:r>
            <a:r>
              <a:rPr sz="4400" b="0" spc="-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400" b="0" spc="-10" dirty="0">
                <a:latin typeface="Aharoni" panose="02010803020104030203" pitchFamily="2" charset="-79"/>
                <a:cs typeface="Aharoni" panose="02010803020104030203" pitchFamily="2" charset="-79"/>
              </a:rPr>
              <a:t>Pectoris</a:t>
            </a:r>
            <a:endParaRPr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914400" y="4495800"/>
            <a:ext cx="7162800" cy="1716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285" marR="5080" indent="-363220" algn="ctr">
              <a:lnSpc>
                <a:spcPct val="120000"/>
              </a:lnSpc>
              <a:spcBef>
                <a:spcPts val="1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Prof. Dr. Saima Ambreen</a:t>
            </a:r>
          </a:p>
          <a:p>
            <a:pPr marL="375285" marR="5080" indent="-363220" algn="ctr">
              <a:lnSpc>
                <a:spcPct val="120000"/>
              </a:lnSpc>
              <a:spcBef>
                <a:spcPts val="100"/>
              </a:spcBef>
            </a:pP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Professor of Medicine</a:t>
            </a:r>
          </a:p>
          <a:p>
            <a:pPr marL="375285" marR="5080" indent="-363220" algn="ctr">
              <a:lnSpc>
                <a:spcPct val="120000"/>
              </a:lnSpc>
              <a:spcBef>
                <a:spcPts val="100"/>
              </a:spcBef>
            </a:pP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HOD Medical Unit-1, Holy Family Hospital</a:t>
            </a:r>
          </a:p>
          <a:p>
            <a:pPr marL="375285" marR="5080" indent="-363220" algn="ctr">
              <a:lnSpc>
                <a:spcPct val="120000"/>
              </a:lnSpc>
              <a:spcBef>
                <a:spcPts val="100"/>
              </a:spcBef>
            </a:pP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Rawalpindi Medical University</a:t>
            </a:r>
            <a:endParaRPr sz="2000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1476" y="255854"/>
            <a:ext cx="53225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Coronary</a:t>
            </a:r>
            <a:r>
              <a:rPr spc="-100" dirty="0"/>
              <a:t> </a:t>
            </a:r>
            <a:r>
              <a:rPr dirty="0"/>
              <a:t>flow</a:t>
            </a:r>
            <a:r>
              <a:rPr spc="-90" dirty="0"/>
              <a:t> </a:t>
            </a:r>
            <a:r>
              <a:rPr dirty="0"/>
              <a:t>reserve</a:t>
            </a:r>
            <a:r>
              <a:rPr spc="-105" dirty="0"/>
              <a:t> </a:t>
            </a:r>
            <a:r>
              <a:rPr spc="-10" dirty="0"/>
              <a:t>(CFR)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2590800"/>
            <a:ext cx="8011795" cy="23038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8575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coronary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arteries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cardiac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  <a:r>
              <a:rPr sz="1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endParaRPr lang="en-US" sz="16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28575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88265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maximal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coronary</a:t>
            </a:r>
            <a:r>
              <a:rPr sz="16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sz="16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dilation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coronary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arteries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roughly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0" dirty="0">
                <a:latin typeface="Arial" panose="020B0604020202020204" pitchFamily="34" charset="0"/>
                <a:cs typeface="Arial" panose="020B0604020202020204" pitchFamily="34" charset="0"/>
              </a:rPr>
              <a:t>4-</a:t>
            </a:r>
            <a:r>
              <a:rPr sz="1600" b="1" spc="-5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sz="16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resting</a:t>
            </a:r>
            <a:r>
              <a:rPr sz="16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coronary</a:t>
            </a:r>
            <a:r>
              <a:rPr sz="16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endParaRPr lang="en-US" sz="16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88265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CFR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least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factors: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coronary</a:t>
            </a:r>
            <a:r>
              <a:rPr sz="16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artery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resistance,</a:t>
            </a:r>
            <a:r>
              <a:rPr sz="16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extravascular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(ie,</a:t>
            </a:r>
            <a:r>
              <a:rPr sz="1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myocardial</a:t>
            </a:r>
            <a:r>
              <a:rPr sz="16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6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interstitial)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resistance,</a:t>
            </a:r>
            <a:r>
              <a:rPr sz="1600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r>
              <a:rPr sz="16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composition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2373" y="530174"/>
            <a:ext cx="31610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Pathophysiology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0385" y="2362200"/>
            <a:ext cx="8063230" cy="2631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93090" indent="-343535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Myocardial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ischemia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imbalance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sz="16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myocardial</a:t>
            </a:r>
            <a:r>
              <a:rPr sz="16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  <a:r>
              <a:rPr sz="16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6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endParaRPr lang="en-US" sz="16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93090" indent="-343535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3535">
              <a:lnSpc>
                <a:spcPct val="12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6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myocardial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sz="16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6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aerobic</a:t>
            </a:r>
            <a:r>
              <a:rPr sz="16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anaerobic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metabolism,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progressive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impairment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6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metabolic,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mechanical,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6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electrical functions</a:t>
            </a:r>
            <a:endParaRPr lang="en-US" sz="16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3535">
              <a:lnSpc>
                <a:spcPct val="12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648335" indent="-343535">
              <a:lnSpc>
                <a:spcPct val="120000"/>
              </a:lnSpc>
              <a:spcBef>
                <a:spcPts val="670"/>
              </a:spcBef>
              <a:buChar char="•"/>
              <a:tabLst>
                <a:tab pos="355600" algn="l"/>
                <a:tab pos="436245" algn="l"/>
                <a:tab pos="3138805" algn="l"/>
              </a:tabLst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	Angina</a:t>
            </a:r>
            <a:r>
              <a:rPr sz="16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pectoris</a:t>
            </a:r>
            <a:r>
              <a:rPr sz="16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caused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6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sz="16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stimulation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6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sensory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afferent</a:t>
            </a:r>
            <a:r>
              <a:rPr sz="1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nerve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endings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coronary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vessels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myocardium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757" rIns="0" bIns="0" rtlCol="0">
            <a:spAutoFit/>
          </a:bodyPr>
          <a:lstStyle/>
          <a:p>
            <a:pPr marL="199263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Pathophysiology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3400" y="1905000"/>
            <a:ext cx="7971155" cy="2630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201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shown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adenosine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sz="16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mediator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anginal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endParaRPr lang="en-US" sz="16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3535">
              <a:lnSpc>
                <a:spcPct val="1201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711200" indent="-343535">
              <a:lnSpc>
                <a:spcPct val="120000"/>
              </a:lnSpc>
              <a:spcBef>
                <a:spcPts val="675"/>
              </a:spcBef>
              <a:buChar char="•"/>
              <a:tabLst>
                <a:tab pos="355600" algn="l"/>
                <a:tab pos="436245" algn="l"/>
              </a:tabLst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	During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ischemia,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6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degraded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6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adenosine,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which,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diffus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extracellular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lang="en-US" sz="16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711200" indent="-343535">
              <a:lnSpc>
                <a:spcPct val="120000"/>
              </a:lnSpc>
              <a:spcBef>
                <a:spcPts val="675"/>
              </a:spcBef>
              <a:buChar char="•"/>
              <a:tabLst>
                <a:tab pos="355600" algn="l"/>
                <a:tab pos="436245" algn="l"/>
              </a:tabLst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20650" indent="-343535">
              <a:lnSpc>
                <a:spcPct val="12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Adenosine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induces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angina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mainly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stimulating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receptors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cardiac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afferent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nerve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endings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073" y="530174"/>
            <a:ext cx="80721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Angina</a:t>
            </a:r>
            <a:r>
              <a:rPr spc="-40" dirty="0"/>
              <a:t> </a:t>
            </a:r>
            <a:r>
              <a:rPr dirty="0"/>
              <a:t>pectoris</a:t>
            </a:r>
            <a:r>
              <a:rPr spc="-60" dirty="0"/>
              <a:t> </a:t>
            </a:r>
            <a:r>
              <a:rPr dirty="0"/>
              <a:t>-</a:t>
            </a:r>
            <a:r>
              <a:rPr spc="-50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major</a:t>
            </a:r>
            <a:r>
              <a:rPr spc="-55" dirty="0"/>
              <a:t> </a:t>
            </a:r>
            <a:r>
              <a:rPr dirty="0"/>
              <a:t>criteria</a:t>
            </a:r>
            <a:r>
              <a:rPr spc="-6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20" dirty="0"/>
              <a:t>pain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0313" y="2743200"/>
            <a:ext cx="7929880" cy="19383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16890" indent="-3435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character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visceral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squeezing</a:t>
            </a:r>
            <a:r>
              <a:rPr sz="16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sensation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57988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Localization</a:t>
            </a:r>
            <a:r>
              <a:rPr sz="16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substernal component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2150110" algn="l"/>
              </a:tabLst>
            </a:pPr>
            <a:r>
              <a:rPr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r>
              <a:rPr lang="en-US"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thorax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jaw,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neck,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arm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Precipitated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6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exertion,</a:t>
            </a:r>
            <a:r>
              <a:rPr sz="16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emotional</a:t>
            </a:r>
            <a:r>
              <a:rPr sz="16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upset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transient,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lasting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sz="16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sz="1600"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relief</a:t>
            </a:r>
            <a:r>
              <a:rPr sz="16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rest,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s/l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Nitroglycerine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762000"/>
            <a:ext cx="8610600" cy="3964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07795" marR="287655" indent="-451484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libri"/>
                <a:cs typeface="Calibri"/>
              </a:rPr>
              <a:t>The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Canadian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Cardiovascular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Society </a:t>
            </a:r>
            <a:r>
              <a:rPr lang="en-US" sz="3200" b="1" spc="-10" dirty="0">
                <a:latin typeface="Calibri"/>
                <a:cs typeface="Calibri"/>
              </a:rPr>
              <a:t>(CCS) </a:t>
            </a:r>
            <a:r>
              <a:rPr sz="3200" b="1" dirty="0">
                <a:latin typeface="Calibri"/>
                <a:cs typeface="Calibri"/>
              </a:rPr>
              <a:t>classification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angina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severity</a:t>
            </a:r>
            <a:endParaRPr lang="en-US" sz="3200" b="1" spc="-10" dirty="0">
              <a:latin typeface="Calibri"/>
              <a:cs typeface="Calibri"/>
            </a:endParaRPr>
          </a:p>
          <a:p>
            <a:pPr marL="1407795" marR="287655" indent="-451484" algn="ctr">
              <a:lnSpc>
                <a:spcPct val="100000"/>
              </a:lnSpc>
              <a:spcBef>
                <a:spcPts val="105"/>
              </a:spcBef>
            </a:pPr>
            <a:endParaRPr sz="3200" dirty="0">
              <a:latin typeface="Calibri"/>
              <a:cs typeface="Calibri"/>
            </a:endParaRPr>
          </a:p>
          <a:p>
            <a:pPr marL="355600" marR="433705" indent="-343535">
              <a:lnSpc>
                <a:spcPts val="3460"/>
              </a:lnSpc>
              <a:spcBef>
                <a:spcPts val="2505"/>
              </a:spcBef>
              <a:buFont typeface="Arial MT"/>
              <a:buChar char="•"/>
              <a:tabLst>
                <a:tab pos="355600" algn="l"/>
              </a:tabLst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Angina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strenuous</a:t>
            </a:r>
            <a:r>
              <a:rPr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prolonged</a:t>
            </a:r>
            <a:r>
              <a:rPr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06045" indent="-343535">
              <a:lnSpc>
                <a:spcPts val="346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</a:tabLst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Slight</a:t>
            </a:r>
            <a:r>
              <a:rPr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limitation,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angina</a:t>
            </a:r>
            <a:r>
              <a:rPr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vigorous</a:t>
            </a:r>
            <a:r>
              <a:rPr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413384" indent="-343535">
              <a:lnSpc>
                <a:spcPts val="3460"/>
              </a:lnSpc>
              <a:spcBef>
                <a:spcPts val="760"/>
              </a:spcBef>
              <a:buFont typeface="Arial MT"/>
              <a:buChar char="•"/>
              <a:tabLst>
                <a:tab pos="355600" algn="l"/>
              </a:tabLst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everyday</a:t>
            </a:r>
            <a:r>
              <a:rPr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living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activities,</a:t>
            </a:r>
            <a:r>
              <a:rPr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ie,</a:t>
            </a:r>
            <a:r>
              <a:rPr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moderate</a:t>
            </a:r>
            <a:r>
              <a:rPr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limitation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lvl="3" indent="-343535">
              <a:lnSpc>
                <a:spcPct val="90000"/>
              </a:lnSpc>
              <a:spcBef>
                <a:spcPts val="710"/>
              </a:spcBef>
              <a:buFont typeface="Arial MT"/>
              <a:buChar char="•"/>
              <a:tabLst>
                <a:tab pos="355600" algn="l"/>
              </a:tabLst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Inability</a:t>
            </a:r>
            <a:r>
              <a:rPr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activity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angina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angina</a:t>
            </a:r>
            <a:r>
              <a:rPr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rest,</a:t>
            </a:r>
            <a:r>
              <a:rPr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ie,</a:t>
            </a:r>
            <a:r>
              <a:rPr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severe limitation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51538"/>
            <a:ext cx="8103234" cy="3322833"/>
          </a:xfrm>
          <a:prstGeom prst="rect">
            <a:avLst/>
          </a:prstGeom>
        </p:spPr>
        <p:txBody>
          <a:bodyPr vert="horz" wrap="square" lIns="0" tIns="291465" rIns="0" bIns="0" rtlCol="0">
            <a:spAutoFit/>
          </a:bodyPr>
          <a:lstStyle/>
          <a:p>
            <a:pPr marL="644525">
              <a:lnSpc>
                <a:spcPct val="100000"/>
              </a:lnSpc>
              <a:spcBef>
                <a:spcPts val="2295"/>
              </a:spcBef>
            </a:pPr>
            <a:r>
              <a:rPr sz="3600" b="1" spc="-10" dirty="0">
                <a:latin typeface="Calibri"/>
                <a:cs typeface="Calibri"/>
              </a:rPr>
              <a:t>Atypical</a:t>
            </a:r>
            <a:r>
              <a:rPr sz="3600" b="1" spc="-11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symptom</a:t>
            </a:r>
            <a:r>
              <a:rPr sz="3600" b="1" spc="-11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of</a:t>
            </a:r>
            <a:r>
              <a:rPr sz="3600" b="1" spc="-114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angina</a:t>
            </a:r>
            <a:r>
              <a:rPr sz="3600" b="1" spc="-11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pectoris</a:t>
            </a:r>
            <a:endParaRPr lang="en-US" sz="3600" b="1" spc="-10" dirty="0">
              <a:latin typeface="Calibri"/>
              <a:cs typeface="Calibri"/>
            </a:endParaRPr>
          </a:p>
          <a:p>
            <a:pPr marL="644525">
              <a:lnSpc>
                <a:spcPct val="100000"/>
              </a:lnSpc>
              <a:spcBef>
                <a:spcPts val="2295"/>
              </a:spcBef>
            </a:pPr>
            <a:endParaRPr lang="en-US" sz="3600" b="1" spc="-10" dirty="0">
              <a:latin typeface="Calibri"/>
              <a:cs typeface="Calibri"/>
            </a:endParaRPr>
          </a:p>
          <a:p>
            <a:pPr marL="644525">
              <a:lnSpc>
                <a:spcPct val="100000"/>
              </a:lnSpc>
              <a:spcBef>
                <a:spcPts val="2295"/>
              </a:spcBef>
            </a:pPr>
            <a:endParaRPr sz="3600" dirty="0">
              <a:latin typeface="Calibri"/>
              <a:cs typeface="Calibri"/>
            </a:endParaRPr>
          </a:p>
          <a:p>
            <a:pPr marL="355600" marR="212090" indent="-342900">
              <a:lnSpc>
                <a:spcPct val="90000"/>
              </a:lnSpc>
              <a:spcBef>
                <a:spcPts val="2625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b="1" dirty="0">
                <a:latin typeface="Calibri"/>
                <a:cs typeface="Calibri"/>
              </a:rPr>
              <a:t>Dyspnea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may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patient's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only </a:t>
            </a:r>
            <a:r>
              <a:rPr sz="1600" dirty="0">
                <a:latin typeface="Calibri"/>
                <a:cs typeface="Calibri"/>
              </a:rPr>
              <a:t>symptom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during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myocardial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ischemia,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or </a:t>
            </a:r>
            <a:r>
              <a:rPr sz="1600" dirty="0">
                <a:latin typeface="Calibri"/>
                <a:cs typeface="Calibri"/>
              </a:rPr>
              <a:t>it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overshadow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chest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pain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the </a:t>
            </a:r>
            <a:r>
              <a:rPr sz="1600" dirty="0">
                <a:latin typeface="Calibri"/>
                <a:cs typeface="Calibri"/>
              </a:rPr>
              <a:t>patient's</a:t>
            </a:r>
            <a:r>
              <a:rPr sz="1600" spc="-1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mind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15299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5590" marR="5080" indent="-2803525" algn="ctr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Factors</a:t>
            </a:r>
            <a:r>
              <a:rPr sz="3200" spc="-105" dirty="0"/>
              <a:t> </a:t>
            </a:r>
            <a:r>
              <a:rPr sz="3200" dirty="0"/>
              <a:t>that</a:t>
            </a:r>
            <a:r>
              <a:rPr sz="3200" spc="-100" dirty="0"/>
              <a:t> </a:t>
            </a:r>
            <a:r>
              <a:rPr sz="3200" dirty="0"/>
              <a:t>Can</a:t>
            </a:r>
            <a:r>
              <a:rPr sz="3200" spc="-120" dirty="0"/>
              <a:t> </a:t>
            </a:r>
            <a:r>
              <a:rPr sz="3200" spc="-20" dirty="0"/>
              <a:t>Aggravate</a:t>
            </a:r>
            <a:r>
              <a:rPr sz="3200" spc="-100" dirty="0"/>
              <a:t> </a:t>
            </a:r>
            <a:r>
              <a:rPr sz="3200" spc="-10" dirty="0"/>
              <a:t>Myocardial Ischemia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2448131"/>
            <a:ext cx="3529329" cy="2623026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55600" marR="379095" indent="-343535">
              <a:lnSpc>
                <a:spcPts val="3030"/>
              </a:lnSpc>
              <a:spcBef>
                <a:spcPts val="470"/>
              </a:spcBef>
            </a:pPr>
            <a:r>
              <a:rPr sz="1600" b="1" dirty="0">
                <a:latin typeface="Calibri"/>
                <a:cs typeface="Calibri"/>
              </a:rPr>
              <a:t>Increased</a:t>
            </a:r>
            <a:r>
              <a:rPr sz="1600" b="1" spc="-1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myocardial oxygen</a:t>
            </a:r>
            <a:r>
              <a:rPr sz="1600" b="1" spc="-1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demand</a:t>
            </a:r>
            <a:endParaRPr sz="1600" dirty="0">
              <a:latin typeface="Calibri"/>
              <a:cs typeface="Calibri"/>
            </a:endParaRPr>
          </a:p>
          <a:p>
            <a:pPr marL="436245" indent="-423545">
              <a:lnSpc>
                <a:spcPct val="100000"/>
              </a:lnSpc>
              <a:spcBef>
                <a:spcPts val="285"/>
              </a:spcBef>
              <a:buFont typeface="Arial MT"/>
              <a:buChar char="•"/>
              <a:tabLst>
                <a:tab pos="436245" algn="l"/>
              </a:tabLst>
            </a:pPr>
            <a:r>
              <a:rPr sz="1600" spc="-10" dirty="0">
                <a:latin typeface="Calibri"/>
                <a:cs typeface="Calibri"/>
              </a:rPr>
              <a:t>Tachycardia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Hypertension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Thyrotoxicosis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Heart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failure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spc="-20" dirty="0">
                <a:latin typeface="Calibri"/>
                <a:cs typeface="Calibri"/>
              </a:rPr>
              <a:t>Valvular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heart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disease</a:t>
            </a:r>
            <a:endParaRPr sz="1600" dirty="0">
              <a:latin typeface="Calibri"/>
              <a:cs typeface="Calibri"/>
            </a:endParaRPr>
          </a:p>
          <a:p>
            <a:pPr marL="355600" marR="772160" indent="-343535">
              <a:lnSpc>
                <a:spcPct val="9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Catecholamine </a:t>
            </a:r>
            <a:r>
              <a:rPr sz="1600" dirty="0">
                <a:latin typeface="Calibri"/>
                <a:cs typeface="Calibri"/>
              </a:rPr>
              <a:t>analogues</a:t>
            </a:r>
            <a:r>
              <a:rPr sz="1600" spc="-15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(eg, </a:t>
            </a:r>
            <a:r>
              <a:rPr sz="1600" spc="-10" dirty="0">
                <a:latin typeface="Calibri"/>
                <a:cs typeface="Calibri"/>
              </a:rPr>
              <a:t>bronchodilators, tricyclic </a:t>
            </a:r>
            <a:r>
              <a:rPr sz="1600" spc="-20" dirty="0">
                <a:latin typeface="Calibri"/>
                <a:cs typeface="Calibri"/>
              </a:rPr>
              <a:t>antidepressants)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0600" y="2590800"/>
            <a:ext cx="3442335" cy="16023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4260" marR="5080" indent="-6146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Reduced</a:t>
            </a:r>
            <a:r>
              <a:rPr sz="1600" b="1" spc="-1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myocardial oxygen</a:t>
            </a:r>
            <a:r>
              <a:rPr sz="1600" b="1" spc="-1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supply</a:t>
            </a:r>
            <a:endParaRPr sz="16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</a:tabLst>
            </a:pPr>
            <a:r>
              <a:rPr sz="1600" spc="-10" dirty="0">
                <a:latin typeface="Calibri"/>
                <a:cs typeface="Calibri"/>
              </a:rPr>
              <a:t>Anemia</a:t>
            </a:r>
            <a:endParaRPr sz="1600" dirty="0">
              <a:latin typeface="Calibri"/>
              <a:cs typeface="Calibri"/>
            </a:endParaRPr>
          </a:p>
          <a:p>
            <a:pPr marL="355600" marR="519430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Carbon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monoxide poisoning</a:t>
            </a:r>
            <a:endParaRPr sz="16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</a:tabLst>
            </a:pPr>
            <a:r>
              <a:rPr sz="1600" spc="-10" dirty="0">
                <a:latin typeface="Calibri"/>
                <a:cs typeface="Calibri"/>
              </a:rPr>
              <a:t>Hypotension</a:t>
            </a:r>
            <a:endParaRPr sz="16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</a:tabLst>
            </a:pPr>
            <a:r>
              <a:rPr sz="1600" spc="-10" dirty="0">
                <a:latin typeface="Calibri"/>
                <a:cs typeface="Calibri"/>
              </a:rPr>
              <a:t>Tachycardia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920" rIns="0" bIns="0" rtlCol="0">
            <a:spAutoFit/>
          </a:bodyPr>
          <a:lstStyle/>
          <a:p>
            <a:pPr marL="1741170">
              <a:lnSpc>
                <a:spcPct val="100000"/>
              </a:lnSpc>
              <a:spcBef>
                <a:spcPts val="100"/>
              </a:spcBef>
            </a:pPr>
            <a:r>
              <a:rPr dirty="0"/>
              <a:t>Physical</a:t>
            </a:r>
            <a:r>
              <a:rPr spc="-160" dirty="0"/>
              <a:t> </a:t>
            </a:r>
            <a:r>
              <a:rPr spc="-10" dirty="0"/>
              <a:t>Examination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6584" y="2971800"/>
            <a:ext cx="7910830" cy="12897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201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is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often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sz="16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helpful</a:t>
            </a:r>
            <a:r>
              <a:rPr sz="16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diagnosis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chronic </a:t>
            </a:r>
            <a:r>
              <a:rPr sz="1600" dirty="0">
                <a:latin typeface="Calibri"/>
                <a:cs typeface="Calibri"/>
              </a:rPr>
              <a:t>ischemic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heart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disease</a:t>
            </a:r>
            <a:endParaRPr lang="en-US" sz="1600" spc="-10" dirty="0">
              <a:latin typeface="Calibri"/>
              <a:cs typeface="Calibri"/>
            </a:endParaRPr>
          </a:p>
          <a:p>
            <a:pPr marL="355600" marR="5080" indent="-343535">
              <a:lnSpc>
                <a:spcPct val="1201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endParaRPr sz="1600" dirty="0">
              <a:latin typeface="Calibri"/>
              <a:cs typeface="Calibri"/>
            </a:endParaRPr>
          </a:p>
          <a:p>
            <a:pPr marL="355600" marR="54610" indent="-343535">
              <a:lnSpc>
                <a:spcPct val="12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many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patients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chronic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ischemic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heart </a:t>
            </a:r>
            <a:r>
              <a:rPr sz="1600" dirty="0">
                <a:latin typeface="Calibri"/>
                <a:cs typeface="Calibri"/>
              </a:rPr>
              <a:t>disease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have</a:t>
            </a:r>
            <a:r>
              <a:rPr sz="1600" spc="-105" dirty="0"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sz="1600" b="1" u="sng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physical</a:t>
            </a:r>
            <a:r>
              <a:rPr sz="1600" b="1" u="sng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findings</a:t>
            </a:r>
            <a:r>
              <a:rPr sz="1600" b="1" u="sng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related</a:t>
            </a:r>
            <a:r>
              <a:rPr sz="1600" spc="-114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to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disease,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if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they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findings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not </a:t>
            </a:r>
            <a:r>
              <a:rPr sz="1600" dirty="0">
                <a:latin typeface="Calibri"/>
                <a:cs typeface="Calibri"/>
              </a:rPr>
              <a:t>specific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coronary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artery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disease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85953"/>
            <a:ext cx="830539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8830" algn="ctr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Diagnostic</a:t>
            </a:r>
            <a:r>
              <a:rPr sz="2400" spc="-105" dirty="0"/>
              <a:t> </a:t>
            </a:r>
            <a:r>
              <a:rPr sz="2400" dirty="0"/>
              <a:t>Studies:</a:t>
            </a:r>
            <a:br>
              <a:rPr lang="en-US" sz="2400" dirty="0"/>
            </a:br>
            <a:r>
              <a:rPr lang="en-US" sz="2400" dirty="0"/>
              <a:t>Exercise Stress Test (Treadmill Test - TMT)</a:t>
            </a:r>
            <a:endParaRPr sz="240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633412" y="2895600"/>
            <a:ext cx="7877175" cy="95218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marR="381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lang="en-US" sz="1600" dirty="0"/>
              <a:t>It evaluates for inducible ischemia by monitoring ECG changes, symptoms, and exercise capacity.</a:t>
            </a:r>
          </a:p>
          <a:p>
            <a:pPr marL="355600" marR="381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endParaRPr lang="en-US"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4500" y="1519300"/>
            <a:ext cx="5715000" cy="38195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A53A9-8927-75FA-7A51-7911D7FD4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8" y="381000"/>
            <a:ext cx="8915400" cy="492443"/>
          </a:xfrm>
        </p:spPr>
        <p:txBody>
          <a:bodyPr/>
          <a:lstStyle/>
          <a:p>
            <a:pPr algn="ctr"/>
            <a:r>
              <a:rPr lang="en-US" sz="3200" i="0" u="none" strike="noStrike" baseline="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Umer Model </a:t>
            </a:r>
            <a:r>
              <a:rPr lang="en-US" sz="3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3200" i="0" u="none" strike="noStrike" baseline="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integrated lecture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50C5F0-6E03-03BF-0590-C56BFCDB5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99" y="1587998"/>
            <a:ext cx="6172200" cy="500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62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1718" y="530174"/>
            <a:ext cx="79578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Bicycling</a:t>
            </a:r>
            <a:r>
              <a:rPr spc="-85" dirty="0"/>
              <a:t> </a:t>
            </a:r>
            <a:r>
              <a:rPr dirty="0"/>
              <a:t>is</a:t>
            </a:r>
            <a:r>
              <a:rPr spc="-70" dirty="0"/>
              <a:t> </a:t>
            </a:r>
            <a:r>
              <a:rPr dirty="0"/>
              <a:t>an</a:t>
            </a:r>
            <a:r>
              <a:rPr spc="-80" dirty="0"/>
              <a:t> </a:t>
            </a:r>
            <a:r>
              <a:rPr dirty="0"/>
              <a:t>alternative</a:t>
            </a:r>
            <a:r>
              <a:rPr spc="-80" dirty="0"/>
              <a:t> </a:t>
            </a:r>
            <a:r>
              <a:rPr dirty="0"/>
              <a:t>form</a:t>
            </a:r>
            <a:r>
              <a:rPr spc="-90" dirty="0"/>
              <a:t> </a:t>
            </a:r>
            <a:r>
              <a:rPr dirty="0"/>
              <a:t>of</a:t>
            </a:r>
            <a:r>
              <a:rPr spc="-80" dirty="0"/>
              <a:t> </a:t>
            </a:r>
            <a:r>
              <a:rPr spc="-10" dirty="0"/>
              <a:t>exercise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3077" y="2743200"/>
            <a:ext cx="8058150" cy="158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79425" indent="-343535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Patient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may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become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fatigued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bicycle </a:t>
            </a:r>
            <a:r>
              <a:rPr sz="1600" dirty="0">
                <a:latin typeface="Calibri"/>
                <a:cs typeface="Calibri"/>
              </a:rPr>
              <a:t>before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myocardial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ischemia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induced, </a:t>
            </a:r>
            <a:r>
              <a:rPr sz="1600" dirty="0">
                <a:latin typeface="Calibri"/>
                <a:cs typeface="Calibri"/>
              </a:rPr>
              <a:t>resulting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1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lower</a:t>
            </a:r>
            <a:r>
              <a:rPr sz="1600" spc="-11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diagnostic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yields</a:t>
            </a:r>
            <a:endParaRPr lang="en-US" sz="1600" spc="-10" dirty="0">
              <a:latin typeface="Calibri"/>
              <a:cs typeface="Calibri"/>
            </a:endParaRPr>
          </a:p>
          <a:p>
            <a:pPr marL="355600" marR="479425" indent="-343535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endParaRPr sz="1600" dirty="0">
              <a:latin typeface="Calibri"/>
              <a:cs typeface="Calibri"/>
            </a:endParaRPr>
          </a:p>
          <a:p>
            <a:pPr marL="355600" marR="5080" indent="-343535">
              <a:lnSpc>
                <a:spcPct val="12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On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other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hand,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bicycle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exercise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can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be </a:t>
            </a:r>
            <a:r>
              <a:rPr sz="1600" dirty="0">
                <a:latin typeface="Calibri"/>
                <a:cs typeface="Calibri"/>
              </a:rPr>
              <a:t>performed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supine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position,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which facilitates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some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myocardial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ischemia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detection </a:t>
            </a:r>
            <a:r>
              <a:rPr sz="1600" dirty="0">
                <a:latin typeface="Calibri"/>
                <a:cs typeface="Calibri"/>
              </a:rPr>
              <a:t>methods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such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echocardiography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" y="837008"/>
            <a:ext cx="8915400" cy="5183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4805" marR="167005" indent="-1226820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Pharmacologic</a:t>
            </a:r>
            <a:r>
              <a:rPr sz="3200" b="1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  <a:r>
              <a:rPr sz="3200" b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sz="32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spc="-8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14805" marR="167005" indent="-1226820" algn="ctr">
              <a:lnSpc>
                <a:spcPct val="100000"/>
              </a:lnSpc>
              <a:spcBef>
                <a:spcPts val="100"/>
              </a:spcBef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14805" marR="167005" indent="-1226820" algn="ctr">
              <a:lnSpc>
                <a:spcPct val="100000"/>
              </a:lnSpc>
              <a:spcBef>
                <a:spcPts val="100"/>
              </a:spcBef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3685"/>
              </a:spcBef>
              <a:buFont typeface="Arial MT"/>
              <a:buChar char="•"/>
              <a:tabLst>
                <a:tab pos="3556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atients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  <a:r>
              <a:rPr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leg</a:t>
            </a:r>
            <a:r>
              <a:rPr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exercises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5600" indent="-342900">
              <a:lnSpc>
                <a:spcPct val="100000"/>
              </a:lnSpc>
              <a:spcBef>
                <a:spcPts val="3685"/>
              </a:spcBef>
              <a:buFont typeface="Arial MT"/>
              <a:buChar char="•"/>
              <a:tabLst>
                <a:tab pos="355600" algn="l"/>
              </a:tabLst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208915" indent="-343535">
              <a:lnSpc>
                <a:spcPts val="3070"/>
              </a:lnSpc>
              <a:spcBef>
                <a:spcPts val="750"/>
              </a:spcBef>
              <a:buFont typeface="Arial MT"/>
              <a:buChar char="•"/>
              <a:tabLst>
                <a:tab pos="355600" algn="l"/>
              </a:tabLst>
            </a:pP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ynthetic</a:t>
            </a:r>
            <a:r>
              <a:rPr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catecholamine</a:t>
            </a:r>
            <a:r>
              <a:rPr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dobutamine,</a:t>
            </a:r>
            <a:r>
              <a:rPr b="1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mimic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exerciseis</a:t>
            </a:r>
            <a:r>
              <a:rPr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r>
              <a:rPr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motion imaging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5600" marR="208915" indent="-343535">
              <a:lnSpc>
                <a:spcPts val="3070"/>
              </a:lnSpc>
              <a:spcBef>
                <a:spcPts val="750"/>
              </a:spcBef>
              <a:buFont typeface="Arial MT"/>
              <a:buChar char="•"/>
              <a:tabLst>
                <a:tab pos="355600" algn="l"/>
              </a:tabLst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3535">
              <a:lnSpc>
                <a:spcPct val="80000"/>
              </a:lnSpc>
              <a:spcBef>
                <a:spcPts val="800"/>
              </a:spcBef>
              <a:buFont typeface="Arial MT"/>
              <a:buChar char="•"/>
              <a:tabLst>
                <a:tab pos="3556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asodilator</a:t>
            </a:r>
            <a:r>
              <a:rPr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drugs,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dipyridamole</a:t>
            </a:r>
            <a:r>
              <a:rPr b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adenosine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that,</a:t>
            </a:r>
            <a:r>
              <a:rPr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producing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profound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vasodilatation,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stroke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volume,</a:t>
            </a:r>
            <a:r>
              <a:rPr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thereby</a:t>
            </a:r>
            <a:r>
              <a:rPr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raising</a:t>
            </a:r>
            <a:r>
              <a:rPr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myocardial</a:t>
            </a:r>
            <a:r>
              <a:rPr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oxygen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myocardial</a:t>
            </a:r>
            <a:r>
              <a:rPr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perfusion imaging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448" rIns="0" bIns="0" rtlCol="0">
            <a:spAutoFit/>
          </a:bodyPr>
          <a:lstStyle/>
          <a:p>
            <a:pPr marL="2350770">
              <a:lnSpc>
                <a:spcPct val="100000"/>
              </a:lnSpc>
              <a:spcBef>
                <a:spcPts val="100"/>
              </a:spcBef>
            </a:pPr>
            <a:r>
              <a:rPr dirty="0"/>
              <a:t>Sress</a:t>
            </a:r>
            <a:r>
              <a:rPr spc="-80" dirty="0"/>
              <a:t> </a:t>
            </a:r>
            <a:r>
              <a:rPr dirty="0"/>
              <a:t>test:</a:t>
            </a:r>
            <a:r>
              <a:rPr spc="-65" dirty="0"/>
              <a:t> </a:t>
            </a:r>
            <a:r>
              <a:rPr spc="-25" dirty="0"/>
              <a:t>ECG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2209800"/>
            <a:ext cx="8023859" cy="2017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lang="en-US" sz="1600" spc="-1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orizontal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down-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sloping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segment</a:t>
            </a:r>
            <a:r>
              <a:rPr sz="16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depression,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achieving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least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mV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point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(junction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QRS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segment)</a:t>
            </a:r>
            <a:endParaRPr lang="en-US" sz="16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35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311275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436245" algn="l"/>
              </a:tabLst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	This</a:t>
            </a:r>
            <a:r>
              <a:rPr sz="16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criterion</a:t>
            </a:r>
            <a:r>
              <a:rPr sz="16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sz="16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sz="16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sz="16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specificity</a:t>
            </a:r>
            <a:endParaRPr lang="en-US" sz="16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311275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436245" algn="l"/>
              </a:tabLst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25780" indent="-343535" algn="just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434340" algn="l"/>
              </a:tabLst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ccuracy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6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ECG</a:t>
            </a:r>
            <a:r>
              <a:rPr sz="16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lateral</a:t>
            </a:r>
            <a:r>
              <a:rPr sz="16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precordial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(V4,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V5,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V6)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inferior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(II,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III,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aVF)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5445" y="1233869"/>
            <a:ext cx="6227000" cy="470898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975" rIns="0" bIns="0" rtlCol="0">
            <a:spAutoFit/>
          </a:bodyPr>
          <a:lstStyle/>
          <a:p>
            <a:pPr marL="658495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"/>
                <a:cs typeface="Calibri"/>
              </a:rPr>
              <a:t>CORONARY</a:t>
            </a:r>
            <a:r>
              <a:rPr sz="4400" b="0" spc="-204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ANGIOGRAPHY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6411" y="2133600"/>
            <a:ext cx="8131175" cy="3098797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marR="719455" indent="-343535">
              <a:lnSpc>
                <a:spcPts val="2690"/>
              </a:lnSpc>
              <a:spcBef>
                <a:spcPts val="740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evaluating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coronary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artery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  <a:endParaRPr lang="en-US" sz="16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719455" indent="-343535">
              <a:lnSpc>
                <a:spcPts val="2690"/>
              </a:lnSpc>
              <a:spcBef>
                <a:spcPts val="740"/>
              </a:spcBef>
              <a:buFont typeface="Arial MT"/>
              <a:buChar char="•"/>
              <a:tabLst>
                <a:tab pos="355600" algn="l"/>
              </a:tabLst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02235" indent="-343535">
              <a:lnSpc>
                <a:spcPct val="80000"/>
              </a:lnSpc>
              <a:spcBef>
                <a:spcPts val="700"/>
              </a:spcBef>
              <a:buChar char="•"/>
              <a:tabLst>
                <a:tab pos="355600" algn="l"/>
                <a:tab pos="436245" algn="l"/>
              </a:tabLst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	It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evaluating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epicardial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coronary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vessels</a:t>
            </a:r>
            <a:r>
              <a:rPr sz="16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16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6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frequently</a:t>
            </a:r>
            <a:r>
              <a:rPr sz="16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diseased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6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coronary atherosclerosis</a:t>
            </a:r>
            <a:endParaRPr lang="en-US" sz="16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02235" indent="-343535">
              <a:lnSpc>
                <a:spcPct val="80000"/>
              </a:lnSpc>
              <a:spcBef>
                <a:spcPts val="700"/>
              </a:spcBef>
              <a:buChar char="•"/>
              <a:tabLst>
                <a:tab pos="355600" algn="l"/>
                <a:tab pos="436245" algn="l"/>
              </a:tabLst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3535">
              <a:lnSpc>
                <a:spcPct val="80000"/>
              </a:lnSpc>
              <a:spcBef>
                <a:spcPts val="670"/>
              </a:spcBef>
              <a:buChar char="•"/>
              <a:tabLst>
                <a:tab pos="355600" algn="l"/>
                <a:tab pos="436245" algn="l"/>
              </a:tabLst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	Experimental</a:t>
            </a:r>
            <a:r>
              <a:rPr sz="16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suggest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16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lesions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16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reduce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lumen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coronary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artery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(50%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diameter)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significantly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limit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flow,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  <a:r>
              <a:rPr sz="16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periods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6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myocardial oxygen</a:t>
            </a:r>
            <a:r>
              <a:rPr sz="16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endParaRPr lang="en-US" sz="16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3535">
              <a:lnSpc>
                <a:spcPct val="80000"/>
              </a:lnSpc>
              <a:spcBef>
                <a:spcPts val="670"/>
              </a:spcBef>
              <a:buChar char="•"/>
              <a:tabLst>
                <a:tab pos="355600" algn="l"/>
                <a:tab pos="436245" algn="l"/>
              </a:tabLst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734695" indent="-343535">
              <a:lnSpc>
                <a:spcPct val="80000"/>
              </a:lnSpc>
              <a:spcBef>
                <a:spcPts val="675"/>
              </a:spcBef>
              <a:buChar char="•"/>
              <a:tabLst>
                <a:tab pos="355600" algn="l"/>
                <a:tab pos="436245" algn="l"/>
              </a:tabLst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	If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lesions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detected,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considered compatible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6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signs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myocardial</a:t>
            </a:r>
            <a:r>
              <a:rPr sz="16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ischemia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9521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Magnetic</a:t>
            </a:r>
            <a:r>
              <a:rPr sz="4000" spc="-175" dirty="0"/>
              <a:t> </a:t>
            </a:r>
            <a:r>
              <a:rPr sz="4000" spc="-10" dirty="0"/>
              <a:t>resonance</a:t>
            </a:r>
            <a:r>
              <a:rPr sz="4000" spc="-175" dirty="0"/>
              <a:t> </a:t>
            </a:r>
            <a:r>
              <a:rPr sz="4000" dirty="0"/>
              <a:t>imaging</a:t>
            </a:r>
            <a:r>
              <a:rPr sz="4000" spc="-170" dirty="0"/>
              <a:t> </a:t>
            </a:r>
            <a:r>
              <a:rPr sz="4000" spc="-10" dirty="0"/>
              <a:t>(MRI)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07694" y="2923092"/>
            <a:ext cx="792860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can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also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used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assess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left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ventricular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wall </a:t>
            </a:r>
            <a:r>
              <a:rPr sz="1600" dirty="0">
                <a:latin typeface="Calibri"/>
                <a:cs typeface="Calibri"/>
              </a:rPr>
              <a:t>motion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during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pharmacologic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stress</a:t>
            </a:r>
            <a:r>
              <a:rPr sz="1600" spc="-10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testing, </a:t>
            </a:r>
            <a:r>
              <a:rPr sz="1600" dirty="0">
                <a:latin typeface="Calibri"/>
                <a:cs typeface="Calibri"/>
              </a:rPr>
              <a:t>but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there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relatively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little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experience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with </a:t>
            </a:r>
            <a:r>
              <a:rPr sz="1600" dirty="0">
                <a:latin typeface="Calibri"/>
                <a:cs typeface="Calibri"/>
              </a:rPr>
              <a:t>this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technique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757" rIns="0" bIns="0" rtlCol="0">
            <a:spAutoFit/>
          </a:bodyPr>
          <a:lstStyle/>
          <a:p>
            <a:pPr marL="492125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Myocardial</a:t>
            </a:r>
            <a:r>
              <a:rPr sz="4000" spc="-160" dirty="0"/>
              <a:t> </a:t>
            </a:r>
            <a:r>
              <a:rPr sz="4000" dirty="0"/>
              <a:t>Perfusion</a:t>
            </a:r>
            <a:r>
              <a:rPr sz="4000" spc="-195" dirty="0"/>
              <a:t> </a:t>
            </a:r>
            <a:r>
              <a:rPr sz="4000" spc="-10" dirty="0"/>
              <a:t>Scanning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57200" y="2362200"/>
            <a:ext cx="8006080" cy="3170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m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ethod</a:t>
            </a:r>
            <a:r>
              <a:rPr sz="16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detects</a:t>
            </a:r>
            <a:r>
              <a:rPr sz="16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sz="16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6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regional myocardial</a:t>
            </a:r>
            <a:r>
              <a:rPr sz="16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perfusion</a:t>
            </a:r>
            <a:r>
              <a:rPr sz="16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rather</a:t>
            </a:r>
            <a:r>
              <a:rPr sz="16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sz="16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ischemia</a:t>
            </a:r>
            <a:r>
              <a:rPr lang="en-US" sz="1600" spc="-8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9144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447040" algn="l"/>
              </a:tabLst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abnormal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perfusion</a:t>
            </a:r>
            <a:r>
              <a:rPr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scans</a:t>
            </a:r>
            <a:r>
              <a:rPr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sz="16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sz="16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coronary</a:t>
            </a:r>
            <a:r>
              <a:rPr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artery</a:t>
            </a:r>
            <a:r>
              <a:rPr sz="16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occlusive</a:t>
            </a:r>
            <a:r>
              <a:rPr sz="16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lesions</a:t>
            </a:r>
            <a:endParaRPr lang="en-US" sz="16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9144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447040" algn="l"/>
              </a:tabLst>
            </a:pPr>
            <a:endParaRPr lang="en-US" sz="16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638175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Treadmill</a:t>
            </a:r>
            <a:r>
              <a:rPr lang="en-US"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en-US" sz="16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6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6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en-US" sz="16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latin typeface="Arial" panose="020B0604020202020204" pitchFamily="34" charset="0"/>
                <a:cs typeface="Arial" panose="020B0604020202020204" pitchFamily="34" charset="0"/>
              </a:rPr>
              <a:t>stress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modality</a:t>
            </a:r>
            <a:r>
              <a:rPr lang="en-US" sz="16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16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latin typeface="Arial" panose="020B0604020202020204" pitchFamily="34" charset="0"/>
                <a:cs typeface="Arial" panose="020B0604020202020204" pitchFamily="34" charset="0"/>
              </a:rPr>
              <a:t>myocardial</a:t>
            </a:r>
            <a:r>
              <a:rPr lang="en-US" sz="16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perfusion</a:t>
            </a:r>
            <a:r>
              <a:rPr lang="en-US" sz="16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</a:p>
          <a:p>
            <a:pPr marL="355600" marR="638175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endParaRPr lang="en-US" sz="16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447040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spc="-10" dirty="0">
                <a:latin typeface="Arial" panose="020B0604020202020204" pitchFamily="34" charset="0"/>
                <a:cs typeface="Arial" panose="020B0604020202020204" pitchFamily="34" charset="0"/>
              </a:rPr>
              <a:t>Pharmacologically</a:t>
            </a:r>
            <a:r>
              <a:rPr lang="en-US"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induced</a:t>
            </a:r>
            <a:r>
              <a:rPr lang="en-US"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  <a:r>
              <a:rPr lang="en-US" sz="16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2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dipyridamole</a:t>
            </a:r>
            <a:r>
              <a:rPr lang="en-US"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6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adenosine</a:t>
            </a:r>
            <a:r>
              <a:rPr lang="en-US" sz="16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produces</a:t>
            </a:r>
            <a:r>
              <a:rPr lang="en-US" sz="16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nearly</a:t>
            </a:r>
            <a:r>
              <a:rPr lang="en-US" sz="16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25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en-US" sz="16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US"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acceptable</a:t>
            </a:r>
            <a:r>
              <a:rPr lang="en-US"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latin typeface="Arial" panose="020B0604020202020204" pitchFamily="34" charset="0"/>
                <a:cs typeface="Arial" panose="020B0604020202020204" pitchFamily="34" charset="0"/>
              </a:rPr>
              <a:t>alternative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en-US"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US"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en-US"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</a:p>
          <a:p>
            <a:pPr marL="355600" marR="9144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447040" algn="l"/>
              </a:tabLst>
            </a:pP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9521" rIns="0" bIns="0" rtlCol="0">
            <a:spAutoFit/>
          </a:bodyPr>
          <a:lstStyle/>
          <a:p>
            <a:pPr marL="1681480">
              <a:lnSpc>
                <a:spcPct val="100000"/>
              </a:lnSpc>
              <a:spcBef>
                <a:spcPts val="95"/>
              </a:spcBef>
            </a:pPr>
            <a:r>
              <a:rPr sz="4000" spc="-60" dirty="0"/>
              <a:t>Target </a:t>
            </a:r>
            <a:r>
              <a:rPr sz="4000" dirty="0"/>
              <a:t>of</a:t>
            </a:r>
            <a:r>
              <a:rPr sz="4000" spc="-75" dirty="0"/>
              <a:t> </a:t>
            </a:r>
            <a:r>
              <a:rPr sz="4000" spc="-10" dirty="0"/>
              <a:t>treatment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4299" y="2667000"/>
            <a:ext cx="8915400" cy="18113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6924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increasing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supply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reducing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demand—or </a:t>
            </a:r>
            <a:r>
              <a:rPr sz="1600" spc="-20" dirty="0">
                <a:latin typeface="Calibri"/>
                <a:cs typeface="Calibri"/>
              </a:rPr>
              <a:t>both</a:t>
            </a:r>
            <a:endParaRPr lang="en-US" sz="1600" spc="-20" dirty="0">
              <a:latin typeface="Calibri"/>
              <a:cs typeface="Calibri"/>
            </a:endParaRPr>
          </a:p>
          <a:p>
            <a:pPr marL="355600" marR="26924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endParaRPr sz="1600" dirty="0">
              <a:latin typeface="Calibri"/>
              <a:cs typeface="Calibri"/>
            </a:endParaRPr>
          </a:p>
          <a:p>
            <a:pPr marL="355600" marR="13081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b="1" dirty="0">
                <a:latin typeface="Calibri"/>
                <a:cs typeface="Calibri"/>
              </a:rPr>
              <a:t>Heart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rate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major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determinant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myocardial</a:t>
            </a:r>
            <a:r>
              <a:rPr sz="1600" spc="-1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oxygen</a:t>
            </a:r>
            <a:r>
              <a:rPr sz="1600" spc="-1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demand</a:t>
            </a:r>
            <a:endParaRPr lang="en-US" sz="1600" spc="-10" dirty="0">
              <a:latin typeface="Calibri"/>
              <a:cs typeface="Calibri"/>
            </a:endParaRPr>
          </a:p>
          <a:p>
            <a:pPr marL="355600" marR="13081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endParaRPr sz="1600" dirty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most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coronary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blood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flow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occurs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during </a:t>
            </a:r>
            <a:r>
              <a:rPr sz="1600" dirty="0">
                <a:latin typeface="Calibri"/>
                <a:cs typeface="Calibri"/>
              </a:rPr>
              <a:t>diastole,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longer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diastole,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greater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coronary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blood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flow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333578"/>
            <a:ext cx="8686800" cy="3986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89735" marR="5080" indent="-767080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Non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pharmacological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treatment </a:t>
            </a:r>
            <a:endParaRPr lang="en-US" sz="3200" b="1" spc="-10" dirty="0">
              <a:latin typeface="Arial"/>
              <a:cs typeface="Arial"/>
            </a:endParaRPr>
          </a:p>
          <a:p>
            <a:pPr marL="1689735" marR="5080" indent="-767080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risk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reduction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measures</a:t>
            </a:r>
            <a:endParaRPr lang="en-US" sz="3200" b="1" spc="-10" dirty="0">
              <a:latin typeface="Arial"/>
              <a:cs typeface="Arial"/>
            </a:endParaRPr>
          </a:p>
          <a:p>
            <a:pPr marL="1689735" marR="5080" indent="-767080">
              <a:lnSpc>
                <a:spcPct val="100000"/>
              </a:lnSpc>
              <a:spcBef>
                <a:spcPts val="105"/>
              </a:spcBef>
            </a:pP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350"/>
              </a:spcBef>
              <a:buFont typeface="Arial MT"/>
              <a:buChar char="•"/>
              <a:tabLst>
                <a:tab pos="355600" algn="l"/>
              </a:tabLst>
            </a:pPr>
            <a:r>
              <a:rPr lang="en-US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moking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cessation</a:t>
            </a:r>
            <a:endParaRPr dirty="0">
              <a:latin typeface="Calibri"/>
              <a:cs typeface="Calibri"/>
            </a:endParaRPr>
          </a:p>
          <a:p>
            <a:pPr marL="447040" indent="-43434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447040" algn="l"/>
              </a:tabLst>
            </a:pPr>
            <a:r>
              <a:rPr lang="en-US" spc="-10" dirty="0">
                <a:latin typeface="Calibri"/>
                <a:cs typeface="Calibri"/>
              </a:rPr>
              <a:t>P</a:t>
            </a:r>
            <a:r>
              <a:rPr spc="-10" dirty="0">
                <a:latin typeface="Calibri"/>
                <a:cs typeface="Calibri"/>
              </a:rPr>
              <a:t>hysical</a:t>
            </a:r>
            <a:r>
              <a:rPr spc="-1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activity</a:t>
            </a:r>
            <a:endParaRPr dirty="0">
              <a:latin typeface="Calibri"/>
              <a:cs typeface="Calibri"/>
            </a:endParaRPr>
          </a:p>
          <a:p>
            <a:pPr marL="447040" indent="-43434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447040" algn="l"/>
              </a:tabLst>
            </a:pPr>
            <a:r>
              <a:rPr lang="en-US" dirty="0">
                <a:latin typeface="Calibri"/>
                <a:cs typeface="Calibri"/>
              </a:rPr>
              <a:t>W</a:t>
            </a:r>
            <a:r>
              <a:rPr dirty="0">
                <a:latin typeface="Calibri"/>
                <a:cs typeface="Calibri"/>
              </a:rPr>
              <a:t>eight</a:t>
            </a:r>
            <a:r>
              <a:rPr spc="-14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loss</a:t>
            </a:r>
            <a:endParaRPr dirty="0">
              <a:latin typeface="Calibri"/>
              <a:cs typeface="Calibri"/>
            </a:endParaRPr>
          </a:p>
          <a:p>
            <a:pPr marL="447040" indent="-43434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447040" algn="l"/>
              </a:tabLst>
            </a:pPr>
            <a:r>
              <a:rPr lang="en-US" dirty="0">
                <a:latin typeface="Calibri"/>
                <a:cs typeface="Calibri"/>
              </a:rPr>
              <a:t>C</a:t>
            </a:r>
            <a:r>
              <a:rPr dirty="0">
                <a:latin typeface="Calibri"/>
                <a:cs typeface="Calibri"/>
              </a:rPr>
              <a:t>ontrol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hypertension</a:t>
            </a:r>
            <a:endParaRPr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5600" algn="l"/>
              </a:tabLst>
            </a:pPr>
            <a:r>
              <a:rPr lang="en-US" dirty="0">
                <a:latin typeface="Calibri"/>
                <a:cs typeface="Calibri"/>
              </a:rPr>
              <a:t>C</a:t>
            </a:r>
            <a:r>
              <a:rPr dirty="0">
                <a:latin typeface="Calibri"/>
                <a:cs typeface="Calibri"/>
              </a:rPr>
              <a:t>ontrol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glycaemia</a:t>
            </a:r>
            <a:endParaRPr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lang="en-US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anagement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-8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stress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38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Aspirin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2362200"/>
            <a:ext cx="8153400" cy="1436932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5600" algn="l"/>
              </a:tabLst>
            </a:pPr>
            <a:r>
              <a:rPr lang="en-US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ll</a:t>
            </a:r>
            <a:r>
              <a:rPr spc="-1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individuals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diagnosed</a:t>
            </a:r>
            <a:r>
              <a:rPr spc="-1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with</a:t>
            </a:r>
            <a:r>
              <a:rPr spc="-1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stable</a:t>
            </a:r>
            <a:r>
              <a:rPr spc="-1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angina</a:t>
            </a:r>
            <a:r>
              <a:rPr lang="en-US" spc="-10" dirty="0">
                <a:latin typeface="Calibri"/>
                <a:cs typeface="Calibri"/>
              </a:rPr>
              <a:t> should be given </a:t>
            </a:r>
            <a:r>
              <a:rPr dirty="0">
                <a:latin typeface="Calibri"/>
                <a:cs typeface="Calibri"/>
              </a:rPr>
              <a:t>low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dose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30" dirty="0">
                <a:latin typeface="Calibri"/>
                <a:cs typeface="Calibri"/>
              </a:rPr>
              <a:t>anti-</a:t>
            </a:r>
            <a:r>
              <a:rPr dirty="0">
                <a:latin typeface="Calibri"/>
                <a:cs typeface="Calibri"/>
              </a:rPr>
              <a:t>platelet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therapy</a:t>
            </a:r>
            <a:r>
              <a:rPr lang="en-US" spc="-10" dirty="0">
                <a:latin typeface="Calibri"/>
                <a:cs typeface="Calibri"/>
              </a:rPr>
              <a:t>.</a:t>
            </a: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5600" algn="l"/>
              </a:tabLst>
            </a:pPr>
            <a:endParaRPr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lang="en-US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spirin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75-</a:t>
            </a:r>
            <a:r>
              <a:rPr dirty="0">
                <a:latin typeface="Calibri"/>
                <a:cs typeface="Calibri"/>
              </a:rPr>
              <a:t>150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mg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daily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unless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contraindicated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6ABC-A731-6308-E12E-FA8A2651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606" y="285953"/>
            <a:ext cx="7466787" cy="553998"/>
          </a:xfrm>
        </p:spPr>
        <p:txBody>
          <a:bodyPr/>
          <a:lstStyle/>
          <a:p>
            <a:pPr algn="ctr"/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60305-C673-998E-53D6-02094ED74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269" y="2057400"/>
            <a:ext cx="8379460" cy="436712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Definition of Stable angina and its etiology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Atherosclerosis and its phases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Canadian</a:t>
            </a:r>
            <a:r>
              <a:rPr lang="en-US" sz="24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Cardiovascular</a:t>
            </a:r>
            <a:r>
              <a:rPr lang="en-US" sz="24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Society (CCS)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en-US" sz="2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angina</a:t>
            </a:r>
            <a:r>
              <a:rPr lang="en-US"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severity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Atypical symptoms of angina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Factors aggravating myocardial ischemia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Clinical examination and Diagnostic workup for angina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Medical management of angina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en-US" sz="24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Interventions</a:t>
            </a:r>
            <a:r>
              <a:rPr lang="en-US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2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en-US" sz="24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Angina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spc="-1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b="1" spc="-10" dirty="0">
              <a:latin typeface="Calibri"/>
              <a:cs typeface="Calibri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90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4982" y="713359"/>
            <a:ext cx="2574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Beta</a:t>
            </a:r>
            <a:r>
              <a:rPr spc="-85" dirty="0"/>
              <a:t> </a:t>
            </a:r>
            <a:r>
              <a:rPr spc="-10" dirty="0"/>
              <a:t>Blockers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2209800"/>
            <a:ext cx="7848600" cy="18113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lang="en-US" sz="1600" b="1" dirty="0">
                <a:latin typeface="Calibri"/>
                <a:cs typeface="Calibri"/>
              </a:rPr>
              <a:t>F</a:t>
            </a:r>
            <a:r>
              <a:rPr sz="1600" b="1" dirty="0">
                <a:latin typeface="Calibri"/>
                <a:cs typeface="Calibri"/>
              </a:rPr>
              <a:t>irst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line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therapy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relief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symptoms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in </a:t>
            </a:r>
            <a:r>
              <a:rPr sz="1600" dirty="0">
                <a:latin typeface="Calibri"/>
                <a:cs typeface="Calibri"/>
              </a:rPr>
              <a:t>stable</a:t>
            </a:r>
            <a:r>
              <a:rPr sz="1600" spc="-1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angina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pectoris</a:t>
            </a:r>
            <a:endParaRPr lang="en-US" sz="1600" spc="-10" dirty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lang="en-US" sz="1600" dirty="0">
                <a:latin typeface="Calibri"/>
                <a:cs typeface="Calibri"/>
              </a:rPr>
              <a:t>W</a:t>
            </a:r>
            <a:r>
              <a:rPr sz="1600" dirty="0">
                <a:latin typeface="Calibri"/>
                <a:cs typeface="Calibri"/>
              </a:rPr>
              <a:t>ork</a:t>
            </a:r>
            <a:r>
              <a:rPr sz="1600" spc="-1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by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improving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coronary</a:t>
            </a:r>
            <a:r>
              <a:rPr sz="1600" spc="-10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flow</a:t>
            </a:r>
            <a:endParaRPr lang="en-US" sz="1600" spc="-2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endParaRPr sz="1600" dirty="0">
              <a:latin typeface="Calibri"/>
              <a:cs typeface="Calibri"/>
            </a:endParaRPr>
          </a:p>
          <a:p>
            <a:pPr marL="447040" indent="-43434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447040" algn="l"/>
              </a:tabLst>
            </a:pPr>
            <a:r>
              <a:rPr lang="en-US" sz="1600" spc="-20" dirty="0">
                <a:latin typeface="Calibri"/>
                <a:cs typeface="Calibri"/>
              </a:rPr>
              <a:t>C</a:t>
            </a:r>
            <a:r>
              <a:rPr sz="1600" spc="-20" dirty="0">
                <a:latin typeface="Calibri"/>
                <a:cs typeface="Calibri"/>
              </a:rPr>
              <a:t>ontraindicated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bradycardia,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history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of</a:t>
            </a:r>
            <a:r>
              <a:rPr lang="en-US"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asthma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bronchospasm,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severe</a:t>
            </a:r>
            <a:r>
              <a:rPr sz="1600" spc="-1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hypotension, </a:t>
            </a:r>
            <a:r>
              <a:rPr sz="1600" dirty="0">
                <a:latin typeface="Calibri"/>
                <a:cs typeface="Calibri"/>
              </a:rPr>
              <a:t>severe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peripheral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arterial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disease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uncontrolled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heart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failure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8800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Statins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2115179"/>
            <a:ext cx="8153400" cy="106760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4965" indent="-342265" algn="just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4965" algn="l"/>
              </a:tabLst>
            </a:pPr>
            <a:r>
              <a:rPr lang="en-US" sz="1600" dirty="0">
                <a:latin typeface="Calibri"/>
                <a:cs typeface="Calibri"/>
              </a:rPr>
              <a:t>L</a:t>
            </a:r>
            <a:r>
              <a:rPr sz="1600" dirty="0">
                <a:latin typeface="Calibri"/>
                <a:cs typeface="Calibri"/>
              </a:rPr>
              <a:t>ipid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lowering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effect</a:t>
            </a:r>
            <a:endParaRPr lang="en-US" sz="1600" spc="-10" dirty="0">
              <a:latin typeface="Calibri"/>
              <a:cs typeface="Calibri"/>
            </a:endParaRPr>
          </a:p>
          <a:p>
            <a:pPr marL="354965" indent="-342265" algn="just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4965" algn="l"/>
              </a:tabLst>
            </a:pPr>
            <a:endParaRPr sz="1600" dirty="0">
              <a:latin typeface="Calibri"/>
              <a:cs typeface="Calibri"/>
            </a:endParaRPr>
          </a:p>
          <a:p>
            <a:pPr marL="354330" marR="5080" indent="-342265" algn="just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lang="en-US" sz="1600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educed</a:t>
            </a:r>
            <a:r>
              <a:rPr sz="1600" spc="-1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mortality,</a:t>
            </a:r>
            <a:r>
              <a:rPr sz="1600" spc="-1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subsequent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myocardial infarction,</a:t>
            </a:r>
            <a:r>
              <a:rPr sz="1600" spc="-1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coronary</a:t>
            </a:r>
            <a:r>
              <a:rPr sz="1600" spc="-1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revascularisation</a:t>
            </a:r>
            <a:r>
              <a:rPr sz="1600" spc="-1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stroke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964" rIns="0" bIns="0" rtlCol="0">
            <a:spAutoFit/>
          </a:bodyPr>
          <a:lstStyle/>
          <a:p>
            <a:pPr marL="239395">
              <a:lnSpc>
                <a:spcPct val="100000"/>
              </a:lnSpc>
              <a:spcBef>
                <a:spcPts val="100"/>
              </a:spcBef>
            </a:pPr>
            <a:r>
              <a:rPr dirty="0"/>
              <a:t>Additional</a:t>
            </a:r>
            <a:r>
              <a:rPr spc="-140" dirty="0"/>
              <a:t> </a:t>
            </a:r>
            <a:r>
              <a:rPr dirty="0"/>
              <a:t>pharmacologic</a:t>
            </a:r>
            <a:r>
              <a:rPr spc="-165" dirty="0"/>
              <a:t> </a:t>
            </a:r>
            <a:r>
              <a:rPr spc="-10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724" y="1905000"/>
            <a:ext cx="7769453" cy="27116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Nitrates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Calcium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Channel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Blockers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Potassium</a:t>
            </a:r>
            <a:r>
              <a:rPr sz="1600" spc="-1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Channel</a:t>
            </a:r>
            <a:r>
              <a:rPr sz="1600" spc="-114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Activators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05"/>
              </a:spcBef>
            </a:pP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sz="3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0596" y="285953"/>
            <a:ext cx="15367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Nitrates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0892" y="2286000"/>
            <a:ext cx="7562215" cy="2057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04215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reduce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preload/venous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pooling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and </a:t>
            </a:r>
            <a:r>
              <a:rPr sz="1600" spc="-35" dirty="0">
                <a:latin typeface="Calibri"/>
                <a:cs typeface="Calibri"/>
              </a:rPr>
              <a:t>afterload/BP,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which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results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increased </a:t>
            </a:r>
            <a:r>
              <a:rPr sz="1600" dirty="0">
                <a:latin typeface="Calibri"/>
                <a:cs typeface="Calibri"/>
              </a:rPr>
              <a:t>coronary</a:t>
            </a:r>
            <a:r>
              <a:rPr sz="1600" spc="-1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perfusion</a:t>
            </a:r>
            <a:endParaRPr lang="en-US" sz="1600" spc="-10" dirty="0">
              <a:latin typeface="Calibri"/>
              <a:cs typeface="Calibri"/>
            </a:endParaRPr>
          </a:p>
          <a:p>
            <a:pPr marL="355600" marR="704215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endParaRPr sz="1600" dirty="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445134" algn="l"/>
              </a:tabLst>
            </a:pPr>
            <a:r>
              <a:rPr sz="1600" dirty="0">
                <a:latin typeface="Calibri"/>
                <a:cs typeface="Calibri"/>
              </a:rPr>
              <a:t>	Sublingual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aerosol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spray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has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longer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life, </a:t>
            </a:r>
            <a:r>
              <a:rPr sz="1600" dirty="0">
                <a:latin typeface="Calibri"/>
                <a:cs typeface="Calibri"/>
              </a:rPr>
              <a:t>whereas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tablet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can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removed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once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attack relieved</a:t>
            </a:r>
            <a:endParaRPr lang="en-US" sz="1600" spc="-10" dirty="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445134" algn="l"/>
              </a:tabLst>
            </a:pPr>
            <a:endParaRPr sz="1600" dirty="0">
              <a:latin typeface="Calibri"/>
              <a:cs typeface="Calibri"/>
            </a:endParaRPr>
          </a:p>
          <a:p>
            <a:pPr marL="354330" marR="112395" indent="-342265" algn="just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spc="-20" dirty="0">
                <a:latin typeface="Calibri"/>
                <a:cs typeface="Calibri"/>
              </a:rPr>
              <a:t>Long-</a:t>
            </a:r>
            <a:r>
              <a:rPr sz="1600" dirty="0">
                <a:latin typeface="Calibri"/>
                <a:cs typeface="Calibri"/>
              </a:rPr>
              <a:t>acting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mononitrates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oral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form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nitrate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good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bioavailability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3815">
              <a:lnSpc>
                <a:spcPct val="100000"/>
              </a:lnSpc>
              <a:spcBef>
                <a:spcPts val="100"/>
              </a:spcBef>
            </a:pPr>
            <a:r>
              <a:rPr dirty="0"/>
              <a:t>Calcium</a:t>
            </a:r>
            <a:r>
              <a:rPr spc="-105" dirty="0"/>
              <a:t> </a:t>
            </a:r>
            <a:r>
              <a:rPr dirty="0"/>
              <a:t>Channel</a:t>
            </a:r>
            <a:r>
              <a:rPr spc="-95" dirty="0"/>
              <a:t> </a:t>
            </a:r>
            <a:r>
              <a:rPr spc="-10" dirty="0"/>
              <a:t>Blockers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749540" cy="2057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61315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spc="-25" dirty="0">
                <a:latin typeface="Calibri"/>
                <a:cs typeface="Calibri"/>
              </a:rPr>
              <a:t>Calcium-</a:t>
            </a:r>
            <a:r>
              <a:rPr sz="1600" dirty="0">
                <a:latin typeface="Calibri"/>
                <a:cs typeface="Calibri"/>
              </a:rPr>
              <a:t>channel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blockers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reduce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afterload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coronary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artery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spasm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by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inducing </a:t>
            </a:r>
            <a:r>
              <a:rPr sz="1600" dirty="0">
                <a:latin typeface="Calibri"/>
                <a:cs typeface="Calibri"/>
              </a:rPr>
              <a:t>smooth</a:t>
            </a:r>
            <a:r>
              <a:rPr sz="1600" spc="-1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muscle</a:t>
            </a:r>
            <a:r>
              <a:rPr sz="1600" spc="-1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relaxation</a:t>
            </a:r>
            <a:endParaRPr lang="en-US" sz="1600" spc="-10" dirty="0">
              <a:latin typeface="Calibri"/>
              <a:cs typeface="Calibri"/>
            </a:endParaRPr>
          </a:p>
          <a:p>
            <a:pPr marL="355600" marR="361315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endParaRPr sz="1600" dirty="0">
              <a:latin typeface="Calibri"/>
              <a:cs typeface="Calibri"/>
            </a:endParaRPr>
          </a:p>
          <a:p>
            <a:pPr marL="355600" marR="263525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lang="en-US" sz="1600" dirty="0">
                <a:latin typeface="Calibri"/>
                <a:cs typeface="Calibri"/>
              </a:rPr>
              <a:t>S</a:t>
            </a:r>
            <a:r>
              <a:rPr sz="1600" dirty="0">
                <a:latin typeface="Calibri"/>
                <a:cs typeface="Calibri"/>
              </a:rPr>
              <a:t>hown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effective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beta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blockers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in </a:t>
            </a:r>
            <a:r>
              <a:rPr sz="1600" dirty="0">
                <a:latin typeface="Calibri"/>
                <a:cs typeface="Calibri"/>
              </a:rPr>
              <a:t>minimising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angina</a:t>
            </a:r>
            <a:r>
              <a:rPr sz="1600" spc="-1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symptoms</a:t>
            </a:r>
            <a:endParaRPr lang="en-US" sz="1600" spc="-10" dirty="0">
              <a:latin typeface="Calibri"/>
              <a:cs typeface="Calibri"/>
            </a:endParaRPr>
          </a:p>
          <a:p>
            <a:pPr marL="355600" marR="263525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endParaRPr sz="1600" dirty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choice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specific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drug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will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influenced </a:t>
            </a:r>
            <a:r>
              <a:rPr sz="1600" dirty="0">
                <a:latin typeface="Calibri"/>
                <a:cs typeface="Calibri"/>
              </a:rPr>
              <a:t>by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contraindications,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side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effects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the </a:t>
            </a:r>
            <a:r>
              <a:rPr sz="1600" dirty="0">
                <a:latin typeface="Calibri"/>
                <a:cs typeface="Calibri"/>
              </a:rPr>
              <a:t>presence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comorbidities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444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Potassium</a:t>
            </a:r>
            <a:r>
              <a:rPr sz="3200" spc="-125" dirty="0"/>
              <a:t> </a:t>
            </a:r>
            <a:r>
              <a:rPr sz="3200" dirty="0"/>
              <a:t>Channel</a:t>
            </a:r>
            <a:r>
              <a:rPr sz="3200" spc="-75" dirty="0"/>
              <a:t> </a:t>
            </a:r>
            <a:r>
              <a:rPr sz="3200" spc="-10" dirty="0"/>
              <a:t>Activators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57200" y="2362200"/>
            <a:ext cx="8229600" cy="13599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Nicorandil</a:t>
            </a:r>
            <a:r>
              <a:rPr sz="1600" spc="-1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significantly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reduces</a:t>
            </a:r>
            <a:r>
              <a:rPr sz="1600" spc="-1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unplanned </a:t>
            </a:r>
            <a:r>
              <a:rPr sz="1600" dirty="0">
                <a:latin typeface="Calibri"/>
                <a:cs typeface="Calibri"/>
              </a:rPr>
              <a:t>admissions,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morbidity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mortality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from </a:t>
            </a:r>
            <a:r>
              <a:rPr sz="1600" dirty="0">
                <a:latin typeface="Calibri"/>
                <a:cs typeface="Calibri"/>
              </a:rPr>
              <a:t>coronary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heart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disease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individuals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with </a:t>
            </a:r>
            <a:r>
              <a:rPr sz="1600" spc="-10" dirty="0">
                <a:latin typeface="Calibri"/>
                <a:cs typeface="Calibri"/>
              </a:rPr>
              <a:t>angina</a:t>
            </a:r>
            <a:endParaRPr lang="en-US" sz="1600" spc="-10" dirty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endParaRPr sz="1600" dirty="0">
              <a:latin typeface="Calibri"/>
              <a:cs typeface="Calibri"/>
            </a:endParaRPr>
          </a:p>
          <a:p>
            <a:pPr marL="355600" marR="8128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447040" algn="l"/>
              </a:tabLst>
            </a:pPr>
            <a:r>
              <a:rPr sz="1600" dirty="0">
                <a:latin typeface="Arial MT"/>
                <a:cs typeface="Arial MT"/>
              </a:rPr>
              <a:t>	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drug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acts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by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relaxing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smooth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muscle, </a:t>
            </a:r>
            <a:r>
              <a:rPr sz="1600" dirty="0">
                <a:latin typeface="Calibri"/>
                <a:cs typeface="Calibri"/>
              </a:rPr>
              <a:t>causing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venous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arterial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(including </a:t>
            </a:r>
            <a:r>
              <a:rPr sz="1600" dirty="0">
                <a:latin typeface="Calibri"/>
                <a:cs typeface="Calibri"/>
              </a:rPr>
              <a:t>coronary)</a:t>
            </a:r>
            <a:r>
              <a:rPr sz="1600" spc="-1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vasodilatation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48865" marR="5080" indent="-211137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Surgical</a:t>
            </a:r>
            <a:r>
              <a:rPr sz="3200" spc="-125" dirty="0"/>
              <a:t> </a:t>
            </a:r>
            <a:r>
              <a:rPr sz="3200" dirty="0"/>
              <a:t>Interventions</a:t>
            </a:r>
            <a:r>
              <a:rPr sz="3200" spc="-120" dirty="0"/>
              <a:t> </a:t>
            </a:r>
            <a:r>
              <a:rPr sz="3200" dirty="0"/>
              <a:t>for</a:t>
            </a:r>
            <a:r>
              <a:rPr sz="3200" spc="-90" dirty="0"/>
              <a:t> </a:t>
            </a:r>
            <a:r>
              <a:rPr sz="3200" dirty="0"/>
              <a:t>Chronic</a:t>
            </a:r>
            <a:r>
              <a:rPr sz="3200" spc="-105" dirty="0"/>
              <a:t> </a:t>
            </a:r>
            <a:r>
              <a:rPr sz="3200" spc="-10" dirty="0"/>
              <a:t>Angina: revascularization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685800" y="1828800"/>
            <a:ext cx="6713220" cy="706604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Percutaneous</a:t>
            </a:r>
            <a:r>
              <a:rPr sz="1600" spc="-10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Intervention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Procedures</a:t>
            </a:r>
            <a:endParaRPr sz="1600" dirty="0">
              <a:latin typeface="Calibri"/>
              <a:cs typeface="Calibri"/>
            </a:endParaRPr>
          </a:p>
          <a:p>
            <a:pPr marL="447040" indent="-43434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447040" algn="l"/>
              </a:tabLst>
            </a:pPr>
            <a:r>
              <a:rPr sz="1600" dirty="0">
                <a:latin typeface="Calibri"/>
                <a:cs typeface="Calibri"/>
              </a:rPr>
              <a:t>Coronary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Artery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Bypass</a:t>
            </a:r>
            <a:r>
              <a:rPr sz="1600" spc="-1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Graft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3892A02-5FB7-BE22-40CA-A523EAE5C105}"/>
              </a:ext>
            </a:extLst>
          </p:cNvPr>
          <p:cNvSpPr txBox="1">
            <a:spLocks/>
          </p:cNvSpPr>
          <p:nvPr/>
        </p:nvSpPr>
        <p:spPr>
          <a:xfrm>
            <a:off x="1066800" y="2892572"/>
            <a:ext cx="7466787" cy="628761"/>
          </a:xfrm>
          <a:prstGeom prst="rect">
            <a:avLst/>
          </a:prstGeom>
        </p:spPr>
        <p:txBody>
          <a:bodyPr vert="horz" wrap="square" lIns="0" tIns="25692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785110">
              <a:spcBef>
                <a:spcPts val="100"/>
              </a:spcBef>
            </a:pPr>
            <a:r>
              <a:rPr lang="en-US" sz="2400" u="sng" spc="-10" dirty="0"/>
              <a:t>Indications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A5E086D0-3B39-5C87-A8FA-F150F3CA2E40}"/>
              </a:ext>
            </a:extLst>
          </p:cNvPr>
          <p:cNvSpPr txBox="1"/>
          <p:nvPr/>
        </p:nvSpPr>
        <p:spPr>
          <a:xfrm>
            <a:off x="418059" y="4191000"/>
            <a:ext cx="7887334" cy="608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Failure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medications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control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patient's symptoms</a:t>
            </a:r>
            <a:endParaRPr sz="1600" dirty="0">
              <a:latin typeface="Calibri"/>
              <a:cs typeface="Calibri"/>
            </a:endParaRPr>
          </a:p>
          <a:p>
            <a:pPr marL="447040" indent="-43434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447040" algn="l"/>
              </a:tabLst>
            </a:pPr>
            <a:r>
              <a:rPr sz="1600" spc="-25" dirty="0">
                <a:latin typeface="Calibri"/>
                <a:cs typeface="Calibri"/>
              </a:rPr>
              <a:t>Drug-</a:t>
            </a:r>
            <a:r>
              <a:rPr sz="1600" dirty="0">
                <a:latin typeface="Calibri"/>
                <a:cs typeface="Calibri"/>
              </a:rPr>
              <a:t>refractory</a:t>
            </a:r>
            <a:r>
              <a:rPr sz="1600" spc="-1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angina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pectoris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9750" y="2000250"/>
            <a:ext cx="6265101" cy="32575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79E290-5DC5-EDFE-87A4-1FC380F9A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73380"/>
            <a:ext cx="9144000" cy="61112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003159-8A6D-A7BB-39CD-0CC73B7C16A6}"/>
              </a:ext>
            </a:extLst>
          </p:cNvPr>
          <p:cNvSpPr txBox="1"/>
          <p:nvPr/>
        </p:nvSpPr>
        <p:spPr>
          <a:xfrm>
            <a:off x="0" y="648462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thebluediamondgallery.com/typewriter/t/thank-you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2075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975" rIns="0" bIns="0" rtlCol="0">
            <a:spAutoFit/>
          </a:bodyPr>
          <a:lstStyle/>
          <a:p>
            <a:pPr marL="261112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latin typeface="Calibri"/>
                <a:cs typeface="Calibri"/>
              </a:rPr>
              <a:t>Definition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5646" y="2667000"/>
            <a:ext cx="767270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0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Stable angina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chest pain or discomfort that occurs predictably with physical activity or emotional stress due to reduced blood flow to the heart muscle and is relieved by rest or nitroglycerin.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0" y="143426"/>
            <a:ext cx="1551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Etiology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9746" y="1646572"/>
            <a:ext cx="8553254" cy="3254736"/>
          </a:xfrm>
          <a:prstGeom prst="rect">
            <a:avLst/>
          </a:prstGeom>
        </p:spPr>
        <p:txBody>
          <a:bodyPr vert="horz" wrap="square" lIns="0" tIns="107314" rIns="0" bIns="0" rtlCol="0" anchor="ctr">
            <a:spAutoFit/>
          </a:bodyPr>
          <a:lstStyle/>
          <a:p>
            <a:pPr marL="354330" marR="6350" indent="-342265" algn="just">
              <a:lnSpc>
                <a:spcPts val="3070"/>
              </a:lnSpc>
              <a:spcBef>
                <a:spcPts val="844"/>
              </a:spcBef>
              <a:buClr>
                <a:srgbClr val="000000"/>
              </a:buClr>
              <a:buFont typeface="Arial MT"/>
              <a:buChar char="•"/>
              <a:tabLst>
                <a:tab pos="355600" algn="l"/>
              </a:tabLst>
            </a:pP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Atherosclerosi</a:t>
            </a:r>
            <a:r>
              <a:rPr lang="en-US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u="sng" spc="5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pc="5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pc="5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en-US" spc="5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en-US" spc="5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  <a:r>
              <a:rPr lang="en-US" spc="5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of 	</a:t>
            </a:r>
            <a:r>
              <a:rPr lang="en-US" spc="-25" dirty="0">
                <a:latin typeface="Arial" panose="020B0604020202020204" pitchFamily="34" charset="0"/>
                <a:cs typeface="Arial" panose="020B0604020202020204" pitchFamily="34" charset="0"/>
              </a:rPr>
              <a:t>Stable angina.</a:t>
            </a:r>
          </a:p>
          <a:p>
            <a:pPr marL="354330" marR="6350" indent="-342265" algn="just">
              <a:lnSpc>
                <a:spcPts val="3070"/>
              </a:lnSpc>
              <a:spcBef>
                <a:spcPts val="844"/>
              </a:spcBef>
              <a:buClr>
                <a:srgbClr val="000000"/>
              </a:buClr>
              <a:buFont typeface="Arial MT"/>
              <a:buChar char="•"/>
              <a:tabLst>
                <a:tab pos="355600" algn="l"/>
              </a:tabLst>
            </a:pPr>
            <a:endParaRPr lang="en-US" spc="-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330" marR="6350" indent="-342265" algn="just">
              <a:lnSpc>
                <a:spcPts val="3070"/>
              </a:lnSpc>
              <a:spcBef>
                <a:spcPts val="844"/>
              </a:spcBef>
              <a:buClr>
                <a:srgbClr val="000000"/>
              </a:buClr>
              <a:buFont typeface="Arial MT"/>
              <a:buChar char="•"/>
              <a:tabLst>
                <a:tab pos="355600" algn="l"/>
              </a:tabLst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spc="6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pc="6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6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en-US" spc="6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coronary</a:t>
            </a:r>
            <a:r>
              <a:rPr spc="6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atherosclerotic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lesion</a:t>
            </a:r>
            <a:r>
              <a:rPr lang="en-US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least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show</a:t>
            </a:r>
            <a:r>
              <a:rPr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myocardial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ischemia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  <a:endParaRPr lang="en-US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330" marR="6350" indent="-342265" algn="just">
              <a:lnSpc>
                <a:spcPts val="3070"/>
              </a:lnSpc>
              <a:spcBef>
                <a:spcPts val="844"/>
              </a:spcBef>
              <a:buClr>
                <a:srgbClr val="000000"/>
              </a:buClr>
              <a:buFont typeface="Arial MT"/>
              <a:buChar char="•"/>
              <a:tabLst>
                <a:tab pos="355600" algn="l"/>
              </a:tabLst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330" marR="5080" indent="-342265" algn="just">
              <a:lnSpc>
                <a:spcPts val="3070"/>
              </a:lnSpc>
              <a:spcBef>
                <a:spcPts val="77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en-US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atherosclerotic</a:t>
            </a:r>
            <a:r>
              <a:rPr lang="en-US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lesions</a:t>
            </a:r>
            <a:r>
              <a:rPr lang="en-US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least</a:t>
            </a:r>
            <a:r>
              <a:rPr spc="10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90%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completely</a:t>
            </a:r>
            <a:r>
              <a:rPr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abolish</a:t>
            </a:r>
            <a:r>
              <a:rPr lang="en-US"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reserve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lesions</a:t>
            </a:r>
            <a:r>
              <a:rPr spc="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US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angina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975" rIns="0" bIns="0" rtlCol="0">
            <a:spAutoFit/>
          </a:bodyPr>
          <a:lstStyle/>
          <a:p>
            <a:pPr marL="2001520">
              <a:lnSpc>
                <a:spcPct val="100000"/>
              </a:lnSpc>
              <a:spcBef>
                <a:spcPts val="105"/>
              </a:spcBef>
            </a:pPr>
            <a:r>
              <a:rPr sz="4400" b="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Atherosclerosis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0" y="2000250"/>
            <a:ext cx="6220629" cy="4165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0942" y="461594"/>
            <a:ext cx="66624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"/>
                <a:cs typeface="Calibri"/>
              </a:rPr>
              <a:t>The</a:t>
            </a:r>
            <a:r>
              <a:rPr sz="4400" b="0" spc="-20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phases</a:t>
            </a:r>
            <a:r>
              <a:rPr sz="4400" b="0" spc="-10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in</a:t>
            </a:r>
            <a:r>
              <a:rPr sz="4400" b="0" spc="-15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atherosclerosis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6260" y="2438400"/>
            <a:ext cx="8031480" cy="3064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40995" indent="-3435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Fatty</a:t>
            </a:r>
            <a:r>
              <a:rPr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streaks</a:t>
            </a:r>
            <a:r>
              <a:rPr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atherosclerosis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histologically</a:t>
            </a:r>
            <a:r>
              <a:rPr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presents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focal</a:t>
            </a:r>
            <a:r>
              <a:rPr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thickening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intima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smooth</a:t>
            </a:r>
            <a:r>
              <a:rPr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muscle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extracellular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endParaRPr lang="en-US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340995" indent="-3435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4970780" algn="l"/>
              </a:tabLst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Fibrous</a:t>
            </a:r>
            <a:r>
              <a:rPr b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plaque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fibrous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plaque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evolves</a:t>
            </a:r>
            <a:r>
              <a:rPr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fatty</a:t>
            </a:r>
            <a:r>
              <a:rPr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streak</a:t>
            </a:r>
            <a:r>
              <a:rPr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connective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tissue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mooth</a:t>
            </a:r>
            <a:r>
              <a:rPr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muscle</a:t>
            </a:r>
            <a:r>
              <a:rPr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cells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filled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lipids</a:t>
            </a:r>
            <a:endParaRPr lang="en-US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4970780" algn="l"/>
              </a:tabLst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300355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lesions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—</a:t>
            </a:r>
            <a:r>
              <a:rPr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microvasculature</a:t>
            </a:r>
            <a:r>
              <a:rPr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luminal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medial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aspects,</a:t>
            </a:r>
            <a:r>
              <a:rPr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often contain</a:t>
            </a:r>
            <a:r>
              <a:rPr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necrotic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lipid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rich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920" rIns="0" bIns="0" rtlCol="0">
            <a:spAutoFit/>
          </a:bodyPr>
          <a:lstStyle/>
          <a:p>
            <a:pPr marL="895985">
              <a:lnSpc>
                <a:spcPct val="100000"/>
              </a:lnSpc>
              <a:spcBef>
                <a:spcPts val="100"/>
              </a:spcBef>
            </a:pPr>
            <a:r>
              <a:rPr b="0" spc="-150" dirty="0">
                <a:latin typeface="Calibri"/>
                <a:cs typeface="Calibri"/>
              </a:rPr>
              <a:t>PATHWAY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OF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ATEROSCLEROSIS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1123" y="1117536"/>
            <a:ext cx="7648014" cy="53388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606" y="285953"/>
            <a:ext cx="7466787" cy="816506"/>
          </a:xfrm>
          <a:prstGeom prst="rect">
            <a:avLst/>
          </a:prstGeom>
        </p:spPr>
        <p:txBody>
          <a:bodyPr vert="horz" wrap="square" lIns="0" tIns="259969" rIns="0" bIns="0" rtlCol="0">
            <a:spAutoFit/>
          </a:bodyPr>
          <a:lstStyle/>
          <a:p>
            <a:pPr marL="98933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 MT"/>
                <a:cs typeface="Arial MT"/>
              </a:rPr>
              <a:t>Nonatherosclerotic</a:t>
            </a:r>
            <a:r>
              <a:rPr b="0" spc="-75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Causes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0506"/>
            <a:ext cx="3077210" cy="397700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642110">
              <a:lnSpc>
                <a:spcPct val="100000"/>
              </a:lnSpc>
              <a:spcBef>
                <a:spcPts val="675"/>
              </a:spcBef>
            </a:pPr>
            <a:r>
              <a:rPr sz="2400" b="1" spc="-10" dirty="0">
                <a:latin typeface="Calibri"/>
                <a:cs typeface="Calibri"/>
              </a:rPr>
              <a:t>Fixed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Congenital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anomalies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Myocardial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bridges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Vasculitides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Aortic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dissection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Granulomas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Tumors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Scarring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trauma,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radiation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8800" y="1647190"/>
            <a:ext cx="2096770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2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Transient </a:t>
            </a:r>
            <a:r>
              <a:rPr sz="2400" spc="-10" dirty="0">
                <a:latin typeface="Calibri"/>
                <a:cs typeface="Calibri"/>
              </a:rPr>
              <a:t>Vasospasm Embolus </a:t>
            </a:r>
            <a:r>
              <a:rPr sz="2400" dirty="0">
                <a:latin typeface="Calibri"/>
                <a:cs typeface="Calibri"/>
              </a:rPr>
              <a:t>Thrombus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situ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1438</Words>
  <Application>Microsoft Office PowerPoint</Application>
  <PresentationFormat>On-screen Show (4:3)</PresentationFormat>
  <Paragraphs>195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Aharoni</vt:lpstr>
      <vt:lpstr>Arial</vt:lpstr>
      <vt:lpstr>Arial MT</vt:lpstr>
      <vt:lpstr>Calibri</vt:lpstr>
      <vt:lpstr>Office Theme</vt:lpstr>
      <vt:lpstr>Stable Angina Pectoris</vt:lpstr>
      <vt:lpstr>Prof. Dr. Umer Model of integrated lecture</vt:lpstr>
      <vt:lpstr>Learning Objectives</vt:lpstr>
      <vt:lpstr>Definition</vt:lpstr>
      <vt:lpstr>Etiology</vt:lpstr>
      <vt:lpstr>Atherosclerosis</vt:lpstr>
      <vt:lpstr>The phases in atherosclerosis</vt:lpstr>
      <vt:lpstr>PATHWAY OF ATEROSCLEROSIS</vt:lpstr>
      <vt:lpstr>Nonatherosclerotic Causes</vt:lpstr>
      <vt:lpstr>Coronary flow reserve (CFR)</vt:lpstr>
      <vt:lpstr>Pathophysiology</vt:lpstr>
      <vt:lpstr>Pathophysiology</vt:lpstr>
      <vt:lpstr>Angina pectoris - the major criteria of pain</vt:lpstr>
      <vt:lpstr>PowerPoint Presentation</vt:lpstr>
      <vt:lpstr>PowerPoint Presentation</vt:lpstr>
      <vt:lpstr>Factors that Can Aggravate Myocardial Ischemia</vt:lpstr>
      <vt:lpstr>Physical Examination</vt:lpstr>
      <vt:lpstr>Diagnostic Studies: Exercise Stress Test (Treadmill Test - TMT)</vt:lpstr>
      <vt:lpstr>PowerPoint Presentation</vt:lpstr>
      <vt:lpstr>Bicycling is an alternative form of exercise</vt:lpstr>
      <vt:lpstr>PowerPoint Presentation</vt:lpstr>
      <vt:lpstr>Sress test: ECG</vt:lpstr>
      <vt:lpstr>PowerPoint Presentation</vt:lpstr>
      <vt:lpstr>CORONARY ANGIOGRAPHY</vt:lpstr>
      <vt:lpstr>Magnetic resonance imaging (MRI)</vt:lpstr>
      <vt:lpstr>Myocardial Perfusion Scanning</vt:lpstr>
      <vt:lpstr>Target of treatment</vt:lpstr>
      <vt:lpstr>PowerPoint Presentation</vt:lpstr>
      <vt:lpstr>Aspirin</vt:lpstr>
      <vt:lpstr>Beta Blockers</vt:lpstr>
      <vt:lpstr>Statins</vt:lpstr>
      <vt:lpstr>Additional pharmacologic treatment</vt:lpstr>
      <vt:lpstr>Nitrates</vt:lpstr>
      <vt:lpstr>Calcium Channel Blockers</vt:lpstr>
      <vt:lpstr>Potassium Channel Activators</vt:lpstr>
      <vt:lpstr>Surgical Interventions for Chronic Angina: revascularization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Viorel</dc:creator>
  <cp:lastModifiedBy>Malik Shehr Yar</cp:lastModifiedBy>
  <cp:revision>4</cp:revision>
  <dcterms:created xsi:type="dcterms:W3CDTF">2025-02-17T14:06:04Z</dcterms:created>
  <dcterms:modified xsi:type="dcterms:W3CDTF">2025-04-22T05:15:13Z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2025-02-17T00:00:00Z</vt:filetime>
  </property>
  <property fmtid="{D5CDD505-2E9C-101B-9397-08002B2CF9AE}" pid="5" name="Producer">
    <vt:lpwstr>Microsoft® PowerPoint® 2010</vt:lpwstr>
  </property>
</Properties>
</file>