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05" r:id="rId4"/>
    <p:sldId id="257" r:id="rId5"/>
    <p:sldId id="259" r:id="rId6"/>
    <p:sldId id="258" r:id="rId7"/>
    <p:sldId id="307" r:id="rId8"/>
    <p:sldId id="308" r:id="rId9"/>
    <p:sldId id="334" r:id="rId10"/>
    <p:sldId id="309" r:id="rId11"/>
    <p:sldId id="335" r:id="rId12"/>
    <p:sldId id="311" r:id="rId13"/>
    <p:sldId id="336" r:id="rId14"/>
    <p:sldId id="313" r:id="rId15"/>
    <p:sldId id="314" r:id="rId16"/>
    <p:sldId id="320" r:id="rId17"/>
    <p:sldId id="315" r:id="rId18"/>
    <p:sldId id="316" r:id="rId19"/>
    <p:sldId id="319" r:id="rId20"/>
    <p:sldId id="317" r:id="rId21"/>
    <p:sldId id="318" r:id="rId22"/>
    <p:sldId id="324" r:id="rId23"/>
    <p:sldId id="325" r:id="rId24"/>
    <p:sldId id="326" r:id="rId25"/>
    <p:sldId id="260" r:id="rId26"/>
    <p:sldId id="323" r:id="rId27"/>
    <p:sldId id="277" r:id="rId28"/>
    <p:sldId id="331" r:id="rId29"/>
    <p:sldId id="332" r:id="rId30"/>
    <p:sldId id="327" r:id="rId31"/>
    <p:sldId id="328" r:id="rId32"/>
    <p:sldId id="329" r:id="rId33"/>
    <p:sldId id="330" r:id="rId34"/>
    <p:sldId id="279" r:id="rId35"/>
    <p:sldId id="280" r:id="rId36"/>
    <p:sldId id="281" r:id="rId37"/>
    <p:sldId id="282" r:id="rId38"/>
    <p:sldId id="283" r:id="rId39"/>
    <p:sldId id="284" r:id="rId40"/>
    <p:sldId id="285" r:id="rId41"/>
    <p:sldId id="286" r:id="rId42"/>
    <p:sldId id="287" r:id="rId43"/>
    <p:sldId id="290" r:id="rId44"/>
    <p:sldId id="291" r:id="rId45"/>
    <p:sldId id="33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49" autoAdjust="0"/>
    <p:restoredTop sz="94660"/>
  </p:normalViewPr>
  <p:slideViewPr>
    <p:cSldViewPr>
      <p:cViewPr varScale="1">
        <p:scale>
          <a:sx n="86" d="100"/>
          <a:sy n="86" d="100"/>
        </p:scale>
        <p:origin x="-147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12E24ED-77C2-4F01-BA4D-329E4AA65D73}" type="datetimeFigureOut">
              <a:rPr lang="en-US" smtClean="0"/>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81754FA-90A4-4C78-8E08-EB36D521580E}" type="slidenum">
              <a:rPr lang="en-US" smtClean="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2E24ED-77C2-4F01-BA4D-329E4AA65D7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754FA-90A4-4C78-8E08-EB36D521580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2E24ED-77C2-4F01-BA4D-329E4AA65D7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754FA-90A4-4C78-8E08-EB36D521580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2E24ED-77C2-4F01-BA4D-329E4AA65D7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754FA-90A4-4C78-8E08-EB36D521580E}"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endParaRPr kumimoji="0" lang="en-US" smtClean="0"/>
          </a:p>
        </p:txBody>
      </p:sp>
      <p:sp>
        <p:nvSpPr>
          <p:cNvPr id="4" name="Date Placeholder 3"/>
          <p:cNvSpPr>
            <a:spLocks noGrp="1"/>
          </p:cNvSpPr>
          <p:nvPr>
            <p:ph type="dt" sz="half" idx="10"/>
          </p:nvPr>
        </p:nvSpPr>
        <p:spPr/>
        <p:txBody>
          <a:bodyPr/>
          <a:lstStyle/>
          <a:p>
            <a:fld id="{B12E24ED-77C2-4F01-BA4D-329E4AA65D7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754FA-90A4-4C78-8E08-EB36D521580E}" type="slidenum">
              <a:rPr lang="en-US" smtClean="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2E24ED-77C2-4F01-BA4D-329E4AA65D7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754FA-90A4-4C78-8E08-EB36D521580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endParaRPr kumimoji="0" lang="en-US" smtClean="0"/>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endParaRPr kumimoji="0" lang="en-US" smtClean="0"/>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12E24ED-77C2-4F01-BA4D-329E4AA65D73}"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1754FA-90A4-4C78-8E08-EB36D521580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2E24ED-77C2-4F01-BA4D-329E4AA65D7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1754FA-90A4-4C78-8E08-EB36D521580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E24ED-77C2-4F01-BA4D-329E4AA65D7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1754FA-90A4-4C78-8E08-EB36D521580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endParaRPr kumimoji="0" lang="en-US" smtClean="0"/>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2E24ED-77C2-4F01-BA4D-329E4AA65D7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754FA-90A4-4C78-8E08-EB36D521580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endParaRPr kumimoji="0" lang="en-US" smtClean="0"/>
          </a:p>
        </p:txBody>
      </p:sp>
      <p:sp>
        <p:nvSpPr>
          <p:cNvPr id="5" name="Date Placeholder 4"/>
          <p:cNvSpPr>
            <a:spLocks noGrp="1"/>
          </p:cNvSpPr>
          <p:nvPr>
            <p:ph type="dt" sz="half" idx="10"/>
          </p:nvPr>
        </p:nvSpPr>
        <p:spPr/>
        <p:txBody>
          <a:bodyPr/>
          <a:lstStyle/>
          <a:p>
            <a:fld id="{B12E24ED-77C2-4F01-BA4D-329E4AA65D7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81754FA-90A4-4C78-8E08-EB36D521580E}" type="slidenum">
              <a:rPr lang="en-US" smtClean="0"/>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endParaRPr kumimoji="0" lang="en-US" smtClean="0"/>
          </a:p>
          <a:p>
            <a:pPr lvl="1" eaLnBrk="1" latinLnBrk="0" hangingPunct="1"/>
            <a:r>
              <a:rPr kumimoji="0" lang="en-US" smtClean="0"/>
              <a:t>Second level</a:t>
            </a:r>
            <a:endParaRPr kumimoji="0" lang="en-US" smtClean="0"/>
          </a:p>
          <a:p>
            <a:pPr lvl="2" eaLnBrk="1" latinLnBrk="0" hangingPunct="1"/>
            <a:r>
              <a:rPr kumimoji="0" lang="en-US" smtClean="0"/>
              <a:t>Third level</a:t>
            </a:r>
            <a:endParaRPr kumimoji="0" lang="en-US" smtClean="0"/>
          </a:p>
          <a:p>
            <a:pPr lvl="3" eaLnBrk="1" latinLnBrk="0" hangingPunct="1"/>
            <a:r>
              <a:rPr kumimoji="0" lang="en-US" smtClean="0"/>
              <a:t>Fourth level</a:t>
            </a:r>
            <a:endParaRPr kumimoji="0" lang="en-US" smtClean="0"/>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12E24ED-77C2-4F01-BA4D-329E4AA65D73}" type="datetimeFigureOut">
              <a:rPr lang="en-US" smtClean="0"/>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81754FA-90A4-4C78-8E08-EB36D521580E}" type="slidenum">
              <a:rPr lang="en-US" smtClean="0"/>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25.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0.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image" Target="../media/image31.jpe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7.jpeg"/><Relationship Id="rId1"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8.jpe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44.jpeg"/><Relationship Id="rId1"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46.jpeg"/></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0.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286000"/>
            <a:ext cx="7851648" cy="1143000"/>
          </a:xfrm>
        </p:spPr>
        <p:txBody>
          <a:bodyPr/>
          <a:lstStyle/>
          <a:p>
            <a:r>
              <a:rPr lang="en-US" dirty="0" smtClean="0"/>
              <a:t>Spinal Trauma</a:t>
            </a:r>
            <a:endParaRPr lang="en-US" dirty="0"/>
          </a:p>
        </p:txBody>
      </p:sp>
      <p:sp>
        <p:nvSpPr>
          <p:cNvPr id="3" name="Subtitle 2"/>
          <p:cNvSpPr>
            <a:spLocks noGrp="1"/>
          </p:cNvSpPr>
          <p:nvPr>
            <p:ph type="subTitle" idx="1"/>
          </p:nvPr>
        </p:nvSpPr>
        <p:spPr>
          <a:xfrm>
            <a:off x="914400" y="4343596"/>
            <a:ext cx="7854696" cy="1752600"/>
          </a:xfrm>
        </p:spPr>
        <p:txBody>
          <a:bodyPr>
            <a:normAutofit/>
          </a:bodyPr>
          <a:lstStyle/>
          <a:p>
            <a:endParaRPr lang="en-US" dirty="0"/>
          </a:p>
        </p:txBody>
      </p:sp>
      <p:pic>
        <p:nvPicPr>
          <p:cNvPr id="1026" name="Picture 2" descr="C:\Users\Hp folio\Desktop\download (1).jpg"/>
          <p:cNvPicPr>
            <a:picLocks noChangeAspect="1" noChangeArrowheads="1"/>
          </p:cNvPicPr>
          <p:nvPr/>
        </p:nvPicPr>
        <p:blipFill>
          <a:blip r:embed="rId1"/>
          <a:srcRect/>
          <a:stretch>
            <a:fillRect/>
          </a:stretch>
        </p:blipFill>
        <p:spPr bwMode="auto">
          <a:xfrm>
            <a:off x="0" y="0"/>
            <a:ext cx="2743200" cy="3505200"/>
          </a:xfrm>
          <a:prstGeom prst="rect">
            <a:avLst/>
          </a:prstGeom>
          <a:noFill/>
        </p:spPr>
      </p:pic>
      <p:pic>
        <p:nvPicPr>
          <p:cNvPr id="4098" name="Picture 2" descr="C:\Users\Hp folio\Desktop\images (1).jpg"/>
          <p:cNvPicPr>
            <a:picLocks noChangeAspect="1" noChangeArrowheads="1"/>
          </p:cNvPicPr>
          <p:nvPr/>
        </p:nvPicPr>
        <p:blipFill>
          <a:blip r:embed="rId2"/>
          <a:srcRect/>
          <a:stretch>
            <a:fillRect/>
          </a:stretch>
        </p:blipFill>
        <p:spPr bwMode="auto">
          <a:xfrm>
            <a:off x="0" y="3505200"/>
            <a:ext cx="2743200" cy="3352800"/>
          </a:xfrm>
          <a:prstGeom prst="rect">
            <a:avLst/>
          </a:prstGeom>
          <a:noFill/>
        </p:spPr>
      </p:pic>
      <p:pic>
        <p:nvPicPr>
          <p:cNvPr id="4" name="Picture 3"/>
          <p:cNvPicPr>
            <a:picLocks noChangeAspect="1"/>
          </p:cNvPicPr>
          <p:nvPr/>
        </p:nvPicPr>
        <p:blipFill>
          <a:blip r:embed="rId3"/>
          <a:stretch>
            <a:fillRect/>
          </a:stretch>
        </p:blipFill>
        <p:spPr>
          <a:xfrm>
            <a:off x="7391236" y="761911"/>
            <a:ext cx="1438781" cy="143878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cord syndrome</a:t>
            </a:r>
            <a:endParaRPr lang="en-US" dirty="0"/>
          </a:p>
        </p:txBody>
      </p:sp>
      <p:pic>
        <p:nvPicPr>
          <p:cNvPr id="4" name="Picture 2" descr="C:\Users\Hp folio\Desktop\f2a3501842269f49b4305fde4c4ba4ac.png"/>
          <p:cNvPicPr>
            <a:picLocks noGrp="1" noChangeAspect="1" noChangeArrowheads="1"/>
          </p:cNvPicPr>
          <p:nvPr>
            <p:ph idx="1"/>
          </p:nvPr>
        </p:nvPicPr>
        <p:blipFill>
          <a:blip r:embed="rId1"/>
          <a:srcRect/>
          <a:stretch>
            <a:fillRect/>
          </a:stretch>
        </p:blipFill>
        <p:spPr bwMode="auto">
          <a:xfrm>
            <a:off x="2667000" y="1981200"/>
            <a:ext cx="3505200" cy="4626633"/>
          </a:xfrm>
          <a:prstGeom prst="rect">
            <a:avLst/>
          </a:prstGeom>
          <a:noFill/>
        </p:spPr>
      </p:pic>
      <p:pic>
        <p:nvPicPr>
          <p:cNvPr id="3" name="Picture 2"/>
          <p:cNvPicPr>
            <a:picLocks noChangeAspect="1"/>
          </p:cNvPicPr>
          <p:nvPr/>
        </p:nvPicPr>
        <p:blipFill>
          <a:blip r:embed="rId2"/>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00912"/>
          </a:xfrm>
        </p:spPr>
        <p:txBody>
          <a:bodyPr/>
          <a:lstStyle/>
          <a:p>
            <a:r>
              <a:rPr lang="en-US" dirty="0" smtClean="0"/>
              <a:t>Anterior cord syndrome</a:t>
            </a:r>
            <a:endParaRPr lang="en-US" dirty="0"/>
          </a:p>
        </p:txBody>
      </p:sp>
      <p:pic>
        <p:nvPicPr>
          <p:cNvPr id="24578" name="Picture 2" descr="C:\Users\Hp folio\Desktop\X2604-A-47.png"/>
          <p:cNvPicPr>
            <a:picLocks noChangeAspect="1" noChangeArrowheads="1"/>
          </p:cNvPicPr>
          <p:nvPr/>
        </p:nvPicPr>
        <p:blipFill>
          <a:blip r:embed="rId1"/>
          <a:srcRect/>
          <a:stretch>
            <a:fillRect/>
          </a:stretch>
        </p:blipFill>
        <p:spPr bwMode="auto">
          <a:xfrm>
            <a:off x="2286000" y="2050211"/>
            <a:ext cx="4343400" cy="4807789"/>
          </a:xfrm>
          <a:prstGeom prst="rect">
            <a:avLst/>
          </a:prstGeom>
          <a:noFill/>
        </p:spPr>
      </p:pic>
      <p:pic>
        <p:nvPicPr>
          <p:cNvPr id="4" name="Picture 3"/>
          <p:cNvPicPr>
            <a:picLocks noChangeAspect="1"/>
          </p:cNvPicPr>
          <p:nvPr/>
        </p:nvPicPr>
        <p:blipFill>
          <a:blip r:embed="rId2"/>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473"/>
            <a:ext cx="8229600" cy="1143000"/>
          </a:xfrm>
        </p:spPr>
        <p:txBody>
          <a:bodyPr/>
          <a:lstStyle/>
          <a:p>
            <a:r>
              <a:rPr lang="en-US" dirty="0" smtClean="0"/>
              <a:t>Brown </a:t>
            </a:r>
            <a:r>
              <a:rPr lang="en-US" dirty="0" err="1" smtClean="0"/>
              <a:t>sequard</a:t>
            </a:r>
            <a:r>
              <a:rPr lang="en-US" dirty="0" smtClean="0"/>
              <a:t> syndrome</a:t>
            </a:r>
            <a:endParaRPr lang="en-US" dirty="0"/>
          </a:p>
        </p:txBody>
      </p:sp>
      <p:pic>
        <p:nvPicPr>
          <p:cNvPr id="4" name="Picture 2" descr="C:\Users\Hp folio\Desktop\Brown-Sequard-Syndrome-Image.png"/>
          <p:cNvPicPr>
            <a:picLocks noGrp="1" noChangeAspect="1" noChangeArrowheads="1"/>
          </p:cNvPicPr>
          <p:nvPr>
            <p:ph idx="1"/>
          </p:nvPr>
        </p:nvPicPr>
        <p:blipFill>
          <a:blip r:embed="rId1"/>
          <a:srcRect/>
          <a:stretch>
            <a:fillRect/>
          </a:stretch>
        </p:blipFill>
        <p:spPr bwMode="auto">
          <a:xfrm>
            <a:off x="2971801" y="2133600"/>
            <a:ext cx="3733800" cy="4495800"/>
          </a:xfrm>
          <a:prstGeom prst="rect">
            <a:avLst/>
          </a:prstGeom>
          <a:noFill/>
        </p:spPr>
      </p:pic>
      <p:pic>
        <p:nvPicPr>
          <p:cNvPr id="3" name="Picture 2"/>
          <p:cNvPicPr>
            <a:picLocks noChangeAspect="1"/>
          </p:cNvPicPr>
          <p:nvPr/>
        </p:nvPicPr>
        <p:blipFill>
          <a:blip r:embed="rId2"/>
          <a:stretch>
            <a:fillRect/>
          </a:stretch>
        </p:blipFill>
        <p:spPr>
          <a:xfrm>
            <a:off x="7467436" y="692696"/>
            <a:ext cx="1438781" cy="143878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534400" cy="5257800"/>
          </a:xfrm>
        </p:spPr>
        <p:txBody>
          <a:bodyPr/>
          <a:lstStyle/>
          <a:p>
            <a:pPr>
              <a:buNone/>
            </a:pPr>
            <a:r>
              <a:rPr lang="en-US" dirty="0" smtClean="0">
                <a:solidFill>
                  <a:srgbClr val="00B050"/>
                </a:solidFill>
              </a:rPr>
              <a:t>Complete spinal cord injury</a:t>
            </a:r>
            <a:endParaRPr lang="en-US" dirty="0" smtClean="0">
              <a:solidFill>
                <a:srgbClr val="00B050"/>
              </a:solidFill>
            </a:endParaRPr>
          </a:p>
          <a:p>
            <a:pPr>
              <a:buNone/>
            </a:pPr>
            <a:endParaRPr lang="en-US" dirty="0" smtClean="0"/>
          </a:p>
          <a:p>
            <a:pPr>
              <a:buNone/>
            </a:pPr>
            <a:r>
              <a:rPr lang="en-US" dirty="0" smtClean="0"/>
              <a:t>No demonstrable sensory or motor function below a certain level</a:t>
            </a:r>
            <a:endParaRPr lang="en-US" dirty="0" smtClean="0"/>
          </a:p>
          <a:p>
            <a:pPr>
              <a:buNone/>
            </a:pPr>
            <a:r>
              <a:rPr lang="en-US" dirty="0" smtClean="0"/>
              <a:t>Prognosis= poor</a:t>
            </a:r>
            <a:endParaRPr lang="en-US" dirty="0"/>
          </a:p>
        </p:txBody>
      </p:sp>
      <p:pic>
        <p:nvPicPr>
          <p:cNvPr id="4" name="Picture 3"/>
          <p:cNvPicPr>
            <a:picLocks noChangeAspect="1"/>
          </p:cNvPicPr>
          <p:nvPr/>
        </p:nvPicPr>
        <p:blipFill>
          <a:blip r:embed="rId1"/>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a:bodyPr>
          <a:lstStyle/>
          <a:p>
            <a:pPr>
              <a:buNone/>
            </a:pPr>
            <a:r>
              <a:rPr lang="en-US" dirty="0" smtClean="0">
                <a:solidFill>
                  <a:schemeClr val="accent5"/>
                </a:solidFill>
              </a:rPr>
              <a:t>Incomplete spinal cord injury</a:t>
            </a:r>
            <a:endParaRPr lang="en-US" dirty="0" smtClean="0">
              <a:solidFill>
                <a:schemeClr val="accent5"/>
              </a:solidFill>
            </a:endParaRPr>
          </a:p>
          <a:p>
            <a:pPr>
              <a:buNone/>
            </a:pPr>
            <a:endParaRPr lang="en-US" dirty="0" smtClean="0">
              <a:solidFill>
                <a:schemeClr val="accent5"/>
              </a:solidFill>
            </a:endParaRPr>
          </a:p>
          <a:p>
            <a:pPr>
              <a:buNone/>
            </a:pPr>
            <a:r>
              <a:rPr lang="en-US" dirty="0" smtClean="0"/>
              <a:t>Any degree of motor or sensory function remains</a:t>
            </a:r>
            <a:endParaRPr lang="en-US" dirty="0" smtClean="0"/>
          </a:p>
          <a:p>
            <a:pPr>
              <a:buNone/>
            </a:pPr>
            <a:endParaRPr lang="en-US" dirty="0"/>
          </a:p>
          <a:p>
            <a:pPr>
              <a:buNone/>
            </a:pPr>
            <a:r>
              <a:rPr lang="en-US" dirty="0" smtClean="0"/>
              <a:t>Prognosis= Better</a:t>
            </a:r>
            <a:endParaRPr lang="en-US" dirty="0" smtClean="0"/>
          </a:p>
          <a:p>
            <a:pPr>
              <a:buNone/>
            </a:pPr>
            <a:r>
              <a:rPr lang="en-US" dirty="0" smtClean="0"/>
              <a:t>Sacral sparing</a:t>
            </a:r>
            <a:endParaRPr lang="en-US" dirty="0" smtClean="0"/>
          </a:p>
          <a:p>
            <a:pPr>
              <a:buNone/>
            </a:pPr>
            <a:r>
              <a:rPr lang="en-US" dirty="0" smtClean="0"/>
              <a:t>Voluntary anal sphincter contraction</a:t>
            </a:r>
            <a:endParaRPr lang="en-US" dirty="0" smtClean="0"/>
          </a:p>
          <a:p>
            <a:pPr>
              <a:buNone/>
            </a:pPr>
            <a:r>
              <a:rPr lang="en-US" dirty="0" smtClean="0"/>
              <a:t>Voluntary toe flexion</a:t>
            </a:r>
            <a:endParaRPr lang="en-US" dirty="0"/>
          </a:p>
        </p:txBody>
      </p:sp>
      <p:pic>
        <p:nvPicPr>
          <p:cNvPr id="4" name="Picture 3"/>
          <p:cNvPicPr>
            <a:picLocks noChangeAspect="1"/>
          </p:cNvPicPr>
          <p:nvPr/>
        </p:nvPicPr>
        <p:blipFill>
          <a:blip r:embed="rId1"/>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473"/>
            <a:ext cx="8229600" cy="2343912"/>
          </a:xfrm>
        </p:spPr>
        <p:txBody>
          <a:bodyPr>
            <a:normAutofit/>
          </a:bodyPr>
          <a:lstStyle/>
          <a:p>
            <a:r>
              <a:rPr lang="en-US" dirty="0" smtClean="0"/>
              <a:t>Assessment of patients neurologic status</a:t>
            </a:r>
            <a:endParaRPr lang="en-US" dirty="0"/>
          </a:p>
        </p:txBody>
      </p:sp>
      <p:pic>
        <p:nvPicPr>
          <p:cNvPr id="4" name="Picture 3"/>
          <p:cNvPicPr>
            <a:picLocks noChangeAspect="1"/>
          </p:cNvPicPr>
          <p:nvPr/>
        </p:nvPicPr>
        <p:blipFill>
          <a:blip r:embed="rId1"/>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Examination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a:p>
        </p:txBody>
      </p:sp>
      <p:pic>
        <p:nvPicPr>
          <p:cNvPr id="5" name="Picture 2" descr="C:\Users\Hp folio\Desktop\thumbnail (3).jpg"/>
          <p:cNvPicPr>
            <a:picLocks noChangeAspect="1" noChangeArrowheads="1"/>
          </p:cNvPicPr>
          <p:nvPr/>
        </p:nvPicPr>
        <p:blipFill>
          <a:blip r:embed="rId1"/>
          <a:srcRect/>
          <a:stretch>
            <a:fillRect/>
          </a:stretch>
        </p:blipFill>
        <p:spPr bwMode="auto">
          <a:xfrm>
            <a:off x="2667000" y="1828800"/>
            <a:ext cx="3810000" cy="5029200"/>
          </a:xfrm>
          <a:prstGeom prst="rect">
            <a:avLst/>
          </a:prstGeom>
          <a:noFill/>
        </p:spPr>
      </p:pic>
      <p:pic>
        <p:nvPicPr>
          <p:cNvPr id="4" name="Picture 3"/>
          <p:cNvPicPr>
            <a:picLocks noChangeAspect="1"/>
          </p:cNvPicPr>
          <p:nvPr/>
        </p:nvPicPr>
        <p:blipFill>
          <a:blip r:embed="rId2"/>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Examination</a:t>
            </a:r>
            <a:endParaRPr lang="en-US" dirty="0"/>
          </a:p>
        </p:txBody>
      </p:sp>
      <p:pic>
        <p:nvPicPr>
          <p:cNvPr id="2050" name="Picture 2" descr="C:\Users\Hp folio\Desktop\anatomy-dermatomes-and-myotomes-myotomes-and-dermatomes-of-upper-limb-human-anatomy-1.png"/>
          <p:cNvPicPr>
            <a:picLocks noChangeAspect="1" noChangeArrowheads="1"/>
          </p:cNvPicPr>
          <p:nvPr/>
        </p:nvPicPr>
        <p:blipFill>
          <a:blip r:embed="rId1"/>
          <a:srcRect/>
          <a:stretch>
            <a:fillRect/>
          </a:stretch>
        </p:blipFill>
        <p:spPr bwMode="auto">
          <a:xfrm>
            <a:off x="4724400" y="3047999"/>
            <a:ext cx="4419600" cy="3810001"/>
          </a:xfrm>
          <a:prstGeom prst="rect">
            <a:avLst/>
          </a:prstGeom>
          <a:noFill/>
        </p:spPr>
      </p:pic>
      <p:pic>
        <p:nvPicPr>
          <p:cNvPr id="2051" name="Picture 3" descr="C:\Users\Hp folio\Desktop\GW777H459.png"/>
          <p:cNvPicPr>
            <a:picLocks noChangeAspect="1" noChangeArrowheads="1"/>
          </p:cNvPicPr>
          <p:nvPr/>
        </p:nvPicPr>
        <p:blipFill>
          <a:blip r:embed="rId2"/>
          <a:srcRect/>
          <a:stretch>
            <a:fillRect/>
          </a:stretch>
        </p:blipFill>
        <p:spPr bwMode="auto">
          <a:xfrm>
            <a:off x="0" y="3048001"/>
            <a:ext cx="4735513" cy="3810000"/>
          </a:xfrm>
          <a:prstGeom prst="rect">
            <a:avLst/>
          </a:prstGeom>
          <a:noFill/>
        </p:spPr>
      </p:pic>
      <p:pic>
        <p:nvPicPr>
          <p:cNvPr id="4" name="Picture 3"/>
          <p:cNvPicPr>
            <a:picLocks noChangeAspect="1"/>
          </p:cNvPicPr>
          <p:nvPr/>
        </p:nvPicPr>
        <p:blipFill>
          <a:blip r:embed="rId3"/>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9067800" cy="3334512"/>
          </a:xfrm>
        </p:spPr>
        <p:txBody>
          <a:bodyPr>
            <a:normAutofit/>
          </a:bodyPr>
          <a:lstStyle/>
          <a:p>
            <a:r>
              <a:rPr lang="en-US" dirty="0" err="1" smtClean="0"/>
              <a:t>Neurogenic</a:t>
            </a:r>
            <a:r>
              <a:rPr lang="en-US" dirty="0" smtClean="0"/>
              <a:t> shock vs. Spinal shock</a:t>
            </a:r>
            <a:endParaRPr lang="en-US" dirty="0"/>
          </a:p>
        </p:txBody>
      </p:sp>
      <p:pic>
        <p:nvPicPr>
          <p:cNvPr id="4" name="Picture 3"/>
          <p:cNvPicPr>
            <a:picLocks noChangeAspect="1"/>
          </p:cNvPicPr>
          <p:nvPr/>
        </p:nvPicPr>
        <p:blipFill>
          <a:blip r:embed="rId1"/>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err="1" smtClean="0">
                <a:solidFill>
                  <a:srgbClr val="00B050"/>
                </a:solidFill>
              </a:rPr>
              <a:t>Neurogenic</a:t>
            </a:r>
            <a:r>
              <a:rPr lang="en-US" dirty="0" smtClean="0">
                <a:solidFill>
                  <a:srgbClr val="00B050"/>
                </a:solidFill>
              </a:rPr>
              <a:t> shock</a:t>
            </a:r>
            <a:endParaRPr lang="en-US" dirty="0" smtClean="0">
              <a:solidFill>
                <a:srgbClr val="00B050"/>
              </a:solidFill>
            </a:endParaRPr>
          </a:p>
          <a:p>
            <a:pPr>
              <a:buNone/>
            </a:pPr>
            <a:r>
              <a:rPr lang="en-US" dirty="0" smtClean="0"/>
              <a:t>Impairment of </a:t>
            </a:r>
            <a:r>
              <a:rPr lang="en-US" dirty="0" err="1" smtClean="0"/>
              <a:t>decending</a:t>
            </a:r>
            <a:r>
              <a:rPr lang="en-US" dirty="0" smtClean="0"/>
              <a:t> sympathetic pathways in cervical or upper thoracic spinal cord</a:t>
            </a:r>
            <a:endParaRPr lang="en-US" dirty="0" smtClean="0"/>
          </a:p>
          <a:p>
            <a:pPr>
              <a:buNone/>
            </a:pPr>
            <a:r>
              <a:rPr lang="en-US" dirty="0" smtClean="0"/>
              <a:t>Loss of vasomotor tone</a:t>
            </a:r>
            <a:endParaRPr lang="en-US" dirty="0" smtClean="0"/>
          </a:p>
          <a:p>
            <a:pPr>
              <a:buNone/>
            </a:pPr>
            <a:r>
              <a:rPr lang="en-US" dirty="0" smtClean="0"/>
              <a:t>Loss of Sympathetic </a:t>
            </a:r>
            <a:r>
              <a:rPr lang="en-US" dirty="0" err="1" smtClean="0"/>
              <a:t>innervation</a:t>
            </a:r>
            <a:r>
              <a:rPr lang="en-US" dirty="0" smtClean="0"/>
              <a:t> to heart</a:t>
            </a:r>
            <a:endParaRPr lang="en-US" dirty="0"/>
          </a:p>
        </p:txBody>
      </p:sp>
      <p:pic>
        <p:nvPicPr>
          <p:cNvPr id="4" name="Picture 3"/>
          <p:cNvPicPr>
            <a:picLocks noChangeAspect="1"/>
          </p:cNvPicPr>
          <p:nvPr/>
        </p:nvPicPr>
        <p:blipFill>
          <a:blip r:embed="rId1"/>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2362200"/>
            <a:ext cx="8229600" cy="3962400"/>
          </a:xfrm>
        </p:spPr>
        <p:txBody>
          <a:bodyPr/>
          <a:lstStyle/>
          <a:p>
            <a:r>
              <a:rPr lang="en-US" dirty="0" smtClean="0"/>
              <a:t>Basic Anatomy and physiology of spine</a:t>
            </a:r>
            <a:endParaRPr lang="en-US" dirty="0" smtClean="0"/>
          </a:p>
          <a:p>
            <a:r>
              <a:rPr lang="en-US" dirty="0" smtClean="0"/>
              <a:t>Evaluate a patient with suspected spinal injury</a:t>
            </a:r>
            <a:endParaRPr lang="en-US" dirty="0" smtClean="0"/>
          </a:p>
          <a:p>
            <a:r>
              <a:rPr lang="en-US" dirty="0" smtClean="0"/>
              <a:t>Identify the common type of spinal injuries and their x-ray features</a:t>
            </a:r>
            <a:endParaRPr lang="en-US" dirty="0" smtClean="0"/>
          </a:p>
          <a:p>
            <a:r>
              <a:rPr lang="en-US" dirty="0" smtClean="0"/>
              <a:t>Appropriately treat patients with spinal injury during first hour after injury</a:t>
            </a:r>
            <a:endParaRPr lang="en-US" dirty="0"/>
          </a:p>
        </p:txBody>
      </p:sp>
      <p:pic>
        <p:nvPicPr>
          <p:cNvPr id="4" name="Picture 3"/>
          <p:cNvPicPr>
            <a:picLocks noChangeAspect="1"/>
          </p:cNvPicPr>
          <p:nvPr/>
        </p:nvPicPr>
        <p:blipFill>
          <a:blip r:embed="rId1"/>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solidFill>
                  <a:srgbClr val="00B050"/>
                </a:solidFill>
              </a:rPr>
              <a:t>Spinal shock</a:t>
            </a:r>
            <a:endParaRPr lang="en-US" dirty="0" smtClean="0">
              <a:solidFill>
                <a:srgbClr val="00B050"/>
              </a:solidFill>
            </a:endParaRPr>
          </a:p>
          <a:p>
            <a:pPr>
              <a:buNone/>
            </a:pPr>
            <a:r>
              <a:rPr lang="en-US" dirty="0" err="1" smtClean="0"/>
              <a:t>Flacidity</a:t>
            </a:r>
            <a:r>
              <a:rPr lang="en-US" dirty="0" smtClean="0"/>
              <a:t> (loss of muscle tone)</a:t>
            </a:r>
            <a:endParaRPr lang="en-US" dirty="0" smtClean="0"/>
          </a:p>
          <a:p>
            <a:pPr>
              <a:buNone/>
            </a:pPr>
            <a:r>
              <a:rPr lang="en-US" dirty="0" smtClean="0"/>
              <a:t>Loss of reflexes</a:t>
            </a:r>
            <a:endParaRPr lang="en-US" dirty="0"/>
          </a:p>
        </p:txBody>
      </p:sp>
      <p:pic>
        <p:nvPicPr>
          <p:cNvPr id="4" name="Picture 3"/>
          <p:cNvPicPr>
            <a:picLocks noChangeAspect="1"/>
          </p:cNvPicPr>
          <p:nvPr/>
        </p:nvPicPr>
        <p:blipFill>
          <a:blip r:embed="rId1"/>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3600" dirty="0" smtClean="0">
                <a:solidFill>
                  <a:srgbClr val="FF0000"/>
                </a:solidFill>
              </a:rPr>
              <a:t>How to protect spine during evaluation, management and transport?</a:t>
            </a:r>
            <a:endParaRPr lang="en-US" sz="3600" dirty="0">
              <a:solidFill>
                <a:srgbClr val="FF0000"/>
              </a:solidFill>
            </a:endParaRPr>
          </a:p>
        </p:txBody>
      </p:sp>
      <p:pic>
        <p:nvPicPr>
          <p:cNvPr id="4" name="Picture 3"/>
          <p:cNvPicPr>
            <a:picLocks noChangeAspect="1"/>
          </p:cNvPicPr>
          <p:nvPr/>
        </p:nvPicPr>
        <p:blipFill>
          <a:blip r:embed="rId1"/>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lstStyle/>
          <a:p>
            <a:pPr>
              <a:buNone/>
            </a:pPr>
            <a:r>
              <a:rPr lang="en-US" dirty="0" smtClean="0">
                <a:solidFill>
                  <a:schemeClr val="accent6"/>
                </a:solidFill>
              </a:rPr>
              <a:t>Immobilization</a:t>
            </a:r>
            <a:endParaRPr lang="en-US" dirty="0" smtClean="0">
              <a:solidFill>
                <a:schemeClr val="accent6"/>
              </a:solidFill>
            </a:endParaRPr>
          </a:p>
          <a:p>
            <a:pPr>
              <a:buNone/>
            </a:pPr>
            <a:r>
              <a:rPr lang="en-US" dirty="0" smtClean="0"/>
              <a:t>Neutral position</a:t>
            </a:r>
            <a:endParaRPr lang="en-US" dirty="0" smtClean="0"/>
          </a:p>
          <a:p>
            <a:pPr>
              <a:buNone/>
            </a:pPr>
            <a:r>
              <a:rPr lang="en-US" dirty="0" err="1" smtClean="0"/>
              <a:t>Donot</a:t>
            </a:r>
            <a:r>
              <a:rPr lang="en-US" dirty="0" smtClean="0"/>
              <a:t> reduce any obvious deformity</a:t>
            </a:r>
            <a:endParaRPr lang="en-US" dirty="0" smtClean="0"/>
          </a:p>
          <a:p>
            <a:pPr>
              <a:buNone/>
            </a:pPr>
            <a:r>
              <a:rPr lang="en-US" dirty="0" smtClean="0"/>
              <a:t>Flexion and extension must be avoided</a:t>
            </a:r>
            <a:endParaRPr lang="en-US" dirty="0" smtClean="0"/>
          </a:p>
          <a:p>
            <a:pPr>
              <a:buNone/>
            </a:pPr>
            <a:r>
              <a:rPr lang="en-US" dirty="0" smtClean="0"/>
              <a:t>Intubation in neutral position</a:t>
            </a:r>
            <a:endParaRPr lang="en-US" dirty="0" smtClean="0"/>
          </a:p>
          <a:p>
            <a:pPr>
              <a:buNone/>
            </a:pPr>
            <a:r>
              <a:rPr lang="en-US" dirty="0" smtClean="0"/>
              <a:t>Removal of spine board</a:t>
            </a:r>
            <a:endParaRPr lang="en-US" dirty="0" smtClean="0"/>
          </a:p>
          <a:p>
            <a:pPr>
              <a:buNone/>
            </a:pPr>
            <a:r>
              <a:rPr lang="en-US" dirty="0" smtClean="0"/>
              <a:t>Logrolling</a:t>
            </a:r>
            <a:endParaRPr lang="en-US" dirty="0"/>
          </a:p>
        </p:txBody>
      </p:sp>
      <p:pic>
        <p:nvPicPr>
          <p:cNvPr id="4" name="Picture 2" descr="C:\Users\Hp folio\Desktop\thumbnail.jpg"/>
          <p:cNvPicPr>
            <a:picLocks noChangeAspect="1" noChangeArrowheads="1"/>
          </p:cNvPicPr>
          <p:nvPr/>
        </p:nvPicPr>
        <p:blipFill>
          <a:blip r:embed="rId1"/>
          <a:srcRect/>
          <a:stretch>
            <a:fillRect/>
          </a:stretch>
        </p:blipFill>
        <p:spPr bwMode="auto">
          <a:xfrm>
            <a:off x="4876800" y="3558328"/>
            <a:ext cx="4267200" cy="3299672"/>
          </a:xfrm>
          <a:prstGeom prst="rect">
            <a:avLst/>
          </a:prstGeom>
          <a:noFill/>
        </p:spPr>
      </p:pic>
      <p:pic>
        <p:nvPicPr>
          <p:cNvPr id="5" name="Picture 2" descr="C:\Users\Hp folio\Desktop\download (3).jpg"/>
          <p:cNvPicPr>
            <a:picLocks noChangeAspect="1" noChangeArrowheads="1"/>
          </p:cNvPicPr>
          <p:nvPr/>
        </p:nvPicPr>
        <p:blipFill>
          <a:blip r:embed="rId2"/>
          <a:srcRect/>
          <a:stretch>
            <a:fillRect/>
          </a:stretch>
        </p:blipFill>
        <p:spPr bwMode="auto">
          <a:xfrm>
            <a:off x="152400" y="4790290"/>
            <a:ext cx="4114800" cy="2067710"/>
          </a:xfrm>
          <a:prstGeom prst="rect">
            <a:avLst/>
          </a:prstGeom>
          <a:noFill/>
        </p:spPr>
      </p:pic>
      <p:pic>
        <p:nvPicPr>
          <p:cNvPr id="2" name="Picture 1"/>
          <p:cNvPicPr>
            <a:picLocks noChangeAspect="1"/>
          </p:cNvPicPr>
          <p:nvPr/>
        </p:nvPicPr>
        <p:blipFill>
          <a:blip r:embed="rId3"/>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descr="C:\Users\Hp folio\Desktop\thumbnail (2).jpg"/>
          <p:cNvPicPr>
            <a:picLocks noGrp="1" noChangeAspect="1" noChangeArrowheads="1"/>
          </p:cNvPicPr>
          <p:nvPr>
            <p:ph idx="1"/>
          </p:nvPr>
        </p:nvPicPr>
        <p:blipFill>
          <a:blip r:embed="rId1"/>
          <a:srcRect/>
          <a:stretch>
            <a:fillRect/>
          </a:stretch>
        </p:blipFill>
        <p:spPr bwMode="auto">
          <a:xfrm rot="-5400000">
            <a:off x="1143000" y="-1143001"/>
            <a:ext cx="6858001" cy="914399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5410200"/>
          </a:xfrm>
        </p:spPr>
        <p:txBody>
          <a:bodyPr/>
          <a:lstStyle/>
          <a:p>
            <a:pPr>
              <a:buNone/>
            </a:pPr>
            <a:r>
              <a:rPr lang="en-US" dirty="0" smtClean="0"/>
              <a:t>   As long as the patients spine is protected, evaluation of the spine and exclusion of spinal injury may be safely deferred, especially in the presence of systemic instability, such as hypotension and respiratory inadequacy</a:t>
            </a:r>
            <a:endParaRPr lang="en-US" dirty="0"/>
          </a:p>
        </p:txBody>
      </p:sp>
      <p:pic>
        <p:nvPicPr>
          <p:cNvPr id="21506" name="Picture 2" descr="C:\Users\Hp folio\Desktop\images.jpg"/>
          <p:cNvPicPr>
            <a:picLocks noChangeAspect="1" noChangeArrowheads="1"/>
          </p:cNvPicPr>
          <p:nvPr/>
        </p:nvPicPr>
        <p:blipFill>
          <a:blip r:embed="rId1"/>
          <a:srcRect/>
          <a:stretch>
            <a:fillRect/>
          </a:stretch>
        </p:blipFill>
        <p:spPr bwMode="auto">
          <a:xfrm>
            <a:off x="4267200" y="3583069"/>
            <a:ext cx="4876800" cy="3274931"/>
          </a:xfrm>
          <a:prstGeom prst="rect">
            <a:avLst/>
          </a:prstGeom>
          <a:noFill/>
        </p:spPr>
      </p:pic>
      <p:pic>
        <p:nvPicPr>
          <p:cNvPr id="4" name="Picture 3"/>
          <p:cNvPicPr>
            <a:picLocks noChangeAspect="1"/>
          </p:cNvPicPr>
          <p:nvPr/>
        </p:nvPicPr>
        <p:blipFill>
          <a:blip r:embed="rId2"/>
          <a:stretch>
            <a:fillRect/>
          </a:stretch>
        </p:blipFill>
        <p:spPr>
          <a:xfrm>
            <a:off x="7696036" y="76111"/>
            <a:ext cx="1438781" cy="143878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solidFill>
                  <a:srgbClr val="FF0000"/>
                </a:solidFill>
              </a:rPr>
              <a:t>   The inability to perceive pain may mask a potential serious injury elsewhere in the body, such as the usual signs of acute abdomen</a:t>
            </a:r>
            <a:endParaRPr lang="en-US" dirty="0">
              <a:solidFill>
                <a:srgbClr val="FF0000"/>
              </a:solidFill>
            </a:endParaRPr>
          </a:p>
        </p:txBody>
      </p:sp>
      <p:pic>
        <p:nvPicPr>
          <p:cNvPr id="4" name="Picture 3"/>
          <p:cNvPicPr>
            <a:picLocks noChangeAspect="1"/>
          </p:cNvPicPr>
          <p:nvPr/>
        </p:nvPicPr>
        <p:blipFill>
          <a:blip r:embed="rId1"/>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473"/>
            <a:ext cx="8229600" cy="1143000"/>
          </a:xfrm>
        </p:spPr>
        <p:txBody>
          <a:bodyPr>
            <a:normAutofit fontScale="90000"/>
          </a:bodyPr>
          <a:lstStyle/>
          <a:p>
            <a:r>
              <a:rPr lang="en-US" dirty="0" smtClean="0"/>
              <a:t>Specific types of spinal injuries</a:t>
            </a:r>
            <a:endParaRPr lang="en-US" dirty="0"/>
          </a:p>
        </p:txBody>
      </p:sp>
      <p:sp>
        <p:nvSpPr>
          <p:cNvPr id="3" name="Content Placeholder 2"/>
          <p:cNvSpPr>
            <a:spLocks noGrp="1"/>
          </p:cNvSpPr>
          <p:nvPr>
            <p:ph idx="1"/>
          </p:nvPr>
        </p:nvSpPr>
        <p:spPr/>
        <p:txBody>
          <a:bodyPr/>
          <a:lstStyle/>
          <a:p>
            <a:pPr>
              <a:buNone/>
            </a:pPr>
            <a:r>
              <a:rPr lang="en-US" dirty="0" smtClean="0"/>
              <a:t>Axial loading</a:t>
            </a:r>
            <a:endParaRPr lang="en-US" dirty="0" smtClean="0"/>
          </a:p>
          <a:p>
            <a:pPr>
              <a:buNone/>
            </a:pPr>
            <a:r>
              <a:rPr lang="en-US" dirty="0" smtClean="0"/>
              <a:t>Flexion</a:t>
            </a:r>
            <a:endParaRPr lang="en-US" dirty="0" smtClean="0"/>
          </a:p>
          <a:p>
            <a:pPr>
              <a:buNone/>
            </a:pPr>
            <a:r>
              <a:rPr lang="en-US" dirty="0" smtClean="0"/>
              <a:t>Extension</a:t>
            </a:r>
            <a:endParaRPr lang="en-US" dirty="0" smtClean="0"/>
          </a:p>
          <a:p>
            <a:pPr>
              <a:buNone/>
            </a:pPr>
            <a:r>
              <a:rPr lang="en-US" dirty="0" smtClean="0"/>
              <a:t>Rotation</a:t>
            </a:r>
            <a:endParaRPr lang="en-US" dirty="0" smtClean="0"/>
          </a:p>
          <a:p>
            <a:pPr>
              <a:buNone/>
            </a:pPr>
            <a:r>
              <a:rPr lang="en-US" dirty="0" smtClean="0"/>
              <a:t>Lateral bending</a:t>
            </a:r>
            <a:endParaRPr lang="en-US" dirty="0" smtClean="0"/>
          </a:p>
          <a:p>
            <a:pPr>
              <a:buNone/>
            </a:pPr>
            <a:r>
              <a:rPr lang="en-US" dirty="0" smtClean="0"/>
              <a:t>Distraction</a:t>
            </a:r>
            <a:endParaRPr lang="en-US" dirty="0"/>
          </a:p>
        </p:txBody>
      </p:sp>
      <p:pic>
        <p:nvPicPr>
          <p:cNvPr id="4" name="Picture 3"/>
          <p:cNvPicPr>
            <a:picLocks noChangeAspect="1"/>
          </p:cNvPicPr>
          <p:nvPr/>
        </p:nvPicPr>
        <p:blipFill>
          <a:blip r:embed="rId1"/>
          <a:stretch>
            <a:fillRect/>
          </a:stretch>
        </p:blipFill>
        <p:spPr>
          <a:xfrm>
            <a:off x="7162636" y="1600111"/>
            <a:ext cx="1438781" cy="143878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077200" cy="5105400"/>
          </a:xfrm>
        </p:spPr>
        <p:txBody>
          <a:bodyPr/>
          <a:lstStyle/>
          <a:p>
            <a:pPr>
              <a:buNone/>
            </a:pPr>
            <a:r>
              <a:rPr lang="en-US" dirty="0" smtClean="0">
                <a:solidFill>
                  <a:srgbClr val="00B050"/>
                </a:solidFill>
              </a:rPr>
              <a:t>Neurologically intact patient</a:t>
            </a:r>
            <a:endParaRPr lang="en-US" dirty="0" smtClean="0">
              <a:solidFill>
                <a:srgbClr val="00B050"/>
              </a:solidFill>
            </a:endParaRPr>
          </a:p>
          <a:p>
            <a:pPr>
              <a:buNone/>
            </a:pPr>
            <a:endParaRPr lang="en-US" dirty="0" smtClean="0">
              <a:solidFill>
                <a:srgbClr val="00B050"/>
              </a:solidFill>
            </a:endParaRPr>
          </a:p>
          <a:p>
            <a:pPr>
              <a:buNone/>
            </a:pPr>
            <a:r>
              <a:rPr lang="en-US" dirty="0" smtClean="0"/>
              <a:t>Absence of pain and tenderness along the spine</a:t>
            </a:r>
            <a:endParaRPr lang="en-US" dirty="0" smtClean="0"/>
          </a:p>
          <a:p>
            <a:pPr>
              <a:buNone/>
            </a:pPr>
            <a:r>
              <a:rPr lang="en-US" dirty="0" smtClean="0"/>
              <a:t>Virtually excludes the presence of significant spinal injury</a:t>
            </a:r>
            <a:endParaRPr lang="en-US" dirty="0"/>
          </a:p>
        </p:txBody>
      </p:sp>
      <p:pic>
        <p:nvPicPr>
          <p:cNvPr id="22530" name="Picture 2" descr="C:\Users\Hp folio\Desktop\download (1).png"/>
          <p:cNvPicPr>
            <a:picLocks noChangeAspect="1" noChangeArrowheads="1"/>
          </p:cNvPicPr>
          <p:nvPr/>
        </p:nvPicPr>
        <p:blipFill>
          <a:blip r:embed="rId1"/>
          <a:srcRect/>
          <a:stretch>
            <a:fillRect/>
          </a:stretch>
        </p:blipFill>
        <p:spPr bwMode="auto">
          <a:xfrm>
            <a:off x="5867400" y="3386007"/>
            <a:ext cx="3276600" cy="3471994"/>
          </a:xfrm>
          <a:prstGeom prst="rect">
            <a:avLst/>
          </a:prstGeom>
          <a:noFill/>
        </p:spPr>
      </p:pic>
      <p:pic>
        <p:nvPicPr>
          <p:cNvPr id="4" name="Picture 3"/>
          <p:cNvPicPr>
            <a:picLocks noChangeAspect="1"/>
          </p:cNvPicPr>
          <p:nvPr/>
        </p:nvPicPr>
        <p:blipFill>
          <a:blip r:embed="rId2"/>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839200" cy="4724400"/>
          </a:xfrm>
        </p:spPr>
        <p:txBody>
          <a:bodyPr/>
          <a:lstStyle/>
          <a:p>
            <a:pPr>
              <a:buNone/>
            </a:pPr>
            <a:r>
              <a:rPr lang="en-US" dirty="0" smtClean="0">
                <a:solidFill>
                  <a:srgbClr val="00B050"/>
                </a:solidFill>
              </a:rPr>
              <a:t>Comatose patient</a:t>
            </a:r>
            <a:endParaRPr lang="en-US" dirty="0" smtClean="0">
              <a:solidFill>
                <a:srgbClr val="00B050"/>
              </a:solidFill>
            </a:endParaRPr>
          </a:p>
          <a:p>
            <a:pPr>
              <a:buNone/>
            </a:pPr>
            <a:r>
              <a:rPr lang="en-US" dirty="0" smtClean="0"/>
              <a:t>Obtain the appropriate x-ray films to exclude spinal injury</a:t>
            </a:r>
            <a:endParaRPr lang="en-US" dirty="0" smtClean="0"/>
          </a:p>
          <a:p>
            <a:pPr>
              <a:buNone/>
            </a:pPr>
            <a:r>
              <a:rPr lang="en-US" dirty="0" smtClean="0"/>
              <a:t>If x-rays inconclusive</a:t>
            </a:r>
            <a:endParaRPr lang="en-US" dirty="0" smtClean="0"/>
          </a:p>
          <a:p>
            <a:pPr>
              <a:buNone/>
            </a:pPr>
            <a:r>
              <a:rPr lang="en-US" dirty="0" smtClean="0"/>
              <a:t>Patients spine should remain protected until further testing can be performed</a:t>
            </a:r>
            <a:endParaRPr lang="en-US" dirty="0"/>
          </a:p>
        </p:txBody>
      </p:sp>
      <p:pic>
        <p:nvPicPr>
          <p:cNvPr id="1026" name="Picture 2" descr="C:\Users\Hp folio\Desktop\images.jpg"/>
          <p:cNvPicPr>
            <a:picLocks noChangeAspect="1" noChangeArrowheads="1"/>
          </p:cNvPicPr>
          <p:nvPr/>
        </p:nvPicPr>
        <p:blipFill>
          <a:blip r:embed="rId1"/>
          <a:srcRect/>
          <a:stretch>
            <a:fillRect/>
          </a:stretch>
        </p:blipFill>
        <p:spPr bwMode="auto">
          <a:xfrm>
            <a:off x="5562601" y="4175407"/>
            <a:ext cx="3581400" cy="2682593"/>
          </a:xfrm>
          <a:prstGeom prst="rect">
            <a:avLst/>
          </a:prstGeom>
          <a:noFill/>
        </p:spPr>
      </p:pic>
      <p:pic>
        <p:nvPicPr>
          <p:cNvPr id="4" name="Picture 3"/>
          <p:cNvPicPr>
            <a:picLocks noChangeAspect="1"/>
          </p:cNvPicPr>
          <p:nvPr/>
        </p:nvPicPr>
        <p:blipFill>
          <a:blip r:embed="rId2"/>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8229600" cy="5257800"/>
          </a:xfrm>
        </p:spPr>
        <p:txBody>
          <a:bodyPr/>
          <a:lstStyle/>
          <a:p>
            <a:pPr>
              <a:buNone/>
            </a:pPr>
            <a:r>
              <a:rPr lang="en-US" dirty="0" smtClean="0"/>
              <a:t>How do we confirm the presence or absence of spinal injury</a:t>
            </a:r>
            <a:endParaRPr lang="en-US" dirty="0" smtClean="0"/>
          </a:p>
          <a:p>
            <a:pPr>
              <a:buNone/>
            </a:pPr>
            <a:r>
              <a:rPr lang="en-US" dirty="0" smtClean="0"/>
              <a:t>ABCs</a:t>
            </a:r>
            <a:endParaRPr lang="en-US" dirty="0"/>
          </a:p>
        </p:txBody>
      </p:sp>
      <p:pic>
        <p:nvPicPr>
          <p:cNvPr id="16386" name="Picture 2" descr="C:\Users\Hp folio\Desktop\final lines.jpg"/>
          <p:cNvPicPr>
            <a:picLocks noChangeAspect="1" noChangeArrowheads="1"/>
          </p:cNvPicPr>
          <p:nvPr/>
        </p:nvPicPr>
        <p:blipFill>
          <a:blip r:embed="rId1"/>
          <a:srcRect/>
          <a:stretch>
            <a:fillRect/>
          </a:stretch>
        </p:blipFill>
        <p:spPr bwMode="auto">
          <a:xfrm>
            <a:off x="1" y="2819400"/>
            <a:ext cx="4800600" cy="4038600"/>
          </a:xfrm>
          <a:prstGeom prst="rect">
            <a:avLst/>
          </a:prstGeom>
          <a:noFill/>
        </p:spPr>
      </p:pic>
      <p:pic>
        <p:nvPicPr>
          <p:cNvPr id="16387" name="Picture 3" descr="C:\Users\Hp folio\Desktop\images (9).jpg"/>
          <p:cNvPicPr>
            <a:picLocks noChangeAspect="1" noChangeArrowheads="1"/>
          </p:cNvPicPr>
          <p:nvPr/>
        </p:nvPicPr>
        <p:blipFill>
          <a:blip r:embed="rId2"/>
          <a:srcRect/>
          <a:stretch>
            <a:fillRect/>
          </a:stretch>
        </p:blipFill>
        <p:spPr bwMode="auto">
          <a:xfrm>
            <a:off x="6172200" y="2875175"/>
            <a:ext cx="2971800" cy="3982825"/>
          </a:xfrm>
          <a:prstGeom prst="rect">
            <a:avLst/>
          </a:prstGeom>
          <a:noFill/>
        </p:spPr>
      </p:pic>
      <p:pic>
        <p:nvPicPr>
          <p:cNvPr id="4" name="Picture 3"/>
          <p:cNvPicPr>
            <a:picLocks noChangeAspect="1"/>
          </p:cNvPicPr>
          <p:nvPr/>
        </p:nvPicPr>
        <p:blipFill>
          <a:blip r:embed="rId3"/>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5105400"/>
          </a:xfrm>
        </p:spPr>
        <p:txBody>
          <a:bodyPr/>
          <a:lstStyle/>
          <a:p>
            <a:pPr>
              <a:buNone/>
            </a:pPr>
            <a:r>
              <a:rPr lang="en-US" dirty="0" smtClean="0"/>
              <a:t>   Spinal injury with or without neurologic deficits, must always be considered in patients with multiple injuries.</a:t>
            </a:r>
            <a:endParaRPr lang="en-US" dirty="0" smtClean="0"/>
          </a:p>
          <a:p>
            <a:pPr>
              <a:buNone/>
            </a:pPr>
            <a:endParaRPr lang="en-US" dirty="0" smtClean="0"/>
          </a:p>
          <a:p>
            <a:pPr>
              <a:buNone/>
            </a:pPr>
            <a:r>
              <a:rPr lang="en-US" dirty="0" smtClean="0"/>
              <a:t>   Approx 5% of patients with brain injury have an associated spinal injury</a:t>
            </a:r>
            <a:endParaRPr lang="en-US" dirty="0" smtClean="0"/>
          </a:p>
        </p:txBody>
      </p:sp>
      <p:pic>
        <p:nvPicPr>
          <p:cNvPr id="18434" name="Picture 2" descr="C:\Users\Hp folio\Desktop\f0f4d267-15ab-4870-821c-90253a78f3ea-large16x9_LaurelCrash2.png"/>
          <p:cNvPicPr>
            <a:picLocks noChangeAspect="1" noChangeArrowheads="1"/>
          </p:cNvPicPr>
          <p:nvPr/>
        </p:nvPicPr>
        <p:blipFill>
          <a:blip r:embed="rId1"/>
          <a:srcRect/>
          <a:stretch>
            <a:fillRect/>
          </a:stretch>
        </p:blipFill>
        <p:spPr bwMode="auto">
          <a:xfrm>
            <a:off x="4397318" y="4191000"/>
            <a:ext cx="4746682" cy="2667000"/>
          </a:xfrm>
          <a:prstGeom prst="rect">
            <a:avLst/>
          </a:prstGeom>
          <a:noFill/>
        </p:spPr>
      </p:pic>
      <p:pic>
        <p:nvPicPr>
          <p:cNvPr id="4" name="Picture 3"/>
          <p:cNvPicPr>
            <a:picLocks noChangeAspect="1"/>
          </p:cNvPicPr>
          <p:nvPr/>
        </p:nvPicPr>
        <p:blipFill>
          <a:blip r:embed="rId2"/>
          <a:stretch>
            <a:fillRect/>
          </a:stretch>
        </p:blipFill>
        <p:spPr>
          <a:xfrm>
            <a:off x="7467436" y="-89"/>
            <a:ext cx="1438781" cy="143878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Hp folio\Desktop\GW424H700.jpg"/>
          <p:cNvPicPr>
            <a:picLocks noGrp="1" noChangeAspect="1" noChangeArrowheads="1"/>
          </p:cNvPicPr>
          <p:nvPr>
            <p:ph idx="1"/>
          </p:nvPr>
        </p:nvPicPr>
        <p:blipFill>
          <a:blip r:embed="rId1"/>
          <a:srcRect/>
          <a:stretch>
            <a:fillRect/>
          </a:stretch>
        </p:blipFill>
        <p:spPr bwMode="auto">
          <a:xfrm>
            <a:off x="2514601" y="733233"/>
            <a:ext cx="3386772" cy="5591368"/>
          </a:xfrm>
          <a:prstGeom prst="rect">
            <a:avLst/>
          </a:prstGeom>
          <a:noFill/>
        </p:spPr>
      </p:pic>
      <p:pic>
        <p:nvPicPr>
          <p:cNvPr id="4" name="Picture 3"/>
          <p:cNvPicPr>
            <a:picLocks noChangeAspect="1"/>
          </p:cNvPicPr>
          <p:nvPr/>
        </p:nvPicPr>
        <p:blipFill>
          <a:blip r:embed="rId2"/>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C:\Users\Hp folio\Desktop\1c20962e46c92ee83a3f551adb24fa_jumbo.jpg"/>
          <p:cNvPicPr>
            <a:picLocks noGrp="1" noChangeAspect="1" noChangeArrowheads="1"/>
          </p:cNvPicPr>
          <p:nvPr>
            <p:ph idx="1"/>
          </p:nvPr>
        </p:nvPicPr>
        <p:blipFill>
          <a:blip r:embed="rId1"/>
          <a:srcRect/>
          <a:stretch>
            <a:fillRect/>
          </a:stretch>
        </p:blipFill>
        <p:spPr bwMode="auto">
          <a:xfrm>
            <a:off x="2438400" y="1143000"/>
            <a:ext cx="4495799" cy="5410199"/>
          </a:xfrm>
          <a:prstGeom prst="rect">
            <a:avLst/>
          </a:prstGeom>
          <a:noFill/>
        </p:spPr>
      </p:pic>
      <p:pic>
        <p:nvPicPr>
          <p:cNvPr id="4" name="Picture 3"/>
          <p:cNvPicPr>
            <a:picLocks noChangeAspect="1"/>
          </p:cNvPicPr>
          <p:nvPr/>
        </p:nvPicPr>
        <p:blipFill>
          <a:blip r:embed="rId2"/>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Hp folio\Desktop\download (3).jpg"/>
          <p:cNvPicPr>
            <a:picLocks noGrp="1" noChangeAspect="1" noChangeArrowheads="1"/>
          </p:cNvPicPr>
          <p:nvPr>
            <p:ph idx="1"/>
          </p:nvPr>
        </p:nvPicPr>
        <p:blipFill>
          <a:blip r:embed="rId1"/>
          <a:srcRect/>
          <a:stretch>
            <a:fillRect/>
          </a:stretch>
        </p:blipFill>
        <p:spPr bwMode="auto">
          <a:xfrm>
            <a:off x="2667000" y="762000"/>
            <a:ext cx="4038600" cy="5257800"/>
          </a:xfrm>
          <a:prstGeom prst="rect">
            <a:avLst/>
          </a:prstGeom>
          <a:noFill/>
        </p:spPr>
      </p:pic>
      <p:pic>
        <p:nvPicPr>
          <p:cNvPr id="4" name="Picture 3"/>
          <p:cNvPicPr>
            <a:picLocks noChangeAspect="1"/>
          </p:cNvPicPr>
          <p:nvPr/>
        </p:nvPicPr>
        <p:blipFill>
          <a:blip r:embed="rId2"/>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pPr>
              <a:buNone/>
            </a:pPr>
            <a:r>
              <a:rPr lang="en-US" dirty="0" err="1" smtClean="0">
                <a:solidFill>
                  <a:srgbClr val="92D050"/>
                </a:solidFill>
              </a:rPr>
              <a:t>Atlantooccipital</a:t>
            </a:r>
            <a:r>
              <a:rPr lang="en-US" dirty="0" smtClean="0">
                <a:solidFill>
                  <a:srgbClr val="92D050"/>
                </a:solidFill>
              </a:rPr>
              <a:t> Dislocation</a:t>
            </a:r>
            <a:endParaRPr lang="en-US" dirty="0" smtClean="0">
              <a:solidFill>
                <a:srgbClr val="92D050"/>
              </a:solidFill>
            </a:endParaRPr>
          </a:p>
          <a:p>
            <a:pPr>
              <a:buNone/>
            </a:pPr>
            <a:r>
              <a:rPr lang="en-US" dirty="0" smtClean="0"/>
              <a:t>Uncommon</a:t>
            </a:r>
            <a:endParaRPr lang="en-US" dirty="0" smtClean="0"/>
          </a:p>
          <a:p>
            <a:pPr>
              <a:buNone/>
            </a:pPr>
            <a:r>
              <a:rPr lang="en-US" dirty="0" smtClean="0"/>
              <a:t>Severe traumatic flexion and distraction</a:t>
            </a:r>
            <a:endParaRPr lang="en-US" dirty="0" smtClean="0"/>
          </a:p>
          <a:p>
            <a:pPr>
              <a:buNone/>
            </a:pPr>
            <a:r>
              <a:rPr lang="en-US" dirty="0" smtClean="0"/>
              <a:t>Brainstem destruction, apnea or have profound neurologic impairments</a:t>
            </a:r>
            <a:endParaRPr lang="en-US" dirty="0"/>
          </a:p>
        </p:txBody>
      </p:sp>
      <p:pic>
        <p:nvPicPr>
          <p:cNvPr id="7171" name="Picture 3" descr="C:\Users\Hp folio\Desktop\18f4751419e98793de5c833526bd757f.jpg"/>
          <p:cNvPicPr>
            <a:picLocks noChangeAspect="1" noChangeArrowheads="1"/>
          </p:cNvPicPr>
          <p:nvPr/>
        </p:nvPicPr>
        <p:blipFill>
          <a:blip r:embed="rId1"/>
          <a:srcRect/>
          <a:stretch>
            <a:fillRect/>
          </a:stretch>
        </p:blipFill>
        <p:spPr bwMode="auto">
          <a:xfrm>
            <a:off x="0" y="3962400"/>
            <a:ext cx="2819400" cy="2895600"/>
          </a:xfrm>
          <a:prstGeom prst="rect">
            <a:avLst/>
          </a:prstGeom>
          <a:noFill/>
        </p:spPr>
      </p:pic>
      <p:pic>
        <p:nvPicPr>
          <p:cNvPr id="7172" name="Picture 4" descr="C:\Users\Hp folio\Desktop\400px-atlanto-occipital_dislocation.jpg"/>
          <p:cNvPicPr>
            <a:picLocks noChangeAspect="1" noChangeArrowheads="1"/>
          </p:cNvPicPr>
          <p:nvPr/>
        </p:nvPicPr>
        <p:blipFill>
          <a:blip r:embed="rId2"/>
          <a:srcRect/>
          <a:stretch>
            <a:fillRect/>
          </a:stretch>
        </p:blipFill>
        <p:spPr bwMode="auto">
          <a:xfrm>
            <a:off x="6324600" y="3886200"/>
            <a:ext cx="2819400" cy="2971800"/>
          </a:xfrm>
          <a:prstGeom prst="rect">
            <a:avLst/>
          </a:prstGeom>
          <a:noFill/>
        </p:spPr>
      </p:pic>
      <p:pic>
        <p:nvPicPr>
          <p:cNvPr id="4" name="Picture 3"/>
          <p:cNvPicPr>
            <a:picLocks noChangeAspect="1"/>
          </p:cNvPicPr>
          <p:nvPr/>
        </p:nvPicPr>
        <p:blipFill>
          <a:blip r:embed="rId3"/>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pPr>
              <a:buNone/>
            </a:pPr>
            <a:r>
              <a:rPr lang="en-US" dirty="0" smtClean="0">
                <a:solidFill>
                  <a:srgbClr val="92D050"/>
                </a:solidFill>
              </a:rPr>
              <a:t>  Atlas C1 fracture</a:t>
            </a:r>
            <a:endParaRPr lang="en-US" dirty="0" smtClean="0">
              <a:solidFill>
                <a:srgbClr val="92D050"/>
              </a:solidFill>
            </a:endParaRPr>
          </a:p>
          <a:p>
            <a:r>
              <a:rPr lang="en-US" dirty="0" smtClean="0"/>
              <a:t>5% of cervical fractures</a:t>
            </a:r>
            <a:endParaRPr lang="en-US" dirty="0" smtClean="0"/>
          </a:p>
          <a:p>
            <a:r>
              <a:rPr lang="en-US" dirty="0" smtClean="0"/>
              <a:t>40% associated with fracture of axis</a:t>
            </a:r>
            <a:endParaRPr lang="en-US" dirty="0" smtClean="0"/>
          </a:p>
          <a:p>
            <a:r>
              <a:rPr lang="en-US" dirty="0" err="1" smtClean="0"/>
              <a:t>Jeffersons</a:t>
            </a:r>
            <a:r>
              <a:rPr lang="en-US" dirty="0" smtClean="0"/>
              <a:t> fracture</a:t>
            </a:r>
            <a:endParaRPr lang="en-US" dirty="0"/>
          </a:p>
        </p:txBody>
      </p:sp>
      <p:pic>
        <p:nvPicPr>
          <p:cNvPr id="8194" name="Picture 2" descr="C:\Users\Hp folio\Desktop\a5097978c724f3_jefferson.jpg"/>
          <p:cNvPicPr>
            <a:picLocks noChangeAspect="1" noChangeArrowheads="1"/>
          </p:cNvPicPr>
          <p:nvPr/>
        </p:nvPicPr>
        <p:blipFill>
          <a:blip r:embed="rId1"/>
          <a:srcRect/>
          <a:stretch>
            <a:fillRect/>
          </a:stretch>
        </p:blipFill>
        <p:spPr bwMode="auto">
          <a:xfrm>
            <a:off x="0" y="4792726"/>
            <a:ext cx="3581400" cy="2065274"/>
          </a:xfrm>
          <a:prstGeom prst="rect">
            <a:avLst/>
          </a:prstGeom>
          <a:noFill/>
        </p:spPr>
      </p:pic>
      <p:pic>
        <p:nvPicPr>
          <p:cNvPr id="8195" name="Picture 3" descr="C:\Users\Hp folio\Desktop\images (3).jpg"/>
          <p:cNvPicPr>
            <a:picLocks noChangeAspect="1" noChangeArrowheads="1"/>
          </p:cNvPicPr>
          <p:nvPr/>
        </p:nvPicPr>
        <p:blipFill>
          <a:blip r:embed="rId2"/>
          <a:srcRect/>
          <a:stretch>
            <a:fillRect/>
          </a:stretch>
        </p:blipFill>
        <p:spPr bwMode="auto">
          <a:xfrm>
            <a:off x="6019801" y="1828800"/>
            <a:ext cx="3124200" cy="2514600"/>
          </a:xfrm>
          <a:prstGeom prst="rect">
            <a:avLst/>
          </a:prstGeom>
          <a:noFill/>
        </p:spPr>
      </p:pic>
      <p:pic>
        <p:nvPicPr>
          <p:cNvPr id="8196" name="Picture 4" descr="C:\Users\Hp folio\Desktop\images (2).jpg"/>
          <p:cNvPicPr>
            <a:picLocks noChangeAspect="1" noChangeArrowheads="1"/>
          </p:cNvPicPr>
          <p:nvPr/>
        </p:nvPicPr>
        <p:blipFill>
          <a:blip r:embed="rId3"/>
          <a:srcRect/>
          <a:stretch>
            <a:fillRect/>
          </a:stretch>
        </p:blipFill>
        <p:spPr bwMode="auto">
          <a:xfrm>
            <a:off x="6019801" y="4343400"/>
            <a:ext cx="3124200" cy="2514601"/>
          </a:xfrm>
          <a:prstGeom prst="rect">
            <a:avLst/>
          </a:prstGeom>
          <a:noFill/>
        </p:spPr>
      </p:pic>
      <p:pic>
        <p:nvPicPr>
          <p:cNvPr id="4" name="Picture 3"/>
          <p:cNvPicPr>
            <a:picLocks noChangeAspect="1"/>
          </p:cNvPicPr>
          <p:nvPr/>
        </p:nvPicPr>
        <p:blipFill>
          <a:blip r:embed="rId4"/>
          <a:stretch>
            <a:fillRect/>
          </a:stretch>
        </p:blipFill>
        <p:spPr>
          <a:xfrm>
            <a:off x="7315036" y="228511"/>
            <a:ext cx="1438781" cy="143878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pPr>
              <a:buNone/>
            </a:pPr>
            <a:r>
              <a:rPr lang="en-US" dirty="0" smtClean="0">
                <a:solidFill>
                  <a:srgbClr val="92D050"/>
                </a:solidFill>
              </a:rPr>
              <a:t>Axis C2 fracture</a:t>
            </a:r>
            <a:endParaRPr lang="en-US" dirty="0" smtClean="0">
              <a:solidFill>
                <a:srgbClr val="92D050"/>
              </a:solidFill>
            </a:endParaRPr>
          </a:p>
          <a:p>
            <a:pPr>
              <a:buNone/>
            </a:pPr>
            <a:r>
              <a:rPr lang="en-US" dirty="0" smtClean="0"/>
              <a:t>Largest cervical vertebra</a:t>
            </a:r>
            <a:endParaRPr lang="en-US" dirty="0" smtClean="0"/>
          </a:p>
          <a:p>
            <a:pPr>
              <a:buNone/>
            </a:pPr>
            <a:r>
              <a:rPr lang="en-US" dirty="0" smtClean="0"/>
              <a:t>18% of cervical injuries</a:t>
            </a:r>
            <a:endParaRPr lang="en-US" dirty="0" smtClean="0"/>
          </a:p>
          <a:p>
            <a:pPr>
              <a:buNone/>
            </a:pPr>
            <a:r>
              <a:rPr lang="en-US" dirty="0" smtClean="0"/>
              <a:t>60% C2 fractures involve </a:t>
            </a:r>
            <a:r>
              <a:rPr lang="en-US" dirty="0" err="1" smtClean="0"/>
              <a:t>odontoid</a:t>
            </a:r>
            <a:endParaRPr lang="en-US" dirty="0" smtClean="0"/>
          </a:p>
          <a:p>
            <a:pPr>
              <a:buNone/>
            </a:pPr>
            <a:endParaRPr lang="en-US" dirty="0"/>
          </a:p>
        </p:txBody>
      </p:sp>
      <p:pic>
        <p:nvPicPr>
          <p:cNvPr id="9218" name="Picture 2" descr="C:\Users\Hp folio\Desktop\b6de6fdd19ef3aecdc43ad4079f229_jumbo.jpg"/>
          <p:cNvPicPr>
            <a:picLocks noChangeAspect="1" noChangeArrowheads="1"/>
          </p:cNvPicPr>
          <p:nvPr/>
        </p:nvPicPr>
        <p:blipFill>
          <a:blip r:embed="rId1"/>
          <a:srcRect/>
          <a:stretch>
            <a:fillRect/>
          </a:stretch>
        </p:blipFill>
        <p:spPr bwMode="auto">
          <a:xfrm>
            <a:off x="3581400" y="3962400"/>
            <a:ext cx="5562600" cy="2895600"/>
          </a:xfrm>
          <a:prstGeom prst="rect">
            <a:avLst/>
          </a:prstGeom>
          <a:noFill/>
        </p:spPr>
      </p:pic>
      <p:pic>
        <p:nvPicPr>
          <p:cNvPr id="9219" name="Picture 3" descr="C:\Users\Hp folio\Desktop\11293992414Cspine-injury1.jpg"/>
          <p:cNvPicPr>
            <a:picLocks noChangeAspect="1" noChangeArrowheads="1"/>
          </p:cNvPicPr>
          <p:nvPr/>
        </p:nvPicPr>
        <p:blipFill>
          <a:blip r:embed="rId2"/>
          <a:srcRect/>
          <a:stretch>
            <a:fillRect/>
          </a:stretch>
        </p:blipFill>
        <p:spPr bwMode="auto">
          <a:xfrm>
            <a:off x="0" y="3962400"/>
            <a:ext cx="3810000" cy="2895600"/>
          </a:xfrm>
          <a:prstGeom prst="rect">
            <a:avLst/>
          </a:prstGeom>
          <a:noFill/>
        </p:spPr>
      </p:pic>
      <p:pic>
        <p:nvPicPr>
          <p:cNvPr id="4" name="Picture 3"/>
          <p:cNvPicPr>
            <a:picLocks noChangeAspect="1"/>
          </p:cNvPicPr>
          <p:nvPr/>
        </p:nvPicPr>
        <p:blipFill>
          <a:blip r:embed="rId3"/>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pPr>
              <a:buNone/>
            </a:pPr>
            <a:r>
              <a:rPr lang="en-US" dirty="0" err="1" smtClean="0">
                <a:solidFill>
                  <a:srgbClr val="92D050"/>
                </a:solidFill>
              </a:rPr>
              <a:t>Hangmans</a:t>
            </a:r>
            <a:r>
              <a:rPr lang="en-US" dirty="0" smtClean="0">
                <a:solidFill>
                  <a:srgbClr val="92D050"/>
                </a:solidFill>
              </a:rPr>
              <a:t> fracture</a:t>
            </a:r>
            <a:endParaRPr lang="en-US" dirty="0" smtClean="0">
              <a:solidFill>
                <a:srgbClr val="92D050"/>
              </a:solidFill>
            </a:endParaRPr>
          </a:p>
          <a:p>
            <a:pPr>
              <a:buNone/>
            </a:pPr>
            <a:r>
              <a:rPr lang="en-US" dirty="0" err="1" smtClean="0"/>
              <a:t>Poaterior</a:t>
            </a:r>
            <a:r>
              <a:rPr lang="en-US" dirty="0" smtClean="0"/>
              <a:t> elements of C2 – Pars </a:t>
            </a:r>
            <a:r>
              <a:rPr lang="en-US" dirty="0" err="1" smtClean="0"/>
              <a:t>interarticularis</a:t>
            </a:r>
            <a:endParaRPr lang="en-US" dirty="0" smtClean="0"/>
          </a:p>
          <a:p>
            <a:pPr>
              <a:buNone/>
            </a:pPr>
            <a:r>
              <a:rPr lang="en-US" dirty="0" smtClean="0"/>
              <a:t>20% of axis fractures</a:t>
            </a:r>
            <a:endParaRPr lang="en-US" dirty="0" smtClean="0"/>
          </a:p>
          <a:p>
            <a:pPr>
              <a:buNone/>
            </a:pPr>
            <a:r>
              <a:rPr lang="en-US" dirty="0" smtClean="0"/>
              <a:t>Extension</a:t>
            </a:r>
            <a:endParaRPr lang="en-US" dirty="0"/>
          </a:p>
        </p:txBody>
      </p:sp>
      <p:pic>
        <p:nvPicPr>
          <p:cNvPr id="10242" name="Picture 2" descr="C:\Users\Hp folio\Desktop\hqdefault.jpg"/>
          <p:cNvPicPr>
            <a:picLocks noChangeAspect="1" noChangeArrowheads="1"/>
          </p:cNvPicPr>
          <p:nvPr/>
        </p:nvPicPr>
        <p:blipFill>
          <a:blip r:embed="rId1"/>
          <a:srcRect/>
          <a:stretch>
            <a:fillRect/>
          </a:stretch>
        </p:blipFill>
        <p:spPr bwMode="auto">
          <a:xfrm>
            <a:off x="4038600" y="3028950"/>
            <a:ext cx="5105400" cy="3829050"/>
          </a:xfrm>
          <a:prstGeom prst="rect">
            <a:avLst/>
          </a:prstGeom>
          <a:noFill/>
        </p:spPr>
      </p:pic>
      <p:pic>
        <p:nvPicPr>
          <p:cNvPr id="4" name="Picture 3"/>
          <p:cNvPicPr>
            <a:picLocks noChangeAspect="1"/>
          </p:cNvPicPr>
          <p:nvPr/>
        </p:nvPicPr>
        <p:blipFill>
          <a:blip r:embed="rId2"/>
          <a:stretch>
            <a:fillRect/>
          </a:stretch>
        </p:blipFill>
        <p:spPr>
          <a:xfrm>
            <a:off x="7236296" y="76111"/>
            <a:ext cx="1438781" cy="1438781"/>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a:buNone/>
            </a:pPr>
            <a:r>
              <a:rPr lang="en-US" dirty="0" smtClean="0">
                <a:solidFill>
                  <a:srgbClr val="92D050"/>
                </a:solidFill>
              </a:rPr>
              <a:t>Fracture and dislocations (C3 –C7)</a:t>
            </a:r>
            <a:endParaRPr lang="en-US" dirty="0" smtClean="0">
              <a:solidFill>
                <a:srgbClr val="92D050"/>
              </a:solidFill>
            </a:endParaRPr>
          </a:p>
          <a:p>
            <a:pPr>
              <a:buNone/>
            </a:pPr>
            <a:r>
              <a:rPr lang="en-US" dirty="0" smtClean="0"/>
              <a:t>C3 # uncommon</a:t>
            </a:r>
            <a:endParaRPr lang="en-US" dirty="0" smtClean="0"/>
          </a:p>
          <a:p>
            <a:pPr>
              <a:buNone/>
            </a:pPr>
            <a:r>
              <a:rPr lang="en-US" dirty="0" smtClean="0"/>
              <a:t>C5 most common level</a:t>
            </a:r>
            <a:endParaRPr lang="en-US" dirty="0" smtClean="0"/>
          </a:p>
          <a:p>
            <a:pPr>
              <a:buNone/>
            </a:pPr>
            <a:r>
              <a:rPr lang="en-US" dirty="0" err="1" smtClean="0"/>
              <a:t>Subluxation</a:t>
            </a:r>
            <a:r>
              <a:rPr lang="en-US" dirty="0" smtClean="0"/>
              <a:t> most common C5-C6</a:t>
            </a:r>
            <a:endParaRPr lang="en-US" dirty="0" smtClean="0"/>
          </a:p>
          <a:p>
            <a:pPr>
              <a:buNone/>
            </a:pPr>
            <a:r>
              <a:rPr lang="en-US" dirty="0" smtClean="0"/>
              <a:t> </a:t>
            </a:r>
            <a:endParaRPr lang="en-US" dirty="0"/>
          </a:p>
        </p:txBody>
      </p:sp>
      <p:pic>
        <p:nvPicPr>
          <p:cNvPr id="11266" name="Picture 2" descr="C:\Users\Hp folio\Desktop\eabf2440de73611f56c491a43f4d12_gallery.jpg"/>
          <p:cNvPicPr>
            <a:picLocks noChangeAspect="1" noChangeArrowheads="1"/>
          </p:cNvPicPr>
          <p:nvPr/>
        </p:nvPicPr>
        <p:blipFill>
          <a:blip r:embed="rId1"/>
          <a:srcRect/>
          <a:stretch>
            <a:fillRect/>
          </a:stretch>
        </p:blipFill>
        <p:spPr bwMode="auto">
          <a:xfrm>
            <a:off x="0" y="4114800"/>
            <a:ext cx="3696629" cy="2743200"/>
          </a:xfrm>
          <a:prstGeom prst="rect">
            <a:avLst/>
          </a:prstGeom>
          <a:noFill/>
        </p:spPr>
      </p:pic>
      <p:pic>
        <p:nvPicPr>
          <p:cNvPr id="11267" name="Picture 3" descr="C:\Users\Hp folio\Desktop\images (4).jpg"/>
          <p:cNvPicPr>
            <a:picLocks noChangeAspect="1" noChangeArrowheads="1"/>
          </p:cNvPicPr>
          <p:nvPr/>
        </p:nvPicPr>
        <p:blipFill>
          <a:blip r:embed="rId2"/>
          <a:srcRect/>
          <a:stretch>
            <a:fillRect/>
          </a:stretch>
        </p:blipFill>
        <p:spPr bwMode="auto">
          <a:xfrm>
            <a:off x="7010401" y="1371600"/>
            <a:ext cx="2133600" cy="2743200"/>
          </a:xfrm>
          <a:prstGeom prst="rect">
            <a:avLst/>
          </a:prstGeom>
          <a:noFill/>
        </p:spPr>
      </p:pic>
      <p:pic>
        <p:nvPicPr>
          <p:cNvPr id="11268" name="Picture 4" descr="C:\Users\Hp folio\Desktop\images (5).jpg"/>
          <p:cNvPicPr>
            <a:picLocks noChangeAspect="1" noChangeArrowheads="1"/>
          </p:cNvPicPr>
          <p:nvPr/>
        </p:nvPicPr>
        <p:blipFill>
          <a:blip r:embed="rId3"/>
          <a:srcRect/>
          <a:stretch>
            <a:fillRect/>
          </a:stretch>
        </p:blipFill>
        <p:spPr bwMode="auto">
          <a:xfrm>
            <a:off x="6934200" y="4114800"/>
            <a:ext cx="2209800" cy="2743200"/>
          </a:xfrm>
          <a:prstGeom prst="rect">
            <a:avLst/>
          </a:prstGeom>
          <a:noFill/>
        </p:spPr>
      </p:pic>
      <p:pic>
        <p:nvPicPr>
          <p:cNvPr id="11269" name="Picture 5" descr="C:\Users\Hp folio\Desktop\patah-tulang-leher.jpg"/>
          <p:cNvPicPr>
            <a:picLocks noChangeAspect="1" noChangeArrowheads="1"/>
          </p:cNvPicPr>
          <p:nvPr/>
        </p:nvPicPr>
        <p:blipFill>
          <a:blip r:embed="rId4"/>
          <a:srcRect/>
          <a:stretch>
            <a:fillRect/>
          </a:stretch>
        </p:blipFill>
        <p:spPr bwMode="auto">
          <a:xfrm>
            <a:off x="3276600" y="4134346"/>
            <a:ext cx="3719101" cy="272365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pPr>
              <a:buNone/>
            </a:pPr>
            <a:r>
              <a:rPr lang="en-US" dirty="0" smtClean="0">
                <a:solidFill>
                  <a:srgbClr val="92D050"/>
                </a:solidFill>
              </a:rPr>
              <a:t>Thoracic fractures (T1- T10)</a:t>
            </a:r>
            <a:endParaRPr lang="en-US" dirty="0" smtClean="0">
              <a:solidFill>
                <a:srgbClr val="92D050"/>
              </a:solidFill>
            </a:endParaRPr>
          </a:p>
          <a:p>
            <a:pPr>
              <a:buNone/>
            </a:pPr>
            <a:r>
              <a:rPr lang="en-US" dirty="0" smtClean="0"/>
              <a:t>Anterior wedge compression</a:t>
            </a:r>
            <a:endParaRPr lang="en-US" dirty="0" smtClean="0"/>
          </a:p>
          <a:p>
            <a:pPr>
              <a:buNone/>
            </a:pPr>
            <a:r>
              <a:rPr lang="en-US" dirty="0" smtClean="0"/>
              <a:t>Burst injuries</a:t>
            </a:r>
            <a:endParaRPr lang="en-US" dirty="0" smtClean="0"/>
          </a:p>
          <a:p>
            <a:pPr>
              <a:buNone/>
            </a:pPr>
            <a:r>
              <a:rPr lang="en-US" dirty="0" smtClean="0"/>
              <a:t>Chance fracture</a:t>
            </a:r>
            <a:endParaRPr lang="en-US" dirty="0" smtClean="0"/>
          </a:p>
          <a:p>
            <a:pPr>
              <a:buNone/>
            </a:pPr>
            <a:r>
              <a:rPr lang="en-US" dirty="0" smtClean="0"/>
              <a:t>Fracture dislocation</a:t>
            </a:r>
            <a:endParaRPr lang="en-US" dirty="0"/>
          </a:p>
        </p:txBody>
      </p:sp>
      <p:pic>
        <p:nvPicPr>
          <p:cNvPr id="12290" name="Picture 2" descr="C:\Users\Hp folio\Desktop\download (1).jpg"/>
          <p:cNvPicPr>
            <a:picLocks noChangeAspect="1" noChangeArrowheads="1"/>
          </p:cNvPicPr>
          <p:nvPr/>
        </p:nvPicPr>
        <p:blipFill>
          <a:blip r:embed="rId1"/>
          <a:srcRect/>
          <a:stretch>
            <a:fillRect/>
          </a:stretch>
        </p:blipFill>
        <p:spPr bwMode="auto">
          <a:xfrm>
            <a:off x="0" y="3886200"/>
            <a:ext cx="2667000" cy="2971801"/>
          </a:xfrm>
          <a:prstGeom prst="rect">
            <a:avLst/>
          </a:prstGeom>
          <a:noFill/>
        </p:spPr>
      </p:pic>
      <p:pic>
        <p:nvPicPr>
          <p:cNvPr id="12291" name="Picture 3" descr="C:\Users\Hp folio\Desktop\images (7).jpg"/>
          <p:cNvPicPr>
            <a:picLocks noChangeAspect="1" noChangeArrowheads="1"/>
          </p:cNvPicPr>
          <p:nvPr/>
        </p:nvPicPr>
        <p:blipFill>
          <a:blip r:embed="rId2"/>
          <a:srcRect/>
          <a:stretch>
            <a:fillRect/>
          </a:stretch>
        </p:blipFill>
        <p:spPr bwMode="auto">
          <a:xfrm>
            <a:off x="6858000" y="3886200"/>
            <a:ext cx="2286000" cy="2971800"/>
          </a:xfrm>
          <a:prstGeom prst="rect">
            <a:avLst/>
          </a:prstGeom>
          <a:noFill/>
        </p:spPr>
      </p:pic>
      <p:pic>
        <p:nvPicPr>
          <p:cNvPr id="4" name="Picture 3"/>
          <p:cNvPicPr>
            <a:picLocks noChangeAspect="1"/>
          </p:cNvPicPr>
          <p:nvPr/>
        </p:nvPicPr>
        <p:blipFill>
          <a:blip r:embed="rId3"/>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a:buNone/>
            </a:pPr>
            <a:r>
              <a:rPr lang="en-US" dirty="0" err="1" smtClean="0">
                <a:solidFill>
                  <a:srgbClr val="92D050"/>
                </a:solidFill>
              </a:rPr>
              <a:t>Thoracolumbar</a:t>
            </a:r>
            <a:r>
              <a:rPr lang="en-US" dirty="0" smtClean="0">
                <a:solidFill>
                  <a:srgbClr val="92D050"/>
                </a:solidFill>
              </a:rPr>
              <a:t> junction Fractures (T11 –L1)</a:t>
            </a:r>
            <a:endParaRPr lang="en-US" dirty="0" smtClean="0">
              <a:solidFill>
                <a:srgbClr val="92D050"/>
              </a:solidFill>
            </a:endParaRPr>
          </a:p>
          <a:p>
            <a:pPr>
              <a:buNone/>
            </a:pPr>
            <a:r>
              <a:rPr lang="en-US" dirty="0" smtClean="0"/>
              <a:t>Acute hyper flexion and rotation</a:t>
            </a:r>
            <a:endParaRPr lang="en-US" dirty="0" smtClean="0"/>
          </a:p>
          <a:p>
            <a:pPr>
              <a:buNone/>
            </a:pPr>
            <a:r>
              <a:rPr lang="en-US" dirty="0" smtClean="0"/>
              <a:t>Particularly vulnerable to rotational movement</a:t>
            </a:r>
            <a:endParaRPr lang="en-US" dirty="0" smtClean="0"/>
          </a:p>
          <a:p>
            <a:pPr>
              <a:buNone/>
            </a:pPr>
            <a:r>
              <a:rPr lang="en-US" dirty="0" smtClean="0"/>
              <a:t>Logrolling with extreme care</a:t>
            </a:r>
            <a:endParaRPr lang="en-US" dirty="0"/>
          </a:p>
        </p:txBody>
      </p:sp>
      <p:pic>
        <p:nvPicPr>
          <p:cNvPr id="13314" name="Picture 2" descr="C:\Users\Hp folio\Desktop\images (8).jpg"/>
          <p:cNvPicPr>
            <a:picLocks noChangeAspect="1" noChangeArrowheads="1"/>
          </p:cNvPicPr>
          <p:nvPr/>
        </p:nvPicPr>
        <p:blipFill>
          <a:blip r:embed="rId1"/>
          <a:srcRect/>
          <a:stretch>
            <a:fillRect/>
          </a:stretch>
        </p:blipFill>
        <p:spPr bwMode="auto">
          <a:xfrm>
            <a:off x="3733800" y="3348157"/>
            <a:ext cx="5410201" cy="3509844"/>
          </a:xfrm>
          <a:prstGeom prst="rect">
            <a:avLst/>
          </a:prstGeom>
          <a:noFill/>
        </p:spPr>
      </p:pic>
      <p:pic>
        <p:nvPicPr>
          <p:cNvPr id="4" name="Picture 3"/>
          <p:cNvPicPr>
            <a:picLocks noChangeAspect="1"/>
          </p:cNvPicPr>
          <p:nvPr/>
        </p:nvPicPr>
        <p:blipFill>
          <a:blip r:embed="rId2"/>
          <a:stretch>
            <a:fillRect/>
          </a:stretch>
        </p:blipFill>
        <p:spPr>
          <a:xfrm>
            <a:off x="7619836" y="152311"/>
            <a:ext cx="1438781" cy="143878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a:buNone/>
            </a:pPr>
            <a:r>
              <a:rPr lang="en-US" dirty="0" smtClean="0"/>
              <a:t>   10% of patients with a cervical spine fracture have a second, noncontiguous vertebral column fracture</a:t>
            </a:r>
            <a:endParaRPr lang="en-US" dirty="0"/>
          </a:p>
        </p:txBody>
      </p:sp>
      <p:pic>
        <p:nvPicPr>
          <p:cNvPr id="20482" name="Picture 2" descr="C:\Users\Hp folio\Desktop\1-s2.0-S1878875016300092-gr1.jpg"/>
          <p:cNvPicPr>
            <a:picLocks noChangeAspect="1" noChangeArrowheads="1"/>
          </p:cNvPicPr>
          <p:nvPr/>
        </p:nvPicPr>
        <p:blipFill>
          <a:blip r:embed="rId1"/>
          <a:srcRect/>
          <a:stretch>
            <a:fillRect/>
          </a:stretch>
        </p:blipFill>
        <p:spPr bwMode="auto">
          <a:xfrm>
            <a:off x="5334000" y="1738811"/>
            <a:ext cx="3810000" cy="5119189"/>
          </a:xfrm>
          <a:prstGeom prst="rect">
            <a:avLst/>
          </a:prstGeom>
          <a:noFill/>
        </p:spPr>
      </p:pic>
      <p:pic>
        <p:nvPicPr>
          <p:cNvPr id="4" name="Picture 3"/>
          <p:cNvPicPr>
            <a:picLocks noChangeAspect="1"/>
          </p:cNvPicPr>
          <p:nvPr/>
        </p:nvPicPr>
        <p:blipFill>
          <a:blip r:embed="rId2"/>
          <a:stretch>
            <a:fillRect/>
          </a:stretch>
        </p:blipFill>
        <p:spPr>
          <a:xfrm>
            <a:off x="3200236" y="2209711"/>
            <a:ext cx="1438781" cy="143878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89120"/>
          </a:xfrm>
        </p:spPr>
        <p:txBody>
          <a:bodyPr/>
          <a:lstStyle/>
          <a:p>
            <a:pPr>
              <a:buNone/>
            </a:pPr>
            <a:r>
              <a:rPr lang="en-US" dirty="0" smtClean="0">
                <a:solidFill>
                  <a:srgbClr val="92D050"/>
                </a:solidFill>
              </a:rPr>
              <a:t>  Lumbar fractures</a:t>
            </a:r>
            <a:endParaRPr lang="en-US" dirty="0" smtClean="0">
              <a:solidFill>
                <a:srgbClr val="92D050"/>
              </a:solidFill>
            </a:endParaRPr>
          </a:p>
          <a:p>
            <a:r>
              <a:rPr lang="en-US" dirty="0" err="1" smtClean="0"/>
              <a:t>Caudaequina</a:t>
            </a:r>
            <a:r>
              <a:rPr lang="en-US" dirty="0" smtClean="0"/>
              <a:t> is involved, the probability of complete neurologic deficit is much less </a:t>
            </a:r>
            <a:endParaRPr lang="en-US" dirty="0"/>
          </a:p>
        </p:txBody>
      </p:sp>
      <p:pic>
        <p:nvPicPr>
          <p:cNvPr id="14338" name="Picture 2" descr="C:\Users\Hp folio\Desktop\download (2).jpg"/>
          <p:cNvPicPr>
            <a:picLocks noChangeAspect="1" noChangeArrowheads="1"/>
          </p:cNvPicPr>
          <p:nvPr/>
        </p:nvPicPr>
        <p:blipFill>
          <a:blip r:embed="rId1"/>
          <a:srcRect/>
          <a:stretch>
            <a:fillRect/>
          </a:stretch>
        </p:blipFill>
        <p:spPr bwMode="auto">
          <a:xfrm>
            <a:off x="6400800" y="3031959"/>
            <a:ext cx="2743200" cy="3826042"/>
          </a:xfrm>
          <a:prstGeom prst="rect">
            <a:avLst/>
          </a:prstGeom>
          <a:noFill/>
        </p:spPr>
      </p:pic>
      <p:pic>
        <p:nvPicPr>
          <p:cNvPr id="4" name="Picture 3"/>
          <p:cNvPicPr>
            <a:picLocks noChangeAspect="1"/>
          </p:cNvPicPr>
          <p:nvPr/>
        </p:nvPicPr>
        <p:blipFill>
          <a:blip r:embed="rId2"/>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pPr>
              <a:buNone/>
            </a:pPr>
            <a:r>
              <a:rPr lang="en-US" dirty="0" smtClean="0">
                <a:solidFill>
                  <a:srgbClr val="92D050"/>
                </a:solidFill>
              </a:rPr>
              <a:t>Penetrating injuries</a:t>
            </a:r>
            <a:endParaRPr lang="en-US" dirty="0" smtClean="0">
              <a:solidFill>
                <a:srgbClr val="92D050"/>
              </a:solidFill>
            </a:endParaRPr>
          </a:p>
          <a:p>
            <a:pPr>
              <a:buNone/>
            </a:pPr>
            <a:r>
              <a:rPr lang="en-US" dirty="0" smtClean="0"/>
              <a:t>Gunshots or stabbing</a:t>
            </a:r>
            <a:endParaRPr lang="en-US" dirty="0" smtClean="0"/>
          </a:p>
          <a:p>
            <a:pPr>
              <a:buNone/>
            </a:pPr>
            <a:r>
              <a:rPr lang="en-US" dirty="0" smtClean="0"/>
              <a:t>Determine the path</a:t>
            </a:r>
            <a:endParaRPr lang="en-US" dirty="0" smtClean="0"/>
          </a:p>
          <a:p>
            <a:pPr>
              <a:buNone/>
            </a:pPr>
            <a:r>
              <a:rPr lang="en-US" dirty="0" smtClean="0"/>
              <a:t>Usually stable injuries unless large portion of vertebrae is destroyed</a:t>
            </a:r>
            <a:endParaRPr lang="en-US" dirty="0"/>
          </a:p>
        </p:txBody>
      </p:sp>
      <p:pic>
        <p:nvPicPr>
          <p:cNvPr id="15363" name="Picture 3" descr="C:\Users\Hp folio\Desktop\JNeurosciRuralPract_2016_7_2_324_178664_f2.jpg"/>
          <p:cNvPicPr>
            <a:picLocks noChangeAspect="1" noChangeArrowheads="1"/>
          </p:cNvPicPr>
          <p:nvPr/>
        </p:nvPicPr>
        <p:blipFill>
          <a:blip r:embed="rId1" cstate="print"/>
          <a:srcRect/>
          <a:stretch>
            <a:fillRect/>
          </a:stretch>
        </p:blipFill>
        <p:spPr bwMode="auto">
          <a:xfrm>
            <a:off x="6061231" y="4495801"/>
            <a:ext cx="3082770" cy="2362200"/>
          </a:xfrm>
          <a:prstGeom prst="rect">
            <a:avLst/>
          </a:prstGeom>
          <a:noFill/>
        </p:spPr>
      </p:pic>
      <p:pic>
        <p:nvPicPr>
          <p:cNvPr id="15364" name="Picture 4" descr="C:\Users\Hp folio\Desktop\fig 18.jpg"/>
          <p:cNvPicPr>
            <a:picLocks noChangeAspect="1" noChangeArrowheads="1"/>
          </p:cNvPicPr>
          <p:nvPr/>
        </p:nvPicPr>
        <p:blipFill>
          <a:blip r:embed="rId2"/>
          <a:srcRect/>
          <a:stretch>
            <a:fillRect/>
          </a:stretch>
        </p:blipFill>
        <p:spPr bwMode="auto">
          <a:xfrm>
            <a:off x="0" y="4495800"/>
            <a:ext cx="3352800" cy="2362200"/>
          </a:xfrm>
          <a:prstGeom prst="rect">
            <a:avLst/>
          </a:prstGeom>
          <a:noFill/>
        </p:spPr>
      </p:pic>
      <p:pic>
        <p:nvPicPr>
          <p:cNvPr id="15366" name="Picture 6" descr="C:\Users\Hp folio\Desktop\8ccb9d75757fa9d7ea30d7aa7b55b36c3107ecbf.jpg"/>
          <p:cNvPicPr>
            <a:picLocks noChangeAspect="1" noChangeArrowheads="1"/>
          </p:cNvPicPr>
          <p:nvPr/>
        </p:nvPicPr>
        <p:blipFill>
          <a:blip r:embed="rId3"/>
          <a:srcRect/>
          <a:stretch>
            <a:fillRect/>
          </a:stretch>
        </p:blipFill>
        <p:spPr bwMode="auto">
          <a:xfrm>
            <a:off x="3352800" y="4495800"/>
            <a:ext cx="2743200" cy="2362200"/>
          </a:xfrm>
          <a:prstGeom prst="rect">
            <a:avLst/>
          </a:prstGeom>
          <a:noFill/>
        </p:spPr>
      </p:pic>
      <p:pic>
        <p:nvPicPr>
          <p:cNvPr id="4" name="Picture 3"/>
          <p:cNvPicPr>
            <a:picLocks noChangeAspect="1"/>
          </p:cNvPicPr>
          <p:nvPr/>
        </p:nvPicPr>
        <p:blipFill>
          <a:blip r:embed="rId4"/>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pPr>
              <a:buNone/>
            </a:pPr>
            <a:r>
              <a:rPr lang="en-US" dirty="0" smtClean="0">
                <a:solidFill>
                  <a:srgbClr val="92D050"/>
                </a:solidFill>
              </a:rPr>
              <a:t>Intravenous fluids</a:t>
            </a:r>
            <a:endParaRPr lang="en-US" dirty="0" smtClean="0">
              <a:solidFill>
                <a:srgbClr val="92D050"/>
              </a:solidFill>
            </a:endParaRPr>
          </a:p>
          <a:p>
            <a:pPr>
              <a:buNone/>
            </a:pPr>
            <a:r>
              <a:rPr lang="en-US" dirty="0" smtClean="0"/>
              <a:t>Usual resuscitation</a:t>
            </a:r>
            <a:endParaRPr lang="en-US" dirty="0" smtClean="0"/>
          </a:p>
          <a:p>
            <a:pPr>
              <a:buNone/>
            </a:pPr>
            <a:r>
              <a:rPr lang="en-US" dirty="0" smtClean="0"/>
              <a:t>No active hemorrhage detected ,persistent hypotension</a:t>
            </a:r>
            <a:endParaRPr lang="en-US" dirty="0" smtClean="0"/>
          </a:p>
          <a:p>
            <a:pPr>
              <a:buNone/>
            </a:pPr>
            <a:r>
              <a:rPr lang="en-US" dirty="0" err="1" smtClean="0"/>
              <a:t>Neurogenic</a:t>
            </a:r>
            <a:r>
              <a:rPr lang="en-US" dirty="0" smtClean="0"/>
              <a:t> shock</a:t>
            </a:r>
            <a:endParaRPr lang="en-US" dirty="0" smtClean="0"/>
          </a:p>
          <a:p>
            <a:pPr>
              <a:buNone/>
            </a:pPr>
            <a:r>
              <a:rPr lang="en-US" dirty="0" smtClean="0"/>
              <a:t>Fluid challenge</a:t>
            </a:r>
            <a:endParaRPr lang="en-US" dirty="0" smtClean="0"/>
          </a:p>
          <a:p>
            <a:pPr>
              <a:buNone/>
            </a:pPr>
            <a:r>
              <a:rPr lang="en-US" dirty="0" err="1" smtClean="0"/>
              <a:t>Vasopressors</a:t>
            </a:r>
            <a:endParaRPr lang="en-US" dirty="0" smtClean="0"/>
          </a:p>
          <a:p>
            <a:pPr>
              <a:buNone/>
            </a:pPr>
            <a:r>
              <a:rPr lang="en-US" dirty="0" smtClean="0"/>
              <a:t>Urinary catheter</a:t>
            </a:r>
            <a:endParaRPr lang="en-US" dirty="0" smtClean="0"/>
          </a:p>
          <a:p>
            <a:pPr>
              <a:buNone/>
            </a:pPr>
            <a:endParaRPr lang="en-US" dirty="0"/>
          </a:p>
        </p:txBody>
      </p:sp>
      <p:pic>
        <p:nvPicPr>
          <p:cNvPr id="4" name="Picture 3"/>
          <p:cNvPicPr>
            <a:picLocks noChangeAspect="1"/>
          </p:cNvPicPr>
          <p:nvPr/>
        </p:nvPicPr>
        <p:blipFill>
          <a:blip r:embed="rId1"/>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solidFill>
                  <a:schemeClr val="accent6"/>
                </a:solidFill>
              </a:rPr>
              <a:t>Medications</a:t>
            </a:r>
            <a:endParaRPr lang="en-US" dirty="0" smtClean="0">
              <a:solidFill>
                <a:schemeClr val="accent6"/>
              </a:solidFill>
            </a:endParaRPr>
          </a:p>
          <a:p>
            <a:pPr>
              <a:buNone/>
            </a:pPr>
            <a:r>
              <a:rPr lang="en-US" dirty="0" smtClean="0"/>
              <a:t>Analgesics</a:t>
            </a:r>
            <a:endParaRPr lang="en-US" dirty="0" smtClean="0"/>
          </a:p>
          <a:p>
            <a:pPr>
              <a:buNone/>
            </a:pPr>
            <a:r>
              <a:rPr lang="en-US" dirty="0" smtClean="0"/>
              <a:t>Antibiotics</a:t>
            </a:r>
            <a:endParaRPr lang="en-US" dirty="0" smtClean="0"/>
          </a:p>
          <a:p>
            <a:pPr>
              <a:buNone/>
            </a:pPr>
            <a:r>
              <a:rPr lang="en-US" dirty="0" smtClean="0"/>
              <a:t>No sufficient evidence for use of steroids</a:t>
            </a:r>
            <a:endParaRPr lang="en-US" dirty="0"/>
          </a:p>
        </p:txBody>
      </p:sp>
      <p:pic>
        <p:nvPicPr>
          <p:cNvPr id="4" name="Picture 3"/>
          <p:cNvPicPr>
            <a:picLocks noChangeAspect="1"/>
          </p:cNvPicPr>
          <p:nvPr/>
        </p:nvPicPr>
        <p:blipFill>
          <a:blip r:embed="rId1"/>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Hp folio\Desktop\download (2).jpg"/>
          <p:cNvPicPr>
            <a:picLocks noChangeAspect="1" noChangeArrowheads="1"/>
          </p:cNvPicPr>
          <p:nvPr/>
        </p:nvPicPr>
        <p:blipFill>
          <a:blip r:embed="rId1"/>
          <a:srcRect/>
          <a:stretch>
            <a:fillRect/>
          </a:stretch>
        </p:blipFill>
        <p:spPr bwMode="auto">
          <a:xfrm>
            <a:off x="0" y="0"/>
            <a:ext cx="9171820" cy="6858000"/>
          </a:xfrm>
          <a:prstGeom prst="rect">
            <a:avLst/>
          </a:prstGeom>
          <a:noFill/>
        </p:spPr>
      </p:pic>
      <p:pic>
        <p:nvPicPr>
          <p:cNvPr id="5" name="Picture 4"/>
          <p:cNvPicPr>
            <a:picLocks noChangeAspect="1"/>
          </p:cNvPicPr>
          <p:nvPr/>
        </p:nvPicPr>
        <p:blipFill>
          <a:blip r:embed="rId2"/>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t>S</a:t>
            </a:r>
            <a:r>
              <a:rPr lang="en-US" dirty="0" smtClean="0"/>
              <a:t>pinal injuries</a:t>
            </a:r>
            <a:endParaRPr lang="en-US" dirty="0" smtClean="0"/>
          </a:p>
          <a:p>
            <a:pPr>
              <a:buNone/>
            </a:pPr>
            <a:r>
              <a:rPr lang="en-US" dirty="0" smtClean="0"/>
              <a:t>55% - cervical region</a:t>
            </a:r>
            <a:endParaRPr lang="en-US" dirty="0" smtClean="0"/>
          </a:p>
          <a:p>
            <a:pPr>
              <a:buNone/>
            </a:pPr>
            <a:r>
              <a:rPr lang="en-US" dirty="0" smtClean="0"/>
              <a:t>15% - Thoracic region</a:t>
            </a:r>
            <a:endParaRPr lang="en-US" dirty="0" smtClean="0"/>
          </a:p>
          <a:p>
            <a:pPr>
              <a:buNone/>
            </a:pPr>
            <a:r>
              <a:rPr lang="en-US" dirty="0" smtClean="0"/>
              <a:t>15% - </a:t>
            </a:r>
            <a:r>
              <a:rPr lang="en-US" dirty="0" err="1" smtClean="0"/>
              <a:t>Thoracolumbar</a:t>
            </a:r>
            <a:r>
              <a:rPr lang="en-US" dirty="0" smtClean="0"/>
              <a:t> junction</a:t>
            </a:r>
            <a:endParaRPr lang="en-US" dirty="0" smtClean="0"/>
          </a:p>
          <a:p>
            <a:pPr>
              <a:buNone/>
            </a:pPr>
            <a:r>
              <a:rPr lang="en-US" dirty="0" smtClean="0"/>
              <a:t>15% - </a:t>
            </a:r>
            <a:r>
              <a:rPr lang="en-US" dirty="0" err="1" smtClean="0"/>
              <a:t>Lumbosacral</a:t>
            </a:r>
            <a:r>
              <a:rPr lang="en-US" dirty="0" smtClean="0"/>
              <a:t> region</a:t>
            </a:r>
            <a:endParaRPr lang="en-US" dirty="0"/>
          </a:p>
        </p:txBody>
      </p:sp>
      <p:pic>
        <p:nvPicPr>
          <p:cNvPr id="2051" name="Picture 3" descr="C:\Users\Hp folio\Desktop\a3f773b2b53e7e9e53df23b1f1906476.jpg"/>
          <p:cNvPicPr>
            <a:picLocks noChangeAspect="1" noChangeArrowheads="1"/>
          </p:cNvPicPr>
          <p:nvPr/>
        </p:nvPicPr>
        <p:blipFill>
          <a:blip r:embed="rId1"/>
          <a:srcRect/>
          <a:stretch>
            <a:fillRect/>
          </a:stretch>
        </p:blipFill>
        <p:spPr bwMode="auto">
          <a:xfrm>
            <a:off x="4953000" y="1828800"/>
            <a:ext cx="4191000" cy="3336891"/>
          </a:xfrm>
          <a:prstGeom prst="rect">
            <a:avLst/>
          </a:prstGeom>
          <a:noFill/>
        </p:spPr>
      </p:pic>
      <p:pic>
        <p:nvPicPr>
          <p:cNvPr id="19458" name="Picture 2" descr="C:\Users\Hp folio\Desktop\download.png"/>
          <p:cNvPicPr>
            <a:picLocks noChangeAspect="1" noChangeArrowheads="1"/>
          </p:cNvPicPr>
          <p:nvPr/>
        </p:nvPicPr>
        <p:blipFill>
          <a:blip r:embed="rId2"/>
          <a:srcRect/>
          <a:stretch>
            <a:fillRect/>
          </a:stretch>
        </p:blipFill>
        <p:spPr bwMode="auto">
          <a:xfrm>
            <a:off x="5791200" y="1905000"/>
            <a:ext cx="2143125" cy="228599"/>
          </a:xfrm>
          <a:prstGeom prst="rect">
            <a:avLst/>
          </a:prstGeom>
          <a:noFill/>
        </p:spPr>
      </p:pic>
      <p:pic>
        <p:nvPicPr>
          <p:cNvPr id="4" name="Picture 3"/>
          <p:cNvPicPr>
            <a:picLocks noChangeAspect="1"/>
          </p:cNvPicPr>
          <p:nvPr/>
        </p:nvPicPr>
        <p:blipFill>
          <a:blip r:embed="rId3"/>
          <a:stretch>
            <a:fillRect/>
          </a:stretch>
        </p:blipFill>
        <p:spPr>
          <a:xfrm>
            <a:off x="7247726" y="228511"/>
            <a:ext cx="1438781" cy="143878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Hp folio\Desktop\7587041e8aa731e6b712a9a1d35df930.jpg"/>
          <p:cNvPicPr>
            <a:picLocks noGrp="1" noChangeAspect="1" noChangeArrowheads="1"/>
          </p:cNvPicPr>
          <p:nvPr>
            <p:ph idx="1"/>
          </p:nvPr>
        </p:nvPicPr>
        <p:blipFill>
          <a:blip r:embed="rId1"/>
          <a:srcRect/>
          <a:stretch>
            <a:fillRect/>
          </a:stretch>
        </p:blipFill>
        <p:spPr bwMode="auto">
          <a:xfrm>
            <a:off x="0" y="2133600"/>
            <a:ext cx="4267200" cy="4267200"/>
          </a:xfrm>
          <a:prstGeom prst="rect">
            <a:avLst/>
          </a:prstGeom>
          <a:noFill/>
        </p:spPr>
      </p:pic>
      <p:pic>
        <p:nvPicPr>
          <p:cNvPr id="32771" name="Picture 3" descr="C:\Users\Hp folio\Desktop\VertAnatomy-02.jpg"/>
          <p:cNvPicPr>
            <a:picLocks noChangeAspect="1" noChangeArrowheads="1"/>
          </p:cNvPicPr>
          <p:nvPr/>
        </p:nvPicPr>
        <p:blipFill>
          <a:blip r:embed="rId2" cstate="print"/>
          <a:srcRect/>
          <a:stretch>
            <a:fillRect/>
          </a:stretch>
        </p:blipFill>
        <p:spPr bwMode="auto">
          <a:xfrm>
            <a:off x="4267200" y="2133600"/>
            <a:ext cx="4876800" cy="4238625"/>
          </a:xfrm>
          <a:prstGeom prst="rect">
            <a:avLst/>
          </a:prstGeom>
          <a:noFill/>
        </p:spPr>
      </p:pic>
      <p:sp>
        <p:nvSpPr>
          <p:cNvPr id="4" name="Title 1"/>
          <p:cNvSpPr>
            <a:spLocks noGrp="1"/>
          </p:cNvSpPr>
          <p:nvPr>
            <p:ph type="title"/>
          </p:nvPr>
        </p:nvSpPr>
        <p:spPr>
          <a:xfrm>
            <a:off x="457200" y="704088"/>
            <a:ext cx="8229600" cy="1143000"/>
          </a:xfrm>
        </p:spPr>
        <p:txBody>
          <a:bodyPr/>
          <a:lstStyle/>
          <a:p>
            <a:r>
              <a:rPr lang="en-US" dirty="0" smtClean="0"/>
              <a:t>Spine Anatomy</a:t>
            </a:r>
            <a:endParaRPr lang="en-US" dirty="0"/>
          </a:p>
        </p:txBody>
      </p:sp>
      <p:pic>
        <p:nvPicPr>
          <p:cNvPr id="2" name="Picture 1"/>
          <p:cNvPicPr>
            <a:picLocks noChangeAspect="1"/>
          </p:cNvPicPr>
          <p:nvPr/>
        </p:nvPicPr>
        <p:blipFill>
          <a:blip r:embed="rId3"/>
          <a:stretch>
            <a:fillRect/>
          </a:stretch>
        </p:blipFill>
        <p:spPr>
          <a:xfrm>
            <a:off x="7236296" y="692696"/>
            <a:ext cx="1438781" cy="143878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Spinal cord Anatomy</a:t>
            </a:r>
            <a:endParaRPr lang="en-US" dirty="0"/>
          </a:p>
        </p:txBody>
      </p:sp>
      <p:pic>
        <p:nvPicPr>
          <p:cNvPr id="1026" name="Picture 2" descr="C:\Users\Hp folio\Desktop\maxresdefault (1).jpg"/>
          <p:cNvPicPr>
            <a:picLocks noGrp="1" noChangeAspect="1" noChangeArrowheads="1"/>
          </p:cNvPicPr>
          <p:nvPr>
            <p:ph idx="1"/>
          </p:nvPr>
        </p:nvPicPr>
        <p:blipFill>
          <a:blip r:embed="rId1"/>
          <a:srcRect/>
          <a:stretch>
            <a:fillRect/>
          </a:stretch>
        </p:blipFill>
        <p:spPr bwMode="auto">
          <a:xfrm>
            <a:off x="670278" y="1935163"/>
            <a:ext cx="7803444" cy="4389437"/>
          </a:xfrm>
          <a:prstGeom prst="rect">
            <a:avLst/>
          </a:prstGeom>
          <a:noFill/>
        </p:spPr>
      </p:pic>
      <p:pic>
        <p:nvPicPr>
          <p:cNvPr id="4" name="Picture 3"/>
          <p:cNvPicPr>
            <a:picLocks noChangeAspect="1"/>
          </p:cNvPicPr>
          <p:nvPr/>
        </p:nvPicPr>
        <p:blipFill>
          <a:blip r:embed="rId2"/>
          <a:stretch>
            <a:fillRect/>
          </a:stretch>
        </p:blipFill>
        <p:spPr>
          <a:xfrm>
            <a:off x="7315036" y="304711"/>
            <a:ext cx="1438781" cy="143878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Hp folio\Desktop\spinal cord tract - moises dominguez.jpg"/>
          <p:cNvPicPr>
            <a:picLocks noGrp="1" noChangeAspect="1" noChangeArrowheads="1"/>
          </p:cNvPicPr>
          <p:nvPr>
            <p:ph idx="1"/>
          </p:nvPr>
        </p:nvPicPr>
        <p:blipFill>
          <a:blip r:embed="rId1"/>
          <a:srcRect/>
          <a:stretch>
            <a:fillRect/>
          </a:stretch>
        </p:blipFill>
        <p:spPr bwMode="auto">
          <a:xfrm>
            <a:off x="0" y="0"/>
            <a:ext cx="9143999" cy="6858000"/>
          </a:xfrm>
          <a:prstGeom prst="rect">
            <a:avLst/>
          </a:prstGeom>
          <a:noFill/>
        </p:spPr>
      </p:pic>
      <p:pic>
        <p:nvPicPr>
          <p:cNvPr id="3" name="Picture 2"/>
          <p:cNvPicPr>
            <a:picLocks noChangeAspect="1"/>
          </p:cNvPicPr>
          <p:nvPr/>
        </p:nvPicPr>
        <p:blipFill>
          <a:blip r:embed="rId2"/>
          <a:stretch>
            <a:fillRect/>
          </a:stretch>
        </p:blipFill>
        <p:spPr>
          <a:xfrm>
            <a:off x="7236296" y="76111"/>
            <a:ext cx="1438781" cy="143878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Spinal Cord Syndromes</a:t>
            </a:r>
            <a:endParaRPr lang="en-US" dirty="0"/>
          </a:p>
        </p:txBody>
      </p:sp>
      <p:pic>
        <p:nvPicPr>
          <p:cNvPr id="5124" name="Picture 4" descr="C:\Users\Hp folio\Desktop\maxresdefault.jpg"/>
          <p:cNvPicPr>
            <a:picLocks noGrp="1" noChangeAspect="1" noChangeArrowheads="1"/>
          </p:cNvPicPr>
          <p:nvPr>
            <p:ph idx="1"/>
          </p:nvPr>
        </p:nvPicPr>
        <p:blipFill>
          <a:blip r:embed="rId1"/>
          <a:srcRect l="-9000" t="-8000" r="-8000" b="-9333"/>
          <a:stretch>
            <a:fillRect/>
          </a:stretch>
        </p:blipFill>
        <p:spPr bwMode="auto">
          <a:xfrm>
            <a:off x="1118983" y="1583982"/>
            <a:ext cx="6847508" cy="5150328"/>
          </a:xfrm>
          <a:prstGeom prst="rect">
            <a:avLst/>
          </a:prstGeom>
          <a:noFill/>
        </p:spPr>
      </p:pic>
      <p:pic>
        <p:nvPicPr>
          <p:cNvPr id="4" name="Picture 3"/>
          <p:cNvPicPr>
            <a:picLocks noChangeAspect="1"/>
          </p:cNvPicPr>
          <p:nvPr/>
        </p:nvPicPr>
        <p:blipFill>
          <a:blip r:embed="rId2"/>
          <a:stretch>
            <a:fillRect/>
          </a:stretch>
        </p:blipFill>
        <p:spPr>
          <a:xfrm>
            <a:off x="7543636" y="609511"/>
            <a:ext cx="1438781" cy="1438781"/>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3665</Words>
  <Application>WPS Presentation</Application>
  <PresentationFormat>On-screen Show (4:3)</PresentationFormat>
  <Paragraphs>162</Paragraphs>
  <Slides>44</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44</vt:i4>
      </vt:variant>
    </vt:vector>
  </HeadingPairs>
  <TitlesOfParts>
    <vt:vector size="57" baseType="lpstr">
      <vt:lpstr>Arial</vt:lpstr>
      <vt:lpstr>SimSun</vt:lpstr>
      <vt:lpstr>Wingdings</vt:lpstr>
      <vt:lpstr>Wingdings 2</vt:lpstr>
      <vt:lpstr>Constantia</vt:lpstr>
      <vt:lpstr>苹方-简</vt:lpstr>
      <vt:lpstr>Calibri</vt:lpstr>
      <vt:lpstr>Helvetica Neue</vt:lpstr>
      <vt:lpstr>Microsoft YaHei</vt:lpstr>
      <vt:lpstr>汉仪旗黑</vt:lpstr>
      <vt:lpstr>Arial Unicode MS</vt:lpstr>
      <vt:lpstr>汉仪书宋二KW</vt:lpstr>
      <vt:lpstr>Flow</vt:lpstr>
      <vt:lpstr>Spinal Trauma</vt:lpstr>
      <vt:lpstr>Objectives</vt:lpstr>
      <vt:lpstr>PowerPoint 演示文稿</vt:lpstr>
      <vt:lpstr>PowerPoint 演示文稿</vt:lpstr>
      <vt:lpstr>PowerPoint 演示文稿</vt:lpstr>
      <vt:lpstr>Spine Anatomy</vt:lpstr>
      <vt:lpstr>Spinal cord Anatomy</vt:lpstr>
      <vt:lpstr>PowerPoint 演示文稿</vt:lpstr>
      <vt:lpstr>Spinal Cord Syndromes</vt:lpstr>
      <vt:lpstr>Central cord syndrome</vt:lpstr>
      <vt:lpstr>Anterior cord syndrome</vt:lpstr>
      <vt:lpstr>Brown sequard syndrome</vt:lpstr>
      <vt:lpstr>PowerPoint 演示文稿</vt:lpstr>
      <vt:lpstr>PowerPoint 演示文稿</vt:lpstr>
      <vt:lpstr>Assessment of patients neurologic status</vt:lpstr>
      <vt:lpstr>Sensory Examination</vt:lpstr>
      <vt:lpstr>Motor Examination</vt:lpstr>
      <vt:lpstr>Neurogenic shock vs. Spinal shock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Specific types of spinal injuries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Spinal Trauma</dc:title>
  <dc:creator>Hp folio</dc:creator>
  <cp:lastModifiedBy>hpc</cp:lastModifiedBy>
  <cp:revision>57</cp:revision>
  <dcterms:created xsi:type="dcterms:W3CDTF">2025-04-19T18:44:33Z</dcterms:created>
  <dcterms:modified xsi:type="dcterms:W3CDTF">2025-04-19T18:44:33Z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253428C0CF46AADF10EF03688AF1E400_43</vt:lpwstr>
  </property>
  <property fmtid="{D5CDD505-2E9C-101B-9397-08002B2CF9AE}" pid="3" name="KSOProductBuildVer">
    <vt:lpwstr>1033-6.12.2.8699</vt:lpwstr>
  </property>
</Properties>
</file>