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7" r:id="rId26"/>
    <p:sldId id="282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626"/>
  </p:normalViewPr>
  <p:slideViewPr>
    <p:cSldViewPr snapToGrid="0">
      <p:cViewPr varScale="1">
        <p:scale>
          <a:sx n="121" d="100"/>
          <a:sy n="121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7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6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20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7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0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5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9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0454111F-60E7-B20A-3EAA-DD0D4B268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9" b="13719"/>
          <a:stretch/>
        </p:blipFill>
        <p:spPr>
          <a:xfrm>
            <a:off x="20" y="1"/>
            <a:ext cx="12191980" cy="6861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03F0E9-C747-7154-6EF2-E96C1AE7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965" y="613455"/>
            <a:ext cx="4628759" cy="2083242"/>
          </a:xfrm>
        </p:spPr>
        <p:txBody>
          <a:bodyPr>
            <a:normAutofit fontScale="90000"/>
          </a:bodyPr>
          <a:lstStyle/>
          <a:p>
            <a:r>
              <a:rPr lang="en-PK" dirty="0"/>
              <a:t>Limb Sarcomas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11A1F-4062-283C-0B67-83C631785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6998" y="618510"/>
            <a:ext cx="3397611" cy="1256326"/>
          </a:xfrm>
        </p:spPr>
        <p:txBody>
          <a:bodyPr>
            <a:normAutofit/>
          </a:bodyPr>
          <a:lstStyle/>
          <a:p>
            <a:pPr algn="ctr"/>
            <a:r>
              <a:rPr lang="en-PK" dirty="0">
                <a:solidFill>
                  <a:schemeClr val="bg1"/>
                </a:solidFill>
              </a:rPr>
              <a:t>By Dr Faryal Azhar</a:t>
            </a:r>
          </a:p>
        </p:txBody>
      </p:sp>
    </p:spTree>
    <p:extLst>
      <p:ext uri="{BB962C8B-B14F-4D97-AF65-F5344CB8AC3E}">
        <p14:creationId xmlns:p14="http://schemas.microsoft.com/office/powerpoint/2010/main" val="177034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8F2C-41CB-200B-BB49-B2F869A0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EAF2-FAD2-9A66-AB9B-72CF44E49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Superficial small lesions (&lt;5 cm) that are new or that are not enlarging as indicated by clinical history can be observed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Enlarging masses and masses larger than 5 cm or deep to the fascia should be evaluated with a history, imaging, and biopsy.</a:t>
            </a:r>
            <a:endParaRPr lang="en-GB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7246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FD034BD-E3BC-ED9B-FA00-AB532B5C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9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AAFA3-975C-47FF-079C-1FCCC344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EBEBE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Diagnostic Imaging </a:t>
            </a:r>
            <a:br>
              <a:rPr lang="en-GB">
                <a:solidFill>
                  <a:srgbClr val="EBEBEB"/>
                </a:solidFill>
              </a:rPr>
            </a:br>
            <a:endParaRPr lang="en-PK">
              <a:solidFill>
                <a:srgbClr val="EBEB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C847-7FC2-81AC-E12F-B37340EC4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PK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ULTRASONOGRAPHY</a:t>
            </a:r>
          </a:p>
          <a:p>
            <a:endParaRPr lang="en-PK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K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SCAN</a:t>
            </a:r>
          </a:p>
          <a:p>
            <a:endParaRPr lang="en-PK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K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SCAN</a:t>
            </a:r>
          </a:p>
          <a:p>
            <a:endParaRPr lang="en-PK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K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SCAN</a:t>
            </a:r>
          </a:p>
        </p:txBody>
      </p:sp>
      <p:sp>
        <p:nvSpPr>
          <p:cNvPr id="205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F4DF0F-BA83-814A-21C9-A1D0976D1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8" r="26892" b="2"/>
          <a:stretch/>
        </p:blipFill>
        <p:spPr bwMode="auto">
          <a:xfrm>
            <a:off x="7015973" y="1"/>
            <a:ext cx="5176447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2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E2DF5D6-7EAB-3A0A-699F-EA88EAC6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0"/>
            <a:ext cx="9602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4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82A15B1-C25E-75BB-23BC-DDBFA2DA4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62B45-ACA4-69BB-19F2-6EE87E59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900" b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Biopsy Techniques</a:t>
            </a:r>
            <a:br>
              <a:rPr lang="en-GB" sz="2900" b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900"/>
            </a:br>
            <a:endParaRPr lang="en-PK" sz="2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4137-130E-263F-D688-45557517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PK" dirty="0"/>
              <a:t>FNAC</a:t>
            </a:r>
          </a:p>
          <a:p>
            <a:endParaRPr lang="en-PK" dirty="0"/>
          </a:p>
          <a:p>
            <a:r>
              <a:rPr lang="en-PK" dirty="0"/>
              <a:t>TRUCUT BIOPSY</a:t>
            </a:r>
          </a:p>
          <a:p>
            <a:endParaRPr lang="en-PK" dirty="0"/>
          </a:p>
          <a:p>
            <a:r>
              <a:rPr lang="en-PK" dirty="0"/>
              <a:t>INCISIONAL BIOPSY</a:t>
            </a:r>
          </a:p>
          <a:p>
            <a:endParaRPr lang="en-PK" dirty="0"/>
          </a:p>
          <a:p>
            <a:r>
              <a:rPr lang="en-PK" dirty="0"/>
              <a:t>EXCISIONAL BIOPSY</a:t>
            </a:r>
          </a:p>
        </p:txBody>
      </p:sp>
    </p:spTree>
    <p:extLst>
      <p:ext uri="{BB962C8B-B14F-4D97-AF65-F5344CB8AC3E}">
        <p14:creationId xmlns:p14="http://schemas.microsoft.com/office/powerpoint/2010/main" val="297482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3C32-8213-C344-7DC2-2C4D9B65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Pathologic Assessment and Classification </a:t>
            </a:r>
            <a:br>
              <a:rPr lang="en-GB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34CF4-BC6A-C1E9-DC57-BDD8219A4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the pathologic reporting of sarcoma have been established. Included in the report should be the primary diagnosis.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anatomic site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depth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3771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55FD-B18D-8BFF-5471-055F4870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F4B4-C64A-6C6D-D6F8-62C7853F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histologic grade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presence or absence of necrosis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status of excision margins and lymph nodes, TNM stage, and additional features of the </a:t>
            </a:r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(i.e., mitotic rate and presence or absence of vascular invasion).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8541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C99D-8140-9380-D58A-A94B5135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Staging and Prognostic Factors </a:t>
            </a:r>
            <a:br>
              <a:rPr lang="en-GB" sz="4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PK" sz="4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7170-807E-FFE1-4579-0EF41F10C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Sarcomas have classically been stratified into two size groups; T1 lesions are 5 cm or smaller, and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T2 lesions are larger than 5 cm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99109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EC48-0BC7-EE28-24AE-8E3610CC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64C99-95F8-B996-3EEC-574778F0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NODAL METASTASIS.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K" dirty="0"/>
              <a:t>Rare</a:t>
            </a:r>
          </a:p>
          <a:p>
            <a:r>
              <a:rPr lang="en-PK" dirty="0"/>
              <a:t>N1 disease represents stage 3 and 4</a:t>
            </a:r>
          </a:p>
          <a:p>
            <a:r>
              <a:rPr lang="en-P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DISTANT METASTASIS</a:t>
            </a:r>
          </a:p>
          <a:p>
            <a:endParaRPr lang="en-PK" dirty="0"/>
          </a:p>
          <a:p>
            <a:r>
              <a:rPr lang="en-PK" dirty="0"/>
              <a:t>LUNGS</a:t>
            </a:r>
          </a:p>
        </p:txBody>
      </p:sp>
    </p:spTree>
    <p:extLst>
      <p:ext uri="{BB962C8B-B14F-4D97-AF65-F5344CB8AC3E}">
        <p14:creationId xmlns:p14="http://schemas.microsoft.com/office/powerpoint/2010/main" val="296832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9DFA-D951-97EB-8758-4B5B9FD3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EXTREMITY  SARCOMA </a:t>
            </a:r>
            <a:br>
              <a:rPr lang="en-GB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2F53-1016-23BB-D086-2F37D164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overall 5-year survival rate for patients with all stages of soft tissue sarcoma is 50% to 60%. For patients with extremity sarcomas, a multidisciplinary treatment approach has resulted in local control rates exceeding 90% and 5-year survival rates exceeding 70%.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28983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4AB61F2-19AE-9AE8-0B11-A69F74A3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9" y="1629103"/>
            <a:ext cx="10983060" cy="38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6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FC70B-4013-B31C-0412-4B1753B1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20" y="385763"/>
            <a:ext cx="814413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06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512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29" name="Picture 512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31" name="Oval 513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pic>
        <p:nvPicPr>
          <p:cNvPr id="5133" name="Picture 513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35" name="Picture 513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37" name="Rectangle 513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E62A9-0C44-4110-BF57-D21D4288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effectLst/>
                <a:highlight>
                  <a:srgbClr val="FFFF00"/>
                </a:highlight>
              </a:rPr>
              <a:t>Surgery </a:t>
            </a:r>
            <a:br>
              <a:rPr lang="en-US" sz="3600">
                <a:highlight>
                  <a:srgbClr val="FFFF00"/>
                </a:highlight>
              </a:rPr>
            </a:br>
            <a:endParaRPr lang="en-US" sz="360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F33E1-EA81-77C8-112D-EDF456127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WIDE LOCAL EXCISION</a:t>
            </a:r>
          </a:p>
          <a:p>
            <a:r>
              <a:rPr lang="en-US"/>
              <a:t>LYMPHADENECTOMY</a:t>
            </a:r>
          </a:p>
          <a:p>
            <a:r>
              <a:rPr lang="en-US"/>
              <a:t>AMPUTATION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C8DD732-A4C7-7F17-9A1B-7DB879EB60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" b="-1"/>
          <a:stretch/>
        </p:blipFill>
        <p:spPr bwMode="auto">
          <a:xfrm>
            <a:off x="5050389" y="1447799"/>
            <a:ext cx="6493910" cy="45720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84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955E-F87F-97F9-39AC-600437EE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Radiation Therapy </a:t>
            </a:r>
            <a:br>
              <a:rPr lang="en-GB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2B4D-1C30-66E4-CE8B-E52A928012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Until recently, the standard treatment guidelines required radiation therapy after surgery for all patients with intermediate- or high-grade </a:t>
            </a:r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any size. However, small </a:t>
            </a:r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(≤5 cm) have not generally been associated with local recurrence, and radiation therapy for such </a:t>
            </a:r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may not be necessary.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FCE4B-A311-2030-D699-5299DE756A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4884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C817-2862-2266-A22D-03020928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Systemic Therapy </a:t>
            </a:r>
            <a:br>
              <a:rPr lang="en-GB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E5D65-0D27-CB45-04B1-42EE04070D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P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Adjuvant chemotherapy</a:t>
            </a:r>
          </a:p>
          <a:p>
            <a:endParaRPr lang="en-P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therapy</a:t>
            </a:r>
          </a:p>
          <a:p>
            <a:endParaRPr lang="en-P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Neoadjuvant  therapy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EAE49-7B8C-AAF3-2822-52EB5EE4A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68281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6BB25E8-6823-63EE-B39F-A65B5766E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49250"/>
            <a:ext cx="6731000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3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D8B6-8284-343E-1F94-5DF0B59F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Posttreatment Surveillance </a:t>
            </a:r>
            <a:br>
              <a:rPr lang="en-GB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D7A5-917B-69BD-BA11-D6A4F1C337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Currently, posttreatment surveillance is recommended for all patients with soft tissue sarcomas. </a:t>
            </a:r>
            <a:endParaRPr lang="en-P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35AF3-BE6F-CA21-C94E-F4351F242A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 a few reports involving small numbers of patients, indicating that local recurrence can be successfully treated with radical re-excision with or without radiation therapy.</a:t>
            </a:r>
            <a:endParaRPr lang="en-PK" sz="2800" dirty="0"/>
          </a:p>
        </p:txBody>
      </p:sp>
    </p:spTree>
    <p:extLst>
      <p:ext uri="{BB962C8B-B14F-4D97-AF65-F5344CB8AC3E}">
        <p14:creationId xmlns:p14="http://schemas.microsoft.com/office/powerpoint/2010/main" val="2778076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FC739A8-F839-07FB-580D-296A00C9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8" y="557213"/>
            <a:ext cx="10179540" cy="57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80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4B96BCC-6750-1E4D-4186-66783C7A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62" y="657225"/>
            <a:ext cx="8365288" cy="51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6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76CEB3-A069-BD1A-4909-EA8760BE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550BA-5722-C974-8FB7-50C29F36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139398"/>
            <a:ext cx="8386763" cy="62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1CAA-ABDC-0E35-75DA-19CB1E55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MOLECULAR PATHOGENESIS </a:t>
            </a:r>
            <a:br>
              <a:rPr lang="en-GB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B0ED4-5EDD-77EE-8C68-2CB89DB9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sz="18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OfficinaSansStd"/>
              </a:rPr>
              <a:t>Translocation-Associated Sarcomas </a:t>
            </a:r>
            <a:endParaRPr lang="en-GB" dirty="0">
              <a:highlight>
                <a:srgbClr val="FFFF00"/>
              </a:highlight>
            </a:endParaRPr>
          </a:p>
          <a:p>
            <a:pPr>
              <a:lnSpc>
                <a:spcPct val="200000"/>
              </a:lnSpc>
            </a:pPr>
            <a:r>
              <a:rPr lang="en-GB" sz="18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OfficinaSansStd"/>
              </a:rPr>
              <a:t>Amplification-Associated Sarcomas </a:t>
            </a:r>
            <a:endParaRPr lang="en-GB" dirty="0">
              <a:highlight>
                <a:srgbClr val="FFFF00"/>
              </a:highlight>
            </a:endParaRPr>
          </a:p>
          <a:p>
            <a:pPr>
              <a:lnSpc>
                <a:spcPct val="200000"/>
              </a:lnSpc>
            </a:pPr>
            <a:r>
              <a:rPr lang="en-GB" sz="18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OfficinaSansStd"/>
              </a:rPr>
              <a:t>Oncogenic Mutations </a:t>
            </a:r>
            <a:endParaRPr lang="en-GB" dirty="0">
              <a:highlight>
                <a:srgbClr val="FFFF00"/>
              </a:highlight>
            </a:endParaRPr>
          </a:p>
          <a:p>
            <a:pPr>
              <a:lnSpc>
                <a:spcPct val="200000"/>
              </a:lnSpc>
            </a:pPr>
            <a:r>
              <a:rPr lang="en-GB" sz="18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OfficinaSansStd"/>
              </a:rPr>
              <a:t>Complex Genomic Rearrangements </a:t>
            </a:r>
            <a:endParaRPr lang="en-GB" dirty="0">
              <a:highlight>
                <a:srgbClr val="FFFF00"/>
              </a:highlight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17984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8BF0-CA7E-D66B-C1DD-36687ABA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INITIAL ASSESSMENT </a:t>
            </a:r>
            <a:br>
              <a:rPr lang="en-GB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C0E0-ACEB-D60E-4D18-873665D9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</a:t>
            </a:r>
            <a:r>
              <a:rPr lang="en-GB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most soft tissue sarcomas is determined by anatomic location (depth in relation to the investing fascia), </a:t>
            </a:r>
          </a:p>
          <a:p>
            <a:r>
              <a:rPr lang="en-GB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histologic subtype and grade of aggressiveness, and size. </a:t>
            </a:r>
          </a:p>
          <a:p>
            <a:r>
              <a:rPr lang="en-GB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pattern of metastasis is hematogenous, primarily to the lungs. Lymph node metastasis is rare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4433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B9ED-A3C3-002D-DA9C-EB59C46C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3366A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 </a:t>
            </a:r>
            <a:br>
              <a:rPr lang="en-GB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30D5-CA9E-A102-E729-2696EDD12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Extremity sarcomas may present as a deep venous thrombosis, particularly in patients without significant risk factors for thrombosis. </a:t>
            </a:r>
          </a:p>
          <a:p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distal extremities are generally smaller, whereas </a:t>
            </a:r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proximal extremities can grow quite large before becoming apparent. 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13963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5CFF-02C8-76B9-78EF-4C1F7FAC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F452-8ADB-89A0-B642-604DB3B1F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often grow centrifugally and can compress surrounding normal structures. Infrequently, </a:t>
            </a:r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impingement on bone or neurovascular bundles produces pain, edema, and swelling. </a:t>
            </a:r>
          </a:p>
          <a:p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 an extremity mass is discovered after a traumatic event that draws attention to a pre-existing lesion.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23518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475A-9648-6A9A-710E-6D68B84F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1917-DF5E-DC17-A3E2-1D34F9E8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LTStd"/>
              </a:rPr>
              <a:t>The differential diagnosis of a soft tissue mass should include consideration of </a:t>
            </a:r>
          </a:p>
          <a:p>
            <a:r>
              <a:rPr lang="en-GB" sz="1800" dirty="0">
                <a:effectLst/>
                <a:latin typeface="TimesLTStd"/>
              </a:rPr>
              <a:t>lipoma (which is 100 times more common than sarcoma), </a:t>
            </a:r>
          </a:p>
          <a:p>
            <a:r>
              <a:rPr lang="en-GB" sz="1800" dirty="0">
                <a:effectLst/>
                <a:latin typeface="TimesLTStd"/>
              </a:rPr>
              <a:t>lymphangioma</a:t>
            </a:r>
          </a:p>
          <a:p>
            <a:r>
              <a:rPr lang="en-GB" sz="1800" dirty="0">
                <a:effectLst/>
                <a:latin typeface="TimesLTStd"/>
              </a:rPr>
              <a:t>leiomyoma</a:t>
            </a:r>
          </a:p>
          <a:p>
            <a:r>
              <a:rPr lang="en-GB" sz="1800" dirty="0">
                <a:effectLst/>
                <a:latin typeface="TimesLTStd"/>
              </a:rPr>
              <a:t>neurinoma</a:t>
            </a:r>
          </a:p>
          <a:p>
            <a:r>
              <a:rPr lang="en-GB" sz="1800" dirty="0">
                <a:effectLst/>
                <a:latin typeface="TimesLTStd"/>
              </a:rPr>
              <a:t>primary or metastatic carcinoma </a:t>
            </a:r>
          </a:p>
          <a:p>
            <a:r>
              <a:rPr lang="en-GB" sz="1800" dirty="0">
                <a:effectLst/>
                <a:latin typeface="TimesLTStd"/>
              </a:rPr>
              <a:t>melanoma</a:t>
            </a:r>
          </a:p>
          <a:p>
            <a:r>
              <a:rPr lang="en-GB" sz="1800" dirty="0">
                <a:effectLst/>
                <a:latin typeface="TimesLTStd"/>
              </a:rPr>
              <a:t>lymphoma. 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409690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2181</TotalTime>
  <Words>553</Words>
  <Application>Microsoft Macintosh PowerPoint</Application>
  <PresentationFormat>Widescreen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Century Gothic</vt:lpstr>
      <vt:lpstr>OfficinaSansStd</vt:lpstr>
      <vt:lpstr>Times New Roman</vt:lpstr>
      <vt:lpstr>TimesLTStd</vt:lpstr>
      <vt:lpstr>Wingdings 3</vt:lpstr>
      <vt:lpstr>Ion</vt:lpstr>
      <vt:lpstr>Limb Sarcomas</vt:lpstr>
      <vt:lpstr>PowerPoint Presentation</vt:lpstr>
      <vt:lpstr>PowerPoint Presentation</vt:lpstr>
      <vt:lpstr>PowerPoint Presentation</vt:lpstr>
      <vt:lpstr>MOLECULAR PATHOGENESIS  </vt:lpstr>
      <vt:lpstr>INITIAL ASSESSMENT  </vt:lpstr>
      <vt:lpstr>Clinical Presentation  </vt:lpstr>
      <vt:lpstr>PowerPoint Presentation</vt:lpstr>
      <vt:lpstr>Differential Diagnosis</vt:lpstr>
      <vt:lpstr>D/D</vt:lpstr>
      <vt:lpstr>PowerPoint Presentation</vt:lpstr>
      <vt:lpstr>Diagnostic Imaging  </vt:lpstr>
      <vt:lpstr>PowerPoint Presentation</vt:lpstr>
      <vt:lpstr>Biopsy Techniques  </vt:lpstr>
      <vt:lpstr>Pathologic Assessment and Classification  </vt:lpstr>
      <vt:lpstr>PowerPoint Presentation</vt:lpstr>
      <vt:lpstr>Staging and Prognostic Factors  </vt:lpstr>
      <vt:lpstr>PowerPoint Presentation</vt:lpstr>
      <vt:lpstr>TREATMENT OF EXTREMITY  SARCOMA  </vt:lpstr>
      <vt:lpstr>PowerPoint Presentation</vt:lpstr>
      <vt:lpstr>Surgery  </vt:lpstr>
      <vt:lpstr>Radiation Therapy  </vt:lpstr>
      <vt:lpstr>Systemic Therapy  </vt:lpstr>
      <vt:lpstr>PowerPoint Presentation</vt:lpstr>
      <vt:lpstr>Posttreatment Surveillance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 Sarcomas</dc:title>
  <dc:creator>faryal azhar</dc:creator>
  <cp:lastModifiedBy>faryal azhar</cp:lastModifiedBy>
  <cp:revision>2</cp:revision>
  <dcterms:created xsi:type="dcterms:W3CDTF">2024-06-01T00:39:12Z</dcterms:created>
  <dcterms:modified xsi:type="dcterms:W3CDTF">2024-06-02T13:01:09Z</dcterms:modified>
</cp:coreProperties>
</file>