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 id="2147483660" r:id="rId2"/>
  </p:sldMasterIdLst>
  <p:notesMasterIdLst>
    <p:notesMasterId r:id="rId37"/>
  </p:notesMasterIdLst>
  <p:sldIdLst>
    <p:sldId id="318" r:id="rId3"/>
    <p:sldId id="317" r:id="rId4"/>
    <p:sldId id="297" r:id="rId5"/>
    <p:sldId id="296" r:id="rId6"/>
    <p:sldId id="258" r:id="rId7"/>
    <p:sldId id="319" r:id="rId8"/>
    <p:sldId id="320" r:id="rId9"/>
    <p:sldId id="321" r:id="rId10"/>
    <p:sldId id="323" r:id="rId11"/>
    <p:sldId id="326" r:id="rId12"/>
    <p:sldId id="327" r:id="rId13"/>
    <p:sldId id="328" r:id="rId14"/>
    <p:sldId id="329" r:id="rId15"/>
    <p:sldId id="330" r:id="rId16"/>
    <p:sldId id="331" r:id="rId17"/>
    <p:sldId id="332" r:id="rId18"/>
    <p:sldId id="324" r:id="rId19"/>
    <p:sldId id="334" r:id="rId20"/>
    <p:sldId id="335" r:id="rId21"/>
    <p:sldId id="336" r:id="rId22"/>
    <p:sldId id="338" r:id="rId23"/>
    <p:sldId id="337" r:id="rId24"/>
    <p:sldId id="315" r:id="rId25"/>
    <p:sldId id="275" r:id="rId26"/>
    <p:sldId id="347" r:id="rId27"/>
    <p:sldId id="348" r:id="rId28"/>
    <p:sldId id="349" r:id="rId29"/>
    <p:sldId id="350" r:id="rId30"/>
    <p:sldId id="352" r:id="rId31"/>
    <p:sldId id="353" r:id="rId32"/>
    <p:sldId id="351" r:id="rId33"/>
    <p:sldId id="354" r:id="rId34"/>
    <p:sldId id="355" r:id="rId35"/>
    <p:sldId id="365"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7" autoAdjust="0"/>
    <p:restoredTop sz="94364" autoAdjust="0"/>
  </p:normalViewPr>
  <p:slideViewPr>
    <p:cSldViewPr showGuides="1">
      <p:cViewPr varScale="1">
        <p:scale>
          <a:sx n="79" d="100"/>
          <a:sy n="79" d="100"/>
        </p:scale>
        <p:origin x="1565" y="36"/>
      </p:cViewPr>
      <p:guideLst>
        <p:guide orient="horz" pos="2160"/>
        <p:guide pos="2880"/>
      </p:guideLst>
    </p:cSldViewPr>
  </p:slideViewPr>
  <p:outlineViewPr>
    <p:cViewPr>
      <p:scale>
        <a:sx n="33" d="100"/>
        <a:sy n="33" d="100"/>
      </p:scale>
      <p:origin x="0" y="-13248"/>
    </p:cViewPr>
  </p:outlineViewPr>
  <p:notesTextViewPr>
    <p:cViewPr>
      <p:scale>
        <a:sx n="100" d="100"/>
        <a:sy n="100" d="100"/>
      </p:scale>
      <p:origin x="0" y="0"/>
    </p:cViewPr>
  </p:notesTextViewPr>
  <p:sorterViewPr>
    <p:cViewPr>
      <p:scale>
        <a:sx n="100" d="100"/>
        <a:sy n="100" d="100"/>
      </p:scale>
      <p:origin x="0" y="-801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4#1">
  <dgm:title val=""/>
  <dgm:desc val=""/>
  <dgm:catLst>
    <dgm:cat type="colorful" pri="10400"/>
  </dgm:catLst>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F9CEBA05-2F10-437E-89B2-54F4D9FAF478}" type="doc">
      <dgm:prSet loTypeId="urn:microsoft.com/office/officeart/2005/8/layout/gear1#1" loCatId="cycle" qsTypeId="urn:microsoft.com/office/officeart/2005/8/quickstyle/3d5#1" qsCatId="3D" csTypeId="urn:microsoft.com/office/officeart/2005/8/colors/colorful4#1" csCatId="colorful" phldr="1"/>
      <dgm:spPr/>
    </dgm:pt>
    <dgm:pt modelId="{DACAB5BA-B8B4-4D66-8B11-1D02259E020B}">
      <dgm:prSet phldrT="[Text]"/>
      <dgm:spPr/>
      <dgm:t>
        <a:bodyPr/>
        <a:lstStyle/>
        <a:p>
          <a:pPr algn="ctr"/>
          <a:r>
            <a:rPr lang="en-US" b="1">
              <a:latin typeface="Arial Black" panose="020B0A04020102020204" pitchFamily="34" charset="0"/>
            </a:rPr>
            <a:t>Wisdom</a:t>
          </a:r>
        </a:p>
      </dgm:t>
    </dgm:pt>
    <dgm:pt modelId="{D76093C5-B96B-4182-8418-CFDB341D2418}" type="parTrans" cxnId="{0F63D9BC-9028-4C84-92D9-B4BDAB4F1E91}">
      <dgm:prSet/>
      <dgm:spPr/>
      <dgm:t>
        <a:bodyPr/>
        <a:lstStyle/>
        <a:p>
          <a:pPr algn="ctr"/>
          <a:endParaRPr lang="en-US"/>
        </a:p>
      </dgm:t>
    </dgm:pt>
    <dgm:pt modelId="{23718C41-0A1F-40BF-86BE-8A5476EC271E}" type="sibTrans" cxnId="{0F63D9BC-9028-4C84-92D9-B4BDAB4F1E91}">
      <dgm:prSet/>
      <dgm:spPr/>
      <dgm:t>
        <a:bodyPr/>
        <a:lstStyle/>
        <a:p>
          <a:pPr algn="ctr"/>
          <a:endParaRPr lang="en-US"/>
        </a:p>
      </dgm:t>
    </dgm:pt>
    <dgm:pt modelId="{663C1E13-76F9-4B70-A2F2-CA23180743CE}">
      <dgm:prSet phldrT="[Text]"/>
      <dgm:spPr/>
      <dgm:t>
        <a:bodyPr/>
        <a:lstStyle/>
        <a:p>
          <a:pPr algn="ctr"/>
          <a:r>
            <a:rPr lang="en-US" dirty="0">
              <a:latin typeface="Arial Black" panose="020B0A04020102020204" pitchFamily="34" charset="0"/>
            </a:rPr>
            <a:t>Truth</a:t>
          </a:r>
          <a:r>
            <a:rPr lang="en-US" dirty="0"/>
            <a:t> </a:t>
          </a:r>
        </a:p>
      </dgm:t>
    </dgm:pt>
    <dgm:pt modelId="{637C3D51-3F4B-4277-8185-724806355FF8}" type="parTrans" cxnId="{32FAE72D-29B2-4404-A917-2C4136EE3C4F}">
      <dgm:prSet/>
      <dgm:spPr/>
      <dgm:t>
        <a:bodyPr/>
        <a:lstStyle/>
        <a:p>
          <a:pPr algn="ctr"/>
          <a:endParaRPr lang="en-US"/>
        </a:p>
      </dgm:t>
    </dgm:pt>
    <dgm:pt modelId="{188C389E-9423-41DE-9C5E-D4A7E95C7E62}" type="sibTrans" cxnId="{32FAE72D-29B2-4404-A917-2C4136EE3C4F}">
      <dgm:prSet/>
      <dgm:spPr/>
      <dgm:t>
        <a:bodyPr/>
        <a:lstStyle/>
        <a:p>
          <a:pPr algn="ctr"/>
          <a:endParaRPr lang="en-US"/>
        </a:p>
      </dgm:t>
    </dgm:pt>
    <dgm:pt modelId="{399ACE2F-90C5-48B1-9E65-700A32562848}">
      <dgm:prSet phldrT="[Text]"/>
      <dgm:spPr/>
      <dgm:t>
        <a:bodyPr/>
        <a:lstStyle/>
        <a:p>
          <a:pPr algn="ctr"/>
          <a:r>
            <a:rPr lang="en-US" b="1">
              <a:latin typeface="Arial Black" panose="020B0A04020102020204" pitchFamily="34" charset="0"/>
            </a:rPr>
            <a:t>Servic</a:t>
          </a:r>
          <a:r>
            <a:rPr lang="en-US">
              <a:latin typeface="Arial Black" panose="020B0A04020102020204" pitchFamily="34" charset="0"/>
            </a:rPr>
            <a:t>e</a:t>
          </a:r>
          <a:r>
            <a:rPr lang="en-US"/>
            <a:t> </a:t>
          </a:r>
        </a:p>
      </dgm:t>
    </dgm:pt>
    <dgm:pt modelId="{1911F9CB-1EEA-4FFD-A302-90DCBC7D11BE}" type="parTrans" cxnId="{7C4913C1-9DC8-4658-A4FC-A894F8F82CF0}">
      <dgm:prSet/>
      <dgm:spPr/>
      <dgm:t>
        <a:bodyPr/>
        <a:lstStyle/>
        <a:p>
          <a:pPr algn="ctr"/>
          <a:endParaRPr lang="en-US"/>
        </a:p>
      </dgm:t>
    </dgm:pt>
    <dgm:pt modelId="{DA82EADB-2721-42A0-95EA-F9B5521A38A6}" type="sibTrans" cxnId="{7C4913C1-9DC8-4658-A4FC-A894F8F82CF0}">
      <dgm:prSet/>
      <dgm:spPr/>
      <dgm:t>
        <a:bodyPr/>
        <a:lstStyle/>
        <a:p>
          <a:pPr algn="ctr"/>
          <a:endParaRPr lang="en-US"/>
        </a:p>
      </dgm:t>
    </dgm:pt>
    <dgm:pt modelId="{5ED88519-AC6C-4AA3-B76D-812B93A167E4}" type="pres">
      <dgm:prSet presAssocID="{F9CEBA05-2F10-437E-89B2-54F4D9FAF478}" presName="composite" presStyleCnt="0">
        <dgm:presLayoutVars>
          <dgm:chMax val="3"/>
          <dgm:animLvl val="lvl"/>
          <dgm:resizeHandles val="exact"/>
        </dgm:presLayoutVars>
      </dgm:prSet>
      <dgm:spPr/>
    </dgm:pt>
    <dgm:pt modelId="{87622A90-D0D8-4EA3-BC0D-D537801AF2B1}" type="pres">
      <dgm:prSet presAssocID="{DACAB5BA-B8B4-4D66-8B11-1D02259E020B}" presName="gear1" presStyleLbl="node1" presStyleIdx="0" presStyleCnt="3" custLinFactNeighborX="-220" custLinFactNeighborY="-220">
        <dgm:presLayoutVars>
          <dgm:chMax val="1"/>
          <dgm:bulletEnabled val="1"/>
        </dgm:presLayoutVars>
      </dgm:prSet>
      <dgm:spPr/>
    </dgm:pt>
    <dgm:pt modelId="{B6B6B41B-120B-4968-AB6A-FC6E7C8EF3C0}" type="pres">
      <dgm:prSet presAssocID="{DACAB5BA-B8B4-4D66-8B11-1D02259E020B}" presName="gear1srcNode" presStyleLbl="node1" presStyleIdx="0" presStyleCnt="3"/>
      <dgm:spPr/>
    </dgm:pt>
    <dgm:pt modelId="{8BC64EA7-2794-42B6-96C9-F39A52CB985A}" type="pres">
      <dgm:prSet presAssocID="{DACAB5BA-B8B4-4D66-8B11-1D02259E020B}" presName="gear1dstNode" presStyleLbl="node1" presStyleIdx="0" presStyleCnt="3"/>
      <dgm:spPr/>
    </dgm:pt>
    <dgm:pt modelId="{93300324-D62F-4E58-B882-734182BDB462}" type="pres">
      <dgm:prSet presAssocID="{663C1E13-76F9-4B70-A2F2-CA23180743CE}" presName="gear2" presStyleLbl="node1" presStyleIdx="1" presStyleCnt="3" custLinFactNeighborX="-2197" custLinFactNeighborY="-4465">
        <dgm:presLayoutVars>
          <dgm:chMax val="1"/>
          <dgm:bulletEnabled val="1"/>
        </dgm:presLayoutVars>
      </dgm:prSet>
      <dgm:spPr/>
    </dgm:pt>
    <dgm:pt modelId="{B9330EE9-43E4-4FD4-8144-E92B1DD0FCDF}" type="pres">
      <dgm:prSet presAssocID="{663C1E13-76F9-4B70-A2F2-CA23180743CE}" presName="gear2srcNode" presStyleLbl="node1" presStyleIdx="1" presStyleCnt="3"/>
      <dgm:spPr/>
    </dgm:pt>
    <dgm:pt modelId="{4822A78E-EAEC-401F-941A-3A84E13E2357}" type="pres">
      <dgm:prSet presAssocID="{663C1E13-76F9-4B70-A2F2-CA23180743CE}" presName="gear2dstNode" presStyleLbl="node1" presStyleIdx="1" presStyleCnt="3"/>
      <dgm:spPr/>
    </dgm:pt>
    <dgm:pt modelId="{59EDF28D-6C67-49D0-B5A1-DE5C3CBA2292}" type="pres">
      <dgm:prSet presAssocID="{399ACE2F-90C5-48B1-9E65-700A32562848}" presName="gear3" presStyleLbl="node1" presStyleIdx="2" presStyleCnt="3"/>
      <dgm:spPr/>
    </dgm:pt>
    <dgm:pt modelId="{23DC08E4-3725-4448-BFFF-1CCEA2F2987E}" type="pres">
      <dgm:prSet presAssocID="{399ACE2F-90C5-48B1-9E65-700A32562848}" presName="gear3tx" presStyleLbl="node1" presStyleIdx="2" presStyleCnt="3">
        <dgm:presLayoutVars>
          <dgm:chMax val="1"/>
          <dgm:bulletEnabled val="1"/>
        </dgm:presLayoutVars>
      </dgm:prSet>
      <dgm:spPr/>
    </dgm:pt>
    <dgm:pt modelId="{7D3EFDB4-E5D1-439A-86D8-1FCF80D959BA}" type="pres">
      <dgm:prSet presAssocID="{399ACE2F-90C5-48B1-9E65-700A32562848}" presName="gear3srcNode" presStyleLbl="node1" presStyleIdx="2" presStyleCnt="3"/>
      <dgm:spPr/>
    </dgm:pt>
    <dgm:pt modelId="{9815588C-16D0-4475-B64C-847FC87C8C32}" type="pres">
      <dgm:prSet presAssocID="{399ACE2F-90C5-48B1-9E65-700A32562848}" presName="gear3dstNode" presStyleLbl="node1" presStyleIdx="2" presStyleCnt="3"/>
      <dgm:spPr/>
    </dgm:pt>
    <dgm:pt modelId="{398423B3-DD54-4226-99D7-017EFC1488DF}" type="pres">
      <dgm:prSet presAssocID="{23718C41-0A1F-40BF-86BE-8A5476EC271E}" presName="connector1" presStyleLbl="sibTrans2D1" presStyleIdx="0" presStyleCnt="3"/>
      <dgm:spPr/>
    </dgm:pt>
    <dgm:pt modelId="{6DF3A3A0-5919-4E69-80DD-61760D6340A0}" type="pres">
      <dgm:prSet presAssocID="{188C389E-9423-41DE-9C5E-D4A7E95C7E62}" presName="connector2" presStyleLbl="sibTrans2D1" presStyleIdx="1" presStyleCnt="3"/>
      <dgm:spPr/>
    </dgm:pt>
    <dgm:pt modelId="{A09CEA93-9338-4361-A5E6-CF85B6019F5A}" type="pres">
      <dgm:prSet presAssocID="{DA82EADB-2721-42A0-95EA-F9B5521A38A6}" presName="connector3" presStyleLbl="sibTrans2D1" presStyleIdx="2" presStyleCnt="3"/>
      <dgm:spPr/>
    </dgm:pt>
  </dgm:ptLst>
  <dgm:cxnLst>
    <dgm:cxn modelId="{BCD04705-36DD-4DD8-975E-17A8A8823C24}" type="presOf" srcId="{399ACE2F-90C5-48B1-9E65-700A32562848}" destId="{9815588C-16D0-4475-B64C-847FC87C8C32}" srcOrd="3" destOrd="0" presId="urn:microsoft.com/office/officeart/2005/8/layout/gear1#1"/>
    <dgm:cxn modelId="{B329D811-2DC0-428C-93F9-EC295334CB59}" type="presOf" srcId="{663C1E13-76F9-4B70-A2F2-CA23180743CE}" destId="{4822A78E-EAEC-401F-941A-3A84E13E2357}" srcOrd="2" destOrd="0" presId="urn:microsoft.com/office/officeart/2005/8/layout/gear1#1"/>
    <dgm:cxn modelId="{2A55751B-D612-4B51-AEC3-36D2858B3260}" type="presOf" srcId="{DA82EADB-2721-42A0-95EA-F9B5521A38A6}" destId="{A09CEA93-9338-4361-A5E6-CF85B6019F5A}" srcOrd="0" destOrd="0" presId="urn:microsoft.com/office/officeart/2005/8/layout/gear1#1"/>
    <dgm:cxn modelId="{DFCB2425-075A-4C6C-929E-F6097E5A1C9D}" type="presOf" srcId="{663C1E13-76F9-4B70-A2F2-CA23180743CE}" destId="{B9330EE9-43E4-4FD4-8144-E92B1DD0FCDF}" srcOrd="1" destOrd="0" presId="urn:microsoft.com/office/officeart/2005/8/layout/gear1#1"/>
    <dgm:cxn modelId="{3BCD072C-25C9-4250-8652-87FBCF0DABA6}" type="presOf" srcId="{399ACE2F-90C5-48B1-9E65-700A32562848}" destId="{7D3EFDB4-E5D1-439A-86D8-1FCF80D959BA}" srcOrd="2" destOrd="0" presId="urn:microsoft.com/office/officeart/2005/8/layout/gear1#1"/>
    <dgm:cxn modelId="{32FAE72D-29B2-4404-A917-2C4136EE3C4F}" srcId="{F9CEBA05-2F10-437E-89B2-54F4D9FAF478}" destId="{663C1E13-76F9-4B70-A2F2-CA23180743CE}" srcOrd="1" destOrd="0" parTransId="{637C3D51-3F4B-4277-8185-724806355FF8}" sibTransId="{188C389E-9423-41DE-9C5E-D4A7E95C7E62}"/>
    <dgm:cxn modelId="{27D5C237-BD22-44BF-9950-F9F1FA679CDF}" type="presOf" srcId="{DACAB5BA-B8B4-4D66-8B11-1D02259E020B}" destId="{B6B6B41B-120B-4968-AB6A-FC6E7C8EF3C0}" srcOrd="1" destOrd="0" presId="urn:microsoft.com/office/officeart/2005/8/layout/gear1#1"/>
    <dgm:cxn modelId="{B964FB53-399D-4617-9215-CDB272640224}" type="presOf" srcId="{DACAB5BA-B8B4-4D66-8B11-1D02259E020B}" destId="{8BC64EA7-2794-42B6-96C9-F39A52CB985A}" srcOrd="2" destOrd="0" presId="urn:microsoft.com/office/officeart/2005/8/layout/gear1#1"/>
    <dgm:cxn modelId="{3110AE78-D6EA-4A38-86A7-AC99150FD766}" type="presOf" srcId="{188C389E-9423-41DE-9C5E-D4A7E95C7E62}" destId="{6DF3A3A0-5919-4E69-80DD-61760D6340A0}" srcOrd="0" destOrd="0" presId="urn:microsoft.com/office/officeart/2005/8/layout/gear1#1"/>
    <dgm:cxn modelId="{7D746359-E4F7-44A1-8BA0-EBB9D3BEF975}" type="presOf" srcId="{DACAB5BA-B8B4-4D66-8B11-1D02259E020B}" destId="{87622A90-D0D8-4EA3-BC0D-D537801AF2B1}" srcOrd="0" destOrd="0" presId="urn:microsoft.com/office/officeart/2005/8/layout/gear1#1"/>
    <dgm:cxn modelId="{94829459-B61C-404A-9C90-E05469EA5CE2}" type="presOf" srcId="{23718C41-0A1F-40BF-86BE-8A5476EC271E}" destId="{398423B3-DD54-4226-99D7-017EFC1488DF}" srcOrd="0" destOrd="0" presId="urn:microsoft.com/office/officeart/2005/8/layout/gear1#1"/>
    <dgm:cxn modelId="{3478D7B4-2DD6-40FE-BD2F-3917309833F2}" type="presOf" srcId="{F9CEBA05-2F10-437E-89B2-54F4D9FAF478}" destId="{5ED88519-AC6C-4AA3-B76D-812B93A167E4}" srcOrd="0" destOrd="0" presId="urn:microsoft.com/office/officeart/2005/8/layout/gear1#1"/>
    <dgm:cxn modelId="{0F63D9BC-9028-4C84-92D9-B4BDAB4F1E91}" srcId="{F9CEBA05-2F10-437E-89B2-54F4D9FAF478}" destId="{DACAB5BA-B8B4-4D66-8B11-1D02259E020B}" srcOrd="0" destOrd="0" parTransId="{D76093C5-B96B-4182-8418-CFDB341D2418}" sibTransId="{23718C41-0A1F-40BF-86BE-8A5476EC271E}"/>
    <dgm:cxn modelId="{7C4913C1-9DC8-4658-A4FC-A894F8F82CF0}" srcId="{F9CEBA05-2F10-437E-89B2-54F4D9FAF478}" destId="{399ACE2F-90C5-48B1-9E65-700A32562848}" srcOrd="2" destOrd="0" parTransId="{1911F9CB-1EEA-4FFD-A302-90DCBC7D11BE}" sibTransId="{DA82EADB-2721-42A0-95EA-F9B5521A38A6}"/>
    <dgm:cxn modelId="{E2FB4CD3-3C8A-4FB6-A753-257CB4D01EB0}" type="presOf" srcId="{663C1E13-76F9-4B70-A2F2-CA23180743CE}" destId="{93300324-D62F-4E58-B882-734182BDB462}" srcOrd="0" destOrd="0" presId="urn:microsoft.com/office/officeart/2005/8/layout/gear1#1"/>
    <dgm:cxn modelId="{78EC88D6-53DA-4707-A7D4-048F9BCC3A61}" type="presOf" srcId="{399ACE2F-90C5-48B1-9E65-700A32562848}" destId="{59EDF28D-6C67-49D0-B5A1-DE5C3CBA2292}" srcOrd="0" destOrd="0" presId="urn:microsoft.com/office/officeart/2005/8/layout/gear1#1"/>
    <dgm:cxn modelId="{9B2D6BF4-A0B8-4492-A59C-6D2D11F48737}" type="presOf" srcId="{399ACE2F-90C5-48B1-9E65-700A32562848}" destId="{23DC08E4-3725-4448-BFFF-1CCEA2F2987E}" srcOrd="1" destOrd="0" presId="urn:microsoft.com/office/officeart/2005/8/layout/gear1#1"/>
    <dgm:cxn modelId="{97DE9217-CF77-49C2-B978-A30F014886D7}" type="presParOf" srcId="{5ED88519-AC6C-4AA3-B76D-812B93A167E4}" destId="{87622A90-D0D8-4EA3-BC0D-D537801AF2B1}" srcOrd="0" destOrd="0" presId="urn:microsoft.com/office/officeart/2005/8/layout/gear1#1"/>
    <dgm:cxn modelId="{C5CD7F30-6D45-4736-B9F0-4F4BBE0D07F9}" type="presParOf" srcId="{5ED88519-AC6C-4AA3-B76D-812B93A167E4}" destId="{B6B6B41B-120B-4968-AB6A-FC6E7C8EF3C0}" srcOrd="1" destOrd="0" presId="urn:microsoft.com/office/officeart/2005/8/layout/gear1#1"/>
    <dgm:cxn modelId="{6FC4BF47-CD4C-4970-BEA7-200A2F834F47}" type="presParOf" srcId="{5ED88519-AC6C-4AA3-B76D-812B93A167E4}" destId="{8BC64EA7-2794-42B6-96C9-F39A52CB985A}" srcOrd="2" destOrd="0" presId="urn:microsoft.com/office/officeart/2005/8/layout/gear1#1"/>
    <dgm:cxn modelId="{454D4536-798D-411A-8205-327FC6B608D6}" type="presParOf" srcId="{5ED88519-AC6C-4AA3-B76D-812B93A167E4}" destId="{93300324-D62F-4E58-B882-734182BDB462}" srcOrd="3" destOrd="0" presId="urn:microsoft.com/office/officeart/2005/8/layout/gear1#1"/>
    <dgm:cxn modelId="{93CFAD20-517D-4683-A063-CE048BC54429}" type="presParOf" srcId="{5ED88519-AC6C-4AA3-B76D-812B93A167E4}" destId="{B9330EE9-43E4-4FD4-8144-E92B1DD0FCDF}" srcOrd="4" destOrd="0" presId="urn:microsoft.com/office/officeart/2005/8/layout/gear1#1"/>
    <dgm:cxn modelId="{9047844E-5652-48B9-80E2-79089FBE630F}" type="presParOf" srcId="{5ED88519-AC6C-4AA3-B76D-812B93A167E4}" destId="{4822A78E-EAEC-401F-941A-3A84E13E2357}" srcOrd="5" destOrd="0" presId="urn:microsoft.com/office/officeart/2005/8/layout/gear1#1"/>
    <dgm:cxn modelId="{7503660B-C8BD-4A6E-9FC7-BC0BC4EDC9DA}" type="presParOf" srcId="{5ED88519-AC6C-4AA3-B76D-812B93A167E4}" destId="{59EDF28D-6C67-49D0-B5A1-DE5C3CBA2292}" srcOrd="6" destOrd="0" presId="urn:microsoft.com/office/officeart/2005/8/layout/gear1#1"/>
    <dgm:cxn modelId="{B5A766CE-302E-4E31-878F-3E0A34FD895B}" type="presParOf" srcId="{5ED88519-AC6C-4AA3-B76D-812B93A167E4}" destId="{23DC08E4-3725-4448-BFFF-1CCEA2F2987E}" srcOrd="7" destOrd="0" presId="urn:microsoft.com/office/officeart/2005/8/layout/gear1#1"/>
    <dgm:cxn modelId="{F0BC6F87-1060-4E66-A9B4-2374F32F25AF}" type="presParOf" srcId="{5ED88519-AC6C-4AA3-B76D-812B93A167E4}" destId="{7D3EFDB4-E5D1-439A-86D8-1FCF80D959BA}" srcOrd="8" destOrd="0" presId="urn:microsoft.com/office/officeart/2005/8/layout/gear1#1"/>
    <dgm:cxn modelId="{07DE065A-EC92-4C19-A543-1977EF598B36}" type="presParOf" srcId="{5ED88519-AC6C-4AA3-B76D-812B93A167E4}" destId="{9815588C-16D0-4475-B64C-847FC87C8C32}" srcOrd="9" destOrd="0" presId="urn:microsoft.com/office/officeart/2005/8/layout/gear1#1"/>
    <dgm:cxn modelId="{F9C97360-1013-4730-A7B7-5737EDF9F81E}" type="presParOf" srcId="{5ED88519-AC6C-4AA3-B76D-812B93A167E4}" destId="{398423B3-DD54-4226-99D7-017EFC1488DF}" srcOrd="10" destOrd="0" presId="urn:microsoft.com/office/officeart/2005/8/layout/gear1#1"/>
    <dgm:cxn modelId="{92E44D6A-76E9-4865-9D0E-3F3B1BC520E7}" type="presParOf" srcId="{5ED88519-AC6C-4AA3-B76D-812B93A167E4}" destId="{6DF3A3A0-5919-4E69-80DD-61760D6340A0}" srcOrd="11" destOrd="0" presId="urn:microsoft.com/office/officeart/2005/8/layout/gear1#1"/>
    <dgm:cxn modelId="{8F556FC8-E143-4D8F-86C6-B91C6832F4D9}" type="presParOf" srcId="{5ED88519-AC6C-4AA3-B76D-812B93A167E4}" destId="{A09CEA93-9338-4361-A5E6-CF85B6019F5A}" srcOrd="12" destOrd="0" presId="urn:microsoft.com/office/officeart/2005/8/layout/gear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622A90-D0D8-4EA3-BC0D-D537801AF2B1}">
      <dsp:nvSpPr>
        <dsp:cNvPr id="0" name=""/>
        <dsp:cNvSpPr/>
      </dsp:nvSpPr>
      <dsp:spPr>
        <a:xfrm>
          <a:off x="1467355" y="2008233"/>
          <a:ext cx="1798270" cy="1798270"/>
        </a:xfrm>
        <a:prstGeom prst="gear9">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a:latin typeface="Arial Black" panose="020B0A04020102020204" pitchFamily="34" charset="0"/>
            </a:rPr>
            <a:t>Wisdom</a:t>
          </a:r>
        </a:p>
      </dsp:txBody>
      <dsp:txXfrm>
        <a:off x="1828887" y="2429469"/>
        <a:ext cx="1075206" cy="924348"/>
      </dsp:txXfrm>
    </dsp:sp>
    <dsp:sp modelId="{93300324-D62F-4E58-B882-734182BDB462}">
      <dsp:nvSpPr>
        <dsp:cNvPr id="0" name=""/>
        <dsp:cNvSpPr/>
      </dsp:nvSpPr>
      <dsp:spPr>
        <a:xfrm>
          <a:off x="396312" y="1528749"/>
          <a:ext cx="1307832" cy="1307832"/>
        </a:xfrm>
        <a:prstGeom prst="gear6">
          <a:avLst/>
        </a:prstGeom>
        <a:solidFill>
          <a:schemeClr val="accent4">
            <a:hueOff val="-2232385"/>
            <a:satOff val="13449"/>
            <a:lumOff val="1078"/>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Arial Black" panose="020B0A04020102020204" pitchFamily="34" charset="0"/>
            </a:rPr>
            <a:t>Truth</a:t>
          </a:r>
          <a:r>
            <a:rPr lang="en-US" sz="1200" kern="1200" dirty="0"/>
            <a:t> </a:t>
          </a:r>
        </a:p>
      </dsp:txBody>
      <dsp:txXfrm>
        <a:off x="725563" y="1859990"/>
        <a:ext cx="649330" cy="645350"/>
      </dsp:txXfrm>
    </dsp:sp>
    <dsp:sp modelId="{59EDF28D-6C67-49D0-B5A1-DE5C3CBA2292}">
      <dsp:nvSpPr>
        <dsp:cNvPr id="0" name=""/>
        <dsp:cNvSpPr/>
      </dsp:nvSpPr>
      <dsp:spPr>
        <a:xfrm rot="20700000">
          <a:off x="1157565" y="684873"/>
          <a:ext cx="1281409" cy="1281409"/>
        </a:xfrm>
        <a:prstGeom prst="gear6">
          <a:avLst/>
        </a:prstGeom>
        <a:solidFill>
          <a:schemeClr val="accent4">
            <a:hueOff val="-4464770"/>
            <a:satOff val="26899"/>
            <a:lumOff val="2156"/>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a:latin typeface="Arial Black" panose="020B0A04020102020204" pitchFamily="34" charset="0"/>
            </a:rPr>
            <a:t>Servic</a:t>
          </a:r>
          <a:r>
            <a:rPr lang="en-US" sz="1200" kern="1200">
              <a:latin typeface="Arial Black" panose="020B0A04020102020204" pitchFamily="34" charset="0"/>
            </a:rPr>
            <a:t>e</a:t>
          </a:r>
          <a:r>
            <a:rPr lang="en-US" sz="1200" kern="1200"/>
            <a:t> </a:t>
          </a:r>
        </a:p>
      </dsp:txBody>
      <dsp:txXfrm rot="-20700000">
        <a:off x="1438616" y="965923"/>
        <a:ext cx="719308" cy="719308"/>
      </dsp:txXfrm>
    </dsp:sp>
    <dsp:sp modelId="{398423B3-DD54-4226-99D7-017EFC1488DF}">
      <dsp:nvSpPr>
        <dsp:cNvPr id="0" name=""/>
        <dsp:cNvSpPr/>
      </dsp:nvSpPr>
      <dsp:spPr>
        <a:xfrm>
          <a:off x="1323153" y="1746409"/>
          <a:ext cx="2301785" cy="2301785"/>
        </a:xfrm>
        <a:prstGeom prst="circularArrow">
          <a:avLst>
            <a:gd name="adj1" fmla="val 4687"/>
            <a:gd name="adj2" fmla="val 299029"/>
            <a:gd name="adj3" fmla="val 2489219"/>
            <a:gd name="adj4" fmla="val 15920595"/>
            <a:gd name="adj5" fmla="val 5469"/>
          </a:avLst>
        </a:prstGeom>
        <a:solidFill>
          <a:schemeClr val="accent4">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6DF3A3A0-5919-4E69-80DD-61760D6340A0}">
      <dsp:nvSpPr>
        <dsp:cNvPr id="0" name=""/>
        <dsp:cNvSpPr/>
      </dsp:nvSpPr>
      <dsp:spPr>
        <a:xfrm>
          <a:off x="193430" y="1301738"/>
          <a:ext cx="1672391" cy="1672391"/>
        </a:xfrm>
        <a:prstGeom prst="leftCircularArrow">
          <a:avLst>
            <a:gd name="adj1" fmla="val 6452"/>
            <a:gd name="adj2" fmla="val 429999"/>
            <a:gd name="adj3" fmla="val 10489124"/>
            <a:gd name="adj4" fmla="val 14837806"/>
            <a:gd name="adj5" fmla="val 7527"/>
          </a:avLst>
        </a:prstGeom>
        <a:solidFill>
          <a:schemeClr val="accent4">
            <a:hueOff val="-2232385"/>
            <a:satOff val="13449"/>
            <a:lumOff val="1078"/>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A09CEA93-9338-4361-A5E6-CF85B6019F5A}">
      <dsp:nvSpPr>
        <dsp:cNvPr id="0" name=""/>
        <dsp:cNvSpPr/>
      </dsp:nvSpPr>
      <dsp:spPr>
        <a:xfrm>
          <a:off x="861162" y="408164"/>
          <a:ext cx="1803174" cy="1803174"/>
        </a:xfrm>
        <a:prstGeom prst="circularArrow">
          <a:avLst>
            <a:gd name="adj1" fmla="val 5984"/>
            <a:gd name="adj2" fmla="val 394124"/>
            <a:gd name="adj3" fmla="val 13313824"/>
            <a:gd name="adj4" fmla="val 10508221"/>
            <a:gd name="adj5" fmla="val 6981"/>
          </a:avLst>
        </a:prstGeom>
        <a:solidFill>
          <a:schemeClr val="accent4">
            <a:hueOff val="-4464770"/>
            <a:satOff val="26899"/>
            <a:lumOff val="2156"/>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1">
  <dgm:title val=""/>
  <dgm:desc val=""/>
  <dgm:catLst>
    <dgm:cat type="relationship" pri="109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srcNode" val="gear1srcNode"/>
          <dgm:param type="dstNode" val="gear1dstNode"/>
          <dgm:param type="connRout" val="curv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srcNode" val="gear2srcNode"/>
          <dgm:param type="dstNode" val="gear2dstNode"/>
          <dgm:param type="connRout" val="curv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srcNode" val="gear3srcNode"/>
          <dgm:param type="dstNode" val="gear3dstNode"/>
          <dgm:param type="connRout" val="curv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1">
  <dgm:title val=""/>
  <dgm:desc val=""/>
  <dgm:catLst>
    <dgm:cat type="3D" pri="11500"/>
  </dgm:catLst>
  <dgm:scene3d>
    <a:camera prst="isometricOffAxis2Left" zoom="95000"/>
    <a:lightRig rig="flat" dir="t"/>
  </dgm:scene3d>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D830D8-62A4-407D-AB11-1592EF9A9D31}" type="datetimeFigureOut">
              <a:rPr lang="en-US" smtClean="0"/>
              <a:t>2/4/2025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FE803A-9B28-45B3-A89D-B0C58AF25D99}"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FE803A-9B28-45B3-A89D-B0C58AF25D99}" type="slidenum">
              <a:rPr lang="en-US" smtClean="0"/>
              <a:t>17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
        <p:nvSpPr>
          <p:cNvPr id="7" name="Footer Placeholder 4"/>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92075"/>
            <a:ext cx="457200" cy="365125"/>
          </a:xfrm>
          <a:prstGeom prst="rect">
            <a:avLst/>
          </a:prstGeom>
        </p:spPr>
        <p:txBody>
          <a:bodyPr/>
          <a:lstStyle/>
          <a:p>
            <a:fld id="{B6F15528-21DE-4FAA-801E-634DDDAF4B2B}"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
        <p:nvSpPr>
          <p:cNvPr id="7" name="Footer Placeholder 4"/>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86800" y="6416675"/>
            <a:ext cx="457200" cy="365125"/>
          </a:xfrm>
          <a:prstGeom prst="rect">
            <a:avLst/>
          </a:prstGeom>
        </p:spPr>
        <p:txBody>
          <a:bodyPr/>
          <a:lstStyle/>
          <a:p>
            <a:fld id="{B6F15528-21DE-4FAA-801E-634DDDAF4B2B}"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
        <p:nvSpPr>
          <p:cNvPr id="7" name="Footer Placeholder 4"/>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28650" y="6356351"/>
            <a:ext cx="2057400" cy="365125"/>
          </a:xfrm>
          <a:prstGeom prst="rect">
            <a:avLst/>
          </a:prstGeom>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28650" y="6356351"/>
            <a:ext cx="2057400" cy="365125"/>
          </a:xfrm>
          <a:prstGeom prst="rect">
            <a:avLst/>
          </a:prstGeom>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
        <p:nvSpPr>
          <p:cNvPr id="6" name="Slide Number Placeholder 5"/>
          <p:cNvSpPr>
            <a:spLocks noGrp="1"/>
          </p:cNvSpPr>
          <p:nvPr>
            <p:ph type="sldNum" sz="quarter" idx="4"/>
          </p:nvPr>
        </p:nvSpPr>
        <p:spPr>
          <a:xfrm>
            <a:off x="8515350" y="6248400"/>
            <a:ext cx="552450" cy="609600"/>
          </a:xfrm>
          <a:prstGeom prst="rect">
            <a:avLst/>
          </a:prstGeom>
        </p:spPr>
        <p:txBody>
          <a:bodyPr vert="horz" lIns="91440" tIns="45720" rIns="91440" bIns="45720" rtlCol="0" anchor="ctr"/>
          <a:lstStyle>
            <a:lvl1pPr algn="r">
              <a:defRPr sz="1600">
                <a:solidFill>
                  <a:schemeClr val="tx1">
                    <a:tint val="75000"/>
                  </a:schemeClr>
                </a:solidFill>
              </a:defRPr>
            </a:lvl1pPr>
          </a:lstStyle>
          <a:p>
            <a:fld id="{B6F15528-21DE-4FAA-801E-634DDDAF4B2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7" name="Slide Number Placeholder 5"/>
          <p:cNvSpPr>
            <a:spLocks noGrp="1"/>
          </p:cNvSpPr>
          <p:nvPr>
            <p:ph type="sldNum" sz="quarter" idx="4"/>
          </p:nvPr>
        </p:nvSpPr>
        <p:spPr>
          <a:xfrm>
            <a:off x="8591550" y="6324600"/>
            <a:ext cx="552450" cy="533400"/>
          </a:xfrm>
          <a:prstGeom prst="rect">
            <a:avLst/>
          </a:prstGeom>
        </p:spPr>
        <p:txBody>
          <a:bodyPr/>
          <a:lstStyle/>
          <a:p>
            <a:fld id="{B6F15528-21DE-4FAA-801E-634DDDAF4B2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5" Type="http://schemas.openxmlformats.org/officeDocument/2006/relationships/image" Target="../media/image4.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258" t="9305" r="16271"/>
          <a:stretch>
            <a:fillRect/>
          </a:stretch>
        </p:blipFill>
        <p:spPr bwMode="auto">
          <a:xfrm>
            <a:off x="-152400" y="-239305"/>
            <a:ext cx="9296400" cy="802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B6F15528-21DE-4FAA-801E-634DDDAF4B2B}" type="slidenum">
              <a:rPr lang="en-US" smtClean="0"/>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955" y="365125"/>
            <a:ext cx="8825230" cy="1325880"/>
          </a:xfrm>
        </p:spPr>
        <p:txBody>
          <a:bodyPr>
            <a:normAutofit/>
          </a:bodyPr>
          <a:lstStyle/>
          <a:p>
            <a:endParaRPr lang="en-US" altLang="en-US" b="1" dirty="0">
              <a:latin typeface="+mn-lt"/>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t>10</a:t>
            </a:fld>
            <a:endParaRPr lang="en-US"/>
          </a:p>
        </p:txBody>
      </p:sp>
      <p:sp>
        <p:nvSpPr>
          <p:cNvPr id="5" name="Footer Placeholder 4"/>
          <p:cNvSpPr>
            <a:spLocks noGrp="1"/>
          </p:cNvSpPr>
          <p:nvPr>
            <p:ph type="ftr" sz="quarter" idx="3"/>
          </p:nvPr>
        </p:nvSpPr>
        <p:spPr>
          <a:xfrm>
            <a:off x="152400" y="76200"/>
            <a:ext cx="2209800" cy="365125"/>
          </a:xfrm>
        </p:spPr>
        <p:txBody>
          <a:bodyPr/>
          <a:lstStyle/>
          <a:p>
            <a:r>
              <a:rPr lang="en-US" sz="2400" dirty="0">
                <a:solidFill>
                  <a:schemeClr val="tx1"/>
                </a:solidFill>
              </a:rPr>
              <a:t>Core Knowledge</a:t>
            </a:r>
          </a:p>
          <a:p>
            <a:endParaRPr lang="en-US" dirty="0"/>
          </a:p>
        </p:txBody>
      </p:sp>
      <p:pic>
        <p:nvPicPr>
          <p:cNvPr id="10" name="Content Placeholder 4">
            <a:extLst>
              <a:ext uri="{FF2B5EF4-FFF2-40B4-BE49-F238E27FC236}">
                <a16:creationId xmlns:a16="http://schemas.microsoft.com/office/drawing/2014/main" id="{006D95BB-2718-523E-7064-443779AC72D5}"/>
              </a:ext>
            </a:extLst>
          </p:cNvPr>
          <p:cNvPicPr>
            <a:picLocks noGrp="1" noChangeAspect="1"/>
          </p:cNvPicPr>
          <p:nvPr>
            <p:ph idx="1"/>
          </p:nvPr>
        </p:nvPicPr>
        <p:blipFill>
          <a:blip r:embed="rId2"/>
          <a:stretch>
            <a:fillRect/>
          </a:stretch>
        </p:blipFill>
        <p:spPr>
          <a:xfrm>
            <a:off x="1138664" y="1447800"/>
            <a:ext cx="7087005" cy="49530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a:solidFill>
                  <a:srgbClr val="002060"/>
                </a:solidFill>
              </a:rPr>
              <a:t>Nerve supply</a:t>
            </a:r>
            <a:endParaRPr lang="en-US" altLang="en-US" b="1" dirty="0">
              <a:latin typeface="+mn-lt"/>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t>11</a:t>
            </a:fld>
            <a:endParaRPr lang="en-US"/>
          </a:p>
        </p:txBody>
      </p:sp>
      <p:sp>
        <p:nvSpPr>
          <p:cNvPr id="5" name="Footer Placeholder 4"/>
          <p:cNvSpPr>
            <a:spLocks noGrp="1"/>
          </p:cNvSpPr>
          <p:nvPr>
            <p:ph type="ftr" sz="quarter" idx="3"/>
          </p:nvPr>
        </p:nvSpPr>
        <p:spPr>
          <a:xfrm>
            <a:off x="152400" y="76200"/>
            <a:ext cx="2209800" cy="365125"/>
          </a:xfrm>
        </p:spPr>
        <p:txBody>
          <a:bodyPr/>
          <a:lstStyle/>
          <a:p>
            <a:r>
              <a:rPr lang="en-US" sz="2400" dirty="0">
                <a:solidFill>
                  <a:schemeClr val="tx1"/>
                </a:solidFill>
              </a:rPr>
              <a:t>Core Knowledge</a:t>
            </a:r>
          </a:p>
          <a:p>
            <a:endParaRPr lang="en-US" dirty="0"/>
          </a:p>
        </p:txBody>
      </p:sp>
      <p:sp>
        <p:nvSpPr>
          <p:cNvPr id="6" name="Content Placeholder 5">
            <a:extLst>
              <a:ext uri="{FF2B5EF4-FFF2-40B4-BE49-F238E27FC236}">
                <a16:creationId xmlns:a16="http://schemas.microsoft.com/office/drawing/2014/main" id="{4CCE5CD8-3571-D925-F1C0-9C7DCEA0E255}"/>
              </a:ext>
            </a:extLst>
          </p:cNvPr>
          <p:cNvSpPr>
            <a:spLocks noGrp="1"/>
          </p:cNvSpPr>
          <p:nvPr>
            <p:ph idx="1"/>
          </p:nvPr>
        </p:nvSpPr>
        <p:spPr/>
        <p:txBody>
          <a:bodyPr>
            <a:normAutofit/>
          </a:bodyPr>
          <a:lstStyle/>
          <a:p>
            <a:pPr algn="just"/>
            <a:r>
              <a:rPr lang="en-US" sz="2800" dirty="0"/>
              <a:t>The salivary glands are supplied by both sympathetic </a:t>
            </a:r>
            <a:r>
              <a:rPr lang="en-US" sz="2800" dirty="0">
                <a:solidFill>
                  <a:srgbClr val="FF0000"/>
                </a:solidFill>
              </a:rPr>
              <a:t>ADRENERGIC</a:t>
            </a:r>
            <a:r>
              <a:rPr lang="en-US" sz="2800" dirty="0"/>
              <a:t> and parasympathetic </a:t>
            </a:r>
            <a:r>
              <a:rPr lang="en-US" sz="2800" dirty="0">
                <a:solidFill>
                  <a:srgbClr val="FF0000"/>
                </a:solidFill>
              </a:rPr>
              <a:t>CHOLINERGIC</a:t>
            </a:r>
            <a:r>
              <a:rPr lang="en-US" sz="2800" dirty="0"/>
              <a:t> fibers but secretion is mainly controlled by parasympathetic fibers. Parasympathetic stimulation mediated by </a:t>
            </a:r>
            <a:r>
              <a:rPr lang="en-US" sz="2800" dirty="0">
                <a:solidFill>
                  <a:srgbClr val="FF0000"/>
                </a:solidFill>
              </a:rPr>
              <a:t>acetylcholine</a:t>
            </a:r>
            <a:r>
              <a:rPr lang="en-US" sz="2800" dirty="0"/>
              <a:t> results in excessive production of saliva and can be </a:t>
            </a:r>
            <a:r>
              <a:rPr lang="en-US" sz="2800" dirty="0">
                <a:solidFill>
                  <a:srgbClr val="FF0000"/>
                </a:solidFill>
              </a:rPr>
              <a:t>blocked by atropine</a:t>
            </a:r>
            <a:r>
              <a:rPr lang="en-US" sz="2800" dirty="0"/>
              <a:t>. </a:t>
            </a:r>
          </a:p>
          <a:p>
            <a:pPr algn="just"/>
            <a:r>
              <a:rPr lang="en-US" sz="2800" dirty="0"/>
              <a:t>Sympathetic stimulation results in production of small amount of thick saliva from submaxillary glands having no effect on parotid secretion.</a:t>
            </a:r>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3600" b="1" dirty="0">
                <a:solidFill>
                  <a:srgbClr val="002060"/>
                </a:solidFill>
              </a:rPr>
              <a:t>Saliva </a:t>
            </a:r>
            <a:endParaRPr lang="en-US" altLang="en-US" b="1" dirty="0">
              <a:latin typeface="+mn-lt"/>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t>12</a:t>
            </a:fld>
            <a:endParaRPr lang="en-US"/>
          </a:p>
        </p:txBody>
      </p:sp>
      <p:sp>
        <p:nvSpPr>
          <p:cNvPr id="5" name="Footer Placeholder 4"/>
          <p:cNvSpPr>
            <a:spLocks noGrp="1"/>
          </p:cNvSpPr>
          <p:nvPr>
            <p:ph type="ftr" sz="quarter" idx="3"/>
          </p:nvPr>
        </p:nvSpPr>
        <p:spPr>
          <a:xfrm>
            <a:off x="152400" y="76200"/>
            <a:ext cx="2209800" cy="365125"/>
          </a:xfrm>
        </p:spPr>
        <p:txBody>
          <a:bodyPr/>
          <a:lstStyle/>
          <a:p>
            <a:r>
              <a:rPr lang="en-US" sz="2400" dirty="0">
                <a:solidFill>
                  <a:schemeClr val="tx1"/>
                </a:solidFill>
              </a:rPr>
              <a:t>Core Knowledge</a:t>
            </a:r>
          </a:p>
          <a:p>
            <a:endParaRPr lang="en-US" dirty="0"/>
          </a:p>
        </p:txBody>
      </p:sp>
      <p:sp>
        <p:nvSpPr>
          <p:cNvPr id="6" name="Content Placeholder 5">
            <a:extLst>
              <a:ext uri="{FF2B5EF4-FFF2-40B4-BE49-F238E27FC236}">
                <a16:creationId xmlns:a16="http://schemas.microsoft.com/office/drawing/2014/main" id="{433995E0-B6F0-9B89-F80C-F2241956507C}"/>
              </a:ext>
            </a:extLst>
          </p:cNvPr>
          <p:cNvSpPr>
            <a:spLocks noGrp="1"/>
          </p:cNvSpPr>
          <p:nvPr>
            <p:ph idx="1"/>
          </p:nvPr>
        </p:nvSpPr>
        <p:spPr>
          <a:xfrm>
            <a:off x="0" y="1752600"/>
            <a:ext cx="8305800" cy="4351338"/>
          </a:xfrm>
        </p:spPr>
        <p:txBody>
          <a:bodyPr>
            <a:normAutofit/>
          </a:bodyPr>
          <a:lstStyle/>
          <a:p>
            <a:r>
              <a:rPr lang="en-US" sz="2400" dirty="0"/>
              <a:t>Saliva is a clear and watery fluid produced by the salivary glands in the oral cavity. It is essential for various physiological functions, including moistening the mouth, initiating the digestion of food, maintaining oral hygiene, and facilitating speech and swallowing. </a:t>
            </a:r>
          </a:p>
          <a:p>
            <a:r>
              <a:rPr lang="en-US" sz="2400" dirty="0"/>
              <a:t>Daily Secretion: 800-1500 ml</a:t>
            </a:r>
          </a:p>
          <a:p>
            <a:r>
              <a:rPr lang="en-US" sz="2400" dirty="0"/>
              <a:t>Ph: 6-7</a:t>
            </a:r>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altLang="en-US" sz="3600" b="1" dirty="0"/>
              <a:t>         </a:t>
            </a:r>
            <a:r>
              <a:rPr lang="en-GB" sz="3600" b="1" dirty="0">
                <a:solidFill>
                  <a:srgbClr val="002060"/>
                </a:solidFill>
              </a:rPr>
              <a:t>Composition </a:t>
            </a:r>
            <a:endParaRPr lang="en-US" altLang="en-US" sz="3600" b="1" dirty="0">
              <a:latin typeface="+mn-lt"/>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t>13</a:t>
            </a:fld>
            <a:endParaRPr lang="en-US"/>
          </a:p>
        </p:txBody>
      </p:sp>
      <p:sp>
        <p:nvSpPr>
          <p:cNvPr id="5" name="Footer Placeholder 4"/>
          <p:cNvSpPr>
            <a:spLocks noGrp="1"/>
          </p:cNvSpPr>
          <p:nvPr>
            <p:ph type="ftr" sz="quarter" idx="3"/>
          </p:nvPr>
        </p:nvSpPr>
        <p:spPr>
          <a:xfrm>
            <a:off x="152400" y="76200"/>
            <a:ext cx="2209800" cy="365125"/>
          </a:xfrm>
        </p:spPr>
        <p:txBody>
          <a:bodyPr/>
          <a:lstStyle/>
          <a:p>
            <a:r>
              <a:rPr lang="en-US" sz="2400" dirty="0">
                <a:solidFill>
                  <a:schemeClr val="tx1"/>
                </a:solidFill>
              </a:rPr>
              <a:t>Core Knowledge</a:t>
            </a:r>
          </a:p>
          <a:p>
            <a:endParaRPr lang="en-US" dirty="0"/>
          </a:p>
        </p:txBody>
      </p:sp>
      <p:sp>
        <p:nvSpPr>
          <p:cNvPr id="6" name="Content Placeholder 5">
            <a:extLst>
              <a:ext uri="{FF2B5EF4-FFF2-40B4-BE49-F238E27FC236}">
                <a16:creationId xmlns:a16="http://schemas.microsoft.com/office/drawing/2014/main" id="{935B4FF7-5B3E-DB23-55EA-ADFEEB42A7D7}"/>
              </a:ext>
            </a:extLst>
          </p:cNvPr>
          <p:cNvSpPr>
            <a:spLocks noGrp="1"/>
          </p:cNvSpPr>
          <p:nvPr>
            <p:ph idx="1"/>
          </p:nvPr>
        </p:nvSpPr>
        <p:spPr/>
        <p:txBody>
          <a:bodyPr/>
          <a:lstStyle/>
          <a:p>
            <a:r>
              <a:rPr lang="en-US" sz="2400" b="1" dirty="0"/>
              <a:t>Water:</a:t>
            </a:r>
            <a:r>
              <a:rPr lang="en-US" sz="2400" dirty="0"/>
              <a:t> Comprising about 99% of saliva.</a:t>
            </a:r>
          </a:p>
          <a:p>
            <a:r>
              <a:rPr lang="en-US" sz="2400" b="1" dirty="0"/>
              <a:t>Electrolytes:</a:t>
            </a:r>
            <a:r>
              <a:rPr lang="en-US" sz="2400" dirty="0"/>
              <a:t> Saliva contains essential ions such as sodium, potassium, chloride, and bicarbonate.</a:t>
            </a:r>
          </a:p>
          <a:p>
            <a:r>
              <a:rPr lang="en-US" sz="2400" b="1" dirty="0"/>
              <a:t>Enzymes:</a:t>
            </a:r>
            <a:r>
              <a:rPr lang="en-US" sz="2400" dirty="0"/>
              <a:t> The primary enzyme in saliva is amylase, which initiates the digestion of carbohydrates. </a:t>
            </a:r>
          </a:p>
          <a:p>
            <a:r>
              <a:rPr lang="en-US" sz="2400" b="1" dirty="0"/>
              <a:t>Mucus:</a:t>
            </a:r>
            <a:r>
              <a:rPr lang="en-US" sz="2400" dirty="0"/>
              <a:t> Mucus provides lubrication and protection of oral mucosa.</a:t>
            </a:r>
          </a:p>
          <a:p>
            <a:r>
              <a:rPr lang="en-US" sz="2400" b="1" dirty="0"/>
              <a:t>Antibacterial Compounds:</a:t>
            </a:r>
            <a:r>
              <a:rPr lang="en-US" sz="2400" dirty="0"/>
              <a:t> Saliva contains substances like lysozyme and immunoglobulins, which have antibacterial properties.</a:t>
            </a:r>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981950" cy="1460499"/>
          </a:xfrm>
        </p:spPr>
        <p:txBody>
          <a:bodyPr/>
          <a:lstStyle/>
          <a:p>
            <a:pPr algn="ctr"/>
            <a:r>
              <a:rPr lang="en-GB" sz="3600" b="1" dirty="0">
                <a:solidFill>
                  <a:srgbClr val="002060"/>
                </a:solidFill>
              </a:rPr>
              <a:t>Mechanism of Secretion of Saliva </a:t>
            </a:r>
            <a:endParaRPr lang="en-US" altLang="en-US" b="1" dirty="0">
              <a:latin typeface="+mn-lt"/>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t>14</a:t>
            </a:fld>
            <a:endParaRPr lang="en-US"/>
          </a:p>
        </p:txBody>
      </p:sp>
      <p:sp>
        <p:nvSpPr>
          <p:cNvPr id="5" name="Footer Placeholder 4"/>
          <p:cNvSpPr>
            <a:spLocks noGrp="1"/>
          </p:cNvSpPr>
          <p:nvPr>
            <p:ph type="ftr" sz="quarter" idx="3"/>
          </p:nvPr>
        </p:nvSpPr>
        <p:spPr>
          <a:xfrm>
            <a:off x="152400" y="76200"/>
            <a:ext cx="2209800" cy="365125"/>
          </a:xfrm>
        </p:spPr>
        <p:txBody>
          <a:bodyPr/>
          <a:lstStyle/>
          <a:p>
            <a:r>
              <a:rPr lang="en-US" sz="2400" dirty="0">
                <a:solidFill>
                  <a:schemeClr val="tx1"/>
                </a:solidFill>
              </a:rPr>
              <a:t>Core Knowledge</a:t>
            </a:r>
          </a:p>
          <a:p>
            <a:endParaRPr lang="en-US" dirty="0"/>
          </a:p>
        </p:txBody>
      </p:sp>
      <p:sp>
        <p:nvSpPr>
          <p:cNvPr id="6" name="Content Placeholder 5">
            <a:extLst>
              <a:ext uri="{FF2B5EF4-FFF2-40B4-BE49-F238E27FC236}">
                <a16:creationId xmlns:a16="http://schemas.microsoft.com/office/drawing/2014/main" id="{DC4C2556-E836-6054-064F-0FF5BD207D51}"/>
              </a:ext>
            </a:extLst>
          </p:cNvPr>
          <p:cNvSpPr>
            <a:spLocks noGrp="1"/>
          </p:cNvSpPr>
          <p:nvPr>
            <p:ph idx="1"/>
          </p:nvPr>
        </p:nvSpPr>
        <p:spPr/>
        <p:txBody>
          <a:bodyPr/>
          <a:lstStyle/>
          <a:p>
            <a:r>
              <a:rPr lang="en-US" sz="2400" dirty="0"/>
              <a:t>Saliva is secreted from acini into ducts from where there is active or passive secretion and reabsorption.</a:t>
            </a:r>
          </a:p>
          <a:p>
            <a:r>
              <a:rPr lang="en-US" sz="2400" dirty="0"/>
              <a:t>K and HCO3 are secreted and Na and Cl are reabsorbed.</a:t>
            </a:r>
          </a:p>
          <a:p>
            <a:endParaRPr lang="en-US" dirty="0"/>
          </a:p>
        </p:txBody>
      </p:sp>
      <p:pic>
        <p:nvPicPr>
          <p:cNvPr id="8" name="Picture 7">
            <a:extLst>
              <a:ext uri="{FF2B5EF4-FFF2-40B4-BE49-F238E27FC236}">
                <a16:creationId xmlns:a16="http://schemas.microsoft.com/office/drawing/2014/main" id="{4E6ED12F-4139-493D-B947-FE8A570DDCBC}"/>
              </a:ext>
            </a:extLst>
          </p:cNvPr>
          <p:cNvPicPr>
            <a:picLocks noChangeAspect="1"/>
          </p:cNvPicPr>
          <p:nvPr/>
        </p:nvPicPr>
        <p:blipFill>
          <a:blip r:embed="rId2"/>
          <a:stretch>
            <a:fillRect/>
          </a:stretch>
        </p:blipFill>
        <p:spPr>
          <a:xfrm>
            <a:off x="2667000" y="3124200"/>
            <a:ext cx="3982780" cy="3657599"/>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800" b="1" dirty="0">
                <a:solidFill>
                  <a:srgbClr val="002060"/>
                </a:solidFill>
              </a:rPr>
              <a:t>Salivary Amylase </a:t>
            </a:r>
            <a:endParaRPr lang="en-US" altLang="en-US" sz="3600" b="1" dirty="0">
              <a:latin typeface="+mn-lt"/>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t>15</a:t>
            </a:fld>
            <a:endParaRPr lang="en-US"/>
          </a:p>
        </p:txBody>
      </p:sp>
      <p:sp>
        <p:nvSpPr>
          <p:cNvPr id="5" name="Footer Placeholder 4"/>
          <p:cNvSpPr>
            <a:spLocks noGrp="1"/>
          </p:cNvSpPr>
          <p:nvPr>
            <p:ph type="ftr" sz="quarter" idx="3"/>
          </p:nvPr>
        </p:nvSpPr>
        <p:spPr>
          <a:xfrm>
            <a:off x="152400" y="76200"/>
            <a:ext cx="2209800" cy="365125"/>
          </a:xfrm>
        </p:spPr>
        <p:txBody>
          <a:bodyPr/>
          <a:lstStyle/>
          <a:p>
            <a:r>
              <a:rPr lang="en-US" sz="2400" dirty="0">
                <a:solidFill>
                  <a:schemeClr val="tx1"/>
                </a:solidFill>
              </a:rPr>
              <a:t>Core Knowledge</a:t>
            </a:r>
          </a:p>
          <a:p>
            <a:endParaRPr lang="en-US" dirty="0"/>
          </a:p>
        </p:txBody>
      </p:sp>
      <p:sp>
        <p:nvSpPr>
          <p:cNvPr id="6" name="Content Placeholder 5">
            <a:extLst>
              <a:ext uri="{FF2B5EF4-FFF2-40B4-BE49-F238E27FC236}">
                <a16:creationId xmlns:a16="http://schemas.microsoft.com/office/drawing/2014/main" id="{36785CD9-4FE3-EB08-76D4-7AFB7D5FDE27}"/>
              </a:ext>
            </a:extLst>
          </p:cNvPr>
          <p:cNvSpPr>
            <a:spLocks noGrp="1"/>
          </p:cNvSpPr>
          <p:nvPr>
            <p:ph idx="1"/>
          </p:nvPr>
        </p:nvSpPr>
        <p:spPr/>
        <p:txBody>
          <a:bodyPr/>
          <a:lstStyle/>
          <a:p>
            <a:r>
              <a:rPr lang="en-US" sz="2400" dirty="0"/>
              <a:t>Salivary amylase, produced by salivary glands, is released during chewing to kickstart carbohydrate digestion.</a:t>
            </a:r>
          </a:p>
          <a:p>
            <a:r>
              <a:rPr lang="en-US" sz="2400" dirty="0"/>
              <a:t>It Catalyzes the breakdown of </a:t>
            </a:r>
            <a:r>
              <a:rPr lang="en-US" sz="2400" b="1" dirty="0"/>
              <a:t>starch into maltose </a:t>
            </a:r>
            <a:r>
              <a:rPr lang="en-US" sz="2400" dirty="0"/>
              <a:t>and oligosaccharides by cleaving glycosidic bonds between glucose units.</a:t>
            </a:r>
          </a:p>
          <a:p>
            <a:r>
              <a:rPr lang="en-US" sz="2400" dirty="0"/>
              <a:t>Works best in the slightly acidic to neutral pH of the mouth; activity limited by inactivation in the stomach's more acidic environment.</a:t>
            </a:r>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3600" b="1" dirty="0">
                <a:solidFill>
                  <a:srgbClr val="002060"/>
                </a:solidFill>
              </a:rPr>
              <a:t>Salivation </a:t>
            </a:r>
            <a:endParaRPr lang="en-US" altLang="en-US" b="1" dirty="0">
              <a:latin typeface="+mn-lt"/>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t>16</a:t>
            </a:fld>
            <a:endParaRPr lang="en-US"/>
          </a:p>
        </p:txBody>
      </p:sp>
      <p:sp>
        <p:nvSpPr>
          <p:cNvPr id="5" name="Footer Placeholder 4"/>
          <p:cNvSpPr>
            <a:spLocks noGrp="1"/>
          </p:cNvSpPr>
          <p:nvPr>
            <p:ph type="ftr" sz="quarter" idx="3"/>
          </p:nvPr>
        </p:nvSpPr>
        <p:spPr>
          <a:xfrm>
            <a:off x="152400" y="76200"/>
            <a:ext cx="2209800" cy="365125"/>
          </a:xfrm>
        </p:spPr>
        <p:txBody>
          <a:bodyPr/>
          <a:lstStyle/>
          <a:p>
            <a:r>
              <a:rPr lang="en-US" sz="2400" dirty="0">
                <a:solidFill>
                  <a:schemeClr val="tx1"/>
                </a:solidFill>
              </a:rPr>
              <a:t>Core Knowledge</a:t>
            </a:r>
          </a:p>
          <a:p>
            <a:endParaRPr lang="en-US" dirty="0"/>
          </a:p>
        </p:txBody>
      </p:sp>
      <p:sp>
        <p:nvSpPr>
          <p:cNvPr id="3" name="Content Placeholder 2"/>
          <p:cNvSpPr>
            <a:spLocks noGrp="1"/>
          </p:cNvSpPr>
          <p:nvPr>
            <p:ph idx="1"/>
          </p:nvPr>
        </p:nvSpPr>
        <p:spPr>
          <a:xfrm>
            <a:off x="533400" y="1524000"/>
            <a:ext cx="7886700" cy="4351338"/>
          </a:xfrm>
        </p:spPr>
        <p:txBody>
          <a:bodyPr/>
          <a:lstStyle/>
          <a:p>
            <a:r>
              <a:rPr lang="en-US" sz="2400" dirty="0"/>
              <a:t>Secretion of Saliva is called </a:t>
            </a:r>
            <a:r>
              <a:rPr lang="en-US" sz="2400" b="1" dirty="0"/>
              <a:t>Salivation</a:t>
            </a:r>
          </a:p>
          <a:p>
            <a:r>
              <a:rPr lang="en-US" sz="2400" dirty="0"/>
              <a:t>Amount of saliva secreted daily is 1000-1500ml</a:t>
            </a:r>
          </a:p>
          <a:p>
            <a:r>
              <a:rPr lang="en-US" sz="2400" dirty="0"/>
              <a:t>Parasympathetic stimulation from Facial (CNVII) and Glossopharyngeal nerve (CNIX) stimulate saliva secretion</a:t>
            </a:r>
          </a:p>
          <a:p>
            <a:r>
              <a:rPr lang="en-US" sz="2400" dirty="0"/>
              <a:t>Stimulation of sympathetic system leads to dryness of mouth</a:t>
            </a:r>
          </a:p>
          <a:p>
            <a:pPr marL="0" indent="0">
              <a:buNone/>
            </a:pPr>
            <a:endParaRPr lang="en-US" alt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t>17</a:t>
            </a:fld>
            <a:endParaRPr lang="en-US"/>
          </a:p>
        </p:txBody>
      </p:sp>
      <p:sp>
        <p:nvSpPr>
          <p:cNvPr id="3" name="Content Placeholder 2"/>
          <p:cNvSpPr>
            <a:spLocks noGrp="1"/>
          </p:cNvSpPr>
          <p:nvPr>
            <p:ph idx="1"/>
          </p:nvPr>
        </p:nvSpPr>
        <p:spPr>
          <a:xfrm>
            <a:off x="609600" y="304800"/>
            <a:ext cx="7886700" cy="5799455"/>
          </a:xfrm>
        </p:spPr>
        <p:txBody>
          <a:bodyPr/>
          <a:lstStyle/>
          <a:p>
            <a:pPr marL="0" indent="0">
              <a:buNone/>
            </a:pPr>
            <a:r>
              <a:rPr lang="en-US" sz="2400" dirty="0">
                <a:latin typeface="Calibri" panose="020F0502020204030204"/>
                <a:cs typeface="Calibri" panose="020F0502020204030204"/>
                <a:sym typeface="+mn-ea"/>
              </a:rPr>
              <a:t>  Core Knowledge             </a:t>
            </a:r>
            <a:endParaRPr lang="en-US" sz="4000" dirty="0">
              <a:latin typeface="Calibri" panose="020F0502020204030204"/>
              <a:cs typeface="Calibri" panose="020F0502020204030204"/>
              <a:sym typeface="+mn-ea"/>
            </a:endParaRPr>
          </a:p>
          <a:p>
            <a:pPr marL="0" indent="0">
              <a:buNone/>
            </a:pPr>
            <a:r>
              <a:rPr lang="en-GB" sz="4000" b="1" dirty="0">
                <a:solidFill>
                  <a:srgbClr val="002060"/>
                </a:solidFill>
              </a:rPr>
              <a:t>Functions of Saliva </a:t>
            </a:r>
            <a:endParaRPr dirty="0">
              <a:latin typeface="Calibri" panose="020F0502020204030204"/>
              <a:cs typeface="Calibri" panose="020F0502020204030204"/>
              <a:sym typeface="+mn-ea"/>
            </a:endParaRPr>
          </a:p>
          <a:p>
            <a:endParaRPr dirty="0">
              <a:latin typeface="Calibri" panose="020F0502020204030204"/>
              <a:cs typeface="Calibri" panose="020F0502020204030204"/>
            </a:endParaRPr>
          </a:p>
          <a:p>
            <a:r>
              <a:rPr lang="en-US" dirty="0"/>
              <a:t>Secondary bile acids are reabsorbed in the terminal ileum and returned to the liver via the portal circulation, completing the enterohepatic circulation. This recycling mechanism allows for efficient use of bile acids.</a:t>
            </a:r>
          </a:p>
          <a:p>
            <a:endParaRPr lang="en-US" dirty="0"/>
          </a:p>
        </p:txBody>
      </p:sp>
      <p:pic>
        <p:nvPicPr>
          <p:cNvPr id="2" name="Content Placeholder 5">
            <a:extLst>
              <a:ext uri="{FF2B5EF4-FFF2-40B4-BE49-F238E27FC236}">
                <a16:creationId xmlns:a16="http://schemas.microsoft.com/office/drawing/2014/main" id="{0851F1E7-198A-40B5-A5AF-471362361A08}"/>
              </a:ext>
            </a:extLst>
          </p:cNvPr>
          <p:cNvPicPr>
            <a:picLocks noGrp="1" noChangeAspect="1"/>
          </p:cNvPicPr>
          <p:nvPr/>
        </p:nvPicPr>
        <p:blipFill>
          <a:blip r:embed="rId3"/>
          <a:stretch>
            <a:fillRect/>
          </a:stretch>
        </p:blipFill>
        <p:spPr>
          <a:xfrm>
            <a:off x="304800" y="1600200"/>
            <a:ext cx="8567405" cy="4466284"/>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03237"/>
            <a:ext cx="7886700" cy="1325563"/>
          </a:xfrm>
        </p:spPr>
        <p:txBody>
          <a:bodyPr>
            <a:normAutofit fontScale="90000"/>
          </a:bodyPr>
          <a:lstStyle/>
          <a:p>
            <a:br>
              <a:rPr lang="en-US" sz="3600" b="1" dirty="0">
                <a:solidFill>
                  <a:srgbClr val="002060"/>
                </a:solidFill>
              </a:rPr>
            </a:br>
            <a:r>
              <a:rPr lang="en-US" sz="3600" b="1" dirty="0">
                <a:solidFill>
                  <a:srgbClr val="002060"/>
                </a:solidFill>
              </a:rPr>
              <a:t>FUNCTIONS OF SALIVA</a:t>
            </a:r>
            <a:br>
              <a:rPr lang="en-US" sz="3600" b="1" dirty="0">
                <a:solidFill>
                  <a:srgbClr val="002060"/>
                </a:solidFill>
              </a:rPr>
            </a:br>
            <a:endParaRPr lang="en-US" sz="3600" b="1" spc="-10" dirty="0">
              <a:solidFill>
                <a:schemeClr val="tx1">
                  <a:lumMod val="95000"/>
                  <a:lumOff val="5000"/>
                </a:schemeClr>
              </a:solidFill>
              <a:latin typeface="Calibri" panose="020F0502020204030204"/>
              <a:cs typeface="Calibri" panose="020F0502020204030204"/>
              <a:sym typeface="+mn-ea"/>
            </a:endParaRPr>
          </a:p>
        </p:txBody>
      </p:sp>
      <p:sp>
        <p:nvSpPr>
          <p:cNvPr id="3" name="Content Placeholder 2"/>
          <p:cNvSpPr>
            <a:spLocks noGrp="1"/>
          </p:cNvSpPr>
          <p:nvPr>
            <p:ph idx="1"/>
          </p:nvPr>
        </p:nvSpPr>
        <p:spPr>
          <a:xfrm>
            <a:off x="628650" y="1973262"/>
            <a:ext cx="7886700" cy="4351338"/>
          </a:xfrm>
        </p:spPr>
        <p:txBody>
          <a:bodyPr/>
          <a:lstStyle/>
          <a:p>
            <a:pPr algn="just"/>
            <a:r>
              <a:rPr lang="en-US" sz="2400" b="1" dirty="0"/>
              <a:t>Lubrication</a:t>
            </a:r>
            <a:r>
              <a:rPr lang="en-US" sz="2400" dirty="0"/>
              <a:t>: It is the most important function and is due to its content </a:t>
            </a:r>
            <a:r>
              <a:rPr lang="en-US" sz="2400" dirty="0">
                <a:solidFill>
                  <a:srgbClr val="002060"/>
                </a:solidFill>
              </a:rPr>
              <a:t>MUCIN</a:t>
            </a:r>
            <a:r>
              <a:rPr lang="en-US" sz="2400" dirty="0"/>
              <a:t>. Chewing is facilitated and along with movements of tongue the moistened and masticated food is converted into bolus. This lubrication also helps in swallowing. Lubrication of oral cavity also helps in talking.</a:t>
            </a:r>
            <a:endParaRPr lang="en-US" dirty="0"/>
          </a:p>
          <a:p>
            <a:pPr algn="just"/>
            <a:r>
              <a:rPr lang="en-US" sz="2400" b="1" dirty="0"/>
              <a:t>Solvent action</a:t>
            </a:r>
            <a:r>
              <a:rPr lang="en-US" sz="2400" dirty="0"/>
              <a:t>: by dissolving certain food contents the saliva stimulates the taste buds and also stimulates appetite and increases further flow of saliva as well as gastric juice.</a:t>
            </a:r>
          </a:p>
          <a:p>
            <a:pPr algn="just"/>
            <a:r>
              <a:rPr lang="en-US" sz="2400" b="1" dirty="0"/>
              <a:t>Cleansing action</a:t>
            </a:r>
            <a:r>
              <a:rPr lang="en-US" sz="2400" dirty="0"/>
              <a:t>: constant salivary secretion </a:t>
            </a:r>
            <a:r>
              <a:rPr lang="en-US" sz="2400" u="sng" dirty="0"/>
              <a:t>inhibits bacterial growth in oral cavity </a:t>
            </a:r>
            <a:r>
              <a:rPr lang="en-US" sz="2400" dirty="0"/>
              <a:t>so maintain good oral </a:t>
            </a:r>
            <a:r>
              <a:rPr lang="en-US" sz="2400" dirty="0" err="1"/>
              <a:t>hygeine</a:t>
            </a:r>
            <a:r>
              <a:rPr lang="en-US" sz="2400" dirty="0"/>
              <a:t>. The lysozyme also suppress bacterial growth. Saliva also retards the development of dental caries. </a:t>
            </a:r>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t>19</a:t>
            </a:fld>
            <a:endParaRPr lang="en-US"/>
          </a:p>
        </p:txBody>
      </p:sp>
      <p:sp>
        <p:nvSpPr>
          <p:cNvPr id="3" name="Content Placeholder 2">
            <a:extLst>
              <a:ext uri="{FF2B5EF4-FFF2-40B4-BE49-F238E27FC236}">
                <a16:creationId xmlns:a16="http://schemas.microsoft.com/office/drawing/2014/main" id="{FE9CC286-3A8B-1012-EC3A-434A70073DAA}"/>
              </a:ext>
            </a:extLst>
          </p:cNvPr>
          <p:cNvSpPr>
            <a:spLocks noGrp="1"/>
          </p:cNvSpPr>
          <p:nvPr>
            <p:ph idx="1"/>
          </p:nvPr>
        </p:nvSpPr>
        <p:spPr>
          <a:xfrm>
            <a:off x="628650" y="304800"/>
            <a:ext cx="7886700" cy="5872163"/>
          </a:xfrm>
        </p:spPr>
        <p:txBody>
          <a:bodyPr/>
          <a:lstStyle/>
          <a:p>
            <a:r>
              <a:rPr lang="en-US" b="1" dirty="0"/>
              <a:t>Functions of Saliva:</a:t>
            </a:r>
            <a:endParaRPr lang="en-US" dirty="0"/>
          </a:p>
          <a:p>
            <a:pPr algn="just"/>
            <a:r>
              <a:rPr lang="en-US" sz="2400" b="1" dirty="0"/>
              <a:t>Digestive function</a:t>
            </a:r>
            <a:r>
              <a:rPr lang="en-US" sz="2400" dirty="0"/>
              <a:t>: salivary amylase helps in digestion of carbohydrates.</a:t>
            </a:r>
          </a:p>
          <a:p>
            <a:pPr algn="just"/>
            <a:r>
              <a:rPr lang="en-US" sz="2400" b="1" dirty="0"/>
              <a:t>Excretory function: </a:t>
            </a:r>
            <a:r>
              <a:rPr lang="en-US" sz="2400" dirty="0"/>
              <a:t>saliva is a vehicle for excretion of certain drugs like ethanol, morphine, penicillin of inorganic ions like K, Ca and HCO</a:t>
            </a:r>
            <a:r>
              <a:rPr lang="en-US" sz="2400" baseline="-25000" dirty="0"/>
              <a:t>3</a:t>
            </a:r>
            <a:r>
              <a:rPr lang="en-US" sz="2400" dirty="0"/>
              <a:t>, </a:t>
            </a:r>
            <a:r>
              <a:rPr lang="en-US" sz="2400" dirty="0" err="1"/>
              <a:t>thiocynate</a:t>
            </a:r>
            <a:r>
              <a:rPr lang="en-US" sz="2400" dirty="0"/>
              <a:t>, iodine and IgA.</a:t>
            </a:r>
          </a:p>
          <a:p>
            <a:pPr algn="just"/>
            <a:r>
              <a:rPr lang="en-US" sz="2400" dirty="0"/>
              <a:t>Several types of viruses like that of polio, rabies, mumps are also excreted in saliva.</a:t>
            </a:r>
          </a:p>
          <a:p>
            <a:pPr algn="just"/>
            <a:r>
              <a:rPr lang="en-US" sz="2400" b="1" i="1" u="sng" dirty="0"/>
              <a:t>Urea in Chronic Renal Failure and Glucose in Diabetes are also excreted in saliva. </a:t>
            </a:r>
          </a:p>
          <a:p>
            <a:r>
              <a:rPr lang="en-US" sz="2400" b="1" dirty="0"/>
              <a:t>Regulation of water intake:</a:t>
            </a:r>
            <a:r>
              <a:rPr lang="en-US" sz="2400" dirty="0"/>
              <a:t> in Dehydration secretion of saliva is suppressed and dryness of oral and pharyngeal mucosa produces sensation of thirst.</a:t>
            </a: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3900" y="1290433"/>
            <a:ext cx="7772400" cy="1470025"/>
          </a:xfrm>
        </p:spPr>
        <p:txBody>
          <a:bodyPr>
            <a:normAutofit fontScale="90000"/>
          </a:bodyPr>
          <a:lstStyle/>
          <a:p>
            <a:r>
              <a:rPr lang="en-US" b="1" dirty="0"/>
              <a:t>2</a:t>
            </a:r>
            <a:r>
              <a:rPr lang="en-US" b="1" baseline="30000" dirty="0"/>
              <a:t>nd</a:t>
            </a:r>
            <a:r>
              <a:rPr lang="en-US" b="1" dirty="0"/>
              <a:t> Year MBBS</a:t>
            </a:r>
            <a:br>
              <a:rPr lang="en-US" b="1" dirty="0"/>
            </a:br>
            <a:r>
              <a:rPr lang="en-US" b="1" dirty="0"/>
              <a:t>Gastrointestinal Tract Module</a:t>
            </a:r>
            <a:br>
              <a:rPr lang="en-US" b="1" dirty="0"/>
            </a:br>
            <a:r>
              <a:rPr lang="en-US" sz="4000" b="1" dirty="0"/>
              <a:t>Large Group Interactive Session (LGIS)</a:t>
            </a:r>
            <a:br>
              <a:rPr lang="en-US" sz="4000" b="1" dirty="0"/>
            </a:br>
            <a:r>
              <a:rPr lang="en-US" sz="4000" b="1" dirty="0"/>
              <a:t>Saliva</a:t>
            </a:r>
          </a:p>
        </p:txBody>
      </p:sp>
      <p:sp>
        <p:nvSpPr>
          <p:cNvPr id="3" name="Subtitle 2"/>
          <p:cNvSpPr>
            <a:spLocks noGrp="1"/>
          </p:cNvSpPr>
          <p:nvPr>
            <p:ph type="subTitle" idx="1"/>
          </p:nvPr>
        </p:nvSpPr>
        <p:spPr>
          <a:xfrm>
            <a:off x="609600" y="5943444"/>
            <a:ext cx="8534400" cy="762000"/>
          </a:xfrm>
        </p:spPr>
        <p:txBody>
          <a:bodyPr>
            <a:normAutofit fontScale="25000" lnSpcReduction="20000"/>
          </a:bodyPr>
          <a:lstStyle/>
          <a:p>
            <a:pPr algn="l"/>
            <a:r>
              <a:rPr lang="en-US" sz="7200" b="1" dirty="0">
                <a:cs typeface="Times New Roman" panose="02020603050405020304" pitchFamily="18" charset="0"/>
              </a:rPr>
              <a:t>Presenter: Dr. Almas </a:t>
            </a:r>
            <a:r>
              <a:rPr lang="en-US" sz="7200" b="1" dirty="0" err="1">
                <a:cs typeface="Times New Roman" panose="02020603050405020304" pitchFamily="18" charset="0"/>
              </a:rPr>
              <a:t>Ajaz</a:t>
            </a:r>
            <a:r>
              <a:rPr lang="en-US" sz="7200" b="1" dirty="0">
                <a:cs typeface="Times New Roman" panose="02020603050405020304" pitchFamily="18" charset="0"/>
              </a:rPr>
              <a:t>				</a:t>
            </a:r>
          </a:p>
          <a:p>
            <a:pPr algn="l"/>
            <a:r>
              <a:rPr lang="en-US" sz="7200" b="1" dirty="0">
                <a:cs typeface="Times New Roman" panose="02020603050405020304" pitchFamily="18" charset="0"/>
              </a:rPr>
              <a:t>                                       			</a:t>
            </a:r>
            <a:r>
              <a:rPr lang="en-US" sz="3300" b="1" dirty="0">
                <a:cs typeface="Times New Roman" panose="02020603050405020304" pitchFamily="18" charset="0"/>
              </a:rPr>
              <a:t>			</a:t>
            </a:r>
            <a:r>
              <a:rPr lang="en-US" sz="2400" b="1" dirty="0">
                <a:cs typeface="Times New Roman" panose="02020603050405020304" pitchFamily="18" charset="0"/>
              </a:rPr>
              <a:t>		</a:t>
            </a:r>
            <a:endParaRPr lang="en-US" sz="2400" b="1" dirty="0"/>
          </a:p>
        </p:txBody>
      </p:sp>
      <p:pic>
        <p:nvPicPr>
          <p:cNvPr id="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83028"/>
            <a:ext cx="914400" cy="9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3" cstate="print">
            <a:extLst>
              <a:ext uri="{BEBA8EAE-BF5A-486C-A8C5-ECC9F3942E4B}">
                <a14:imgProps xmlns:a14="http://schemas.microsoft.com/office/drawing/2010/main">
                  <a14:imgLayer r:embed="rId4">
                    <a14:imgEffect>
                      <a14:brightnessContrast bright="40000" contrast="-400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152401" y="3505200"/>
            <a:ext cx="1752599" cy="1871804"/>
          </a:xfrm>
          <a:prstGeom prst="rect">
            <a:avLst/>
          </a:prstGeom>
        </p:spPr>
      </p:pic>
      <p:pic>
        <p:nvPicPr>
          <p:cNvPr id="7" name="Picture 6"/>
          <p:cNvPicPr>
            <a:picLocks noChangeAspect="1"/>
          </p:cNvPicPr>
          <p:nvPr/>
        </p:nvPicPr>
        <p:blipFill>
          <a:blip r:embed="rId5"/>
          <a:stretch>
            <a:fillRect/>
          </a:stretch>
        </p:blipFill>
        <p:spPr>
          <a:xfrm>
            <a:off x="7696200" y="152400"/>
            <a:ext cx="990600" cy="93365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27037"/>
            <a:ext cx="7886700" cy="1325563"/>
          </a:xfrm>
        </p:spPr>
        <p:txBody>
          <a:bodyPr>
            <a:normAutofit/>
          </a:bodyPr>
          <a:lstStyle/>
          <a:p>
            <a:pPr algn="l"/>
            <a:r>
              <a:rPr lang="en-GB" sz="3600" b="1" dirty="0">
                <a:solidFill>
                  <a:srgbClr val="002060"/>
                </a:solidFill>
              </a:rPr>
              <a:t>Neural Control of Salivation </a:t>
            </a:r>
            <a:endParaRPr lang="en-US" sz="3600" b="1" spc="-10" dirty="0">
              <a:solidFill>
                <a:schemeClr val="tx1">
                  <a:lumMod val="95000"/>
                  <a:lumOff val="5000"/>
                </a:schemeClr>
              </a:solidFill>
              <a:latin typeface="Calibri" panose="020F0502020204030204"/>
              <a:cs typeface="Calibri" panose="020F0502020204030204"/>
              <a:sym typeface="+mn-ea"/>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t>20</a:t>
            </a:fld>
            <a:endParaRPr lang="en-US"/>
          </a:p>
        </p:txBody>
      </p:sp>
      <p:sp>
        <p:nvSpPr>
          <p:cNvPr id="8" name="Content Placeholder 7"/>
          <p:cNvSpPr>
            <a:spLocks noGrp="1"/>
          </p:cNvSpPr>
          <p:nvPr>
            <p:ph idx="1"/>
          </p:nvPr>
        </p:nvSpPr>
        <p:spPr/>
        <p:txBody>
          <a:bodyPr>
            <a:normAutofit fontScale="97500"/>
          </a:bodyPr>
          <a:lstStyle/>
          <a:p>
            <a:r>
              <a:rPr lang="en-US" dirty="0"/>
              <a:t>Pancreatic juice is a fluid secreted by the pancreas, an organ located behind the stomach in the abdominal cavity. </a:t>
            </a:r>
          </a:p>
          <a:p>
            <a:r>
              <a:rPr lang="en-US" dirty="0"/>
              <a:t>This clear alkaline fluid plays a crucial role in digestion, particularly in the breakdown of carbohydrates, proteins, and fats in the small intestine.</a:t>
            </a:r>
          </a:p>
          <a:p>
            <a:endParaRPr lang="en-US" dirty="0"/>
          </a:p>
        </p:txBody>
      </p:sp>
      <p:pic>
        <p:nvPicPr>
          <p:cNvPr id="3" name="Picture 2" descr="Gastrointestinal Secretion - Physiology - An Illustrated Review">
            <a:extLst>
              <a:ext uri="{FF2B5EF4-FFF2-40B4-BE49-F238E27FC236}">
                <a16:creationId xmlns:a16="http://schemas.microsoft.com/office/drawing/2014/main" id="{F92C7D9B-60B5-47F9-9EBA-4578F6078492}"/>
              </a:ext>
            </a:extLst>
          </p:cNvPr>
          <p:cNvPicPr>
            <a:picLocks noGrp="1"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199" y="1691382"/>
            <a:ext cx="8809602" cy="347523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0671" y="457200"/>
            <a:ext cx="7886700" cy="1325563"/>
          </a:xfrm>
        </p:spPr>
        <p:txBody>
          <a:bodyPr/>
          <a:lstStyle/>
          <a:p>
            <a:pPr algn="l"/>
            <a:r>
              <a:rPr lang="en-GB" b="1" dirty="0">
                <a:solidFill>
                  <a:srgbClr val="002060"/>
                </a:solidFill>
              </a:rPr>
              <a:t>Secretion due to Conditioned Reflexes </a:t>
            </a:r>
            <a:endParaRPr lang="en-US" b="1" dirty="0">
              <a:latin typeface="+mn-lt"/>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t>21</a:t>
            </a:fld>
            <a:endParaRPr lang="en-US"/>
          </a:p>
        </p:txBody>
      </p:sp>
      <p:sp>
        <p:nvSpPr>
          <p:cNvPr id="7" name="Content Placeholder 3"/>
          <p:cNvSpPr txBox="1"/>
          <p:nvPr/>
        </p:nvSpPr>
        <p:spPr>
          <a:xfrm>
            <a:off x="462915" y="1600200"/>
            <a:ext cx="8376285" cy="4982845"/>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a:r>
              <a:rPr lang="en-US" sz="2400" dirty="0"/>
              <a:t>Secretion due to conditioned reflexes occur in an empty mouth from senses of sight and smell. Nausea and vomiting are also associated with increased salivation.</a:t>
            </a:r>
          </a:p>
          <a:p>
            <a:pPr marL="0" indent="0">
              <a:buFont typeface="Arial" panose="020B0604020202020204" pitchFamily="34" charset="0"/>
              <a:buNone/>
            </a:pP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endParaRPr lang="en-US" sz="3600" b="1" spc="-10" dirty="0">
              <a:solidFill>
                <a:schemeClr val="tx1">
                  <a:lumMod val="95000"/>
                  <a:lumOff val="5000"/>
                </a:schemeClr>
              </a:solidFill>
              <a:latin typeface="+mn-lt"/>
              <a:cs typeface="Calibri" panose="020F0502020204030204"/>
              <a:sym typeface="+mn-ea"/>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t>22</a:t>
            </a:fld>
            <a:endParaRPr lang="en-US"/>
          </a:p>
        </p:txBody>
      </p:sp>
      <p:sp>
        <p:nvSpPr>
          <p:cNvPr id="5" name="Content Placeholder 4"/>
          <p:cNvSpPr>
            <a:spLocks noGrp="1"/>
          </p:cNvSpPr>
          <p:nvPr>
            <p:ph idx="1"/>
          </p:nvPr>
        </p:nvSpPr>
        <p:spPr/>
        <p:txBody>
          <a:bodyPr/>
          <a:lstStyle/>
          <a:p>
            <a:endParaRPr dirty="0">
              <a:latin typeface="Calibri" panose="020F0502020204030204"/>
              <a:cs typeface="Calibri" panose="020F0502020204030204"/>
            </a:endParaRPr>
          </a:p>
          <a:p>
            <a:pPr marL="0" indent="0">
              <a:buNone/>
            </a:pPr>
            <a:endParaRPr dirty="0">
              <a:latin typeface="Calibri" panose="020F0502020204030204"/>
              <a:cs typeface="Calibri" panose="020F0502020204030204"/>
            </a:endParaRPr>
          </a:p>
          <a:p>
            <a:endParaRPr lang="en-US" dirty="0"/>
          </a:p>
        </p:txBody>
      </p:sp>
      <p:pic>
        <p:nvPicPr>
          <p:cNvPr id="3" name="Content Placeholder 3">
            <a:extLst>
              <a:ext uri="{FF2B5EF4-FFF2-40B4-BE49-F238E27FC236}">
                <a16:creationId xmlns:a16="http://schemas.microsoft.com/office/drawing/2014/main" id="{3B964958-337C-63E2-B695-9E549847A5F6}"/>
              </a:ext>
            </a:extLst>
          </p:cNvPr>
          <p:cNvPicPr>
            <a:picLocks noGrp="1" noChangeAspect="1"/>
          </p:cNvPicPr>
          <p:nvPr/>
        </p:nvPicPr>
        <p:blipFill>
          <a:blip r:embed="rId2"/>
          <a:stretch>
            <a:fillRect/>
          </a:stretch>
        </p:blipFill>
        <p:spPr>
          <a:xfrm>
            <a:off x="388861" y="42922"/>
            <a:ext cx="8366277" cy="6772156"/>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p:nvPr/>
        </p:nvSpPr>
        <p:spPr>
          <a:xfrm>
            <a:off x="228600" y="365127"/>
            <a:ext cx="8686800" cy="854074"/>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600" b="1" dirty="0"/>
              <a:t>Vertical Integration</a:t>
            </a:r>
            <a:endParaRPr lang="en-US" sz="3600" b="1" dirty="0">
              <a:latin typeface="+mn-lt"/>
            </a:endParaRPr>
          </a:p>
        </p:txBody>
      </p:sp>
      <p:sp>
        <p:nvSpPr>
          <p:cNvPr id="7" name="Content Placeholder 5"/>
          <p:cNvSpPr txBox="1"/>
          <p:nvPr/>
        </p:nvSpPr>
        <p:spPr>
          <a:xfrm>
            <a:off x="776514" y="1400628"/>
            <a:ext cx="7910286" cy="6524172"/>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3200" dirty="0"/>
              <a:t>Sialolithiasis is a benign condition involving the formation of stones within the ducts of salivary glands. In some cases it can obstruct the salivary ducts leading to inflammation. The symptoms of sialolithiasis include swelling and decreased salivary flow.</a:t>
            </a:r>
            <a:endParaRPr lang="en-GB" sz="3200" dirty="0"/>
          </a:p>
          <a:p>
            <a:r>
              <a:rPr lang="en-GB" sz="3200" b="0" i="0" dirty="0">
                <a:solidFill>
                  <a:srgbClr val="1F1F1F"/>
                </a:solidFill>
                <a:effectLst/>
              </a:rPr>
              <a:t>Sjogren’s syndrome is </a:t>
            </a:r>
            <a:r>
              <a:rPr lang="en-GB" sz="3200" b="0" i="0" dirty="0">
                <a:solidFill>
                  <a:srgbClr val="040C28"/>
                </a:solidFill>
                <a:effectLst/>
              </a:rPr>
              <a:t>a chronic autoimmune disorder that happens when the immune system attacks the glands that make moisture in the eyes, mouth, and other parts of the body</a:t>
            </a:r>
            <a:endParaRPr lang="en-US" sz="3200" dirty="0"/>
          </a:p>
          <a:p>
            <a:endParaRPr lang="en-US" sz="3200" dirty="0"/>
          </a:p>
        </p:txBody>
      </p:sp>
      <p:sp>
        <p:nvSpPr>
          <p:cNvPr id="4" name="Slide Number Placeholder 3"/>
          <p:cNvSpPr>
            <a:spLocks noGrp="1"/>
          </p:cNvSpPr>
          <p:nvPr>
            <p:ph type="sldNum" sz="quarter" idx="12"/>
          </p:nvPr>
        </p:nvSpPr>
        <p:spPr/>
        <p:txBody>
          <a:bodyPr/>
          <a:lstStyle/>
          <a:p>
            <a:fld id="{B6F15528-21DE-4FAA-801E-634DDDAF4B2B}" type="slidenum">
              <a:rPr lang="en-US" smtClean="0"/>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0" y="762000"/>
            <a:ext cx="5953125" cy="1143000"/>
          </a:xfrm>
        </p:spPr>
        <p:txBody>
          <a:bodyPr>
            <a:normAutofit/>
          </a:bodyPr>
          <a:lstStyle/>
          <a:p>
            <a:pPr algn="ctr"/>
            <a:r>
              <a:rPr lang="en-US" sz="4000" b="1" spc="-10" dirty="0" err="1">
                <a:solidFill>
                  <a:schemeClr val="tx1">
                    <a:lumMod val="95000"/>
                    <a:lumOff val="5000"/>
                  </a:schemeClr>
                </a:solidFill>
                <a:latin typeface="+mn-lt"/>
                <a:cs typeface="Calibri" panose="020F0502020204030204"/>
                <a:sym typeface="+mn-ea"/>
              </a:rPr>
              <a:t>Sjorgens</a:t>
            </a:r>
            <a:r>
              <a:rPr lang="en-US" sz="4000" b="1" spc="-10" dirty="0">
                <a:solidFill>
                  <a:schemeClr val="tx1">
                    <a:lumMod val="95000"/>
                    <a:lumOff val="5000"/>
                  </a:schemeClr>
                </a:solidFill>
                <a:latin typeface="+mn-lt"/>
                <a:cs typeface="Calibri" panose="020F0502020204030204"/>
                <a:sym typeface="+mn-ea"/>
              </a:rPr>
              <a:t> Syndrome</a:t>
            </a:r>
          </a:p>
        </p:txBody>
      </p:sp>
      <p:sp>
        <p:nvSpPr>
          <p:cNvPr id="6" name="Slide Number Placeholder 5"/>
          <p:cNvSpPr>
            <a:spLocks noGrp="1"/>
          </p:cNvSpPr>
          <p:nvPr>
            <p:ph type="sldNum" sz="quarter" idx="12"/>
          </p:nvPr>
        </p:nvSpPr>
        <p:spPr/>
        <p:txBody>
          <a:bodyPr/>
          <a:lstStyle/>
          <a:p>
            <a:fld id="{B6F15528-21DE-4FAA-801E-634DDDAF4B2B}" type="slidenum">
              <a:rPr lang="en-US" smtClean="0"/>
              <a:t>24</a:t>
            </a:fld>
            <a:endParaRPr lang="en-US"/>
          </a:p>
        </p:txBody>
      </p:sp>
      <p:sp>
        <p:nvSpPr>
          <p:cNvPr id="2" name="Text Box 1"/>
          <p:cNvSpPr txBox="1"/>
          <p:nvPr/>
        </p:nvSpPr>
        <p:spPr>
          <a:xfrm>
            <a:off x="1828800" y="1804670"/>
            <a:ext cx="5588635" cy="4188460"/>
          </a:xfrm>
          <a:prstGeom prst="rect">
            <a:avLst/>
          </a:prstGeom>
          <a:noFill/>
        </p:spPr>
        <p:txBody>
          <a:bodyPr wrap="square" rtlCol="0">
            <a:noAutofit/>
          </a:bodyPr>
          <a:lstStyle/>
          <a:p>
            <a:endParaRPr lang="en-US" sz="2400" dirty="0"/>
          </a:p>
        </p:txBody>
      </p:sp>
      <p:pic>
        <p:nvPicPr>
          <p:cNvPr id="4" name="Content Placeholder 7">
            <a:extLst>
              <a:ext uri="{FF2B5EF4-FFF2-40B4-BE49-F238E27FC236}">
                <a16:creationId xmlns:a16="http://schemas.microsoft.com/office/drawing/2014/main" id="{075EB260-E2C6-E020-3272-FA4519A629A1}"/>
              </a:ext>
            </a:extLst>
          </p:cNvPr>
          <p:cNvPicPr>
            <a:picLocks noGrp="1" noChangeAspect="1"/>
          </p:cNvPicPr>
          <p:nvPr/>
        </p:nvPicPr>
        <p:blipFill>
          <a:blip r:embed="rId2"/>
          <a:stretch>
            <a:fillRect/>
          </a:stretch>
        </p:blipFill>
        <p:spPr>
          <a:xfrm>
            <a:off x="1277085" y="1558831"/>
            <a:ext cx="6589830" cy="3740339"/>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0"/>
            <a:ext cx="7886700" cy="6248400"/>
          </a:xfrm>
        </p:spPr>
        <p:txBody>
          <a:bodyPr>
            <a:normAutofit fontScale="92500" lnSpcReduction="20000"/>
          </a:bodyPr>
          <a:lstStyle/>
          <a:p>
            <a:pPr marL="0" indent="0" algn="ctr">
              <a:buNone/>
            </a:pPr>
            <a:endParaRPr lang="en-US" altLang="en-US" sz="2800" b="1" dirty="0">
              <a:solidFill>
                <a:srgbClr val="002060"/>
              </a:solidFill>
            </a:endParaRPr>
          </a:p>
          <a:p>
            <a:pPr marL="0" indent="0" algn="ctr">
              <a:buNone/>
            </a:pPr>
            <a:endParaRPr lang="en-US" altLang="en-US" sz="2800" b="1" dirty="0">
              <a:solidFill>
                <a:srgbClr val="002060"/>
              </a:solidFill>
            </a:endParaRPr>
          </a:p>
          <a:p>
            <a:pPr marL="0" indent="0" algn="ctr">
              <a:buNone/>
            </a:pPr>
            <a:r>
              <a:rPr lang="en-US" sz="2800" b="1" dirty="0">
                <a:solidFill>
                  <a:srgbClr val="002060"/>
                </a:solidFill>
              </a:rPr>
              <a:t>Family Medicine</a:t>
            </a:r>
          </a:p>
          <a:p>
            <a:pPr marL="0" indent="0">
              <a:buNone/>
            </a:pPr>
            <a:r>
              <a:rPr lang="en-US" sz="2800" dirty="0"/>
              <a:t>Family Medicine plays important role in following manner:</a:t>
            </a:r>
          </a:p>
          <a:p>
            <a:r>
              <a:rPr lang="en-US" sz="2800" b="1" dirty="0"/>
              <a:t>Diagnosis: </a:t>
            </a:r>
            <a:r>
              <a:rPr lang="en-US" sz="2800" dirty="0"/>
              <a:t>They may inquire about symptoms such as dry mouth, difficulty swallowing, or changes in taste, and conduct a brief oral examination to identify potential issues.</a:t>
            </a:r>
          </a:p>
          <a:p>
            <a:r>
              <a:rPr lang="en-US" sz="2800" b="1" dirty="0"/>
              <a:t>Education</a:t>
            </a:r>
            <a:r>
              <a:rPr lang="en-US" sz="2800" dirty="0"/>
              <a:t>: Family physicians can explain how saliva helps prevent tooth decay, aids in digestion, and has antimicrobial properties.</a:t>
            </a:r>
          </a:p>
          <a:p>
            <a:r>
              <a:rPr lang="en-US" sz="2800" b="1" dirty="0"/>
              <a:t>Monitoring: </a:t>
            </a:r>
            <a:r>
              <a:rPr lang="en-US" sz="2800" dirty="0"/>
              <a:t>Family medicine practitioners are vigilant in monitoring patients with conditions like </a:t>
            </a:r>
            <a:r>
              <a:rPr lang="en-US" sz="2800" dirty="0" err="1"/>
              <a:t>Sjögren's</a:t>
            </a:r>
            <a:r>
              <a:rPr lang="en-US" sz="2800" dirty="0"/>
              <a:t> syndrome</a:t>
            </a:r>
          </a:p>
          <a:p>
            <a:r>
              <a:rPr lang="en-US" sz="2800" b="1" dirty="0"/>
              <a:t>Refer to Specialists</a:t>
            </a:r>
            <a:r>
              <a:rPr lang="en-US" sz="2800" dirty="0"/>
              <a:t>: When necessary, family medicine practitioners can refer patients to oral health specialists, such as dentists or oral surgeons</a:t>
            </a:r>
          </a:p>
          <a:p>
            <a:pPr marL="0" indent="0" algn="ctr">
              <a:buNone/>
            </a:pPr>
            <a:endParaRPr lang="en-US" altLang="en-US" sz="2800" dirty="0"/>
          </a:p>
        </p:txBody>
      </p:sp>
      <p:sp>
        <p:nvSpPr>
          <p:cNvPr id="4" name="Slide Number Placeholder 3"/>
          <p:cNvSpPr>
            <a:spLocks noGrp="1"/>
          </p:cNvSpPr>
          <p:nvPr>
            <p:ph type="sldNum" sz="quarter" idx="12"/>
          </p:nvPr>
        </p:nvSpPr>
        <p:spPr/>
        <p:txBody>
          <a:bodyPr/>
          <a:lstStyle/>
          <a:p>
            <a:fld id="{B6F15528-21DE-4FAA-801E-634DDDAF4B2B}" type="slidenum">
              <a:rPr lang="en-US" smtClean="0"/>
              <a:t>25</a:t>
            </a:fld>
            <a:endParaRPr lang="en-US"/>
          </a:p>
        </p:txBody>
      </p:sp>
      <p:sp>
        <p:nvSpPr>
          <p:cNvPr id="5" name="Footer Placeholder 4"/>
          <p:cNvSpPr>
            <a:spLocks noGrp="1"/>
          </p:cNvSpPr>
          <p:nvPr>
            <p:ph type="ftr" sz="quarter" idx="3"/>
          </p:nvPr>
        </p:nvSpPr>
        <p:spPr/>
        <p:txBody>
          <a:bodyPr/>
          <a:lstStyle/>
          <a:p>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31D70-9F3B-B7DD-C028-68E027904DE2}"/>
              </a:ext>
            </a:extLst>
          </p:cNvPr>
          <p:cNvSpPr>
            <a:spLocks noGrp="1"/>
          </p:cNvSpPr>
          <p:nvPr>
            <p:ph type="title"/>
          </p:nvPr>
        </p:nvSpPr>
        <p:spPr/>
        <p:txBody>
          <a:bodyPr/>
          <a:lstStyle/>
          <a:p>
            <a:r>
              <a:rPr lang="en-US" sz="3600" b="1" dirty="0">
                <a:solidFill>
                  <a:srgbClr val="002060"/>
                </a:solidFill>
              </a:rPr>
              <a:t>Artificial Intelligence</a:t>
            </a:r>
            <a:endParaRPr lang="en-US" b="1" dirty="0">
              <a:latin typeface="+mn-lt"/>
            </a:endParaRPr>
          </a:p>
        </p:txBody>
      </p:sp>
      <p:sp>
        <p:nvSpPr>
          <p:cNvPr id="3" name="Content Placeholder 2">
            <a:extLst>
              <a:ext uri="{FF2B5EF4-FFF2-40B4-BE49-F238E27FC236}">
                <a16:creationId xmlns:a16="http://schemas.microsoft.com/office/drawing/2014/main" id="{2708493F-15D0-AC63-146B-01846243C597}"/>
              </a:ext>
            </a:extLst>
          </p:cNvPr>
          <p:cNvSpPr>
            <a:spLocks noGrp="1"/>
          </p:cNvSpPr>
          <p:nvPr>
            <p:ph idx="1"/>
          </p:nvPr>
        </p:nvSpPr>
        <p:spPr/>
        <p:txBody>
          <a:bodyPr/>
          <a:lstStyle/>
          <a:p>
            <a:pPr marL="0" indent="0">
              <a:buNone/>
            </a:pPr>
            <a:r>
              <a:rPr lang="en-US" dirty="0"/>
              <a:t>Artificial Intelligence </a:t>
            </a:r>
            <a:r>
              <a:rPr lang="en-GB" dirty="0"/>
              <a:t>plays role </a:t>
            </a:r>
            <a:r>
              <a:rPr lang="en-US" dirty="0"/>
              <a:t>in following </a:t>
            </a:r>
            <a:r>
              <a:rPr lang="en-GB" dirty="0"/>
              <a:t>aspects:</a:t>
            </a:r>
          </a:p>
          <a:p>
            <a:r>
              <a:rPr lang="en-US" dirty="0"/>
              <a:t>AI can help in personalized nutrition plan for patients</a:t>
            </a:r>
          </a:p>
          <a:p>
            <a:r>
              <a:rPr lang="en-US" dirty="0"/>
              <a:t>AI can help in diagnosis of salivary problems like xerostomia or Sjogren syndrome</a:t>
            </a:r>
          </a:p>
          <a:p>
            <a:r>
              <a:rPr lang="en-US" dirty="0"/>
              <a:t>AI can help in specific food recommendations</a:t>
            </a:r>
          </a:p>
          <a:p>
            <a:r>
              <a:rPr lang="en-US" dirty="0"/>
              <a:t>AI can help in development of new drugs</a:t>
            </a:r>
          </a:p>
          <a:p>
            <a:endParaRPr lang="en-US" dirty="0"/>
          </a:p>
        </p:txBody>
      </p:sp>
      <p:sp>
        <p:nvSpPr>
          <p:cNvPr id="4" name="Slide Number Placeholder 3">
            <a:extLst>
              <a:ext uri="{FF2B5EF4-FFF2-40B4-BE49-F238E27FC236}">
                <a16:creationId xmlns:a16="http://schemas.microsoft.com/office/drawing/2014/main" id="{BF7543F7-AB77-3BCE-DA36-B9257AB4F03C}"/>
              </a:ext>
            </a:extLst>
          </p:cNvPr>
          <p:cNvSpPr>
            <a:spLocks noGrp="1"/>
          </p:cNvSpPr>
          <p:nvPr>
            <p:ph type="sldNum" sz="quarter" idx="12"/>
          </p:nvPr>
        </p:nvSpPr>
        <p:spPr/>
        <p:txBody>
          <a:bodyPr/>
          <a:lstStyle/>
          <a:p>
            <a:fld id="{B6F15528-21DE-4FAA-801E-634DDDAF4B2B}" type="slidenum">
              <a:rPr lang="en-US" smtClean="0"/>
              <a:t>26</a:t>
            </a:fld>
            <a:endParaRPr lang="en-US"/>
          </a:p>
        </p:txBody>
      </p:sp>
      <p:sp>
        <p:nvSpPr>
          <p:cNvPr id="5" name="Footer Placeholder 4">
            <a:extLst>
              <a:ext uri="{FF2B5EF4-FFF2-40B4-BE49-F238E27FC236}">
                <a16:creationId xmlns:a16="http://schemas.microsoft.com/office/drawing/2014/main" id="{6B9C6FF9-53AC-1FF3-FE2F-E090B2AF337C}"/>
              </a:ext>
            </a:extLst>
          </p:cNvPr>
          <p:cNvSpPr>
            <a:spLocks noGrp="1"/>
          </p:cNvSpPr>
          <p:nvPr>
            <p:ph type="ftr" sz="quarter" idx="3"/>
          </p:nvPr>
        </p:nvSpPr>
        <p:spPr/>
        <p:txBody>
          <a:bodyPr/>
          <a:lstStyle/>
          <a:p>
            <a:endParaRPr lang="en-US" dirty="0"/>
          </a:p>
        </p:txBody>
      </p:sp>
    </p:spTree>
    <p:extLst>
      <p:ext uri="{BB962C8B-B14F-4D97-AF65-F5344CB8AC3E}">
        <p14:creationId xmlns:p14="http://schemas.microsoft.com/office/powerpoint/2010/main" val="24201959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D8099-79BB-0C66-53E5-67824927EBBE}"/>
              </a:ext>
            </a:extLst>
          </p:cNvPr>
          <p:cNvSpPr>
            <a:spLocks noGrp="1"/>
          </p:cNvSpPr>
          <p:nvPr>
            <p:ph type="title"/>
          </p:nvPr>
        </p:nvSpPr>
        <p:spPr/>
        <p:txBody>
          <a:bodyPr/>
          <a:lstStyle/>
          <a:p>
            <a:r>
              <a:rPr lang="en-US" sz="3600" b="1" dirty="0">
                <a:solidFill>
                  <a:srgbClr val="002060"/>
                </a:solidFill>
              </a:rPr>
              <a:t>Bioethics</a:t>
            </a:r>
            <a:endParaRPr lang="en-US" b="1" dirty="0">
              <a:latin typeface="+mn-lt"/>
            </a:endParaRPr>
          </a:p>
        </p:txBody>
      </p:sp>
      <p:sp>
        <p:nvSpPr>
          <p:cNvPr id="3" name="Content Placeholder 2">
            <a:extLst>
              <a:ext uri="{FF2B5EF4-FFF2-40B4-BE49-F238E27FC236}">
                <a16:creationId xmlns:a16="http://schemas.microsoft.com/office/drawing/2014/main" id="{43328B1C-C3C6-8320-EC0C-A076CE2E0DD1}"/>
              </a:ext>
            </a:extLst>
          </p:cNvPr>
          <p:cNvSpPr>
            <a:spLocks noGrp="1"/>
          </p:cNvSpPr>
          <p:nvPr>
            <p:ph idx="1"/>
          </p:nvPr>
        </p:nvSpPr>
        <p:spPr/>
        <p:txBody>
          <a:bodyPr/>
          <a:lstStyle/>
          <a:p>
            <a:r>
              <a:rPr lang="en-US" sz="2400" dirty="0"/>
              <a:t>Highlight the valuable insights saliva provides for research and diagnostics.</a:t>
            </a:r>
          </a:p>
          <a:p>
            <a:r>
              <a:rPr lang="en-US" sz="2400" dirty="0"/>
              <a:t>Emphasize the ethical necessity of obtaining </a:t>
            </a:r>
            <a:r>
              <a:rPr lang="en-US" sz="2400" b="1" dirty="0"/>
              <a:t>informed consent </a:t>
            </a:r>
            <a:r>
              <a:rPr lang="en-US" sz="2400" dirty="0"/>
              <a:t>for saliva sample collection.</a:t>
            </a:r>
          </a:p>
          <a:p>
            <a:r>
              <a:rPr lang="en-US" sz="2400" dirty="0"/>
              <a:t>Address the critical need </a:t>
            </a:r>
            <a:r>
              <a:rPr lang="en-US" sz="2400" b="1" dirty="0"/>
              <a:t>to protect participant privacy </a:t>
            </a:r>
            <a:r>
              <a:rPr lang="en-US" sz="2400" dirty="0"/>
              <a:t>and maintain confidentiality in handling saliva-based genetic information.</a:t>
            </a:r>
          </a:p>
          <a:p>
            <a:r>
              <a:rPr lang="en-US" sz="2400" dirty="0"/>
              <a:t>Briefly touch upon </a:t>
            </a:r>
            <a:r>
              <a:rPr lang="en-US" sz="2400" b="1" dirty="0"/>
              <a:t>ethical challenges </a:t>
            </a:r>
            <a:r>
              <a:rPr lang="en-US" sz="2400" dirty="0"/>
              <a:t>associated with emerging saliva-based technologies and stress the importance of regulatory oversight.</a:t>
            </a:r>
          </a:p>
          <a:p>
            <a:endParaRPr lang="en-US" dirty="0"/>
          </a:p>
        </p:txBody>
      </p:sp>
      <p:sp>
        <p:nvSpPr>
          <p:cNvPr id="4" name="Slide Number Placeholder 3">
            <a:extLst>
              <a:ext uri="{FF2B5EF4-FFF2-40B4-BE49-F238E27FC236}">
                <a16:creationId xmlns:a16="http://schemas.microsoft.com/office/drawing/2014/main" id="{2E5706E4-657A-3446-DADF-B7CDC9DD0FE5}"/>
              </a:ext>
            </a:extLst>
          </p:cNvPr>
          <p:cNvSpPr>
            <a:spLocks noGrp="1"/>
          </p:cNvSpPr>
          <p:nvPr>
            <p:ph type="sldNum" sz="quarter" idx="12"/>
          </p:nvPr>
        </p:nvSpPr>
        <p:spPr/>
        <p:txBody>
          <a:bodyPr/>
          <a:lstStyle/>
          <a:p>
            <a:fld id="{B6F15528-21DE-4FAA-801E-634DDDAF4B2B}" type="slidenum">
              <a:rPr lang="en-US" smtClean="0"/>
              <a:t>27</a:t>
            </a:fld>
            <a:endParaRPr lang="en-US"/>
          </a:p>
        </p:txBody>
      </p:sp>
      <p:sp>
        <p:nvSpPr>
          <p:cNvPr id="5" name="Footer Placeholder 4">
            <a:extLst>
              <a:ext uri="{FF2B5EF4-FFF2-40B4-BE49-F238E27FC236}">
                <a16:creationId xmlns:a16="http://schemas.microsoft.com/office/drawing/2014/main" id="{F6F0FE7D-82F5-0CD6-B981-8A928C0D3D34}"/>
              </a:ext>
            </a:extLst>
          </p:cNvPr>
          <p:cNvSpPr>
            <a:spLocks noGrp="1"/>
          </p:cNvSpPr>
          <p:nvPr>
            <p:ph type="ftr" sz="quarter" idx="3"/>
          </p:nvPr>
        </p:nvSpPr>
        <p:spPr/>
        <p:txBody>
          <a:bodyPr/>
          <a:lstStyle/>
          <a:p>
            <a:endParaRPr lang="en-US" dirty="0"/>
          </a:p>
        </p:txBody>
      </p:sp>
    </p:spTree>
    <p:extLst>
      <p:ext uri="{BB962C8B-B14F-4D97-AF65-F5344CB8AC3E}">
        <p14:creationId xmlns:p14="http://schemas.microsoft.com/office/powerpoint/2010/main" val="35515278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157F9-E166-548E-6413-5F0350916D21}"/>
              </a:ext>
            </a:extLst>
          </p:cNvPr>
          <p:cNvSpPr>
            <a:spLocks noGrp="1"/>
          </p:cNvSpPr>
          <p:nvPr>
            <p:ph type="title"/>
          </p:nvPr>
        </p:nvSpPr>
        <p:spPr/>
        <p:txBody>
          <a:bodyPr/>
          <a:lstStyle/>
          <a:p>
            <a:pPr algn="ctr"/>
            <a:r>
              <a:rPr lang="en-US" sz="3600" b="1" dirty="0">
                <a:solidFill>
                  <a:srgbClr val="002060"/>
                </a:solidFill>
                <a:latin typeface="Calibri" pitchFamily="34" charset="0"/>
              </a:rPr>
              <a:t>Suggested Research Article</a:t>
            </a:r>
            <a:endParaRPr lang="en-US" dirty="0">
              <a:latin typeface="+mn-lt"/>
            </a:endParaRPr>
          </a:p>
        </p:txBody>
      </p:sp>
      <p:sp>
        <p:nvSpPr>
          <p:cNvPr id="4" name="Slide Number Placeholder 3">
            <a:extLst>
              <a:ext uri="{FF2B5EF4-FFF2-40B4-BE49-F238E27FC236}">
                <a16:creationId xmlns:a16="http://schemas.microsoft.com/office/drawing/2014/main" id="{C158B3CC-56B1-FD02-255E-BBE23C221EFF}"/>
              </a:ext>
            </a:extLst>
          </p:cNvPr>
          <p:cNvSpPr>
            <a:spLocks noGrp="1"/>
          </p:cNvSpPr>
          <p:nvPr>
            <p:ph type="sldNum" sz="quarter" idx="12"/>
          </p:nvPr>
        </p:nvSpPr>
        <p:spPr/>
        <p:txBody>
          <a:bodyPr/>
          <a:lstStyle/>
          <a:p>
            <a:fld id="{B6F15528-21DE-4FAA-801E-634DDDAF4B2B}" type="slidenum">
              <a:rPr lang="en-US" smtClean="0"/>
              <a:t>28</a:t>
            </a:fld>
            <a:endParaRPr lang="en-US"/>
          </a:p>
        </p:txBody>
      </p:sp>
      <p:sp>
        <p:nvSpPr>
          <p:cNvPr id="5" name="Footer Placeholder 4">
            <a:extLst>
              <a:ext uri="{FF2B5EF4-FFF2-40B4-BE49-F238E27FC236}">
                <a16:creationId xmlns:a16="http://schemas.microsoft.com/office/drawing/2014/main" id="{82D28B13-F071-AE75-00ED-C9CAAFDB77C6}"/>
              </a:ext>
            </a:extLst>
          </p:cNvPr>
          <p:cNvSpPr>
            <a:spLocks noGrp="1"/>
          </p:cNvSpPr>
          <p:nvPr>
            <p:ph type="ftr" sz="quarter" idx="3"/>
          </p:nvPr>
        </p:nvSpPr>
        <p:spPr/>
        <p:txBody>
          <a:bodyPr/>
          <a:lstStyle/>
          <a:p>
            <a:endParaRPr lang="en-US" dirty="0"/>
          </a:p>
        </p:txBody>
      </p:sp>
      <p:sp>
        <p:nvSpPr>
          <p:cNvPr id="7" name="Content Placeholder 6">
            <a:extLst>
              <a:ext uri="{FF2B5EF4-FFF2-40B4-BE49-F238E27FC236}">
                <a16:creationId xmlns:a16="http://schemas.microsoft.com/office/drawing/2014/main" id="{E76D55E8-4BED-6F11-F03D-8A0A6ED06F84}"/>
              </a:ext>
            </a:extLst>
          </p:cNvPr>
          <p:cNvSpPr>
            <a:spLocks noGrp="1"/>
          </p:cNvSpPr>
          <p:nvPr>
            <p:ph idx="1"/>
          </p:nvPr>
        </p:nvSpPr>
        <p:spPr/>
        <p:txBody>
          <a:bodyPr>
            <a:normAutofit fontScale="85000" lnSpcReduction="20000"/>
          </a:bodyPr>
          <a:lstStyle/>
          <a:p>
            <a:pPr marL="0" indent="0">
              <a:buNone/>
            </a:pPr>
            <a:r>
              <a:rPr lang="en-US" sz="2400" b="1" dirty="0" err="1"/>
              <a:t>Link</a:t>
            </a:r>
            <a:r>
              <a:rPr lang="en-US" sz="2400" dirty="0" err="1"/>
              <a:t>:https</a:t>
            </a:r>
            <a:r>
              <a:rPr lang="en-US" sz="2400" dirty="0"/>
              <a:t>://pubmed.ncbi.nlm.nih.gov/38192116/</a:t>
            </a:r>
          </a:p>
          <a:p>
            <a:pPr marL="0" indent="0">
              <a:buNone/>
            </a:pPr>
            <a:r>
              <a:rPr lang="en-US" sz="2400" b="1" dirty="0" err="1"/>
              <a:t>Title:Molecular</a:t>
            </a:r>
            <a:r>
              <a:rPr lang="en-US" sz="2400" b="1" dirty="0"/>
              <a:t> mechanisms of saliva secretion and hyposecretion</a:t>
            </a:r>
          </a:p>
          <a:p>
            <a:pPr marL="0" indent="0">
              <a:buNone/>
            </a:pPr>
            <a:r>
              <a:rPr lang="en-US" sz="2400" b="1" dirty="0"/>
              <a:t>Author Name</a:t>
            </a:r>
            <a:r>
              <a:rPr lang="en-US" sz="2400" dirty="0"/>
              <a:t>: Eun-Ah Christine Song</a:t>
            </a:r>
          </a:p>
          <a:p>
            <a:pPr marL="0" indent="0">
              <a:buNone/>
            </a:pPr>
            <a:endParaRPr lang="en-US" dirty="0"/>
          </a:p>
          <a:p>
            <a:pPr marL="0" indent="0">
              <a:buNone/>
            </a:pPr>
            <a:r>
              <a:rPr lang="en-US" sz="2400" b="1" dirty="0">
                <a:solidFill>
                  <a:srgbClr val="000000"/>
                </a:solidFill>
                <a:latin typeface="Times New Roman" panose="02020603050405020304" pitchFamily="18" charset="0"/>
              </a:rPr>
              <a:t>Abstract:</a:t>
            </a:r>
          </a:p>
          <a:p>
            <a:pPr marL="0" indent="0">
              <a:buNone/>
            </a:pPr>
            <a:r>
              <a:rPr lang="en-US" sz="2400" dirty="0"/>
              <a:t>The exocrine salivary gland secretes saliva, a fundamental body component to maintain oral homeostasis. Saliva is composed of water, ions, and proteins such as amylase, mucins, and immunoglobulins that play essential roles in the digestion of food, lubrication, and prevention of dental caries and periodontitis. An increasing number of people experience saliva hyposecretion due to aging, medications, </a:t>
            </a:r>
            <a:r>
              <a:rPr lang="en-US" sz="2400" dirty="0" err="1"/>
              <a:t>Sjögren's</a:t>
            </a:r>
            <a:r>
              <a:rPr lang="en-US" sz="2400" dirty="0"/>
              <a:t> syndrome, and radiation therapy for head and neck </a:t>
            </a:r>
            <a:r>
              <a:rPr lang="en-US" sz="2400" dirty="0" err="1"/>
              <a:t>cancerHowever</a:t>
            </a:r>
            <a:r>
              <a:rPr lang="en-US" sz="2400" dirty="0"/>
              <a:t>, current treatments are mostly limited to temporary symptomatic relief. This review explores the molecular mechanisms underlying saliva secretion and hyposecretion to provide insight into putative therapeutic targets for treatment</a:t>
            </a:r>
          </a:p>
          <a:p>
            <a:endParaRPr lang="en-US" dirty="0"/>
          </a:p>
        </p:txBody>
      </p:sp>
    </p:spTree>
    <p:extLst>
      <p:ext uri="{BB962C8B-B14F-4D97-AF65-F5344CB8AC3E}">
        <p14:creationId xmlns:p14="http://schemas.microsoft.com/office/powerpoint/2010/main" val="38638000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F1DA9-69BD-8482-F231-B924829E4A93}"/>
              </a:ext>
            </a:extLst>
          </p:cNvPr>
          <p:cNvSpPr>
            <a:spLocks noGrp="1"/>
          </p:cNvSpPr>
          <p:nvPr>
            <p:ph type="title"/>
          </p:nvPr>
        </p:nvSpPr>
        <p:spPr/>
        <p:txBody>
          <a:bodyPr/>
          <a:lstStyle/>
          <a:p>
            <a:r>
              <a:rPr lang="en-US" dirty="0"/>
              <a:t>Assessment</a:t>
            </a:r>
            <a:endParaRPr lang="en-US" b="1" dirty="0">
              <a:latin typeface="+mn-lt"/>
            </a:endParaRPr>
          </a:p>
        </p:txBody>
      </p:sp>
      <p:sp>
        <p:nvSpPr>
          <p:cNvPr id="3" name="Content Placeholder 2">
            <a:extLst>
              <a:ext uri="{FF2B5EF4-FFF2-40B4-BE49-F238E27FC236}">
                <a16:creationId xmlns:a16="http://schemas.microsoft.com/office/drawing/2014/main" id="{850ABC08-E01E-3EC3-38BE-C0AA7C624A15}"/>
              </a:ext>
            </a:extLst>
          </p:cNvPr>
          <p:cNvSpPr>
            <a:spLocks noGrp="1"/>
          </p:cNvSpPr>
          <p:nvPr>
            <p:ph idx="1"/>
          </p:nvPr>
        </p:nvSpPr>
        <p:spPr/>
        <p:txBody>
          <a:bodyPr/>
          <a:lstStyle/>
          <a:p>
            <a:pPr marL="0" indent="0">
              <a:buNone/>
            </a:pPr>
            <a:r>
              <a:rPr lang="en-US" b="1" dirty="0"/>
              <a:t>1. What is the primary function of saliva in the digestive system?</a:t>
            </a:r>
          </a:p>
          <a:p>
            <a:pPr marL="0" indent="0">
              <a:buNone/>
            </a:pPr>
            <a:r>
              <a:rPr lang="en-US" dirty="0"/>
              <a:t>a) To transport nutrients</a:t>
            </a:r>
          </a:p>
          <a:p>
            <a:pPr marL="0" indent="0">
              <a:buNone/>
            </a:pPr>
            <a:r>
              <a:rPr lang="en-US" dirty="0"/>
              <a:t>b) To break down carbohydrates</a:t>
            </a:r>
          </a:p>
          <a:p>
            <a:pPr marL="0" indent="0">
              <a:buNone/>
            </a:pPr>
            <a:r>
              <a:rPr lang="en-US" dirty="0"/>
              <a:t>c) To filter toxins</a:t>
            </a:r>
          </a:p>
          <a:p>
            <a:pPr marL="0" indent="0">
              <a:buNone/>
            </a:pPr>
            <a:r>
              <a:rPr lang="en-US" dirty="0"/>
              <a:t>d) To store water</a:t>
            </a:r>
          </a:p>
          <a:p>
            <a:pPr marL="0" indent="0">
              <a:buNone/>
            </a:pPr>
            <a:r>
              <a:rPr lang="en-US" b="1" dirty="0"/>
              <a:t>2. Which enzyme present in saliva helps in the digestion of starch?</a:t>
            </a:r>
          </a:p>
          <a:p>
            <a:pPr marL="0" indent="0">
              <a:buNone/>
            </a:pPr>
            <a:r>
              <a:rPr lang="en-US" dirty="0"/>
              <a:t>a) Lipase</a:t>
            </a:r>
          </a:p>
          <a:p>
            <a:pPr marL="0" indent="0">
              <a:buNone/>
            </a:pPr>
            <a:r>
              <a:rPr lang="en-US" dirty="0"/>
              <a:t>b) Amylase</a:t>
            </a:r>
          </a:p>
          <a:p>
            <a:pPr marL="0" indent="0">
              <a:buNone/>
            </a:pPr>
            <a:r>
              <a:rPr lang="en-US" dirty="0"/>
              <a:t>c) Protease</a:t>
            </a:r>
          </a:p>
          <a:p>
            <a:pPr marL="0" indent="0">
              <a:buNone/>
            </a:pPr>
            <a:r>
              <a:rPr lang="en-US" dirty="0"/>
              <a:t>d) Sucrase</a:t>
            </a:r>
          </a:p>
        </p:txBody>
      </p:sp>
      <p:sp>
        <p:nvSpPr>
          <p:cNvPr id="4" name="Slide Number Placeholder 3">
            <a:extLst>
              <a:ext uri="{FF2B5EF4-FFF2-40B4-BE49-F238E27FC236}">
                <a16:creationId xmlns:a16="http://schemas.microsoft.com/office/drawing/2014/main" id="{DA3E0F37-2233-1855-E703-D3ACA769839E}"/>
              </a:ext>
            </a:extLst>
          </p:cNvPr>
          <p:cNvSpPr>
            <a:spLocks noGrp="1"/>
          </p:cNvSpPr>
          <p:nvPr>
            <p:ph type="sldNum" sz="quarter" idx="12"/>
          </p:nvPr>
        </p:nvSpPr>
        <p:spPr/>
        <p:txBody>
          <a:bodyPr/>
          <a:lstStyle/>
          <a:p>
            <a:fld id="{B6F15528-21DE-4FAA-801E-634DDDAF4B2B}" type="slidenum">
              <a:rPr lang="en-US" smtClean="0"/>
              <a:t>29</a:t>
            </a:fld>
            <a:endParaRPr lang="en-US"/>
          </a:p>
        </p:txBody>
      </p:sp>
      <p:sp>
        <p:nvSpPr>
          <p:cNvPr id="5" name="Footer Placeholder 4">
            <a:extLst>
              <a:ext uri="{FF2B5EF4-FFF2-40B4-BE49-F238E27FC236}">
                <a16:creationId xmlns:a16="http://schemas.microsoft.com/office/drawing/2014/main" id="{52138FCE-363A-4066-6000-69C79E27472F}"/>
              </a:ext>
            </a:extLst>
          </p:cNvPr>
          <p:cNvSpPr>
            <a:spLocks noGrp="1"/>
          </p:cNvSpPr>
          <p:nvPr>
            <p:ph type="ftr" sz="quarter" idx="3"/>
          </p:nvPr>
        </p:nvSpPr>
        <p:spPr/>
        <p:txBody>
          <a:bodyPr/>
          <a:lstStyle/>
          <a:p>
            <a:endParaRPr lang="en-US" dirty="0"/>
          </a:p>
        </p:txBody>
      </p:sp>
    </p:spTree>
    <p:extLst>
      <p:ext uri="{BB962C8B-B14F-4D97-AF65-F5344CB8AC3E}">
        <p14:creationId xmlns:p14="http://schemas.microsoft.com/office/powerpoint/2010/main" val="11584670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a:latin typeface="+mn-lt"/>
              </a:rPr>
              <a:t>Motto, Vision, Dream</a:t>
            </a:r>
          </a:p>
        </p:txBody>
      </p:sp>
      <p:graphicFrame>
        <p:nvGraphicFramePr>
          <p:cNvPr id="4" name="Content Placeholder 3"/>
          <p:cNvGraphicFramePr>
            <a:graphicFrameLocks noGrp="1"/>
          </p:cNvGraphicFramePr>
          <p:nvPr>
            <p:ph idx="1"/>
          </p:nvPr>
        </p:nvGraphicFramePr>
        <p:xfrm>
          <a:off x="628650" y="1825625"/>
          <a:ext cx="3269582"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4572000" y="1295400"/>
            <a:ext cx="4114799" cy="5262979"/>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mn-ea"/>
                <a:cs typeface="+mn-cs"/>
              </a:rPr>
              <a:t>To impart evidence based research oriented medical education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endParaRPr kumimoji="0" lang="en-US" alt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mn-ea"/>
                <a:cs typeface="+mn-cs"/>
              </a:rPr>
              <a:t>To provide best possible patient care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endParaRPr kumimoji="0" lang="en-US" alt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mn-ea"/>
                <a:cs typeface="+mn-cs"/>
              </a:rPr>
              <a:t>To inculcate the values of mutual respect and ethical practice of medicine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endParaRPr kumimoji="0" lang="en-US" alt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Slide Number Placeholder 7"/>
          <p:cNvSpPr>
            <a:spLocks noGrp="1"/>
          </p:cNvSpPr>
          <p:nvPr>
            <p:ph type="sldNum" sz="quarter" idx="12"/>
          </p:nvPr>
        </p:nvSpPr>
        <p:spPr/>
        <p:txBody>
          <a:bodyPr/>
          <a:lstStyle/>
          <a:p>
            <a:fld id="{B6F15528-21DE-4FAA-801E-634DDDAF4B2B}" type="slidenum">
              <a:rPr lang="en-US" smtClean="0"/>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2E0D4-592D-59B3-C486-56DF4C4AAC4A}"/>
              </a:ext>
            </a:extLst>
          </p:cNvPr>
          <p:cNvSpPr>
            <a:spLocks noGrp="1"/>
          </p:cNvSpPr>
          <p:nvPr>
            <p:ph type="title"/>
          </p:nvPr>
        </p:nvSpPr>
        <p:spPr/>
        <p:txBody>
          <a:bodyPr/>
          <a:lstStyle/>
          <a:p>
            <a:r>
              <a:rPr lang="en-US" dirty="0"/>
              <a:t>Assessment</a:t>
            </a:r>
          </a:p>
        </p:txBody>
      </p:sp>
      <p:sp>
        <p:nvSpPr>
          <p:cNvPr id="3" name="Content Placeholder 2">
            <a:extLst>
              <a:ext uri="{FF2B5EF4-FFF2-40B4-BE49-F238E27FC236}">
                <a16:creationId xmlns:a16="http://schemas.microsoft.com/office/drawing/2014/main" id="{E2AF1C9D-F0FD-D1FD-F7AB-0DF322850641}"/>
              </a:ext>
            </a:extLst>
          </p:cNvPr>
          <p:cNvSpPr>
            <a:spLocks noGrp="1"/>
          </p:cNvSpPr>
          <p:nvPr>
            <p:ph idx="1"/>
          </p:nvPr>
        </p:nvSpPr>
        <p:spPr/>
        <p:txBody>
          <a:bodyPr>
            <a:normAutofit/>
          </a:bodyPr>
          <a:lstStyle/>
          <a:p>
            <a:pPr marL="0" indent="0">
              <a:buNone/>
            </a:pPr>
            <a:r>
              <a:rPr lang="en-US" b="1" dirty="0"/>
              <a:t>3. What is the average pH of saliva in the human mouth?</a:t>
            </a:r>
          </a:p>
          <a:p>
            <a:pPr marL="0" indent="0">
              <a:buNone/>
            </a:pPr>
            <a:r>
              <a:rPr lang="en-US" dirty="0"/>
              <a:t>a) Acidic</a:t>
            </a:r>
          </a:p>
          <a:p>
            <a:pPr marL="0" indent="0">
              <a:buNone/>
            </a:pPr>
            <a:r>
              <a:rPr lang="en-US" dirty="0"/>
              <a:t>b) Neutral</a:t>
            </a:r>
          </a:p>
          <a:p>
            <a:pPr marL="0" indent="0">
              <a:buNone/>
            </a:pPr>
            <a:r>
              <a:rPr lang="en-US" dirty="0"/>
              <a:t>c) Alkaline</a:t>
            </a:r>
          </a:p>
          <a:p>
            <a:pPr marL="0" indent="0">
              <a:buNone/>
            </a:pPr>
            <a:r>
              <a:rPr lang="en-US" dirty="0"/>
              <a:t>d) Variable</a:t>
            </a:r>
          </a:p>
          <a:p>
            <a:pPr marL="0" indent="0">
              <a:buNone/>
            </a:pPr>
            <a:r>
              <a:rPr lang="en-US" b="1" dirty="0"/>
              <a:t>4. Saliva plays a crucial role in:</a:t>
            </a:r>
          </a:p>
          <a:p>
            <a:pPr marL="0" indent="0">
              <a:buNone/>
            </a:pPr>
            <a:r>
              <a:rPr lang="en-US" dirty="0"/>
              <a:t>a) Sight</a:t>
            </a:r>
          </a:p>
          <a:p>
            <a:pPr marL="0" indent="0">
              <a:buNone/>
            </a:pPr>
            <a:r>
              <a:rPr lang="en-US" dirty="0"/>
              <a:t>b) Smell</a:t>
            </a:r>
          </a:p>
          <a:p>
            <a:pPr marL="0" indent="0">
              <a:buNone/>
            </a:pPr>
            <a:r>
              <a:rPr lang="en-US" dirty="0"/>
              <a:t>c) Taste</a:t>
            </a:r>
          </a:p>
          <a:p>
            <a:pPr marL="0" indent="0">
              <a:buNone/>
            </a:pPr>
            <a:r>
              <a:rPr lang="en-US" dirty="0"/>
              <a:t>d) Hearing</a:t>
            </a:r>
          </a:p>
        </p:txBody>
      </p:sp>
      <p:sp>
        <p:nvSpPr>
          <p:cNvPr id="4" name="Slide Number Placeholder 3">
            <a:extLst>
              <a:ext uri="{FF2B5EF4-FFF2-40B4-BE49-F238E27FC236}">
                <a16:creationId xmlns:a16="http://schemas.microsoft.com/office/drawing/2014/main" id="{5297C278-4B72-ADEC-638A-9C8680B5F32C}"/>
              </a:ext>
            </a:extLst>
          </p:cNvPr>
          <p:cNvSpPr>
            <a:spLocks noGrp="1"/>
          </p:cNvSpPr>
          <p:nvPr>
            <p:ph type="sldNum" sz="quarter" idx="12"/>
          </p:nvPr>
        </p:nvSpPr>
        <p:spPr/>
        <p:txBody>
          <a:bodyPr/>
          <a:lstStyle/>
          <a:p>
            <a:fld id="{B6F15528-21DE-4FAA-801E-634DDDAF4B2B}" type="slidenum">
              <a:rPr lang="en-US" smtClean="0"/>
              <a:t>30</a:t>
            </a:fld>
            <a:endParaRPr lang="en-US"/>
          </a:p>
        </p:txBody>
      </p:sp>
      <p:sp>
        <p:nvSpPr>
          <p:cNvPr id="5" name="Footer Placeholder 4">
            <a:extLst>
              <a:ext uri="{FF2B5EF4-FFF2-40B4-BE49-F238E27FC236}">
                <a16:creationId xmlns:a16="http://schemas.microsoft.com/office/drawing/2014/main" id="{FE8521EC-A93C-D122-3BCA-8D110E9DB4AC}"/>
              </a:ext>
            </a:extLst>
          </p:cNvPr>
          <p:cNvSpPr>
            <a:spLocks noGrp="1"/>
          </p:cNvSpPr>
          <p:nvPr>
            <p:ph type="ftr" sz="quarter" idx="3"/>
          </p:nvPr>
        </p:nvSpPr>
        <p:spPr/>
        <p:txBody>
          <a:bodyPr/>
          <a:lstStyle/>
          <a:p>
            <a:endParaRPr lang="en-US" dirty="0"/>
          </a:p>
        </p:txBody>
      </p:sp>
    </p:spTree>
    <p:extLst>
      <p:ext uri="{BB962C8B-B14F-4D97-AF65-F5344CB8AC3E}">
        <p14:creationId xmlns:p14="http://schemas.microsoft.com/office/powerpoint/2010/main" val="25316095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B80FF-91B6-0DBE-3198-0CFFF67571D8}"/>
              </a:ext>
            </a:extLst>
          </p:cNvPr>
          <p:cNvSpPr>
            <a:spLocks noGrp="1"/>
          </p:cNvSpPr>
          <p:nvPr>
            <p:ph type="title"/>
          </p:nvPr>
        </p:nvSpPr>
        <p:spPr/>
        <p:txBody>
          <a:bodyPr/>
          <a:lstStyle/>
          <a:p>
            <a:r>
              <a:rPr lang="en-US" sz="4800" dirty="0"/>
              <a:t>Assessment </a:t>
            </a:r>
            <a:endParaRPr lang="en-US" dirty="0"/>
          </a:p>
        </p:txBody>
      </p:sp>
      <p:sp>
        <p:nvSpPr>
          <p:cNvPr id="3" name="Content Placeholder 2">
            <a:extLst>
              <a:ext uri="{FF2B5EF4-FFF2-40B4-BE49-F238E27FC236}">
                <a16:creationId xmlns:a16="http://schemas.microsoft.com/office/drawing/2014/main" id="{69189363-C1EA-5BE0-4E13-846671695606}"/>
              </a:ext>
            </a:extLst>
          </p:cNvPr>
          <p:cNvSpPr>
            <a:spLocks noGrp="1"/>
          </p:cNvSpPr>
          <p:nvPr>
            <p:ph idx="1"/>
          </p:nvPr>
        </p:nvSpPr>
        <p:spPr/>
        <p:txBody>
          <a:bodyPr/>
          <a:lstStyle/>
          <a:p>
            <a:pPr marL="0" indent="0">
              <a:buNone/>
            </a:pPr>
            <a:r>
              <a:rPr lang="en-US" sz="2000" b="1" dirty="0"/>
              <a:t>5. Which component in saliva helps in preventing tooth decay by neutralizing acids in the mouth?</a:t>
            </a:r>
          </a:p>
          <a:p>
            <a:pPr marL="0" indent="0">
              <a:buNone/>
            </a:pPr>
            <a:r>
              <a:rPr lang="en-US" sz="2000" dirty="0"/>
              <a:t>a) Mucus</a:t>
            </a:r>
          </a:p>
          <a:p>
            <a:pPr marL="0" indent="0">
              <a:buNone/>
            </a:pPr>
            <a:r>
              <a:rPr lang="en-US" sz="2000" dirty="0"/>
              <a:t>b) Water</a:t>
            </a:r>
          </a:p>
          <a:p>
            <a:pPr marL="0" indent="0">
              <a:buNone/>
            </a:pPr>
            <a:r>
              <a:rPr lang="en-US" sz="2000" dirty="0"/>
              <a:t>c) Bicarbonate</a:t>
            </a:r>
          </a:p>
          <a:p>
            <a:pPr marL="0" indent="0">
              <a:buNone/>
            </a:pPr>
            <a:r>
              <a:rPr lang="en-US" sz="2000" dirty="0"/>
              <a:t>d) Amylase</a:t>
            </a:r>
            <a:endParaRPr lang="en-US" dirty="0"/>
          </a:p>
        </p:txBody>
      </p:sp>
      <p:sp>
        <p:nvSpPr>
          <p:cNvPr id="4" name="Slide Number Placeholder 3">
            <a:extLst>
              <a:ext uri="{FF2B5EF4-FFF2-40B4-BE49-F238E27FC236}">
                <a16:creationId xmlns:a16="http://schemas.microsoft.com/office/drawing/2014/main" id="{E4B4F821-37CF-7586-1A42-068660C01117}"/>
              </a:ext>
            </a:extLst>
          </p:cNvPr>
          <p:cNvSpPr>
            <a:spLocks noGrp="1"/>
          </p:cNvSpPr>
          <p:nvPr>
            <p:ph type="sldNum" sz="quarter" idx="12"/>
          </p:nvPr>
        </p:nvSpPr>
        <p:spPr/>
        <p:txBody>
          <a:bodyPr/>
          <a:lstStyle/>
          <a:p>
            <a:fld id="{B6F15528-21DE-4FAA-801E-634DDDAF4B2B}" type="slidenum">
              <a:rPr lang="en-US" smtClean="0"/>
              <a:t>31</a:t>
            </a:fld>
            <a:endParaRPr lang="en-US"/>
          </a:p>
        </p:txBody>
      </p:sp>
      <p:sp>
        <p:nvSpPr>
          <p:cNvPr id="5" name="Footer Placeholder 4">
            <a:extLst>
              <a:ext uri="{FF2B5EF4-FFF2-40B4-BE49-F238E27FC236}">
                <a16:creationId xmlns:a16="http://schemas.microsoft.com/office/drawing/2014/main" id="{34A5F7D4-6E87-2411-E7B0-4DE7F3973764}"/>
              </a:ext>
            </a:extLst>
          </p:cNvPr>
          <p:cNvSpPr>
            <a:spLocks noGrp="1"/>
          </p:cNvSpPr>
          <p:nvPr>
            <p:ph type="ftr" sz="quarter" idx="3"/>
          </p:nvPr>
        </p:nvSpPr>
        <p:spPr/>
        <p:txBody>
          <a:bodyPr/>
          <a:lstStyle/>
          <a:p>
            <a:endParaRPr lang="en-US" dirty="0"/>
          </a:p>
        </p:txBody>
      </p:sp>
    </p:spTree>
    <p:extLst>
      <p:ext uri="{BB962C8B-B14F-4D97-AF65-F5344CB8AC3E}">
        <p14:creationId xmlns:p14="http://schemas.microsoft.com/office/powerpoint/2010/main" val="22852943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B328D-C87D-D548-965C-F5B99506C17D}"/>
              </a:ext>
            </a:extLst>
          </p:cNvPr>
          <p:cNvSpPr>
            <a:spLocks noGrp="1"/>
          </p:cNvSpPr>
          <p:nvPr>
            <p:ph type="title"/>
          </p:nvPr>
        </p:nvSpPr>
        <p:spPr/>
        <p:txBody>
          <a:bodyPr/>
          <a:lstStyle/>
          <a:p>
            <a:r>
              <a:rPr lang="en-US" sz="4800" dirty="0"/>
              <a:t>Key</a:t>
            </a:r>
            <a:endParaRPr lang="en-US" dirty="0"/>
          </a:p>
        </p:txBody>
      </p:sp>
      <p:sp>
        <p:nvSpPr>
          <p:cNvPr id="3" name="Content Placeholder 2">
            <a:extLst>
              <a:ext uri="{FF2B5EF4-FFF2-40B4-BE49-F238E27FC236}">
                <a16:creationId xmlns:a16="http://schemas.microsoft.com/office/drawing/2014/main" id="{E2F04F4A-B7D8-4B2C-1691-8AE47B4AE0DA}"/>
              </a:ext>
            </a:extLst>
          </p:cNvPr>
          <p:cNvSpPr>
            <a:spLocks noGrp="1"/>
          </p:cNvSpPr>
          <p:nvPr>
            <p:ph idx="1"/>
          </p:nvPr>
        </p:nvSpPr>
        <p:spPr/>
        <p:txBody>
          <a:bodyPr>
            <a:normAutofit/>
          </a:bodyPr>
          <a:lstStyle/>
          <a:p>
            <a:pPr marL="0" indent="0">
              <a:buNone/>
            </a:pPr>
            <a:r>
              <a:rPr lang="en-US" sz="2800" dirty="0"/>
              <a:t>1-b) To break down carbohydrates</a:t>
            </a:r>
          </a:p>
          <a:p>
            <a:pPr marL="0" indent="0">
              <a:buNone/>
            </a:pPr>
            <a:r>
              <a:rPr lang="en-US" sz="2800" dirty="0"/>
              <a:t>2-b) Amylase</a:t>
            </a:r>
          </a:p>
          <a:p>
            <a:pPr marL="0" indent="0">
              <a:buNone/>
            </a:pPr>
            <a:r>
              <a:rPr lang="en-US" sz="2800" dirty="0"/>
              <a:t>3- c) Alkaline</a:t>
            </a:r>
          </a:p>
          <a:p>
            <a:pPr marL="0" indent="0">
              <a:buNone/>
            </a:pPr>
            <a:r>
              <a:rPr lang="en-US" sz="2800" dirty="0"/>
              <a:t>4-c) Taste</a:t>
            </a:r>
          </a:p>
          <a:p>
            <a:pPr marL="0" indent="0">
              <a:buNone/>
            </a:pPr>
            <a:r>
              <a:rPr lang="en-US" sz="2800" dirty="0"/>
              <a:t>5-c) Bicarbonate</a:t>
            </a:r>
          </a:p>
          <a:p>
            <a:endParaRPr lang="en-US" dirty="0"/>
          </a:p>
        </p:txBody>
      </p:sp>
      <p:sp>
        <p:nvSpPr>
          <p:cNvPr id="4" name="Slide Number Placeholder 3">
            <a:extLst>
              <a:ext uri="{FF2B5EF4-FFF2-40B4-BE49-F238E27FC236}">
                <a16:creationId xmlns:a16="http://schemas.microsoft.com/office/drawing/2014/main" id="{FFE1B792-7F9F-62A2-8646-D5C7D447CC91}"/>
              </a:ext>
            </a:extLst>
          </p:cNvPr>
          <p:cNvSpPr>
            <a:spLocks noGrp="1"/>
          </p:cNvSpPr>
          <p:nvPr>
            <p:ph type="sldNum" sz="quarter" idx="12"/>
          </p:nvPr>
        </p:nvSpPr>
        <p:spPr/>
        <p:txBody>
          <a:bodyPr/>
          <a:lstStyle/>
          <a:p>
            <a:fld id="{B6F15528-21DE-4FAA-801E-634DDDAF4B2B}" type="slidenum">
              <a:rPr lang="en-US" smtClean="0"/>
              <a:t>32</a:t>
            </a:fld>
            <a:endParaRPr lang="en-US"/>
          </a:p>
        </p:txBody>
      </p:sp>
      <p:sp>
        <p:nvSpPr>
          <p:cNvPr id="5" name="Footer Placeholder 4">
            <a:extLst>
              <a:ext uri="{FF2B5EF4-FFF2-40B4-BE49-F238E27FC236}">
                <a16:creationId xmlns:a16="http://schemas.microsoft.com/office/drawing/2014/main" id="{8E4381FB-48E6-3890-715A-7888998C88FC}"/>
              </a:ext>
            </a:extLst>
          </p:cNvPr>
          <p:cNvSpPr>
            <a:spLocks noGrp="1"/>
          </p:cNvSpPr>
          <p:nvPr>
            <p:ph type="ftr" sz="quarter" idx="3"/>
          </p:nvPr>
        </p:nvSpPr>
        <p:spPr/>
        <p:txBody>
          <a:bodyPr/>
          <a:lstStyle/>
          <a:p>
            <a:endParaRPr lang="en-US" dirty="0"/>
          </a:p>
        </p:txBody>
      </p:sp>
    </p:spTree>
    <p:extLst>
      <p:ext uri="{BB962C8B-B14F-4D97-AF65-F5344CB8AC3E}">
        <p14:creationId xmlns:p14="http://schemas.microsoft.com/office/powerpoint/2010/main" val="30368822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70F55-7A6A-AB50-C378-1967BAF3EBDD}"/>
              </a:ext>
            </a:extLst>
          </p:cNvPr>
          <p:cNvSpPr>
            <a:spLocks noGrp="1"/>
          </p:cNvSpPr>
          <p:nvPr>
            <p:ph type="title"/>
          </p:nvPr>
        </p:nvSpPr>
        <p:spPr/>
        <p:txBody>
          <a:bodyPr/>
          <a:lstStyle/>
          <a:p>
            <a:r>
              <a:rPr lang="en-US" sz="3600" b="1" dirty="0">
                <a:solidFill>
                  <a:srgbClr val="002060"/>
                </a:solidFill>
              </a:rPr>
              <a:t>Learning Resources</a:t>
            </a:r>
            <a:endParaRPr lang="en-US" dirty="0"/>
          </a:p>
        </p:txBody>
      </p:sp>
      <p:sp>
        <p:nvSpPr>
          <p:cNvPr id="3" name="Content Placeholder 2">
            <a:extLst>
              <a:ext uri="{FF2B5EF4-FFF2-40B4-BE49-F238E27FC236}">
                <a16:creationId xmlns:a16="http://schemas.microsoft.com/office/drawing/2014/main" id="{FC6038AF-643E-3337-98A1-1D137A21D80B}"/>
              </a:ext>
            </a:extLst>
          </p:cNvPr>
          <p:cNvSpPr>
            <a:spLocks noGrp="1"/>
          </p:cNvSpPr>
          <p:nvPr>
            <p:ph idx="1"/>
          </p:nvPr>
        </p:nvSpPr>
        <p:spPr/>
        <p:txBody>
          <a:bodyPr/>
          <a:lstStyle/>
          <a:p>
            <a:pPr>
              <a:lnSpc>
                <a:spcPct val="150000"/>
              </a:lnSpc>
            </a:pPr>
            <a:r>
              <a:rPr lang="en-GB" sz="2000" b="1" dirty="0"/>
              <a:t>Text </a:t>
            </a:r>
            <a:r>
              <a:rPr lang="en-US" sz="2000" b="1" dirty="0"/>
              <a:t>book of Biochemistry, Lippincott 8</a:t>
            </a:r>
            <a:r>
              <a:rPr lang="en-US" sz="2000" b="1" baseline="30000" dirty="0"/>
              <a:t>th</a:t>
            </a:r>
            <a:r>
              <a:rPr lang="en-US" sz="2000" b="1" dirty="0"/>
              <a:t> edition</a:t>
            </a:r>
            <a:r>
              <a:rPr lang="en-GB" sz="2000" b="1" dirty="0"/>
              <a:t>, chapter 7 , page 95. </a:t>
            </a:r>
            <a:endParaRPr lang="en-US" sz="2000" b="1" dirty="0"/>
          </a:p>
          <a:p>
            <a:pPr>
              <a:lnSpc>
                <a:spcPct val="150000"/>
              </a:lnSpc>
            </a:pPr>
            <a:r>
              <a:rPr lang="en-US" sz="2000" b="1" dirty="0"/>
              <a:t>Google scholar</a:t>
            </a:r>
          </a:p>
          <a:p>
            <a:pPr>
              <a:lnSpc>
                <a:spcPct val="150000"/>
              </a:lnSpc>
            </a:pPr>
            <a:r>
              <a:rPr lang="en-US" sz="2000" b="1" dirty="0"/>
              <a:t>Google images</a:t>
            </a:r>
          </a:p>
          <a:p>
            <a:endParaRPr lang="en-US" sz="2800" b="1" dirty="0"/>
          </a:p>
          <a:p>
            <a:endParaRPr lang="en-US" dirty="0"/>
          </a:p>
        </p:txBody>
      </p:sp>
      <p:sp>
        <p:nvSpPr>
          <p:cNvPr id="4" name="Slide Number Placeholder 3">
            <a:extLst>
              <a:ext uri="{FF2B5EF4-FFF2-40B4-BE49-F238E27FC236}">
                <a16:creationId xmlns:a16="http://schemas.microsoft.com/office/drawing/2014/main" id="{5D05D020-CA93-71F5-194E-5565D7D8226D}"/>
              </a:ext>
            </a:extLst>
          </p:cNvPr>
          <p:cNvSpPr>
            <a:spLocks noGrp="1"/>
          </p:cNvSpPr>
          <p:nvPr>
            <p:ph type="sldNum" sz="quarter" idx="12"/>
          </p:nvPr>
        </p:nvSpPr>
        <p:spPr/>
        <p:txBody>
          <a:bodyPr/>
          <a:lstStyle/>
          <a:p>
            <a:fld id="{B6F15528-21DE-4FAA-801E-634DDDAF4B2B}" type="slidenum">
              <a:rPr lang="en-US" smtClean="0"/>
              <a:t>33</a:t>
            </a:fld>
            <a:endParaRPr lang="en-US"/>
          </a:p>
        </p:txBody>
      </p:sp>
      <p:sp>
        <p:nvSpPr>
          <p:cNvPr id="5" name="Footer Placeholder 4">
            <a:extLst>
              <a:ext uri="{FF2B5EF4-FFF2-40B4-BE49-F238E27FC236}">
                <a16:creationId xmlns:a16="http://schemas.microsoft.com/office/drawing/2014/main" id="{B8D7FC50-34A1-8A2B-21F8-115D7B909F09}"/>
              </a:ext>
            </a:extLst>
          </p:cNvPr>
          <p:cNvSpPr>
            <a:spLocks noGrp="1"/>
          </p:cNvSpPr>
          <p:nvPr>
            <p:ph type="ftr" sz="quarter" idx="3"/>
          </p:nvPr>
        </p:nvSpPr>
        <p:spPr/>
        <p:txBody>
          <a:bodyPr/>
          <a:lstStyle/>
          <a:p>
            <a:endParaRPr lang="en-US" dirty="0"/>
          </a:p>
        </p:txBody>
      </p:sp>
    </p:spTree>
    <p:extLst>
      <p:ext uri="{BB962C8B-B14F-4D97-AF65-F5344CB8AC3E}">
        <p14:creationId xmlns:p14="http://schemas.microsoft.com/office/powerpoint/2010/main" val="8760149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17D89-7BBB-CE61-DC81-CC600C1E01D4}"/>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D8E2CE4C-87E8-D999-255D-22C76C5700C1}"/>
              </a:ext>
            </a:extLst>
          </p:cNvPr>
          <p:cNvSpPr>
            <a:spLocks noGrp="1"/>
          </p:cNvSpPr>
          <p:nvPr>
            <p:ph type="sldNum" sz="quarter" idx="12"/>
          </p:nvPr>
        </p:nvSpPr>
        <p:spPr/>
        <p:txBody>
          <a:bodyPr/>
          <a:lstStyle/>
          <a:p>
            <a:fld id="{B6F15528-21DE-4FAA-801E-634DDDAF4B2B}" type="slidenum">
              <a:rPr lang="en-US" smtClean="0"/>
              <a:t>34</a:t>
            </a:fld>
            <a:endParaRPr lang="en-US"/>
          </a:p>
        </p:txBody>
      </p:sp>
      <p:sp>
        <p:nvSpPr>
          <p:cNvPr id="5" name="Footer Placeholder 4">
            <a:extLst>
              <a:ext uri="{FF2B5EF4-FFF2-40B4-BE49-F238E27FC236}">
                <a16:creationId xmlns:a16="http://schemas.microsoft.com/office/drawing/2014/main" id="{38DC9506-B98C-112F-F36A-419A3A8C16F6}"/>
              </a:ext>
            </a:extLst>
          </p:cNvPr>
          <p:cNvSpPr>
            <a:spLocks noGrp="1"/>
          </p:cNvSpPr>
          <p:nvPr>
            <p:ph type="ftr" sz="quarter" idx="3"/>
          </p:nvPr>
        </p:nvSpPr>
        <p:spPr/>
        <p:txBody>
          <a:bodyPr/>
          <a:lstStyle/>
          <a:p>
            <a:endParaRPr lang="en-US" dirty="0"/>
          </a:p>
        </p:txBody>
      </p:sp>
      <p:pic>
        <p:nvPicPr>
          <p:cNvPr id="6" name="Picture 2" descr="Image result for THANKS">
            <a:extLst>
              <a:ext uri="{FF2B5EF4-FFF2-40B4-BE49-F238E27FC236}">
                <a16:creationId xmlns:a16="http://schemas.microsoft.com/office/drawing/2014/main" id="{E35E871F-308B-DD48-D51B-2C442024EC5B}"/>
              </a:ext>
            </a:extLst>
          </p:cNvPr>
          <p:cNvPicPr>
            <a:picLocks noGrp="1" noChangeAspect="1" noChangeArrowheads="1"/>
          </p:cNvPicPr>
          <p:nvPr>
            <p:ph idx="1"/>
          </p:nvPr>
        </p:nvPicPr>
        <p:blipFill>
          <a:blip r:embed="rId2" cstate="print"/>
          <a:srcRect/>
          <a:stretch>
            <a:fillRect/>
          </a:stretch>
        </p:blipFill>
        <p:spPr bwMode="auto">
          <a:xfrm>
            <a:off x="1380620" y="2043112"/>
            <a:ext cx="6382759" cy="2010569"/>
          </a:xfrm>
          <a:prstGeom prst="rect">
            <a:avLst/>
          </a:prstGeom>
          <a:ln>
            <a:noFill/>
          </a:ln>
          <a:effectLst>
            <a:softEdge rad="112500"/>
          </a:effectLst>
        </p:spPr>
      </p:pic>
    </p:spTree>
    <p:extLst>
      <p:ext uri="{BB962C8B-B14F-4D97-AF65-F5344CB8AC3E}">
        <p14:creationId xmlns:p14="http://schemas.microsoft.com/office/powerpoint/2010/main" val="29749509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104900"/>
            <a:ext cx="8001000" cy="544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p:nvPr/>
        </p:nvSpPr>
        <p:spPr>
          <a:xfrm>
            <a:off x="228600" y="304800"/>
            <a:ext cx="8686800" cy="71596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3600" b="1" dirty="0">
                <a:latin typeface="+mn-lt"/>
              </a:rPr>
              <a:t>Professor Umar Model of Integrated Lecture</a:t>
            </a:r>
          </a:p>
        </p:txBody>
      </p:sp>
      <p:sp>
        <p:nvSpPr>
          <p:cNvPr id="8" name="Slide Number Placeholder 7"/>
          <p:cNvSpPr>
            <a:spLocks noGrp="1"/>
          </p:cNvSpPr>
          <p:nvPr>
            <p:ph type="sldNum" sz="quarter" idx="12"/>
          </p:nvPr>
        </p:nvSpPr>
        <p:spPr/>
        <p:txBody>
          <a:bodyPr/>
          <a:lstStyle/>
          <a:p>
            <a:fld id="{B6F15528-21DE-4FAA-801E-634DDDAF4B2B}" type="slidenum">
              <a:rPr lang="en-US" smtClean="0"/>
              <a:t>4</a:t>
            </a:fld>
            <a:endParaRPr lang="en-US"/>
          </a:p>
        </p:txBody>
      </p:sp>
      <p:sp>
        <p:nvSpPr>
          <p:cNvPr id="2" name="Footer Placeholder 1"/>
          <p:cNvSpPr>
            <a:spLocks noGrp="1"/>
          </p:cNvSpPr>
          <p:nvPr>
            <p:ph type="ftr" sz="quarter" idx="3"/>
          </p:nvPr>
        </p:nvSpPr>
        <p:spPr/>
        <p:txBody>
          <a:bodyPr/>
          <a:lstStyle/>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067117"/>
            <a:ext cx="8286750" cy="5943600"/>
          </a:xfrm>
        </p:spPr>
        <p:txBody>
          <a:bodyPr>
            <a:normAutofit/>
          </a:bodyPr>
          <a:lstStyle/>
          <a:p>
            <a:pPr marL="0" indent="0" algn="just">
              <a:buNone/>
            </a:pPr>
            <a:r>
              <a:rPr lang="en-US" sz="3200" dirty="0">
                <a:latin typeface="Calibri" panose="020F0502020204030204" pitchFamily="34" charset="0"/>
              </a:rPr>
              <a:t>At the end of this session students should be able to</a:t>
            </a:r>
          </a:p>
          <a:p>
            <a:pPr marL="457200" indent="-457200">
              <a:buFont typeface="+mj-lt"/>
              <a:buAutoNum type="arabicPeriod"/>
            </a:pPr>
            <a:endParaRPr lang="en-US" altLang="en-US" sz="3200" dirty="0"/>
          </a:p>
          <a:p>
            <a:pPr>
              <a:buFont typeface="+mj-lt"/>
              <a:buAutoNum type="arabicPeriod"/>
            </a:pPr>
            <a:r>
              <a:rPr lang="en-US" sz="2400" dirty="0"/>
              <a:t>Understand the composition of saliva, including its water content , electrolytes, enzymes and proteins</a:t>
            </a:r>
          </a:p>
          <a:p>
            <a:pPr>
              <a:buFont typeface="+mj-lt"/>
              <a:buAutoNum type="arabicPeriod"/>
            </a:pPr>
            <a:r>
              <a:rPr lang="en-US" sz="2400" dirty="0"/>
              <a:t>Exp</a:t>
            </a:r>
            <a:r>
              <a:rPr lang="en-GB" sz="2400" dirty="0"/>
              <a:t>lain t</a:t>
            </a:r>
            <a:r>
              <a:rPr lang="en-US" sz="2400" dirty="0"/>
              <a:t>he </a:t>
            </a:r>
            <a:r>
              <a:rPr lang="en-US" sz="2400" dirty="0" err="1"/>
              <a:t>funtions</a:t>
            </a:r>
            <a:r>
              <a:rPr lang="en-US" sz="2400" dirty="0"/>
              <a:t> of saliva</a:t>
            </a:r>
          </a:p>
          <a:p>
            <a:pPr>
              <a:buFont typeface="+mj-lt"/>
              <a:buAutoNum type="arabicPeriod"/>
            </a:pPr>
            <a:r>
              <a:rPr lang="en-US" sz="2400" dirty="0"/>
              <a:t>Identify factors influencing saliva secretion, including food stimuli, emotional factors and neuronal pathways</a:t>
            </a:r>
          </a:p>
          <a:p>
            <a:pPr lvl="0">
              <a:spcBef>
                <a:spcPts val="0"/>
              </a:spcBef>
              <a:buFont typeface="Symbol" panose="05050102010706020507"/>
              <a:buChar char=""/>
            </a:pPr>
            <a:endParaRPr lang="en-US" dirty="0">
              <a:latin typeface="+mj-lt"/>
              <a:ea typeface="MS Mincho"/>
            </a:endParaRPr>
          </a:p>
          <a:p>
            <a:pPr marL="0" indent="0">
              <a:buNone/>
            </a:pPr>
            <a:endParaRPr lang="en-US" dirty="0"/>
          </a:p>
          <a:p>
            <a:endParaRPr lang="en-US" dirty="0"/>
          </a:p>
        </p:txBody>
      </p:sp>
      <p:sp>
        <p:nvSpPr>
          <p:cNvPr id="4" name="Title 1"/>
          <p:cNvSpPr txBox="1"/>
          <p:nvPr/>
        </p:nvSpPr>
        <p:spPr>
          <a:xfrm>
            <a:off x="228600" y="304800"/>
            <a:ext cx="8686800" cy="71596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600" b="1" dirty="0">
                <a:latin typeface="+mn-lt"/>
              </a:rPr>
              <a:t>Learning Objectives</a:t>
            </a:r>
          </a:p>
        </p:txBody>
      </p:sp>
      <p:sp>
        <p:nvSpPr>
          <p:cNvPr id="7" name="Slide Number Placeholder 6"/>
          <p:cNvSpPr>
            <a:spLocks noGrp="1"/>
          </p:cNvSpPr>
          <p:nvPr>
            <p:ph type="sldNum" sz="quarter" idx="12"/>
          </p:nvPr>
        </p:nvSpPr>
        <p:spPr/>
        <p:txBody>
          <a:bodyPr/>
          <a:lstStyle/>
          <a:p>
            <a:fld id="{B6F15528-21DE-4FAA-801E-634DDDAF4B2B}" type="slidenum">
              <a:rPr lang="en-US" smtClean="0"/>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a:latin typeface="+mn-lt"/>
              </a:rPr>
              <a:t>Interactive Session</a:t>
            </a:r>
            <a:br>
              <a:rPr lang="en-US" sz="3200" b="1" dirty="0">
                <a:latin typeface="+mn-lt"/>
              </a:rPr>
            </a:br>
            <a:endParaRPr lang="en-US" dirty="0"/>
          </a:p>
        </p:txBody>
      </p:sp>
      <p:sp>
        <p:nvSpPr>
          <p:cNvPr id="3" name="Content Placeholder 2"/>
          <p:cNvSpPr>
            <a:spLocks noGrp="1"/>
          </p:cNvSpPr>
          <p:nvPr>
            <p:ph idx="1"/>
          </p:nvPr>
        </p:nvSpPr>
        <p:spPr/>
        <p:txBody>
          <a:bodyPr>
            <a:normAutofit/>
          </a:bodyPr>
          <a:lstStyle/>
          <a:p>
            <a:r>
              <a:rPr lang="en-US" sz="2000" b="1" dirty="0"/>
              <a:t>Patient:</a:t>
            </a:r>
            <a:r>
              <a:rPr lang="en-US" sz="2000" dirty="0"/>
              <a:t> Jane Doe, a 45-year-old female</a:t>
            </a:r>
          </a:p>
          <a:p>
            <a:r>
              <a:rPr lang="en-US" sz="2000" b="1" dirty="0"/>
              <a:t>Chief Complaint:</a:t>
            </a:r>
            <a:r>
              <a:rPr lang="en-US" sz="2000" dirty="0"/>
              <a:t> Persistent dry mouth (xerostomia) for the past 6 months</a:t>
            </a:r>
          </a:p>
          <a:p>
            <a:r>
              <a:rPr lang="en-US" sz="2000" b="1" dirty="0"/>
              <a:t>Medical History:</a:t>
            </a:r>
            <a:r>
              <a:rPr lang="en-US" sz="2000" dirty="0"/>
              <a:t> Jane has a history of rheumatoid arthritis and is currently on medication that includes anticholinergic drugs. She also reports frequent dental caries and difficulty swallowing.</a:t>
            </a:r>
          </a:p>
          <a:p>
            <a:r>
              <a:rPr lang="en-US" sz="2000" b="1" dirty="0"/>
              <a:t>Clinical Findings:</a:t>
            </a:r>
            <a:r>
              <a:rPr lang="en-US" sz="2000" dirty="0"/>
              <a:t> Upon examination, Jane's salivary flow rate is significantly reduced. Her oral mucosa appears dry, and she has multiple dental caries.</a:t>
            </a:r>
          </a:p>
          <a:p>
            <a:endParaRPr lang="en-US"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br>
              <a:rPr lang="en-GB" sz="3600" kern="1200" dirty="0">
                <a:solidFill>
                  <a:schemeClr val="tx1"/>
                </a:solidFill>
              </a:rPr>
            </a:br>
            <a:endParaRPr lang="en-US" altLang="en-GB" sz="3200" b="1" kern="1200" dirty="0">
              <a:solidFill>
                <a:schemeClr val="tx1"/>
              </a:solidFill>
              <a:latin typeface="+mn-ea"/>
              <a:cs typeface="+mn-ea"/>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t>7</a:t>
            </a:fld>
            <a:endParaRPr lang="en-US"/>
          </a:p>
        </p:txBody>
      </p:sp>
      <p:sp>
        <p:nvSpPr>
          <p:cNvPr id="8" name="Footer Placeholder 7"/>
          <p:cNvSpPr>
            <a:spLocks noGrp="1"/>
          </p:cNvSpPr>
          <p:nvPr>
            <p:ph type="ftr" sz="quarter" idx="3"/>
          </p:nvPr>
        </p:nvSpPr>
        <p:spPr>
          <a:xfrm>
            <a:off x="152400" y="152400"/>
            <a:ext cx="2209800" cy="365125"/>
          </a:xfrm>
        </p:spPr>
        <p:txBody>
          <a:bodyPr/>
          <a:lstStyle/>
          <a:p>
            <a:r>
              <a:rPr lang="en-US" sz="2400" dirty="0">
                <a:solidFill>
                  <a:schemeClr val="tx1"/>
                </a:solidFill>
              </a:rPr>
              <a:t>Anatomy</a:t>
            </a:r>
          </a:p>
        </p:txBody>
      </p:sp>
      <p:pic>
        <p:nvPicPr>
          <p:cNvPr id="9" name="Content Placeholder 8" descr="Anatomy of salivary glands. | Download Scientific Diagram">
            <a:extLst>
              <a:ext uri="{FF2B5EF4-FFF2-40B4-BE49-F238E27FC236}">
                <a16:creationId xmlns:a16="http://schemas.microsoft.com/office/drawing/2014/main" id="{39F7A7F1-951F-4C21-9678-39A2DF63D75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92134" y="1825625"/>
            <a:ext cx="3759732" cy="43513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endParaRPr lang="en-US" b="1" dirty="0"/>
          </a:p>
        </p:txBody>
      </p:sp>
      <p:sp>
        <p:nvSpPr>
          <p:cNvPr id="4" name="Slide Number Placeholder 3"/>
          <p:cNvSpPr>
            <a:spLocks noGrp="1"/>
          </p:cNvSpPr>
          <p:nvPr>
            <p:ph type="sldNum" sz="quarter" idx="12"/>
          </p:nvPr>
        </p:nvSpPr>
        <p:spPr/>
        <p:txBody>
          <a:bodyPr/>
          <a:lstStyle/>
          <a:p>
            <a:fld id="{B6F15528-21DE-4FAA-801E-634DDDAF4B2B}" type="slidenum">
              <a:rPr lang="en-US" smtClean="0"/>
              <a:t>8</a:t>
            </a:fld>
            <a:endParaRPr lang="en-US"/>
          </a:p>
        </p:txBody>
      </p:sp>
      <p:sp>
        <p:nvSpPr>
          <p:cNvPr id="5" name="Footer Placeholder 4"/>
          <p:cNvSpPr>
            <a:spLocks noGrp="1"/>
          </p:cNvSpPr>
          <p:nvPr>
            <p:ph type="ftr" sz="quarter" idx="3"/>
          </p:nvPr>
        </p:nvSpPr>
        <p:spPr>
          <a:xfrm>
            <a:off x="152400" y="168275"/>
            <a:ext cx="2286000" cy="822325"/>
          </a:xfrm>
        </p:spPr>
        <p:txBody>
          <a:bodyPr/>
          <a:lstStyle/>
          <a:p>
            <a:r>
              <a:rPr lang="en-US" sz="2400" dirty="0">
                <a:solidFill>
                  <a:schemeClr val="tx1"/>
                </a:solidFill>
              </a:rPr>
              <a:t>Physiology of saliva</a:t>
            </a:r>
          </a:p>
          <a:p>
            <a:endParaRPr lang="en-US" dirty="0"/>
          </a:p>
        </p:txBody>
      </p:sp>
      <p:sp>
        <p:nvSpPr>
          <p:cNvPr id="9" name="Content Placeholder 8">
            <a:extLst>
              <a:ext uri="{FF2B5EF4-FFF2-40B4-BE49-F238E27FC236}">
                <a16:creationId xmlns:a16="http://schemas.microsoft.com/office/drawing/2014/main" id="{9B258547-A2CD-63BA-D88C-39BD826B5535}"/>
              </a:ext>
            </a:extLst>
          </p:cNvPr>
          <p:cNvSpPr>
            <a:spLocks noGrp="1"/>
          </p:cNvSpPr>
          <p:nvPr>
            <p:ph idx="1"/>
          </p:nvPr>
        </p:nvSpPr>
        <p:spPr/>
        <p:txBody>
          <a:bodyPr/>
          <a:lstStyle/>
          <a:p>
            <a:pPr marL="0" indent="0">
              <a:buNone/>
            </a:pPr>
            <a:r>
              <a:rPr lang="en-US" sz="2400" b="1" dirty="0"/>
              <a:t>Functions of Saliva Include:</a:t>
            </a:r>
          </a:p>
          <a:p>
            <a:r>
              <a:rPr lang="en-US" sz="2400" dirty="0"/>
              <a:t>Moistening and lubrication</a:t>
            </a:r>
          </a:p>
          <a:p>
            <a:r>
              <a:rPr lang="en-US" sz="2400" dirty="0"/>
              <a:t>Initiation of carbohydrate digestion</a:t>
            </a:r>
          </a:p>
          <a:p>
            <a:r>
              <a:rPr lang="en-US" sz="2400" dirty="0"/>
              <a:t>Buffering action </a:t>
            </a:r>
          </a:p>
          <a:p>
            <a:r>
              <a:rPr lang="en-US" sz="2400" dirty="0"/>
              <a:t>Antibacterial properties</a:t>
            </a:r>
          </a:p>
          <a:p>
            <a:r>
              <a:rPr lang="en-US" sz="2400" dirty="0"/>
              <a:t>Mucus Secretion</a:t>
            </a:r>
          </a:p>
          <a:p>
            <a:r>
              <a:rPr lang="en-US" sz="2400" dirty="0"/>
              <a:t>Protection of Oral Mucosa</a:t>
            </a: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33400"/>
            <a:ext cx="8292465" cy="1007110"/>
          </a:xfrm>
        </p:spPr>
        <p:txBody>
          <a:bodyPr>
            <a:normAutofit/>
          </a:bodyPr>
          <a:lstStyle/>
          <a:p>
            <a:pPr algn="ctr"/>
            <a:r>
              <a:rPr lang="en-US" altLang="en-US" sz="3600" b="1" dirty="0">
                <a:latin typeface="+mn-lt"/>
              </a:rPr>
              <a:t>Core Concept</a:t>
            </a:r>
          </a:p>
        </p:txBody>
      </p:sp>
      <p:sp>
        <p:nvSpPr>
          <p:cNvPr id="4" name="Slide Number Placeholder 3"/>
          <p:cNvSpPr>
            <a:spLocks noGrp="1"/>
          </p:cNvSpPr>
          <p:nvPr>
            <p:ph type="sldNum" sz="quarter" idx="12"/>
          </p:nvPr>
        </p:nvSpPr>
        <p:spPr/>
        <p:txBody>
          <a:bodyPr/>
          <a:lstStyle/>
          <a:p>
            <a:fld id="{B6F15528-21DE-4FAA-801E-634DDDAF4B2B}" type="slidenum">
              <a:rPr lang="en-US" smtClean="0"/>
              <a:t>9</a:t>
            </a:fld>
            <a:endParaRPr lang="en-US"/>
          </a:p>
        </p:txBody>
      </p:sp>
      <p:sp>
        <p:nvSpPr>
          <p:cNvPr id="5" name="Footer Placeholder 4"/>
          <p:cNvSpPr>
            <a:spLocks noGrp="1"/>
          </p:cNvSpPr>
          <p:nvPr>
            <p:ph type="ftr" sz="quarter" idx="3"/>
          </p:nvPr>
        </p:nvSpPr>
        <p:spPr>
          <a:xfrm>
            <a:off x="152400" y="76200"/>
            <a:ext cx="2209800" cy="365125"/>
          </a:xfrm>
        </p:spPr>
        <p:txBody>
          <a:bodyPr/>
          <a:lstStyle/>
          <a:p>
            <a:r>
              <a:rPr lang="en-US" sz="2400" dirty="0">
                <a:solidFill>
                  <a:schemeClr val="tx1"/>
                </a:solidFill>
              </a:rPr>
              <a:t>Core Knowledge</a:t>
            </a:r>
          </a:p>
          <a:p>
            <a:endParaRPr lang="en-US" dirty="0"/>
          </a:p>
        </p:txBody>
      </p:sp>
      <p:sp>
        <p:nvSpPr>
          <p:cNvPr id="9" name="Content Placeholder 8">
            <a:extLst>
              <a:ext uri="{FF2B5EF4-FFF2-40B4-BE49-F238E27FC236}">
                <a16:creationId xmlns:a16="http://schemas.microsoft.com/office/drawing/2014/main" id="{367AFC12-F417-C671-3203-99CC310D7F9E}"/>
              </a:ext>
            </a:extLst>
          </p:cNvPr>
          <p:cNvSpPr>
            <a:spLocks noGrp="1"/>
          </p:cNvSpPr>
          <p:nvPr>
            <p:ph idx="1"/>
          </p:nvPr>
        </p:nvSpPr>
        <p:spPr/>
        <p:txBody>
          <a:bodyPr/>
          <a:lstStyle/>
          <a:p>
            <a:r>
              <a:rPr lang="en-GB" sz="2400" b="1" dirty="0">
                <a:solidFill>
                  <a:srgbClr val="002060"/>
                </a:solidFill>
              </a:rPr>
              <a:t>Salivary Glands </a:t>
            </a:r>
          </a:p>
          <a:p>
            <a:r>
              <a:rPr lang="en-US" sz="2400" dirty="0"/>
              <a:t>There are 3 main pair of Salivary glands</a:t>
            </a:r>
          </a:p>
          <a:p>
            <a:r>
              <a:rPr lang="en-US" sz="2400" dirty="0"/>
              <a:t>Parotid Gland (Serous section)</a:t>
            </a:r>
          </a:p>
          <a:p>
            <a:r>
              <a:rPr lang="en-US" sz="2400" dirty="0"/>
              <a:t>Submandibular Gland (Serous and mucus secretion)</a:t>
            </a:r>
          </a:p>
          <a:p>
            <a:r>
              <a:rPr lang="en-US" sz="2400" dirty="0"/>
              <a:t>Sublingual Gland (mostly mucus secretion)</a:t>
            </a:r>
          </a:p>
          <a:p>
            <a:r>
              <a:rPr lang="en-US" sz="2400" dirty="0"/>
              <a:t>There are also minor buccal glands which secrete mucus.</a:t>
            </a:r>
          </a:p>
          <a:p>
            <a:r>
              <a:rPr lang="en-US" sz="2400" dirty="0"/>
              <a:t>These minor glands are located at tip of tongue or in oral mucosa</a:t>
            </a:r>
          </a:p>
          <a:p>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TotalTime>
  <Words>1632</Words>
  <Application>Microsoft Office PowerPoint</Application>
  <PresentationFormat>On-screen Show (4:3)</PresentationFormat>
  <Paragraphs>198</Paragraphs>
  <Slides>34</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34</vt:i4>
      </vt:variant>
    </vt:vector>
  </HeadingPairs>
  <TitlesOfParts>
    <vt:vector size="42" baseType="lpstr">
      <vt:lpstr>Arial</vt:lpstr>
      <vt:lpstr>Arial Black</vt:lpstr>
      <vt:lpstr>Calibri</vt:lpstr>
      <vt:lpstr>Calibri Light</vt:lpstr>
      <vt:lpstr>Symbol</vt:lpstr>
      <vt:lpstr>Times New Roman</vt:lpstr>
      <vt:lpstr>Office Theme</vt:lpstr>
      <vt:lpstr>1_Office Theme</vt:lpstr>
      <vt:lpstr>PowerPoint Presentation</vt:lpstr>
      <vt:lpstr>2nd Year MBBS Gastrointestinal Tract Module Large Group Interactive Session (LGIS) Saliva</vt:lpstr>
      <vt:lpstr>Motto, Vision, Dream</vt:lpstr>
      <vt:lpstr>PowerPoint Presentation</vt:lpstr>
      <vt:lpstr>PowerPoint Presentation</vt:lpstr>
      <vt:lpstr>Interactive Session </vt:lpstr>
      <vt:lpstr> </vt:lpstr>
      <vt:lpstr>PowerPoint Presentation</vt:lpstr>
      <vt:lpstr>Core Concept</vt:lpstr>
      <vt:lpstr>PowerPoint Presentation</vt:lpstr>
      <vt:lpstr>Nerve supply</vt:lpstr>
      <vt:lpstr>Saliva </vt:lpstr>
      <vt:lpstr>         Composition </vt:lpstr>
      <vt:lpstr>Mechanism of Secretion of Saliva </vt:lpstr>
      <vt:lpstr>Salivary Amylase </vt:lpstr>
      <vt:lpstr>Salivation </vt:lpstr>
      <vt:lpstr>PowerPoint Presentation</vt:lpstr>
      <vt:lpstr> FUNCTIONS OF SALIVA </vt:lpstr>
      <vt:lpstr>PowerPoint Presentation</vt:lpstr>
      <vt:lpstr>Neural Control of Salivation </vt:lpstr>
      <vt:lpstr>Secretion due to Conditioned Reflexes </vt:lpstr>
      <vt:lpstr>PowerPoint Presentation</vt:lpstr>
      <vt:lpstr>PowerPoint Presentation</vt:lpstr>
      <vt:lpstr>Sjorgens Syndrome</vt:lpstr>
      <vt:lpstr>PowerPoint Presentation</vt:lpstr>
      <vt:lpstr>Artificial Intelligence</vt:lpstr>
      <vt:lpstr>Bioethics</vt:lpstr>
      <vt:lpstr>Suggested Research Article</vt:lpstr>
      <vt:lpstr>Assessment</vt:lpstr>
      <vt:lpstr>Assessment</vt:lpstr>
      <vt:lpstr>Assessment </vt:lpstr>
      <vt:lpstr>Key</vt:lpstr>
      <vt:lpstr>Learning Resources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Histology of Tongue</dc:title>
  <dc:creator>hp</dc:creator>
  <cp:lastModifiedBy>MUHAMMAD SAAD NADEEM</cp:lastModifiedBy>
  <cp:revision>125</cp:revision>
  <dcterms:created xsi:type="dcterms:W3CDTF">2006-08-16T00:00:00Z</dcterms:created>
  <dcterms:modified xsi:type="dcterms:W3CDTF">2025-02-04T10:35:55Z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622C90E5D1B24076887768F58D270976_12</vt:lpwstr>
  </property>
  <property fmtid="{D5CDD505-2E9C-101B-9397-08002B2CF9AE}" pid="3" name="KSOProductBuildVer">
    <vt:lpwstr>1033-12.2.0.19805</vt:lpwstr>
  </property>
</Properties>
</file>