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3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3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2.xml"/><Relationship Id="rId2" Type="http://schemas.openxmlformats.org/officeDocument/2006/relationships/viewProps" Target="viewProps3.xml"/><Relationship Id="rId3" Type="http://schemas.openxmlformats.org/officeDocument/2006/relationships/presProps" Target="presProps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8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19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11" Type="http://schemas.openxmlformats.org/officeDocument/2006/relationships/slide" Target="slides/slide30.xml"/><Relationship Id="rId33" Type="http://schemas.openxmlformats.org/officeDocument/2006/relationships/slide" Target="slides/slide23.xml"/><Relationship Id="rId10" Type="http://schemas.openxmlformats.org/officeDocument/2006/relationships/slide" Target="slides/slide29.xml"/><Relationship Id="rId32" Type="http://schemas.openxmlformats.org/officeDocument/2006/relationships/slide" Target="slides/slide22.xml"/><Relationship Id="rId13" Type="http://schemas.openxmlformats.org/officeDocument/2006/relationships/slide" Target="slides/slide32.xml"/><Relationship Id="rId35" Type="http://schemas.openxmlformats.org/officeDocument/2006/relationships/slide" Target="slides/slide25.xml"/><Relationship Id="rId12" Type="http://schemas.openxmlformats.org/officeDocument/2006/relationships/slide" Target="slides/slide31.xml"/><Relationship Id="rId34" Type="http://schemas.openxmlformats.org/officeDocument/2006/relationships/slide" Target="slides/slide24.xml"/><Relationship Id="rId15" Type="http://schemas.openxmlformats.org/officeDocument/2006/relationships/slide" Target="slides/slide5.xml"/><Relationship Id="rId37" Type="http://schemas.openxmlformats.org/officeDocument/2006/relationships/slide" Target="slides/slide27.xml"/><Relationship Id="rId14" Type="http://schemas.openxmlformats.org/officeDocument/2006/relationships/slide" Target="slides/slide4.xml"/><Relationship Id="rId36" Type="http://schemas.openxmlformats.org/officeDocument/2006/relationships/slide" Target="slides/slide26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1ffd1ba94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41ffd1ba9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1ffd1ba94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1ffd1ba94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8c0ef71508b9089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68c0ef71508b908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8c0ef71508b9089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g68c0ef71508b9089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8c0ef71508b9089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68c0ef71508b9089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8c0ef71508b9089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g68c0ef71508b9089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8c0ef71508b9089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68c0ef71508b9089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1ffd1ba94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1ffd1ba94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SEPSIS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2342224"/>
            <a:ext cx="7801500" cy="16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Dr. Waqas Anjum</a:t>
            </a:r>
            <a:endParaRPr sz="2200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Assisstant Professor </a:t>
            </a:r>
            <a:endParaRPr sz="2200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Dept. of Anaesthesiology</a:t>
            </a:r>
            <a:endParaRPr sz="2200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Benazir Bhutto Hopital</a:t>
            </a:r>
            <a:endParaRPr sz="2200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2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rPr>
              <a:t>RMU and Allied</a:t>
            </a:r>
            <a:endParaRPr sz="2200">
              <a:solidFill>
                <a:schemeClr val="dk1"/>
              </a:solidFill>
              <a:latin typeface="Roboto Serif Black"/>
              <a:ea typeface="Roboto Serif Black"/>
              <a:cs typeface="Roboto Serif Black"/>
              <a:sym typeface="Roboto Serif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156150" y="140525"/>
            <a:ext cx="8822400" cy="47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Average"/>
              <a:buChar char="●"/>
            </a:pPr>
            <a:r>
              <a:rPr lang="en" sz="23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Activation of TLRs triggers the release of pro-inflammatory cytokines</a:t>
            </a:r>
            <a:endParaRPr sz="23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Average"/>
              <a:buChar char="●"/>
            </a:pPr>
            <a:r>
              <a:rPr lang="en" sz="23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TNF-α: Increases vascular permeability</a:t>
            </a:r>
            <a:endParaRPr sz="23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Average"/>
              <a:buChar char="●"/>
            </a:pPr>
            <a:r>
              <a:rPr lang="en" sz="23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IL-1 &amp; IL-6: Mediate fever and inflammation</a:t>
            </a:r>
            <a:endParaRPr sz="23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Average"/>
              <a:buChar char="●"/>
            </a:pPr>
            <a:r>
              <a:rPr lang="en" sz="23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IL-10: Anti-inflammatory cytokines</a:t>
            </a:r>
            <a:endParaRPr sz="23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Endothelial Dysfunction &amp; Capillary Leak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Pro-inflammatory cytokines cause vasodilation → hypotension.</a:t>
            </a:r>
            <a:endParaRPr sz="23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Increased vascular permeability → capillary leak syndrome → interstitial edema.</a:t>
            </a:r>
            <a:endParaRPr sz="23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/>
        </p:nvSpPr>
        <p:spPr>
          <a:xfrm>
            <a:off x="187375" y="187375"/>
            <a:ext cx="8869200" cy="48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Coagulation Activation (Sepsis-Induced DIC)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Tissue Factor (TF) activation → widespread microvascular thrombosis.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Consumption of coagulation factors → Disseminated Intravascular Coagulation (DIC).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Cellular Dysfunction &amp; Multi-Organ Failure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Mitochondrial dysfunction → ATP depletion → cellular apoptosis.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Leads to shock, hypoxia, and multi-organ dysfunction.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11700" y="265850"/>
            <a:ext cx="8520600" cy="43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3. ETIOLOGY OF SEPSIS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Sepsis can be caused by bacterial, viral, fungal, or parasitic infections.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75"/>
              <a:buNone/>
            </a:pPr>
            <a:r>
              <a:rPr lang="en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Common Pathogens</a:t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950"/>
          </a:p>
        </p:txBody>
      </p:sp>
      <p:pic>
        <p:nvPicPr>
          <p:cNvPr id="123" name="Google Shape;12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650" y="1738325"/>
            <a:ext cx="7654300" cy="26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0" y="28950"/>
            <a:ext cx="9144000" cy="50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3738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DIAGNOSIS OF SEPSIS</a:t>
            </a:r>
            <a:endParaRPr b="1" i="1" sz="3738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938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Clinical Criteria for Sepsis Diagnosis</a:t>
            </a:r>
            <a:endParaRPr b="1" sz="2938" u="sng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406777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806"/>
              <a:buAutoNum type="arabicPeriod"/>
            </a:pPr>
            <a:r>
              <a:rPr lang="en" sz="2805">
                <a:solidFill>
                  <a:schemeClr val="lt2"/>
                </a:solidFill>
              </a:rPr>
              <a:t>Quick SOFA (qSOFA) Score (Bedside Screening)</a:t>
            </a:r>
            <a:endParaRPr sz="2805">
              <a:solidFill>
                <a:schemeClr val="lt2"/>
              </a:solidFill>
            </a:endParaRPr>
          </a:p>
          <a:p>
            <a:pPr indent="-406777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6"/>
              <a:buAutoNum type="arabicPeriod"/>
            </a:pPr>
            <a:r>
              <a:rPr lang="en" sz="2805">
                <a:solidFill>
                  <a:schemeClr val="lt2"/>
                </a:solidFill>
              </a:rPr>
              <a:t>Sequential Organ Failure Assessment (SOFA) Score (ICU Tool) </a:t>
            </a:r>
            <a:endParaRPr sz="2805">
              <a:solidFill>
                <a:schemeClr val="lt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11"/>
              <a:t>qSOFA (Quick Sepsis Screening</a:t>
            </a:r>
            <a:endParaRPr sz="2800"/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311700" y="1152475"/>
            <a:ext cx="8520600" cy="39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6057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Criteria (1 point each)</a:t>
            </a:r>
            <a:endParaRPr b="1" sz="6057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2455" lvl="0" marL="45720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verage"/>
              <a:buChar char="●"/>
            </a:pPr>
            <a:r>
              <a:rPr lang="en" sz="6057">
                <a:solidFill>
                  <a:schemeClr val="lt2"/>
                </a:solidFill>
              </a:rPr>
              <a:t>Altered mental status (GCS &lt; 15)</a:t>
            </a:r>
            <a:endParaRPr sz="6057">
              <a:solidFill>
                <a:schemeClr val="lt2"/>
              </a:solidFill>
            </a:endParaRPr>
          </a:p>
          <a:p>
            <a:pPr indent="-382455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verage"/>
              <a:buChar char="●"/>
            </a:pPr>
            <a:r>
              <a:rPr lang="en" sz="6057">
                <a:solidFill>
                  <a:schemeClr val="lt2"/>
                </a:solidFill>
              </a:rPr>
              <a:t>Respiratory rate ≥ 22/min</a:t>
            </a:r>
            <a:endParaRPr sz="6057">
              <a:solidFill>
                <a:schemeClr val="lt2"/>
              </a:solidFill>
            </a:endParaRPr>
          </a:p>
          <a:p>
            <a:pPr indent="-382455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verage"/>
              <a:buChar char="●"/>
            </a:pPr>
            <a:r>
              <a:rPr lang="en" sz="6057">
                <a:solidFill>
                  <a:schemeClr val="lt2"/>
                </a:solidFill>
              </a:rPr>
              <a:t>Systolic BP ≤ 100 mmHg</a:t>
            </a:r>
            <a:endParaRPr sz="6057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6057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Interpretation</a:t>
            </a:r>
            <a:endParaRPr b="1" sz="6057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2455" lvl="0" marL="45720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verage"/>
              <a:buChar char="●"/>
            </a:pPr>
            <a:r>
              <a:rPr lang="en" sz="6057">
                <a:solidFill>
                  <a:schemeClr val="lt2"/>
                </a:solidFill>
              </a:rPr>
              <a:t>qSOFA ≥ 2: High risk of sepsis and poor outcomes</a:t>
            </a:r>
            <a:endParaRPr sz="6057">
              <a:solidFill>
                <a:schemeClr val="lt2"/>
              </a:solidFill>
            </a:endParaRPr>
          </a:p>
          <a:p>
            <a:pPr indent="-382455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verage"/>
              <a:buChar char="●"/>
            </a:pPr>
            <a:r>
              <a:rPr lang="en" sz="6057">
                <a:solidFill>
                  <a:schemeClr val="lt2"/>
                </a:solidFill>
              </a:rPr>
              <a:t>qSOFA &lt; 2: Low risk, but monitor closely</a:t>
            </a:r>
            <a:endParaRPr sz="6057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57">
                <a:solidFill>
                  <a:schemeClr val="lt2"/>
                </a:solidFill>
              </a:rPr>
              <a:t>A rapid bedside tool for early sepsis detection.</a:t>
            </a:r>
            <a:endParaRPr sz="6057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SOFA (Sequential Organ Failure Assessment)</a:t>
            </a:r>
            <a:endParaRPr/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2"/>
                </a:solidFill>
              </a:rPr>
              <a:t>ICU Tool for Organ Dysfunction in Sepsis</a:t>
            </a:r>
            <a:endParaRPr b="1" sz="2200">
              <a:solidFill>
                <a:schemeClr val="lt2"/>
              </a:solidFill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●"/>
            </a:pPr>
            <a:r>
              <a:rPr lang="en" sz="2200">
                <a:solidFill>
                  <a:schemeClr val="lt2"/>
                </a:solidFill>
              </a:rPr>
              <a:t>A SOFA score increase of </a:t>
            </a:r>
            <a:r>
              <a:rPr b="1" lang="en" sz="2200">
                <a:solidFill>
                  <a:schemeClr val="lt2"/>
                </a:solidFill>
              </a:rPr>
              <a:t>≥2</a:t>
            </a:r>
            <a:r>
              <a:rPr lang="en" sz="2200">
                <a:solidFill>
                  <a:schemeClr val="lt2"/>
                </a:solidFill>
              </a:rPr>
              <a:t> suggests significant organ dysfunction.</a:t>
            </a:r>
            <a:endParaRPr sz="2200">
              <a:solidFill>
                <a:schemeClr val="lt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rial"/>
              <a:buChar char="●"/>
            </a:pPr>
            <a:r>
              <a:rPr b="1" lang="en" sz="2200">
                <a:solidFill>
                  <a:schemeClr val="lt2"/>
                </a:solidFill>
              </a:rPr>
              <a:t>SOFA ≥2</a:t>
            </a:r>
            <a:r>
              <a:rPr lang="en" sz="2200">
                <a:solidFill>
                  <a:schemeClr val="lt2"/>
                </a:solidFill>
              </a:rPr>
              <a:t> indicates high suspicion of sepsis.</a:t>
            </a:r>
            <a:endParaRPr sz="2200">
              <a:solidFill>
                <a:schemeClr val="lt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lt2"/>
                </a:solidFill>
              </a:rPr>
              <a:t>Higher SOFA scores correlate with increased mortality.</a:t>
            </a:r>
            <a:endParaRPr sz="2200">
              <a:solidFill>
                <a:schemeClr val="lt2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lt2"/>
                </a:solidFill>
              </a:rPr>
              <a:t>Used to monitor disease progression in critically ill patients.</a:t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319924" cy="448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675" y="1093025"/>
            <a:ext cx="7568626" cy="376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 txBox="1"/>
          <p:nvPr/>
        </p:nvSpPr>
        <p:spPr>
          <a:xfrm>
            <a:off x="156150" y="171750"/>
            <a:ext cx="96813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Biomarkers for Sepsis (New &amp; Established)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140525" y="124925"/>
            <a:ext cx="9003600" cy="49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MANAGEMENT OF SEPSIS (Surviving Sepsis Campaign 2021)</a:t>
            </a:r>
            <a:endParaRPr i="1"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Initial Resuscitation ("Golden Hour")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IV Fluids: 30 mL/kg IV crystalloid within 3 hours.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Reassess fluid responsiveness using: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Dynamic tests: Passive Leg Raise (PLR), Stroke Volume Variation (SVV), Inferior Vena Cava (IVC) diameter variation.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Targets: Mean Arterial Pressure (MAP ≥65 mmHg), Urine Output ≥0.5 mL/kg/hr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Avoid excess fluids in patients at risk of </a:t>
            </a: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pulmonary</a:t>
            </a: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edema</a:t>
            </a: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(ARDS) 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Vasopressor Support (If Fluid-Resistant Hypotension)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First-line: Norepinephrine (0.05-1.0 mcg/kg/min) to maintain MAP ≥65 mmHg.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Second-line: Vasopressin (0.03 U/min) or Epinephrine if norepinephrine is insufficient.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Dobutamine for septic cardiomyopathy (Low EF &amp; persistent hypoperfusion)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4525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" sz="2855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Early Antibiotic Therapy</a:t>
            </a:r>
            <a:endParaRPr sz="2855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t/>
            </a:r>
            <a:endParaRPr sz="2255"/>
          </a:p>
          <a:p>
            <a:pPr indent="-371792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2255"/>
              <a:buChar char="●"/>
            </a:pPr>
            <a:r>
              <a:rPr lang="en" sz="2255"/>
              <a:t>Initiate broad-spectrum IV antibiotics within 1 hour of sepsis recognition.</a:t>
            </a:r>
            <a:endParaRPr sz="2255"/>
          </a:p>
          <a:p>
            <a:pPr indent="-37179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55"/>
              <a:buChar char="●"/>
            </a:pPr>
            <a:r>
              <a:rPr lang="en" sz="2255"/>
              <a:t>De-escalate antibiotics based on culture results &amp; clinical improvement.</a:t>
            </a:r>
            <a:endParaRPr sz="2255"/>
          </a:p>
          <a:p>
            <a:pPr indent="-37179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55"/>
              <a:buChar char="●"/>
            </a:pPr>
            <a:r>
              <a:rPr lang="en" sz="2255"/>
              <a:t>Combination Therapy (For Septic Shock):</a:t>
            </a:r>
            <a:endParaRPr sz="2255"/>
          </a:p>
          <a:p>
            <a:pPr indent="-37179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55"/>
              <a:buChar char="●"/>
            </a:pPr>
            <a:r>
              <a:rPr lang="en" sz="2255"/>
              <a:t>Piperacillin-Tazobactam + Vancomycin (empirical Gram-negative + MRSA coverage)</a:t>
            </a:r>
            <a:endParaRPr sz="2255"/>
          </a:p>
          <a:p>
            <a:pPr indent="-371792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55"/>
              <a:buChar char="●"/>
            </a:pPr>
            <a:r>
              <a:rPr lang="en" sz="2255"/>
              <a:t>Meropenem + Linezolid (for MDR organisms, ICU</a:t>
            </a:r>
            <a:endParaRPr sz="2255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2555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idx="1" type="body"/>
          </p:nvPr>
        </p:nvSpPr>
        <p:spPr>
          <a:xfrm>
            <a:off x="-8090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32500"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44905"/>
              <a:buNone/>
            </a:pPr>
            <a:r>
              <a:rPr b="1" lang="en" sz="8907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Source Control (Within 6-12 Hours)</a:t>
            </a:r>
            <a:endParaRPr b="1" sz="8907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2833"/>
              <a:buNone/>
            </a:pPr>
            <a:r>
              <a:t/>
            </a:r>
            <a:endParaRPr sz="5492"/>
          </a:p>
          <a:p>
            <a:pPr indent="-372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6972"/>
              <a:t>Drain abscesses, remove infected catheters, surgery for perforations</a:t>
            </a:r>
            <a:endParaRPr sz="6972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2833"/>
              <a:buNone/>
            </a:pPr>
            <a:r>
              <a:t/>
            </a:r>
            <a:endParaRPr sz="5492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895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Adjunctive Therapies</a:t>
            </a:r>
            <a:endParaRPr sz="8895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73691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sz="7030"/>
              <a:t>Corticosteroids (IV Hydrocortisone) if refractory shock.</a:t>
            </a:r>
            <a:endParaRPr sz="7030"/>
          </a:p>
          <a:p>
            <a:pPr indent="-373691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7030"/>
              <a:t>Vitamin C &amp; Thiamine (under investigation).</a:t>
            </a:r>
            <a:endParaRPr sz="703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2833"/>
              <a:buNone/>
            </a:pPr>
            <a:r>
              <a:t/>
            </a:r>
            <a:endParaRPr sz="5492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2833"/>
              <a:buNone/>
            </a:pPr>
            <a:r>
              <a:t/>
            </a:r>
            <a:endParaRPr sz="5492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t/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60000"/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idx="1" type="body"/>
          </p:nvPr>
        </p:nvSpPr>
        <p:spPr>
          <a:xfrm>
            <a:off x="0" y="0"/>
            <a:ext cx="9144000" cy="50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Mechanical Ventilation &amp; ARDS Management</a:t>
            </a:r>
            <a:endParaRPr b="1" sz="27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/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Low tidal volume (6 mL/kg PBW) to prevent ventilator-induced lung injury.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PEEP &amp; prone positioning for severe ARDS (PaO₂/FiO₂ &lt;100).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Avoid excessive IV fluids once the patient is hemodynamically stable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b="1"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Glycemic Control in Sepsis</a:t>
            </a:r>
            <a:endParaRPr b="1"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Target blood glucose 140-180 mg/dL (avoid tight control to prevent hypoglycemia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/>
          <p:nvPr>
            <p:ph idx="1" type="body"/>
          </p:nvPr>
        </p:nvSpPr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DIC &amp; Coagulopathy Management</a:t>
            </a:r>
            <a:endParaRPr b="1"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DIC in sepsis is characterized by increased PT, aPTT, D-dimer, low platelets.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Management: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FFP, cryoprecipitate, platelet transfusion (if bleeding or platelet count &lt;20,000)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Nutritional Support</a:t>
            </a:r>
            <a:endParaRPr b="1"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Enteral nutrition within 48 hours to maintain gut integrity.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Avoid TPN unless prolonged gut dysfunction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>
            <p:ph idx="1" type="body"/>
          </p:nvPr>
        </p:nvSpPr>
        <p:spPr>
          <a:xfrm>
            <a:off x="311700" y="242725"/>
            <a:ext cx="8520600" cy="43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CONCLUSION</a:t>
            </a:r>
            <a:endParaRPr b="1"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2200"/>
              <a:buChar char="●"/>
            </a:pPr>
            <a:r>
              <a:rPr lang="en" sz="2200">
                <a:solidFill>
                  <a:schemeClr val="lt2"/>
                </a:solidFill>
              </a:rPr>
              <a:t>Early recognition &amp; aggressive management of sepsis improve survival.</a:t>
            </a:r>
            <a:endParaRPr sz="2200">
              <a:solidFill>
                <a:schemeClr val="lt2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Char char="●"/>
            </a:pPr>
            <a:r>
              <a:rPr lang="en" sz="2200">
                <a:solidFill>
                  <a:schemeClr val="lt2"/>
                </a:solidFill>
              </a:rPr>
              <a:t>The Sepsis-3 criteria provide a more precise definition than SIRS.</a:t>
            </a:r>
            <a:endParaRPr sz="2200">
              <a:solidFill>
                <a:schemeClr val="lt2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>
                <a:solidFill>
                  <a:schemeClr val="lt2"/>
                </a:solidFill>
              </a:rPr>
              <a:t>Sepsis bundles (fluids, antibiotics, source control) reduce mortality</a:t>
            </a:r>
            <a:r>
              <a:rPr lang="en" sz="2200">
                <a:solidFill>
                  <a:schemeClr val="dk1"/>
                </a:solidFill>
              </a:rPr>
              <a:t>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"/>
          <p:cNvSpPr txBox="1"/>
          <p:nvPr/>
        </p:nvSpPr>
        <p:spPr>
          <a:xfrm>
            <a:off x="281075" y="327900"/>
            <a:ext cx="8728800" cy="46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Bioethics</a:t>
            </a:r>
            <a:endParaRPr b="0" i="0" sz="28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Respecting the patient’s right to accept or refuse treatment, especially in cases of advanced sepsis and end-of-life care.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Informed consent for invasive procedures (e.g., mechanical ventilation, dialysis)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" sz="2800"/>
              <a:t>References</a:t>
            </a:r>
            <a:endParaRPr sz="2800"/>
          </a:p>
        </p:txBody>
      </p:sp>
      <p:sp>
        <p:nvSpPr>
          <p:cNvPr id="197" name="Google Shape;197;p38"/>
          <p:cNvSpPr txBox="1"/>
          <p:nvPr>
            <p:ph idx="1" type="body"/>
          </p:nvPr>
        </p:nvSpPr>
        <p:spPr>
          <a:xfrm>
            <a:off x="1303800" y="1229200"/>
            <a:ext cx="7030500" cy="33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48" lvl="1" marL="863596" rtl="0" algn="l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99"/>
              <a:buChar char="•"/>
            </a:pPr>
            <a:r>
              <a:rPr lang="en" sz="2299">
                <a:solidFill>
                  <a:schemeClr val="lt2"/>
                </a:solidFill>
              </a:rPr>
              <a:t>Morgan and Mikhail_s Clinical Anesthesiology</a:t>
            </a:r>
            <a:endParaRPr sz="200">
              <a:solidFill>
                <a:schemeClr val="lt2"/>
              </a:solidFill>
            </a:endParaRPr>
          </a:p>
          <a:p>
            <a:pPr indent="-323848" lvl="1" marL="863596" rtl="0" algn="l">
              <a:lnSpc>
                <a:spcPct val="13000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99"/>
              <a:buChar char="•"/>
            </a:pPr>
            <a:r>
              <a:rPr lang="en" sz="2299">
                <a:solidFill>
                  <a:schemeClr val="lt2"/>
                </a:solidFill>
              </a:rPr>
              <a:t>Miller_s Basics of Anesthesia</a:t>
            </a:r>
            <a:endParaRPr sz="2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9"/>
          <p:cNvSpPr txBox="1"/>
          <p:nvPr>
            <p:ph type="title"/>
          </p:nvPr>
        </p:nvSpPr>
        <p:spPr>
          <a:xfrm>
            <a:off x="311700" y="208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3333"/>
              <a:buNone/>
            </a:pPr>
            <a:r>
              <a:rPr lang="en"/>
              <a:t>Research</a:t>
            </a:r>
            <a:endParaRPr/>
          </a:p>
        </p:txBody>
      </p:sp>
      <p:sp>
        <p:nvSpPr>
          <p:cNvPr id="203" name="Google Shape;203;p39"/>
          <p:cNvSpPr txBox="1"/>
          <p:nvPr>
            <p:ph idx="1" type="body"/>
          </p:nvPr>
        </p:nvSpPr>
        <p:spPr>
          <a:xfrm>
            <a:off x="1303800" y="780750"/>
            <a:ext cx="70305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85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4"/>
              <a:buAutoNum type="arabicPeriod"/>
            </a:pPr>
            <a:r>
              <a:rPr lang="en" sz="2004"/>
              <a:t>Singer, M., et al. (2016). The Third International Consensus Definitions for Sepsis and Septic Shock (Sepsis-3). JAMA, 315(8), 801-810. DOI: 10.1001/jama.2016.0287</a:t>
            </a:r>
            <a:endParaRPr sz="2004"/>
          </a:p>
          <a:p>
            <a:pPr indent="-35585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4"/>
              <a:buAutoNum type="arabicPeriod"/>
            </a:pPr>
            <a:r>
              <a:rPr lang="en" sz="2004"/>
              <a:t>Evans, L., et al. (2021). Surviving Sepsis Campaign: International Guidelines for Management of Sepsis and Septic Shock 2021. Critical Care Medicine, 49(11), e1063-e1143. DOI: 10.1097/CCM.0000000000005337</a:t>
            </a:r>
            <a:endParaRPr sz="2004"/>
          </a:p>
          <a:p>
            <a:pPr indent="-355854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4"/>
              <a:buAutoNum type="arabicPeriod"/>
            </a:pPr>
            <a:r>
              <a:rPr lang="en" sz="2004"/>
              <a:t>Rhodes, A., et al. (2017). Surviving Sepsis Campaign: International Guidelines for Management of Sepsis and Septic Shock 2016. Intensive Care Medicine, 43(3), 304-377. DOI: 10.1007/s00134-017-4683-6</a:t>
            </a:r>
            <a:endParaRPr sz="2004"/>
          </a:p>
          <a:p>
            <a:pPr indent="-298767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5"/>
              <a:buAutoNum type="alphaLcPeriod"/>
            </a:pPr>
            <a:r>
              <a:t/>
            </a:r>
            <a:endParaRPr sz="1105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"/>
          <p:cNvSpPr txBox="1"/>
          <p:nvPr>
            <p:ph idx="1" type="body"/>
          </p:nvPr>
        </p:nvSpPr>
        <p:spPr>
          <a:xfrm>
            <a:off x="311700" y="319725"/>
            <a:ext cx="8520600" cy="4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Which of the following is a key diagnostic criterion for sepsis?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Hyperthermia above 38.5°C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Persistent hypotension despite adequate fluid resuscitation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Tachycardia greater than 90 bpm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Positive blood culture for any pathogen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Persistent hypotension despite adequate fluid resuscitation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Which of the following is NOT a part of the Sepsis-3 definition of sepsis?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Life-threatening organ dysfunction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Acute respiratory failure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Infection with confirmed pathogen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Increase in Sequential Organ Failure Assessment (SOFA) score of 2 or more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C) Infection with confirmed pathogen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"/>
          <p:cNvSpPr txBox="1"/>
          <p:nvPr>
            <p:ph idx="1" type="body"/>
          </p:nvPr>
        </p:nvSpPr>
        <p:spPr>
          <a:xfrm>
            <a:off x="311700" y="310575"/>
            <a:ext cx="8613000" cy="42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In septic shock, the primary pathophysiological mechanism causing hypotension is: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Hypovolemia due to excessive fluid loss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Vasodilation and increased vascular permeability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Reduced cardiac output due to myocardial depression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Renal hypoperfusion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Vasodilation and increased vascular permeability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What is the first-line vasopressor agent recommended in septic shock?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Epinephrine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Dopamine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Norepinephrine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Vasopressin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C) Norepinephrine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"/>
          <p:cNvSpPr txBox="1"/>
          <p:nvPr>
            <p:ph idx="1" type="body"/>
          </p:nvPr>
        </p:nvSpPr>
        <p:spPr>
          <a:xfrm>
            <a:off x="311700" y="374525"/>
            <a:ext cx="8520600" cy="41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Which of the following laboratory findings is MOST commonly associated with sepsis?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Hyperkalemia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Elevated lactate levels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Low white blood cell count (leukopenia)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Decreased C-reactive protein (CRP) levels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Elevated lactate levels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Which of the following is the preferred initial fluid resuscitation in patients with sepsis or septic shock?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Normal saline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Lactated Ringer’s solution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Albumin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Dextrose solutions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Lactated Ringer’s solution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"/>
          <p:cNvSpPr txBox="1"/>
          <p:nvPr>
            <p:ph idx="1" type="body"/>
          </p:nvPr>
        </p:nvSpPr>
        <p:spPr>
          <a:xfrm>
            <a:off x="311700" y="392800"/>
            <a:ext cx="8520600" cy="41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Which of the following laboratory findings is MOST commonly associated with sepsis?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Hyperkalemia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Elevated lactate levels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Low white blood cell count (leukopenia)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Decreased C-reactive protein (CRP) levels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Elevated lactate levels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Which of the following is the preferred initial fluid resuscitation in patients with sepsis or septic shock?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Normal saline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Lactated Ringer’s solution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Albumin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Dextrose solutions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Lactated Ringer’s solution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"/>
          <p:cNvSpPr txBox="1"/>
          <p:nvPr>
            <p:ph idx="1" type="body"/>
          </p:nvPr>
        </p:nvSpPr>
        <p:spPr>
          <a:xfrm>
            <a:off x="311700" y="374525"/>
            <a:ext cx="8520600" cy="42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9. Which of the following scoring systems is used to assess organ dysfunction in sepsis?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APACHE II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SOFA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MELD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GCS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SOFA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---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10. The administration of antibiotics in sepsis should be: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A) Delayed until the infection source is identified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B) Initiated within 1 hour of recognition of sepsis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C) Given only after confirmation of a positive culture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D) Administered as a single dose at the time of fluid resuscitation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B) Initiated within 1 hour of recognition of sepsis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ctrTitle"/>
          </p:nvPr>
        </p:nvSpPr>
        <p:spPr>
          <a:xfrm>
            <a:off x="311700" y="16065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en"/>
              <a:t>Learning Objectives</a:t>
            </a:r>
            <a:endParaRPr/>
          </a:p>
        </p:txBody>
      </p:sp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953250"/>
            <a:ext cx="8520600" cy="20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Understand the definitions of sepsis, severe sepsis, and septic shock.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Learn the pathophysiology behind sepsis &amp; multi-organ failure.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Identify key diagnostic tools        and emerging biomarkers.</a:t>
            </a:r>
            <a:endParaRPr sz="23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 Apply sepsis management strategies, including fluid resuscitation, vasopressors, and antibiotics.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Interpret sepsis scoring systems (qSOFA, SOFA) for risk assessment.</a:t>
            </a:r>
            <a:endParaRPr sz="23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" sz="2300"/>
              <a:t> Recognize the latest advancements in sepsis treatment</a:t>
            </a:r>
            <a:endParaRPr sz="23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ctrTitle"/>
          </p:nvPr>
        </p:nvSpPr>
        <p:spPr>
          <a:xfrm>
            <a:off x="311700" y="208050"/>
            <a:ext cx="8520600" cy="145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en"/>
              <a:t>Sequence of LGIS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311700" y="1005575"/>
            <a:ext cx="8520600" cy="4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="1" lang="en" sz="231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Learning Objectives:</a:t>
            </a:r>
            <a:endParaRPr b="1" sz="231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7528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Sepsis, Pathophysiology, Diagnosis, Managment</a:t>
            </a:r>
            <a:endParaRPr sz="2310"/>
          </a:p>
          <a:p>
            <a:pPr indent="-37528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CORE knowledge 70%</a:t>
            </a:r>
            <a:endParaRPr sz="2310"/>
          </a:p>
          <a:p>
            <a:pPr indent="-37528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Microbiology/Antibiotic Selection</a:t>
            </a:r>
            <a:endParaRPr sz="2310"/>
          </a:p>
          <a:p>
            <a:pPr indent="-37528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Vertical Integration 15%</a:t>
            </a:r>
            <a:endParaRPr sz="2310"/>
          </a:p>
          <a:p>
            <a:pPr indent="-37528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Radiology(CXR), Surgery(Source control), ICU care</a:t>
            </a:r>
            <a:endParaRPr sz="2310"/>
          </a:p>
          <a:p>
            <a:pPr indent="-37528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Horizontal Integration 10%</a:t>
            </a:r>
            <a:endParaRPr sz="2310"/>
          </a:p>
          <a:p>
            <a:pPr indent="-37528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Research article related to topic 3%</a:t>
            </a:r>
            <a:endParaRPr sz="2310"/>
          </a:p>
          <a:p>
            <a:pPr indent="-37528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10"/>
              <a:buChar char="●"/>
            </a:pPr>
            <a:r>
              <a:rPr lang="en" sz="2310"/>
              <a:t>Ethics 2%</a:t>
            </a:r>
            <a:endParaRPr sz="231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221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221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312300" y="249825"/>
            <a:ext cx="8432100" cy="17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Definition</a:t>
            </a:r>
            <a:endParaRPr b="1"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Sepsis is a life threatning organ dysfunction caused by a dysregulated host response to infection</a:t>
            </a:r>
            <a:endParaRPr sz="1550">
              <a:solidFill>
                <a:srgbClr val="E8EAED"/>
              </a:solidFill>
              <a:highlight>
                <a:srgbClr val="202124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E8EAED"/>
              </a:solidFill>
              <a:highlight>
                <a:srgbClr val="202124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390375" y="2295375"/>
            <a:ext cx="84321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Organ Dysfunction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Organ dysfunction is defined as an increase in the Sequential Organ Failure Assessment (SOFA score) by equal/greater than 2</a:t>
            </a:r>
            <a:endParaRPr sz="2200">
              <a:solidFill>
                <a:schemeClr val="lt2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484050" y="468450"/>
            <a:ext cx="8229000" cy="43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Systemic Inflammatory Response Syndrome (SIRS)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SIRS is a generalized inflammatory response that occurs in infections, trauma, burns, and pancreatitis.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SIRS Criteria</a:t>
            </a: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(≥2 of the following):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Temperature &gt;38°C or &lt;36°C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Heart Rate &gt;90 bpm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Respiratory Rate &gt;20/min or PaCO₂ &lt;32 mmHg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WBC Count &gt;12,000 or &lt;4,000 or &gt;10% immature bands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312300" y="265450"/>
            <a:ext cx="8634900" cy="47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Septic Shock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 subset of sepsis with circulatory, cellular, and metabolic abnormalities that significantly increase mortality.</a:t>
            </a:r>
            <a:endParaRPr sz="2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</a:pPr>
            <a:r>
              <a:rPr lang="en"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Defined as sepsis with persistent hypotension requiring vasopressors to maintain MAP ≥65 mmHg and serum lactate &gt;2 mmol/L despite adequate fluid resuscitation.</a:t>
            </a:r>
            <a:endParaRPr sz="24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/>
        </p:nvSpPr>
        <p:spPr>
          <a:xfrm>
            <a:off x="281075" y="343525"/>
            <a:ext cx="8728800" cy="46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Pathogenesis of Sepsis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Sepsis is caused by excessive immune activation in response to an infectious insult leading to systemic inflammation, endothelial dysfunction, coagulation abnormalities, and multi-organ failure.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Key Steps in Sepsis Pathogenesis</a:t>
            </a:r>
            <a:endParaRPr sz="2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Infectious Trigger &amp; Immune Activation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Average"/>
              <a:buChar char="●"/>
            </a:pPr>
            <a:r>
              <a:rPr lang="en" sz="22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Pathogen-Associated Molecular Patterns (PAMPs) like lipopolysaccharide (LPS) from Gram-negative bacteria and peptidoglycan from Gram-positive bacteria activate Toll-Like Receptors (TLRs) on immune cells.</a:t>
            </a:r>
            <a:endParaRPr sz="22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