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0" r:id="rId2"/>
  </p:sldMasterIdLst>
  <p:notesMasterIdLst>
    <p:notesMasterId r:id="rId52"/>
  </p:notesMasterIdLst>
  <p:sldIdLst>
    <p:sldId id="318" r:id="rId3"/>
    <p:sldId id="317" r:id="rId4"/>
    <p:sldId id="297" r:id="rId5"/>
    <p:sldId id="296" r:id="rId6"/>
    <p:sldId id="258" r:id="rId7"/>
    <p:sldId id="319" r:id="rId8"/>
    <p:sldId id="320" r:id="rId9"/>
    <p:sldId id="321" r:id="rId10"/>
    <p:sldId id="323" r:id="rId11"/>
    <p:sldId id="326" r:id="rId12"/>
    <p:sldId id="327" r:id="rId13"/>
    <p:sldId id="328" r:id="rId14"/>
    <p:sldId id="329" r:id="rId15"/>
    <p:sldId id="330" r:id="rId16"/>
    <p:sldId id="331" r:id="rId17"/>
    <p:sldId id="332" r:id="rId18"/>
    <p:sldId id="324" r:id="rId19"/>
    <p:sldId id="334" r:id="rId20"/>
    <p:sldId id="390" r:id="rId21"/>
    <p:sldId id="391" r:id="rId22"/>
    <p:sldId id="392" r:id="rId23"/>
    <p:sldId id="393" r:id="rId24"/>
    <p:sldId id="394" r:id="rId25"/>
    <p:sldId id="395" r:id="rId26"/>
    <p:sldId id="396" r:id="rId27"/>
    <p:sldId id="397" r:id="rId28"/>
    <p:sldId id="398" r:id="rId29"/>
    <p:sldId id="399" r:id="rId30"/>
    <p:sldId id="400" r:id="rId31"/>
    <p:sldId id="401" r:id="rId32"/>
    <p:sldId id="402" r:id="rId33"/>
    <p:sldId id="403" r:id="rId34"/>
    <p:sldId id="404" r:id="rId35"/>
    <p:sldId id="405" r:id="rId36"/>
    <p:sldId id="406" r:id="rId37"/>
    <p:sldId id="407" r:id="rId38"/>
    <p:sldId id="408" r:id="rId39"/>
    <p:sldId id="409" r:id="rId40"/>
    <p:sldId id="410" r:id="rId41"/>
    <p:sldId id="411" r:id="rId42"/>
    <p:sldId id="412" r:id="rId43"/>
    <p:sldId id="413" r:id="rId44"/>
    <p:sldId id="414" r:id="rId45"/>
    <p:sldId id="415" r:id="rId46"/>
    <p:sldId id="416" r:id="rId47"/>
    <p:sldId id="382" r:id="rId48"/>
    <p:sldId id="417" r:id="rId49"/>
    <p:sldId id="418" r:id="rId50"/>
    <p:sldId id="36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7" autoAdjust="0"/>
    <p:restoredTop sz="94364" autoAdjust="0"/>
  </p:normalViewPr>
  <p:slideViewPr>
    <p:cSldViewPr showGuides="1">
      <p:cViewPr varScale="1">
        <p:scale>
          <a:sx n="79" d="100"/>
          <a:sy n="79" d="100"/>
        </p:scale>
        <p:origin x="1565" y="48"/>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1" qsCatId="3D" csTypeId="urn:microsoft.com/office/officeart/2005/8/colors/colorful4#1" csCatId="colorful" phldr="1"/>
      <dgm:spPr/>
    </dgm:pt>
    <dgm:pt modelId="{DACAB5BA-B8B4-4D66-8B11-1D02259E020B}">
      <dgm:prSet phldrT="[Text]"/>
      <dgm:spPr/>
      <dgm:t>
        <a:bodyPr/>
        <a:lstStyle/>
        <a:p>
          <a:pPr algn="ctr"/>
          <a:r>
            <a:rPr lang="en-US" b="1">
              <a:latin typeface="Arial Black" panose="020B0A04020102020204"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anose="020B0A04020102020204"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anose="020B0A04020102020204" pitchFamily="34" charset="0"/>
            </a:rPr>
            <a:t>Servic</a:t>
          </a:r>
          <a:r>
            <a:rPr lang="en-US">
              <a:latin typeface="Arial Black" panose="020B0A04020102020204"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anose="020B0A04020102020204"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anose="020B0A04020102020204"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anose="020B0A04020102020204" pitchFamily="34" charset="0"/>
            </a:rPr>
            <a:t>Servic</a:t>
          </a:r>
          <a:r>
            <a:rPr lang="en-US" sz="1200" kern="1200">
              <a:latin typeface="Arial Black" panose="020B0A04020102020204"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1">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10</a:t>
            </a:fld>
            <a:endParaRPr lang="en-US"/>
          </a:p>
        </p:txBody>
      </p:sp>
    </p:spTree>
    <p:extLst>
      <p:ext uri="{BB962C8B-B14F-4D97-AF65-F5344CB8AC3E}">
        <p14:creationId xmlns:p14="http://schemas.microsoft.com/office/powerpoint/2010/main" val="3473929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11</a:t>
            </a:fld>
            <a:endParaRPr lang="en-US"/>
          </a:p>
        </p:txBody>
      </p:sp>
    </p:spTree>
    <p:extLst>
      <p:ext uri="{BB962C8B-B14F-4D97-AF65-F5344CB8AC3E}">
        <p14:creationId xmlns:p14="http://schemas.microsoft.com/office/powerpoint/2010/main" val="3561499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14</a:t>
            </a:fld>
            <a:endParaRPr lang="en-US"/>
          </a:p>
        </p:txBody>
      </p:sp>
    </p:spTree>
    <p:extLst>
      <p:ext uri="{BB962C8B-B14F-4D97-AF65-F5344CB8AC3E}">
        <p14:creationId xmlns:p14="http://schemas.microsoft.com/office/powerpoint/2010/main" val="1174429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medicalnewstoday.com/articles/219853" TargetMode="External"/><Relationship Id="rId2" Type="http://schemas.openxmlformats.org/officeDocument/2006/relationships/hyperlink" Target="https://www.statpearls.com/ArticleLibrary/viewarticle/21863" TargetMode="External"/><Relationship Id="rId1" Type="http://schemas.openxmlformats.org/officeDocument/2006/relationships/slideLayout" Target="../slideLayouts/slideLayout2.xml"/><Relationship Id="rId4" Type="http://schemas.openxmlformats.org/officeDocument/2006/relationships/hyperlink" Target="https://www.tandfonline.com/doi/abs/10.1080/20014091084209"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a:fillRect/>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55" y="365125"/>
            <a:ext cx="8825230" cy="1325880"/>
          </a:xfrm>
        </p:spPr>
        <p:txBody>
          <a:bodyPr>
            <a:normAutofit/>
          </a:bodyPr>
          <a:lstStyle/>
          <a:p>
            <a:pPr algn="ctr"/>
            <a:endParaRPr lang="en-US" alt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10</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10" name="Content Placeholder 9">
            <a:extLst>
              <a:ext uri="{FF2B5EF4-FFF2-40B4-BE49-F238E27FC236}">
                <a16:creationId xmlns:a16="http://schemas.microsoft.com/office/drawing/2014/main" id="{E4187ED8-B0A9-5BC8-EE79-7E5F02BCB866}"/>
              </a:ext>
            </a:extLst>
          </p:cNvPr>
          <p:cNvSpPr>
            <a:spLocks noGrp="1"/>
          </p:cNvSpPr>
          <p:nvPr>
            <p:ph idx="1"/>
          </p:nvPr>
        </p:nvSpPr>
        <p:spPr/>
        <p:txBody>
          <a:bodyPr/>
          <a:lstStyle/>
          <a:p>
            <a:r>
              <a:rPr lang="en-US" dirty="0"/>
              <a:t>A. A flavin with a sugar alcohol (</a:t>
            </a:r>
            <a:r>
              <a:rPr lang="en-US" dirty="0" err="1"/>
              <a:t>ribitol</a:t>
            </a:r>
            <a:r>
              <a:rPr lang="en-US" dirty="0"/>
              <a:t>) side chain</a:t>
            </a:r>
          </a:p>
          <a:p>
            <a:r>
              <a:rPr lang="en-US" dirty="0"/>
              <a:t>B. Somewhat soluble to water</a:t>
            </a:r>
          </a:p>
          <a:p>
            <a:r>
              <a:rPr lang="en-US" dirty="0"/>
              <a:t>C. Stable to heat and oxidizing agents</a:t>
            </a:r>
          </a:p>
          <a:p>
            <a:r>
              <a:rPr lang="en-US" dirty="0"/>
              <a:t>D. Sensitive to alkaline solutions</a:t>
            </a:r>
          </a:p>
          <a:p>
            <a:r>
              <a:rPr lang="en-US" dirty="0"/>
              <a:t>E. Yellow, decomposed by visible and ultraviolet light </a:t>
            </a:r>
          </a:p>
          <a:p>
            <a:r>
              <a:rPr lang="en-US" dirty="0"/>
              <a:t>F. Coenzyme derivatives</a:t>
            </a:r>
          </a:p>
          <a:p>
            <a:pPr marL="0" indent="0">
              <a:buNone/>
            </a:pPr>
            <a:r>
              <a:rPr lang="en-US" dirty="0"/>
              <a:t>1. FMN: flavin mononucleotide</a:t>
            </a:r>
          </a:p>
          <a:p>
            <a:pPr marL="0" indent="0">
              <a:buNone/>
            </a:pPr>
            <a:r>
              <a:rPr lang="en-US" dirty="0"/>
              <a:t>2. FAD: flavin adenine dinucleotide</a:t>
            </a:r>
          </a:p>
          <a:p>
            <a:r>
              <a:rPr lang="en-US" dirty="0"/>
              <a:t>G. In metabolic reactions, flavins accept a pair of H atoms</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STRUCTURE</a:t>
            </a:r>
            <a:endParaRPr lang="en-US" altLang="en-US" sz="2800"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11</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pic>
        <p:nvPicPr>
          <p:cNvPr id="11" name="Content Placeholder 10">
            <a:extLst>
              <a:ext uri="{FF2B5EF4-FFF2-40B4-BE49-F238E27FC236}">
                <a16:creationId xmlns:a16="http://schemas.microsoft.com/office/drawing/2014/main" id="{0EF8B4A3-4099-4CB4-B374-011752E8F425}"/>
              </a:ext>
            </a:extLst>
          </p:cNvPr>
          <p:cNvPicPr>
            <a:picLocks noGrp="1" noChangeAspect="1"/>
          </p:cNvPicPr>
          <p:nvPr>
            <p:ph idx="1"/>
          </p:nvPr>
        </p:nvPicPr>
        <p:blipFill>
          <a:blip r:embed="rId3"/>
          <a:stretch>
            <a:fillRect/>
          </a:stretch>
        </p:blipFill>
        <p:spPr>
          <a:xfrm>
            <a:off x="169014" y="1690689"/>
            <a:ext cx="8593986" cy="448151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alt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12</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pic>
        <p:nvPicPr>
          <p:cNvPr id="9" name="Content Placeholder 8">
            <a:extLst>
              <a:ext uri="{FF2B5EF4-FFF2-40B4-BE49-F238E27FC236}">
                <a16:creationId xmlns:a16="http://schemas.microsoft.com/office/drawing/2014/main" id="{644E3D13-459A-4142-8ACF-4035ADC3E150}"/>
              </a:ext>
            </a:extLst>
          </p:cNvPr>
          <p:cNvPicPr>
            <a:picLocks noGrp="1" noChangeAspect="1"/>
          </p:cNvPicPr>
          <p:nvPr>
            <p:ph idx="1"/>
          </p:nvPr>
        </p:nvPicPr>
        <p:blipFill>
          <a:blip r:embed="rId2"/>
          <a:stretch>
            <a:fillRect/>
          </a:stretch>
        </p:blipFill>
        <p:spPr>
          <a:xfrm>
            <a:off x="926913" y="533400"/>
            <a:ext cx="7150287" cy="606653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CHEMICAL STRUCTURE </a:t>
            </a:r>
            <a:endParaRPr lang="en-US" altLang="en-US" sz="3600"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13</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pic>
        <p:nvPicPr>
          <p:cNvPr id="11" name="Content Placeholder 10">
            <a:extLst>
              <a:ext uri="{FF2B5EF4-FFF2-40B4-BE49-F238E27FC236}">
                <a16:creationId xmlns:a16="http://schemas.microsoft.com/office/drawing/2014/main" id="{6E451E0F-8A18-439D-B33E-7AA7F67AD3A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3118884"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3504099B-C996-4A9F-91FE-07B3A596E1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828800"/>
            <a:ext cx="3608588" cy="40186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981950" cy="1460499"/>
          </a:xfrm>
        </p:spPr>
        <p:txBody>
          <a:bodyPr/>
          <a:lstStyle/>
          <a:p>
            <a:pPr algn="ctr"/>
            <a:r>
              <a:rPr lang="en-US" b="1" dirty="0">
                <a:latin typeface="Arial" panose="020B0604020202020204" pitchFamily="34" charset="0"/>
                <a:cs typeface="Arial" panose="020B0604020202020204" pitchFamily="34" charset="0"/>
              </a:rPr>
              <a:t>FUNCTIONS</a:t>
            </a:r>
            <a:endParaRPr lang="en-US" alt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14</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10" name="Content Placeholder 9">
            <a:extLst>
              <a:ext uri="{FF2B5EF4-FFF2-40B4-BE49-F238E27FC236}">
                <a16:creationId xmlns:a16="http://schemas.microsoft.com/office/drawing/2014/main" id="{6203EBE8-3D0E-BA0B-1E90-D67A6D79D0A4}"/>
              </a:ext>
            </a:extLst>
          </p:cNvPr>
          <p:cNvSpPr>
            <a:spLocks noGrp="1"/>
          </p:cNvSpPr>
          <p:nvPr>
            <p:ph idx="1"/>
          </p:nvPr>
        </p:nvSpPr>
        <p:spPr/>
        <p:txBody>
          <a:bodyPr/>
          <a:lstStyle/>
          <a:p>
            <a:r>
              <a:rPr lang="en-US" dirty="0"/>
              <a:t>Riboflavin is essential to the formation of two major coenzymes, FMN and FAD.</a:t>
            </a:r>
          </a:p>
          <a:p>
            <a:r>
              <a:rPr lang="en-US" dirty="0"/>
              <a:t>These coenzymes are involved in energy metabolism, cell respiration, antibody production, growth and development. R</a:t>
            </a:r>
          </a:p>
          <a:p>
            <a:r>
              <a:rPr lang="en-US" dirty="0" err="1"/>
              <a:t>iboflavin</a:t>
            </a:r>
            <a:r>
              <a:rPr lang="en-US" dirty="0"/>
              <a:t> is essential for the metabolism of carbohydrates, protein and fats.</a:t>
            </a:r>
          </a:p>
          <a:p>
            <a:r>
              <a:rPr lang="en-US" dirty="0"/>
              <a:t>FAD contributes to conversion of tryptophan to niacin (vitamin B3) and the conversion of vitamin B6 to the coenzyme pyridoxal 5'-phosphate requires FMN. </a:t>
            </a:r>
          </a:p>
          <a:p>
            <a:r>
              <a:rPr lang="en-US" dirty="0"/>
              <a:t>Riboflavin is involved in maintaining normal circulating levels of homocysteine; in riboflavin deficiency, homocysteine levels increase, elevating the risk of cardiovascular diseases.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REDOX REACTIONS</a:t>
            </a:r>
            <a:endParaRPr lang="en-US" altLang="en-US" sz="3600"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15</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10" name="Content Placeholder 9">
            <a:extLst>
              <a:ext uri="{FF2B5EF4-FFF2-40B4-BE49-F238E27FC236}">
                <a16:creationId xmlns:a16="http://schemas.microsoft.com/office/drawing/2014/main" id="{BCC6D2FE-33F0-FA5E-D65F-C9006F656AE4}"/>
              </a:ext>
            </a:extLst>
          </p:cNvPr>
          <p:cNvSpPr>
            <a:spLocks noGrp="1"/>
          </p:cNvSpPr>
          <p:nvPr>
            <p:ph idx="1"/>
          </p:nvPr>
        </p:nvSpPr>
        <p:spPr/>
        <p:txBody>
          <a:bodyPr/>
          <a:lstStyle/>
          <a:p>
            <a:r>
              <a:rPr lang="en-US" dirty="0"/>
              <a:t>Redox reactions are processes that involve the transfer of electrons. The flavin coenzymes support the function of roughly 70-80 flavoenzymes in humans (and hundreds more across all organisms, including those encoded by </a:t>
            </a:r>
            <a:r>
              <a:rPr lang="en-US" dirty="0" err="1"/>
              <a:t>archeal</a:t>
            </a:r>
            <a:r>
              <a:rPr lang="en-US" dirty="0"/>
              <a:t>, bacterial and fungal genomes) that are responsible for one- or two-electron redox reactions which capitalize on the ability of flavins to be converted between oxidized, half-reduced and fully reduced forms.</a:t>
            </a:r>
          </a:p>
          <a:p>
            <a:r>
              <a:rPr lang="en-US" dirty="0"/>
              <a:t>FAD is also required for the activity of glutathione reductase, an essential enzyme in formation of the endogenous antioxidant, glutathione.</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MICRONUTRIENT METABOLISM</a:t>
            </a:r>
            <a:endParaRPr lang="en-US" alt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16</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3" name="Content Placeholder 2"/>
          <p:cNvSpPr>
            <a:spLocks noGrp="1"/>
          </p:cNvSpPr>
          <p:nvPr>
            <p:ph idx="1"/>
          </p:nvPr>
        </p:nvSpPr>
        <p:spPr>
          <a:xfrm>
            <a:off x="533400" y="1524000"/>
            <a:ext cx="7886700" cy="4351338"/>
          </a:xfrm>
        </p:spPr>
        <p:txBody>
          <a:bodyPr>
            <a:normAutofit/>
          </a:bodyPr>
          <a:lstStyle/>
          <a:p>
            <a:endParaRPr lang="en-US" sz="2400" dirty="0"/>
          </a:p>
          <a:p>
            <a:pPr marL="0" indent="0">
              <a:buNone/>
            </a:pPr>
            <a:endParaRPr lang="en-US" altLang="en-US" dirty="0"/>
          </a:p>
        </p:txBody>
      </p:sp>
      <p:sp>
        <p:nvSpPr>
          <p:cNvPr id="9" name="TextBox 8">
            <a:extLst>
              <a:ext uri="{FF2B5EF4-FFF2-40B4-BE49-F238E27FC236}">
                <a16:creationId xmlns:a16="http://schemas.microsoft.com/office/drawing/2014/main" id="{493843DF-C627-4CF8-D009-12C8A149B6FA}"/>
              </a:ext>
            </a:extLst>
          </p:cNvPr>
          <p:cNvSpPr txBox="1"/>
          <p:nvPr/>
        </p:nvSpPr>
        <p:spPr>
          <a:xfrm>
            <a:off x="453874" y="1407076"/>
            <a:ext cx="8309126" cy="2862322"/>
          </a:xfrm>
          <a:prstGeom prst="rect">
            <a:avLst/>
          </a:prstGeom>
          <a:noFill/>
        </p:spPr>
        <p:txBody>
          <a:bodyPr wrap="square">
            <a:spAutoFit/>
          </a:bodyPr>
          <a:lstStyle/>
          <a:p>
            <a:r>
              <a:rPr lang="en-US" dirty="0"/>
              <a:t>Riboflavin, FMN, and FAD are involved in the metabolism of niacin, vitamin B6, and folate.</a:t>
            </a:r>
          </a:p>
          <a:p>
            <a:r>
              <a:rPr lang="en-US" dirty="0"/>
              <a:t>The synthesis of the niacin-containing coenzymes, NAD and NADP, from tryptophan involves the FAD-dependent enzyme, kynurenine 3-monooxygenase. Dietary deficiency of riboflavin can decrease the production of NAD and NADP, thereby promoting niacin deficiency.</a:t>
            </a:r>
          </a:p>
          <a:p>
            <a:r>
              <a:rPr lang="en-US" dirty="0"/>
              <a:t> Conversion of vitamin B6 to its coenzyme, pyridoxal 5'-phosphate synthase, involves the enzyme, pyridoxine 5'-phosphate oxidase, which requires FMN.</a:t>
            </a:r>
          </a:p>
          <a:p>
            <a:r>
              <a:rPr lang="en-US" dirty="0"/>
              <a:t> An enzyme involved in folate metabolism, 5,10-methylenetetrahydrofolate reductase, requires FAD to form the amino acid, methionine, from homocysteine.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t>17</a:t>
            </a:fld>
            <a:endParaRPr lang="en-US"/>
          </a:p>
        </p:txBody>
      </p:sp>
      <p:sp>
        <p:nvSpPr>
          <p:cNvPr id="3" name="Content Placeholder 2"/>
          <p:cNvSpPr>
            <a:spLocks noGrp="1"/>
          </p:cNvSpPr>
          <p:nvPr>
            <p:ph idx="1"/>
          </p:nvPr>
        </p:nvSpPr>
        <p:spPr>
          <a:xfrm>
            <a:off x="609600" y="304800"/>
            <a:ext cx="7886700" cy="5799455"/>
          </a:xfrm>
        </p:spPr>
        <p:txBody>
          <a:bodyPr>
            <a:normAutofit/>
          </a:bodyPr>
          <a:lstStyle/>
          <a:p>
            <a:pPr marL="0" indent="0">
              <a:buNone/>
            </a:pPr>
            <a:r>
              <a:rPr lang="en-US" sz="2400" dirty="0">
                <a:latin typeface="Calibri" panose="020F0502020204030204"/>
                <a:cs typeface="Calibri" panose="020F0502020204030204"/>
                <a:sym typeface="+mn-ea"/>
              </a:rPr>
              <a:t>  Core Knowledge             </a:t>
            </a:r>
            <a:endParaRPr lang="en-US" sz="4000" dirty="0">
              <a:latin typeface="Calibri" panose="020F0502020204030204"/>
              <a:cs typeface="Calibri" panose="020F0502020204030204"/>
              <a:sym typeface="+mn-ea"/>
            </a:endParaRPr>
          </a:p>
          <a:p>
            <a:endParaRPr dirty="0">
              <a:latin typeface="Calibri" panose="020F0502020204030204"/>
              <a:cs typeface="Calibri" panose="020F0502020204030204"/>
            </a:endParaRPr>
          </a:p>
          <a:p>
            <a:r>
              <a:rPr lang="en-US" b="1" dirty="0"/>
              <a:t>SYNTHESIS</a:t>
            </a:r>
          </a:p>
          <a:p>
            <a:r>
              <a:rPr lang="en-US" dirty="0"/>
              <a:t>Biosynthesis takes place in bacteria, fungi and plants, but not animals.</a:t>
            </a:r>
          </a:p>
          <a:p>
            <a:r>
              <a:rPr lang="en-US" dirty="0"/>
              <a:t>The biosynthetic precursors to riboflavin are ribulose 5-phosphate and guanosine triphosphate. </a:t>
            </a:r>
          </a:p>
          <a:p>
            <a:r>
              <a:rPr lang="en-US" dirty="0"/>
              <a:t>The former is converted to L-3,4-dihydroxy-2-butanone-4-phosphate while the latter is transformed in a series of reactions that lead to 5-amino-6-(D-</a:t>
            </a:r>
            <a:r>
              <a:rPr lang="en-US" dirty="0" err="1"/>
              <a:t>ribitylamino</a:t>
            </a:r>
            <a:r>
              <a:rPr lang="en-US" dirty="0"/>
              <a:t>)uracil. </a:t>
            </a:r>
          </a:p>
          <a:p>
            <a:r>
              <a:rPr lang="en-US" dirty="0"/>
              <a:t>These two compounds are then the substrates for the penultimate step in the pathway, </a:t>
            </a:r>
            <a:r>
              <a:rPr lang="en-US" dirty="0" err="1"/>
              <a:t>catalysed</a:t>
            </a:r>
            <a:r>
              <a:rPr lang="en-US" dirty="0"/>
              <a:t> by the enzyme lumazine synthase in reaction</a:t>
            </a:r>
          </a:p>
          <a:p>
            <a:endParaRPr lang="en-US" dirty="0"/>
          </a:p>
        </p:txBody>
      </p:sp>
      <p:pic>
        <p:nvPicPr>
          <p:cNvPr id="6" name="Picture 5">
            <a:extLst>
              <a:ext uri="{FF2B5EF4-FFF2-40B4-BE49-F238E27FC236}">
                <a16:creationId xmlns:a16="http://schemas.microsoft.com/office/drawing/2014/main" id="{78E56930-D0C1-4B99-8592-61CB855535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430486"/>
            <a:ext cx="6541698"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03237"/>
            <a:ext cx="7886700" cy="1325563"/>
          </a:xfrm>
        </p:spPr>
        <p:txBody>
          <a:bodyPr>
            <a:normAutofit/>
          </a:bodyPr>
          <a:lstStyle/>
          <a:p>
            <a:endParaRPr lang="en-US" sz="3600" b="1" spc="-10" dirty="0">
              <a:solidFill>
                <a:schemeClr val="tx1">
                  <a:lumMod val="95000"/>
                  <a:lumOff val="5000"/>
                </a:schemeClr>
              </a:solidFill>
              <a:latin typeface="Calibri" panose="020F0502020204030204"/>
              <a:cs typeface="Calibri" panose="020F0502020204030204"/>
              <a:sym typeface="+mn-ea"/>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18</a:t>
            </a:fld>
            <a:endParaRPr lang="en-US"/>
          </a:p>
        </p:txBody>
      </p:sp>
      <p:sp>
        <p:nvSpPr>
          <p:cNvPr id="6" name="Content Placeholder 5">
            <a:extLst>
              <a:ext uri="{FF2B5EF4-FFF2-40B4-BE49-F238E27FC236}">
                <a16:creationId xmlns:a16="http://schemas.microsoft.com/office/drawing/2014/main" id="{CCFA7537-A2D7-709D-C379-4DCD8EEDF0A3}"/>
              </a:ext>
            </a:extLst>
          </p:cNvPr>
          <p:cNvSpPr>
            <a:spLocks noGrp="1"/>
          </p:cNvSpPr>
          <p:nvPr>
            <p:ph idx="1"/>
          </p:nvPr>
        </p:nvSpPr>
        <p:spPr/>
        <p:txBody>
          <a:bodyPr/>
          <a:lstStyle/>
          <a:p>
            <a:r>
              <a:rPr lang="en-US" dirty="0"/>
              <a:t>In the final step of the biosynthesis, two molecules of 6,7-dimethyl-8-ribityllumazine are combined by the enzyme riboflavin synthase in a dismutation reaction. </a:t>
            </a:r>
          </a:p>
          <a:p>
            <a:r>
              <a:rPr lang="en-US" dirty="0"/>
              <a:t>This generates one molecule of riboflavin and one of 5-amino-6-(D-</a:t>
            </a:r>
            <a:r>
              <a:rPr lang="en-US" dirty="0" err="1"/>
              <a:t>ribitylamino</a:t>
            </a:r>
            <a:r>
              <a:rPr lang="en-US" dirty="0"/>
              <a:t>) uracil. The latter is recycled to the previous reaction in the sequence.</a:t>
            </a:r>
          </a:p>
          <a:p>
            <a:endParaRPr lang="en-US" dirty="0"/>
          </a:p>
        </p:txBody>
      </p:sp>
      <p:pic>
        <p:nvPicPr>
          <p:cNvPr id="7" name="Picture 6">
            <a:extLst>
              <a:ext uri="{FF2B5EF4-FFF2-40B4-BE49-F238E27FC236}">
                <a16:creationId xmlns:a16="http://schemas.microsoft.com/office/drawing/2014/main" id="{8A6759AE-B416-4C56-A7F3-83E5995CC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3737532"/>
            <a:ext cx="7695621" cy="24152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57C3B-CCE6-30D2-82AD-1071E39C4A11}"/>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CA53B1B7-97C5-91ED-18EC-AD942B928C2E}"/>
              </a:ext>
            </a:extLst>
          </p:cNvPr>
          <p:cNvSpPr>
            <a:spLocks noGrp="1"/>
          </p:cNvSpPr>
          <p:nvPr>
            <p:ph type="sldNum" sz="quarter" idx="12"/>
          </p:nvPr>
        </p:nvSpPr>
        <p:spPr/>
        <p:txBody>
          <a:bodyPr/>
          <a:lstStyle/>
          <a:p>
            <a:fld id="{B6F15528-21DE-4FAA-801E-634DDDAF4B2B}" type="slidenum">
              <a:rPr lang="en-US" smtClean="0"/>
              <a:t>19</a:t>
            </a:fld>
            <a:endParaRPr lang="en-US"/>
          </a:p>
        </p:txBody>
      </p:sp>
      <p:sp>
        <p:nvSpPr>
          <p:cNvPr id="5" name="Footer Placeholder 4">
            <a:extLst>
              <a:ext uri="{FF2B5EF4-FFF2-40B4-BE49-F238E27FC236}">
                <a16:creationId xmlns:a16="http://schemas.microsoft.com/office/drawing/2014/main" id="{E93F78E2-E9FA-173F-1B6F-9B717A9AD171}"/>
              </a:ext>
            </a:extLst>
          </p:cNvPr>
          <p:cNvSpPr>
            <a:spLocks noGrp="1"/>
          </p:cNvSpPr>
          <p:nvPr>
            <p:ph type="ftr" sz="quarter" idx="3"/>
          </p:nvPr>
        </p:nvSpPr>
        <p:spPr/>
        <p:txBody>
          <a:bodyPr/>
          <a:lstStyle/>
          <a:p>
            <a:r>
              <a:rPr lang="en-US" dirty="0"/>
              <a:t>Core Knowledge</a:t>
            </a:r>
          </a:p>
          <a:p>
            <a:endParaRPr lang="en-US" dirty="0"/>
          </a:p>
        </p:txBody>
      </p:sp>
      <p:pic>
        <p:nvPicPr>
          <p:cNvPr id="6" name="Content Placeholder 5">
            <a:extLst>
              <a:ext uri="{FF2B5EF4-FFF2-40B4-BE49-F238E27FC236}">
                <a16:creationId xmlns:a16="http://schemas.microsoft.com/office/drawing/2014/main" id="{52BF5884-C770-4D4B-87DD-2433A135EE76}"/>
              </a:ext>
            </a:extLst>
          </p:cNvPr>
          <p:cNvPicPr>
            <a:picLocks noGrp="1" noChangeAspect="1"/>
          </p:cNvPicPr>
          <p:nvPr>
            <p:ph idx="1"/>
          </p:nvPr>
        </p:nvPicPr>
        <p:blipFill rotWithShape="1">
          <a:blip r:embed="rId2"/>
          <a:srcRect l="3711"/>
          <a:stretch/>
        </p:blipFill>
        <p:spPr>
          <a:xfrm>
            <a:off x="533400" y="304800"/>
            <a:ext cx="8501880" cy="6019800"/>
          </a:xfrm>
          <a:prstGeom prst="rect">
            <a:avLst/>
          </a:prstGeom>
        </p:spPr>
      </p:pic>
    </p:spTree>
    <p:extLst>
      <p:ext uri="{BB962C8B-B14F-4D97-AF65-F5344CB8AC3E}">
        <p14:creationId xmlns:p14="http://schemas.microsoft.com/office/powerpoint/2010/main" val="838458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290433"/>
            <a:ext cx="7772400" cy="1470025"/>
          </a:xfrm>
        </p:spPr>
        <p:txBody>
          <a:bodyPr>
            <a:normAutofit fontScale="90000"/>
          </a:bodyPr>
          <a:lstStyle/>
          <a:p>
            <a:r>
              <a:rPr lang="en-US" b="1" dirty="0"/>
              <a:t>2</a:t>
            </a:r>
            <a:r>
              <a:rPr lang="en-US" b="1" baseline="30000" dirty="0"/>
              <a:t>nd</a:t>
            </a:r>
            <a:r>
              <a:rPr lang="en-US" b="1" dirty="0"/>
              <a:t> Year MBBS</a:t>
            </a:r>
            <a:br>
              <a:rPr lang="en-US" b="1" dirty="0"/>
            </a:br>
            <a:r>
              <a:rPr lang="en-US" b="1" dirty="0"/>
              <a:t>Gastrointestinal Tract Module</a:t>
            </a:r>
            <a:br>
              <a:rPr lang="en-US" b="1" dirty="0"/>
            </a:br>
            <a:r>
              <a:rPr lang="en-US" sz="4000" b="1" dirty="0"/>
              <a:t>Large Group Interactive Session (LGIS)</a:t>
            </a:r>
            <a:br>
              <a:rPr lang="en-US" sz="4000" b="1" dirty="0"/>
            </a:br>
            <a:r>
              <a:rPr lang="en-US" sz="4000" b="1" dirty="0"/>
              <a:t>Riboflavin, Biotin</a:t>
            </a:r>
          </a:p>
        </p:txBody>
      </p:sp>
      <p:sp>
        <p:nvSpPr>
          <p:cNvPr id="3" name="Subtitle 2"/>
          <p:cNvSpPr>
            <a:spLocks noGrp="1"/>
          </p:cNvSpPr>
          <p:nvPr>
            <p:ph type="subTitle" idx="1"/>
          </p:nvPr>
        </p:nvSpPr>
        <p:spPr>
          <a:xfrm>
            <a:off x="609600" y="5943444"/>
            <a:ext cx="8534400" cy="762000"/>
          </a:xfrm>
        </p:spPr>
        <p:txBody>
          <a:bodyPr>
            <a:normAutofit fontScale="25000" lnSpcReduction="20000"/>
          </a:bodyPr>
          <a:lstStyle/>
          <a:p>
            <a:pPr algn="l"/>
            <a:r>
              <a:rPr lang="en-US" sz="7200" b="1" dirty="0">
                <a:cs typeface="Times New Roman" panose="02020603050405020304" pitchFamily="18" charset="0"/>
              </a:rPr>
              <a:t>Presenter: Dr. Almas </a:t>
            </a:r>
            <a:r>
              <a:rPr lang="en-US" sz="7200" b="1" dirty="0" err="1">
                <a:cs typeface="Times New Roman" panose="02020603050405020304" pitchFamily="18" charset="0"/>
              </a:rPr>
              <a:t>Ajaz</a:t>
            </a:r>
            <a:r>
              <a:rPr lang="en-US" sz="7200" b="1" dirty="0">
                <a:cs typeface="Times New Roman" panose="02020603050405020304" pitchFamily="18" charset="0"/>
              </a:rPr>
              <a:t>				</a:t>
            </a:r>
          </a:p>
          <a:p>
            <a:pPr algn="l"/>
            <a:r>
              <a:rPr lang="en-US" sz="7200" b="1" dirty="0">
                <a:cs typeface="Times New Roman" panose="02020603050405020304" pitchFamily="18" charset="0"/>
              </a:rPr>
              <a:t>                                       			</a:t>
            </a:r>
            <a:r>
              <a:rPr lang="en-US" sz="3300" b="1" dirty="0">
                <a:cs typeface="Times New Roman" panose="02020603050405020304" pitchFamily="18" charset="0"/>
              </a:rPr>
              <a:t>			</a:t>
            </a:r>
            <a:r>
              <a:rPr lang="en-US" sz="2400" b="1" dirty="0">
                <a:cs typeface="Times New Roman" panose="02020603050405020304"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52401" y="3505200"/>
            <a:ext cx="1752599" cy="1871804"/>
          </a:xfrm>
          <a:prstGeom prst="rect">
            <a:avLst/>
          </a:prstGeom>
        </p:spPr>
      </p:pic>
      <p:pic>
        <p:nvPicPr>
          <p:cNvPr id="7" name="Picture 6"/>
          <p:cNvPicPr>
            <a:picLocks noChangeAspect="1"/>
          </p:cNvPicPr>
          <p:nvPr/>
        </p:nvPicPr>
        <p:blipFill>
          <a:blip r:embed="rId5"/>
          <a:stretch>
            <a:fillRect/>
          </a:stretch>
        </p:blipFill>
        <p:spPr>
          <a:xfrm>
            <a:off x="7696200" y="152400"/>
            <a:ext cx="990600" cy="9336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BFAA-54E4-6BA9-C5E1-B30E933E30DD}"/>
              </a:ext>
            </a:extLst>
          </p:cNvPr>
          <p:cNvSpPr>
            <a:spLocks noGrp="1"/>
          </p:cNvSpPr>
          <p:nvPr>
            <p:ph type="title"/>
          </p:nvPr>
        </p:nvSpPr>
        <p:spPr/>
        <p:txBody>
          <a:bodyPr/>
          <a:lstStyle/>
          <a:p>
            <a:r>
              <a:rPr lang="en-US" sz="3600" b="1" dirty="0">
                <a:latin typeface="Arial" panose="020B0604020202020204" pitchFamily="34" charset="0"/>
                <a:cs typeface="Arial" panose="020B0604020202020204" pitchFamily="34" charset="0"/>
              </a:rPr>
              <a:t>MECHANISMS OF ACTION OF RIBOFLAVIN</a:t>
            </a:r>
            <a:endParaRPr lang="en-US" dirty="0"/>
          </a:p>
        </p:txBody>
      </p:sp>
      <p:sp>
        <p:nvSpPr>
          <p:cNvPr id="3" name="Content Placeholder 2">
            <a:extLst>
              <a:ext uri="{FF2B5EF4-FFF2-40B4-BE49-F238E27FC236}">
                <a16:creationId xmlns:a16="http://schemas.microsoft.com/office/drawing/2014/main" id="{00EDAF94-4A49-91BE-0060-2C670B88AEE6}"/>
              </a:ext>
            </a:extLst>
          </p:cNvPr>
          <p:cNvSpPr>
            <a:spLocks noGrp="1"/>
          </p:cNvSpPr>
          <p:nvPr>
            <p:ph idx="1"/>
          </p:nvPr>
        </p:nvSpPr>
        <p:spPr/>
        <p:txBody>
          <a:bodyPr>
            <a:normAutofit fontScale="70000" lnSpcReduction="20000"/>
          </a:bodyPr>
          <a:lstStyle/>
          <a:p>
            <a:r>
              <a:rPr lang="en-US" sz="3200" b="1" dirty="0"/>
              <a:t>Formation of Coenzymes:</a:t>
            </a:r>
            <a:endParaRPr lang="en-US" sz="3200" dirty="0"/>
          </a:p>
          <a:p>
            <a:pPr lvl="1"/>
            <a:r>
              <a:rPr lang="en-US" sz="2800" dirty="0"/>
              <a:t>Riboflavin is converted into two active coenzymes: flavin mononucleotide (FMN) and flavin adenine dinucleotide (FAD).</a:t>
            </a:r>
          </a:p>
          <a:p>
            <a:pPr lvl="1"/>
            <a:r>
              <a:rPr lang="en-US" sz="2800" dirty="0"/>
              <a:t>These coenzymes are essential for a variety of enzymatic reactions in the body.</a:t>
            </a:r>
          </a:p>
          <a:p>
            <a:r>
              <a:rPr lang="en-US" sz="3200" b="1" dirty="0"/>
              <a:t>Energy Metabolism:</a:t>
            </a:r>
            <a:endParaRPr lang="en-US" sz="3200" dirty="0"/>
          </a:p>
          <a:p>
            <a:pPr lvl="1"/>
            <a:r>
              <a:rPr lang="en-US" sz="2800" dirty="0"/>
              <a:t>FMN and FAD are key components of the electron transport chain, which is a critical part of cellular respiration.</a:t>
            </a:r>
          </a:p>
          <a:p>
            <a:pPr lvl="1"/>
            <a:r>
              <a:rPr lang="en-US" sz="2800" dirty="0"/>
              <a:t>They facilitate the transfer of electrons and protons, contributing to the generation of adenosine triphosphate (ATP), the primary energy currency of cells.</a:t>
            </a:r>
          </a:p>
          <a:p>
            <a:r>
              <a:rPr lang="en-US" sz="3200" b="1" dirty="0"/>
              <a:t>Metabolism of Carbohydrates, Fats, and Proteins:</a:t>
            </a:r>
            <a:endParaRPr lang="en-US" sz="3200" dirty="0"/>
          </a:p>
          <a:p>
            <a:pPr lvl="1"/>
            <a:r>
              <a:rPr lang="en-US" sz="2800" dirty="0"/>
              <a:t>Riboflavin coenzymes are involved in the metabolism of carbohydrates, fats, and proteins.</a:t>
            </a:r>
          </a:p>
          <a:p>
            <a:pPr lvl="1"/>
            <a:r>
              <a:rPr lang="en-US" sz="2800" dirty="0"/>
              <a:t>They participate in various enzymatic reactions that break down these macronutrients and convert them into energy or building blocks for the body.</a:t>
            </a:r>
          </a:p>
          <a:p>
            <a:pPr marL="342900" lvl="1" indent="0">
              <a:buNone/>
            </a:pPr>
            <a:endParaRPr lang="en-US" dirty="0"/>
          </a:p>
        </p:txBody>
      </p:sp>
      <p:sp>
        <p:nvSpPr>
          <p:cNvPr id="4" name="Slide Number Placeholder 3">
            <a:extLst>
              <a:ext uri="{FF2B5EF4-FFF2-40B4-BE49-F238E27FC236}">
                <a16:creationId xmlns:a16="http://schemas.microsoft.com/office/drawing/2014/main" id="{AF179B35-C22A-BE64-E4F9-CF7CC5B7CE63}"/>
              </a:ext>
            </a:extLst>
          </p:cNvPr>
          <p:cNvSpPr>
            <a:spLocks noGrp="1"/>
          </p:cNvSpPr>
          <p:nvPr>
            <p:ph type="sldNum" sz="quarter" idx="12"/>
          </p:nvPr>
        </p:nvSpPr>
        <p:spPr/>
        <p:txBody>
          <a:bodyPr/>
          <a:lstStyle/>
          <a:p>
            <a:fld id="{B6F15528-21DE-4FAA-801E-634DDDAF4B2B}" type="slidenum">
              <a:rPr lang="en-US" smtClean="0"/>
              <a:t>20</a:t>
            </a:fld>
            <a:endParaRPr lang="en-US"/>
          </a:p>
        </p:txBody>
      </p:sp>
      <p:sp>
        <p:nvSpPr>
          <p:cNvPr id="5" name="Footer Placeholder 4">
            <a:extLst>
              <a:ext uri="{FF2B5EF4-FFF2-40B4-BE49-F238E27FC236}">
                <a16:creationId xmlns:a16="http://schemas.microsoft.com/office/drawing/2014/main" id="{3612041D-F3CC-77D9-5D3C-E844CEE076FE}"/>
              </a:ext>
            </a:extLst>
          </p:cNvPr>
          <p:cNvSpPr>
            <a:spLocks noGrp="1"/>
          </p:cNvSpPr>
          <p:nvPr>
            <p:ph type="ftr" sz="quarter" idx="3"/>
          </p:nvPr>
        </p:nvSpPr>
        <p:spPr/>
        <p:txBody>
          <a:bodyPr/>
          <a:lstStyle/>
          <a:p>
            <a:r>
              <a:rPr lang="en-US" dirty="0"/>
              <a:t>Core Knowledge</a:t>
            </a:r>
          </a:p>
          <a:p>
            <a:endParaRPr lang="en-US" dirty="0"/>
          </a:p>
        </p:txBody>
      </p:sp>
    </p:spTree>
    <p:extLst>
      <p:ext uri="{BB962C8B-B14F-4D97-AF65-F5344CB8AC3E}">
        <p14:creationId xmlns:p14="http://schemas.microsoft.com/office/powerpoint/2010/main" val="1537427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F3DB-C3DD-CDAC-9390-130633E11A48}"/>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B33C0C88-A230-E8FC-D10E-BADC5ECBF042}"/>
              </a:ext>
            </a:extLst>
          </p:cNvPr>
          <p:cNvSpPr>
            <a:spLocks noGrp="1"/>
          </p:cNvSpPr>
          <p:nvPr>
            <p:ph type="sldNum" sz="quarter" idx="12"/>
          </p:nvPr>
        </p:nvSpPr>
        <p:spPr/>
        <p:txBody>
          <a:bodyPr/>
          <a:lstStyle/>
          <a:p>
            <a:fld id="{B6F15528-21DE-4FAA-801E-634DDDAF4B2B}" type="slidenum">
              <a:rPr lang="en-US" smtClean="0"/>
              <a:t>21</a:t>
            </a:fld>
            <a:endParaRPr lang="en-US"/>
          </a:p>
        </p:txBody>
      </p:sp>
      <p:sp>
        <p:nvSpPr>
          <p:cNvPr id="5" name="Footer Placeholder 4">
            <a:extLst>
              <a:ext uri="{FF2B5EF4-FFF2-40B4-BE49-F238E27FC236}">
                <a16:creationId xmlns:a16="http://schemas.microsoft.com/office/drawing/2014/main" id="{D2788055-A512-4CAE-3672-A236A7BF9A91}"/>
              </a:ext>
            </a:extLst>
          </p:cNvPr>
          <p:cNvSpPr>
            <a:spLocks noGrp="1"/>
          </p:cNvSpPr>
          <p:nvPr>
            <p:ph type="ftr" sz="quarter" idx="3"/>
          </p:nvPr>
        </p:nvSpPr>
        <p:spPr/>
        <p:txBody>
          <a:bodyPr/>
          <a:lstStyle/>
          <a:p>
            <a:r>
              <a:rPr lang="en-US" dirty="0"/>
              <a:t>Core Knowledge</a:t>
            </a:r>
          </a:p>
          <a:p>
            <a:endParaRPr lang="en-US" dirty="0"/>
          </a:p>
        </p:txBody>
      </p:sp>
      <p:sp>
        <p:nvSpPr>
          <p:cNvPr id="8" name="Content Placeholder 7">
            <a:extLst>
              <a:ext uri="{FF2B5EF4-FFF2-40B4-BE49-F238E27FC236}">
                <a16:creationId xmlns:a16="http://schemas.microsoft.com/office/drawing/2014/main" id="{A6F6A5B8-F4EC-16C2-FF84-6CA1821A5ABB}"/>
              </a:ext>
            </a:extLst>
          </p:cNvPr>
          <p:cNvSpPr>
            <a:spLocks noGrp="1"/>
          </p:cNvSpPr>
          <p:nvPr>
            <p:ph idx="1"/>
          </p:nvPr>
        </p:nvSpPr>
        <p:spPr/>
        <p:txBody>
          <a:bodyPr>
            <a:normAutofit lnSpcReduction="10000"/>
          </a:bodyPr>
          <a:lstStyle/>
          <a:p>
            <a:r>
              <a:rPr lang="en-US" b="1" dirty="0"/>
              <a:t>Antioxidant Activity:</a:t>
            </a:r>
            <a:endParaRPr lang="en-US" dirty="0"/>
          </a:p>
          <a:p>
            <a:pPr lvl="1"/>
            <a:r>
              <a:rPr lang="en-US" dirty="0"/>
              <a:t>Riboflavin indirectly contributes to antioxidant defenses in the body. The coenzymes FMN and FAD are required for the activation of the antioxidant enzyme, glutathione reductase.</a:t>
            </a:r>
          </a:p>
          <a:p>
            <a:pPr lvl="1"/>
            <a:r>
              <a:rPr lang="en-US" dirty="0"/>
              <a:t>This enzyme helps maintain the antioxidant molecule glutathione in its reduced form, which is necessary for protecting cells from oxidative damage.</a:t>
            </a:r>
          </a:p>
          <a:p>
            <a:r>
              <a:rPr lang="en-US" b="1" dirty="0"/>
              <a:t>Tissue Growth and Repair:</a:t>
            </a:r>
            <a:endParaRPr lang="en-US" dirty="0"/>
          </a:p>
          <a:p>
            <a:pPr lvl="1"/>
            <a:r>
              <a:rPr lang="en-US" dirty="0"/>
              <a:t>Riboflavin is important for the maintenance and repair of tissues, including the skin, eyes, and nervous system.</a:t>
            </a:r>
          </a:p>
          <a:p>
            <a:pPr lvl="1"/>
            <a:r>
              <a:rPr lang="en-US" dirty="0"/>
              <a:t>It plays a role in collagen production and can support the healing of wounds and the health of the cornea.</a:t>
            </a:r>
          </a:p>
          <a:p>
            <a:r>
              <a:rPr lang="en-US" b="1" dirty="0"/>
              <a:t>Red Blood Cell Production:</a:t>
            </a:r>
            <a:endParaRPr lang="en-US" dirty="0"/>
          </a:p>
          <a:p>
            <a:pPr lvl="1"/>
            <a:r>
              <a:rPr lang="en-US" dirty="0"/>
              <a:t>Riboflavin is involved in the synthesis of heme, a component of hemoglobin, the protein in red blood cells responsible for carrying oxygen.</a:t>
            </a:r>
          </a:p>
          <a:p>
            <a:pPr lvl="1"/>
            <a:r>
              <a:rPr lang="en-US" dirty="0"/>
              <a:t>Adequate riboflavin is necessary for the formation and maturation of red blood cells</a:t>
            </a:r>
          </a:p>
          <a:p>
            <a:endParaRPr lang="en-US" dirty="0"/>
          </a:p>
        </p:txBody>
      </p:sp>
    </p:spTree>
    <p:extLst>
      <p:ext uri="{BB962C8B-B14F-4D97-AF65-F5344CB8AC3E}">
        <p14:creationId xmlns:p14="http://schemas.microsoft.com/office/powerpoint/2010/main" val="2195581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C8354-D731-479B-A2A0-B8B60AB215DC}"/>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6D274BE6-C92C-DA65-AB6D-F119E0C96309}"/>
              </a:ext>
            </a:extLst>
          </p:cNvPr>
          <p:cNvSpPr>
            <a:spLocks noGrp="1"/>
          </p:cNvSpPr>
          <p:nvPr>
            <p:ph type="sldNum" sz="quarter" idx="12"/>
          </p:nvPr>
        </p:nvSpPr>
        <p:spPr/>
        <p:txBody>
          <a:bodyPr/>
          <a:lstStyle/>
          <a:p>
            <a:fld id="{B6F15528-21DE-4FAA-801E-634DDDAF4B2B}" type="slidenum">
              <a:rPr lang="en-US" smtClean="0"/>
              <a:t>22</a:t>
            </a:fld>
            <a:endParaRPr lang="en-US"/>
          </a:p>
        </p:txBody>
      </p:sp>
      <p:sp>
        <p:nvSpPr>
          <p:cNvPr id="5" name="Footer Placeholder 4">
            <a:extLst>
              <a:ext uri="{FF2B5EF4-FFF2-40B4-BE49-F238E27FC236}">
                <a16:creationId xmlns:a16="http://schemas.microsoft.com/office/drawing/2014/main" id="{2414A1B7-D958-8A8D-35B3-7798B8A51DF0}"/>
              </a:ext>
            </a:extLst>
          </p:cNvPr>
          <p:cNvSpPr>
            <a:spLocks noGrp="1"/>
          </p:cNvSpPr>
          <p:nvPr>
            <p:ph type="ftr" sz="quarter" idx="3"/>
          </p:nvPr>
        </p:nvSpPr>
        <p:spPr/>
        <p:txBody>
          <a:bodyPr/>
          <a:lstStyle/>
          <a:p>
            <a:r>
              <a:rPr lang="en-US"/>
              <a:t>Core Knowledge</a:t>
            </a:r>
            <a:endParaRPr lang="en-US" dirty="0"/>
          </a:p>
        </p:txBody>
      </p:sp>
      <p:sp>
        <p:nvSpPr>
          <p:cNvPr id="8" name="Content Placeholder 7">
            <a:extLst>
              <a:ext uri="{FF2B5EF4-FFF2-40B4-BE49-F238E27FC236}">
                <a16:creationId xmlns:a16="http://schemas.microsoft.com/office/drawing/2014/main" id="{19D158E5-D495-7FF4-CD7B-F0643B302886}"/>
              </a:ext>
            </a:extLst>
          </p:cNvPr>
          <p:cNvSpPr>
            <a:spLocks noGrp="1"/>
          </p:cNvSpPr>
          <p:nvPr>
            <p:ph idx="1"/>
          </p:nvPr>
        </p:nvSpPr>
        <p:spPr/>
        <p:txBody>
          <a:bodyPr/>
          <a:lstStyle/>
          <a:p>
            <a:r>
              <a:rPr lang="en-US" b="1" dirty="0"/>
              <a:t>Conversion of Tryptophan:</a:t>
            </a:r>
            <a:endParaRPr lang="en-US" dirty="0"/>
          </a:p>
          <a:p>
            <a:pPr lvl="1"/>
            <a:r>
              <a:rPr lang="en-US" dirty="0"/>
              <a:t>Riboflavin is necessary for the conversion of the amino acid tryptophan into niacin (vitamin B3), which is essential for various metabolic processes.</a:t>
            </a:r>
          </a:p>
          <a:p>
            <a:r>
              <a:rPr lang="en-US" b="1" dirty="0"/>
              <a:t>Methylation Reactions:</a:t>
            </a:r>
            <a:endParaRPr lang="en-US" dirty="0"/>
          </a:p>
          <a:p>
            <a:pPr lvl="1"/>
            <a:r>
              <a:rPr lang="en-US" dirty="0"/>
              <a:t>Riboflavin is involved in methylation reactions, where it acts as a cofactor for enzymes that transfer a methyl group (CH3) from one molecule to another.</a:t>
            </a:r>
          </a:p>
          <a:p>
            <a:pPr lvl="1"/>
            <a:r>
              <a:rPr lang="en-US" dirty="0"/>
              <a:t>Methylation reactions are critical for various processes in the body, including DNA synthesis, neurotransmitter synthesis, and detoxification.</a:t>
            </a:r>
          </a:p>
          <a:p>
            <a:endParaRPr lang="en-US" dirty="0"/>
          </a:p>
        </p:txBody>
      </p:sp>
    </p:spTree>
    <p:extLst>
      <p:ext uri="{BB962C8B-B14F-4D97-AF65-F5344CB8AC3E}">
        <p14:creationId xmlns:p14="http://schemas.microsoft.com/office/powerpoint/2010/main" val="1107984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6D45D-7DC5-0EEB-B8AB-6879C8A1A59E}"/>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ABSORPTION, METABOLISM, EXCRETION</a:t>
            </a:r>
            <a:endParaRPr lang="en-US" dirty="0"/>
          </a:p>
        </p:txBody>
      </p:sp>
      <p:sp>
        <p:nvSpPr>
          <p:cNvPr id="4" name="Slide Number Placeholder 3">
            <a:extLst>
              <a:ext uri="{FF2B5EF4-FFF2-40B4-BE49-F238E27FC236}">
                <a16:creationId xmlns:a16="http://schemas.microsoft.com/office/drawing/2014/main" id="{2D5306D5-1F0D-AE64-DA7B-249296038AF7}"/>
              </a:ext>
            </a:extLst>
          </p:cNvPr>
          <p:cNvSpPr>
            <a:spLocks noGrp="1"/>
          </p:cNvSpPr>
          <p:nvPr>
            <p:ph type="sldNum" sz="quarter" idx="12"/>
          </p:nvPr>
        </p:nvSpPr>
        <p:spPr/>
        <p:txBody>
          <a:bodyPr/>
          <a:lstStyle/>
          <a:p>
            <a:fld id="{B6F15528-21DE-4FAA-801E-634DDDAF4B2B}" type="slidenum">
              <a:rPr lang="en-US" smtClean="0"/>
              <a:t>23</a:t>
            </a:fld>
            <a:endParaRPr lang="en-US"/>
          </a:p>
        </p:txBody>
      </p:sp>
      <p:sp>
        <p:nvSpPr>
          <p:cNvPr id="5" name="Footer Placeholder 4">
            <a:extLst>
              <a:ext uri="{FF2B5EF4-FFF2-40B4-BE49-F238E27FC236}">
                <a16:creationId xmlns:a16="http://schemas.microsoft.com/office/drawing/2014/main" id="{A067AA20-FE75-E853-6018-384CDBD775E7}"/>
              </a:ext>
            </a:extLst>
          </p:cNvPr>
          <p:cNvSpPr>
            <a:spLocks noGrp="1"/>
          </p:cNvSpPr>
          <p:nvPr>
            <p:ph type="ftr" sz="quarter" idx="3"/>
          </p:nvPr>
        </p:nvSpPr>
        <p:spPr/>
        <p:txBody>
          <a:bodyPr/>
          <a:lstStyle/>
          <a:p>
            <a:r>
              <a:rPr lang="en-US" dirty="0"/>
              <a:t>Core Knowledge</a:t>
            </a:r>
          </a:p>
          <a:p>
            <a:endParaRPr lang="en-US" dirty="0"/>
          </a:p>
        </p:txBody>
      </p:sp>
      <p:sp>
        <p:nvSpPr>
          <p:cNvPr id="8" name="Content Placeholder 7">
            <a:extLst>
              <a:ext uri="{FF2B5EF4-FFF2-40B4-BE49-F238E27FC236}">
                <a16:creationId xmlns:a16="http://schemas.microsoft.com/office/drawing/2014/main" id="{8CC6CA49-9CC2-943C-CEE7-7694BF1630A5}"/>
              </a:ext>
            </a:extLst>
          </p:cNvPr>
          <p:cNvSpPr>
            <a:spLocks noGrp="1"/>
          </p:cNvSpPr>
          <p:nvPr>
            <p:ph idx="1"/>
          </p:nvPr>
        </p:nvSpPr>
        <p:spPr/>
        <p:txBody>
          <a:bodyPr>
            <a:normAutofit fontScale="92500" lnSpcReduction="20000"/>
          </a:bodyPr>
          <a:lstStyle/>
          <a:p>
            <a:r>
              <a:rPr lang="en-US" dirty="0"/>
              <a:t>More than 90% of riboflavin in the diet is in the form of protein-bound FMN and </a:t>
            </a:r>
            <a:r>
              <a:rPr lang="en-US" dirty="0" err="1"/>
              <a:t>FAD.Exposure</a:t>
            </a:r>
            <a:r>
              <a:rPr lang="en-US" dirty="0"/>
              <a:t> to gastric acid in the stomach releases the coenzymes, which are subsequently enzymatically hydrolyzed in the proximal small intestine to release free riboflavin.</a:t>
            </a:r>
          </a:p>
          <a:p>
            <a:r>
              <a:rPr lang="en-US" dirty="0"/>
              <a:t>Absorption occurs via a rapid active transport system, with some additional passive diffusion occurring at high concentrations.</a:t>
            </a:r>
          </a:p>
          <a:p>
            <a:r>
              <a:rPr lang="en-US" dirty="0"/>
              <a:t>Bile salts facilitate uptake, so absorption is improved when the vitamin is consumed with a meal.</a:t>
            </a:r>
          </a:p>
          <a:p>
            <a:r>
              <a:rPr lang="en-US" dirty="0"/>
              <a:t>One small clinical trial in adults reported that the maximum amount of riboflavin that can be absorbed from a single dose is 27 mg.</a:t>
            </a:r>
          </a:p>
          <a:p>
            <a:r>
              <a:rPr lang="en-US" dirty="0"/>
              <a:t>The majority of newly absorbed riboflavin is taken up by the liver on the first pass, indicating that postprandial appearance of riboflavin in blood plasma may underestimate absorption.</a:t>
            </a:r>
          </a:p>
          <a:p>
            <a:r>
              <a:rPr lang="en-US" dirty="0"/>
              <a:t>Three riboflavin transporter proteins have been identified: RFVT1 is present in the small intestine and also in the placenta; RFVT2 is highly expressed in brain and salivary glands; and RFVT3 is most highly expressed in the small intestine, testes, and prostate.</a:t>
            </a:r>
          </a:p>
          <a:p>
            <a:endParaRPr lang="en-US" dirty="0"/>
          </a:p>
        </p:txBody>
      </p:sp>
    </p:spTree>
    <p:extLst>
      <p:ext uri="{BB962C8B-B14F-4D97-AF65-F5344CB8AC3E}">
        <p14:creationId xmlns:p14="http://schemas.microsoft.com/office/powerpoint/2010/main" val="1056165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24D6D-EBCE-1751-877C-7FD188F789FE}"/>
              </a:ext>
            </a:extLst>
          </p:cNvPr>
          <p:cNvSpPr>
            <a:spLocks noGrp="1"/>
          </p:cNvSpPr>
          <p:nvPr>
            <p:ph type="title"/>
          </p:nvPr>
        </p:nvSpPr>
        <p:spPr/>
        <p:txBody>
          <a:bodyPr/>
          <a:lstStyle/>
          <a:p>
            <a:r>
              <a:rPr lang="en-US" sz="3600" b="1" dirty="0">
                <a:latin typeface="Arial" panose="020B0604020202020204" pitchFamily="34" charset="0"/>
                <a:cs typeface="Arial" panose="020B0604020202020204" pitchFamily="34" charset="0"/>
              </a:rPr>
              <a:t>ABSORPTION, METABOLISM, EXCRETION</a:t>
            </a:r>
            <a:endParaRPr lang="en-US" dirty="0"/>
          </a:p>
        </p:txBody>
      </p:sp>
      <p:sp>
        <p:nvSpPr>
          <p:cNvPr id="4" name="Slide Number Placeholder 3">
            <a:extLst>
              <a:ext uri="{FF2B5EF4-FFF2-40B4-BE49-F238E27FC236}">
                <a16:creationId xmlns:a16="http://schemas.microsoft.com/office/drawing/2014/main" id="{8846041A-E998-4FF4-D0B6-EA27FDF07F6E}"/>
              </a:ext>
            </a:extLst>
          </p:cNvPr>
          <p:cNvSpPr>
            <a:spLocks noGrp="1"/>
          </p:cNvSpPr>
          <p:nvPr>
            <p:ph type="sldNum" sz="quarter" idx="12"/>
          </p:nvPr>
        </p:nvSpPr>
        <p:spPr/>
        <p:txBody>
          <a:bodyPr/>
          <a:lstStyle/>
          <a:p>
            <a:fld id="{B6F15528-21DE-4FAA-801E-634DDDAF4B2B}" type="slidenum">
              <a:rPr lang="en-US" smtClean="0"/>
              <a:t>24</a:t>
            </a:fld>
            <a:endParaRPr lang="en-US"/>
          </a:p>
        </p:txBody>
      </p:sp>
      <p:sp>
        <p:nvSpPr>
          <p:cNvPr id="5" name="Footer Placeholder 4">
            <a:extLst>
              <a:ext uri="{FF2B5EF4-FFF2-40B4-BE49-F238E27FC236}">
                <a16:creationId xmlns:a16="http://schemas.microsoft.com/office/drawing/2014/main" id="{A10974B4-66DC-D7E1-D3D9-80AB4EEFEB75}"/>
              </a:ext>
            </a:extLst>
          </p:cNvPr>
          <p:cNvSpPr>
            <a:spLocks noGrp="1"/>
          </p:cNvSpPr>
          <p:nvPr>
            <p:ph type="ftr" sz="quarter" idx="3"/>
          </p:nvPr>
        </p:nvSpPr>
        <p:spPr/>
        <p:txBody>
          <a:bodyPr/>
          <a:lstStyle/>
          <a:p>
            <a:r>
              <a:rPr lang="en-US" dirty="0"/>
              <a:t>Core Knowledge</a:t>
            </a:r>
          </a:p>
          <a:p>
            <a:endParaRPr lang="en-US" dirty="0"/>
          </a:p>
        </p:txBody>
      </p:sp>
      <p:sp>
        <p:nvSpPr>
          <p:cNvPr id="8" name="Content Placeholder 7">
            <a:extLst>
              <a:ext uri="{FF2B5EF4-FFF2-40B4-BE49-F238E27FC236}">
                <a16:creationId xmlns:a16="http://schemas.microsoft.com/office/drawing/2014/main" id="{2057FC09-6B83-046F-9895-45F838ADEBEB}"/>
              </a:ext>
            </a:extLst>
          </p:cNvPr>
          <p:cNvSpPr>
            <a:spLocks noGrp="1"/>
          </p:cNvSpPr>
          <p:nvPr>
            <p:ph idx="1"/>
          </p:nvPr>
        </p:nvSpPr>
        <p:spPr/>
        <p:txBody>
          <a:bodyPr/>
          <a:lstStyle/>
          <a:p>
            <a:r>
              <a:rPr lang="en-US" dirty="0"/>
              <a:t>Riboflavin is reversibly converted to FMN and then FAD. From riboflavin to FMN is the function of zinc-requiring riboflavin kinase; the reverse is accomplished by a phosphatase. From FMN to FAD is the function of magnesium-requiring FAD synthase; the reverse is accomplished by a pyrophosphatase. FAD appears to be an inhibitory end-product that down-regulates its own formation.</a:t>
            </a:r>
          </a:p>
          <a:p>
            <a:r>
              <a:rPr lang="en-US" dirty="0"/>
              <a:t>When excess riboflavin is absorbed by the small intestine, it is quickly removed from the blood and excreted in urine.</a:t>
            </a:r>
          </a:p>
          <a:p>
            <a:r>
              <a:rPr lang="en-US" dirty="0"/>
              <a:t>Urine color is used as a hydration status biomarker and, under normal conditions, correlates with urine specific gravity and urine osmolality.</a:t>
            </a:r>
          </a:p>
          <a:p>
            <a:endParaRPr lang="en-US" dirty="0"/>
          </a:p>
        </p:txBody>
      </p:sp>
    </p:spTree>
    <p:extLst>
      <p:ext uri="{BB962C8B-B14F-4D97-AF65-F5344CB8AC3E}">
        <p14:creationId xmlns:p14="http://schemas.microsoft.com/office/powerpoint/2010/main" val="1940840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89AAD-A7EC-F261-18FD-16949B70700B}"/>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DEFICIENCY</a:t>
            </a:r>
            <a:r>
              <a:rPr lang="en-US" b="1" i="1" dirty="0"/>
              <a:t> </a:t>
            </a:r>
            <a:endParaRPr lang="en-US" dirty="0"/>
          </a:p>
        </p:txBody>
      </p:sp>
      <p:sp>
        <p:nvSpPr>
          <p:cNvPr id="4" name="Slide Number Placeholder 3">
            <a:extLst>
              <a:ext uri="{FF2B5EF4-FFF2-40B4-BE49-F238E27FC236}">
                <a16:creationId xmlns:a16="http://schemas.microsoft.com/office/drawing/2014/main" id="{EFB9A266-DFD1-1A70-5C6E-D38A61ECEC8F}"/>
              </a:ext>
            </a:extLst>
          </p:cNvPr>
          <p:cNvSpPr>
            <a:spLocks noGrp="1"/>
          </p:cNvSpPr>
          <p:nvPr>
            <p:ph type="sldNum" sz="quarter" idx="12"/>
          </p:nvPr>
        </p:nvSpPr>
        <p:spPr/>
        <p:txBody>
          <a:bodyPr/>
          <a:lstStyle/>
          <a:p>
            <a:fld id="{B6F15528-21DE-4FAA-801E-634DDDAF4B2B}" type="slidenum">
              <a:rPr lang="en-US" smtClean="0"/>
              <a:t>25</a:t>
            </a:fld>
            <a:endParaRPr lang="en-US"/>
          </a:p>
        </p:txBody>
      </p:sp>
      <p:sp>
        <p:nvSpPr>
          <p:cNvPr id="5" name="Footer Placeholder 4">
            <a:extLst>
              <a:ext uri="{FF2B5EF4-FFF2-40B4-BE49-F238E27FC236}">
                <a16:creationId xmlns:a16="http://schemas.microsoft.com/office/drawing/2014/main" id="{5B922E7B-ABF8-4D48-3B49-306006CA43CE}"/>
              </a:ext>
            </a:extLst>
          </p:cNvPr>
          <p:cNvSpPr>
            <a:spLocks noGrp="1"/>
          </p:cNvSpPr>
          <p:nvPr>
            <p:ph type="ftr" sz="quarter" idx="3"/>
          </p:nvPr>
        </p:nvSpPr>
        <p:spPr/>
        <p:txBody>
          <a:bodyPr/>
          <a:lstStyle/>
          <a:p>
            <a:r>
              <a:rPr lang="en-US" dirty="0"/>
              <a:t>Core Knowledge</a:t>
            </a:r>
          </a:p>
          <a:p>
            <a:endParaRPr lang="en-US" dirty="0"/>
          </a:p>
        </p:txBody>
      </p:sp>
      <p:sp>
        <p:nvSpPr>
          <p:cNvPr id="8" name="Content Placeholder 7">
            <a:extLst>
              <a:ext uri="{FF2B5EF4-FFF2-40B4-BE49-F238E27FC236}">
                <a16:creationId xmlns:a16="http://schemas.microsoft.com/office/drawing/2014/main" id="{6835D98C-84B3-DBEE-8395-1F70DD6C8B74}"/>
              </a:ext>
            </a:extLst>
          </p:cNvPr>
          <p:cNvSpPr>
            <a:spLocks noGrp="1"/>
          </p:cNvSpPr>
          <p:nvPr>
            <p:ph idx="1"/>
          </p:nvPr>
        </p:nvSpPr>
        <p:spPr/>
        <p:txBody>
          <a:bodyPr>
            <a:normAutofit lnSpcReduction="10000"/>
          </a:bodyPr>
          <a:lstStyle/>
          <a:p>
            <a:pPr marL="0" indent="0">
              <a:buNone/>
            </a:pPr>
            <a:r>
              <a:rPr lang="en-US" dirty="0"/>
              <a:t>A riboflavin deficiency is very rare in the United States. Disorders of the thyroid can increase the risk of a deficiency. A riboflavin deficiency most often occurs with other nutrient deficiencies, such as in those who are malnourished. Symptoms may include:</a:t>
            </a:r>
          </a:p>
          <a:p>
            <a:r>
              <a:rPr lang="en-US" dirty="0"/>
              <a:t>Cracked lips</a:t>
            </a:r>
          </a:p>
          <a:p>
            <a:r>
              <a:rPr lang="en-US" dirty="0"/>
              <a:t>Sore throat</a:t>
            </a:r>
          </a:p>
          <a:p>
            <a:r>
              <a:rPr lang="en-US" dirty="0"/>
              <a:t>Swelling of the mouth and throat</a:t>
            </a:r>
          </a:p>
          <a:p>
            <a:r>
              <a:rPr lang="en-US" dirty="0"/>
              <a:t>Swollen tongue (glossitis)</a:t>
            </a:r>
          </a:p>
          <a:p>
            <a:r>
              <a:rPr lang="en-US" dirty="0"/>
              <a:t>Hair loss</a:t>
            </a:r>
          </a:p>
          <a:p>
            <a:r>
              <a:rPr lang="en-US" dirty="0"/>
              <a:t>Skin rash</a:t>
            </a:r>
          </a:p>
          <a:p>
            <a:r>
              <a:rPr lang="en-US" dirty="0"/>
              <a:t>Anemia</a:t>
            </a:r>
          </a:p>
          <a:p>
            <a:r>
              <a:rPr lang="en-US" dirty="0"/>
              <a:t>Itchy red eyes</a:t>
            </a:r>
          </a:p>
          <a:p>
            <a:r>
              <a:rPr lang="en-US" dirty="0"/>
              <a:t>Cataracts in severe cases</a:t>
            </a:r>
          </a:p>
        </p:txBody>
      </p:sp>
    </p:spTree>
    <p:extLst>
      <p:ext uri="{BB962C8B-B14F-4D97-AF65-F5344CB8AC3E}">
        <p14:creationId xmlns:p14="http://schemas.microsoft.com/office/powerpoint/2010/main" val="2163342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2C13-891F-DFA7-E01C-C70730AC03F0}"/>
              </a:ext>
            </a:extLst>
          </p:cNvPr>
          <p:cNvSpPr>
            <a:spLocks noGrp="1"/>
          </p:cNvSpPr>
          <p:nvPr>
            <p:ph type="title"/>
          </p:nvPr>
        </p:nvSpPr>
        <p:spPr/>
        <p:txBody>
          <a:bodyPr/>
          <a:lstStyle/>
          <a:p>
            <a:r>
              <a:rPr lang="en-US" dirty="0"/>
              <a:t>Vertical Integration </a:t>
            </a:r>
          </a:p>
        </p:txBody>
      </p:sp>
      <p:sp>
        <p:nvSpPr>
          <p:cNvPr id="4" name="Slide Number Placeholder 3">
            <a:extLst>
              <a:ext uri="{FF2B5EF4-FFF2-40B4-BE49-F238E27FC236}">
                <a16:creationId xmlns:a16="http://schemas.microsoft.com/office/drawing/2014/main" id="{119632D4-E413-E855-4604-B7239910A6C1}"/>
              </a:ext>
            </a:extLst>
          </p:cNvPr>
          <p:cNvSpPr>
            <a:spLocks noGrp="1"/>
          </p:cNvSpPr>
          <p:nvPr>
            <p:ph type="sldNum" sz="quarter" idx="12"/>
          </p:nvPr>
        </p:nvSpPr>
        <p:spPr/>
        <p:txBody>
          <a:bodyPr/>
          <a:lstStyle/>
          <a:p>
            <a:fld id="{B6F15528-21DE-4FAA-801E-634DDDAF4B2B}" type="slidenum">
              <a:rPr lang="en-US" smtClean="0"/>
              <a:t>26</a:t>
            </a:fld>
            <a:endParaRPr lang="en-US"/>
          </a:p>
        </p:txBody>
      </p:sp>
      <p:sp>
        <p:nvSpPr>
          <p:cNvPr id="5" name="Footer Placeholder 4">
            <a:extLst>
              <a:ext uri="{FF2B5EF4-FFF2-40B4-BE49-F238E27FC236}">
                <a16:creationId xmlns:a16="http://schemas.microsoft.com/office/drawing/2014/main" id="{37A8BB06-DB8B-B414-DEE3-77B862F708F5}"/>
              </a:ext>
            </a:extLst>
          </p:cNvPr>
          <p:cNvSpPr>
            <a:spLocks noGrp="1"/>
          </p:cNvSpPr>
          <p:nvPr>
            <p:ph type="ftr" sz="quarter" idx="3"/>
          </p:nvPr>
        </p:nvSpPr>
        <p:spPr/>
        <p:txBody>
          <a:bodyPr/>
          <a:lstStyle/>
          <a:p>
            <a:r>
              <a:rPr lang="en-US"/>
              <a:t>Core Knowledge</a:t>
            </a:r>
            <a:endParaRPr lang="en-US" dirty="0"/>
          </a:p>
        </p:txBody>
      </p:sp>
      <p:sp>
        <p:nvSpPr>
          <p:cNvPr id="8" name="Content Placeholder 7">
            <a:extLst>
              <a:ext uri="{FF2B5EF4-FFF2-40B4-BE49-F238E27FC236}">
                <a16:creationId xmlns:a16="http://schemas.microsoft.com/office/drawing/2014/main" id="{5AA36E4B-4950-A655-8DAB-606499D4AE5A}"/>
              </a:ext>
            </a:extLst>
          </p:cNvPr>
          <p:cNvSpPr>
            <a:spLocks noGrp="1"/>
          </p:cNvSpPr>
          <p:nvPr>
            <p:ph idx="1"/>
          </p:nvPr>
        </p:nvSpPr>
        <p:spPr/>
        <p:txBody>
          <a:bodyPr>
            <a:normAutofit fontScale="92500"/>
          </a:bodyPr>
          <a:lstStyle/>
          <a:p>
            <a:r>
              <a:rPr lang="en-US" sz="3200" b="1" dirty="0"/>
              <a:t>Ariboflavinosis: </a:t>
            </a:r>
            <a:r>
              <a:rPr lang="en-US" dirty="0"/>
              <a:t>This is a condition resulting from severe riboflavin deficiency. It can manifest with various symptoms, including sore throat, redness and swelling of the lining of the mouth and throat, cracks or sores on the outsides of the lips (cheilosis), inflammation and redness of the tongue (magenta tongue), and a moist, scaly skin inflammation (seborrheic dermatitis).</a:t>
            </a:r>
          </a:p>
          <a:p>
            <a:r>
              <a:rPr lang="en-US" sz="3200" b="1" dirty="0"/>
              <a:t>Photophobia: </a:t>
            </a:r>
            <a:r>
              <a:rPr lang="en-US" dirty="0"/>
              <a:t>Riboflavin deficiency can lead to light sensitivity or photophobia, making it uncomfortable to be in bright light.</a:t>
            </a:r>
          </a:p>
          <a:p>
            <a:r>
              <a:rPr lang="en-US" sz="3200" b="1" dirty="0"/>
              <a:t>Eye Disorders: </a:t>
            </a:r>
            <a:r>
              <a:rPr lang="en-US" dirty="0"/>
              <a:t>Riboflavin deficiency may cause eye problems, including red, itchy, and watery eyes, as well as blurred vision.</a:t>
            </a:r>
          </a:p>
          <a:p>
            <a:r>
              <a:rPr lang="en-US" sz="3200" b="1" dirty="0"/>
              <a:t>Migraine Headaches: </a:t>
            </a:r>
            <a:r>
              <a:rPr lang="en-US" dirty="0"/>
              <a:t>Some individuals with riboflavin deficiency may experience an increased frequency of migraine headaches.</a:t>
            </a:r>
          </a:p>
          <a:p>
            <a:endParaRPr lang="en-US" dirty="0"/>
          </a:p>
        </p:txBody>
      </p:sp>
    </p:spTree>
    <p:extLst>
      <p:ext uri="{BB962C8B-B14F-4D97-AF65-F5344CB8AC3E}">
        <p14:creationId xmlns:p14="http://schemas.microsoft.com/office/powerpoint/2010/main" val="5934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2D6F6-A5BD-E800-09AC-CE62D1FB1326}"/>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BIOTIN</a:t>
            </a:r>
            <a:br>
              <a:rPr lang="en-US" b="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vitamin B</a:t>
            </a:r>
            <a:r>
              <a:rPr lang="en-US" b="1" baseline="-25000" dirty="0">
                <a:latin typeface="Arial" panose="020B0604020202020204" pitchFamily="34" charset="0"/>
                <a:cs typeface="Arial" panose="020B0604020202020204" pitchFamily="34" charset="0"/>
              </a:rPr>
              <a:t>7</a:t>
            </a:r>
            <a:r>
              <a:rPr lang="en-US" dirty="0">
                <a:latin typeface="Arial" panose="020B0604020202020204" pitchFamily="34" charset="0"/>
                <a:cs typeface="Arial" panose="020B0604020202020204" pitchFamily="34" charset="0"/>
              </a:rPr>
              <a:t>) </a:t>
            </a:r>
            <a:endParaRPr lang="en-US" dirty="0"/>
          </a:p>
        </p:txBody>
      </p:sp>
      <p:sp>
        <p:nvSpPr>
          <p:cNvPr id="4" name="Slide Number Placeholder 3">
            <a:extLst>
              <a:ext uri="{FF2B5EF4-FFF2-40B4-BE49-F238E27FC236}">
                <a16:creationId xmlns:a16="http://schemas.microsoft.com/office/drawing/2014/main" id="{37EBCF00-7402-CE4D-449D-AED91D12638A}"/>
              </a:ext>
            </a:extLst>
          </p:cNvPr>
          <p:cNvSpPr>
            <a:spLocks noGrp="1"/>
          </p:cNvSpPr>
          <p:nvPr>
            <p:ph type="sldNum" sz="quarter" idx="12"/>
          </p:nvPr>
        </p:nvSpPr>
        <p:spPr/>
        <p:txBody>
          <a:bodyPr/>
          <a:lstStyle/>
          <a:p>
            <a:fld id="{B6F15528-21DE-4FAA-801E-634DDDAF4B2B}" type="slidenum">
              <a:rPr lang="en-US" smtClean="0"/>
              <a:t>27</a:t>
            </a:fld>
            <a:endParaRPr lang="en-US"/>
          </a:p>
        </p:txBody>
      </p:sp>
      <p:sp>
        <p:nvSpPr>
          <p:cNvPr id="5" name="Footer Placeholder 4">
            <a:extLst>
              <a:ext uri="{FF2B5EF4-FFF2-40B4-BE49-F238E27FC236}">
                <a16:creationId xmlns:a16="http://schemas.microsoft.com/office/drawing/2014/main" id="{AA2F6079-B02D-E0DB-D1FB-8C26395F6EF5}"/>
              </a:ext>
            </a:extLst>
          </p:cNvPr>
          <p:cNvSpPr>
            <a:spLocks noGrp="1"/>
          </p:cNvSpPr>
          <p:nvPr>
            <p:ph type="ftr" sz="quarter" idx="3"/>
          </p:nvPr>
        </p:nvSpPr>
        <p:spPr/>
        <p:txBody>
          <a:bodyPr/>
          <a:lstStyle/>
          <a:p>
            <a:r>
              <a:rPr lang="en-US" dirty="0"/>
              <a:t>Core Knowledge</a:t>
            </a:r>
          </a:p>
          <a:p>
            <a:endParaRPr lang="en-US" dirty="0"/>
          </a:p>
        </p:txBody>
      </p:sp>
      <p:sp>
        <p:nvSpPr>
          <p:cNvPr id="8" name="Content Placeholder 7">
            <a:extLst>
              <a:ext uri="{FF2B5EF4-FFF2-40B4-BE49-F238E27FC236}">
                <a16:creationId xmlns:a16="http://schemas.microsoft.com/office/drawing/2014/main" id="{9631F70C-7E27-6F45-6FE0-8102FE33FF9B}"/>
              </a:ext>
            </a:extLst>
          </p:cNvPr>
          <p:cNvSpPr>
            <a:spLocks noGrp="1"/>
          </p:cNvSpPr>
          <p:nvPr>
            <p:ph idx="1"/>
          </p:nvPr>
        </p:nvSpPr>
        <p:spPr/>
        <p:txBody>
          <a:bodyPr/>
          <a:lstStyle/>
          <a:p>
            <a:pPr marL="0" indent="0">
              <a:buNone/>
            </a:pPr>
            <a:r>
              <a:rPr lang="en-US" dirty="0"/>
              <a:t>Students will be able to learn :</a:t>
            </a:r>
          </a:p>
          <a:p>
            <a:pPr marL="0" indent="0">
              <a:buNone/>
            </a:pPr>
            <a:endParaRPr lang="en-US" dirty="0"/>
          </a:p>
          <a:p>
            <a:r>
              <a:rPr lang="en-US" dirty="0">
                <a:cs typeface="Arial" panose="020B0604020202020204" pitchFamily="34" charset="0"/>
              </a:rPr>
              <a:t>dietary sources </a:t>
            </a:r>
          </a:p>
          <a:p>
            <a:r>
              <a:rPr lang="en-US" dirty="0">
                <a:cs typeface="Arial" panose="020B0604020202020204" pitchFamily="34" charset="0"/>
              </a:rPr>
              <a:t>Absorption and metabolism </a:t>
            </a:r>
            <a:endParaRPr lang="en-US" dirty="0"/>
          </a:p>
          <a:p>
            <a:r>
              <a:rPr lang="en-US" dirty="0"/>
              <a:t>understand metabolic functions of </a:t>
            </a:r>
            <a:r>
              <a:rPr lang="en-US" dirty="0">
                <a:cs typeface="Arial" panose="020B0604020202020204" pitchFamily="34" charset="0"/>
              </a:rPr>
              <a:t>biotin in body </a:t>
            </a:r>
          </a:p>
          <a:p>
            <a:endParaRPr lang="en-US" dirty="0"/>
          </a:p>
        </p:txBody>
      </p:sp>
    </p:spTree>
    <p:extLst>
      <p:ext uri="{BB962C8B-B14F-4D97-AF65-F5344CB8AC3E}">
        <p14:creationId xmlns:p14="http://schemas.microsoft.com/office/powerpoint/2010/main" val="942621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275AC-3FD9-09E9-65E5-5AA87D090302}"/>
              </a:ext>
            </a:extLst>
          </p:cNvPr>
          <p:cNvSpPr>
            <a:spLocks noGrp="1"/>
          </p:cNvSpPr>
          <p:nvPr>
            <p:ph type="title"/>
          </p:nvPr>
        </p:nvSpPr>
        <p:spPr/>
        <p:txBody>
          <a:bodyPr/>
          <a:lstStyle/>
          <a:p>
            <a:r>
              <a:rPr lang="en-US" b="1" dirty="0"/>
              <a:t>HORIZONTAL INTEGRATION (ANATOMY AND PHISOLOGY )</a:t>
            </a:r>
            <a:endParaRPr lang="en-US" dirty="0"/>
          </a:p>
        </p:txBody>
      </p:sp>
      <p:sp>
        <p:nvSpPr>
          <p:cNvPr id="4" name="Slide Number Placeholder 3">
            <a:extLst>
              <a:ext uri="{FF2B5EF4-FFF2-40B4-BE49-F238E27FC236}">
                <a16:creationId xmlns:a16="http://schemas.microsoft.com/office/drawing/2014/main" id="{3B15BA29-9B8D-57AD-2F71-65F1AF6DA205}"/>
              </a:ext>
            </a:extLst>
          </p:cNvPr>
          <p:cNvSpPr>
            <a:spLocks noGrp="1"/>
          </p:cNvSpPr>
          <p:nvPr>
            <p:ph type="sldNum" sz="quarter" idx="12"/>
          </p:nvPr>
        </p:nvSpPr>
        <p:spPr/>
        <p:txBody>
          <a:bodyPr/>
          <a:lstStyle/>
          <a:p>
            <a:fld id="{B6F15528-21DE-4FAA-801E-634DDDAF4B2B}" type="slidenum">
              <a:rPr lang="en-US" smtClean="0"/>
              <a:t>28</a:t>
            </a:fld>
            <a:endParaRPr lang="en-US"/>
          </a:p>
        </p:txBody>
      </p:sp>
      <p:sp>
        <p:nvSpPr>
          <p:cNvPr id="5" name="Footer Placeholder 4">
            <a:extLst>
              <a:ext uri="{FF2B5EF4-FFF2-40B4-BE49-F238E27FC236}">
                <a16:creationId xmlns:a16="http://schemas.microsoft.com/office/drawing/2014/main" id="{35B8870F-E56B-B0EB-7CC0-BED87C782BAE}"/>
              </a:ext>
            </a:extLst>
          </p:cNvPr>
          <p:cNvSpPr>
            <a:spLocks noGrp="1"/>
          </p:cNvSpPr>
          <p:nvPr>
            <p:ph type="ftr" sz="quarter" idx="3"/>
          </p:nvPr>
        </p:nvSpPr>
        <p:spPr/>
        <p:txBody>
          <a:bodyPr/>
          <a:lstStyle/>
          <a:p>
            <a:r>
              <a:rPr lang="en-US" dirty="0"/>
              <a:t>Core Knowledge</a:t>
            </a:r>
          </a:p>
          <a:p>
            <a:endParaRPr lang="en-US" dirty="0"/>
          </a:p>
        </p:txBody>
      </p:sp>
      <p:pic>
        <p:nvPicPr>
          <p:cNvPr id="9" name="Content Placeholder 8">
            <a:extLst>
              <a:ext uri="{FF2B5EF4-FFF2-40B4-BE49-F238E27FC236}">
                <a16:creationId xmlns:a16="http://schemas.microsoft.com/office/drawing/2014/main" id="{92F9DE9B-EBD6-4958-AD81-658513A38E1F}"/>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65075" y="1672545"/>
            <a:ext cx="6759725" cy="4744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751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47F63-09EE-4426-C513-9F394FC10445}"/>
              </a:ext>
            </a:extLst>
          </p:cNvPr>
          <p:cNvSpPr>
            <a:spLocks noGrp="1"/>
          </p:cNvSpPr>
          <p:nvPr>
            <p:ph type="title"/>
          </p:nvPr>
        </p:nvSpPr>
        <p:spPr/>
        <p:txBody>
          <a:bodyPr/>
          <a:lstStyle/>
          <a:p>
            <a:r>
              <a:rPr lang="en-US" b="1" dirty="0"/>
              <a:t>BIOTIN</a:t>
            </a:r>
            <a:endParaRPr lang="en-US" dirty="0"/>
          </a:p>
        </p:txBody>
      </p:sp>
      <p:sp>
        <p:nvSpPr>
          <p:cNvPr id="4" name="Slide Number Placeholder 3">
            <a:extLst>
              <a:ext uri="{FF2B5EF4-FFF2-40B4-BE49-F238E27FC236}">
                <a16:creationId xmlns:a16="http://schemas.microsoft.com/office/drawing/2014/main" id="{545E9D0E-1D6C-D82E-8A89-C455E0D20EC0}"/>
              </a:ext>
            </a:extLst>
          </p:cNvPr>
          <p:cNvSpPr>
            <a:spLocks noGrp="1"/>
          </p:cNvSpPr>
          <p:nvPr>
            <p:ph type="sldNum" sz="quarter" idx="12"/>
          </p:nvPr>
        </p:nvSpPr>
        <p:spPr/>
        <p:txBody>
          <a:bodyPr/>
          <a:lstStyle/>
          <a:p>
            <a:fld id="{B6F15528-21DE-4FAA-801E-634DDDAF4B2B}" type="slidenum">
              <a:rPr lang="en-US" smtClean="0"/>
              <a:t>29</a:t>
            </a:fld>
            <a:endParaRPr lang="en-US"/>
          </a:p>
        </p:txBody>
      </p:sp>
      <p:sp>
        <p:nvSpPr>
          <p:cNvPr id="5" name="Footer Placeholder 4">
            <a:extLst>
              <a:ext uri="{FF2B5EF4-FFF2-40B4-BE49-F238E27FC236}">
                <a16:creationId xmlns:a16="http://schemas.microsoft.com/office/drawing/2014/main" id="{4AD2DBD7-F877-A516-CCED-2CDCDA10F4A1}"/>
              </a:ext>
            </a:extLst>
          </p:cNvPr>
          <p:cNvSpPr>
            <a:spLocks noGrp="1"/>
          </p:cNvSpPr>
          <p:nvPr>
            <p:ph type="ftr" sz="quarter" idx="3"/>
          </p:nvPr>
        </p:nvSpPr>
        <p:spPr/>
        <p:txBody>
          <a:bodyPr/>
          <a:lstStyle/>
          <a:p>
            <a:r>
              <a:rPr lang="en-US" dirty="0"/>
              <a:t>Core Knowledge</a:t>
            </a:r>
          </a:p>
          <a:p>
            <a:endParaRPr lang="en-US" dirty="0"/>
          </a:p>
        </p:txBody>
      </p:sp>
      <p:sp>
        <p:nvSpPr>
          <p:cNvPr id="8" name="Content Placeholder 7">
            <a:extLst>
              <a:ext uri="{FF2B5EF4-FFF2-40B4-BE49-F238E27FC236}">
                <a16:creationId xmlns:a16="http://schemas.microsoft.com/office/drawing/2014/main" id="{C43C32BD-A6DE-3291-1909-BBD7399DF882}"/>
              </a:ext>
            </a:extLst>
          </p:cNvPr>
          <p:cNvSpPr>
            <a:spLocks noGrp="1"/>
          </p:cNvSpPr>
          <p:nvPr>
            <p:ph idx="1"/>
          </p:nvPr>
        </p:nvSpPr>
        <p:spPr/>
        <p:txBody>
          <a:bodyPr/>
          <a:lstStyle/>
          <a:p>
            <a:r>
              <a:rPr lang="en-US" dirty="0"/>
              <a:t>Biotin (also known as vitamin B7 or vitamin H) is one of the B vitamins.</a:t>
            </a:r>
          </a:p>
          <a:p>
            <a:r>
              <a:rPr lang="en-US" dirty="0"/>
              <a:t>It is involved in a wide range of metabolic processes, both in humans and in other organisms, primarily related to the utilization of fats, carbohydrates, and amino acids.</a:t>
            </a:r>
          </a:p>
          <a:p>
            <a:r>
              <a:rPr lang="en-US" dirty="0"/>
              <a:t>The name biotin, borrowed from the German Biotin, derives from the Ancient Greek word β</a:t>
            </a:r>
            <a:r>
              <a:rPr lang="en-US" dirty="0" err="1"/>
              <a:t>ίοτος</a:t>
            </a:r>
            <a:r>
              <a:rPr lang="en-US" dirty="0"/>
              <a:t> (</a:t>
            </a:r>
            <a:r>
              <a:rPr lang="en-US" dirty="0" err="1"/>
              <a:t>bíotos</a:t>
            </a:r>
            <a:r>
              <a:rPr lang="en-US" dirty="0"/>
              <a:t>; 'life') and the suffix "-in" (a suffix used in chemistry usually to indicate 'forming')</a:t>
            </a:r>
          </a:p>
          <a:p>
            <a:endParaRPr lang="en-US" dirty="0"/>
          </a:p>
        </p:txBody>
      </p:sp>
    </p:spTree>
    <p:extLst>
      <p:ext uri="{BB962C8B-B14F-4D97-AF65-F5344CB8AC3E}">
        <p14:creationId xmlns:p14="http://schemas.microsoft.com/office/powerpoint/2010/main" val="2809817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30CD7-18C0-EE11-38D6-43B91A2D8230}"/>
              </a:ext>
            </a:extLst>
          </p:cNvPr>
          <p:cNvSpPr>
            <a:spLocks noGrp="1"/>
          </p:cNvSpPr>
          <p:nvPr>
            <p:ph type="title"/>
          </p:nvPr>
        </p:nvSpPr>
        <p:spPr/>
        <p:txBody>
          <a:bodyPr/>
          <a:lstStyle/>
          <a:p>
            <a:r>
              <a:rPr lang="en-US" sz="3600" b="1" dirty="0"/>
              <a:t>WHAT IS BIOTIN?</a:t>
            </a:r>
            <a:endParaRPr lang="en-US" dirty="0"/>
          </a:p>
        </p:txBody>
      </p:sp>
      <p:sp>
        <p:nvSpPr>
          <p:cNvPr id="4" name="Slide Number Placeholder 3">
            <a:extLst>
              <a:ext uri="{FF2B5EF4-FFF2-40B4-BE49-F238E27FC236}">
                <a16:creationId xmlns:a16="http://schemas.microsoft.com/office/drawing/2014/main" id="{13AEEC14-5BCD-5089-B515-9397FA9A3F4F}"/>
              </a:ext>
            </a:extLst>
          </p:cNvPr>
          <p:cNvSpPr>
            <a:spLocks noGrp="1"/>
          </p:cNvSpPr>
          <p:nvPr>
            <p:ph type="sldNum" sz="quarter" idx="12"/>
          </p:nvPr>
        </p:nvSpPr>
        <p:spPr/>
        <p:txBody>
          <a:bodyPr/>
          <a:lstStyle/>
          <a:p>
            <a:fld id="{B6F15528-21DE-4FAA-801E-634DDDAF4B2B}" type="slidenum">
              <a:rPr lang="en-US" smtClean="0"/>
              <a:t>30</a:t>
            </a:fld>
            <a:endParaRPr lang="en-US"/>
          </a:p>
        </p:txBody>
      </p:sp>
      <p:sp>
        <p:nvSpPr>
          <p:cNvPr id="5" name="Footer Placeholder 4">
            <a:extLst>
              <a:ext uri="{FF2B5EF4-FFF2-40B4-BE49-F238E27FC236}">
                <a16:creationId xmlns:a16="http://schemas.microsoft.com/office/drawing/2014/main" id="{EE7CDCBE-0292-06A3-344A-3AAF91FC91A9}"/>
              </a:ext>
            </a:extLst>
          </p:cNvPr>
          <p:cNvSpPr>
            <a:spLocks noGrp="1"/>
          </p:cNvSpPr>
          <p:nvPr>
            <p:ph type="ftr" sz="quarter" idx="3"/>
          </p:nvPr>
        </p:nvSpPr>
        <p:spPr/>
        <p:txBody>
          <a:bodyPr/>
          <a:lstStyle/>
          <a:p>
            <a:r>
              <a:rPr lang="en-US" dirty="0"/>
              <a:t>Core Knowledge</a:t>
            </a:r>
          </a:p>
          <a:p>
            <a:endParaRPr lang="en-US" dirty="0"/>
          </a:p>
        </p:txBody>
      </p:sp>
      <p:sp>
        <p:nvSpPr>
          <p:cNvPr id="9" name="Content Placeholder 8">
            <a:extLst>
              <a:ext uri="{FF2B5EF4-FFF2-40B4-BE49-F238E27FC236}">
                <a16:creationId xmlns:a16="http://schemas.microsoft.com/office/drawing/2014/main" id="{A7128C28-22DF-AC55-92D3-3B53B4E877EA}"/>
              </a:ext>
            </a:extLst>
          </p:cNvPr>
          <p:cNvSpPr>
            <a:spLocks noGrp="1"/>
          </p:cNvSpPr>
          <p:nvPr>
            <p:ph idx="1"/>
          </p:nvPr>
        </p:nvSpPr>
        <p:spPr/>
        <p:txBody>
          <a:bodyPr/>
          <a:lstStyle/>
          <a:p>
            <a:r>
              <a:rPr lang="en-US" dirty="0"/>
              <a:t>Biotin is a B-complex vitamin that helps your body break down food into energy. You can get biotin from eating meats, eggs, fish, seeds, nuts, and some vegetables, or by taking a daily supplement.</a:t>
            </a:r>
          </a:p>
          <a:p>
            <a:r>
              <a:rPr lang="en-US" dirty="0"/>
              <a:t>The name “biotin” comes from the Greek word “</a:t>
            </a:r>
            <a:r>
              <a:rPr lang="en-US" dirty="0" err="1"/>
              <a:t>biotos</a:t>
            </a:r>
            <a:r>
              <a:rPr lang="en-US" dirty="0"/>
              <a:t>,” which means “sustenance” or “life-giving.”</a:t>
            </a:r>
          </a:p>
          <a:p>
            <a:r>
              <a:rPr lang="en-US" dirty="0"/>
              <a:t>Biotin, also known as vitamin B7, supports many of your body’s systems, including your nervous system, liver, eyes, hair, and skin. It helps the enzymes in your body carry out their jobs and keeps cells working as they should.</a:t>
            </a:r>
          </a:p>
          <a:p>
            <a:pPr marL="0" indent="0">
              <a:buNone/>
            </a:pPr>
            <a:endParaRPr lang="en-US" dirty="0"/>
          </a:p>
        </p:txBody>
      </p:sp>
    </p:spTree>
    <p:extLst>
      <p:ext uri="{BB962C8B-B14F-4D97-AF65-F5344CB8AC3E}">
        <p14:creationId xmlns:p14="http://schemas.microsoft.com/office/powerpoint/2010/main" val="3457683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0B8E3-E1A9-56F8-A5BC-797C89EB6507}"/>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CHEMICAL DESCRIPTION</a:t>
            </a:r>
            <a:endParaRPr lang="en-US" dirty="0"/>
          </a:p>
        </p:txBody>
      </p:sp>
      <p:sp>
        <p:nvSpPr>
          <p:cNvPr id="4" name="Slide Number Placeholder 3">
            <a:extLst>
              <a:ext uri="{FF2B5EF4-FFF2-40B4-BE49-F238E27FC236}">
                <a16:creationId xmlns:a16="http://schemas.microsoft.com/office/drawing/2014/main" id="{5B91775A-854D-2F82-56A7-B3136656872D}"/>
              </a:ext>
            </a:extLst>
          </p:cNvPr>
          <p:cNvSpPr>
            <a:spLocks noGrp="1"/>
          </p:cNvSpPr>
          <p:nvPr>
            <p:ph type="sldNum" sz="quarter" idx="12"/>
          </p:nvPr>
        </p:nvSpPr>
        <p:spPr/>
        <p:txBody>
          <a:bodyPr/>
          <a:lstStyle/>
          <a:p>
            <a:fld id="{B6F15528-21DE-4FAA-801E-634DDDAF4B2B}" type="slidenum">
              <a:rPr lang="en-US" smtClean="0"/>
              <a:t>31</a:t>
            </a:fld>
            <a:endParaRPr lang="en-US"/>
          </a:p>
        </p:txBody>
      </p:sp>
      <p:sp>
        <p:nvSpPr>
          <p:cNvPr id="5" name="Footer Placeholder 4">
            <a:extLst>
              <a:ext uri="{FF2B5EF4-FFF2-40B4-BE49-F238E27FC236}">
                <a16:creationId xmlns:a16="http://schemas.microsoft.com/office/drawing/2014/main" id="{E9E5EBC0-6FF9-B214-E3C0-14CC977366D9}"/>
              </a:ext>
            </a:extLst>
          </p:cNvPr>
          <p:cNvSpPr>
            <a:spLocks noGrp="1"/>
          </p:cNvSpPr>
          <p:nvPr>
            <p:ph type="ftr" sz="quarter" idx="3"/>
          </p:nvPr>
        </p:nvSpPr>
        <p:spPr/>
        <p:txBody>
          <a:bodyPr/>
          <a:lstStyle/>
          <a:p>
            <a:r>
              <a:rPr lang="en-US" dirty="0"/>
              <a:t>Core Knowledge</a:t>
            </a:r>
          </a:p>
          <a:p>
            <a:endParaRPr lang="en-US" dirty="0"/>
          </a:p>
        </p:txBody>
      </p:sp>
      <p:sp>
        <p:nvSpPr>
          <p:cNvPr id="9" name="Content Placeholder 8">
            <a:extLst>
              <a:ext uri="{FF2B5EF4-FFF2-40B4-BE49-F238E27FC236}">
                <a16:creationId xmlns:a16="http://schemas.microsoft.com/office/drawing/2014/main" id="{71EBE700-AEA3-E3F6-FDD8-9D9B6DB85FE9}"/>
              </a:ext>
            </a:extLst>
          </p:cNvPr>
          <p:cNvSpPr>
            <a:spLocks noGrp="1"/>
          </p:cNvSpPr>
          <p:nvPr>
            <p:ph idx="1"/>
          </p:nvPr>
        </p:nvSpPr>
        <p:spPr/>
        <p:txBody>
          <a:bodyPr/>
          <a:lstStyle/>
          <a:p>
            <a:r>
              <a:rPr lang="en-US" dirty="0"/>
              <a:t>Biotin is classified as a heterocyclic compound, with a sulfur-containing tetrahydrothiophene ring fused to a ureido group. </a:t>
            </a:r>
          </a:p>
          <a:p>
            <a:r>
              <a:rPr lang="en-US" dirty="0"/>
              <a:t>A C5-carboxylic acid side chain is appended to the former ring. The ureido ring, containing the −N−CO−N− group, serves as the carbon dioxide carrier in carboxylation reactions.</a:t>
            </a:r>
          </a:p>
          <a:p>
            <a:r>
              <a:rPr lang="en-US" dirty="0"/>
              <a:t>Biotin is a coenzyme for five carboxylase enzymes, which are involved in the catabolism of amino acids and fatty acids, synthesis of fatty acids, and gluconeogenesis.</a:t>
            </a:r>
          </a:p>
          <a:p>
            <a:r>
              <a:rPr lang="en-US" dirty="0" err="1"/>
              <a:t>Biotinylation</a:t>
            </a:r>
            <a:r>
              <a:rPr lang="en-US" dirty="0"/>
              <a:t> of histone proteins in nuclear chromatin plays a role in chromatin stability and gene expression.</a:t>
            </a:r>
          </a:p>
        </p:txBody>
      </p:sp>
    </p:spTree>
    <p:extLst>
      <p:ext uri="{BB962C8B-B14F-4D97-AF65-F5344CB8AC3E}">
        <p14:creationId xmlns:p14="http://schemas.microsoft.com/office/powerpoint/2010/main" val="415773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692F7-C338-3824-AB92-5D1ED9974AB2}"/>
              </a:ext>
            </a:extLst>
          </p:cNvPr>
          <p:cNvSpPr>
            <a:spLocks noGrp="1"/>
          </p:cNvSpPr>
          <p:nvPr>
            <p:ph type="title"/>
          </p:nvPr>
        </p:nvSpPr>
        <p:spPr/>
        <p:txBody>
          <a:bodyPr/>
          <a:lstStyle/>
          <a:p>
            <a:r>
              <a:rPr lang="en-US" b="1" dirty="0"/>
              <a:t>STRUCTURE</a:t>
            </a:r>
            <a:endParaRPr lang="en-US" dirty="0"/>
          </a:p>
        </p:txBody>
      </p:sp>
      <p:sp>
        <p:nvSpPr>
          <p:cNvPr id="4" name="Slide Number Placeholder 3">
            <a:extLst>
              <a:ext uri="{FF2B5EF4-FFF2-40B4-BE49-F238E27FC236}">
                <a16:creationId xmlns:a16="http://schemas.microsoft.com/office/drawing/2014/main" id="{7D476361-8C61-A1BE-60C0-90AA7C7DA511}"/>
              </a:ext>
            </a:extLst>
          </p:cNvPr>
          <p:cNvSpPr>
            <a:spLocks noGrp="1"/>
          </p:cNvSpPr>
          <p:nvPr>
            <p:ph type="sldNum" sz="quarter" idx="12"/>
          </p:nvPr>
        </p:nvSpPr>
        <p:spPr/>
        <p:txBody>
          <a:bodyPr/>
          <a:lstStyle/>
          <a:p>
            <a:fld id="{B6F15528-21DE-4FAA-801E-634DDDAF4B2B}" type="slidenum">
              <a:rPr lang="en-US" smtClean="0"/>
              <a:t>32</a:t>
            </a:fld>
            <a:endParaRPr lang="en-US"/>
          </a:p>
        </p:txBody>
      </p:sp>
      <p:sp>
        <p:nvSpPr>
          <p:cNvPr id="5" name="Footer Placeholder 4">
            <a:extLst>
              <a:ext uri="{FF2B5EF4-FFF2-40B4-BE49-F238E27FC236}">
                <a16:creationId xmlns:a16="http://schemas.microsoft.com/office/drawing/2014/main" id="{64B4C810-9085-36D9-8159-87985B945E27}"/>
              </a:ext>
            </a:extLst>
          </p:cNvPr>
          <p:cNvSpPr>
            <a:spLocks noGrp="1"/>
          </p:cNvSpPr>
          <p:nvPr>
            <p:ph type="ftr" sz="quarter" idx="3"/>
          </p:nvPr>
        </p:nvSpPr>
        <p:spPr/>
        <p:txBody>
          <a:bodyPr/>
          <a:lstStyle/>
          <a:p>
            <a:r>
              <a:rPr lang="en-US" dirty="0"/>
              <a:t>Core Knowledge</a:t>
            </a:r>
          </a:p>
          <a:p>
            <a:endParaRPr lang="en-US" dirty="0"/>
          </a:p>
        </p:txBody>
      </p:sp>
      <p:pic>
        <p:nvPicPr>
          <p:cNvPr id="9" name="Content Placeholder 8" descr="Skeletal formula of biotin">
            <a:extLst>
              <a:ext uri="{FF2B5EF4-FFF2-40B4-BE49-F238E27FC236}">
                <a16:creationId xmlns:a16="http://schemas.microsoft.com/office/drawing/2014/main" id="{940BF1EA-E1B5-4F02-8EBA-F062AE7AB8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4361366"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Ball-and-stick model of the Biotin molecule">
            <a:extLst>
              <a:ext uri="{FF2B5EF4-FFF2-40B4-BE49-F238E27FC236}">
                <a16:creationId xmlns:a16="http://schemas.microsoft.com/office/drawing/2014/main" id="{B28660F1-0C03-43DD-ABE0-434C64790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447800"/>
            <a:ext cx="3212478" cy="4133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365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9BF9A-C3C0-569C-CF43-56D5366FF35B}"/>
              </a:ext>
            </a:extLst>
          </p:cNvPr>
          <p:cNvSpPr>
            <a:spLocks noGrp="1"/>
          </p:cNvSpPr>
          <p:nvPr>
            <p:ph type="title"/>
          </p:nvPr>
        </p:nvSpPr>
        <p:spPr/>
        <p:txBody>
          <a:bodyPr/>
          <a:lstStyle/>
          <a:p>
            <a:r>
              <a:rPr lang="en-US" sz="3600" b="1" dirty="0"/>
              <a:t>FOODS WITH BIOTIN</a:t>
            </a:r>
            <a:endParaRPr lang="en-US" dirty="0"/>
          </a:p>
        </p:txBody>
      </p:sp>
      <p:sp>
        <p:nvSpPr>
          <p:cNvPr id="4" name="Slide Number Placeholder 3">
            <a:extLst>
              <a:ext uri="{FF2B5EF4-FFF2-40B4-BE49-F238E27FC236}">
                <a16:creationId xmlns:a16="http://schemas.microsoft.com/office/drawing/2014/main" id="{DAD61BD4-1EE8-8492-451B-84F0D14D3594}"/>
              </a:ext>
            </a:extLst>
          </p:cNvPr>
          <p:cNvSpPr>
            <a:spLocks noGrp="1"/>
          </p:cNvSpPr>
          <p:nvPr>
            <p:ph type="sldNum" sz="quarter" idx="12"/>
          </p:nvPr>
        </p:nvSpPr>
        <p:spPr/>
        <p:txBody>
          <a:bodyPr/>
          <a:lstStyle/>
          <a:p>
            <a:fld id="{B6F15528-21DE-4FAA-801E-634DDDAF4B2B}" type="slidenum">
              <a:rPr lang="en-US" smtClean="0"/>
              <a:t>33</a:t>
            </a:fld>
            <a:endParaRPr lang="en-US"/>
          </a:p>
        </p:txBody>
      </p:sp>
      <p:sp>
        <p:nvSpPr>
          <p:cNvPr id="5" name="Footer Placeholder 4">
            <a:extLst>
              <a:ext uri="{FF2B5EF4-FFF2-40B4-BE49-F238E27FC236}">
                <a16:creationId xmlns:a16="http://schemas.microsoft.com/office/drawing/2014/main" id="{469E8F61-B4D0-DE0D-4830-91B4223FD734}"/>
              </a:ext>
            </a:extLst>
          </p:cNvPr>
          <p:cNvSpPr>
            <a:spLocks noGrp="1"/>
          </p:cNvSpPr>
          <p:nvPr>
            <p:ph type="ftr" sz="quarter" idx="3"/>
          </p:nvPr>
        </p:nvSpPr>
        <p:spPr/>
        <p:txBody>
          <a:bodyPr/>
          <a:lstStyle/>
          <a:p>
            <a:r>
              <a:rPr lang="en-US" dirty="0"/>
              <a:t>Core Knowledge</a:t>
            </a:r>
          </a:p>
          <a:p>
            <a:endParaRPr lang="en-US" dirty="0"/>
          </a:p>
        </p:txBody>
      </p:sp>
      <p:sp>
        <p:nvSpPr>
          <p:cNvPr id="8" name="Content Placeholder 7">
            <a:extLst>
              <a:ext uri="{FF2B5EF4-FFF2-40B4-BE49-F238E27FC236}">
                <a16:creationId xmlns:a16="http://schemas.microsoft.com/office/drawing/2014/main" id="{D66538E3-162C-6F9F-99A5-72FF73D91607}"/>
              </a:ext>
            </a:extLst>
          </p:cNvPr>
          <p:cNvSpPr>
            <a:spLocks noGrp="1"/>
          </p:cNvSpPr>
          <p:nvPr>
            <p:ph idx="1"/>
          </p:nvPr>
        </p:nvSpPr>
        <p:spPr/>
        <p:txBody>
          <a:bodyPr/>
          <a:lstStyle/>
          <a:p>
            <a:r>
              <a:rPr lang="en-US" dirty="0"/>
              <a:t>Biotin is a water-soluble vitamin, which means your body can't store it like fat-soluble vitamins. Instead, you have to replace it daily. Bacteria in your gut can create biotin, though researchers aren't sure what role this plays in your overall biotin levels.</a:t>
            </a:r>
          </a:p>
          <a:p>
            <a:endParaRPr lang="en-US" dirty="0"/>
          </a:p>
        </p:txBody>
      </p:sp>
      <p:pic>
        <p:nvPicPr>
          <p:cNvPr id="9" name="Picture 8">
            <a:extLst>
              <a:ext uri="{FF2B5EF4-FFF2-40B4-BE49-F238E27FC236}">
                <a16:creationId xmlns:a16="http://schemas.microsoft.com/office/drawing/2014/main" id="{6EF42D60-AF0A-4B53-ADA9-25A3B3A906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124200"/>
            <a:ext cx="5373279" cy="358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005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62106-E965-C386-1E37-406B4F40AF1E}"/>
              </a:ext>
            </a:extLst>
          </p:cNvPr>
          <p:cNvSpPr>
            <a:spLocks noGrp="1"/>
          </p:cNvSpPr>
          <p:nvPr>
            <p:ph type="title"/>
          </p:nvPr>
        </p:nvSpPr>
        <p:spPr/>
        <p:txBody>
          <a:bodyPr/>
          <a:lstStyle/>
          <a:p>
            <a:r>
              <a:rPr lang="en-US" b="1" dirty="0"/>
              <a:t>SOURCES</a:t>
            </a:r>
            <a:endParaRPr lang="en-US" dirty="0"/>
          </a:p>
        </p:txBody>
      </p:sp>
      <p:sp>
        <p:nvSpPr>
          <p:cNvPr id="4" name="Slide Number Placeholder 3">
            <a:extLst>
              <a:ext uri="{FF2B5EF4-FFF2-40B4-BE49-F238E27FC236}">
                <a16:creationId xmlns:a16="http://schemas.microsoft.com/office/drawing/2014/main" id="{65C471A6-293E-0D60-611A-EBC3337938A9}"/>
              </a:ext>
            </a:extLst>
          </p:cNvPr>
          <p:cNvSpPr>
            <a:spLocks noGrp="1"/>
          </p:cNvSpPr>
          <p:nvPr>
            <p:ph type="sldNum" sz="quarter" idx="12"/>
          </p:nvPr>
        </p:nvSpPr>
        <p:spPr/>
        <p:txBody>
          <a:bodyPr/>
          <a:lstStyle/>
          <a:p>
            <a:fld id="{B6F15528-21DE-4FAA-801E-634DDDAF4B2B}" type="slidenum">
              <a:rPr lang="en-US" smtClean="0"/>
              <a:t>34</a:t>
            </a:fld>
            <a:endParaRPr lang="en-US"/>
          </a:p>
        </p:txBody>
      </p:sp>
      <p:sp>
        <p:nvSpPr>
          <p:cNvPr id="5" name="Footer Placeholder 4">
            <a:extLst>
              <a:ext uri="{FF2B5EF4-FFF2-40B4-BE49-F238E27FC236}">
                <a16:creationId xmlns:a16="http://schemas.microsoft.com/office/drawing/2014/main" id="{2F7CDA91-4C15-BFC8-F048-A9F55896EA56}"/>
              </a:ext>
            </a:extLst>
          </p:cNvPr>
          <p:cNvSpPr>
            <a:spLocks noGrp="1"/>
          </p:cNvSpPr>
          <p:nvPr>
            <p:ph type="ftr" sz="quarter" idx="3"/>
          </p:nvPr>
        </p:nvSpPr>
        <p:spPr/>
        <p:txBody>
          <a:bodyPr/>
          <a:lstStyle/>
          <a:p>
            <a:r>
              <a:rPr lang="en-US" dirty="0"/>
              <a:t>Core Knowledge</a:t>
            </a:r>
          </a:p>
          <a:p>
            <a:endParaRPr lang="en-US" dirty="0"/>
          </a:p>
        </p:txBody>
      </p:sp>
      <p:pic>
        <p:nvPicPr>
          <p:cNvPr id="11" name="Content Placeholder 10">
            <a:extLst>
              <a:ext uri="{FF2B5EF4-FFF2-40B4-BE49-F238E27FC236}">
                <a16:creationId xmlns:a16="http://schemas.microsoft.com/office/drawing/2014/main" id="{2BFF152A-1964-44A2-80F8-C1EC460C2A16}"/>
              </a:ext>
            </a:extLst>
          </p:cNvPr>
          <p:cNvPicPr>
            <a:picLocks noGrp="1" noChangeAspect="1"/>
          </p:cNvPicPr>
          <p:nvPr>
            <p:ph idx="1"/>
          </p:nvPr>
        </p:nvPicPr>
        <p:blipFill>
          <a:blip r:embed="rId2"/>
          <a:stretch>
            <a:fillRect/>
          </a:stretch>
        </p:blipFill>
        <p:spPr>
          <a:xfrm>
            <a:off x="228600" y="1371600"/>
            <a:ext cx="5410200" cy="4876800"/>
          </a:xfrm>
          <a:prstGeom prst="rect">
            <a:avLst/>
          </a:prstGeom>
        </p:spPr>
      </p:pic>
      <p:pic>
        <p:nvPicPr>
          <p:cNvPr id="12" name="Picture 11">
            <a:extLst>
              <a:ext uri="{FF2B5EF4-FFF2-40B4-BE49-F238E27FC236}">
                <a16:creationId xmlns:a16="http://schemas.microsoft.com/office/drawing/2014/main" id="{675E3302-7401-4358-A2AB-8651ACD5EC58}"/>
              </a:ext>
            </a:extLst>
          </p:cNvPr>
          <p:cNvPicPr>
            <a:picLocks noChangeAspect="1"/>
          </p:cNvPicPr>
          <p:nvPr/>
        </p:nvPicPr>
        <p:blipFill>
          <a:blip r:embed="rId3"/>
          <a:stretch>
            <a:fillRect/>
          </a:stretch>
        </p:blipFill>
        <p:spPr>
          <a:xfrm>
            <a:off x="5610981" y="1524000"/>
            <a:ext cx="3115781" cy="4648200"/>
          </a:xfrm>
          <a:prstGeom prst="rect">
            <a:avLst/>
          </a:prstGeom>
        </p:spPr>
      </p:pic>
    </p:spTree>
    <p:extLst>
      <p:ext uri="{BB962C8B-B14F-4D97-AF65-F5344CB8AC3E}">
        <p14:creationId xmlns:p14="http://schemas.microsoft.com/office/powerpoint/2010/main" val="550949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7F796-38FB-B6F0-14D1-01A4856A0B2A}"/>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FUNCTIONS</a:t>
            </a:r>
            <a:endParaRPr lang="en-US" dirty="0"/>
          </a:p>
        </p:txBody>
      </p:sp>
      <p:sp>
        <p:nvSpPr>
          <p:cNvPr id="4" name="Slide Number Placeholder 3">
            <a:extLst>
              <a:ext uri="{FF2B5EF4-FFF2-40B4-BE49-F238E27FC236}">
                <a16:creationId xmlns:a16="http://schemas.microsoft.com/office/drawing/2014/main" id="{20F1FA48-5844-A589-6E03-DB1C0231FB11}"/>
              </a:ext>
            </a:extLst>
          </p:cNvPr>
          <p:cNvSpPr>
            <a:spLocks noGrp="1"/>
          </p:cNvSpPr>
          <p:nvPr>
            <p:ph type="sldNum" sz="quarter" idx="12"/>
          </p:nvPr>
        </p:nvSpPr>
        <p:spPr/>
        <p:txBody>
          <a:bodyPr/>
          <a:lstStyle/>
          <a:p>
            <a:fld id="{B6F15528-21DE-4FAA-801E-634DDDAF4B2B}" type="slidenum">
              <a:rPr lang="en-US" smtClean="0"/>
              <a:t>35</a:t>
            </a:fld>
            <a:endParaRPr lang="en-US"/>
          </a:p>
        </p:txBody>
      </p:sp>
      <p:sp>
        <p:nvSpPr>
          <p:cNvPr id="5" name="Footer Placeholder 4">
            <a:extLst>
              <a:ext uri="{FF2B5EF4-FFF2-40B4-BE49-F238E27FC236}">
                <a16:creationId xmlns:a16="http://schemas.microsoft.com/office/drawing/2014/main" id="{FD85BE33-792B-2265-9FF4-F85F64D4244F}"/>
              </a:ext>
            </a:extLst>
          </p:cNvPr>
          <p:cNvSpPr>
            <a:spLocks noGrp="1"/>
          </p:cNvSpPr>
          <p:nvPr>
            <p:ph type="ftr" sz="quarter" idx="3"/>
          </p:nvPr>
        </p:nvSpPr>
        <p:spPr/>
        <p:txBody>
          <a:bodyPr/>
          <a:lstStyle/>
          <a:p>
            <a:r>
              <a:rPr lang="en-US" dirty="0"/>
              <a:t>Core Knowledge</a:t>
            </a:r>
          </a:p>
          <a:p>
            <a:endParaRPr lang="en-US" dirty="0"/>
          </a:p>
        </p:txBody>
      </p:sp>
      <p:sp>
        <p:nvSpPr>
          <p:cNvPr id="8" name="Content Placeholder 7">
            <a:extLst>
              <a:ext uri="{FF2B5EF4-FFF2-40B4-BE49-F238E27FC236}">
                <a16:creationId xmlns:a16="http://schemas.microsoft.com/office/drawing/2014/main" id="{1A398DCD-BB59-BB07-9EF7-E5679BBC6EFC}"/>
              </a:ext>
            </a:extLst>
          </p:cNvPr>
          <p:cNvSpPr>
            <a:spLocks noGrp="1"/>
          </p:cNvSpPr>
          <p:nvPr>
            <p:ph idx="1"/>
          </p:nvPr>
        </p:nvSpPr>
        <p:spPr/>
        <p:txBody>
          <a:bodyPr/>
          <a:lstStyle/>
          <a:p>
            <a:pPr marL="0" indent="0">
              <a:buNone/>
            </a:pPr>
            <a:r>
              <a:rPr lang="en-US" b="1" dirty="0"/>
              <a:t>Carbohydrate, Fat, and Protein Metabolism:</a:t>
            </a:r>
          </a:p>
          <a:p>
            <a:r>
              <a:rPr lang="en-US" dirty="0"/>
              <a:t>Biotin is a coenzyme that plays a critical role in the enzymatic reactions responsible for the breakdown of carbohydrates, fats, and proteins.</a:t>
            </a:r>
          </a:p>
          <a:p>
            <a:r>
              <a:rPr lang="en-US" dirty="0"/>
              <a:t>For carbohydrates, it helps in converting glucose from the breakdown of starches and sugars into a form that can be used for energy production.</a:t>
            </a:r>
          </a:p>
          <a:p>
            <a:r>
              <a:rPr lang="en-US" dirty="0"/>
              <a:t>In fat metabolism, biotin is essential for the synthesis of fatty acids and their incorporation into cellular membranes or as a source of energy.</a:t>
            </a:r>
          </a:p>
          <a:p>
            <a:r>
              <a:rPr lang="en-US" dirty="0"/>
              <a:t>In protein metabolism, biotin assists in the breakdown of amino acids and their conversion into forms that can be used for various bodily functions, including the synthesis of new proteins.</a:t>
            </a:r>
          </a:p>
          <a:p>
            <a:endParaRPr lang="en-US" dirty="0"/>
          </a:p>
        </p:txBody>
      </p:sp>
    </p:spTree>
    <p:extLst>
      <p:ext uri="{BB962C8B-B14F-4D97-AF65-F5344CB8AC3E}">
        <p14:creationId xmlns:p14="http://schemas.microsoft.com/office/powerpoint/2010/main" val="32402232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880F9-9B06-299C-F196-3125375CB597}"/>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3D0ED96-17D6-CBF1-623E-0FB8748CD557}"/>
              </a:ext>
            </a:extLst>
          </p:cNvPr>
          <p:cNvSpPr>
            <a:spLocks noGrp="1"/>
          </p:cNvSpPr>
          <p:nvPr>
            <p:ph type="sldNum" sz="quarter" idx="12"/>
          </p:nvPr>
        </p:nvSpPr>
        <p:spPr/>
        <p:txBody>
          <a:bodyPr/>
          <a:lstStyle/>
          <a:p>
            <a:fld id="{B6F15528-21DE-4FAA-801E-634DDDAF4B2B}" type="slidenum">
              <a:rPr lang="en-US" smtClean="0"/>
              <a:t>36</a:t>
            </a:fld>
            <a:endParaRPr lang="en-US"/>
          </a:p>
        </p:txBody>
      </p:sp>
      <p:sp>
        <p:nvSpPr>
          <p:cNvPr id="5" name="Footer Placeholder 4">
            <a:extLst>
              <a:ext uri="{FF2B5EF4-FFF2-40B4-BE49-F238E27FC236}">
                <a16:creationId xmlns:a16="http://schemas.microsoft.com/office/drawing/2014/main" id="{8AB39CA7-1E94-ED76-FF9D-14BFDCBF9558}"/>
              </a:ext>
            </a:extLst>
          </p:cNvPr>
          <p:cNvSpPr>
            <a:spLocks noGrp="1"/>
          </p:cNvSpPr>
          <p:nvPr>
            <p:ph type="ftr" sz="quarter" idx="3"/>
          </p:nvPr>
        </p:nvSpPr>
        <p:spPr>
          <a:xfrm>
            <a:off x="110067" y="6400800"/>
            <a:ext cx="2209800" cy="365125"/>
          </a:xfrm>
        </p:spPr>
        <p:txBody>
          <a:bodyPr/>
          <a:lstStyle/>
          <a:p>
            <a:r>
              <a:rPr lang="en-US" dirty="0"/>
              <a:t>Core Knowledge</a:t>
            </a:r>
          </a:p>
          <a:p>
            <a:endParaRPr lang="en-US" dirty="0"/>
          </a:p>
        </p:txBody>
      </p:sp>
      <p:sp>
        <p:nvSpPr>
          <p:cNvPr id="8" name="Content Placeholder 7">
            <a:extLst>
              <a:ext uri="{FF2B5EF4-FFF2-40B4-BE49-F238E27FC236}">
                <a16:creationId xmlns:a16="http://schemas.microsoft.com/office/drawing/2014/main" id="{69540DF2-7A6E-01BD-33C8-C55015695129}"/>
              </a:ext>
            </a:extLst>
          </p:cNvPr>
          <p:cNvSpPr>
            <a:spLocks noGrp="1"/>
          </p:cNvSpPr>
          <p:nvPr>
            <p:ph idx="1"/>
          </p:nvPr>
        </p:nvSpPr>
        <p:spPr/>
        <p:txBody>
          <a:bodyPr>
            <a:normAutofit fontScale="92500" lnSpcReduction="10000"/>
          </a:bodyPr>
          <a:lstStyle/>
          <a:p>
            <a:pPr marL="0" indent="0">
              <a:buNone/>
            </a:pPr>
            <a:r>
              <a:rPr lang="en-US" b="1" dirty="0"/>
              <a:t>Gluconeogenesis</a:t>
            </a:r>
            <a:r>
              <a:rPr lang="en-US" dirty="0"/>
              <a:t>:</a:t>
            </a:r>
          </a:p>
          <a:p>
            <a:pPr lvl="1"/>
            <a:r>
              <a:rPr lang="en-US" dirty="0"/>
              <a:t>Biotin is involved in the process of gluconeogenesis, where the body produces glucose from non-carbohydrate sources like amino acids and glycerol.</a:t>
            </a:r>
          </a:p>
          <a:p>
            <a:pPr lvl="1"/>
            <a:r>
              <a:rPr lang="en-US" dirty="0"/>
              <a:t>This is particularly important during fasting or when there is a low intake of carbohydrates, as it helps maintain blood sugar levels and provides energy for vital functions.</a:t>
            </a:r>
          </a:p>
          <a:p>
            <a:pPr marL="0" indent="0">
              <a:buNone/>
            </a:pPr>
            <a:r>
              <a:rPr lang="en-US" b="1" dirty="0"/>
              <a:t>Fatty Acid Synthesis</a:t>
            </a:r>
            <a:r>
              <a:rPr lang="en-US" dirty="0"/>
              <a:t>:</a:t>
            </a:r>
          </a:p>
          <a:p>
            <a:pPr lvl="1"/>
            <a:r>
              <a:rPr lang="en-US" dirty="0"/>
              <a:t>Biotin is a coenzyme for the enzyme acetyl-CoA carboxylase, which is essential for the synthesis of fatty acids.</a:t>
            </a:r>
          </a:p>
          <a:p>
            <a:pPr lvl="1"/>
            <a:r>
              <a:rPr lang="en-US" dirty="0"/>
              <a:t>Fatty acids are crucial for the production of cell membranes, energy storage in the form of triglycerides, and various physiological processes.</a:t>
            </a:r>
          </a:p>
          <a:p>
            <a:endParaRPr lang="en-US" b="1" dirty="0"/>
          </a:p>
          <a:p>
            <a:pPr marL="0" indent="0">
              <a:buNone/>
            </a:pPr>
            <a:r>
              <a:rPr lang="en-US" b="1" dirty="0"/>
              <a:t>Amino Acid Metabolism</a:t>
            </a:r>
            <a:r>
              <a:rPr lang="en-US" dirty="0"/>
              <a:t>:</a:t>
            </a:r>
          </a:p>
          <a:p>
            <a:pPr lvl="1"/>
            <a:r>
              <a:rPr lang="en-US" dirty="0"/>
              <a:t>Biotin is involved in the catabolism (breakdown) of certain amino acids.</a:t>
            </a:r>
          </a:p>
          <a:p>
            <a:pPr lvl="1"/>
            <a:r>
              <a:rPr lang="en-US" dirty="0"/>
              <a:t>It also plays a role in the conversion of amino acids into forms that can be used for energy or for the synthesis of other molecules.</a:t>
            </a:r>
          </a:p>
          <a:p>
            <a:endParaRPr lang="en-US" dirty="0"/>
          </a:p>
        </p:txBody>
      </p:sp>
    </p:spTree>
    <p:extLst>
      <p:ext uri="{BB962C8B-B14F-4D97-AF65-F5344CB8AC3E}">
        <p14:creationId xmlns:p14="http://schemas.microsoft.com/office/powerpoint/2010/main" val="2810978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2108-D506-1864-9564-B7951C4B4578}"/>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D34A91BE-D8EF-7119-B3CF-91EF00C0E460}"/>
              </a:ext>
            </a:extLst>
          </p:cNvPr>
          <p:cNvSpPr>
            <a:spLocks noGrp="1"/>
          </p:cNvSpPr>
          <p:nvPr>
            <p:ph type="sldNum" sz="quarter" idx="12"/>
          </p:nvPr>
        </p:nvSpPr>
        <p:spPr/>
        <p:txBody>
          <a:bodyPr/>
          <a:lstStyle/>
          <a:p>
            <a:fld id="{B6F15528-21DE-4FAA-801E-634DDDAF4B2B}" type="slidenum">
              <a:rPr lang="en-US" smtClean="0"/>
              <a:t>37</a:t>
            </a:fld>
            <a:endParaRPr lang="en-US"/>
          </a:p>
        </p:txBody>
      </p:sp>
      <p:sp>
        <p:nvSpPr>
          <p:cNvPr id="5" name="Footer Placeholder 4">
            <a:extLst>
              <a:ext uri="{FF2B5EF4-FFF2-40B4-BE49-F238E27FC236}">
                <a16:creationId xmlns:a16="http://schemas.microsoft.com/office/drawing/2014/main" id="{340571F6-DA98-00C2-5F98-A31B33DB7FC3}"/>
              </a:ext>
            </a:extLst>
          </p:cNvPr>
          <p:cNvSpPr>
            <a:spLocks noGrp="1"/>
          </p:cNvSpPr>
          <p:nvPr>
            <p:ph type="ftr" sz="quarter" idx="3"/>
          </p:nvPr>
        </p:nvSpPr>
        <p:spPr/>
        <p:txBody>
          <a:bodyPr/>
          <a:lstStyle/>
          <a:p>
            <a:r>
              <a:rPr lang="en-US" dirty="0"/>
              <a:t>Core Knowledge</a:t>
            </a:r>
          </a:p>
          <a:p>
            <a:endParaRPr lang="en-US" dirty="0"/>
          </a:p>
        </p:txBody>
      </p:sp>
      <p:sp>
        <p:nvSpPr>
          <p:cNvPr id="8" name="Content Placeholder 7">
            <a:extLst>
              <a:ext uri="{FF2B5EF4-FFF2-40B4-BE49-F238E27FC236}">
                <a16:creationId xmlns:a16="http://schemas.microsoft.com/office/drawing/2014/main" id="{6EC8FBC4-27E2-DB97-F37C-DFBB02230FA6}"/>
              </a:ext>
            </a:extLst>
          </p:cNvPr>
          <p:cNvSpPr>
            <a:spLocks noGrp="1"/>
          </p:cNvSpPr>
          <p:nvPr>
            <p:ph idx="1"/>
          </p:nvPr>
        </p:nvSpPr>
        <p:spPr/>
        <p:txBody>
          <a:bodyPr>
            <a:normAutofit fontScale="92500"/>
          </a:bodyPr>
          <a:lstStyle/>
          <a:p>
            <a:pPr marL="0" indent="0">
              <a:buNone/>
            </a:pPr>
            <a:r>
              <a:rPr lang="en-US" b="1" dirty="0"/>
              <a:t>Keratin Production:</a:t>
            </a:r>
          </a:p>
          <a:p>
            <a:r>
              <a:rPr lang="en-US" dirty="0"/>
              <a:t>Biotin is essential for the health of hair, skin, and nails because it is involved in the synthesis of keratin, a fibrous protein that provides structure and strength to these tissues.</a:t>
            </a:r>
          </a:p>
          <a:p>
            <a:pPr marL="0" indent="0">
              <a:buNone/>
            </a:pPr>
            <a:r>
              <a:rPr lang="en-US" b="1" dirty="0"/>
              <a:t>Gene Expression:</a:t>
            </a:r>
          </a:p>
          <a:p>
            <a:r>
              <a:rPr lang="en-US" dirty="0"/>
              <a:t>Biotin is involved in the regulation of gene expression, particularly genes related to metabolism.</a:t>
            </a:r>
          </a:p>
          <a:p>
            <a:r>
              <a:rPr lang="en-US" dirty="0"/>
              <a:t>It helps control the activity of enzymes and proteins that are essential for various metabolic pathways in the body.</a:t>
            </a:r>
          </a:p>
          <a:p>
            <a:pPr marL="0" indent="0">
              <a:buNone/>
            </a:pPr>
            <a:r>
              <a:rPr lang="en-US" b="1" dirty="0"/>
              <a:t>Cell Growth and Repair:</a:t>
            </a:r>
          </a:p>
          <a:p>
            <a:r>
              <a:rPr lang="en-US" dirty="0"/>
              <a:t>Biotin is required for the growth and repair of cells in various tissues throughout the body.</a:t>
            </a:r>
          </a:p>
          <a:p>
            <a:r>
              <a:rPr lang="en-US" dirty="0"/>
              <a:t>This includes maintaining healthy skin, nerve cells, and muscle tissues.</a:t>
            </a:r>
          </a:p>
          <a:p>
            <a:endParaRPr lang="en-US" dirty="0"/>
          </a:p>
        </p:txBody>
      </p:sp>
    </p:spTree>
    <p:extLst>
      <p:ext uri="{BB962C8B-B14F-4D97-AF65-F5344CB8AC3E}">
        <p14:creationId xmlns:p14="http://schemas.microsoft.com/office/powerpoint/2010/main" val="1908469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536D6-F593-602E-EFE7-B3954F9BF01A}"/>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9EFFDA0F-A153-392E-79EF-39446268BFD7}"/>
              </a:ext>
            </a:extLst>
          </p:cNvPr>
          <p:cNvSpPr>
            <a:spLocks noGrp="1"/>
          </p:cNvSpPr>
          <p:nvPr>
            <p:ph type="sldNum" sz="quarter" idx="12"/>
          </p:nvPr>
        </p:nvSpPr>
        <p:spPr/>
        <p:txBody>
          <a:bodyPr/>
          <a:lstStyle/>
          <a:p>
            <a:fld id="{B6F15528-21DE-4FAA-801E-634DDDAF4B2B}" type="slidenum">
              <a:rPr lang="en-US" smtClean="0"/>
              <a:t>38</a:t>
            </a:fld>
            <a:endParaRPr lang="en-US"/>
          </a:p>
        </p:txBody>
      </p:sp>
      <p:sp>
        <p:nvSpPr>
          <p:cNvPr id="5" name="Footer Placeholder 4">
            <a:extLst>
              <a:ext uri="{FF2B5EF4-FFF2-40B4-BE49-F238E27FC236}">
                <a16:creationId xmlns:a16="http://schemas.microsoft.com/office/drawing/2014/main" id="{1949DE18-38DB-7AA1-D7FA-930378BECBCA}"/>
              </a:ext>
            </a:extLst>
          </p:cNvPr>
          <p:cNvSpPr>
            <a:spLocks noGrp="1"/>
          </p:cNvSpPr>
          <p:nvPr>
            <p:ph type="ftr" sz="quarter" idx="3"/>
          </p:nvPr>
        </p:nvSpPr>
        <p:spPr/>
        <p:txBody>
          <a:bodyPr/>
          <a:lstStyle/>
          <a:p>
            <a:r>
              <a:rPr lang="en-US" dirty="0"/>
              <a:t>Core Knowledge</a:t>
            </a:r>
          </a:p>
          <a:p>
            <a:endParaRPr lang="en-US" dirty="0"/>
          </a:p>
        </p:txBody>
      </p:sp>
      <p:sp>
        <p:nvSpPr>
          <p:cNvPr id="8" name="Content Placeholder 7">
            <a:extLst>
              <a:ext uri="{FF2B5EF4-FFF2-40B4-BE49-F238E27FC236}">
                <a16:creationId xmlns:a16="http://schemas.microsoft.com/office/drawing/2014/main" id="{24244F2B-677C-00B5-BE33-F67560F4BCC8}"/>
              </a:ext>
            </a:extLst>
          </p:cNvPr>
          <p:cNvSpPr>
            <a:spLocks noGrp="1"/>
          </p:cNvSpPr>
          <p:nvPr>
            <p:ph idx="1"/>
          </p:nvPr>
        </p:nvSpPr>
        <p:spPr/>
        <p:txBody>
          <a:bodyPr/>
          <a:lstStyle/>
          <a:p>
            <a:pPr marL="0" indent="0">
              <a:buNone/>
            </a:pPr>
            <a:r>
              <a:rPr lang="en-US" b="1" dirty="0"/>
              <a:t>Immune System Support</a:t>
            </a:r>
            <a:r>
              <a:rPr lang="en-US" dirty="0"/>
              <a:t>:</a:t>
            </a:r>
          </a:p>
          <a:p>
            <a:pPr lvl="1"/>
            <a:r>
              <a:rPr lang="en-US" dirty="0"/>
              <a:t>While the exact mechanisms are still under investigation, biotin is believed to play a role in supporting a healthy immune system.</a:t>
            </a:r>
          </a:p>
          <a:p>
            <a:pPr lvl="1"/>
            <a:r>
              <a:rPr lang="en-US" dirty="0"/>
              <a:t>It may contribute to immune function by participating in various metabolic processes that provide energy and building blocks for immune cells.</a:t>
            </a:r>
          </a:p>
          <a:p>
            <a:pPr marL="0" indent="0">
              <a:buNone/>
            </a:pPr>
            <a:r>
              <a:rPr lang="en-US" b="1" dirty="0"/>
              <a:t>Pregnancy and Fetal Development</a:t>
            </a:r>
            <a:r>
              <a:rPr lang="en-US" dirty="0"/>
              <a:t>:</a:t>
            </a:r>
          </a:p>
          <a:p>
            <a:pPr lvl="1"/>
            <a:r>
              <a:rPr lang="en-US" dirty="0"/>
              <a:t>Biotin is crucial during pregnancy as it is involved in embryonic development.</a:t>
            </a:r>
          </a:p>
          <a:p>
            <a:pPr lvl="1"/>
            <a:r>
              <a:rPr lang="en-US" dirty="0"/>
              <a:t>Pregnant women may require higher biotin intake to support the growing fetus, as biotin plays a role in organ and tissue development.</a:t>
            </a:r>
          </a:p>
          <a:p>
            <a:pPr marL="0" indent="0">
              <a:buNone/>
            </a:pPr>
            <a:r>
              <a:rPr lang="en-US" b="1" dirty="0"/>
              <a:t>Neurological Function</a:t>
            </a:r>
            <a:r>
              <a:rPr lang="en-US" dirty="0"/>
              <a:t>:</a:t>
            </a:r>
          </a:p>
          <a:p>
            <a:pPr lvl="1"/>
            <a:r>
              <a:rPr lang="en-US" dirty="0"/>
              <a:t>Biotin deficiency, while rare, can lead to neurological symptoms such as depression, lethargy, and hallucinations.</a:t>
            </a:r>
          </a:p>
          <a:p>
            <a:pPr lvl="1"/>
            <a:r>
              <a:rPr lang="en-US" dirty="0"/>
              <a:t>Biotin is vital for maintaining healthy nerve function and proper signaling between nerve cells.</a:t>
            </a:r>
          </a:p>
        </p:txBody>
      </p:sp>
    </p:spTree>
    <p:extLst>
      <p:ext uri="{BB962C8B-B14F-4D97-AF65-F5344CB8AC3E}">
        <p14:creationId xmlns:p14="http://schemas.microsoft.com/office/powerpoint/2010/main" val="38326932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2F0D-D43F-C72F-E1F3-5D2E172F452B}"/>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47545B8E-C7D4-2595-326B-72E60749A5BA}"/>
              </a:ext>
            </a:extLst>
          </p:cNvPr>
          <p:cNvSpPr>
            <a:spLocks noGrp="1"/>
          </p:cNvSpPr>
          <p:nvPr>
            <p:ph type="sldNum" sz="quarter" idx="12"/>
          </p:nvPr>
        </p:nvSpPr>
        <p:spPr/>
        <p:txBody>
          <a:bodyPr/>
          <a:lstStyle/>
          <a:p>
            <a:fld id="{B6F15528-21DE-4FAA-801E-634DDDAF4B2B}" type="slidenum">
              <a:rPr lang="en-US" smtClean="0"/>
              <a:t>39</a:t>
            </a:fld>
            <a:endParaRPr lang="en-US"/>
          </a:p>
        </p:txBody>
      </p:sp>
      <p:sp>
        <p:nvSpPr>
          <p:cNvPr id="5" name="Footer Placeholder 4">
            <a:extLst>
              <a:ext uri="{FF2B5EF4-FFF2-40B4-BE49-F238E27FC236}">
                <a16:creationId xmlns:a16="http://schemas.microsoft.com/office/drawing/2014/main" id="{CE89FB8C-ED44-93F3-7B34-4515DEE697B0}"/>
              </a:ext>
            </a:extLst>
          </p:cNvPr>
          <p:cNvSpPr>
            <a:spLocks noGrp="1"/>
          </p:cNvSpPr>
          <p:nvPr>
            <p:ph type="ftr" sz="quarter" idx="3"/>
          </p:nvPr>
        </p:nvSpPr>
        <p:spPr/>
        <p:txBody>
          <a:bodyPr/>
          <a:lstStyle/>
          <a:p>
            <a:r>
              <a:rPr lang="en-US" dirty="0"/>
              <a:t>Core Knowledge</a:t>
            </a:r>
          </a:p>
        </p:txBody>
      </p:sp>
      <p:sp>
        <p:nvSpPr>
          <p:cNvPr id="8" name="Content Placeholder 7">
            <a:extLst>
              <a:ext uri="{FF2B5EF4-FFF2-40B4-BE49-F238E27FC236}">
                <a16:creationId xmlns:a16="http://schemas.microsoft.com/office/drawing/2014/main" id="{6D9FFD26-B5A1-776E-34E8-4E3B3867B4AC}"/>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932FF352-C54A-4D6B-AF12-1C0965EE25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372383"/>
            <a:ext cx="7273749"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711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t>4</a:t>
            </a:fld>
            <a:endParaRPr lang="en-US"/>
          </a:p>
        </p:txBody>
      </p:sp>
      <p:sp>
        <p:nvSpPr>
          <p:cNvPr id="2" name="Footer Placeholder 1"/>
          <p:cNvSpPr>
            <a:spLocks noGrp="1"/>
          </p:cNvSpPr>
          <p:nvPr>
            <p:ph type="ftr" sz="quarter" idx="3"/>
          </p:nvPr>
        </p:nvSpPr>
        <p:spPr/>
        <p:txBody>
          <a:bodyPr/>
          <a:lstStyle/>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7C6D5-76DD-4305-4DF1-A837C7E1EFC6}"/>
              </a:ext>
            </a:extLst>
          </p:cNvPr>
          <p:cNvSpPr>
            <a:spLocks noGrp="1"/>
          </p:cNvSpPr>
          <p:nvPr>
            <p:ph type="title"/>
          </p:nvPr>
        </p:nvSpPr>
        <p:spPr/>
        <p:txBody>
          <a:bodyPr/>
          <a:lstStyle/>
          <a:p>
            <a:r>
              <a:rPr lang="en-US" b="1" dirty="0"/>
              <a:t>ABSORPTION</a:t>
            </a:r>
            <a:endParaRPr lang="en-US" dirty="0"/>
          </a:p>
        </p:txBody>
      </p:sp>
      <p:sp>
        <p:nvSpPr>
          <p:cNvPr id="4" name="Slide Number Placeholder 3">
            <a:extLst>
              <a:ext uri="{FF2B5EF4-FFF2-40B4-BE49-F238E27FC236}">
                <a16:creationId xmlns:a16="http://schemas.microsoft.com/office/drawing/2014/main" id="{A2A854BE-1A35-F653-873A-8E8DC28D543C}"/>
              </a:ext>
            </a:extLst>
          </p:cNvPr>
          <p:cNvSpPr>
            <a:spLocks noGrp="1"/>
          </p:cNvSpPr>
          <p:nvPr>
            <p:ph type="sldNum" sz="quarter" idx="12"/>
          </p:nvPr>
        </p:nvSpPr>
        <p:spPr/>
        <p:txBody>
          <a:bodyPr/>
          <a:lstStyle/>
          <a:p>
            <a:fld id="{B6F15528-21DE-4FAA-801E-634DDDAF4B2B}" type="slidenum">
              <a:rPr lang="en-US" smtClean="0"/>
              <a:t>40</a:t>
            </a:fld>
            <a:endParaRPr lang="en-US"/>
          </a:p>
        </p:txBody>
      </p:sp>
      <p:sp>
        <p:nvSpPr>
          <p:cNvPr id="5" name="Footer Placeholder 4">
            <a:extLst>
              <a:ext uri="{FF2B5EF4-FFF2-40B4-BE49-F238E27FC236}">
                <a16:creationId xmlns:a16="http://schemas.microsoft.com/office/drawing/2014/main" id="{37CB8F13-182A-1525-844C-4CD1968F1312}"/>
              </a:ext>
            </a:extLst>
          </p:cNvPr>
          <p:cNvSpPr>
            <a:spLocks noGrp="1"/>
          </p:cNvSpPr>
          <p:nvPr>
            <p:ph type="ftr" sz="quarter" idx="3"/>
          </p:nvPr>
        </p:nvSpPr>
        <p:spPr/>
        <p:txBody>
          <a:bodyPr/>
          <a:lstStyle/>
          <a:p>
            <a:r>
              <a:rPr lang="en-US" dirty="0"/>
              <a:t>Core Knowledge</a:t>
            </a:r>
          </a:p>
        </p:txBody>
      </p:sp>
      <p:sp>
        <p:nvSpPr>
          <p:cNvPr id="8" name="Content Placeholder 7">
            <a:extLst>
              <a:ext uri="{FF2B5EF4-FFF2-40B4-BE49-F238E27FC236}">
                <a16:creationId xmlns:a16="http://schemas.microsoft.com/office/drawing/2014/main" id="{90D32213-C615-81A5-D943-9AC64FCBF8E5}"/>
              </a:ext>
            </a:extLst>
          </p:cNvPr>
          <p:cNvSpPr>
            <a:spLocks noGrp="1"/>
          </p:cNvSpPr>
          <p:nvPr>
            <p:ph idx="1"/>
          </p:nvPr>
        </p:nvSpPr>
        <p:spPr/>
        <p:txBody>
          <a:bodyPr>
            <a:normAutofit fontScale="92500"/>
          </a:bodyPr>
          <a:lstStyle/>
          <a:p>
            <a:r>
              <a:rPr lang="en-US" dirty="0"/>
              <a:t>Biotin in food is bound to proteins. Digestive enzymes reduce the proteins to biotin-bound peptides. The intestinal enzyme </a:t>
            </a:r>
            <a:r>
              <a:rPr lang="en-US" dirty="0" err="1"/>
              <a:t>biotinidase</a:t>
            </a:r>
            <a:r>
              <a:rPr lang="en-US" dirty="0"/>
              <a:t>, found in pancreatic secretions and in the brush border membranes of all three parts of the small intestine, frees biotin, which is then absorbed from the small intestine.</a:t>
            </a:r>
          </a:p>
          <a:p>
            <a:r>
              <a:rPr lang="en-US" dirty="0"/>
              <a:t>When consumed as a biotin dietary supplement, absorption is </a:t>
            </a:r>
            <a:r>
              <a:rPr lang="en-US" dirty="0" err="1"/>
              <a:t>nonsaturable</a:t>
            </a:r>
            <a:r>
              <a:rPr lang="en-US" dirty="0"/>
              <a:t>, meaning that even very high amounts are absorbed effectively. Transport across the jejunum is faster than across the ileum.</a:t>
            </a:r>
          </a:p>
          <a:p>
            <a:r>
              <a:rPr lang="en-US" dirty="0"/>
              <a:t>The large intestine microbiota synthesize amounts of biotin estimated to be similar to the amount taken in the diet, and a significant portion of this biotin exists in the free (protein-unbound) form and, thus, is available for absorption. </a:t>
            </a:r>
          </a:p>
          <a:p>
            <a:r>
              <a:rPr lang="en-US" dirty="0"/>
              <a:t>How much is absorbed in humans is unknown, although a review did report that human epithelial cells of the colon in vitro demonstrated an ability to uptake biotin.</a:t>
            </a:r>
          </a:p>
          <a:p>
            <a:endParaRPr lang="en-US" dirty="0"/>
          </a:p>
        </p:txBody>
      </p:sp>
    </p:spTree>
    <p:extLst>
      <p:ext uri="{BB962C8B-B14F-4D97-AF65-F5344CB8AC3E}">
        <p14:creationId xmlns:p14="http://schemas.microsoft.com/office/powerpoint/2010/main" val="3547109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B74E9-6706-1E96-604A-4CBFD9404A57}"/>
              </a:ext>
            </a:extLst>
          </p:cNvPr>
          <p:cNvSpPr>
            <a:spLocks noGrp="1"/>
          </p:cNvSpPr>
          <p:nvPr>
            <p:ph type="title"/>
          </p:nvPr>
        </p:nvSpPr>
        <p:spPr/>
        <p:txBody>
          <a:bodyPr/>
          <a:lstStyle/>
          <a:p>
            <a:r>
              <a:rPr lang="en-US" b="1" dirty="0"/>
              <a:t>METABOLISM AND EXCRETION</a:t>
            </a:r>
            <a:endParaRPr lang="en-US" dirty="0"/>
          </a:p>
        </p:txBody>
      </p:sp>
      <p:sp>
        <p:nvSpPr>
          <p:cNvPr id="4" name="Slide Number Placeholder 3">
            <a:extLst>
              <a:ext uri="{FF2B5EF4-FFF2-40B4-BE49-F238E27FC236}">
                <a16:creationId xmlns:a16="http://schemas.microsoft.com/office/drawing/2014/main" id="{40CF5E81-9ED3-A9C7-C82B-1EECDCB7D674}"/>
              </a:ext>
            </a:extLst>
          </p:cNvPr>
          <p:cNvSpPr>
            <a:spLocks noGrp="1"/>
          </p:cNvSpPr>
          <p:nvPr>
            <p:ph type="sldNum" sz="quarter" idx="12"/>
          </p:nvPr>
        </p:nvSpPr>
        <p:spPr/>
        <p:txBody>
          <a:bodyPr/>
          <a:lstStyle/>
          <a:p>
            <a:fld id="{B6F15528-21DE-4FAA-801E-634DDDAF4B2B}" type="slidenum">
              <a:rPr lang="en-US" smtClean="0"/>
              <a:t>41</a:t>
            </a:fld>
            <a:endParaRPr lang="en-US"/>
          </a:p>
        </p:txBody>
      </p:sp>
      <p:sp>
        <p:nvSpPr>
          <p:cNvPr id="5" name="Footer Placeholder 4">
            <a:extLst>
              <a:ext uri="{FF2B5EF4-FFF2-40B4-BE49-F238E27FC236}">
                <a16:creationId xmlns:a16="http://schemas.microsoft.com/office/drawing/2014/main" id="{CE2E1FC7-0557-A50A-BDA8-651F91B465D3}"/>
              </a:ext>
            </a:extLst>
          </p:cNvPr>
          <p:cNvSpPr>
            <a:spLocks noGrp="1"/>
          </p:cNvSpPr>
          <p:nvPr>
            <p:ph type="ftr" sz="quarter" idx="3"/>
          </p:nvPr>
        </p:nvSpPr>
        <p:spPr/>
        <p:txBody>
          <a:bodyPr/>
          <a:lstStyle/>
          <a:p>
            <a:r>
              <a:rPr lang="en-US" dirty="0"/>
              <a:t>Core Knowledge</a:t>
            </a:r>
          </a:p>
        </p:txBody>
      </p:sp>
      <p:sp>
        <p:nvSpPr>
          <p:cNvPr id="8" name="Content Placeholder 7">
            <a:extLst>
              <a:ext uri="{FF2B5EF4-FFF2-40B4-BE49-F238E27FC236}">
                <a16:creationId xmlns:a16="http://schemas.microsoft.com/office/drawing/2014/main" id="{62FD5011-B88F-5510-56C4-D21B868FC451}"/>
              </a:ext>
            </a:extLst>
          </p:cNvPr>
          <p:cNvSpPr>
            <a:spLocks noGrp="1"/>
          </p:cNvSpPr>
          <p:nvPr>
            <p:ph idx="1"/>
          </p:nvPr>
        </p:nvSpPr>
        <p:spPr/>
        <p:txBody>
          <a:bodyPr/>
          <a:lstStyle/>
          <a:p>
            <a:pPr marL="0" indent="0">
              <a:buNone/>
            </a:pPr>
            <a:r>
              <a:rPr lang="en-US" dirty="0"/>
              <a:t>Biotin catabolism occurs via two pathways.</a:t>
            </a:r>
          </a:p>
          <a:p>
            <a:r>
              <a:rPr lang="en-US" dirty="0"/>
              <a:t> In one, the valeric acid sidechain is cleaved, resulting in </a:t>
            </a:r>
            <a:r>
              <a:rPr lang="en-US" dirty="0" err="1"/>
              <a:t>bisnorbiotin</a:t>
            </a:r>
            <a:r>
              <a:rPr lang="en-US" dirty="0"/>
              <a:t>.</a:t>
            </a:r>
          </a:p>
          <a:p>
            <a:r>
              <a:rPr lang="en-US" dirty="0"/>
              <a:t>In the other pathway, the sulfur is oxidized, resulting in biotin sulfoxide. </a:t>
            </a:r>
          </a:p>
          <a:p>
            <a:r>
              <a:rPr lang="en-US" dirty="0"/>
              <a:t>Urine content is proportionally about half biotin, plus </a:t>
            </a:r>
            <a:r>
              <a:rPr lang="en-US" dirty="0" err="1"/>
              <a:t>bisnorbiotin</a:t>
            </a:r>
            <a:r>
              <a:rPr lang="en-US" dirty="0"/>
              <a:t>, biotin sulfoxide, and small amounts of other metabolites</a:t>
            </a:r>
          </a:p>
        </p:txBody>
      </p:sp>
    </p:spTree>
    <p:extLst>
      <p:ext uri="{BB962C8B-B14F-4D97-AF65-F5344CB8AC3E}">
        <p14:creationId xmlns:p14="http://schemas.microsoft.com/office/powerpoint/2010/main" val="4933114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95A1A-B0E1-0891-15CB-0D797CD203E7}"/>
              </a:ext>
            </a:extLst>
          </p:cNvPr>
          <p:cNvSpPr>
            <a:spLocks noGrp="1"/>
          </p:cNvSpPr>
          <p:nvPr>
            <p:ph type="title"/>
          </p:nvPr>
        </p:nvSpPr>
        <p:spPr/>
        <p:txBody>
          <a:bodyPr/>
          <a:lstStyle/>
          <a:p>
            <a:r>
              <a:rPr lang="en-US" b="1" dirty="0"/>
              <a:t>VERTICAL INTEGRATION</a:t>
            </a:r>
            <a:endParaRPr lang="en-US" dirty="0"/>
          </a:p>
        </p:txBody>
      </p:sp>
      <p:sp>
        <p:nvSpPr>
          <p:cNvPr id="4" name="Slide Number Placeholder 3">
            <a:extLst>
              <a:ext uri="{FF2B5EF4-FFF2-40B4-BE49-F238E27FC236}">
                <a16:creationId xmlns:a16="http://schemas.microsoft.com/office/drawing/2014/main" id="{B39DC86E-4294-709D-9914-3A7CC3D46A52}"/>
              </a:ext>
            </a:extLst>
          </p:cNvPr>
          <p:cNvSpPr>
            <a:spLocks noGrp="1"/>
          </p:cNvSpPr>
          <p:nvPr>
            <p:ph type="sldNum" sz="quarter" idx="12"/>
          </p:nvPr>
        </p:nvSpPr>
        <p:spPr/>
        <p:txBody>
          <a:bodyPr/>
          <a:lstStyle/>
          <a:p>
            <a:fld id="{B6F15528-21DE-4FAA-801E-634DDDAF4B2B}" type="slidenum">
              <a:rPr lang="en-US" smtClean="0"/>
              <a:t>42</a:t>
            </a:fld>
            <a:endParaRPr lang="en-US"/>
          </a:p>
        </p:txBody>
      </p:sp>
      <p:sp>
        <p:nvSpPr>
          <p:cNvPr id="5" name="Footer Placeholder 4">
            <a:extLst>
              <a:ext uri="{FF2B5EF4-FFF2-40B4-BE49-F238E27FC236}">
                <a16:creationId xmlns:a16="http://schemas.microsoft.com/office/drawing/2014/main" id="{A1F18F3A-D2D4-D37F-78B8-818D5DE182B2}"/>
              </a:ext>
            </a:extLst>
          </p:cNvPr>
          <p:cNvSpPr>
            <a:spLocks noGrp="1"/>
          </p:cNvSpPr>
          <p:nvPr>
            <p:ph type="ftr" sz="quarter" idx="3"/>
          </p:nvPr>
        </p:nvSpPr>
        <p:spPr/>
        <p:txBody>
          <a:bodyPr/>
          <a:lstStyle/>
          <a:p>
            <a:endParaRPr lang="en-US" dirty="0"/>
          </a:p>
        </p:txBody>
      </p:sp>
      <p:sp>
        <p:nvSpPr>
          <p:cNvPr id="8" name="Content Placeholder 7">
            <a:extLst>
              <a:ext uri="{FF2B5EF4-FFF2-40B4-BE49-F238E27FC236}">
                <a16:creationId xmlns:a16="http://schemas.microsoft.com/office/drawing/2014/main" id="{BF489784-8F32-E8DD-D9D4-87696C364E31}"/>
              </a:ext>
            </a:extLst>
          </p:cNvPr>
          <p:cNvSpPr>
            <a:spLocks noGrp="1"/>
          </p:cNvSpPr>
          <p:nvPr>
            <p:ph idx="1"/>
          </p:nvPr>
        </p:nvSpPr>
        <p:spPr/>
        <p:txBody>
          <a:bodyPr>
            <a:normAutofit fontScale="92500"/>
          </a:bodyPr>
          <a:lstStyle/>
          <a:p>
            <a:r>
              <a:rPr lang="en-US" dirty="0"/>
              <a:t>Dermatitis: Biotin deficiency can cause skin issues such as red, scaly rashes (dermatitis), often around the eyes, nose, mouth, and genitals.</a:t>
            </a:r>
          </a:p>
          <a:p>
            <a:r>
              <a:rPr lang="en-US" dirty="0"/>
              <a:t>Alopecia (Hair Loss): Hair loss, or alopecia, is a common symptom of biotin deficiency. This can result in thinning hair or complete hair loss.</a:t>
            </a:r>
          </a:p>
          <a:p>
            <a:r>
              <a:rPr lang="en-US" dirty="0"/>
              <a:t>Brittle Nails: Biotin deficiency can lead to weak and brittle nails, making them prone to breakage and splitting.</a:t>
            </a:r>
          </a:p>
          <a:p>
            <a:r>
              <a:rPr lang="en-US" dirty="0"/>
              <a:t>Conjunctivitis: Inflammation of the conjunctiva, the clear tissue that covers the white part of the eye, can occur in cases of severe biotin deficiency.</a:t>
            </a:r>
          </a:p>
          <a:p>
            <a:r>
              <a:rPr lang="en-US" dirty="0"/>
              <a:t>Neurological Symptoms: Severe biotin deficiency can cause neurological symptoms such as depression, lethargy, hallucinations, and numbness and tingling in the extremities.</a:t>
            </a:r>
          </a:p>
          <a:p>
            <a:r>
              <a:rPr lang="en-US" dirty="0"/>
              <a:t>Muscle Pains: Biotin deficiency may lead to muscle pains and cramps.</a:t>
            </a:r>
          </a:p>
          <a:p>
            <a:r>
              <a:rPr lang="en-US" dirty="0"/>
              <a:t>Fatigue: General fatigue and weakness are common symptoms of biotin deficiency.</a:t>
            </a:r>
          </a:p>
          <a:p>
            <a:endParaRPr lang="en-US" dirty="0"/>
          </a:p>
        </p:txBody>
      </p:sp>
    </p:spTree>
    <p:extLst>
      <p:ext uri="{BB962C8B-B14F-4D97-AF65-F5344CB8AC3E}">
        <p14:creationId xmlns:p14="http://schemas.microsoft.com/office/powerpoint/2010/main" val="5080274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68577-FB68-8643-D9FE-B1C283CA3BCB}"/>
              </a:ext>
            </a:extLst>
          </p:cNvPr>
          <p:cNvSpPr>
            <a:spLocks noGrp="1"/>
          </p:cNvSpPr>
          <p:nvPr>
            <p:ph type="title"/>
          </p:nvPr>
        </p:nvSpPr>
        <p:spPr/>
        <p:txBody>
          <a:bodyPr/>
          <a:lstStyle/>
          <a:p>
            <a:r>
              <a:rPr lang="en-US" sz="3600" b="1" dirty="0"/>
              <a:t>RESEARCH ARTICLES</a:t>
            </a:r>
            <a:endParaRPr lang="en-US" dirty="0"/>
          </a:p>
        </p:txBody>
      </p:sp>
      <p:sp>
        <p:nvSpPr>
          <p:cNvPr id="4" name="Slide Number Placeholder 3">
            <a:extLst>
              <a:ext uri="{FF2B5EF4-FFF2-40B4-BE49-F238E27FC236}">
                <a16:creationId xmlns:a16="http://schemas.microsoft.com/office/drawing/2014/main" id="{E326D46B-582C-520F-9907-F85A6F321E39}"/>
              </a:ext>
            </a:extLst>
          </p:cNvPr>
          <p:cNvSpPr>
            <a:spLocks noGrp="1"/>
          </p:cNvSpPr>
          <p:nvPr>
            <p:ph type="sldNum" sz="quarter" idx="12"/>
          </p:nvPr>
        </p:nvSpPr>
        <p:spPr/>
        <p:txBody>
          <a:bodyPr/>
          <a:lstStyle/>
          <a:p>
            <a:fld id="{B6F15528-21DE-4FAA-801E-634DDDAF4B2B}" type="slidenum">
              <a:rPr lang="en-US" smtClean="0"/>
              <a:t>43</a:t>
            </a:fld>
            <a:endParaRPr lang="en-US"/>
          </a:p>
        </p:txBody>
      </p:sp>
      <p:sp>
        <p:nvSpPr>
          <p:cNvPr id="5" name="Footer Placeholder 4">
            <a:extLst>
              <a:ext uri="{FF2B5EF4-FFF2-40B4-BE49-F238E27FC236}">
                <a16:creationId xmlns:a16="http://schemas.microsoft.com/office/drawing/2014/main" id="{0FF05C92-F5F8-9B85-7BB1-A7F60491A8E5}"/>
              </a:ext>
            </a:extLst>
          </p:cNvPr>
          <p:cNvSpPr>
            <a:spLocks noGrp="1"/>
          </p:cNvSpPr>
          <p:nvPr>
            <p:ph type="ftr" sz="quarter" idx="3"/>
          </p:nvPr>
        </p:nvSpPr>
        <p:spPr/>
        <p:txBody>
          <a:bodyPr/>
          <a:lstStyle/>
          <a:p>
            <a:endParaRPr lang="en-US" dirty="0"/>
          </a:p>
        </p:txBody>
      </p:sp>
      <p:sp>
        <p:nvSpPr>
          <p:cNvPr id="8" name="Content Placeholder 7">
            <a:extLst>
              <a:ext uri="{FF2B5EF4-FFF2-40B4-BE49-F238E27FC236}">
                <a16:creationId xmlns:a16="http://schemas.microsoft.com/office/drawing/2014/main" id="{08FE7EB2-DA15-7B8B-9AB3-CEE7166E6789}"/>
              </a:ext>
            </a:extLst>
          </p:cNvPr>
          <p:cNvSpPr>
            <a:spLocks noGrp="1"/>
          </p:cNvSpPr>
          <p:nvPr>
            <p:ph idx="1"/>
          </p:nvPr>
        </p:nvSpPr>
        <p:spPr/>
        <p:txBody>
          <a:bodyPr/>
          <a:lstStyle/>
          <a:p>
            <a:r>
              <a:rPr lang="en-US" dirty="0">
                <a:hlinkClick r:id="rId2"/>
              </a:rPr>
              <a:t>https://www.statpearls.com/ArticleLibrary/viewarticle/21863</a:t>
            </a:r>
            <a:endParaRPr lang="en-US" dirty="0"/>
          </a:p>
          <a:p>
            <a:r>
              <a:rPr lang="en-US" dirty="0">
                <a:hlinkClick r:id="rId3"/>
              </a:rPr>
              <a:t>https://www.medicalnewstoday.com/articles/219853</a:t>
            </a:r>
            <a:endParaRPr lang="en-US" dirty="0"/>
          </a:p>
          <a:p>
            <a:r>
              <a:rPr lang="en-US" dirty="0">
                <a:hlinkClick r:id="rId4"/>
              </a:rPr>
              <a:t>https://www.tandfonline.com/doi/abs/10.1080/20014091084209</a:t>
            </a:r>
            <a:endParaRPr lang="en-US" dirty="0"/>
          </a:p>
          <a:p>
            <a:endParaRPr lang="en-US" dirty="0"/>
          </a:p>
        </p:txBody>
      </p:sp>
    </p:spTree>
    <p:extLst>
      <p:ext uri="{BB962C8B-B14F-4D97-AF65-F5344CB8AC3E}">
        <p14:creationId xmlns:p14="http://schemas.microsoft.com/office/powerpoint/2010/main" val="3114742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65B8F-0047-38A7-9AF0-C5E1D85AFCE4}"/>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30EE8A31-E71D-2711-AF85-483DF660BDD3}"/>
              </a:ext>
            </a:extLst>
          </p:cNvPr>
          <p:cNvSpPr>
            <a:spLocks noGrp="1"/>
          </p:cNvSpPr>
          <p:nvPr>
            <p:ph type="sldNum" sz="quarter" idx="12"/>
          </p:nvPr>
        </p:nvSpPr>
        <p:spPr/>
        <p:txBody>
          <a:bodyPr/>
          <a:lstStyle/>
          <a:p>
            <a:fld id="{B6F15528-21DE-4FAA-801E-634DDDAF4B2B}" type="slidenum">
              <a:rPr lang="en-US" smtClean="0"/>
              <a:t>44</a:t>
            </a:fld>
            <a:endParaRPr lang="en-US"/>
          </a:p>
        </p:txBody>
      </p:sp>
      <p:sp>
        <p:nvSpPr>
          <p:cNvPr id="5" name="Footer Placeholder 4">
            <a:extLst>
              <a:ext uri="{FF2B5EF4-FFF2-40B4-BE49-F238E27FC236}">
                <a16:creationId xmlns:a16="http://schemas.microsoft.com/office/drawing/2014/main" id="{2CE0484C-B8FC-FD28-0ABB-A0734B99DD3E}"/>
              </a:ext>
            </a:extLst>
          </p:cNvPr>
          <p:cNvSpPr>
            <a:spLocks noGrp="1"/>
          </p:cNvSpPr>
          <p:nvPr>
            <p:ph type="ftr" sz="quarter" idx="3"/>
          </p:nvPr>
        </p:nvSpPr>
        <p:spPr/>
        <p:txBody>
          <a:bodyPr/>
          <a:lstStyle/>
          <a:p>
            <a:endParaRPr lang="en-US" dirty="0"/>
          </a:p>
        </p:txBody>
      </p:sp>
      <p:pic>
        <p:nvPicPr>
          <p:cNvPr id="9" name="Content Placeholder 8">
            <a:extLst>
              <a:ext uri="{FF2B5EF4-FFF2-40B4-BE49-F238E27FC236}">
                <a16:creationId xmlns:a16="http://schemas.microsoft.com/office/drawing/2014/main" id="{CE495E43-0056-42A4-BEFA-DADDB55949FF}"/>
              </a:ext>
            </a:extLst>
          </p:cNvPr>
          <p:cNvPicPr>
            <a:picLocks noGrp="1" noChangeAspect="1"/>
          </p:cNvPicPr>
          <p:nvPr>
            <p:ph idx="1"/>
          </p:nvPr>
        </p:nvPicPr>
        <p:blipFill>
          <a:blip r:embed="rId2"/>
          <a:stretch>
            <a:fillRect/>
          </a:stretch>
        </p:blipFill>
        <p:spPr>
          <a:xfrm>
            <a:off x="533400" y="339726"/>
            <a:ext cx="7620000" cy="5757523"/>
          </a:xfrm>
          <a:prstGeom prst="rect">
            <a:avLst/>
          </a:prstGeom>
        </p:spPr>
      </p:pic>
    </p:spTree>
    <p:extLst>
      <p:ext uri="{BB962C8B-B14F-4D97-AF65-F5344CB8AC3E}">
        <p14:creationId xmlns:p14="http://schemas.microsoft.com/office/powerpoint/2010/main" val="11748269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683A0-46BB-5AB4-1EAF-9081D7BF41B5}"/>
              </a:ext>
            </a:extLst>
          </p:cNvPr>
          <p:cNvSpPr>
            <a:spLocks noGrp="1"/>
          </p:cNvSpPr>
          <p:nvPr>
            <p:ph type="title"/>
          </p:nvPr>
        </p:nvSpPr>
        <p:spPr/>
        <p:txBody>
          <a:bodyPr/>
          <a:lstStyle/>
          <a:p>
            <a:r>
              <a:rPr lang="en-US" sz="3600" b="1" dirty="0"/>
              <a:t>LEARNING RESOURCES</a:t>
            </a:r>
            <a:endParaRPr lang="en-US" dirty="0"/>
          </a:p>
        </p:txBody>
      </p:sp>
      <p:sp>
        <p:nvSpPr>
          <p:cNvPr id="4" name="Slide Number Placeholder 3">
            <a:extLst>
              <a:ext uri="{FF2B5EF4-FFF2-40B4-BE49-F238E27FC236}">
                <a16:creationId xmlns:a16="http://schemas.microsoft.com/office/drawing/2014/main" id="{A7841844-F796-6AE0-B4CA-0FF2ECC9CFC5}"/>
              </a:ext>
            </a:extLst>
          </p:cNvPr>
          <p:cNvSpPr>
            <a:spLocks noGrp="1"/>
          </p:cNvSpPr>
          <p:nvPr>
            <p:ph type="sldNum" sz="quarter" idx="12"/>
          </p:nvPr>
        </p:nvSpPr>
        <p:spPr/>
        <p:txBody>
          <a:bodyPr/>
          <a:lstStyle/>
          <a:p>
            <a:fld id="{B6F15528-21DE-4FAA-801E-634DDDAF4B2B}" type="slidenum">
              <a:rPr lang="en-US" smtClean="0"/>
              <a:t>45</a:t>
            </a:fld>
            <a:endParaRPr lang="en-US"/>
          </a:p>
        </p:txBody>
      </p:sp>
      <p:sp>
        <p:nvSpPr>
          <p:cNvPr id="5" name="Footer Placeholder 4">
            <a:extLst>
              <a:ext uri="{FF2B5EF4-FFF2-40B4-BE49-F238E27FC236}">
                <a16:creationId xmlns:a16="http://schemas.microsoft.com/office/drawing/2014/main" id="{6C19C289-AABA-A1B0-1637-7908DB557DEC}"/>
              </a:ext>
            </a:extLst>
          </p:cNvPr>
          <p:cNvSpPr>
            <a:spLocks noGrp="1"/>
          </p:cNvSpPr>
          <p:nvPr>
            <p:ph type="ftr" sz="quarter" idx="3"/>
          </p:nvPr>
        </p:nvSpPr>
        <p:spPr/>
        <p:txBody>
          <a:bodyPr/>
          <a:lstStyle/>
          <a:p>
            <a:endParaRPr lang="en-US" dirty="0"/>
          </a:p>
        </p:txBody>
      </p:sp>
      <p:sp>
        <p:nvSpPr>
          <p:cNvPr id="8" name="Content Placeholder 7">
            <a:extLst>
              <a:ext uri="{FF2B5EF4-FFF2-40B4-BE49-F238E27FC236}">
                <a16:creationId xmlns:a16="http://schemas.microsoft.com/office/drawing/2014/main" id="{86F23DE9-E895-C5CB-1F31-9B010D4AA4B7}"/>
              </a:ext>
            </a:extLst>
          </p:cNvPr>
          <p:cNvSpPr>
            <a:spLocks noGrp="1"/>
          </p:cNvSpPr>
          <p:nvPr>
            <p:ph idx="1"/>
          </p:nvPr>
        </p:nvSpPr>
        <p:spPr/>
        <p:txBody>
          <a:bodyPr/>
          <a:lstStyle/>
          <a:p>
            <a:pPr>
              <a:lnSpc>
                <a:spcPct val="200000"/>
              </a:lnSpc>
            </a:pPr>
            <a:r>
              <a:rPr lang="en-US" sz="2400" dirty="0"/>
              <a:t>Lippincott Illustrated reviews of biochemistry 8</a:t>
            </a:r>
            <a:r>
              <a:rPr lang="en-US" sz="2400" baseline="30000" dirty="0"/>
              <a:t>th</a:t>
            </a:r>
            <a:r>
              <a:rPr lang="en-US" sz="2400" dirty="0"/>
              <a:t> edition</a:t>
            </a:r>
          </a:p>
          <a:p>
            <a:pPr>
              <a:lnSpc>
                <a:spcPct val="200000"/>
              </a:lnSpc>
            </a:pPr>
            <a:r>
              <a:rPr lang="en-US" sz="2400" dirty="0"/>
              <a:t>Harpers illustrated biochemistry 32 edition </a:t>
            </a:r>
          </a:p>
          <a:p>
            <a:pPr>
              <a:lnSpc>
                <a:spcPct val="200000"/>
              </a:lnSpc>
            </a:pPr>
            <a:r>
              <a:rPr lang="en-US" sz="2400" dirty="0"/>
              <a:t>Used digital library</a:t>
            </a:r>
          </a:p>
          <a:p>
            <a:endParaRPr lang="en-US" dirty="0"/>
          </a:p>
        </p:txBody>
      </p:sp>
    </p:spTree>
    <p:extLst>
      <p:ext uri="{BB962C8B-B14F-4D97-AF65-F5344CB8AC3E}">
        <p14:creationId xmlns:p14="http://schemas.microsoft.com/office/powerpoint/2010/main" val="17609529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BFA46-94D9-4DBB-D8F6-38F6D5D2E28C}"/>
              </a:ext>
            </a:extLst>
          </p:cNvPr>
          <p:cNvSpPr>
            <a:spLocks noGrp="1"/>
          </p:cNvSpPr>
          <p:nvPr>
            <p:ph type="title"/>
          </p:nvPr>
        </p:nvSpPr>
        <p:spPr/>
        <p:txBody>
          <a:bodyPr/>
          <a:lstStyle/>
          <a:p>
            <a:pPr algn="ctr"/>
            <a:r>
              <a:rPr lang="en-US" b="1" dirty="0">
                <a:latin typeface="+mn-lt"/>
              </a:rPr>
              <a:t>Family medicine</a:t>
            </a:r>
          </a:p>
        </p:txBody>
      </p:sp>
      <p:sp>
        <p:nvSpPr>
          <p:cNvPr id="4" name="Slide Number Placeholder 3">
            <a:extLst>
              <a:ext uri="{FF2B5EF4-FFF2-40B4-BE49-F238E27FC236}">
                <a16:creationId xmlns:a16="http://schemas.microsoft.com/office/drawing/2014/main" id="{108CFAB4-A8C4-B0FE-777C-7935827B61B6}"/>
              </a:ext>
            </a:extLst>
          </p:cNvPr>
          <p:cNvSpPr>
            <a:spLocks noGrp="1"/>
          </p:cNvSpPr>
          <p:nvPr>
            <p:ph type="sldNum" sz="quarter" idx="12"/>
          </p:nvPr>
        </p:nvSpPr>
        <p:spPr/>
        <p:txBody>
          <a:bodyPr/>
          <a:lstStyle/>
          <a:p>
            <a:fld id="{B6F15528-21DE-4FAA-801E-634DDDAF4B2B}" type="slidenum">
              <a:rPr lang="en-US" smtClean="0"/>
              <a:t>46</a:t>
            </a:fld>
            <a:endParaRPr lang="en-US"/>
          </a:p>
        </p:txBody>
      </p:sp>
      <p:sp>
        <p:nvSpPr>
          <p:cNvPr id="5" name="Footer Placeholder 4">
            <a:extLst>
              <a:ext uri="{FF2B5EF4-FFF2-40B4-BE49-F238E27FC236}">
                <a16:creationId xmlns:a16="http://schemas.microsoft.com/office/drawing/2014/main" id="{AE2D6310-30E8-3E2C-AF5D-69020E2059D0}"/>
              </a:ext>
            </a:extLst>
          </p:cNvPr>
          <p:cNvSpPr>
            <a:spLocks noGrp="1"/>
          </p:cNvSpPr>
          <p:nvPr>
            <p:ph type="ftr" sz="quarter" idx="3"/>
          </p:nvPr>
        </p:nvSpPr>
        <p:spPr/>
        <p:txBody>
          <a:bodyPr/>
          <a:lstStyle/>
          <a:p>
            <a:r>
              <a:rPr lang="en-US" dirty="0"/>
              <a:t>Spiral Integration</a:t>
            </a:r>
          </a:p>
        </p:txBody>
      </p:sp>
      <p:sp>
        <p:nvSpPr>
          <p:cNvPr id="14" name="Rectangle 2">
            <a:extLst>
              <a:ext uri="{FF2B5EF4-FFF2-40B4-BE49-F238E27FC236}">
                <a16:creationId xmlns:a16="http://schemas.microsoft.com/office/drawing/2014/main" id="{55C785F4-CA9D-26A6-AF3D-ED09292EE151}"/>
              </a:ext>
            </a:extLst>
          </p:cNvPr>
          <p:cNvSpPr>
            <a:spLocks noGrp="1" noChangeArrowheads="1"/>
          </p:cNvSpPr>
          <p:nvPr>
            <p:ph idx="1"/>
          </p:nvPr>
        </p:nvSpPr>
        <p:spPr bwMode="auto">
          <a:xfrm>
            <a:off x="381000" y="1600200"/>
            <a:ext cx="8477514"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Biotin is commonly used to improve hair and nail strength and growth. </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800" b="0" i="0" u="none" strike="noStrike" cap="none" normalizeH="0" baseline="0" dirty="0">
                <a:ln>
                  <a:noFill/>
                </a:ln>
                <a:solidFill>
                  <a:schemeClr val="tx1"/>
                </a:solidFill>
                <a:effectLst/>
                <a:latin typeface="Arial" panose="020B0604020202020204" pitchFamily="34" charset="0"/>
              </a:rPr>
              <a:t>It's often included in supplements marketed for these purposes.</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800" b="1" i="0" u="none" strike="noStrike" cap="none" normalizeH="0" baseline="0" dirty="0">
                <a:ln>
                  <a:noFill/>
                </a:ln>
                <a:solidFill>
                  <a:schemeClr val="tx1"/>
                </a:solidFill>
                <a:effectLst/>
                <a:latin typeface="Arial" panose="020B0604020202020204" pitchFamily="34" charset="0"/>
              </a:rPr>
              <a:t>Metabolism:</a:t>
            </a:r>
            <a:r>
              <a:rPr kumimoji="0" lang="en-US" altLang="en-US" sz="1800" b="0" i="0" u="none" strike="noStrike" cap="none" normalizeH="0" baseline="0" dirty="0">
                <a:ln>
                  <a:noFill/>
                </a:ln>
                <a:solidFill>
                  <a:schemeClr val="tx1"/>
                </a:solidFill>
                <a:effectLst/>
                <a:latin typeface="Arial" panose="020B0604020202020204" pitchFamily="34" charset="0"/>
              </a:rPr>
              <a:t> Biotin helps the body convert food into energy, supporting overall</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800" b="0" i="0" u="none" strike="noStrike" cap="none" normalizeH="0" baseline="0" dirty="0">
                <a:ln>
                  <a:noFill/>
                </a:ln>
                <a:solidFill>
                  <a:schemeClr val="tx1"/>
                </a:solidFill>
                <a:effectLst/>
                <a:latin typeface="Arial" panose="020B0604020202020204" pitchFamily="34" charset="0"/>
              </a:rPr>
              <a:t> metabolism.</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800" b="1" i="0" u="none" strike="noStrike" cap="none" normalizeH="0" baseline="0" dirty="0">
                <a:ln>
                  <a:noFill/>
                </a:ln>
                <a:solidFill>
                  <a:schemeClr val="tx1"/>
                </a:solidFill>
                <a:effectLst/>
                <a:latin typeface="Arial" panose="020B0604020202020204" pitchFamily="34" charset="0"/>
              </a:rPr>
              <a:t>Skin Health:</a:t>
            </a:r>
            <a:r>
              <a:rPr kumimoji="0" lang="en-US" altLang="en-US" sz="1800" b="0" i="0" u="none" strike="noStrike" cap="none" normalizeH="0" baseline="0" dirty="0">
                <a:ln>
                  <a:noFill/>
                </a:ln>
                <a:solidFill>
                  <a:schemeClr val="tx1"/>
                </a:solidFill>
                <a:effectLst/>
                <a:latin typeface="Arial" panose="020B0604020202020204" pitchFamily="34" charset="0"/>
              </a:rPr>
              <a:t> It may help with certain skin conditions, such as dermatitis and</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800" b="0" i="0" u="none" strike="noStrike" cap="none" normalizeH="0" baseline="0" dirty="0">
                <a:ln>
                  <a:noFill/>
                </a:ln>
                <a:solidFill>
                  <a:schemeClr val="tx1"/>
                </a:solidFill>
                <a:effectLst/>
                <a:latin typeface="Arial" panose="020B0604020202020204" pitchFamily="34" charset="0"/>
              </a:rPr>
              <a:t> acne scarring.</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800" b="1" i="0" u="none" strike="noStrike" cap="none" normalizeH="0" baseline="0" dirty="0">
                <a:ln>
                  <a:noFill/>
                </a:ln>
                <a:solidFill>
                  <a:schemeClr val="tx1"/>
                </a:solidFill>
                <a:effectLst/>
                <a:latin typeface="Arial" panose="020B0604020202020204" pitchFamily="34" charset="0"/>
              </a:rPr>
              <a:t>Prenatal Care:</a:t>
            </a:r>
            <a:r>
              <a:rPr kumimoji="0" lang="en-US" altLang="en-US" sz="1800" b="0" i="0" u="none" strike="noStrike" cap="none" normalizeH="0" baseline="0" dirty="0">
                <a:ln>
                  <a:noFill/>
                </a:ln>
                <a:solidFill>
                  <a:schemeClr val="tx1"/>
                </a:solidFill>
                <a:effectLst/>
                <a:latin typeface="Arial" panose="020B0604020202020204" pitchFamily="34" charset="0"/>
              </a:rPr>
              <a:t> Biotin is important for a healthy pregnancy, and some pregnant </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800" b="0" i="0" u="none" strike="noStrike" cap="none" normalizeH="0" baseline="0" dirty="0">
                <a:ln>
                  <a:noFill/>
                </a:ln>
                <a:solidFill>
                  <a:schemeClr val="tx1"/>
                </a:solidFill>
                <a:effectLst/>
                <a:latin typeface="Arial" panose="020B0604020202020204" pitchFamily="34" charset="0"/>
              </a:rPr>
              <a:t>women may need supplements to prevent deficiencies.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054748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E3DF0-D7C0-D293-7774-AF9F2A9902C8}"/>
              </a:ext>
            </a:extLst>
          </p:cNvPr>
          <p:cNvSpPr>
            <a:spLocks noGrp="1"/>
          </p:cNvSpPr>
          <p:nvPr>
            <p:ph type="title"/>
          </p:nvPr>
        </p:nvSpPr>
        <p:spPr/>
        <p:txBody>
          <a:bodyPr/>
          <a:lstStyle/>
          <a:p>
            <a:r>
              <a:rPr lang="en-US" sz="3600" dirty="0">
                <a:solidFill>
                  <a:schemeClr val="accent4"/>
                </a:solidFill>
              </a:rPr>
              <a:t>Ethics</a:t>
            </a:r>
            <a:endParaRPr lang="en-US" dirty="0"/>
          </a:p>
        </p:txBody>
      </p:sp>
      <p:sp>
        <p:nvSpPr>
          <p:cNvPr id="3" name="Content Placeholder 2">
            <a:extLst>
              <a:ext uri="{FF2B5EF4-FFF2-40B4-BE49-F238E27FC236}">
                <a16:creationId xmlns:a16="http://schemas.microsoft.com/office/drawing/2014/main" id="{BF34FB98-C1AC-D940-48FA-D23217D5B9E1}"/>
              </a:ext>
            </a:extLst>
          </p:cNvPr>
          <p:cNvSpPr>
            <a:spLocks noGrp="1"/>
          </p:cNvSpPr>
          <p:nvPr>
            <p:ph idx="1"/>
          </p:nvPr>
        </p:nvSpPr>
        <p:spPr>
          <a:xfrm>
            <a:off x="628650" y="1820862"/>
            <a:ext cx="7886700" cy="4351338"/>
          </a:xfrm>
        </p:spPr>
        <p:txBody>
          <a:bodyPr/>
          <a:lstStyle/>
          <a:p>
            <a:r>
              <a:rPr lang="en-US" dirty="0">
                <a:solidFill>
                  <a:srgbClr val="C00000"/>
                </a:solidFill>
              </a:rPr>
              <a:t>Academic Integrity </a:t>
            </a:r>
            <a:r>
              <a:rPr lang="en-US" dirty="0"/>
              <a:t>: should always submit own work and not cheat in any way.</a:t>
            </a:r>
          </a:p>
          <a:p>
            <a:endParaRPr lang="en-US" dirty="0"/>
          </a:p>
          <a:p>
            <a:r>
              <a:rPr lang="en-US" dirty="0">
                <a:solidFill>
                  <a:srgbClr val="C00000"/>
                </a:solidFill>
              </a:rPr>
              <a:t>Respect</a:t>
            </a:r>
            <a:r>
              <a:rPr lang="en-US" dirty="0"/>
              <a:t>: There should be respect for fellow students and facilitator. </a:t>
            </a:r>
          </a:p>
          <a:p>
            <a:endParaRPr lang="en-US" dirty="0"/>
          </a:p>
          <a:p>
            <a:r>
              <a:rPr lang="en-US" dirty="0">
                <a:solidFill>
                  <a:srgbClr val="C00000"/>
                </a:solidFill>
              </a:rPr>
              <a:t>Confidentiality</a:t>
            </a:r>
            <a:r>
              <a:rPr lang="en-US" dirty="0"/>
              <a:t>: There should be respect of privacy of fellow students and facilitator.</a:t>
            </a:r>
          </a:p>
          <a:p>
            <a:endParaRPr lang="en-US" dirty="0"/>
          </a:p>
          <a:p>
            <a:r>
              <a:rPr lang="en-US" dirty="0">
                <a:solidFill>
                  <a:srgbClr val="C00000"/>
                </a:solidFill>
              </a:rPr>
              <a:t>Honesty</a:t>
            </a:r>
            <a:r>
              <a:rPr lang="en-US" dirty="0"/>
              <a:t> : Students should be honest about their knowledge and understanding of material being covered. </a:t>
            </a:r>
          </a:p>
          <a:p>
            <a:endParaRPr lang="en-US" dirty="0"/>
          </a:p>
        </p:txBody>
      </p:sp>
      <p:sp>
        <p:nvSpPr>
          <p:cNvPr id="4" name="Slide Number Placeholder 3">
            <a:extLst>
              <a:ext uri="{FF2B5EF4-FFF2-40B4-BE49-F238E27FC236}">
                <a16:creationId xmlns:a16="http://schemas.microsoft.com/office/drawing/2014/main" id="{9358D21D-727B-F610-3569-14BDA75C14BF}"/>
              </a:ext>
            </a:extLst>
          </p:cNvPr>
          <p:cNvSpPr>
            <a:spLocks noGrp="1"/>
          </p:cNvSpPr>
          <p:nvPr>
            <p:ph type="sldNum" sz="quarter" idx="12"/>
          </p:nvPr>
        </p:nvSpPr>
        <p:spPr/>
        <p:txBody>
          <a:bodyPr/>
          <a:lstStyle/>
          <a:p>
            <a:fld id="{B6F15528-21DE-4FAA-801E-634DDDAF4B2B}" type="slidenum">
              <a:rPr lang="en-US" smtClean="0"/>
              <a:t>47</a:t>
            </a:fld>
            <a:endParaRPr lang="en-US"/>
          </a:p>
        </p:txBody>
      </p:sp>
      <p:sp>
        <p:nvSpPr>
          <p:cNvPr id="5" name="Footer Placeholder 4">
            <a:extLst>
              <a:ext uri="{FF2B5EF4-FFF2-40B4-BE49-F238E27FC236}">
                <a16:creationId xmlns:a16="http://schemas.microsoft.com/office/drawing/2014/main" id="{022CE258-68E9-4A8A-1289-BD1B80C9D7D8}"/>
              </a:ext>
            </a:extLst>
          </p:cNvPr>
          <p:cNvSpPr>
            <a:spLocks noGrp="1"/>
          </p:cNvSpPr>
          <p:nvPr>
            <p:ph type="ftr" sz="quarter" idx="3"/>
          </p:nvPr>
        </p:nvSpPr>
        <p:spPr>
          <a:xfrm>
            <a:off x="108857" y="6416675"/>
            <a:ext cx="2209800" cy="365125"/>
          </a:xfrm>
        </p:spPr>
        <p:txBody>
          <a:bodyPr/>
          <a:lstStyle/>
          <a:p>
            <a:r>
              <a:rPr lang="en-US" dirty="0"/>
              <a:t>Spiral Integration</a:t>
            </a:r>
          </a:p>
        </p:txBody>
      </p:sp>
      <p:pic>
        <p:nvPicPr>
          <p:cNvPr id="6" name="Content Placeholder 7">
            <a:extLst>
              <a:ext uri="{FF2B5EF4-FFF2-40B4-BE49-F238E27FC236}">
                <a16:creationId xmlns:a16="http://schemas.microsoft.com/office/drawing/2014/main" id="{34E8E8D8-91FA-618D-B861-532E67EF54C4}"/>
              </a:ext>
            </a:extLst>
          </p:cNvPr>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5105400"/>
            <a:ext cx="1662425" cy="1676400"/>
          </a:xfrm>
          <a:prstGeom prst="rect">
            <a:avLst/>
          </a:prstGeom>
        </p:spPr>
      </p:pic>
    </p:spTree>
    <p:extLst>
      <p:ext uri="{BB962C8B-B14F-4D97-AF65-F5344CB8AC3E}">
        <p14:creationId xmlns:p14="http://schemas.microsoft.com/office/powerpoint/2010/main" val="25751570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795F0-A476-573A-E008-E878C017D50B}"/>
              </a:ext>
            </a:extLst>
          </p:cNvPr>
          <p:cNvSpPr>
            <a:spLocks noGrp="1"/>
          </p:cNvSpPr>
          <p:nvPr>
            <p:ph type="title"/>
          </p:nvPr>
        </p:nvSpPr>
        <p:spPr/>
        <p:txBody>
          <a:bodyPr/>
          <a:lstStyle/>
          <a:p>
            <a:r>
              <a:rPr lang="en-US" dirty="0"/>
              <a:t>Artificial Intelligence</a:t>
            </a:r>
          </a:p>
        </p:txBody>
      </p:sp>
      <p:sp>
        <p:nvSpPr>
          <p:cNvPr id="4" name="Slide Number Placeholder 3">
            <a:extLst>
              <a:ext uri="{FF2B5EF4-FFF2-40B4-BE49-F238E27FC236}">
                <a16:creationId xmlns:a16="http://schemas.microsoft.com/office/drawing/2014/main" id="{7DAADD6E-A021-774B-9460-374A8163873B}"/>
              </a:ext>
            </a:extLst>
          </p:cNvPr>
          <p:cNvSpPr>
            <a:spLocks noGrp="1"/>
          </p:cNvSpPr>
          <p:nvPr>
            <p:ph type="sldNum" sz="quarter" idx="12"/>
          </p:nvPr>
        </p:nvSpPr>
        <p:spPr/>
        <p:txBody>
          <a:bodyPr/>
          <a:lstStyle/>
          <a:p>
            <a:fld id="{B6F15528-21DE-4FAA-801E-634DDDAF4B2B}" type="slidenum">
              <a:rPr lang="en-US" smtClean="0"/>
              <a:t>48</a:t>
            </a:fld>
            <a:endParaRPr lang="en-US"/>
          </a:p>
        </p:txBody>
      </p:sp>
      <p:sp>
        <p:nvSpPr>
          <p:cNvPr id="5" name="Footer Placeholder 4">
            <a:extLst>
              <a:ext uri="{FF2B5EF4-FFF2-40B4-BE49-F238E27FC236}">
                <a16:creationId xmlns:a16="http://schemas.microsoft.com/office/drawing/2014/main" id="{96303995-2F00-110B-D93B-D1FFDA667D91}"/>
              </a:ext>
            </a:extLst>
          </p:cNvPr>
          <p:cNvSpPr>
            <a:spLocks noGrp="1"/>
          </p:cNvSpPr>
          <p:nvPr>
            <p:ph type="ftr" sz="quarter" idx="3"/>
          </p:nvPr>
        </p:nvSpPr>
        <p:spPr/>
        <p:txBody>
          <a:bodyPr/>
          <a:lstStyle/>
          <a:p>
            <a:r>
              <a:rPr lang="en-US" dirty="0"/>
              <a:t>Spiral Integration</a:t>
            </a:r>
          </a:p>
        </p:txBody>
      </p:sp>
      <p:sp>
        <p:nvSpPr>
          <p:cNvPr id="6" name="Rectangle 1">
            <a:extLst>
              <a:ext uri="{FF2B5EF4-FFF2-40B4-BE49-F238E27FC236}">
                <a16:creationId xmlns:a16="http://schemas.microsoft.com/office/drawing/2014/main" id="{F9D31442-7461-4EB2-2DE0-D23F19163F0D}"/>
              </a:ext>
            </a:extLst>
          </p:cNvPr>
          <p:cNvSpPr>
            <a:spLocks noGrp="1" noChangeArrowheads="1"/>
          </p:cNvSpPr>
          <p:nvPr>
            <p:ph idx="1"/>
          </p:nvPr>
        </p:nvSpPr>
        <p:spPr bwMode="auto">
          <a:xfrm>
            <a:off x="628650" y="1877640"/>
            <a:ext cx="7912422"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Gene Regulation:</a:t>
            </a:r>
            <a:r>
              <a:rPr kumimoji="0" lang="en-US" altLang="en-US" sz="1800" b="0" i="0" u="none" strike="noStrike" cap="none" normalizeH="0" baseline="0" dirty="0">
                <a:ln>
                  <a:noFill/>
                </a:ln>
                <a:solidFill>
                  <a:schemeClr val="tx1"/>
                </a:solidFill>
                <a:effectLst/>
                <a:latin typeface="Arial" panose="020B0604020202020204" pitchFamily="34" charset="0"/>
              </a:rPr>
              <a:t> AI is being used to study how biotin influences gene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expression and metabolic pathways. Researchers are using machine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learning algorithms to analyze large datasets and identify patterns in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biotin-related gene regulation.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Metabolic Disorders:</a:t>
            </a:r>
            <a:r>
              <a:rPr kumimoji="0" lang="en-US" altLang="en-US" sz="1800" b="0" i="0" u="none" strike="noStrike" cap="none" normalizeH="0" baseline="0" dirty="0">
                <a:ln>
                  <a:noFill/>
                </a:ln>
                <a:solidFill>
                  <a:schemeClr val="tx1"/>
                </a:solidFill>
                <a:effectLst/>
                <a:latin typeface="Arial" panose="020B0604020202020204" pitchFamily="34" charset="0"/>
              </a:rPr>
              <a:t> AI models are helping to predict and understand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metabolic disorders related to biotin deficiency or excess. By analyzing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genetic and metabolic data, AI can help identify individuals at risk and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suggest personalized treatment plans.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Nutritional Research:</a:t>
            </a:r>
            <a:r>
              <a:rPr kumimoji="0" lang="en-US" altLang="en-US" sz="1800" b="0" i="0" u="none" strike="noStrike" cap="none" normalizeH="0" baseline="0" dirty="0">
                <a:ln>
                  <a:noFill/>
                </a:ln>
                <a:solidFill>
                  <a:schemeClr val="tx1"/>
                </a:solidFill>
                <a:effectLst/>
                <a:latin typeface="Arial" panose="020B0604020202020204" pitchFamily="34" charset="0"/>
              </a:rPr>
              <a:t> AI is being used to analyze dietary patterns and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biotin intake in different populations. This helps in understanding the role of</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biotin in overall health and developing dietary recommendations.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Drug Development:</a:t>
            </a:r>
            <a:r>
              <a:rPr kumimoji="0" lang="en-US" altLang="en-US" sz="1800" b="0" i="0" u="none" strike="noStrike" cap="none" normalizeH="0" baseline="0" dirty="0">
                <a:ln>
                  <a:noFill/>
                </a:ln>
                <a:solidFill>
                  <a:schemeClr val="tx1"/>
                </a:solidFill>
                <a:effectLst/>
                <a:latin typeface="Arial" panose="020B0604020202020204" pitchFamily="34" charset="0"/>
              </a:rPr>
              <a:t> AI is aiding in the discovery of new drugs that can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modulate biotin metabolism or mimic its effects. This could lead to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new treatments for conditions related to biotin deficiency or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over-supplementation.</a:t>
            </a:r>
          </a:p>
        </p:txBody>
      </p:sp>
    </p:spTree>
    <p:extLst>
      <p:ext uri="{BB962C8B-B14F-4D97-AF65-F5344CB8AC3E}">
        <p14:creationId xmlns:p14="http://schemas.microsoft.com/office/powerpoint/2010/main" val="30519138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7D89-7BBB-CE61-DC81-CC600C1E01D4}"/>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D8E2CE4C-87E8-D999-255D-22C76C5700C1}"/>
              </a:ext>
            </a:extLst>
          </p:cNvPr>
          <p:cNvSpPr>
            <a:spLocks noGrp="1"/>
          </p:cNvSpPr>
          <p:nvPr>
            <p:ph type="sldNum" sz="quarter" idx="12"/>
          </p:nvPr>
        </p:nvSpPr>
        <p:spPr/>
        <p:txBody>
          <a:bodyPr/>
          <a:lstStyle/>
          <a:p>
            <a:fld id="{B6F15528-21DE-4FAA-801E-634DDDAF4B2B}" type="slidenum">
              <a:rPr lang="en-US" smtClean="0"/>
              <a:t>49</a:t>
            </a:fld>
            <a:endParaRPr lang="en-US"/>
          </a:p>
        </p:txBody>
      </p:sp>
      <p:sp>
        <p:nvSpPr>
          <p:cNvPr id="5" name="Footer Placeholder 4">
            <a:extLst>
              <a:ext uri="{FF2B5EF4-FFF2-40B4-BE49-F238E27FC236}">
                <a16:creationId xmlns:a16="http://schemas.microsoft.com/office/drawing/2014/main" id="{38DC9506-B98C-112F-F36A-419A3A8C16F6}"/>
              </a:ext>
            </a:extLst>
          </p:cNvPr>
          <p:cNvSpPr>
            <a:spLocks noGrp="1"/>
          </p:cNvSpPr>
          <p:nvPr>
            <p:ph type="ftr" sz="quarter" idx="3"/>
          </p:nvPr>
        </p:nvSpPr>
        <p:spPr/>
        <p:txBody>
          <a:bodyPr/>
          <a:lstStyle/>
          <a:p>
            <a:endParaRPr lang="en-US" dirty="0"/>
          </a:p>
        </p:txBody>
      </p:sp>
      <p:pic>
        <p:nvPicPr>
          <p:cNvPr id="6" name="Picture 2" descr="Image result for THANKS">
            <a:extLst>
              <a:ext uri="{FF2B5EF4-FFF2-40B4-BE49-F238E27FC236}">
                <a16:creationId xmlns:a16="http://schemas.microsoft.com/office/drawing/2014/main" id="{E35E871F-308B-DD48-D51B-2C442024EC5B}"/>
              </a:ext>
            </a:extLst>
          </p:cNvPr>
          <p:cNvPicPr>
            <a:picLocks noGrp="1" noChangeAspect="1" noChangeArrowheads="1"/>
          </p:cNvPicPr>
          <p:nvPr>
            <p:ph idx="1"/>
          </p:nvPr>
        </p:nvPicPr>
        <p:blipFill>
          <a:blip r:embed="rId2" cstate="print"/>
          <a:srcRect/>
          <a:stretch>
            <a:fillRect/>
          </a:stretch>
        </p:blipFill>
        <p:spPr bwMode="auto">
          <a:xfrm>
            <a:off x="1380620" y="2043112"/>
            <a:ext cx="6382759" cy="2010569"/>
          </a:xfrm>
          <a:prstGeom prst="rect">
            <a:avLst/>
          </a:prstGeom>
          <a:ln>
            <a:noFill/>
          </a:ln>
          <a:effectLst>
            <a:softEdge rad="112500"/>
          </a:effectLst>
        </p:spPr>
      </p:pic>
    </p:spTree>
    <p:extLst>
      <p:ext uri="{BB962C8B-B14F-4D97-AF65-F5344CB8AC3E}">
        <p14:creationId xmlns:p14="http://schemas.microsoft.com/office/powerpoint/2010/main" val="2974950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67117"/>
            <a:ext cx="8286750" cy="5943600"/>
          </a:xfrm>
        </p:spPr>
        <p:txBody>
          <a:bodyPr>
            <a:normAutofit/>
          </a:bodyPr>
          <a:lstStyle/>
          <a:p>
            <a:pPr marL="0" indent="0" algn="just">
              <a:buNone/>
            </a:pPr>
            <a:r>
              <a:rPr lang="en-US" sz="3200" dirty="0">
                <a:latin typeface="Calibri" panose="020F0502020204030204" pitchFamily="34" charset="0"/>
              </a:rPr>
              <a:t>At the end of this session students should be able to</a:t>
            </a:r>
          </a:p>
          <a:p>
            <a:pPr marL="457200" indent="-457200">
              <a:buFont typeface="+mj-lt"/>
              <a:buAutoNum type="arabicPeriod"/>
            </a:pPr>
            <a:endParaRPr lang="en-US" altLang="en-US" sz="3200" dirty="0"/>
          </a:p>
          <a:p>
            <a:r>
              <a:rPr lang="en-US" dirty="0"/>
              <a:t>Explain dietary sources and role of riboflavin and biotin </a:t>
            </a:r>
          </a:p>
          <a:p>
            <a:endParaRPr lang="en-US" dirty="0"/>
          </a:p>
        </p:txBody>
      </p:sp>
      <p:sp>
        <p:nvSpPr>
          <p:cNvPr id="4" name="Title 1"/>
          <p:cNvSpPr txBox="1"/>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latin typeface="+mn-lt"/>
              </a:rPr>
              <a:t>Interactive Session</a:t>
            </a:r>
            <a:br>
              <a:rPr lang="en-US" sz="3200" b="1" dirty="0">
                <a:latin typeface="+mn-lt"/>
              </a:rPr>
            </a:b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t>6</a:t>
            </a:fld>
            <a:endParaRPr lang="en-US"/>
          </a:p>
        </p:txBody>
      </p:sp>
      <p:sp>
        <p:nvSpPr>
          <p:cNvPr id="5" name="Rectangle 1">
            <a:extLst>
              <a:ext uri="{FF2B5EF4-FFF2-40B4-BE49-F238E27FC236}">
                <a16:creationId xmlns:a16="http://schemas.microsoft.com/office/drawing/2014/main" id="{52E26F75-69B6-0915-AD35-EEC33D4639A4}"/>
              </a:ext>
            </a:extLst>
          </p:cNvPr>
          <p:cNvSpPr>
            <a:spLocks noGrp="1" noChangeArrowheads="1"/>
          </p:cNvSpPr>
          <p:nvPr>
            <p:ph idx="1"/>
          </p:nvPr>
        </p:nvSpPr>
        <p:spPr bwMode="auto">
          <a:xfrm flipV="1">
            <a:off x="215212" y="2527062"/>
            <a:ext cx="45719" cy="227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D7F43A44-5662-DF60-4DE1-429291348A96}"/>
              </a:ext>
            </a:extLst>
          </p:cNvPr>
          <p:cNvSpPr txBox="1"/>
          <p:nvPr/>
        </p:nvSpPr>
        <p:spPr>
          <a:xfrm>
            <a:off x="381000" y="1295400"/>
            <a:ext cx="8382000" cy="1200329"/>
          </a:xfrm>
          <a:prstGeom prst="rect">
            <a:avLst/>
          </a:prstGeom>
          <a:noFill/>
        </p:spPr>
        <p:txBody>
          <a:bodyPr wrap="square">
            <a:spAutoFit/>
          </a:bodyPr>
          <a:lstStyle/>
          <a:p>
            <a:r>
              <a:rPr lang="en-US" dirty="0"/>
              <a:t>A 45-year-old woman, named Sarah, visits her primary care physician with complaints of fatigue, hair thinning, and brittle nails. She mentions that she has been taking over-the-counter biotin supplements (10 mg daily) for the past six months to improve her hair and nail health. Her medical history is unremarkable, and she is otherwise healthy.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1000"/>
            <a:ext cx="7886700" cy="1325563"/>
          </a:xfrm>
        </p:spPr>
        <p:txBody>
          <a:bodyPr/>
          <a:lstStyle/>
          <a:p>
            <a:pPr algn="ctr"/>
            <a:br>
              <a:rPr lang="en-GB" sz="3600" kern="1200" dirty="0">
                <a:solidFill>
                  <a:schemeClr val="tx1"/>
                </a:solidFill>
              </a:rPr>
            </a:br>
            <a:endParaRPr lang="en-US" altLang="en-GB" sz="3200" b="1" kern="1200" dirty="0">
              <a:solidFill>
                <a:schemeClr val="tx1"/>
              </a:solidFill>
              <a:latin typeface="+mn-ea"/>
              <a:cs typeface="+mn-ea"/>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7</a:t>
            </a:fld>
            <a:endParaRPr lang="en-US"/>
          </a:p>
        </p:txBody>
      </p:sp>
      <p:sp>
        <p:nvSpPr>
          <p:cNvPr id="8" name="Footer Placeholder 7"/>
          <p:cNvSpPr>
            <a:spLocks noGrp="1"/>
          </p:cNvSpPr>
          <p:nvPr>
            <p:ph type="ftr" sz="quarter" idx="3"/>
          </p:nvPr>
        </p:nvSpPr>
        <p:spPr>
          <a:xfrm>
            <a:off x="152400" y="152400"/>
            <a:ext cx="2209800" cy="365125"/>
          </a:xfrm>
        </p:spPr>
        <p:txBody>
          <a:bodyPr/>
          <a:lstStyle/>
          <a:p>
            <a:r>
              <a:rPr lang="en-US" sz="2400" dirty="0">
                <a:solidFill>
                  <a:schemeClr val="tx1"/>
                </a:solidFill>
              </a:rPr>
              <a:t>Anatomy</a:t>
            </a:r>
          </a:p>
        </p:txBody>
      </p:sp>
      <p:pic>
        <p:nvPicPr>
          <p:cNvPr id="6" name="Content Placeholder 5">
            <a:extLst>
              <a:ext uri="{FF2B5EF4-FFF2-40B4-BE49-F238E27FC236}">
                <a16:creationId xmlns:a16="http://schemas.microsoft.com/office/drawing/2014/main" id="{053C3953-FC43-4340-8162-9C93824D9B8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399" y="685800"/>
            <a:ext cx="8478983" cy="426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t>8</a:t>
            </a:fld>
            <a:endParaRPr lang="en-US"/>
          </a:p>
        </p:txBody>
      </p:sp>
      <p:sp>
        <p:nvSpPr>
          <p:cNvPr id="5" name="Footer Placeholder 4"/>
          <p:cNvSpPr>
            <a:spLocks noGrp="1"/>
          </p:cNvSpPr>
          <p:nvPr>
            <p:ph type="ftr" sz="quarter" idx="3"/>
          </p:nvPr>
        </p:nvSpPr>
        <p:spPr>
          <a:xfrm>
            <a:off x="152400" y="168275"/>
            <a:ext cx="2286000" cy="822325"/>
          </a:xfrm>
        </p:spPr>
        <p:txBody>
          <a:bodyPr/>
          <a:lstStyle/>
          <a:p>
            <a:r>
              <a:rPr lang="en-US" sz="2400" dirty="0">
                <a:solidFill>
                  <a:schemeClr val="tx1"/>
                </a:solidFill>
              </a:rPr>
              <a:t>Physiology</a:t>
            </a:r>
          </a:p>
        </p:txBody>
      </p:sp>
      <p:pic>
        <p:nvPicPr>
          <p:cNvPr id="10" name="Content Placeholder 9">
            <a:extLst>
              <a:ext uri="{FF2B5EF4-FFF2-40B4-BE49-F238E27FC236}">
                <a16:creationId xmlns:a16="http://schemas.microsoft.com/office/drawing/2014/main" id="{4A95E2E4-BF9B-40F7-86CA-718ECCDE65F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8969" b="4330"/>
          <a:stretch/>
        </p:blipFill>
        <p:spPr bwMode="auto">
          <a:xfrm>
            <a:off x="1981200" y="682942"/>
            <a:ext cx="5257800" cy="55654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3400"/>
            <a:ext cx="8292465" cy="1007110"/>
          </a:xfrm>
        </p:spPr>
        <p:txBody>
          <a:bodyPr>
            <a:normAutofit/>
          </a:bodyPr>
          <a:lstStyle/>
          <a:p>
            <a:pPr algn="ctr"/>
            <a:r>
              <a:rPr lang="en-US" altLang="en-US" sz="3600" b="1" dirty="0">
                <a:latin typeface="+mn-lt"/>
              </a:rPr>
              <a:t>CORE CONCEPT</a:t>
            </a:r>
          </a:p>
        </p:txBody>
      </p:sp>
      <p:sp>
        <p:nvSpPr>
          <p:cNvPr id="4" name="Slide Number Placeholder 3"/>
          <p:cNvSpPr>
            <a:spLocks noGrp="1"/>
          </p:cNvSpPr>
          <p:nvPr>
            <p:ph type="sldNum" sz="quarter" idx="12"/>
          </p:nvPr>
        </p:nvSpPr>
        <p:spPr/>
        <p:txBody>
          <a:bodyPr/>
          <a:lstStyle/>
          <a:p>
            <a:fld id="{B6F15528-21DE-4FAA-801E-634DDDAF4B2B}" type="slidenum">
              <a:rPr lang="en-US" smtClean="0"/>
              <a:t>9</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8" name="Content Placeholder 7">
            <a:extLst>
              <a:ext uri="{FF2B5EF4-FFF2-40B4-BE49-F238E27FC236}">
                <a16:creationId xmlns:a16="http://schemas.microsoft.com/office/drawing/2014/main" id="{A6F4F401-3CB9-82AE-FCE3-5917BDD4636F}"/>
              </a:ext>
            </a:extLst>
          </p:cNvPr>
          <p:cNvSpPr>
            <a:spLocks noGrp="1"/>
          </p:cNvSpPr>
          <p:nvPr>
            <p:ph idx="1"/>
          </p:nvPr>
        </p:nvSpPr>
        <p:spPr/>
        <p:txBody>
          <a:bodyPr>
            <a:normAutofit fontScale="92500"/>
          </a:bodyPr>
          <a:lstStyle/>
          <a:p>
            <a:r>
              <a:rPr lang="en-US" dirty="0"/>
              <a:t>Riboflavin, also known as vitamin B2, is a vitamin found in food and sold as a dietary supplement.</a:t>
            </a:r>
          </a:p>
          <a:p>
            <a:r>
              <a:rPr lang="en-US" dirty="0"/>
              <a:t> It is essential to the formation of two major coenzymes, flavin mononucleotide and flavin adenine dinucleotide. </a:t>
            </a:r>
          </a:p>
          <a:p>
            <a:r>
              <a:rPr lang="en-US" dirty="0"/>
              <a:t>These coenzymes are involved in energy metabolism, cellular respiration, and antibody production, as well as normal growth and development. </a:t>
            </a:r>
          </a:p>
          <a:p>
            <a:r>
              <a:rPr lang="en-US" dirty="0"/>
              <a:t>The coenzymes are also required for the metabolism of niacin, vitamin B6, and folate. </a:t>
            </a:r>
          </a:p>
          <a:p>
            <a:r>
              <a:rPr lang="en-US" dirty="0"/>
              <a:t> It is a starting compound in the synthesis of the coenzymes flavin mononucleotide (FMN, also known as riboflavin-5'-phosphate) and flavin adenine dinucleotide (FAD). FAD is the more abundant form of flavin, reported to bind to 75% of the number of flavin-dependent protein encoded genes in the all-species genome (the </a:t>
            </a:r>
            <a:r>
              <a:rPr lang="en-US" dirty="0" err="1"/>
              <a:t>flavoproteome</a:t>
            </a:r>
            <a:r>
              <a:rPr lang="en-US" dirty="0"/>
              <a:t>) and serves as a co-enzyme for 84% of human-encoded flavoproteins.</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3472</Words>
  <Application>Microsoft Office PowerPoint</Application>
  <PresentationFormat>On-screen Show (4:3)</PresentationFormat>
  <Paragraphs>315</Paragraphs>
  <Slides>49</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49</vt:i4>
      </vt:variant>
    </vt:vector>
  </HeadingPairs>
  <TitlesOfParts>
    <vt:vector size="56" baseType="lpstr">
      <vt:lpstr>Arial</vt:lpstr>
      <vt:lpstr>Arial Black</vt:lpstr>
      <vt:lpstr>Calibri</vt:lpstr>
      <vt:lpstr>Calibri Light</vt:lpstr>
      <vt:lpstr>Times New Roman</vt:lpstr>
      <vt:lpstr>Office Theme</vt:lpstr>
      <vt:lpstr>1_Office Theme</vt:lpstr>
      <vt:lpstr>PowerPoint Presentation</vt:lpstr>
      <vt:lpstr>2nd Year MBBS Gastrointestinal Tract Module Large Group Interactive Session (LGIS) Riboflavin, Biotin</vt:lpstr>
      <vt:lpstr>Motto, Vision, Dream</vt:lpstr>
      <vt:lpstr>PowerPoint Presentation</vt:lpstr>
      <vt:lpstr>PowerPoint Presentation</vt:lpstr>
      <vt:lpstr>Interactive Session </vt:lpstr>
      <vt:lpstr> </vt:lpstr>
      <vt:lpstr>PowerPoint Presentation</vt:lpstr>
      <vt:lpstr>CORE CONCEPT</vt:lpstr>
      <vt:lpstr>PowerPoint Presentation</vt:lpstr>
      <vt:lpstr>STRUCTURE</vt:lpstr>
      <vt:lpstr>PowerPoint Presentation</vt:lpstr>
      <vt:lpstr>CHEMICAL STRUCTURE </vt:lpstr>
      <vt:lpstr>FUNCTIONS</vt:lpstr>
      <vt:lpstr>REDOX REACTIONS</vt:lpstr>
      <vt:lpstr>MICRONUTRIENT METABOLISM</vt:lpstr>
      <vt:lpstr>PowerPoint Presentation</vt:lpstr>
      <vt:lpstr>PowerPoint Presentation</vt:lpstr>
      <vt:lpstr>PowerPoint Presentation</vt:lpstr>
      <vt:lpstr>MECHANISMS OF ACTION OF RIBOFLAVIN</vt:lpstr>
      <vt:lpstr>PowerPoint Presentation</vt:lpstr>
      <vt:lpstr>PowerPoint Presentation</vt:lpstr>
      <vt:lpstr>ABSORPTION, METABOLISM, EXCRETION</vt:lpstr>
      <vt:lpstr>ABSORPTION, METABOLISM, EXCRETION</vt:lpstr>
      <vt:lpstr>DEFICIENCY </vt:lpstr>
      <vt:lpstr>Vertical Integration </vt:lpstr>
      <vt:lpstr>BIOTIN (vitamin B7) </vt:lpstr>
      <vt:lpstr>HORIZONTAL INTEGRATION (ANATOMY AND PHISOLOGY )</vt:lpstr>
      <vt:lpstr>BIOTIN</vt:lpstr>
      <vt:lpstr>WHAT IS BIOTIN?</vt:lpstr>
      <vt:lpstr>CHEMICAL DESCRIPTION</vt:lpstr>
      <vt:lpstr>STRUCTURE</vt:lpstr>
      <vt:lpstr>FOODS WITH BIOTIN</vt:lpstr>
      <vt:lpstr>SOURCES</vt:lpstr>
      <vt:lpstr>FUNCTIONS</vt:lpstr>
      <vt:lpstr>PowerPoint Presentation</vt:lpstr>
      <vt:lpstr>PowerPoint Presentation</vt:lpstr>
      <vt:lpstr>PowerPoint Presentation</vt:lpstr>
      <vt:lpstr>PowerPoint Presentation</vt:lpstr>
      <vt:lpstr>ABSORPTION</vt:lpstr>
      <vt:lpstr>METABOLISM AND EXCRETION</vt:lpstr>
      <vt:lpstr>VERTICAL INTEGRATION</vt:lpstr>
      <vt:lpstr>RESEARCH ARTICLES</vt:lpstr>
      <vt:lpstr>PowerPoint Presentation</vt:lpstr>
      <vt:lpstr>LEARNING RESOURCES</vt:lpstr>
      <vt:lpstr>Family medicine</vt:lpstr>
      <vt:lpstr>Ethics</vt:lpstr>
      <vt:lpstr>Artificial Intelligence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MUHAMMAD SAAD NADEEM</cp:lastModifiedBy>
  <cp:revision>132</cp:revision>
  <dcterms:created xsi:type="dcterms:W3CDTF">2006-08-16T00:00:00Z</dcterms:created>
  <dcterms:modified xsi:type="dcterms:W3CDTF">2025-02-05T16:05:21Z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622C90E5D1B24076887768F58D270976_12</vt:lpwstr>
  </property>
  <property fmtid="{D5CDD505-2E9C-101B-9397-08002B2CF9AE}" pid="3" name="KSOProductBuildVer">
    <vt:lpwstr>1033-12.2.0.19805</vt:lpwstr>
  </property>
</Properties>
</file>