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02" r:id="rId2"/>
    <p:sldId id="283" r:id="rId3"/>
    <p:sldId id="284" r:id="rId4"/>
    <p:sldId id="277" r:id="rId5"/>
    <p:sldId id="316" r:id="rId6"/>
    <p:sldId id="355" r:id="rId7"/>
    <p:sldId id="288" r:id="rId8"/>
    <p:sldId id="289" r:id="rId9"/>
    <p:sldId id="380" r:id="rId10"/>
    <p:sldId id="381" r:id="rId11"/>
    <p:sldId id="382" r:id="rId12"/>
    <p:sldId id="383" r:id="rId13"/>
    <p:sldId id="384" r:id="rId14"/>
    <p:sldId id="385" r:id="rId15"/>
    <p:sldId id="386" r:id="rId16"/>
    <p:sldId id="387" r:id="rId17"/>
    <p:sldId id="388" r:id="rId18"/>
    <p:sldId id="389" r:id="rId19"/>
    <p:sldId id="391" r:id="rId20"/>
    <p:sldId id="393" r:id="rId21"/>
    <p:sldId id="392" r:id="rId22"/>
    <p:sldId id="324" r:id="rId23"/>
    <p:sldId id="390" r:id="rId24"/>
    <p:sldId id="394" r:id="rId25"/>
    <p:sldId id="395" r:id="rId26"/>
    <p:sldId id="397" r:id="rId27"/>
    <p:sldId id="398" r:id="rId28"/>
    <p:sldId id="399" r:id="rId29"/>
    <p:sldId id="396" r:id="rId30"/>
    <p:sldId id="321" r:id="rId31"/>
    <p:sldId id="312" r:id="rId32"/>
    <p:sldId id="311" r:id="rId33"/>
    <p:sldId id="326" r:id="rId34"/>
    <p:sldId id="279" r:id="rId35"/>
    <p:sldId id="400" r:id="rId36"/>
    <p:sldId id="401" r:id="rId37"/>
    <p:sldId id="287" r:id="rId38"/>
    <p:sldId id="402" r:id="rId39"/>
    <p:sldId id="322" r:id="rId40"/>
    <p:sldId id="27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snapToGrid="0">
      <p:cViewPr varScale="1">
        <p:scale>
          <a:sx n="63" d="100"/>
          <a:sy n="63" d="100"/>
        </p:scale>
        <p:origin x="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tx1"/>
              </a:solidFill>
            </a:rPr>
            <a:t>20%</a:t>
          </a:r>
        </a:p>
        <a:p>
          <a:r>
            <a:rPr lang="en-US" sz="1100" b="1" dirty="0">
              <a:solidFill>
                <a:schemeClr val="tx1"/>
              </a:solidFill>
            </a:rPr>
            <a:t>HORIZONTAL</a:t>
          </a:r>
        </a:p>
        <a:p>
          <a:r>
            <a:rPr lang="en-US" sz="1100" b="1" dirty="0">
              <a:solidFill>
                <a:schemeClr val="tx1"/>
              </a:solidFill>
            </a:rPr>
            <a:t>INTEGRATION</a:t>
          </a:r>
        </a:p>
        <a:p>
          <a:r>
            <a:rPr lang="en-US" sz="1100" b="1" dirty="0">
              <a:solidFill>
                <a:schemeClr val="tx1"/>
              </a:solidFill>
            </a:rPr>
            <a:t>Physiology</a:t>
          </a:r>
        </a:p>
        <a:p>
          <a:r>
            <a:rPr lang="en-US" sz="1100" b="1" dirty="0">
              <a:solidFill>
                <a:schemeClr val="tx1"/>
              </a:solidFill>
            </a:rPr>
            <a:t>biochemistry</a:t>
          </a:r>
          <a:r>
            <a:rPr lang="en-US" sz="1050" b="1" dirty="0">
              <a:solidFill>
                <a:schemeClr val="tx1"/>
              </a:solidFill>
            </a:rPr>
            <a:t>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solidFill>
                <a:schemeClr val="tx1"/>
              </a:solidFill>
            </a:rPr>
            <a:t>8%</a:t>
          </a:r>
        </a:p>
        <a:p>
          <a:r>
            <a:rPr lang="en-US" sz="1200" b="1" dirty="0">
              <a:solidFill>
                <a:schemeClr val="tx1"/>
              </a:solidFill>
            </a:rPr>
            <a:t>VERTICAL INTEGRATION</a:t>
          </a:r>
        </a:p>
        <a:p>
          <a:r>
            <a:rPr lang="en-US" sz="1200" b="1" dirty="0">
              <a:solidFill>
                <a:schemeClr val="tx1"/>
              </a:solidFill>
            </a:rPr>
            <a:t>Pathology</a:t>
          </a:r>
        </a:p>
        <a:p>
          <a:r>
            <a:rPr lang="en-US" sz="1200" b="1" dirty="0">
              <a:solidFill>
                <a:schemeClr val="tx1"/>
              </a:solidFill>
            </a:rPr>
            <a:t>pharmacolog</a:t>
          </a:r>
          <a:r>
            <a:rPr lang="en-US" sz="1000" b="1" dirty="0">
              <a:solidFill>
                <a:schemeClr val="tx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tx1"/>
              </a:solidFill>
            </a:rPr>
            <a:t>7%</a:t>
          </a:r>
        </a:p>
        <a:p>
          <a:r>
            <a:rPr lang="en-US" b="1" dirty="0">
              <a:solidFill>
                <a:schemeClr val="tx1"/>
              </a:solidFill>
            </a:rPr>
            <a:t>VERTICAL INTEGRATION</a:t>
          </a:r>
        </a:p>
        <a:p>
          <a:r>
            <a:rPr lang="en-US" b="1" dirty="0">
              <a:solidFill>
                <a:schemeClr val="tx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a:solidFill>
                <a:schemeClr val="tx1"/>
              </a:solidFill>
            </a:rPr>
            <a:t>5%</a:t>
          </a:r>
        </a:p>
        <a:p>
          <a:r>
            <a:rPr lang="en-US" sz="1050" b="1" dirty="0">
              <a:solidFill>
                <a:schemeClr val="tx1"/>
              </a:solidFill>
            </a:rPr>
            <a:t>VERTICAL INTEGRATION</a:t>
          </a:r>
        </a:p>
        <a:p>
          <a:r>
            <a:rPr lang="en-US" sz="1050" b="1" dirty="0">
              <a:solidFill>
                <a:schemeClr val="tx1"/>
              </a:solidFill>
            </a:rPr>
            <a:t>Research, professionalism</a:t>
          </a:r>
        </a:p>
        <a:p>
          <a:r>
            <a:rPr lang="en-US" sz="1050" b="1" dirty="0">
              <a:solidFill>
                <a:schemeClr val="tx1"/>
              </a:solidFill>
            </a:rPr>
            <a:t>Ethics </a:t>
          </a:r>
        </a:p>
        <a:p>
          <a:r>
            <a:rPr lang="en-US" sz="1050" b="1" dirty="0">
              <a:solidFill>
                <a:schemeClr val="tx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dgm:presLayoutVars>
          <dgm:bulletEnabled val="1"/>
        </dgm:presLayoutVars>
      </dgm:prSet>
      <dgm:spPr/>
    </dgm:pt>
  </dgm:ptLst>
  <dgm:cxnLst>
    <dgm:cxn modelId="{6635DD00-E8FE-4D6C-893D-6BA0DEBA3328}" type="presOf" srcId="{B6E0A33C-945C-4182-8BDD-143F429DB44A}" destId="{A0F5D903-B3E5-42A8-AF88-F76845A333BE}" srcOrd="0" destOrd="0" presId="urn:microsoft.com/office/officeart/2005/8/layout/process5"/>
    <dgm:cxn modelId="{7C1F300E-137C-4E3B-B872-F4BC32C43C3D}" type="presOf" srcId="{C3327E98-1E10-4206-B57E-F81244DDD533}" destId="{67A1F69E-C926-4175-8EF0-EC9E8AFA4B46}" srcOrd="0" destOrd="0" presId="urn:microsoft.com/office/officeart/2005/8/layout/process5"/>
    <dgm:cxn modelId="{288BE81A-3E93-4B46-80C7-E6DDF19F80C2}" type="presOf" srcId="{76EC814A-35FA-41ED-B10A-236B26825BA7}" destId="{13B78F93-9E80-4755-A323-9689D8DECC57}" srcOrd="1" destOrd="0" presId="urn:microsoft.com/office/officeart/2005/8/layout/process5"/>
    <dgm:cxn modelId="{479EAB34-DD3F-4A87-A4A3-4CDC304E8866}" type="presOf" srcId="{4AEA9772-498B-4A7D-8FBC-65C72E5384FE}" destId="{78B8B8C7-C92F-49B8-8D20-06D427A8A2FA}" srcOrd="0" destOrd="0" presId="urn:microsoft.com/office/officeart/2005/8/layout/process5"/>
    <dgm:cxn modelId="{9D75B243-C913-4DB7-AAD5-2838AB44ADC7}" type="presOf" srcId="{0C62EB7E-D4E0-49F5-BBB6-50EB39F6A944}" destId="{25C0E271-EE96-401B-BC0B-7E56E305D9C1}" srcOrd="1" destOrd="0" presId="urn:microsoft.com/office/officeart/2005/8/layout/process5"/>
    <dgm:cxn modelId="{E4E09445-5BCA-4173-9AD7-90C8F526DFE2}" type="presOf" srcId="{47648B2A-33ED-4028-B2F3-B4F524D3762B}" destId="{5138205C-F2A8-496C-8DCF-600DE54D6393}" srcOrd="0" destOrd="0" presId="urn:microsoft.com/office/officeart/2005/8/layout/process5"/>
    <dgm:cxn modelId="{C2A31B8B-E926-4FEE-9050-EB8924456347}" type="presOf" srcId="{76EC814A-35FA-41ED-B10A-236B26825BA7}" destId="{D808AEBB-F837-44E3-A146-4769901CB08D}"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ABA3EB94-8101-4C0C-B06F-83E3418A6B13}" type="presOf" srcId="{9B5ED3AA-8E83-460F-B86F-44104E144176}" destId="{6C154956-750C-4CBF-BB94-422A3BEF206B}" srcOrd="0" destOrd="0" presId="urn:microsoft.com/office/officeart/2005/8/layout/process5"/>
    <dgm:cxn modelId="{C174E799-4C5B-44F9-818F-516E94FB6B1F}" type="presOf" srcId="{D1B6DC8B-AABB-428C-BA6F-DF069B929066}" destId="{05F2F4A8-DCB8-4DEF-AC3F-2211663DBAB6}"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A8126AA7-123E-4DEA-B681-C550BDDB8D98}" type="presOf" srcId="{D1B6DC8B-AABB-428C-BA6F-DF069B929066}" destId="{E2C657F6-1940-4324-875D-FF2FE954D413}" srcOrd="1"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20F0D7D3-E216-4DF3-93AB-34D774B115D5}" type="presOf" srcId="{121F74F1-FDD4-4EA8-A5BE-6B67F4871C5A}" destId="{6D0BBEBF-42DC-4E79-A91E-A668B3BA1989}"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4ADFD2EC-DE82-4D86-91FF-1EB34A59F4D4}" type="presOf" srcId="{0C62EB7E-D4E0-49F5-BBB6-50EB39F6A944}" destId="{11F11881-67C4-464B-B2A0-7F15A4CA74F3}" srcOrd="0" destOrd="0" presId="urn:microsoft.com/office/officeart/2005/8/layout/process5"/>
    <dgm:cxn modelId="{BE0DB7F1-FF70-4AD2-9A17-9B5C28F622D9}" type="presOf" srcId="{9B5ED3AA-8E83-460F-B86F-44104E144176}" destId="{687127F3-6656-4F8F-8088-466EFD2A454B}" srcOrd="1" destOrd="0" presId="urn:microsoft.com/office/officeart/2005/8/layout/process5"/>
    <dgm:cxn modelId="{A8314DF8-7F05-43FC-8881-0A18B07A06CF}" type="presOf" srcId="{45F05D4F-6A7F-4BA7-940D-874B1B917549}" destId="{18343954-0F46-49EC-800A-08714300477C}" srcOrd="0" destOrd="0" presId="urn:microsoft.com/office/officeart/2005/8/layout/process5"/>
    <dgm:cxn modelId="{5FEB34DD-FAAB-44C1-A13E-DC169E3C3C24}" type="presParOf" srcId="{67A1F69E-C926-4175-8EF0-EC9E8AFA4B46}" destId="{5138205C-F2A8-496C-8DCF-600DE54D6393}" srcOrd="0" destOrd="0" presId="urn:microsoft.com/office/officeart/2005/8/layout/process5"/>
    <dgm:cxn modelId="{37889829-4005-4EDC-95C5-F3BC901A28A3}" type="presParOf" srcId="{67A1F69E-C926-4175-8EF0-EC9E8AFA4B46}" destId="{D808AEBB-F837-44E3-A146-4769901CB08D}" srcOrd="1" destOrd="0" presId="urn:microsoft.com/office/officeart/2005/8/layout/process5"/>
    <dgm:cxn modelId="{89E35306-6100-4C83-B5E7-482700789DCB}" type="presParOf" srcId="{D808AEBB-F837-44E3-A146-4769901CB08D}" destId="{13B78F93-9E80-4755-A323-9689D8DECC57}" srcOrd="0" destOrd="0" presId="urn:microsoft.com/office/officeart/2005/8/layout/process5"/>
    <dgm:cxn modelId="{2DE5437A-0DDF-47A2-B878-DC9BDE4570DE}" type="presParOf" srcId="{67A1F69E-C926-4175-8EF0-EC9E8AFA4B46}" destId="{6D0BBEBF-42DC-4E79-A91E-A668B3BA1989}" srcOrd="2" destOrd="0" presId="urn:microsoft.com/office/officeart/2005/8/layout/process5"/>
    <dgm:cxn modelId="{D412D206-4EBF-419D-958B-257D2349CBD9}" type="presParOf" srcId="{67A1F69E-C926-4175-8EF0-EC9E8AFA4B46}" destId="{05F2F4A8-DCB8-4DEF-AC3F-2211663DBAB6}" srcOrd="3" destOrd="0" presId="urn:microsoft.com/office/officeart/2005/8/layout/process5"/>
    <dgm:cxn modelId="{2AC1C02F-C2BA-4DE6-B65D-0CD76D4CC4FC}" type="presParOf" srcId="{05F2F4A8-DCB8-4DEF-AC3F-2211663DBAB6}" destId="{E2C657F6-1940-4324-875D-FF2FE954D413}" srcOrd="0" destOrd="0" presId="urn:microsoft.com/office/officeart/2005/8/layout/process5"/>
    <dgm:cxn modelId="{7F975A81-ABEF-49A4-999D-875EA53A535B}" type="presParOf" srcId="{67A1F69E-C926-4175-8EF0-EC9E8AFA4B46}" destId="{A0F5D903-B3E5-42A8-AF88-F76845A333BE}" srcOrd="4" destOrd="0" presId="urn:microsoft.com/office/officeart/2005/8/layout/process5"/>
    <dgm:cxn modelId="{CE5D4424-64C0-4339-9C59-C2C77030BCA9}" type="presParOf" srcId="{67A1F69E-C926-4175-8EF0-EC9E8AFA4B46}" destId="{6C154956-750C-4CBF-BB94-422A3BEF206B}" srcOrd="5" destOrd="0" presId="urn:microsoft.com/office/officeart/2005/8/layout/process5"/>
    <dgm:cxn modelId="{7D9A8430-118A-4D77-AFA3-871557561C96}" type="presParOf" srcId="{6C154956-750C-4CBF-BB94-422A3BEF206B}" destId="{687127F3-6656-4F8F-8088-466EFD2A454B}" srcOrd="0" destOrd="0" presId="urn:microsoft.com/office/officeart/2005/8/layout/process5"/>
    <dgm:cxn modelId="{309F3A6E-55F3-4AEA-A7B2-37A5A3597735}" type="presParOf" srcId="{67A1F69E-C926-4175-8EF0-EC9E8AFA4B46}" destId="{78B8B8C7-C92F-49B8-8D20-06D427A8A2FA}" srcOrd="6" destOrd="0" presId="urn:microsoft.com/office/officeart/2005/8/layout/process5"/>
    <dgm:cxn modelId="{5DE5CB56-69D6-4316-96A0-77EA983ECC55}" type="presParOf" srcId="{67A1F69E-C926-4175-8EF0-EC9E8AFA4B46}" destId="{11F11881-67C4-464B-B2A0-7F15A4CA74F3}" srcOrd="7" destOrd="0" presId="urn:microsoft.com/office/officeart/2005/8/layout/process5"/>
    <dgm:cxn modelId="{86E2BF62-7D93-4D56-9FFD-20628B5256BA}" type="presParOf" srcId="{11F11881-67C4-464B-B2A0-7F15A4CA74F3}" destId="{25C0E271-EE96-401B-BC0B-7E56E305D9C1}" srcOrd="0" destOrd="0" presId="urn:microsoft.com/office/officeart/2005/8/layout/process5"/>
    <dgm:cxn modelId="{B44DADAA-320B-4550-AA54-176DFA4216AD}"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Black" pitchFamily="34" charset="0"/>
            </a:rPr>
            <a:t>Servic</a:t>
          </a:r>
          <a:r>
            <a:rPr lang="en-US" sz="1000" kern="1200">
              <a:latin typeface="Arial Black" pitchFamily="34" charset="0"/>
            </a:rPr>
            <a:t>e</a:t>
          </a:r>
          <a:r>
            <a:rPr lang="en-US" sz="1000" kern="120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5197846"/>
            <a:satOff val="-23984"/>
            <a:lumOff val="88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10395692"/>
            <a:satOff val="-47968"/>
            <a:lumOff val="1765"/>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62161" y="101766"/>
          <a:ext cx="1081794" cy="87983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60%</a:t>
          </a:r>
        </a:p>
        <a:p>
          <a:pPr marL="0" lvl="0" indent="0" algn="ctr" defTabSz="488950">
            <a:lnSpc>
              <a:spcPct val="90000"/>
            </a:lnSpc>
            <a:spcBef>
              <a:spcPct val="0"/>
            </a:spcBef>
            <a:spcAft>
              <a:spcPct val="35000"/>
            </a:spcAft>
            <a:buNone/>
          </a:pPr>
          <a:r>
            <a:rPr lang="en-US" sz="1100" kern="1200" dirty="0"/>
            <a:t>CORE SUBJECT</a:t>
          </a:r>
        </a:p>
      </dsp:txBody>
      <dsp:txXfrm>
        <a:off x="187931" y="127536"/>
        <a:ext cx="1030254" cy="828296"/>
      </dsp:txXfrm>
    </dsp:sp>
    <dsp:sp modelId="{D808AEBB-F837-44E3-A146-4769901CB08D}">
      <dsp:nvSpPr>
        <dsp:cNvPr id="0" name=""/>
        <dsp:cNvSpPr/>
      </dsp:nvSpPr>
      <dsp:spPr>
        <a:xfrm>
          <a:off x="1339154" y="407542"/>
          <a:ext cx="229340" cy="26828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39154" y="461199"/>
        <a:ext cx="160538" cy="160971"/>
      </dsp:txXfrm>
    </dsp:sp>
    <dsp:sp modelId="{6D0BBEBF-42DC-4E79-A91E-A668B3BA1989}">
      <dsp:nvSpPr>
        <dsp:cNvPr id="0" name=""/>
        <dsp:cNvSpPr/>
      </dsp:nvSpPr>
      <dsp:spPr>
        <a:xfrm>
          <a:off x="1676674" y="1445"/>
          <a:ext cx="1367410" cy="1080479"/>
        </a:xfrm>
        <a:prstGeom prst="roundRect">
          <a:avLst>
            <a:gd name="adj" fmla="val 1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20%</a:t>
          </a:r>
        </a:p>
        <a:p>
          <a:pPr marL="0" lvl="0" indent="0" algn="ctr" defTabSz="488950">
            <a:lnSpc>
              <a:spcPct val="90000"/>
            </a:lnSpc>
            <a:spcBef>
              <a:spcPct val="0"/>
            </a:spcBef>
            <a:spcAft>
              <a:spcPct val="35000"/>
            </a:spcAft>
            <a:buNone/>
          </a:pPr>
          <a:r>
            <a:rPr lang="en-US" sz="1100" b="1" kern="1200" dirty="0">
              <a:solidFill>
                <a:schemeClr val="tx1"/>
              </a:solidFill>
            </a:rPr>
            <a:t>HORIZONTAL</a:t>
          </a:r>
        </a:p>
        <a:p>
          <a:pPr marL="0" lvl="0" indent="0" algn="ctr" defTabSz="488950">
            <a:lnSpc>
              <a:spcPct val="90000"/>
            </a:lnSpc>
            <a:spcBef>
              <a:spcPct val="0"/>
            </a:spcBef>
            <a:spcAft>
              <a:spcPct val="35000"/>
            </a:spcAft>
            <a:buNone/>
          </a:pPr>
          <a:r>
            <a:rPr lang="en-US" sz="1100" b="1" kern="1200" dirty="0">
              <a:solidFill>
                <a:schemeClr val="tx1"/>
              </a:solidFill>
            </a:rPr>
            <a:t>INTEGRATION</a:t>
          </a:r>
        </a:p>
        <a:p>
          <a:pPr marL="0" lvl="0" indent="0" algn="ctr" defTabSz="488950">
            <a:lnSpc>
              <a:spcPct val="90000"/>
            </a:lnSpc>
            <a:spcBef>
              <a:spcPct val="0"/>
            </a:spcBef>
            <a:spcAft>
              <a:spcPct val="35000"/>
            </a:spcAft>
            <a:buNone/>
          </a:pPr>
          <a:r>
            <a:rPr lang="en-US" sz="1100" b="1" kern="1200" dirty="0">
              <a:solidFill>
                <a:schemeClr val="tx1"/>
              </a:solidFill>
            </a:rPr>
            <a:t>Physiology</a:t>
          </a:r>
        </a:p>
        <a:p>
          <a:pPr marL="0" lvl="0" indent="0" algn="ctr" defTabSz="488950">
            <a:lnSpc>
              <a:spcPct val="90000"/>
            </a:lnSpc>
            <a:spcBef>
              <a:spcPct val="0"/>
            </a:spcBef>
            <a:spcAft>
              <a:spcPct val="35000"/>
            </a:spcAft>
            <a:buNone/>
          </a:pPr>
          <a:r>
            <a:rPr lang="en-US" sz="1100" b="1" kern="1200" dirty="0">
              <a:solidFill>
                <a:schemeClr val="tx1"/>
              </a:solidFill>
            </a:rPr>
            <a:t>biochemistry</a:t>
          </a:r>
          <a:r>
            <a:rPr lang="en-US" sz="1050" b="1" kern="1200" dirty="0">
              <a:solidFill>
                <a:schemeClr val="tx1"/>
              </a:solidFill>
            </a:rPr>
            <a:t> </a:t>
          </a:r>
        </a:p>
      </dsp:txBody>
      <dsp:txXfrm>
        <a:off x="1708320" y="33091"/>
        <a:ext cx="1304118" cy="1017187"/>
      </dsp:txXfrm>
    </dsp:sp>
    <dsp:sp modelId="{05F2F4A8-DCB8-4DEF-AC3F-2211663DBAB6}">
      <dsp:nvSpPr>
        <dsp:cNvPr id="0" name=""/>
        <dsp:cNvSpPr/>
      </dsp:nvSpPr>
      <dsp:spPr>
        <a:xfrm rot="5079177">
          <a:off x="2309856" y="1169861"/>
          <a:ext cx="243745" cy="268285"/>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2347835" y="1182291"/>
        <a:ext cx="160971" cy="170622"/>
      </dsp:txXfrm>
    </dsp:sp>
    <dsp:sp modelId="{A0F5D903-B3E5-42A8-AF88-F76845A333BE}">
      <dsp:nvSpPr>
        <dsp:cNvPr id="0" name=""/>
        <dsp:cNvSpPr/>
      </dsp:nvSpPr>
      <dsp:spPr>
        <a:xfrm>
          <a:off x="1962289" y="1539820"/>
          <a:ext cx="1081794" cy="1055321"/>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8%</a:t>
          </a:r>
        </a:p>
        <a:p>
          <a:pPr marL="0" lvl="0" indent="0" algn="ctr" defTabSz="533400">
            <a:lnSpc>
              <a:spcPct val="90000"/>
            </a:lnSpc>
            <a:spcBef>
              <a:spcPct val="0"/>
            </a:spcBef>
            <a:spcAft>
              <a:spcPct val="35000"/>
            </a:spcAft>
            <a:buNone/>
          </a:pPr>
          <a:r>
            <a:rPr lang="en-US" sz="1200" b="1" kern="1200" dirty="0">
              <a:solidFill>
                <a:schemeClr val="tx1"/>
              </a:solidFill>
            </a:rPr>
            <a:t>VERTICAL INTEGRATION</a:t>
          </a:r>
        </a:p>
        <a:p>
          <a:pPr marL="0" lvl="0" indent="0" algn="ctr" defTabSz="533400">
            <a:lnSpc>
              <a:spcPct val="90000"/>
            </a:lnSpc>
            <a:spcBef>
              <a:spcPct val="0"/>
            </a:spcBef>
            <a:spcAft>
              <a:spcPct val="35000"/>
            </a:spcAft>
            <a:buNone/>
          </a:pPr>
          <a:r>
            <a:rPr lang="en-US" sz="1200" b="1" kern="1200" dirty="0">
              <a:solidFill>
                <a:schemeClr val="tx1"/>
              </a:solidFill>
            </a:rPr>
            <a:t>Pathology</a:t>
          </a:r>
        </a:p>
        <a:p>
          <a:pPr marL="0" lvl="0" indent="0" algn="ctr" defTabSz="533400">
            <a:lnSpc>
              <a:spcPct val="90000"/>
            </a:lnSpc>
            <a:spcBef>
              <a:spcPct val="0"/>
            </a:spcBef>
            <a:spcAft>
              <a:spcPct val="35000"/>
            </a:spcAft>
            <a:buNone/>
          </a:pPr>
          <a:r>
            <a:rPr lang="en-US" sz="1200" b="1" kern="1200" dirty="0">
              <a:solidFill>
                <a:schemeClr val="tx1"/>
              </a:solidFill>
            </a:rPr>
            <a:t>pharmacolog</a:t>
          </a:r>
          <a:r>
            <a:rPr lang="en-US" sz="1000" b="1" kern="1200" dirty="0">
              <a:solidFill>
                <a:schemeClr val="tx1"/>
              </a:solidFill>
            </a:rPr>
            <a:t>y</a:t>
          </a:r>
        </a:p>
      </dsp:txBody>
      <dsp:txXfrm>
        <a:off x="1993198" y="1570729"/>
        <a:ext cx="1019976" cy="993503"/>
      </dsp:txXfrm>
    </dsp:sp>
    <dsp:sp modelId="{6C154956-750C-4CBF-BB94-422A3BEF206B}">
      <dsp:nvSpPr>
        <dsp:cNvPr id="0" name=""/>
        <dsp:cNvSpPr/>
      </dsp:nvSpPr>
      <dsp:spPr>
        <a:xfrm rot="10800000">
          <a:off x="1637751" y="1933338"/>
          <a:ext cx="229340" cy="268285"/>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706553" y="1986995"/>
        <a:ext cx="160538" cy="160971"/>
      </dsp:txXfrm>
    </dsp:sp>
    <dsp:sp modelId="{78B8B8C7-C92F-49B8-8D20-06D427A8A2FA}">
      <dsp:nvSpPr>
        <dsp:cNvPr id="0" name=""/>
        <dsp:cNvSpPr/>
      </dsp:nvSpPr>
      <dsp:spPr>
        <a:xfrm>
          <a:off x="447776" y="1514642"/>
          <a:ext cx="1081794" cy="1105676"/>
        </a:xfrm>
        <a:prstGeom prst="roundRect">
          <a:avLst>
            <a:gd name="adj" fmla="val 1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7%</a:t>
          </a:r>
        </a:p>
        <a:p>
          <a:pPr marL="0" lvl="0" indent="0" algn="ctr" defTabSz="488950">
            <a:lnSpc>
              <a:spcPct val="90000"/>
            </a:lnSpc>
            <a:spcBef>
              <a:spcPct val="0"/>
            </a:spcBef>
            <a:spcAft>
              <a:spcPct val="35000"/>
            </a:spcAft>
            <a:buNone/>
          </a:pPr>
          <a:r>
            <a:rPr lang="en-US" sz="1100" b="1" kern="1200" dirty="0">
              <a:solidFill>
                <a:schemeClr val="tx1"/>
              </a:solidFill>
            </a:rPr>
            <a:t>VERTICAL INTEGRATION</a:t>
          </a:r>
        </a:p>
        <a:p>
          <a:pPr marL="0" lvl="0" indent="0" algn="ctr" defTabSz="488950">
            <a:lnSpc>
              <a:spcPct val="90000"/>
            </a:lnSpc>
            <a:spcBef>
              <a:spcPct val="0"/>
            </a:spcBef>
            <a:spcAft>
              <a:spcPct val="35000"/>
            </a:spcAft>
            <a:buNone/>
          </a:pPr>
          <a:r>
            <a:rPr lang="en-US" sz="1100" b="1" kern="1200" dirty="0">
              <a:solidFill>
                <a:schemeClr val="tx1"/>
              </a:solidFill>
            </a:rPr>
            <a:t>Clinical integration </a:t>
          </a:r>
        </a:p>
      </dsp:txBody>
      <dsp:txXfrm>
        <a:off x="479461" y="1546327"/>
        <a:ext cx="1018424" cy="1042306"/>
      </dsp:txXfrm>
    </dsp:sp>
    <dsp:sp modelId="{11F11881-67C4-464B-B2A0-7F15A4CA74F3}">
      <dsp:nvSpPr>
        <dsp:cNvPr id="0" name=""/>
        <dsp:cNvSpPr/>
      </dsp:nvSpPr>
      <dsp:spPr>
        <a:xfrm rot="5400000">
          <a:off x="874004" y="2696044"/>
          <a:ext cx="229340" cy="268285"/>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908189" y="2715516"/>
        <a:ext cx="160971" cy="160538"/>
      </dsp:txXfrm>
    </dsp:sp>
    <dsp:sp modelId="{18343954-0F46-49EC-800A-08714300477C}">
      <dsp:nvSpPr>
        <dsp:cNvPr id="0" name=""/>
        <dsp:cNvSpPr/>
      </dsp:nvSpPr>
      <dsp:spPr>
        <a:xfrm>
          <a:off x="447776" y="3053037"/>
          <a:ext cx="1081794" cy="1346068"/>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dirty="0">
              <a:solidFill>
                <a:schemeClr val="tx1"/>
              </a:solidFill>
            </a:rPr>
            <a:t>5%</a:t>
          </a:r>
        </a:p>
        <a:p>
          <a:pPr marL="0" lvl="0" indent="0" algn="ctr" defTabSz="466725">
            <a:lnSpc>
              <a:spcPct val="90000"/>
            </a:lnSpc>
            <a:spcBef>
              <a:spcPct val="0"/>
            </a:spcBef>
            <a:spcAft>
              <a:spcPct val="35000"/>
            </a:spcAft>
            <a:buNone/>
          </a:pPr>
          <a:r>
            <a:rPr lang="en-US" sz="1050" b="1" kern="1200" dirty="0">
              <a:solidFill>
                <a:schemeClr val="tx1"/>
              </a:solidFill>
            </a:rPr>
            <a:t>VERTICAL INTEGRATION</a:t>
          </a:r>
        </a:p>
        <a:p>
          <a:pPr marL="0" lvl="0" indent="0" algn="ctr" defTabSz="466725">
            <a:lnSpc>
              <a:spcPct val="90000"/>
            </a:lnSpc>
            <a:spcBef>
              <a:spcPct val="0"/>
            </a:spcBef>
            <a:spcAft>
              <a:spcPct val="35000"/>
            </a:spcAft>
            <a:buNone/>
          </a:pPr>
          <a:r>
            <a:rPr lang="en-US" sz="1050" b="1" kern="1200" dirty="0">
              <a:solidFill>
                <a:schemeClr val="tx1"/>
              </a:solidFill>
            </a:rPr>
            <a:t>Research, professionalism</a:t>
          </a:r>
        </a:p>
        <a:p>
          <a:pPr marL="0" lvl="0" indent="0" algn="ctr" defTabSz="466725">
            <a:lnSpc>
              <a:spcPct val="90000"/>
            </a:lnSpc>
            <a:spcBef>
              <a:spcPct val="0"/>
            </a:spcBef>
            <a:spcAft>
              <a:spcPct val="35000"/>
            </a:spcAft>
            <a:buNone/>
          </a:pPr>
          <a:r>
            <a:rPr lang="en-US" sz="1050" b="1" kern="1200" dirty="0">
              <a:solidFill>
                <a:schemeClr val="tx1"/>
              </a:solidFill>
            </a:rPr>
            <a:t>Ethics </a:t>
          </a:r>
        </a:p>
        <a:p>
          <a:pPr marL="0" lvl="0" indent="0" algn="ctr" defTabSz="466725">
            <a:lnSpc>
              <a:spcPct val="90000"/>
            </a:lnSpc>
            <a:spcBef>
              <a:spcPct val="0"/>
            </a:spcBef>
            <a:spcAft>
              <a:spcPct val="35000"/>
            </a:spcAft>
            <a:buNone/>
          </a:pPr>
          <a:r>
            <a:rPr lang="en-US" sz="1050" b="1" kern="1200" dirty="0">
              <a:solidFill>
                <a:schemeClr val="tx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479461" y="3084722"/>
        <a:ext cx="1018424" cy="1282698"/>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ED909-80D0-4102-A3C0-9B4409199596}"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60961-DE37-495C-BBB5-7B5C5529B022}" type="slidenum">
              <a:rPr lang="en-US" smtClean="0"/>
              <a:t>‹#›</a:t>
            </a:fld>
            <a:endParaRPr lang="en-US"/>
          </a:p>
        </p:txBody>
      </p:sp>
    </p:spTree>
    <p:extLst>
      <p:ext uri="{BB962C8B-B14F-4D97-AF65-F5344CB8AC3E}">
        <p14:creationId xmlns:p14="http://schemas.microsoft.com/office/powerpoint/2010/main" val="395719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3</a:t>
            </a:fld>
            <a:endParaRPr lang="en-US"/>
          </a:p>
        </p:txBody>
      </p:sp>
    </p:spTree>
    <p:extLst>
      <p:ext uri="{BB962C8B-B14F-4D97-AF65-F5344CB8AC3E}">
        <p14:creationId xmlns:p14="http://schemas.microsoft.com/office/powerpoint/2010/main" val="391269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389C75-F408-4FAE-A3CF-345D28FBB655}" type="datetime1">
              <a:rPr lang="en-US" smtClean="0"/>
              <a:t>4/18/2024</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7175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DB391-3915-4BC8-9135-B29DF9A491C2}" type="datetime1">
              <a:rPr lang="en-US" smtClean="0"/>
              <a:t>4/18/2024</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44955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529AB9-D748-4402-A6EC-8A92A25F5CA8}" type="datetime1">
              <a:rPr lang="en-US" smtClean="0"/>
              <a:t>4/18/2024</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3883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CBF7D3-94CE-4B73-9E85-D25982116B41}" type="datetime1">
              <a:rPr lang="en-US" smtClean="0"/>
              <a:t>4/18/2024</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30864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B3FC94-37AC-41F3-BA83-F26A7CC761C6}" type="datetime1">
              <a:rPr lang="en-US" smtClean="0"/>
              <a:t>4/18/2024</a:t>
            </a:fld>
            <a:endParaRPr lang="en-US"/>
          </a:p>
        </p:txBody>
      </p:sp>
      <p:sp>
        <p:nvSpPr>
          <p:cNvPr id="5" name="Footer Placeholder 4"/>
          <p:cNvSpPr>
            <a:spLocks noGrp="1"/>
          </p:cNvSpPr>
          <p:nvPr>
            <p:ph type="ftr" sz="quarter" idx="11"/>
          </p:nvPr>
        </p:nvSpPr>
        <p:spPr/>
        <p:txBody>
          <a:bodyPr/>
          <a:lstStyle/>
          <a:p>
            <a:r>
              <a:rPr lang="en-US"/>
              <a:t>CORE CONCEPT</a:t>
            </a:r>
          </a:p>
        </p:txBody>
      </p:sp>
      <p:sp>
        <p:nvSpPr>
          <p:cNvPr id="6" name="Slide Number Placeholder 5"/>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0217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B71F3-93A3-4E2A-809C-27E9540CF989}" type="datetime1">
              <a:rPr lang="en-US" smtClean="0"/>
              <a:t>4/18/2024</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491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7F4C3A-4E5D-4ABD-8F2C-97BD1E5E8DDA}" type="datetime1">
              <a:rPr lang="en-US" smtClean="0"/>
              <a:t>4/18/2024</a:t>
            </a:fld>
            <a:endParaRPr lang="en-US"/>
          </a:p>
        </p:txBody>
      </p:sp>
      <p:sp>
        <p:nvSpPr>
          <p:cNvPr id="8" name="Footer Placeholder 7"/>
          <p:cNvSpPr>
            <a:spLocks noGrp="1"/>
          </p:cNvSpPr>
          <p:nvPr>
            <p:ph type="ftr" sz="quarter" idx="11"/>
          </p:nvPr>
        </p:nvSpPr>
        <p:spPr/>
        <p:txBody>
          <a:bodyPr/>
          <a:lstStyle/>
          <a:p>
            <a:r>
              <a:rPr lang="en-US"/>
              <a:t>CORE CONCEPT</a:t>
            </a:r>
          </a:p>
        </p:txBody>
      </p:sp>
      <p:sp>
        <p:nvSpPr>
          <p:cNvPr id="9" name="Slide Number Placeholder 8"/>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429999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F0DF65-97D5-4CB3-9073-237718C0C30E}" type="datetime1">
              <a:rPr lang="en-US" smtClean="0"/>
              <a:t>4/18/2024</a:t>
            </a:fld>
            <a:endParaRPr lang="en-US"/>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114097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78A68-69A0-47F8-92EA-A6C0C9730DFB}" type="datetime1">
              <a:rPr lang="en-US" smtClean="0"/>
              <a:t>4/18/2024</a:t>
            </a:fld>
            <a:endParaRPr lang="en-US"/>
          </a:p>
        </p:txBody>
      </p:sp>
      <p:sp>
        <p:nvSpPr>
          <p:cNvPr id="3" name="Footer Placeholder 2"/>
          <p:cNvSpPr>
            <a:spLocks noGrp="1"/>
          </p:cNvSpPr>
          <p:nvPr>
            <p:ph type="ftr" sz="quarter" idx="11"/>
          </p:nvPr>
        </p:nvSpPr>
        <p:spPr/>
        <p:txBody>
          <a:bodyPr/>
          <a:lstStyle/>
          <a:p>
            <a:r>
              <a:rPr lang="en-US"/>
              <a:t>CORE CONCEPT</a:t>
            </a:r>
          </a:p>
        </p:txBody>
      </p:sp>
      <p:sp>
        <p:nvSpPr>
          <p:cNvPr id="4" name="Slide Number Placeholder 3"/>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389732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48885-B902-4DE8-B735-F5649770A0FE}" type="datetime1">
              <a:rPr lang="en-US" smtClean="0"/>
              <a:t>4/18/2024</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09898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701AB-0530-4AFB-A1DB-630DF75A3B34}" type="datetime1">
              <a:rPr lang="en-US" smtClean="0"/>
              <a:t>4/18/2024</a:t>
            </a:fld>
            <a:endParaRPr lang="en-US"/>
          </a:p>
        </p:txBody>
      </p:sp>
      <p:sp>
        <p:nvSpPr>
          <p:cNvPr id="6" name="Footer Placeholder 5"/>
          <p:cNvSpPr>
            <a:spLocks noGrp="1"/>
          </p:cNvSpPr>
          <p:nvPr>
            <p:ph type="ftr" sz="quarter" idx="11"/>
          </p:nvPr>
        </p:nvSpPr>
        <p:spPr/>
        <p:txBody>
          <a:bodyPr/>
          <a:lstStyle/>
          <a:p>
            <a:r>
              <a:rPr lang="en-US"/>
              <a:t>CORE CONCEPT</a:t>
            </a:r>
          </a:p>
        </p:txBody>
      </p:sp>
      <p:sp>
        <p:nvSpPr>
          <p:cNvPr id="7" name="Slide Number Placeholder 6"/>
          <p:cNvSpPr>
            <a:spLocks noGrp="1"/>
          </p:cNvSpPr>
          <p:nvPr>
            <p:ph type="sldNum" sz="quarter" idx="12"/>
          </p:nvPr>
        </p:nvSpPr>
        <p:spPr/>
        <p:txBody>
          <a:bodyPr/>
          <a:lstStyle/>
          <a:p>
            <a:fld id="{33F258A4-93E7-48C4-BC13-30970DC65C9C}" type="slidenum">
              <a:rPr lang="en-US" smtClean="0"/>
              <a:t>‹#›</a:t>
            </a:fld>
            <a:endParaRPr lang="en-US"/>
          </a:p>
        </p:txBody>
      </p:sp>
    </p:spTree>
    <p:extLst>
      <p:ext uri="{BB962C8B-B14F-4D97-AF65-F5344CB8AC3E}">
        <p14:creationId xmlns:p14="http://schemas.microsoft.com/office/powerpoint/2010/main" val="222875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97D30-CBA5-428A-A20D-287159FCED3D}" type="datetime1">
              <a:rPr lang="en-US" smtClean="0"/>
              <a:t>4/18/2024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CORE CONCEPT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258A4-93E7-48C4-BC13-30970DC65C9C}" type="slidenum">
              <a:rPr lang="en-US" smtClean="0"/>
              <a:t>‹#›</a:t>
            </a:fld>
            <a:endParaRPr lang="en-US"/>
          </a:p>
        </p:txBody>
      </p:sp>
    </p:spTree>
    <p:extLst>
      <p:ext uri="{BB962C8B-B14F-4D97-AF65-F5344CB8AC3E}">
        <p14:creationId xmlns:p14="http://schemas.microsoft.com/office/powerpoint/2010/main" val="17330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teachmeanatomy.info/" TargetMode="External"/><Relationship Id="rId2" Type="http://schemas.openxmlformats.org/officeDocument/2006/relationships/hyperlink" Target="http://www.anatomyzone.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CE1212-8ACD-46E4-A04E-2896D0E0BDB4}"/>
              </a:ext>
            </a:extLst>
          </p:cNvPr>
          <p:cNvSpPr>
            <a:spLocks noGrp="1"/>
          </p:cNvSpPr>
          <p:nvPr>
            <p:ph type="ctrTitle"/>
          </p:nvPr>
        </p:nvSpPr>
        <p:spPr>
          <a:xfrm>
            <a:off x="1524000" y="1122363"/>
            <a:ext cx="9144000" cy="3408540"/>
          </a:xfrm>
        </p:spPr>
        <p:txBody>
          <a:bodyPr>
            <a:normAutofit/>
          </a:bodyPr>
          <a:lstStyle/>
          <a:p>
            <a:br>
              <a:rPr lang="en-US" sz="3600" dirty="0">
                <a:highlight>
                  <a:srgbClr val="C0C0C0"/>
                </a:highlight>
              </a:rPr>
            </a:br>
            <a:r>
              <a:rPr lang="en-US" sz="3600" dirty="0">
                <a:highlight>
                  <a:srgbClr val="C0C0C0"/>
                </a:highlight>
              </a:rPr>
              <a:t>1</a:t>
            </a:r>
            <a:r>
              <a:rPr lang="en-US" sz="3600" baseline="30000" dirty="0">
                <a:highlight>
                  <a:srgbClr val="C0C0C0"/>
                </a:highlight>
              </a:rPr>
              <a:t>st</a:t>
            </a:r>
            <a:r>
              <a:rPr lang="en-US" sz="3600" dirty="0">
                <a:highlight>
                  <a:srgbClr val="C0C0C0"/>
                </a:highlight>
              </a:rPr>
              <a:t> Year MBBS SGD</a:t>
            </a:r>
            <a:br>
              <a:rPr lang="en-US" sz="3600" dirty="0">
                <a:highlight>
                  <a:srgbClr val="FF0000"/>
                </a:highlight>
              </a:rPr>
            </a:br>
            <a:r>
              <a:rPr lang="en-US" sz="3600" dirty="0">
                <a:solidFill>
                  <a:srgbClr val="FF0000"/>
                </a:solidFill>
              </a:rPr>
              <a:t>Bones of the Forearm</a:t>
            </a:r>
            <a:br>
              <a:rPr lang="en-US" sz="3600" dirty="0">
                <a:solidFill>
                  <a:srgbClr val="FF0000"/>
                </a:solidFill>
              </a:rPr>
            </a:br>
            <a:r>
              <a:rPr lang="en-US" sz="3600" dirty="0">
                <a:solidFill>
                  <a:srgbClr val="FF0000"/>
                </a:solidFill>
              </a:rPr>
              <a:t> (Radius and Ulna)</a:t>
            </a:r>
            <a:endParaRPr lang="en-PK" sz="3600" dirty="0">
              <a:solidFill>
                <a:srgbClr val="FF0000"/>
              </a:solidFill>
            </a:endParaRPr>
          </a:p>
        </p:txBody>
      </p:sp>
      <p:sp>
        <p:nvSpPr>
          <p:cNvPr id="6" name="Subtitle 5">
            <a:extLst>
              <a:ext uri="{FF2B5EF4-FFF2-40B4-BE49-F238E27FC236}">
                <a16:creationId xmlns:a16="http://schemas.microsoft.com/office/drawing/2014/main" id="{D4C51E15-AF6E-4A4D-BF8D-14A60399995C}"/>
              </a:ext>
            </a:extLst>
          </p:cNvPr>
          <p:cNvSpPr>
            <a:spLocks noGrp="1"/>
          </p:cNvSpPr>
          <p:nvPr>
            <p:ph type="subTitle" idx="1"/>
          </p:nvPr>
        </p:nvSpPr>
        <p:spPr>
          <a:xfrm>
            <a:off x="1524000" y="5950614"/>
            <a:ext cx="2514600" cy="498295"/>
          </a:xfrm>
        </p:spPr>
        <p:txBody>
          <a:bodyPr>
            <a:normAutofit/>
          </a:bodyPr>
          <a:lstStyle/>
          <a:p>
            <a:r>
              <a:rPr lang="en-US" dirty="0"/>
              <a:t>18</a:t>
            </a:r>
            <a:r>
              <a:rPr lang="en-US" baseline="30000" dirty="0"/>
              <a:t>th</a:t>
            </a:r>
            <a:r>
              <a:rPr lang="en-US" dirty="0"/>
              <a:t> April 2024</a:t>
            </a:r>
          </a:p>
          <a:p>
            <a:endParaRPr lang="en-PK" dirty="0"/>
          </a:p>
        </p:txBody>
      </p:sp>
      <p:pic>
        <p:nvPicPr>
          <p:cNvPr id="7" name="Picture 6">
            <a:extLst>
              <a:ext uri="{FF2B5EF4-FFF2-40B4-BE49-F238E27FC236}">
                <a16:creationId xmlns:a16="http://schemas.microsoft.com/office/drawing/2014/main" id="{E3952ED8-3EED-4852-AA34-EB7F9D23909E}"/>
              </a:ext>
            </a:extLst>
          </p:cNvPr>
          <p:cNvPicPr>
            <a:picLocks noChangeAspect="1"/>
          </p:cNvPicPr>
          <p:nvPr/>
        </p:nvPicPr>
        <p:blipFill>
          <a:blip r:embed="rId2"/>
          <a:stretch>
            <a:fillRect/>
          </a:stretch>
        </p:blipFill>
        <p:spPr>
          <a:xfrm>
            <a:off x="5242486" y="297951"/>
            <a:ext cx="1707028" cy="1489752"/>
          </a:xfrm>
          <a:prstGeom prst="rect">
            <a:avLst/>
          </a:prstGeom>
        </p:spPr>
      </p:pic>
      <p:graphicFrame>
        <p:nvGraphicFramePr>
          <p:cNvPr id="2" name="Table 1">
            <a:extLst>
              <a:ext uri="{FF2B5EF4-FFF2-40B4-BE49-F238E27FC236}">
                <a16:creationId xmlns:a16="http://schemas.microsoft.com/office/drawing/2014/main" id="{24C00A20-05EF-4D97-91A1-1874C41E68ED}"/>
              </a:ext>
            </a:extLst>
          </p:cNvPr>
          <p:cNvGraphicFramePr>
            <a:graphicFrameLocks noGrp="1"/>
          </p:cNvGraphicFramePr>
          <p:nvPr>
            <p:extLst>
              <p:ext uri="{D42A27DB-BD31-4B8C-83A1-F6EECF244321}">
                <p14:modId xmlns:p14="http://schemas.microsoft.com/office/powerpoint/2010/main" val="3747400476"/>
              </p:ext>
            </p:extLst>
          </p:nvPr>
        </p:nvGraphicFramePr>
        <p:xfrm>
          <a:off x="2032000" y="1945923"/>
          <a:ext cx="8128000" cy="101303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67685353"/>
                    </a:ext>
                  </a:extLst>
                </a:gridCol>
              </a:tblGrid>
              <a:tr h="1013033">
                <a:tc>
                  <a:txBody>
                    <a:bodyPr/>
                    <a:lstStyle/>
                    <a:p>
                      <a:r>
                        <a:rPr lang="en-US" sz="3600" dirty="0">
                          <a:solidFill>
                            <a:schemeClr val="bg1"/>
                          </a:solidFill>
                        </a:rPr>
                        <a:t>                   MSK-1 Module</a:t>
                      </a:r>
                      <a:endParaRPr lang="en-PK" sz="3600" dirty="0">
                        <a:solidFill>
                          <a:schemeClr val="bg1"/>
                        </a:solidFill>
                      </a:endParaRPr>
                    </a:p>
                  </a:txBody>
                  <a:tcPr/>
                </a:tc>
                <a:extLst>
                  <a:ext uri="{0D108BD9-81ED-4DB2-BD59-A6C34878D82A}">
                    <a16:rowId xmlns:a16="http://schemas.microsoft.com/office/drawing/2014/main" val="1641349860"/>
                  </a:ext>
                </a:extLst>
              </a:tr>
            </a:tbl>
          </a:graphicData>
        </a:graphic>
      </p:graphicFrame>
      <p:pic>
        <p:nvPicPr>
          <p:cNvPr id="8" name="Picture 7">
            <a:extLst>
              <a:ext uri="{FF2B5EF4-FFF2-40B4-BE49-F238E27FC236}">
                <a16:creationId xmlns:a16="http://schemas.microsoft.com/office/drawing/2014/main" id="{25AA5AB7-D9B2-35C7-BCB2-8B7901D918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81" t="16366" r="7739" b="11611"/>
          <a:stretch/>
        </p:blipFill>
        <p:spPr>
          <a:xfrm>
            <a:off x="8737600" y="4089191"/>
            <a:ext cx="1849158" cy="1646446"/>
          </a:xfrm>
          <a:prstGeom prst="rect">
            <a:avLst/>
          </a:prstGeom>
        </p:spPr>
      </p:pic>
      <p:sp>
        <p:nvSpPr>
          <p:cNvPr id="9" name="TextBox 8">
            <a:extLst>
              <a:ext uri="{FF2B5EF4-FFF2-40B4-BE49-F238E27FC236}">
                <a16:creationId xmlns:a16="http://schemas.microsoft.com/office/drawing/2014/main" id="{D1603F86-6EB7-EBAC-1644-6CD86F9FC4D4}"/>
              </a:ext>
            </a:extLst>
          </p:cNvPr>
          <p:cNvSpPr txBox="1"/>
          <p:nvPr/>
        </p:nvSpPr>
        <p:spPr>
          <a:xfrm>
            <a:off x="8544560" y="5815042"/>
            <a:ext cx="2680983" cy="769441"/>
          </a:xfrm>
          <a:prstGeom prst="rect">
            <a:avLst/>
          </a:prstGeom>
          <a:noFill/>
        </p:spPr>
        <p:txBody>
          <a:bodyPr wrap="square" rtlCol="0">
            <a:spAutoFit/>
          </a:bodyPr>
          <a:lstStyle/>
          <a:p>
            <a:r>
              <a:rPr lang="en-US" sz="2200" dirty="0"/>
              <a:t>Dr. Sajjad Hussain</a:t>
            </a:r>
            <a:br>
              <a:rPr lang="en-US" sz="2200" dirty="0"/>
            </a:br>
            <a:r>
              <a:rPr lang="en-US" sz="2200" dirty="0"/>
              <a:t>Senior Demonstrator</a:t>
            </a:r>
          </a:p>
        </p:txBody>
      </p:sp>
    </p:spTree>
    <p:extLst>
      <p:ext uri="{BB962C8B-B14F-4D97-AF65-F5344CB8AC3E}">
        <p14:creationId xmlns:p14="http://schemas.microsoft.com/office/powerpoint/2010/main" val="426979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3A2D-7F3F-AAE2-5C84-59F8D0CFE88D}"/>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CD9C0D44-96F1-FD73-40DF-3DF6275EC3E9}"/>
              </a:ext>
            </a:extLst>
          </p:cNvPr>
          <p:cNvSpPr>
            <a:spLocks noGrp="1"/>
          </p:cNvSpPr>
          <p:nvPr>
            <p:ph idx="1"/>
          </p:nvPr>
        </p:nvSpPr>
        <p:spPr>
          <a:xfrm>
            <a:off x="838200" y="1270000"/>
            <a:ext cx="7493000" cy="4906963"/>
          </a:xfrm>
        </p:spPr>
        <p:txBody>
          <a:bodyPr>
            <a:normAutofit fontScale="92500" lnSpcReduction="10000"/>
          </a:bodyPr>
          <a:lstStyle/>
          <a:p>
            <a:pPr>
              <a:buFont typeface="Wingdings" panose="05000000000000000000" pitchFamily="2" charset="2"/>
              <a:buChar char="q"/>
            </a:pPr>
            <a:r>
              <a:rPr lang="en-US" sz="3200" b="1" dirty="0"/>
              <a:t>Lower end </a:t>
            </a:r>
          </a:p>
          <a:p>
            <a:r>
              <a:rPr lang="en-US" dirty="0"/>
              <a:t>5 surfaces (anterior, posterior, medial, lateral, and inferior surfaces)</a:t>
            </a:r>
          </a:p>
          <a:p>
            <a:r>
              <a:rPr lang="en-US" dirty="0"/>
              <a:t> The radial artery is palpated against the anterior surface.</a:t>
            </a:r>
          </a:p>
          <a:p>
            <a:r>
              <a:rPr lang="en-US" dirty="0"/>
              <a:t>The medial surface has an ulnar notch.</a:t>
            </a:r>
          </a:p>
          <a:p>
            <a:r>
              <a:rPr lang="en-US" dirty="0"/>
              <a:t> The posterior surface has a dorsal tubercle and four grooves. </a:t>
            </a:r>
          </a:p>
          <a:p>
            <a:r>
              <a:rPr lang="en-US" dirty="0"/>
              <a:t>The lateral surface is prolonged downwards to form a radial styloid process. </a:t>
            </a:r>
          </a:p>
          <a:p>
            <a:r>
              <a:rPr lang="en-US" dirty="0"/>
              <a:t>The inferior surface has a lateral triangular area and a medial quadrangular area. </a:t>
            </a:r>
          </a:p>
          <a:p>
            <a:endParaRPr lang="en-US" dirty="0"/>
          </a:p>
        </p:txBody>
      </p:sp>
      <p:sp>
        <p:nvSpPr>
          <p:cNvPr id="4" name="Footer Placeholder 3">
            <a:extLst>
              <a:ext uri="{FF2B5EF4-FFF2-40B4-BE49-F238E27FC236}">
                <a16:creationId xmlns:a16="http://schemas.microsoft.com/office/drawing/2014/main" id="{4F5163E2-6B13-7BCE-B66D-740569318E75}"/>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1FFEEA10-EF3F-9831-E138-40F573D5170B}"/>
              </a:ext>
            </a:extLst>
          </p:cNvPr>
          <p:cNvSpPr>
            <a:spLocks noGrp="1"/>
          </p:cNvSpPr>
          <p:nvPr>
            <p:ph type="sldNum" sz="quarter" idx="12"/>
          </p:nvPr>
        </p:nvSpPr>
        <p:spPr/>
        <p:txBody>
          <a:bodyPr/>
          <a:lstStyle/>
          <a:p>
            <a:fld id="{33F258A4-93E7-48C4-BC13-30970DC65C9C}" type="slidenum">
              <a:rPr lang="en-US" smtClean="0"/>
              <a:t>10</a:t>
            </a:fld>
            <a:endParaRPr lang="en-US"/>
          </a:p>
        </p:txBody>
      </p:sp>
      <p:pic>
        <p:nvPicPr>
          <p:cNvPr id="7" name="Picture 6">
            <a:extLst>
              <a:ext uri="{FF2B5EF4-FFF2-40B4-BE49-F238E27FC236}">
                <a16:creationId xmlns:a16="http://schemas.microsoft.com/office/drawing/2014/main" id="{93C0F9C9-8555-AF97-CD10-379A945247A2}"/>
              </a:ext>
            </a:extLst>
          </p:cNvPr>
          <p:cNvPicPr>
            <a:picLocks noChangeAspect="1"/>
          </p:cNvPicPr>
          <p:nvPr/>
        </p:nvPicPr>
        <p:blipFill rotWithShape="1">
          <a:blip r:embed="rId2">
            <a:extLst>
              <a:ext uri="{28A0092B-C50C-407E-A947-70E740481C1C}">
                <a14:useLocalDpi xmlns:a14="http://schemas.microsoft.com/office/drawing/2010/main" val="0"/>
              </a:ext>
            </a:extLst>
          </a:blip>
          <a:srcRect l="38958" t="15903" r="39659" b="11704"/>
          <a:stretch/>
        </p:blipFill>
        <p:spPr>
          <a:xfrm>
            <a:off x="8331200" y="311809"/>
            <a:ext cx="3245734" cy="6181066"/>
          </a:xfrm>
          <a:prstGeom prst="rect">
            <a:avLst/>
          </a:prstGeom>
        </p:spPr>
      </p:pic>
    </p:spTree>
    <p:extLst>
      <p:ext uri="{BB962C8B-B14F-4D97-AF65-F5344CB8AC3E}">
        <p14:creationId xmlns:p14="http://schemas.microsoft.com/office/powerpoint/2010/main" val="146103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A85F-A878-C909-EA47-F6438E113C5C}"/>
              </a:ext>
            </a:extLst>
          </p:cNvPr>
          <p:cNvSpPr>
            <a:spLocks noGrp="1"/>
          </p:cNvSpPr>
          <p:nvPr>
            <p:ph type="title"/>
          </p:nvPr>
        </p:nvSpPr>
        <p:spPr/>
        <p:txBody>
          <a:bodyPr/>
          <a:lstStyle/>
          <a:p>
            <a:r>
              <a:rPr lang="en-US" dirty="0"/>
              <a:t>Attachments</a:t>
            </a:r>
          </a:p>
        </p:txBody>
      </p:sp>
      <p:sp>
        <p:nvSpPr>
          <p:cNvPr id="4" name="Footer Placeholder 3">
            <a:extLst>
              <a:ext uri="{FF2B5EF4-FFF2-40B4-BE49-F238E27FC236}">
                <a16:creationId xmlns:a16="http://schemas.microsoft.com/office/drawing/2014/main" id="{67450F0B-6041-142C-4A5C-82EB14D877E9}"/>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414A5C19-6DF2-8452-D0A0-058A8D20EDA0}"/>
              </a:ext>
            </a:extLst>
          </p:cNvPr>
          <p:cNvSpPr>
            <a:spLocks noGrp="1"/>
          </p:cNvSpPr>
          <p:nvPr>
            <p:ph type="sldNum" sz="quarter" idx="12"/>
          </p:nvPr>
        </p:nvSpPr>
        <p:spPr/>
        <p:txBody>
          <a:bodyPr/>
          <a:lstStyle/>
          <a:p>
            <a:fld id="{33F258A4-93E7-48C4-BC13-30970DC65C9C}" type="slidenum">
              <a:rPr lang="en-US" smtClean="0"/>
              <a:t>11</a:t>
            </a:fld>
            <a:endParaRPr lang="en-US"/>
          </a:p>
        </p:txBody>
      </p:sp>
      <p:pic>
        <p:nvPicPr>
          <p:cNvPr id="7" name="Picture 6">
            <a:extLst>
              <a:ext uri="{FF2B5EF4-FFF2-40B4-BE49-F238E27FC236}">
                <a16:creationId xmlns:a16="http://schemas.microsoft.com/office/drawing/2014/main" id="{470F66D7-F4D1-8D66-32F5-472105412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112" y="1275715"/>
            <a:ext cx="7973568" cy="5445760"/>
          </a:xfrm>
          <a:prstGeom prst="rect">
            <a:avLst/>
          </a:prstGeom>
        </p:spPr>
      </p:pic>
    </p:spTree>
    <p:extLst>
      <p:ext uri="{BB962C8B-B14F-4D97-AF65-F5344CB8AC3E}">
        <p14:creationId xmlns:p14="http://schemas.microsoft.com/office/powerpoint/2010/main" val="11101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1D64-2E9F-5250-DE96-38D0076F66ED}"/>
              </a:ext>
            </a:extLst>
          </p:cNvPr>
          <p:cNvSpPr>
            <a:spLocks noGrp="1"/>
          </p:cNvSpPr>
          <p:nvPr>
            <p:ph type="title"/>
          </p:nvPr>
        </p:nvSpPr>
        <p:spPr/>
        <p:txBody>
          <a:bodyPr/>
          <a:lstStyle/>
          <a:p>
            <a:r>
              <a:rPr lang="en-US" dirty="0"/>
              <a:t>Ossification </a:t>
            </a:r>
          </a:p>
        </p:txBody>
      </p:sp>
      <p:sp>
        <p:nvSpPr>
          <p:cNvPr id="3" name="Content Placeholder 2">
            <a:extLst>
              <a:ext uri="{FF2B5EF4-FFF2-40B4-BE49-F238E27FC236}">
                <a16:creationId xmlns:a16="http://schemas.microsoft.com/office/drawing/2014/main" id="{4A8C2007-6A9E-5F9A-5868-65B96B7DAA58}"/>
              </a:ext>
            </a:extLst>
          </p:cNvPr>
          <p:cNvSpPr>
            <a:spLocks noGrp="1"/>
          </p:cNvSpPr>
          <p:nvPr>
            <p:ph idx="1"/>
          </p:nvPr>
        </p:nvSpPr>
        <p:spPr/>
        <p:txBody>
          <a:bodyPr>
            <a:normAutofit/>
          </a:bodyPr>
          <a:lstStyle/>
          <a:p>
            <a:pPr>
              <a:buNone/>
            </a:pPr>
            <a:r>
              <a:rPr lang="en-US" dirty="0">
                <a:cs typeface="Times New Roman" pitchFamily="18" charset="0"/>
              </a:rPr>
              <a:t>The radius ossifies from the following three centers:</a:t>
            </a:r>
          </a:p>
          <a:p>
            <a:r>
              <a:rPr lang="en-US" dirty="0">
                <a:cs typeface="Times New Roman" pitchFamily="18" charset="0"/>
              </a:rPr>
              <a:t>One primary center appears in the mid-shaft during the 8</a:t>
            </a:r>
            <a:r>
              <a:rPr lang="en-US" baseline="30000" dirty="0">
                <a:cs typeface="Times New Roman" pitchFamily="18" charset="0"/>
              </a:rPr>
              <a:t>th</a:t>
            </a:r>
            <a:r>
              <a:rPr lang="en-US" dirty="0">
                <a:cs typeface="Times New Roman" pitchFamily="18" charset="0"/>
              </a:rPr>
              <a:t> week of 1UL.</a:t>
            </a:r>
          </a:p>
          <a:p>
            <a:r>
              <a:rPr lang="en-US" dirty="0">
                <a:cs typeface="Times New Roman" pitchFamily="18" charset="0"/>
              </a:rPr>
              <a:t>Two secondary centers, one for each end:</a:t>
            </a:r>
          </a:p>
          <a:p>
            <a:pPr>
              <a:buNone/>
            </a:pPr>
            <a:r>
              <a:rPr lang="en-US" dirty="0">
                <a:cs typeface="Times New Roman" pitchFamily="18" charset="0"/>
              </a:rPr>
              <a:t>(a) Centre for lower end appears at the age of first year.</a:t>
            </a:r>
          </a:p>
          <a:p>
            <a:pPr>
              <a:buNone/>
            </a:pPr>
            <a:r>
              <a:rPr lang="en-US" dirty="0">
                <a:cs typeface="Times New Roman" pitchFamily="18" charset="0"/>
              </a:rPr>
              <a:t>(b) Centre for upper end appears during the fifth year.</a:t>
            </a:r>
          </a:p>
          <a:p>
            <a:pPr>
              <a:buFont typeface="Wingdings" pitchFamily="2" charset="2"/>
              <a:buChar char="Ø"/>
            </a:pPr>
            <a:r>
              <a:rPr lang="en-US" dirty="0">
                <a:cs typeface="Times New Roman" pitchFamily="18" charset="0"/>
              </a:rPr>
              <a:t>The upper epiphysis fuses at the age of 12 years.</a:t>
            </a:r>
          </a:p>
          <a:p>
            <a:pPr>
              <a:buFont typeface="Wingdings" pitchFamily="2" charset="2"/>
              <a:buChar char="Ø"/>
            </a:pPr>
            <a:r>
              <a:rPr lang="en-US" dirty="0">
                <a:cs typeface="Times New Roman" pitchFamily="18" charset="0"/>
              </a:rPr>
              <a:t> The lower epiphysis fuses at the age of 20th year.</a:t>
            </a:r>
          </a:p>
          <a:p>
            <a:endParaRPr lang="en-US" dirty="0"/>
          </a:p>
        </p:txBody>
      </p:sp>
      <p:sp>
        <p:nvSpPr>
          <p:cNvPr id="4" name="Footer Placeholder 3">
            <a:extLst>
              <a:ext uri="{FF2B5EF4-FFF2-40B4-BE49-F238E27FC236}">
                <a16:creationId xmlns:a16="http://schemas.microsoft.com/office/drawing/2014/main" id="{D99E4759-BA94-E612-EAAA-AE84C8A33148}"/>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7989D217-3B10-50CF-1399-AD5AEBD73714}"/>
              </a:ext>
            </a:extLst>
          </p:cNvPr>
          <p:cNvSpPr>
            <a:spLocks noGrp="1"/>
          </p:cNvSpPr>
          <p:nvPr>
            <p:ph type="sldNum" sz="quarter" idx="12"/>
          </p:nvPr>
        </p:nvSpPr>
        <p:spPr/>
        <p:txBody>
          <a:bodyPr/>
          <a:lstStyle/>
          <a:p>
            <a:fld id="{33F258A4-93E7-48C4-BC13-30970DC65C9C}" type="slidenum">
              <a:rPr lang="en-US" smtClean="0"/>
              <a:t>12</a:t>
            </a:fld>
            <a:endParaRPr lang="en-US"/>
          </a:p>
        </p:txBody>
      </p:sp>
    </p:spTree>
    <p:extLst>
      <p:ext uri="{BB962C8B-B14F-4D97-AF65-F5344CB8AC3E}">
        <p14:creationId xmlns:p14="http://schemas.microsoft.com/office/powerpoint/2010/main" val="420349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6E06-2736-6A1C-8F9A-3FA419149E5D}"/>
              </a:ext>
            </a:extLst>
          </p:cNvPr>
          <p:cNvSpPr>
            <a:spLocks noGrp="1"/>
          </p:cNvSpPr>
          <p:nvPr>
            <p:ph type="title"/>
          </p:nvPr>
        </p:nvSpPr>
        <p:spPr/>
        <p:txBody>
          <a:bodyPr>
            <a:normAutofit fontScale="90000"/>
          </a:bodyPr>
          <a:lstStyle/>
          <a:p>
            <a:r>
              <a:rPr lang="en-US" dirty="0"/>
              <a:t>                                    </a:t>
            </a:r>
            <a:r>
              <a:rPr lang="en-US" sz="5300" b="1" dirty="0"/>
              <a:t>Ulna</a:t>
            </a:r>
            <a:r>
              <a:rPr lang="en-US" sz="4800" b="1" dirty="0"/>
              <a:t> </a:t>
            </a:r>
            <a:br>
              <a:rPr lang="en-US" sz="4800" b="1" dirty="0"/>
            </a:br>
            <a:r>
              <a:rPr lang="en-US" dirty="0"/>
              <a:t>Side Determination </a:t>
            </a:r>
          </a:p>
        </p:txBody>
      </p:sp>
      <p:sp>
        <p:nvSpPr>
          <p:cNvPr id="3" name="Content Placeholder 2">
            <a:extLst>
              <a:ext uri="{FF2B5EF4-FFF2-40B4-BE49-F238E27FC236}">
                <a16:creationId xmlns:a16="http://schemas.microsoft.com/office/drawing/2014/main" id="{189806A5-CD51-907E-C6A2-22FBE44F6E4C}"/>
              </a:ext>
            </a:extLst>
          </p:cNvPr>
          <p:cNvSpPr>
            <a:spLocks noGrp="1"/>
          </p:cNvSpPr>
          <p:nvPr>
            <p:ph idx="1"/>
          </p:nvPr>
        </p:nvSpPr>
        <p:spPr>
          <a:xfrm>
            <a:off x="838200" y="1825625"/>
            <a:ext cx="4942840" cy="4351338"/>
          </a:xfrm>
        </p:spPr>
        <p:txBody>
          <a:bodyPr/>
          <a:lstStyle/>
          <a:p>
            <a:pPr marL="514350" indent="-514350">
              <a:buFont typeface="+mj-lt"/>
              <a:buAutoNum type="arabicPeriod"/>
            </a:pPr>
            <a:r>
              <a:rPr lang="en-US" dirty="0"/>
              <a:t>The upper end is hook-like, with its concavity directed forwards.</a:t>
            </a:r>
          </a:p>
          <a:p>
            <a:pPr marL="514350" indent="-514350">
              <a:buFont typeface="+mj-lt"/>
              <a:buAutoNum type="arabicPeriod"/>
            </a:pPr>
            <a:r>
              <a:rPr lang="en-US" dirty="0"/>
              <a:t>The lateral border of the shaft is sharp and crest-like.</a:t>
            </a:r>
          </a:p>
          <a:p>
            <a:pPr marL="514350" indent="-514350">
              <a:buFont typeface="+mj-lt"/>
              <a:buAutoNum type="arabicPeriod"/>
            </a:pPr>
            <a:r>
              <a:rPr lang="en-US" dirty="0"/>
              <a:t>Pointed styloid process lies posteromedial to the rounded head of ulna at its lower end.</a:t>
            </a:r>
          </a:p>
        </p:txBody>
      </p:sp>
      <p:sp>
        <p:nvSpPr>
          <p:cNvPr id="4" name="Footer Placeholder 3">
            <a:extLst>
              <a:ext uri="{FF2B5EF4-FFF2-40B4-BE49-F238E27FC236}">
                <a16:creationId xmlns:a16="http://schemas.microsoft.com/office/drawing/2014/main" id="{E6A3066A-36F0-87D9-C3FE-E800A615AE68}"/>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C174CCA8-3C34-3CCC-2CD3-3BAFE627FC47}"/>
              </a:ext>
            </a:extLst>
          </p:cNvPr>
          <p:cNvSpPr>
            <a:spLocks noGrp="1"/>
          </p:cNvSpPr>
          <p:nvPr>
            <p:ph type="sldNum" sz="quarter" idx="12"/>
          </p:nvPr>
        </p:nvSpPr>
        <p:spPr/>
        <p:txBody>
          <a:bodyPr/>
          <a:lstStyle/>
          <a:p>
            <a:fld id="{33F258A4-93E7-48C4-BC13-30970DC65C9C}" type="slidenum">
              <a:rPr lang="en-US" smtClean="0"/>
              <a:t>13</a:t>
            </a:fld>
            <a:endParaRPr lang="en-US"/>
          </a:p>
        </p:txBody>
      </p:sp>
      <p:pic>
        <p:nvPicPr>
          <p:cNvPr id="7" name="Picture 6">
            <a:extLst>
              <a:ext uri="{FF2B5EF4-FFF2-40B4-BE49-F238E27FC236}">
                <a16:creationId xmlns:a16="http://schemas.microsoft.com/office/drawing/2014/main" id="{0DA36D0E-C662-8E6B-F8C3-BFA76D723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47" y="1027906"/>
            <a:ext cx="6666906" cy="5034475"/>
          </a:xfrm>
          <a:prstGeom prst="rect">
            <a:avLst/>
          </a:prstGeom>
        </p:spPr>
      </p:pic>
    </p:spTree>
    <p:extLst>
      <p:ext uri="{BB962C8B-B14F-4D97-AF65-F5344CB8AC3E}">
        <p14:creationId xmlns:p14="http://schemas.microsoft.com/office/powerpoint/2010/main" val="2760709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0C4-92BD-C98F-16A4-9F0CC87CB31F}"/>
              </a:ext>
            </a:extLst>
          </p:cNvPr>
          <p:cNvSpPr>
            <a:spLocks noGrp="1"/>
          </p:cNvSpPr>
          <p:nvPr>
            <p:ph type="title"/>
          </p:nvPr>
        </p:nvSpPr>
        <p:spPr/>
        <p:txBody>
          <a:bodyPr/>
          <a:lstStyle/>
          <a:p>
            <a:r>
              <a:rPr lang="en-US" dirty="0"/>
              <a:t>Features </a:t>
            </a:r>
          </a:p>
        </p:txBody>
      </p:sp>
      <p:sp>
        <p:nvSpPr>
          <p:cNvPr id="3" name="Content Placeholder 2">
            <a:extLst>
              <a:ext uri="{FF2B5EF4-FFF2-40B4-BE49-F238E27FC236}">
                <a16:creationId xmlns:a16="http://schemas.microsoft.com/office/drawing/2014/main" id="{66EED116-B55F-BA8C-C694-FDD14718EB99}"/>
              </a:ext>
            </a:extLst>
          </p:cNvPr>
          <p:cNvSpPr>
            <a:spLocks noGrp="1"/>
          </p:cNvSpPr>
          <p:nvPr>
            <p:ph idx="1"/>
          </p:nvPr>
        </p:nvSpPr>
        <p:spPr>
          <a:xfrm>
            <a:off x="838200" y="1825625"/>
            <a:ext cx="4820920" cy="4351338"/>
          </a:xfrm>
        </p:spPr>
        <p:txBody>
          <a:bodyPr/>
          <a:lstStyle/>
          <a:p>
            <a:pPr>
              <a:buFont typeface="Wingdings" panose="05000000000000000000" pitchFamily="2" charset="2"/>
              <a:buChar char="q"/>
            </a:pPr>
            <a:r>
              <a:rPr lang="en-US" sz="3200" b="1" dirty="0"/>
              <a:t>Upper end</a:t>
            </a:r>
          </a:p>
          <a:p>
            <a:r>
              <a:rPr lang="en-US" dirty="0"/>
              <a:t>Olecranon process </a:t>
            </a:r>
          </a:p>
          <a:p>
            <a:r>
              <a:rPr lang="en-US" dirty="0"/>
              <a:t>Coronoid process</a:t>
            </a:r>
          </a:p>
          <a:p>
            <a:r>
              <a:rPr lang="en-US" dirty="0"/>
              <a:t>Trochlear notch </a:t>
            </a:r>
          </a:p>
          <a:p>
            <a:r>
              <a:rPr lang="en-US" dirty="0"/>
              <a:t>Radial notch </a:t>
            </a:r>
          </a:p>
          <a:p>
            <a:pPr marL="0" indent="0">
              <a:buNone/>
            </a:pPr>
            <a:endParaRPr lang="en-US" dirty="0"/>
          </a:p>
        </p:txBody>
      </p:sp>
      <p:sp>
        <p:nvSpPr>
          <p:cNvPr id="4" name="Footer Placeholder 3">
            <a:extLst>
              <a:ext uri="{FF2B5EF4-FFF2-40B4-BE49-F238E27FC236}">
                <a16:creationId xmlns:a16="http://schemas.microsoft.com/office/drawing/2014/main" id="{066D9755-8192-7919-F812-97B85098757C}"/>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FF69FC01-6597-F070-5DDA-37072D486D61}"/>
              </a:ext>
            </a:extLst>
          </p:cNvPr>
          <p:cNvSpPr>
            <a:spLocks noGrp="1"/>
          </p:cNvSpPr>
          <p:nvPr>
            <p:ph type="sldNum" sz="quarter" idx="12"/>
          </p:nvPr>
        </p:nvSpPr>
        <p:spPr/>
        <p:txBody>
          <a:bodyPr/>
          <a:lstStyle/>
          <a:p>
            <a:fld id="{33F258A4-93E7-48C4-BC13-30970DC65C9C}" type="slidenum">
              <a:rPr lang="en-US" smtClean="0"/>
              <a:t>14</a:t>
            </a:fld>
            <a:endParaRPr lang="en-US"/>
          </a:p>
        </p:txBody>
      </p:sp>
      <p:pic>
        <p:nvPicPr>
          <p:cNvPr id="7" name="Picture 6">
            <a:extLst>
              <a:ext uri="{FF2B5EF4-FFF2-40B4-BE49-F238E27FC236}">
                <a16:creationId xmlns:a16="http://schemas.microsoft.com/office/drawing/2014/main" id="{9090F9C8-BFF3-10C8-BE06-D5F202E29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678" y="1440656"/>
            <a:ext cx="7191375" cy="3976688"/>
          </a:xfrm>
          <a:prstGeom prst="rect">
            <a:avLst/>
          </a:prstGeom>
        </p:spPr>
      </p:pic>
    </p:spTree>
    <p:extLst>
      <p:ext uri="{BB962C8B-B14F-4D97-AF65-F5344CB8AC3E}">
        <p14:creationId xmlns:p14="http://schemas.microsoft.com/office/powerpoint/2010/main" val="268996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DAED-DAE9-F88D-8B11-A4A4C37FE1E7}"/>
              </a:ext>
            </a:extLst>
          </p:cNvPr>
          <p:cNvSpPr>
            <a:spLocks noGrp="1"/>
          </p:cNvSpPr>
          <p:nvPr>
            <p:ph type="title"/>
          </p:nvPr>
        </p:nvSpPr>
        <p:spPr/>
        <p:txBody>
          <a:bodyPr/>
          <a:lstStyle/>
          <a:p>
            <a:r>
              <a:rPr lang="en-US" dirty="0" err="1"/>
              <a:t>Cont</a:t>
            </a:r>
            <a:endParaRPr lang="en-US" dirty="0"/>
          </a:p>
        </p:txBody>
      </p:sp>
      <p:sp>
        <p:nvSpPr>
          <p:cNvPr id="3" name="Content Placeholder 2">
            <a:extLst>
              <a:ext uri="{FF2B5EF4-FFF2-40B4-BE49-F238E27FC236}">
                <a16:creationId xmlns:a16="http://schemas.microsoft.com/office/drawing/2014/main" id="{F7742E82-4F39-C80E-1B33-49DFAF9F1D00}"/>
              </a:ext>
            </a:extLst>
          </p:cNvPr>
          <p:cNvSpPr>
            <a:spLocks noGrp="1"/>
          </p:cNvSpPr>
          <p:nvPr>
            <p:ph idx="1"/>
          </p:nvPr>
        </p:nvSpPr>
        <p:spPr>
          <a:xfrm>
            <a:off x="838200" y="1825625"/>
            <a:ext cx="3723640" cy="4351338"/>
          </a:xfrm>
        </p:spPr>
        <p:txBody>
          <a:bodyPr/>
          <a:lstStyle/>
          <a:p>
            <a:pPr>
              <a:buFont typeface="Wingdings" panose="05000000000000000000" pitchFamily="2" charset="2"/>
              <a:buChar char="q"/>
            </a:pPr>
            <a:r>
              <a:rPr lang="en-US" sz="3200" b="1" dirty="0"/>
              <a:t>Shaft </a:t>
            </a:r>
          </a:p>
          <a:p>
            <a:r>
              <a:rPr lang="en-US" dirty="0"/>
              <a:t>3 borders (interosseous/lateral, anterior, posterior borders)</a:t>
            </a:r>
          </a:p>
          <a:p>
            <a:r>
              <a:rPr lang="en-US" dirty="0"/>
              <a:t>3 surfaces (anterior, posterior, medial surfaces)</a:t>
            </a:r>
          </a:p>
        </p:txBody>
      </p:sp>
      <p:sp>
        <p:nvSpPr>
          <p:cNvPr id="4" name="Footer Placeholder 3">
            <a:extLst>
              <a:ext uri="{FF2B5EF4-FFF2-40B4-BE49-F238E27FC236}">
                <a16:creationId xmlns:a16="http://schemas.microsoft.com/office/drawing/2014/main" id="{C3D621A2-FD64-C7C4-A3D0-8D9B78ACCDE7}"/>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B6B40D11-C8DA-F034-FF34-84D52494B2E2}"/>
              </a:ext>
            </a:extLst>
          </p:cNvPr>
          <p:cNvSpPr>
            <a:spLocks noGrp="1"/>
          </p:cNvSpPr>
          <p:nvPr>
            <p:ph type="sldNum" sz="quarter" idx="12"/>
          </p:nvPr>
        </p:nvSpPr>
        <p:spPr/>
        <p:txBody>
          <a:bodyPr/>
          <a:lstStyle/>
          <a:p>
            <a:fld id="{33F258A4-93E7-48C4-BC13-30970DC65C9C}" type="slidenum">
              <a:rPr lang="en-US" smtClean="0"/>
              <a:t>15</a:t>
            </a:fld>
            <a:endParaRPr lang="en-US"/>
          </a:p>
        </p:txBody>
      </p:sp>
      <p:pic>
        <p:nvPicPr>
          <p:cNvPr id="7" name="Picture 6">
            <a:extLst>
              <a:ext uri="{FF2B5EF4-FFF2-40B4-BE49-F238E27FC236}">
                <a16:creationId xmlns:a16="http://schemas.microsoft.com/office/drawing/2014/main" id="{1A8397F9-67F4-9AE0-C024-DD3AD3D73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040" y="0"/>
            <a:ext cx="7426960" cy="6858000"/>
          </a:xfrm>
          <a:prstGeom prst="rect">
            <a:avLst/>
          </a:prstGeom>
        </p:spPr>
      </p:pic>
    </p:spTree>
    <p:extLst>
      <p:ext uri="{BB962C8B-B14F-4D97-AF65-F5344CB8AC3E}">
        <p14:creationId xmlns:p14="http://schemas.microsoft.com/office/powerpoint/2010/main" val="321220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F52F-EE6C-9412-4987-CA0CC5F1432D}"/>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360C7ADB-EF97-974B-3722-C9D6BF83F704}"/>
              </a:ext>
            </a:extLst>
          </p:cNvPr>
          <p:cNvSpPr>
            <a:spLocks noGrp="1"/>
          </p:cNvSpPr>
          <p:nvPr>
            <p:ph idx="1"/>
          </p:nvPr>
        </p:nvSpPr>
        <p:spPr>
          <a:xfrm>
            <a:off x="838200" y="1249680"/>
            <a:ext cx="5257800" cy="4927283"/>
          </a:xfrm>
        </p:spPr>
        <p:txBody>
          <a:bodyPr>
            <a:normAutofit fontScale="92500"/>
          </a:bodyPr>
          <a:lstStyle/>
          <a:p>
            <a:pPr>
              <a:buFont typeface="Wingdings" panose="05000000000000000000" pitchFamily="2" charset="2"/>
              <a:buChar char="q"/>
            </a:pPr>
            <a:r>
              <a:rPr lang="en-US" sz="3200" b="1" dirty="0"/>
              <a:t>Lower end </a:t>
            </a:r>
          </a:p>
          <a:p>
            <a:r>
              <a:rPr lang="en-US" dirty="0"/>
              <a:t>Head articulates with the ulnar notch of the radius to form a distal radio-ulnar joint and is separated from the wrist joint by the articular disc. </a:t>
            </a:r>
          </a:p>
          <a:p>
            <a:r>
              <a:rPr lang="en-US" dirty="0"/>
              <a:t> The styloid process projects downwards from the posteromedial side of the lower end.</a:t>
            </a:r>
          </a:p>
          <a:p>
            <a:r>
              <a:rPr lang="en-US" dirty="0"/>
              <a:t>Posteriorly between the styloid and head lies a groove for the tendon of the extensor carpi </a:t>
            </a:r>
            <a:r>
              <a:rPr lang="en-US" dirty="0" err="1"/>
              <a:t>ulnaris</a:t>
            </a:r>
            <a:r>
              <a:rPr lang="en-US" dirty="0"/>
              <a:t>.</a:t>
            </a:r>
          </a:p>
        </p:txBody>
      </p:sp>
      <p:sp>
        <p:nvSpPr>
          <p:cNvPr id="4" name="Footer Placeholder 3">
            <a:extLst>
              <a:ext uri="{FF2B5EF4-FFF2-40B4-BE49-F238E27FC236}">
                <a16:creationId xmlns:a16="http://schemas.microsoft.com/office/drawing/2014/main" id="{7D8C14D0-C09B-2FA8-93A3-A70F994F2E17}"/>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AC174A6E-ABF6-B16A-825A-F119EC7D0B22}"/>
              </a:ext>
            </a:extLst>
          </p:cNvPr>
          <p:cNvSpPr>
            <a:spLocks noGrp="1"/>
          </p:cNvSpPr>
          <p:nvPr>
            <p:ph type="sldNum" sz="quarter" idx="12"/>
          </p:nvPr>
        </p:nvSpPr>
        <p:spPr/>
        <p:txBody>
          <a:bodyPr/>
          <a:lstStyle/>
          <a:p>
            <a:fld id="{33F258A4-93E7-48C4-BC13-30970DC65C9C}" type="slidenum">
              <a:rPr lang="en-US" smtClean="0"/>
              <a:t>16</a:t>
            </a:fld>
            <a:endParaRPr lang="en-US"/>
          </a:p>
        </p:txBody>
      </p:sp>
      <p:pic>
        <p:nvPicPr>
          <p:cNvPr id="7" name="Picture 6">
            <a:extLst>
              <a:ext uri="{FF2B5EF4-FFF2-40B4-BE49-F238E27FC236}">
                <a16:creationId xmlns:a16="http://schemas.microsoft.com/office/drawing/2014/main" id="{2463DEA3-1951-D563-3950-AD45F4FD952A}"/>
              </a:ext>
            </a:extLst>
          </p:cNvPr>
          <p:cNvPicPr>
            <a:picLocks noChangeAspect="1"/>
          </p:cNvPicPr>
          <p:nvPr/>
        </p:nvPicPr>
        <p:blipFill rotWithShape="1">
          <a:blip r:embed="rId2">
            <a:extLst>
              <a:ext uri="{28A0092B-C50C-407E-A947-70E740481C1C}">
                <a14:useLocalDpi xmlns:a14="http://schemas.microsoft.com/office/drawing/2010/main" val="0"/>
              </a:ext>
            </a:extLst>
          </a:blip>
          <a:srcRect l="14145" r="19138" b="13590"/>
          <a:stretch/>
        </p:blipFill>
        <p:spPr>
          <a:xfrm>
            <a:off x="5994399" y="2027237"/>
            <a:ext cx="5957620" cy="3067939"/>
          </a:xfrm>
          <a:prstGeom prst="rect">
            <a:avLst/>
          </a:prstGeom>
        </p:spPr>
      </p:pic>
    </p:spTree>
    <p:extLst>
      <p:ext uri="{BB962C8B-B14F-4D97-AF65-F5344CB8AC3E}">
        <p14:creationId xmlns:p14="http://schemas.microsoft.com/office/powerpoint/2010/main" val="411112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8BBB-5C10-DDA0-A28E-73AB3133B65C}"/>
              </a:ext>
            </a:extLst>
          </p:cNvPr>
          <p:cNvSpPr>
            <a:spLocks noGrp="1"/>
          </p:cNvSpPr>
          <p:nvPr>
            <p:ph type="title"/>
          </p:nvPr>
        </p:nvSpPr>
        <p:spPr/>
        <p:txBody>
          <a:bodyPr/>
          <a:lstStyle/>
          <a:p>
            <a:r>
              <a:rPr lang="en-US" dirty="0"/>
              <a:t>Attachments </a:t>
            </a:r>
          </a:p>
        </p:txBody>
      </p:sp>
      <p:sp>
        <p:nvSpPr>
          <p:cNvPr id="4" name="Footer Placeholder 3">
            <a:extLst>
              <a:ext uri="{FF2B5EF4-FFF2-40B4-BE49-F238E27FC236}">
                <a16:creationId xmlns:a16="http://schemas.microsoft.com/office/drawing/2014/main" id="{33596366-919E-BA97-A820-DAA6E2A37884}"/>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96E253F-7808-8637-8770-13984A967885}"/>
              </a:ext>
            </a:extLst>
          </p:cNvPr>
          <p:cNvSpPr>
            <a:spLocks noGrp="1"/>
          </p:cNvSpPr>
          <p:nvPr>
            <p:ph type="sldNum" sz="quarter" idx="12"/>
          </p:nvPr>
        </p:nvSpPr>
        <p:spPr/>
        <p:txBody>
          <a:bodyPr/>
          <a:lstStyle/>
          <a:p>
            <a:fld id="{33F258A4-93E7-48C4-BC13-30970DC65C9C}" type="slidenum">
              <a:rPr lang="en-US" smtClean="0"/>
              <a:t>17</a:t>
            </a:fld>
            <a:endParaRPr lang="en-US"/>
          </a:p>
        </p:txBody>
      </p:sp>
      <p:pic>
        <p:nvPicPr>
          <p:cNvPr id="10" name="Content Placeholder 4">
            <a:extLst>
              <a:ext uri="{FF2B5EF4-FFF2-40B4-BE49-F238E27FC236}">
                <a16:creationId xmlns:a16="http://schemas.microsoft.com/office/drawing/2014/main" id="{33F17857-1A0A-922E-15C2-D3ED84180696}"/>
              </a:ext>
            </a:extLst>
          </p:cNvPr>
          <p:cNvPicPr>
            <a:picLocks noGrp="1" noChangeAspect="1"/>
          </p:cNvPicPr>
          <p:nvPr>
            <p:ph idx="1"/>
          </p:nvPr>
        </p:nvPicPr>
        <p:blipFill>
          <a:blip r:embed="rId2"/>
          <a:stretch>
            <a:fillRect/>
          </a:stretch>
        </p:blipFill>
        <p:spPr>
          <a:xfrm>
            <a:off x="3777730" y="248357"/>
            <a:ext cx="6079023" cy="6290555"/>
          </a:xfrm>
          <a:prstGeom prst="rect">
            <a:avLst/>
          </a:prstGeom>
        </p:spPr>
      </p:pic>
    </p:spTree>
    <p:extLst>
      <p:ext uri="{BB962C8B-B14F-4D97-AF65-F5344CB8AC3E}">
        <p14:creationId xmlns:p14="http://schemas.microsoft.com/office/powerpoint/2010/main" val="54400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B374-6A25-0DEE-0A3C-6273199AAE53}"/>
              </a:ext>
            </a:extLst>
          </p:cNvPr>
          <p:cNvSpPr>
            <a:spLocks noGrp="1"/>
          </p:cNvSpPr>
          <p:nvPr>
            <p:ph type="title"/>
          </p:nvPr>
        </p:nvSpPr>
        <p:spPr/>
        <p:txBody>
          <a:bodyPr/>
          <a:lstStyle/>
          <a:p>
            <a:r>
              <a:rPr lang="en-US" dirty="0"/>
              <a:t>Ossification</a:t>
            </a:r>
          </a:p>
        </p:txBody>
      </p:sp>
      <p:sp>
        <p:nvSpPr>
          <p:cNvPr id="3" name="Content Placeholder 2">
            <a:extLst>
              <a:ext uri="{FF2B5EF4-FFF2-40B4-BE49-F238E27FC236}">
                <a16:creationId xmlns:a16="http://schemas.microsoft.com/office/drawing/2014/main" id="{D91FE68F-ECB4-B8B5-F4C0-827039C16038}"/>
              </a:ext>
            </a:extLst>
          </p:cNvPr>
          <p:cNvSpPr>
            <a:spLocks noGrp="1"/>
          </p:cNvSpPr>
          <p:nvPr>
            <p:ph idx="1"/>
          </p:nvPr>
        </p:nvSpPr>
        <p:spPr/>
        <p:txBody>
          <a:bodyPr/>
          <a:lstStyle/>
          <a:p>
            <a:r>
              <a:rPr lang="en-US" dirty="0"/>
              <a:t>The shaft and most of the upper end ossify from a primary center which appears during the 8</a:t>
            </a:r>
            <a:r>
              <a:rPr lang="en-US" baseline="30000" dirty="0"/>
              <a:t>th</a:t>
            </a:r>
            <a:r>
              <a:rPr lang="en-US" dirty="0"/>
              <a:t> week of development. </a:t>
            </a:r>
          </a:p>
          <a:p>
            <a:r>
              <a:rPr lang="en-US" dirty="0"/>
              <a:t>The superior part of the olecranon process ossifies from a secondary center which appears during the 10</a:t>
            </a:r>
            <a:r>
              <a:rPr lang="en-US" baseline="30000" dirty="0"/>
              <a:t>th</a:t>
            </a:r>
            <a:r>
              <a:rPr lang="en-US" dirty="0"/>
              <a:t> year which joins the rest of the bone by the 16</a:t>
            </a:r>
            <a:r>
              <a:rPr lang="en-US" baseline="30000" dirty="0"/>
              <a:t>th</a:t>
            </a:r>
            <a:r>
              <a:rPr lang="en-US" dirty="0"/>
              <a:t> year. </a:t>
            </a:r>
          </a:p>
          <a:p>
            <a:r>
              <a:rPr lang="en-US" dirty="0"/>
              <a:t>The lower end ossifies from a secondary center which appears during the 5</a:t>
            </a:r>
            <a:r>
              <a:rPr lang="en-US" baseline="30000" dirty="0"/>
              <a:t>th</a:t>
            </a:r>
            <a:r>
              <a:rPr lang="en-US" dirty="0"/>
              <a:t> year and joins with the shaft by the 18</a:t>
            </a:r>
            <a:r>
              <a:rPr lang="en-US" baseline="30000" dirty="0"/>
              <a:t>th</a:t>
            </a:r>
            <a:r>
              <a:rPr lang="en-US" dirty="0"/>
              <a:t> year. </a:t>
            </a:r>
          </a:p>
        </p:txBody>
      </p:sp>
      <p:sp>
        <p:nvSpPr>
          <p:cNvPr id="4" name="Footer Placeholder 3">
            <a:extLst>
              <a:ext uri="{FF2B5EF4-FFF2-40B4-BE49-F238E27FC236}">
                <a16:creationId xmlns:a16="http://schemas.microsoft.com/office/drawing/2014/main" id="{39BCF1BE-8420-186F-BE4C-888B96B43C75}"/>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0A093DF3-446B-19A2-D0FD-4481D1DA8D06}"/>
              </a:ext>
            </a:extLst>
          </p:cNvPr>
          <p:cNvSpPr>
            <a:spLocks noGrp="1"/>
          </p:cNvSpPr>
          <p:nvPr>
            <p:ph type="sldNum" sz="quarter" idx="12"/>
          </p:nvPr>
        </p:nvSpPr>
        <p:spPr/>
        <p:txBody>
          <a:bodyPr/>
          <a:lstStyle/>
          <a:p>
            <a:fld id="{33F258A4-93E7-48C4-BC13-30970DC65C9C}" type="slidenum">
              <a:rPr lang="en-US" smtClean="0"/>
              <a:t>18</a:t>
            </a:fld>
            <a:endParaRPr lang="en-US"/>
          </a:p>
        </p:txBody>
      </p:sp>
    </p:spTree>
    <p:extLst>
      <p:ext uri="{BB962C8B-B14F-4D97-AF65-F5344CB8AC3E}">
        <p14:creationId xmlns:p14="http://schemas.microsoft.com/office/powerpoint/2010/main" val="1649517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8C4B-1242-674F-55A1-448B0C1BDD64}"/>
              </a:ext>
            </a:extLst>
          </p:cNvPr>
          <p:cNvSpPr>
            <a:spLocks noGrp="1"/>
          </p:cNvSpPr>
          <p:nvPr>
            <p:ph type="title"/>
          </p:nvPr>
        </p:nvSpPr>
        <p:spPr/>
        <p:txBody>
          <a:bodyPr/>
          <a:lstStyle/>
          <a:p>
            <a:r>
              <a:rPr lang="en-US" dirty="0"/>
              <a:t>Interosseous Membrane </a:t>
            </a:r>
          </a:p>
        </p:txBody>
      </p:sp>
      <p:sp>
        <p:nvSpPr>
          <p:cNvPr id="3" name="Content Placeholder 2">
            <a:extLst>
              <a:ext uri="{FF2B5EF4-FFF2-40B4-BE49-F238E27FC236}">
                <a16:creationId xmlns:a16="http://schemas.microsoft.com/office/drawing/2014/main" id="{05657F2C-AF05-2E54-49EE-010F81F186BD}"/>
              </a:ext>
            </a:extLst>
          </p:cNvPr>
          <p:cNvSpPr>
            <a:spLocks noGrp="1"/>
          </p:cNvSpPr>
          <p:nvPr>
            <p:ph idx="1"/>
          </p:nvPr>
        </p:nvSpPr>
        <p:spPr/>
        <p:txBody>
          <a:bodyPr/>
          <a:lstStyle/>
          <a:p>
            <a:pPr algn="just"/>
            <a:r>
              <a:rPr lang="en-US" sz="3200" dirty="0">
                <a:cs typeface="Times New Roman" pitchFamily="18" charset="0"/>
              </a:rPr>
              <a:t> The interosseous border of the radius or ulna connects to the thin, fibrous interosseous membrane of the forearm. The majority of the fibers of the interosseous membrane run an oblique course, passing inferiorly from the radius as they extend medially to the ulna they are positioned to transmit forces received by the radius (via the hands) to the ulna for transmission to the humerus.</a:t>
            </a:r>
          </a:p>
          <a:p>
            <a:pPr marL="0" indent="0">
              <a:buNone/>
            </a:pPr>
            <a:endParaRPr lang="en-US" dirty="0"/>
          </a:p>
        </p:txBody>
      </p:sp>
      <p:sp>
        <p:nvSpPr>
          <p:cNvPr id="4" name="Footer Placeholder 3">
            <a:extLst>
              <a:ext uri="{FF2B5EF4-FFF2-40B4-BE49-F238E27FC236}">
                <a16:creationId xmlns:a16="http://schemas.microsoft.com/office/drawing/2014/main" id="{3DD9399A-5F79-3A91-58E9-AC6C23C72FC3}"/>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0B84CEBC-06D3-5A1B-71DA-6E2C8166E5FE}"/>
              </a:ext>
            </a:extLst>
          </p:cNvPr>
          <p:cNvSpPr>
            <a:spLocks noGrp="1"/>
          </p:cNvSpPr>
          <p:nvPr>
            <p:ph type="sldNum" sz="quarter" idx="12"/>
          </p:nvPr>
        </p:nvSpPr>
        <p:spPr/>
        <p:txBody>
          <a:bodyPr/>
          <a:lstStyle/>
          <a:p>
            <a:fld id="{33F258A4-93E7-48C4-BC13-30970DC65C9C}" type="slidenum">
              <a:rPr lang="en-US" smtClean="0"/>
              <a:t>19</a:t>
            </a:fld>
            <a:endParaRPr lang="en-US"/>
          </a:p>
        </p:txBody>
      </p:sp>
    </p:spTree>
    <p:extLst>
      <p:ext uri="{BB962C8B-B14F-4D97-AF65-F5344CB8AC3E}">
        <p14:creationId xmlns:p14="http://schemas.microsoft.com/office/powerpoint/2010/main" val="20827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09801"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1981200" y="1676401"/>
            <a:ext cx="4114800" cy="4449763"/>
          </a:xfrm>
        </p:spPr>
        <p:txBody>
          <a:bodyPr/>
          <a:lstStyle/>
          <a:p>
            <a:r>
              <a:rPr lang="en-US" b="1" dirty="0">
                <a:solidFill>
                  <a:srgbClr val="7030A0"/>
                </a:solidFill>
                <a:effectLst>
                  <a:outerShdw blurRad="38100" dist="38100" dir="2700000" algn="tl">
                    <a:srgbClr val="000000">
                      <a:alpha val="43137"/>
                    </a:srgbClr>
                  </a:outerShdw>
                </a:effectLst>
                <a:cs typeface="Times New Roman" pitchFamily="18" charset="0"/>
              </a:rPr>
              <a:t>Motto</a:t>
            </a:r>
            <a:endParaRPr lang="en-US" dirty="0"/>
          </a:p>
        </p:txBody>
      </p:sp>
      <p:sp>
        <p:nvSpPr>
          <p:cNvPr id="13" name="Content Placeholder 12"/>
          <p:cNvSpPr>
            <a:spLocks noGrp="1"/>
          </p:cNvSpPr>
          <p:nvPr>
            <p:ph sz="quarter" idx="4"/>
          </p:nvPr>
        </p:nvSpPr>
        <p:spPr>
          <a:xfrm>
            <a:off x="6169026" y="1676401"/>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2" name="Footer Placeholder 1">
            <a:extLst>
              <a:ext uri="{FF2B5EF4-FFF2-40B4-BE49-F238E27FC236}">
                <a16:creationId xmlns:a16="http://schemas.microsoft.com/office/drawing/2014/main" id="{1671D85C-CECD-4028-9938-8B0CC2C4A614}"/>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23BFEB0C-9014-4F6E-A72B-2AD59F0017A2}"/>
              </a:ext>
            </a:extLst>
          </p:cNvPr>
          <p:cNvSpPr>
            <a:spLocks noGrp="1"/>
          </p:cNvSpPr>
          <p:nvPr>
            <p:ph type="sldNum" sz="quarter" idx="12"/>
          </p:nvPr>
        </p:nvSpPr>
        <p:spPr/>
        <p:txBody>
          <a:bodyPr/>
          <a:lstStyle/>
          <a:p>
            <a:fld id="{33F258A4-93E7-48C4-BC13-30970DC65C9C}" type="slidenum">
              <a:rPr lang="en-US" smtClean="0"/>
              <a:t>2</a:t>
            </a:fld>
            <a:endParaRPr lang="en-US"/>
          </a:p>
        </p:txBody>
      </p:sp>
    </p:spTree>
    <p:extLst>
      <p:ext uri="{BB962C8B-B14F-4D97-AF65-F5344CB8AC3E}">
        <p14:creationId xmlns:p14="http://schemas.microsoft.com/office/powerpoint/2010/main" val="336351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2A983B-A68F-EF9E-1D09-0B0B6D67A850}"/>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D2A51C5B-3621-FE7A-3695-27E2072C4E35}"/>
              </a:ext>
            </a:extLst>
          </p:cNvPr>
          <p:cNvSpPr>
            <a:spLocks noGrp="1"/>
          </p:cNvSpPr>
          <p:nvPr>
            <p:ph type="sldNum" sz="quarter" idx="12"/>
          </p:nvPr>
        </p:nvSpPr>
        <p:spPr/>
        <p:txBody>
          <a:bodyPr/>
          <a:lstStyle/>
          <a:p>
            <a:fld id="{33F258A4-93E7-48C4-BC13-30970DC65C9C}" type="slidenum">
              <a:rPr lang="en-US" smtClean="0"/>
              <a:t>20</a:t>
            </a:fld>
            <a:endParaRPr lang="en-US"/>
          </a:p>
        </p:txBody>
      </p:sp>
      <p:pic>
        <p:nvPicPr>
          <p:cNvPr id="4" name="Content Placeholder 4">
            <a:extLst>
              <a:ext uri="{FF2B5EF4-FFF2-40B4-BE49-F238E27FC236}">
                <a16:creationId xmlns:a16="http://schemas.microsoft.com/office/drawing/2014/main" id="{121D219F-9F85-5494-3B6F-7C7A286A4FAD}"/>
              </a:ext>
            </a:extLst>
          </p:cNvPr>
          <p:cNvPicPr>
            <a:picLocks noChangeAspect="1"/>
          </p:cNvPicPr>
          <p:nvPr/>
        </p:nvPicPr>
        <p:blipFill>
          <a:blip r:embed="rId2"/>
          <a:stretch>
            <a:fillRect/>
          </a:stretch>
        </p:blipFill>
        <p:spPr>
          <a:xfrm>
            <a:off x="400692" y="0"/>
            <a:ext cx="11374748" cy="6441440"/>
          </a:xfrm>
          <a:prstGeom prst="rect">
            <a:avLst/>
          </a:prstGeom>
        </p:spPr>
      </p:pic>
    </p:spTree>
    <p:extLst>
      <p:ext uri="{BB962C8B-B14F-4D97-AF65-F5344CB8AC3E}">
        <p14:creationId xmlns:p14="http://schemas.microsoft.com/office/powerpoint/2010/main" val="3755227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BBBD-19E7-73D4-73B5-AB5DC01EBF2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11D4E4D9-DCC1-6D0C-9C2E-9EA9A5185053}"/>
              </a:ext>
            </a:extLst>
          </p:cNvPr>
          <p:cNvSpPr>
            <a:spLocks noGrp="1"/>
          </p:cNvSpPr>
          <p:nvPr>
            <p:ph type="ftr" sz="quarter" idx="11"/>
          </p:nvPr>
        </p:nvSpPr>
        <p:spPr/>
        <p:txBody>
          <a:bodyPr/>
          <a:lstStyle/>
          <a:p>
            <a:r>
              <a:rPr lang="en-US"/>
              <a:t>CORE CONCEPT</a:t>
            </a:r>
          </a:p>
        </p:txBody>
      </p:sp>
      <p:sp>
        <p:nvSpPr>
          <p:cNvPr id="4" name="Slide Number Placeholder 3">
            <a:extLst>
              <a:ext uri="{FF2B5EF4-FFF2-40B4-BE49-F238E27FC236}">
                <a16:creationId xmlns:a16="http://schemas.microsoft.com/office/drawing/2014/main" id="{8A1BCE7F-1B08-4495-0EAB-4CB89E2AD04F}"/>
              </a:ext>
            </a:extLst>
          </p:cNvPr>
          <p:cNvSpPr>
            <a:spLocks noGrp="1"/>
          </p:cNvSpPr>
          <p:nvPr>
            <p:ph type="sldNum" sz="quarter" idx="12"/>
          </p:nvPr>
        </p:nvSpPr>
        <p:spPr/>
        <p:txBody>
          <a:bodyPr/>
          <a:lstStyle/>
          <a:p>
            <a:fld id="{33F258A4-93E7-48C4-BC13-30970DC65C9C}" type="slidenum">
              <a:rPr lang="en-US" smtClean="0"/>
              <a:t>21</a:t>
            </a:fld>
            <a:endParaRPr lang="en-US"/>
          </a:p>
        </p:txBody>
      </p:sp>
      <p:pic>
        <p:nvPicPr>
          <p:cNvPr id="6" name="Picture 5">
            <a:extLst>
              <a:ext uri="{FF2B5EF4-FFF2-40B4-BE49-F238E27FC236}">
                <a16:creationId xmlns:a16="http://schemas.microsoft.com/office/drawing/2014/main" id="{D5999936-D9D5-E022-0BAF-82E57DB24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524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09DF1B-60F3-4ADD-8780-1623E1F69723}"/>
              </a:ext>
            </a:extLst>
          </p:cNvPr>
          <p:cNvSpPr>
            <a:spLocks noGrp="1"/>
          </p:cNvSpPr>
          <p:nvPr>
            <p:ph type="title"/>
          </p:nvPr>
        </p:nvSpPr>
        <p:spPr/>
        <p:txBody>
          <a:bodyPr/>
          <a:lstStyle/>
          <a:p>
            <a:r>
              <a:rPr lang="en-US" b="1" dirty="0">
                <a:solidFill>
                  <a:srgbClr val="002060"/>
                </a:solidFill>
              </a:rPr>
              <a:t>Vertical Integration</a:t>
            </a:r>
            <a:endParaRPr lang="en-PK" b="1" dirty="0">
              <a:solidFill>
                <a:srgbClr val="002060"/>
              </a:solidFill>
            </a:endParaRPr>
          </a:p>
        </p:txBody>
      </p:sp>
      <p:sp>
        <p:nvSpPr>
          <p:cNvPr id="7" name="Text Placeholder 6">
            <a:extLst>
              <a:ext uri="{FF2B5EF4-FFF2-40B4-BE49-F238E27FC236}">
                <a16:creationId xmlns:a16="http://schemas.microsoft.com/office/drawing/2014/main" id="{117A0AFA-6009-4CD4-883D-D0777A56E6E3}"/>
              </a:ext>
            </a:extLst>
          </p:cNvPr>
          <p:cNvSpPr>
            <a:spLocks noGrp="1"/>
          </p:cNvSpPr>
          <p:nvPr>
            <p:ph type="body" idx="1"/>
          </p:nvPr>
        </p:nvSpPr>
        <p:spPr/>
        <p:txBody>
          <a:bodyPr/>
          <a:lstStyle/>
          <a:p>
            <a:r>
              <a:rPr lang="en-US" dirty="0"/>
              <a:t>No of Slides - 7 </a:t>
            </a:r>
            <a:endParaRPr lang="en-PK" dirty="0"/>
          </a:p>
        </p:txBody>
      </p:sp>
      <p:sp>
        <p:nvSpPr>
          <p:cNvPr id="4" name="Footer Placeholder 3">
            <a:extLst>
              <a:ext uri="{FF2B5EF4-FFF2-40B4-BE49-F238E27FC236}">
                <a16:creationId xmlns:a16="http://schemas.microsoft.com/office/drawing/2014/main" id="{3EB7361B-B5A5-426C-B900-270E0868F0C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1DA7E6B-75D9-4A40-ACBA-C6AA08398588}"/>
              </a:ext>
            </a:extLst>
          </p:cNvPr>
          <p:cNvSpPr>
            <a:spLocks noGrp="1"/>
          </p:cNvSpPr>
          <p:nvPr>
            <p:ph type="sldNum" sz="quarter" idx="12"/>
          </p:nvPr>
        </p:nvSpPr>
        <p:spPr/>
        <p:txBody>
          <a:bodyPr/>
          <a:lstStyle/>
          <a:p>
            <a:fld id="{33F258A4-93E7-48C4-BC13-30970DC65C9C}" type="slidenum">
              <a:rPr lang="en-US" smtClean="0"/>
              <a:t>22</a:t>
            </a:fld>
            <a:endParaRPr lang="en-US"/>
          </a:p>
        </p:txBody>
      </p:sp>
    </p:spTree>
    <p:extLst>
      <p:ext uri="{BB962C8B-B14F-4D97-AF65-F5344CB8AC3E}">
        <p14:creationId xmlns:p14="http://schemas.microsoft.com/office/powerpoint/2010/main" val="2873774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195E-3AA7-14FE-6627-97B01633FA04}"/>
              </a:ext>
            </a:extLst>
          </p:cNvPr>
          <p:cNvSpPr>
            <a:spLocks noGrp="1"/>
          </p:cNvSpPr>
          <p:nvPr>
            <p:ph type="title"/>
          </p:nvPr>
        </p:nvSpPr>
        <p:spPr/>
        <p:txBody>
          <a:bodyPr/>
          <a:lstStyle/>
          <a:p>
            <a:r>
              <a:rPr lang="en-US" dirty="0"/>
              <a:t>Fractures of Radius </a:t>
            </a:r>
          </a:p>
        </p:txBody>
      </p:sp>
      <p:sp>
        <p:nvSpPr>
          <p:cNvPr id="3" name="Content Placeholder 2">
            <a:extLst>
              <a:ext uri="{FF2B5EF4-FFF2-40B4-BE49-F238E27FC236}">
                <a16:creationId xmlns:a16="http://schemas.microsoft.com/office/drawing/2014/main" id="{A6EAF248-5717-D099-68EA-8C5A4EF0D3B1}"/>
              </a:ext>
            </a:extLst>
          </p:cNvPr>
          <p:cNvSpPr>
            <a:spLocks noGrp="1"/>
          </p:cNvSpPr>
          <p:nvPr>
            <p:ph idx="1"/>
          </p:nvPr>
        </p:nvSpPr>
        <p:spPr/>
        <p:txBody>
          <a:bodyPr>
            <a:normAutofit/>
          </a:bodyPr>
          <a:lstStyle/>
          <a:p>
            <a:pPr>
              <a:buFont typeface="Wingdings" panose="05000000000000000000" pitchFamily="2" charset="2"/>
              <a:buChar char="v"/>
            </a:pPr>
            <a:r>
              <a:rPr lang="en-US" b="1" dirty="0" err="1"/>
              <a:t>Colles</a:t>
            </a:r>
            <a:r>
              <a:rPr lang="en-US" b="1" dirty="0"/>
              <a:t> Fracture (Distal end of radius)</a:t>
            </a:r>
          </a:p>
          <a:p>
            <a:r>
              <a:rPr lang="en-US" dirty="0"/>
              <a:t>A complete transverse fracture of the distal 2cm of the radius, called a </a:t>
            </a:r>
            <a:r>
              <a:rPr lang="en-US" dirty="0" err="1"/>
              <a:t>Colles</a:t>
            </a:r>
            <a:r>
              <a:rPr lang="en-US" dirty="0"/>
              <a:t> fracture, is the most common fracture of the forearm. </a:t>
            </a:r>
          </a:p>
          <a:p>
            <a:r>
              <a:rPr lang="en-US" dirty="0"/>
              <a:t>The distal fragment is displaced dorsally and is often comminuted (broken into pieces). The fracture results from forced dorsiflexion of the hand as falling on an outstretched hand (FOOSH).  (ref: KLM)</a:t>
            </a:r>
          </a:p>
          <a:p>
            <a:r>
              <a:rPr lang="en-US" dirty="0"/>
              <a:t>Dinner fork deformity. </a:t>
            </a:r>
          </a:p>
        </p:txBody>
      </p:sp>
      <p:sp>
        <p:nvSpPr>
          <p:cNvPr id="4" name="Footer Placeholder 3">
            <a:extLst>
              <a:ext uri="{FF2B5EF4-FFF2-40B4-BE49-F238E27FC236}">
                <a16:creationId xmlns:a16="http://schemas.microsoft.com/office/drawing/2014/main" id="{6312AB5D-5B17-818E-9BA8-C8F0F1DA7634}"/>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40F6BC96-2AEA-9812-35C0-461CC873349F}"/>
              </a:ext>
            </a:extLst>
          </p:cNvPr>
          <p:cNvSpPr>
            <a:spLocks noGrp="1"/>
          </p:cNvSpPr>
          <p:nvPr>
            <p:ph type="sldNum" sz="quarter" idx="12"/>
          </p:nvPr>
        </p:nvSpPr>
        <p:spPr/>
        <p:txBody>
          <a:bodyPr/>
          <a:lstStyle/>
          <a:p>
            <a:fld id="{33F258A4-93E7-48C4-BC13-30970DC65C9C}" type="slidenum">
              <a:rPr lang="en-US" smtClean="0"/>
              <a:t>23</a:t>
            </a:fld>
            <a:endParaRPr lang="en-US"/>
          </a:p>
        </p:txBody>
      </p:sp>
    </p:spTree>
    <p:extLst>
      <p:ext uri="{BB962C8B-B14F-4D97-AF65-F5344CB8AC3E}">
        <p14:creationId xmlns:p14="http://schemas.microsoft.com/office/powerpoint/2010/main" val="984099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B192-13D0-6BC7-A30B-F719654EDCC8}"/>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394F7A5C-CC80-46C7-1C81-B6DE7D08AEF3}"/>
              </a:ext>
            </a:extLst>
          </p:cNvPr>
          <p:cNvSpPr>
            <a:spLocks noGrp="1"/>
          </p:cNvSpPr>
          <p:nvPr>
            <p:ph idx="1"/>
          </p:nvPr>
        </p:nvSpPr>
        <p:spPr>
          <a:xfrm>
            <a:off x="838200" y="1291590"/>
            <a:ext cx="3632200" cy="4351338"/>
          </a:xfrm>
        </p:spPr>
        <p:txBody>
          <a:bodyPr/>
          <a:lstStyle/>
          <a:p>
            <a:pPr>
              <a:buFont typeface="Wingdings" panose="05000000000000000000" pitchFamily="2" charset="2"/>
              <a:buChar char="v"/>
            </a:pPr>
            <a:r>
              <a:rPr lang="en-US" b="1" dirty="0"/>
              <a:t>Smith’s Fracture</a:t>
            </a:r>
          </a:p>
          <a:p>
            <a:r>
              <a:rPr lang="en-US" dirty="0"/>
              <a:t>It is a fracture of the distal end of the radius and occurs from a fall on the back of the hand.</a:t>
            </a:r>
          </a:p>
          <a:p>
            <a:r>
              <a:rPr lang="en-US" dirty="0"/>
              <a:t>It is a reversed </a:t>
            </a:r>
            <a:r>
              <a:rPr lang="en-US" dirty="0" err="1"/>
              <a:t>colles</a:t>
            </a:r>
            <a:r>
              <a:rPr lang="en-US" dirty="0"/>
              <a:t> fracture because the distal fragment is displaced anteriorly. </a:t>
            </a:r>
          </a:p>
          <a:p>
            <a:pPr marL="0" indent="0">
              <a:buNone/>
            </a:pPr>
            <a:endParaRPr lang="en-US" dirty="0"/>
          </a:p>
        </p:txBody>
      </p:sp>
      <p:sp>
        <p:nvSpPr>
          <p:cNvPr id="4" name="Footer Placeholder 3">
            <a:extLst>
              <a:ext uri="{FF2B5EF4-FFF2-40B4-BE49-F238E27FC236}">
                <a16:creationId xmlns:a16="http://schemas.microsoft.com/office/drawing/2014/main" id="{991AA563-5D9E-0091-B196-B7E1D41FA3F5}"/>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D2194DAB-D860-AA0E-F31E-A590347F90F4}"/>
              </a:ext>
            </a:extLst>
          </p:cNvPr>
          <p:cNvSpPr>
            <a:spLocks noGrp="1"/>
          </p:cNvSpPr>
          <p:nvPr>
            <p:ph type="sldNum" sz="quarter" idx="12"/>
          </p:nvPr>
        </p:nvSpPr>
        <p:spPr/>
        <p:txBody>
          <a:bodyPr/>
          <a:lstStyle/>
          <a:p>
            <a:fld id="{33F258A4-93E7-48C4-BC13-30970DC65C9C}" type="slidenum">
              <a:rPr lang="en-US" smtClean="0"/>
              <a:t>24</a:t>
            </a:fld>
            <a:endParaRPr lang="en-US"/>
          </a:p>
        </p:txBody>
      </p:sp>
      <p:pic>
        <p:nvPicPr>
          <p:cNvPr id="7" name="Picture 6">
            <a:extLst>
              <a:ext uri="{FF2B5EF4-FFF2-40B4-BE49-F238E27FC236}">
                <a16:creationId xmlns:a16="http://schemas.microsoft.com/office/drawing/2014/main" id="{DB4D2B09-574C-CEAD-1760-7CA325232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046" y="2192020"/>
            <a:ext cx="7577138" cy="2785110"/>
          </a:xfrm>
          <a:prstGeom prst="rect">
            <a:avLst/>
          </a:prstGeom>
        </p:spPr>
      </p:pic>
    </p:spTree>
    <p:extLst>
      <p:ext uri="{BB962C8B-B14F-4D97-AF65-F5344CB8AC3E}">
        <p14:creationId xmlns:p14="http://schemas.microsoft.com/office/powerpoint/2010/main" val="232043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828A5E-06E8-50A5-C346-2C3AC89F2A80}"/>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0E0C33B4-E5D3-404C-CF66-F9331909E84C}"/>
              </a:ext>
            </a:extLst>
          </p:cNvPr>
          <p:cNvSpPr>
            <a:spLocks noGrp="1"/>
          </p:cNvSpPr>
          <p:nvPr>
            <p:ph type="sldNum" sz="quarter" idx="12"/>
          </p:nvPr>
        </p:nvSpPr>
        <p:spPr/>
        <p:txBody>
          <a:bodyPr/>
          <a:lstStyle/>
          <a:p>
            <a:fld id="{33F258A4-93E7-48C4-BC13-30970DC65C9C}" type="slidenum">
              <a:rPr lang="en-US" smtClean="0"/>
              <a:t>25</a:t>
            </a:fld>
            <a:endParaRPr lang="en-US"/>
          </a:p>
        </p:txBody>
      </p:sp>
      <p:pic>
        <p:nvPicPr>
          <p:cNvPr id="4" name="Content Placeholder 4">
            <a:extLst>
              <a:ext uri="{FF2B5EF4-FFF2-40B4-BE49-F238E27FC236}">
                <a16:creationId xmlns:a16="http://schemas.microsoft.com/office/drawing/2014/main" id="{C3F017FC-7D6A-54EA-D787-D3F2A9BA9B8A}"/>
              </a:ext>
            </a:extLst>
          </p:cNvPr>
          <p:cNvPicPr>
            <a:picLocks noChangeAspect="1"/>
          </p:cNvPicPr>
          <p:nvPr/>
        </p:nvPicPr>
        <p:blipFill>
          <a:blip r:embed="rId2"/>
          <a:stretch>
            <a:fillRect/>
          </a:stretch>
        </p:blipFill>
        <p:spPr>
          <a:xfrm>
            <a:off x="297952" y="396240"/>
            <a:ext cx="11650208" cy="5960110"/>
          </a:xfrm>
          <a:prstGeom prst="rect">
            <a:avLst/>
          </a:prstGeom>
        </p:spPr>
      </p:pic>
    </p:spTree>
    <p:extLst>
      <p:ext uri="{BB962C8B-B14F-4D97-AF65-F5344CB8AC3E}">
        <p14:creationId xmlns:p14="http://schemas.microsoft.com/office/powerpoint/2010/main" val="295280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3113A7-9087-0BD9-7649-179EA95E1479}"/>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1BEF6FE9-4ED6-7438-7BF9-846EDCCC785A}"/>
              </a:ext>
            </a:extLst>
          </p:cNvPr>
          <p:cNvSpPr>
            <a:spLocks noGrp="1"/>
          </p:cNvSpPr>
          <p:nvPr>
            <p:ph type="sldNum" sz="quarter" idx="12"/>
          </p:nvPr>
        </p:nvSpPr>
        <p:spPr/>
        <p:txBody>
          <a:bodyPr/>
          <a:lstStyle/>
          <a:p>
            <a:fld id="{33F258A4-93E7-48C4-BC13-30970DC65C9C}" type="slidenum">
              <a:rPr lang="en-US" smtClean="0"/>
              <a:t>26</a:t>
            </a:fld>
            <a:endParaRPr lang="en-US"/>
          </a:p>
        </p:txBody>
      </p:sp>
      <p:pic>
        <p:nvPicPr>
          <p:cNvPr id="5" name="Picture 4">
            <a:extLst>
              <a:ext uri="{FF2B5EF4-FFF2-40B4-BE49-F238E27FC236}">
                <a16:creationId xmlns:a16="http://schemas.microsoft.com/office/drawing/2014/main" id="{11B50FCC-5022-8B1D-2762-EA525EFE0FF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71" b="7315"/>
          <a:stretch/>
        </p:blipFill>
        <p:spPr>
          <a:xfrm>
            <a:off x="2295852" y="436880"/>
            <a:ext cx="7600296" cy="5919470"/>
          </a:xfrm>
          <a:prstGeom prst="rect">
            <a:avLst/>
          </a:prstGeom>
        </p:spPr>
      </p:pic>
    </p:spTree>
    <p:extLst>
      <p:ext uri="{BB962C8B-B14F-4D97-AF65-F5344CB8AC3E}">
        <p14:creationId xmlns:p14="http://schemas.microsoft.com/office/powerpoint/2010/main" val="384798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7143-4E47-BF81-59D9-A0AE6D6E593C}"/>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E21BCC50-3A3C-EBD1-2A20-A499F243BF08}"/>
              </a:ext>
            </a:extLst>
          </p:cNvPr>
          <p:cNvSpPr>
            <a:spLocks noGrp="1"/>
          </p:cNvSpPr>
          <p:nvPr>
            <p:ph idx="1"/>
          </p:nvPr>
        </p:nvSpPr>
        <p:spPr>
          <a:xfrm>
            <a:off x="838200" y="1825625"/>
            <a:ext cx="3611880" cy="4351338"/>
          </a:xfrm>
        </p:spPr>
        <p:txBody>
          <a:bodyPr/>
          <a:lstStyle/>
          <a:p>
            <a:pPr>
              <a:buFont typeface="Wingdings" panose="05000000000000000000" pitchFamily="2" charset="2"/>
              <a:buChar char="v"/>
            </a:pPr>
            <a:r>
              <a:rPr lang="en-US" sz="3200" b="1" dirty="0"/>
              <a:t>Galeazzi’s Fracture</a:t>
            </a:r>
          </a:p>
          <a:p>
            <a:r>
              <a:rPr lang="en-US" dirty="0"/>
              <a:t>Fracture of the proximal third of the radius.</a:t>
            </a:r>
          </a:p>
          <a:p>
            <a:r>
              <a:rPr lang="en-US" dirty="0"/>
              <a:t>Dislocation of the distal radio-ulnar joint. </a:t>
            </a:r>
          </a:p>
        </p:txBody>
      </p:sp>
      <p:sp>
        <p:nvSpPr>
          <p:cNvPr id="4" name="Footer Placeholder 3">
            <a:extLst>
              <a:ext uri="{FF2B5EF4-FFF2-40B4-BE49-F238E27FC236}">
                <a16:creationId xmlns:a16="http://schemas.microsoft.com/office/drawing/2014/main" id="{00C4A709-6A05-F62B-9A23-61A8CCD4395E}"/>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9A2FB29C-23CC-F287-06FE-902A176535DF}"/>
              </a:ext>
            </a:extLst>
          </p:cNvPr>
          <p:cNvSpPr>
            <a:spLocks noGrp="1"/>
          </p:cNvSpPr>
          <p:nvPr>
            <p:ph type="sldNum" sz="quarter" idx="12"/>
          </p:nvPr>
        </p:nvSpPr>
        <p:spPr/>
        <p:txBody>
          <a:bodyPr/>
          <a:lstStyle/>
          <a:p>
            <a:fld id="{33F258A4-93E7-48C4-BC13-30970DC65C9C}" type="slidenum">
              <a:rPr lang="en-US" smtClean="0"/>
              <a:t>27</a:t>
            </a:fld>
            <a:endParaRPr lang="en-US"/>
          </a:p>
        </p:txBody>
      </p:sp>
      <p:pic>
        <p:nvPicPr>
          <p:cNvPr id="7" name="Picture 6">
            <a:extLst>
              <a:ext uri="{FF2B5EF4-FFF2-40B4-BE49-F238E27FC236}">
                <a16:creationId xmlns:a16="http://schemas.microsoft.com/office/drawing/2014/main" id="{719EF86D-6F95-8D61-CF0B-E5CD65672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1960880"/>
            <a:ext cx="6549390" cy="2662237"/>
          </a:xfrm>
          <a:prstGeom prst="rect">
            <a:avLst/>
          </a:prstGeom>
        </p:spPr>
      </p:pic>
    </p:spTree>
    <p:extLst>
      <p:ext uri="{BB962C8B-B14F-4D97-AF65-F5344CB8AC3E}">
        <p14:creationId xmlns:p14="http://schemas.microsoft.com/office/powerpoint/2010/main" val="4104572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927D8F-7AF4-43F9-9927-6EE842C1F360}"/>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212F6517-A179-F5EE-6A7E-77D978051EDF}"/>
              </a:ext>
            </a:extLst>
          </p:cNvPr>
          <p:cNvSpPr>
            <a:spLocks noGrp="1"/>
          </p:cNvSpPr>
          <p:nvPr>
            <p:ph type="sldNum" sz="quarter" idx="12"/>
          </p:nvPr>
        </p:nvSpPr>
        <p:spPr/>
        <p:txBody>
          <a:bodyPr/>
          <a:lstStyle/>
          <a:p>
            <a:fld id="{33F258A4-93E7-48C4-BC13-30970DC65C9C}" type="slidenum">
              <a:rPr lang="en-US" smtClean="0"/>
              <a:t>28</a:t>
            </a:fld>
            <a:endParaRPr lang="en-US"/>
          </a:p>
        </p:txBody>
      </p:sp>
      <p:pic>
        <p:nvPicPr>
          <p:cNvPr id="5" name="Picture 4">
            <a:extLst>
              <a:ext uri="{FF2B5EF4-FFF2-40B4-BE49-F238E27FC236}">
                <a16:creationId xmlns:a16="http://schemas.microsoft.com/office/drawing/2014/main" id="{4E09EB1D-8FD8-2338-2C64-CB841CAB3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108855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BB4E-5D63-E40D-8BC7-9B34C7525F15}"/>
              </a:ext>
            </a:extLst>
          </p:cNvPr>
          <p:cNvSpPr>
            <a:spLocks noGrp="1"/>
          </p:cNvSpPr>
          <p:nvPr>
            <p:ph type="title"/>
          </p:nvPr>
        </p:nvSpPr>
        <p:spPr/>
        <p:txBody>
          <a:bodyPr/>
          <a:lstStyle/>
          <a:p>
            <a:r>
              <a:rPr lang="en-US" dirty="0"/>
              <a:t>Fractures of Ulna</a:t>
            </a:r>
          </a:p>
        </p:txBody>
      </p:sp>
      <p:sp>
        <p:nvSpPr>
          <p:cNvPr id="3" name="Content Placeholder 2">
            <a:extLst>
              <a:ext uri="{FF2B5EF4-FFF2-40B4-BE49-F238E27FC236}">
                <a16:creationId xmlns:a16="http://schemas.microsoft.com/office/drawing/2014/main" id="{C99925F4-0E93-2DA3-9E82-AD8B594DCD1A}"/>
              </a:ext>
            </a:extLst>
          </p:cNvPr>
          <p:cNvSpPr>
            <a:spLocks noGrp="1"/>
          </p:cNvSpPr>
          <p:nvPr>
            <p:ph idx="1"/>
          </p:nvPr>
        </p:nvSpPr>
        <p:spPr>
          <a:xfrm>
            <a:off x="838200" y="1825625"/>
            <a:ext cx="4719320" cy="4351338"/>
          </a:xfrm>
        </p:spPr>
        <p:txBody>
          <a:bodyPr/>
          <a:lstStyle/>
          <a:p>
            <a:pPr>
              <a:buFont typeface="Wingdings" panose="05000000000000000000" pitchFamily="2" charset="2"/>
              <a:buChar char="v"/>
            </a:pPr>
            <a:r>
              <a:rPr lang="en-US" b="1" dirty="0" err="1"/>
              <a:t>Monteggia’s</a:t>
            </a:r>
            <a:r>
              <a:rPr lang="en-US" b="1" dirty="0"/>
              <a:t> Fracture</a:t>
            </a:r>
          </a:p>
          <a:p>
            <a:r>
              <a:rPr lang="en-US" dirty="0"/>
              <a:t>The ulnar shaft is fractured by a force applied form behind.</a:t>
            </a:r>
          </a:p>
          <a:p>
            <a:r>
              <a:rPr lang="en-US" dirty="0"/>
              <a:t>There is bowing forward of the ulnar shaft and anterior dislocation of the radial head with rupture of annular ligament.</a:t>
            </a:r>
          </a:p>
        </p:txBody>
      </p:sp>
      <p:sp>
        <p:nvSpPr>
          <p:cNvPr id="4" name="Footer Placeholder 3">
            <a:extLst>
              <a:ext uri="{FF2B5EF4-FFF2-40B4-BE49-F238E27FC236}">
                <a16:creationId xmlns:a16="http://schemas.microsoft.com/office/drawing/2014/main" id="{3399FA92-BDEC-12C2-488C-0D58C3A7E361}"/>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6DB86710-2FCC-8FD1-A64F-5CBBBEA0F6C7}"/>
              </a:ext>
            </a:extLst>
          </p:cNvPr>
          <p:cNvSpPr>
            <a:spLocks noGrp="1"/>
          </p:cNvSpPr>
          <p:nvPr>
            <p:ph type="sldNum" sz="quarter" idx="12"/>
          </p:nvPr>
        </p:nvSpPr>
        <p:spPr/>
        <p:txBody>
          <a:bodyPr/>
          <a:lstStyle/>
          <a:p>
            <a:fld id="{33F258A4-93E7-48C4-BC13-30970DC65C9C}" type="slidenum">
              <a:rPr lang="en-US" smtClean="0"/>
              <a:t>29</a:t>
            </a:fld>
            <a:endParaRPr lang="en-US"/>
          </a:p>
        </p:txBody>
      </p:sp>
      <p:pic>
        <p:nvPicPr>
          <p:cNvPr id="7" name="Picture 6">
            <a:extLst>
              <a:ext uri="{FF2B5EF4-FFF2-40B4-BE49-F238E27FC236}">
                <a16:creationId xmlns:a16="http://schemas.microsoft.com/office/drawing/2014/main" id="{6E226DB5-D513-7D2E-1D8C-3F90371A4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280" y="1253331"/>
            <a:ext cx="4978400" cy="4351338"/>
          </a:xfrm>
          <a:prstGeom prst="rect">
            <a:avLst/>
          </a:prstGeom>
        </p:spPr>
      </p:pic>
    </p:spTree>
    <p:extLst>
      <p:ext uri="{BB962C8B-B14F-4D97-AF65-F5344CB8AC3E}">
        <p14:creationId xmlns:p14="http://schemas.microsoft.com/office/powerpoint/2010/main" val="144409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2229"/>
            <a:ext cx="7543800" cy="1207008"/>
          </a:xfrm>
        </p:spPr>
        <p:txBody>
          <a:bodyPr>
            <a:normAutofit/>
          </a:bodyPr>
          <a:lstStyle/>
          <a:p>
            <a:r>
              <a:rPr lang="en-US" sz="2400" b="1" spc="-75" dirty="0">
                <a:solidFill>
                  <a:srgbClr val="C00000"/>
                </a:solidFill>
              </a:rPr>
              <a:t> </a:t>
            </a:r>
            <a:r>
              <a:rPr lang="en-US" sz="2400" b="1" spc="-75" dirty="0">
                <a:solidFill>
                  <a:srgbClr val="002060"/>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697562" y="2304336"/>
            <a:ext cx="5824025" cy="4052015"/>
          </a:xfrm>
          <a:prstGeom prst="rect">
            <a:avLst/>
          </a:prstGeom>
          <a:noFill/>
        </p:spPr>
      </p:pic>
      <p:graphicFrame>
        <p:nvGraphicFramePr>
          <p:cNvPr id="7" name="Diagram 6"/>
          <p:cNvGraphicFramePr/>
          <p:nvPr/>
        </p:nvGraphicFramePr>
        <p:xfrm>
          <a:off x="7315200" y="1647484"/>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1524000" y="617173"/>
            <a:ext cx="1065368" cy="992210"/>
          </a:xfrm>
          <a:prstGeom prst="rect">
            <a:avLst/>
          </a:prstGeom>
        </p:spPr>
      </p:pic>
      <p:sp>
        <p:nvSpPr>
          <p:cNvPr id="5" name="Footer Placeholder 4"/>
          <p:cNvSpPr>
            <a:spLocks noGrp="1"/>
          </p:cNvSpPr>
          <p:nvPr>
            <p:ph type="ftr" sz="quarter" idx="11"/>
          </p:nvPr>
        </p:nvSpPr>
        <p:spPr/>
        <p:txBody>
          <a:bodyPr/>
          <a:lstStyle/>
          <a:p>
            <a:r>
              <a:rPr lang="en-US"/>
              <a:t>CORE CONCEPT</a:t>
            </a:r>
            <a:endParaRPr lang="en-US" dirty="0"/>
          </a:p>
        </p:txBody>
      </p:sp>
      <p:sp>
        <p:nvSpPr>
          <p:cNvPr id="4" name="Slide Number Placeholder 3">
            <a:extLst>
              <a:ext uri="{FF2B5EF4-FFF2-40B4-BE49-F238E27FC236}">
                <a16:creationId xmlns:a16="http://schemas.microsoft.com/office/drawing/2014/main" id="{8D707FF3-F993-4D01-B0A5-042949736689}"/>
              </a:ext>
            </a:extLst>
          </p:cNvPr>
          <p:cNvSpPr>
            <a:spLocks noGrp="1"/>
          </p:cNvSpPr>
          <p:nvPr>
            <p:ph type="sldNum" sz="quarter" idx="12"/>
          </p:nvPr>
        </p:nvSpPr>
        <p:spPr/>
        <p:txBody>
          <a:bodyPr/>
          <a:lstStyle/>
          <a:p>
            <a:fld id="{33F258A4-93E7-48C4-BC13-30970DC65C9C}" type="slidenum">
              <a:rPr lang="en-US" smtClean="0"/>
              <a:t>3</a:t>
            </a:fld>
            <a:endParaRPr lang="en-US"/>
          </a:p>
        </p:txBody>
      </p:sp>
    </p:spTree>
    <p:extLst>
      <p:ext uri="{BB962C8B-B14F-4D97-AF65-F5344CB8AC3E}">
        <p14:creationId xmlns:p14="http://schemas.microsoft.com/office/powerpoint/2010/main" val="2069822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AF9A94-03C1-46DE-B07F-798D60310014}"/>
              </a:ext>
            </a:extLst>
          </p:cNvPr>
          <p:cNvSpPr>
            <a:spLocks noGrp="1"/>
          </p:cNvSpPr>
          <p:nvPr>
            <p:ph type="title"/>
          </p:nvPr>
        </p:nvSpPr>
        <p:spPr/>
        <p:txBody>
          <a:bodyPr/>
          <a:lstStyle/>
          <a:p>
            <a:r>
              <a:rPr lang="en-US" b="1" dirty="0">
                <a:solidFill>
                  <a:srgbClr val="002060"/>
                </a:solidFill>
              </a:rPr>
              <a:t>Spiral Integration</a:t>
            </a:r>
            <a:endParaRPr lang="en-PK" b="1" dirty="0">
              <a:solidFill>
                <a:srgbClr val="002060"/>
              </a:solidFill>
            </a:endParaRPr>
          </a:p>
        </p:txBody>
      </p:sp>
      <p:sp>
        <p:nvSpPr>
          <p:cNvPr id="7" name="Text Placeholder 6">
            <a:extLst>
              <a:ext uri="{FF2B5EF4-FFF2-40B4-BE49-F238E27FC236}">
                <a16:creationId xmlns:a16="http://schemas.microsoft.com/office/drawing/2014/main" id="{1A5FFDE1-ABE3-437F-B561-616D3520BE53}"/>
              </a:ext>
            </a:extLst>
          </p:cNvPr>
          <p:cNvSpPr>
            <a:spLocks noGrp="1"/>
          </p:cNvSpPr>
          <p:nvPr>
            <p:ph type="body" idx="1"/>
          </p:nvPr>
        </p:nvSpPr>
        <p:spPr/>
        <p:txBody>
          <a:bodyPr/>
          <a:lstStyle/>
          <a:p>
            <a:r>
              <a:rPr lang="en-US" dirty="0"/>
              <a:t>No of Slides - 4 </a:t>
            </a:r>
            <a:endParaRPr lang="en-PK" dirty="0"/>
          </a:p>
        </p:txBody>
      </p:sp>
      <p:sp>
        <p:nvSpPr>
          <p:cNvPr id="4" name="Footer Placeholder 3">
            <a:extLst>
              <a:ext uri="{FF2B5EF4-FFF2-40B4-BE49-F238E27FC236}">
                <a16:creationId xmlns:a16="http://schemas.microsoft.com/office/drawing/2014/main" id="{6595B36C-66CC-403B-964B-B761B98100FA}"/>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FB897D30-E093-4F8B-B344-BCA75E2C20A4}"/>
              </a:ext>
            </a:extLst>
          </p:cNvPr>
          <p:cNvSpPr>
            <a:spLocks noGrp="1"/>
          </p:cNvSpPr>
          <p:nvPr>
            <p:ph type="sldNum" sz="quarter" idx="12"/>
          </p:nvPr>
        </p:nvSpPr>
        <p:spPr/>
        <p:txBody>
          <a:bodyPr/>
          <a:lstStyle/>
          <a:p>
            <a:fld id="{33F258A4-93E7-48C4-BC13-30970DC65C9C}" type="slidenum">
              <a:rPr lang="en-US" smtClean="0"/>
              <a:t>30</a:t>
            </a:fld>
            <a:endParaRPr lang="en-US"/>
          </a:p>
        </p:txBody>
      </p:sp>
    </p:spTree>
    <p:extLst>
      <p:ext uri="{BB962C8B-B14F-4D97-AF65-F5344CB8AC3E}">
        <p14:creationId xmlns:p14="http://schemas.microsoft.com/office/powerpoint/2010/main" val="2822636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C747-A339-4BDF-BD2D-AE21B0DF1624}"/>
              </a:ext>
            </a:extLst>
          </p:cNvPr>
          <p:cNvSpPr>
            <a:spLocks noGrp="1"/>
          </p:cNvSpPr>
          <p:nvPr>
            <p:ph type="title"/>
          </p:nvPr>
        </p:nvSpPr>
        <p:spPr>
          <a:xfrm>
            <a:off x="838200" y="0"/>
            <a:ext cx="10515600" cy="1325563"/>
          </a:xfrm>
        </p:spPr>
        <p:txBody>
          <a:bodyPr/>
          <a:lstStyle/>
          <a:p>
            <a:r>
              <a:rPr lang="en-US" b="1" dirty="0">
                <a:solidFill>
                  <a:srgbClr val="002060"/>
                </a:solidFill>
              </a:rPr>
              <a:t>Family Medicine</a:t>
            </a:r>
            <a:endParaRPr lang="en-PK" b="1" dirty="0">
              <a:solidFill>
                <a:srgbClr val="002060"/>
              </a:solidFill>
            </a:endParaRPr>
          </a:p>
        </p:txBody>
      </p:sp>
      <p:sp>
        <p:nvSpPr>
          <p:cNvPr id="4" name="Footer Placeholder 3">
            <a:extLst>
              <a:ext uri="{FF2B5EF4-FFF2-40B4-BE49-F238E27FC236}">
                <a16:creationId xmlns:a16="http://schemas.microsoft.com/office/drawing/2014/main" id="{AC9DF3CB-8D6C-4250-9996-3C02A08A64C0}"/>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08240E84-9444-4FA4-AEC9-6AD2093BAA05}"/>
              </a:ext>
            </a:extLst>
          </p:cNvPr>
          <p:cNvSpPr>
            <a:spLocks noGrp="1"/>
          </p:cNvSpPr>
          <p:nvPr>
            <p:ph type="sldNum" sz="quarter" idx="12"/>
          </p:nvPr>
        </p:nvSpPr>
        <p:spPr/>
        <p:txBody>
          <a:bodyPr/>
          <a:lstStyle/>
          <a:p>
            <a:fld id="{33F258A4-93E7-48C4-BC13-30970DC65C9C}" type="slidenum">
              <a:rPr lang="en-US" smtClean="0"/>
              <a:t>31</a:t>
            </a:fld>
            <a:endParaRPr lang="en-US"/>
          </a:p>
        </p:txBody>
      </p:sp>
      <p:sp>
        <p:nvSpPr>
          <p:cNvPr id="7" name="Content Placeholder 6">
            <a:extLst>
              <a:ext uri="{FF2B5EF4-FFF2-40B4-BE49-F238E27FC236}">
                <a16:creationId xmlns:a16="http://schemas.microsoft.com/office/drawing/2014/main" id="{B55F072F-0F6B-6C3D-AD64-C917A6562B4F}"/>
              </a:ext>
            </a:extLst>
          </p:cNvPr>
          <p:cNvSpPr>
            <a:spLocks noGrp="1"/>
          </p:cNvSpPr>
          <p:nvPr>
            <p:ph idx="1"/>
          </p:nvPr>
        </p:nvSpPr>
        <p:spPr>
          <a:xfrm>
            <a:off x="838200" y="1085056"/>
            <a:ext cx="5847080" cy="5636419"/>
          </a:xfrm>
        </p:spPr>
        <p:txBody>
          <a:bodyPr>
            <a:normAutofit fontScale="85000" lnSpcReduction="20000"/>
          </a:bodyPr>
          <a:lstStyle/>
          <a:p>
            <a:r>
              <a:rPr lang="en-US" b="1" dirty="0"/>
              <a:t>Initial Assessment: </a:t>
            </a:r>
            <a:r>
              <a:rPr lang="en-US" dirty="0"/>
              <a:t>Family physicians play a crucial role in the initial assessment of radius and ulna fractures, providing immediate medical attention, diagnosing the severity of the injury, and initiating appropriate treatment plans.</a:t>
            </a:r>
          </a:p>
          <a:p>
            <a:r>
              <a:rPr lang="en-US" b="1" dirty="0"/>
              <a:t>Referral and Coordination: </a:t>
            </a:r>
            <a:r>
              <a:rPr lang="en-US" dirty="0"/>
              <a:t>They facilitate referrals to orthopedic specialists if necessary, ensuring patients receive specialized care for complex fractures. Additionally, they coordinate with radiologists for timely imaging, aiding in accurate diagnosis and treatment planning.</a:t>
            </a:r>
          </a:p>
          <a:p>
            <a:r>
              <a:rPr lang="en-US" b="1" dirty="0"/>
              <a:t>Follow-up Care: </a:t>
            </a:r>
            <a:r>
              <a:rPr lang="en-US" dirty="0"/>
              <a:t>Family physicians provide ongoing monitoring and management of fractures, overseeing the healing process, adjusting treatment as needed, and addressing any complications or concerns that may arise during recovery.</a:t>
            </a:r>
          </a:p>
        </p:txBody>
      </p:sp>
      <p:pic>
        <p:nvPicPr>
          <p:cNvPr id="9" name="Picture 8">
            <a:extLst>
              <a:ext uri="{FF2B5EF4-FFF2-40B4-BE49-F238E27FC236}">
                <a16:creationId xmlns:a16="http://schemas.microsoft.com/office/drawing/2014/main" id="{E2762DFA-6F3C-6EF9-BA0A-141F7F3705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01" r="6031"/>
          <a:stretch/>
        </p:blipFill>
        <p:spPr>
          <a:xfrm>
            <a:off x="6685280" y="1501695"/>
            <a:ext cx="5506720" cy="4000500"/>
          </a:xfrm>
          <a:prstGeom prst="rect">
            <a:avLst/>
          </a:prstGeom>
        </p:spPr>
      </p:pic>
    </p:spTree>
    <p:extLst>
      <p:ext uri="{BB962C8B-B14F-4D97-AF65-F5344CB8AC3E}">
        <p14:creationId xmlns:p14="http://schemas.microsoft.com/office/powerpoint/2010/main" val="2286990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1E5-26F6-4FD4-AFD1-621F953241C9}"/>
              </a:ext>
            </a:extLst>
          </p:cNvPr>
          <p:cNvSpPr>
            <a:spLocks noGrp="1"/>
          </p:cNvSpPr>
          <p:nvPr>
            <p:ph type="title"/>
          </p:nvPr>
        </p:nvSpPr>
        <p:spPr/>
        <p:txBody>
          <a:bodyPr/>
          <a:lstStyle/>
          <a:p>
            <a:r>
              <a:rPr lang="en-US" b="1" dirty="0">
                <a:solidFill>
                  <a:srgbClr val="002060"/>
                </a:solidFill>
              </a:rPr>
              <a:t>Biomedical Ethics</a:t>
            </a:r>
            <a:endParaRPr lang="en-PK" b="1" dirty="0">
              <a:solidFill>
                <a:srgbClr val="002060"/>
              </a:solidFill>
            </a:endParaRPr>
          </a:p>
        </p:txBody>
      </p:sp>
      <p:sp>
        <p:nvSpPr>
          <p:cNvPr id="4" name="Footer Placeholder 3">
            <a:extLst>
              <a:ext uri="{FF2B5EF4-FFF2-40B4-BE49-F238E27FC236}">
                <a16:creationId xmlns:a16="http://schemas.microsoft.com/office/drawing/2014/main" id="{B67A32B4-EEFB-4A51-A3F8-58ECFDFC6FC7}"/>
              </a:ext>
            </a:extLst>
          </p:cNvPr>
          <p:cNvSpPr>
            <a:spLocks noGrp="1"/>
          </p:cNvSpPr>
          <p:nvPr>
            <p:ph type="ftr" sz="quarter" idx="11"/>
          </p:nvPr>
        </p:nvSpPr>
        <p:spPr/>
        <p:txBody>
          <a:bodyPr/>
          <a:lstStyle/>
          <a:p>
            <a:r>
              <a:rPr lang="en-US"/>
              <a:t>CORE CONCEPT</a:t>
            </a:r>
          </a:p>
        </p:txBody>
      </p:sp>
      <p:sp>
        <p:nvSpPr>
          <p:cNvPr id="3" name="Slide Number Placeholder 2">
            <a:extLst>
              <a:ext uri="{FF2B5EF4-FFF2-40B4-BE49-F238E27FC236}">
                <a16:creationId xmlns:a16="http://schemas.microsoft.com/office/drawing/2014/main" id="{9CB68FD0-48E5-49CF-A8C7-27BA45318974}"/>
              </a:ext>
            </a:extLst>
          </p:cNvPr>
          <p:cNvSpPr>
            <a:spLocks noGrp="1"/>
          </p:cNvSpPr>
          <p:nvPr>
            <p:ph type="sldNum" sz="quarter" idx="12"/>
          </p:nvPr>
        </p:nvSpPr>
        <p:spPr/>
        <p:txBody>
          <a:bodyPr/>
          <a:lstStyle/>
          <a:p>
            <a:fld id="{33F258A4-93E7-48C4-BC13-30970DC65C9C}" type="slidenum">
              <a:rPr lang="en-US" smtClean="0"/>
              <a:t>32</a:t>
            </a:fld>
            <a:endParaRPr lang="en-US"/>
          </a:p>
        </p:txBody>
      </p:sp>
      <p:sp>
        <p:nvSpPr>
          <p:cNvPr id="7" name="Content Placeholder 6">
            <a:extLst>
              <a:ext uri="{FF2B5EF4-FFF2-40B4-BE49-F238E27FC236}">
                <a16:creationId xmlns:a16="http://schemas.microsoft.com/office/drawing/2014/main" id="{74FEC22E-C39B-6728-3DFE-D9E5DC4506AE}"/>
              </a:ext>
            </a:extLst>
          </p:cNvPr>
          <p:cNvSpPr>
            <a:spLocks noGrp="1"/>
          </p:cNvSpPr>
          <p:nvPr>
            <p:ph idx="1"/>
          </p:nvPr>
        </p:nvSpPr>
        <p:spPr/>
        <p:txBody>
          <a:bodyPr/>
          <a:lstStyle/>
          <a:p>
            <a:r>
              <a:rPr lang="en-US" dirty="0"/>
              <a:t>Biomedical ethics in the context of radius and ulna fractures involve ensuring patient autonomy in treatment decisions, such as choosing between surgical intervention and conservative management.</a:t>
            </a:r>
          </a:p>
          <a:p>
            <a:r>
              <a:rPr lang="en-US" dirty="0"/>
              <a:t>Physicians must uphold beneficence by prioritizing patient well-being, opting for treatments that optimize long-term function and quality of life.</a:t>
            </a:r>
          </a:p>
          <a:p>
            <a:r>
              <a:rPr lang="en-US" dirty="0"/>
              <a:t>Additionally, ethical considerations include maintaining patient confidentiality regarding sensitive medical information related to the injury and treatment process.</a:t>
            </a:r>
          </a:p>
        </p:txBody>
      </p:sp>
    </p:spTree>
    <p:extLst>
      <p:ext uri="{BB962C8B-B14F-4D97-AF65-F5344CB8AC3E}">
        <p14:creationId xmlns:p14="http://schemas.microsoft.com/office/powerpoint/2010/main" val="1818167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6FD81E-01C6-469F-A517-81DFAC1DB3C9}"/>
              </a:ext>
            </a:extLst>
          </p:cNvPr>
          <p:cNvSpPr>
            <a:spLocks noGrp="1"/>
          </p:cNvSpPr>
          <p:nvPr>
            <p:ph type="title"/>
          </p:nvPr>
        </p:nvSpPr>
        <p:spPr/>
        <p:txBody>
          <a:bodyPr/>
          <a:lstStyle/>
          <a:p>
            <a:r>
              <a:rPr lang="en-US" b="1" dirty="0">
                <a:solidFill>
                  <a:srgbClr val="002060"/>
                </a:solidFill>
              </a:rPr>
              <a:t>Artificial Intelligence</a:t>
            </a:r>
            <a:endParaRPr lang="en-PK" b="1" dirty="0">
              <a:solidFill>
                <a:srgbClr val="002060"/>
              </a:solidFill>
            </a:endParaRPr>
          </a:p>
        </p:txBody>
      </p:sp>
      <p:sp>
        <p:nvSpPr>
          <p:cNvPr id="2" name="Content Placeholder 1">
            <a:extLst>
              <a:ext uri="{FF2B5EF4-FFF2-40B4-BE49-F238E27FC236}">
                <a16:creationId xmlns:a16="http://schemas.microsoft.com/office/drawing/2014/main" id="{8B455C7D-90FC-8719-33E4-80092CEB2787}"/>
              </a:ext>
            </a:extLst>
          </p:cNvPr>
          <p:cNvSpPr>
            <a:spLocks noGrp="1"/>
          </p:cNvSpPr>
          <p:nvPr>
            <p:ph idx="1"/>
          </p:nvPr>
        </p:nvSpPr>
        <p:spPr/>
        <p:txBody>
          <a:bodyPr>
            <a:normAutofit/>
          </a:bodyPr>
          <a:lstStyle/>
          <a:p>
            <a:r>
              <a:rPr lang="en-US" dirty="0"/>
              <a:t>AI aids in fracture detection through advanced imaging analysis, assisting radiologists in accurately identifying and categorizing radius and ulna fractures from X-rays or scans. </a:t>
            </a:r>
          </a:p>
          <a:p>
            <a:r>
              <a:rPr lang="en-US" dirty="0"/>
              <a:t>Additionally, AI-powered systems can help predict fracture healing times and outcomes based on patient-specific factors, guiding treatment decisions for optimal recovery. </a:t>
            </a:r>
          </a:p>
          <a:p>
            <a:r>
              <a:rPr lang="en-US" dirty="0"/>
              <a:t>Furthermore, AI algorithms contribute to the development of personalized rehabilitation plans, enhancing post-fracture care by tailoring interventions to individual patient needs and progress.</a:t>
            </a:r>
          </a:p>
        </p:txBody>
      </p:sp>
      <p:sp>
        <p:nvSpPr>
          <p:cNvPr id="4" name="Footer Placeholder 3">
            <a:extLst>
              <a:ext uri="{FF2B5EF4-FFF2-40B4-BE49-F238E27FC236}">
                <a16:creationId xmlns:a16="http://schemas.microsoft.com/office/drawing/2014/main" id="{748D8AD6-7668-4566-8330-9B9D9FE341FC}"/>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9E266729-9591-491F-B5F1-A833CAFAD15D}"/>
              </a:ext>
            </a:extLst>
          </p:cNvPr>
          <p:cNvSpPr>
            <a:spLocks noGrp="1"/>
          </p:cNvSpPr>
          <p:nvPr>
            <p:ph type="sldNum" sz="quarter" idx="12"/>
          </p:nvPr>
        </p:nvSpPr>
        <p:spPr/>
        <p:txBody>
          <a:bodyPr/>
          <a:lstStyle/>
          <a:p>
            <a:fld id="{33F258A4-93E7-48C4-BC13-30970DC65C9C}" type="slidenum">
              <a:rPr lang="en-US" smtClean="0"/>
              <a:t>33</a:t>
            </a:fld>
            <a:endParaRPr lang="en-US"/>
          </a:p>
        </p:txBody>
      </p:sp>
    </p:spTree>
    <p:extLst>
      <p:ext uri="{BB962C8B-B14F-4D97-AF65-F5344CB8AC3E}">
        <p14:creationId xmlns:p14="http://schemas.microsoft.com/office/powerpoint/2010/main" val="1836779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Research Article</a:t>
            </a:r>
          </a:p>
        </p:txBody>
      </p:sp>
      <p:sp>
        <p:nvSpPr>
          <p:cNvPr id="4" name="Footer Placeholder 3"/>
          <p:cNvSpPr>
            <a:spLocks noGrp="1"/>
          </p:cNvSpPr>
          <p:nvPr>
            <p:ph type="ftr" sz="quarter" idx="11"/>
          </p:nvPr>
        </p:nvSpPr>
        <p:spPr/>
        <p:txBody>
          <a:bodyPr/>
          <a:lstStyle/>
          <a:p>
            <a:r>
              <a:rPr lang="en-US"/>
              <a:t>CORE CONCEPT</a:t>
            </a:r>
            <a:endParaRPr lang="en-US" dirty="0"/>
          </a:p>
        </p:txBody>
      </p:sp>
      <p:sp>
        <p:nvSpPr>
          <p:cNvPr id="5" name="Slide Number Placeholder 4">
            <a:extLst>
              <a:ext uri="{FF2B5EF4-FFF2-40B4-BE49-F238E27FC236}">
                <a16:creationId xmlns:a16="http://schemas.microsoft.com/office/drawing/2014/main" id="{3140906B-707E-4558-B872-C3B6AD35F622}"/>
              </a:ext>
            </a:extLst>
          </p:cNvPr>
          <p:cNvSpPr>
            <a:spLocks noGrp="1"/>
          </p:cNvSpPr>
          <p:nvPr>
            <p:ph type="sldNum" sz="quarter" idx="12"/>
          </p:nvPr>
        </p:nvSpPr>
        <p:spPr/>
        <p:txBody>
          <a:bodyPr/>
          <a:lstStyle/>
          <a:p>
            <a:fld id="{33F258A4-93E7-48C4-BC13-30970DC65C9C}" type="slidenum">
              <a:rPr lang="en-US" smtClean="0"/>
              <a:t>34</a:t>
            </a:fld>
            <a:endParaRPr lang="en-US"/>
          </a:p>
        </p:txBody>
      </p:sp>
      <p:pic>
        <p:nvPicPr>
          <p:cNvPr id="6" name="Content Placeholder 3" descr="radius13.jpg">
            <a:extLst>
              <a:ext uri="{FF2B5EF4-FFF2-40B4-BE49-F238E27FC236}">
                <a16:creationId xmlns:a16="http://schemas.microsoft.com/office/drawing/2014/main" id="{B5048CAD-3ECE-10E9-5A91-D0414EA62128}"/>
              </a:ext>
            </a:extLst>
          </p:cNvPr>
          <p:cNvPicPr>
            <a:picLocks noGrp="1" noChangeAspect="1"/>
          </p:cNvPicPr>
          <p:nvPr>
            <p:ph idx="1"/>
          </p:nvPr>
        </p:nvPicPr>
        <p:blipFill>
          <a:blip r:embed="rId2"/>
          <a:stretch>
            <a:fillRect/>
          </a:stretch>
        </p:blipFill>
        <p:spPr>
          <a:xfrm>
            <a:off x="838200" y="1493520"/>
            <a:ext cx="10515600" cy="4862830"/>
          </a:xfrm>
        </p:spPr>
      </p:pic>
    </p:spTree>
    <p:extLst>
      <p:ext uri="{BB962C8B-B14F-4D97-AF65-F5344CB8AC3E}">
        <p14:creationId xmlns:p14="http://schemas.microsoft.com/office/powerpoint/2010/main" val="2225863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2542-4AD6-E47F-4E16-084FC210D6C3}"/>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7DDB9EB2-3899-0F91-07DF-B7A50432D478}"/>
              </a:ext>
            </a:extLst>
          </p:cNvPr>
          <p:cNvSpPr>
            <a:spLocks noGrp="1"/>
          </p:cNvSpPr>
          <p:nvPr>
            <p:ph idx="1"/>
          </p:nvPr>
        </p:nvSpPr>
        <p:spPr>
          <a:xfrm>
            <a:off x="838200" y="1825625"/>
            <a:ext cx="4892040" cy="4351338"/>
          </a:xfrm>
        </p:spPr>
        <p:txBody>
          <a:bodyPr>
            <a:normAutofit/>
          </a:bodyPr>
          <a:lstStyle/>
          <a:p>
            <a:pPr>
              <a:buAutoNum type="arabicPeriod"/>
            </a:pPr>
            <a:r>
              <a:rPr lang="en-US" sz="1800" b="1" dirty="0">
                <a:latin typeface="Times New Roman" pitchFamily="18" charset="0"/>
                <a:cs typeface="Times New Roman" pitchFamily="18" charset="0"/>
              </a:rPr>
              <a:t>Colle’s fracture is associated with _____</a:t>
            </a:r>
          </a:p>
          <a:p>
            <a:pPr>
              <a:buAutoNum type="alphaLcParenR"/>
            </a:pPr>
            <a:r>
              <a:rPr lang="en-US" sz="1800" dirty="0">
                <a:latin typeface="Times New Roman" pitchFamily="18" charset="0"/>
                <a:cs typeface="Times New Roman" pitchFamily="18" charset="0"/>
              </a:rPr>
              <a:t>Femur</a:t>
            </a:r>
          </a:p>
          <a:p>
            <a:pPr>
              <a:buNone/>
            </a:pPr>
            <a:r>
              <a:rPr lang="en-US" sz="1800" dirty="0">
                <a:latin typeface="Times New Roman" pitchFamily="18" charset="0"/>
                <a:cs typeface="Times New Roman" pitchFamily="18" charset="0"/>
              </a:rPr>
              <a:t>b) Ulna</a:t>
            </a:r>
          </a:p>
          <a:p>
            <a:pPr>
              <a:buNone/>
            </a:pPr>
            <a:r>
              <a:rPr lang="en-US" sz="1800" dirty="0">
                <a:latin typeface="Times New Roman" pitchFamily="18" charset="0"/>
                <a:cs typeface="Times New Roman" pitchFamily="18" charset="0"/>
              </a:rPr>
              <a:t>c) Radius</a:t>
            </a:r>
          </a:p>
          <a:p>
            <a:pPr>
              <a:buNone/>
            </a:pPr>
            <a:r>
              <a:rPr lang="en-US" sz="1800" dirty="0">
                <a:latin typeface="Times New Roman" pitchFamily="18" charset="0"/>
                <a:cs typeface="Times New Roman" pitchFamily="18" charset="0"/>
              </a:rPr>
              <a:t>d) Humerus</a:t>
            </a:r>
          </a:p>
          <a:p>
            <a:pPr>
              <a:buNone/>
            </a:pPr>
            <a:r>
              <a:rPr lang="en-US" sz="1800" b="1" dirty="0">
                <a:latin typeface="Times New Roman" pitchFamily="18" charset="0"/>
                <a:cs typeface="Times New Roman" pitchFamily="18" charset="0"/>
              </a:rPr>
              <a:t>2. What is the name of the joint that connects the radius and ulna bones in the forearm?</a:t>
            </a:r>
          </a:p>
          <a:p>
            <a:pPr>
              <a:buNone/>
            </a:pPr>
            <a:r>
              <a:rPr lang="en-US" sz="1800" dirty="0">
                <a:latin typeface="Times New Roman" pitchFamily="18" charset="0"/>
                <a:cs typeface="Times New Roman" pitchFamily="18" charset="0"/>
              </a:rPr>
              <a:t>a) Radioulnar joint</a:t>
            </a:r>
          </a:p>
          <a:p>
            <a:pPr>
              <a:buNone/>
            </a:pPr>
            <a:r>
              <a:rPr lang="en-US" sz="1800" dirty="0">
                <a:latin typeface="Times New Roman" pitchFamily="18" charset="0"/>
                <a:cs typeface="Times New Roman" pitchFamily="18" charset="0"/>
              </a:rPr>
              <a:t>b) Humeroulnar joint</a:t>
            </a:r>
          </a:p>
          <a:p>
            <a:pPr>
              <a:buNone/>
            </a:pPr>
            <a:r>
              <a:rPr lang="en-US" sz="1800" dirty="0">
                <a:latin typeface="Times New Roman" pitchFamily="18" charset="0"/>
                <a:cs typeface="Times New Roman" pitchFamily="18" charset="0"/>
              </a:rPr>
              <a:t>c) Elbow joint</a:t>
            </a:r>
          </a:p>
          <a:p>
            <a:pPr>
              <a:buNone/>
            </a:pPr>
            <a:r>
              <a:rPr lang="en-US" sz="1800" dirty="0">
                <a:latin typeface="Times New Roman" pitchFamily="18" charset="0"/>
                <a:cs typeface="Times New Roman" pitchFamily="18" charset="0"/>
              </a:rPr>
              <a:t>d) Wrist joint</a:t>
            </a:r>
          </a:p>
        </p:txBody>
      </p:sp>
      <p:sp>
        <p:nvSpPr>
          <p:cNvPr id="4" name="Footer Placeholder 3">
            <a:extLst>
              <a:ext uri="{FF2B5EF4-FFF2-40B4-BE49-F238E27FC236}">
                <a16:creationId xmlns:a16="http://schemas.microsoft.com/office/drawing/2014/main" id="{E1DEE663-BF4E-9AF1-5227-7698D85D675F}"/>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C1D30AED-F3DF-FE8D-63C9-2954D58905C0}"/>
              </a:ext>
            </a:extLst>
          </p:cNvPr>
          <p:cNvSpPr>
            <a:spLocks noGrp="1"/>
          </p:cNvSpPr>
          <p:nvPr>
            <p:ph type="sldNum" sz="quarter" idx="12"/>
          </p:nvPr>
        </p:nvSpPr>
        <p:spPr/>
        <p:txBody>
          <a:bodyPr/>
          <a:lstStyle/>
          <a:p>
            <a:fld id="{33F258A4-93E7-48C4-BC13-30970DC65C9C}" type="slidenum">
              <a:rPr lang="en-US" smtClean="0"/>
              <a:t>35</a:t>
            </a:fld>
            <a:endParaRPr lang="en-US"/>
          </a:p>
        </p:txBody>
      </p:sp>
      <p:sp>
        <p:nvSpPr>
          <p:cNvPr id="6" name="TextBox 5">
            <a:extLst>
              <a:ext uri="{FF2B5EF4-FFF2-40B4-BE49-F238E27FC236}">
                <a16:creationId xmlns:a16="http://schemas.microsoft.com/office/drawing/2014/main" id="{2553B8B8-09A1-0A30-F2A5-3E093D207DE9}"/>
              </a:ext>
            </a:extLst>
          </p:cNvPr>
          <p:cNvSpPr txBox="1"/>
          <p:nvPr/>
        </p:nvSpPr>
        <p:spPr>
          <a:xfrm>
            <a:off x="6492240" y="2042160"/>
            <a:ext cx="4267200" cy="3416320"/>
          </a:xfrm>
          <a:prstGeom prst="rect">
            <a:avLst/>
          </a:prstGeom>
          <a:noFill/>
        </p:spPr>
        <p:txBody>
          <a:bodyPr wrap="square" rtlCol="0">
            <a:spAutoFit/>
          </a:bodyPr>
          <a:lstStyle/>
          <a:p>
            <a:pPr>
              <a:buNone/>
            </a:pPr>
            <a:r>
              <a:rPr lang="en-US" b="1" dirty="0">
                <a:latin typeface="Times New Roman" pitchFamily="18" charset="0"/>
                <a:cs typeface="Times New Roman" pitchFamily="18" charset="0"/>
              </a:rPr>
              <a:t>3</a:t>
            </a:r>
            <a:r>
              <a:rPr lang="en-US" sz="1800" b="1" dirty="0">
                <a:latin typeface="Times New Roman" pitchFamily="18" charset="0"/>
                <a:cs typeface="Times New Roman" pitchFamily="18" charset="0"/>
              </a:rPr>
              <a:t>. In Smith’s fracture there is, </a:t>
            </a:r>
          </a:p>
          <a:p>
            <a:pPr>
              <a:buNone/>
            </a:pPr>
            <a:r>
              <a:rPr lang="en-US" sz="1800" dirty="0">
                <a:latin typeface="Times New Roman" pitchFamily="18" charset="0"/>
                <a:cs typeface="Times New Roman" pitchFamily="18" charset="0"/>
              </a:rPr>
              <a:t>a) volar displacement of fractured radius</a:t>
            </a:r>
          </a:p>
          <a:p>
            <a:pPr>
              <a:buNone/>
            </a:pPr>
            <a:r>
              <a:rPr lang="en-US" sz="1800" dirty="0">
                <a:latin typeface="Times New Roman" pitchFamily="18" charset="0"/>
                <a:cs typeface="Times New Roman" pitchFamily="18" charset="0"/>
              </a:rPr>
              <a:t>b) volar displacement of fractured ulna</a:t>
            </a:r>
          </a:p>
          <a:p>
            <a:pPr>
              <a:buNone/>
            </a:pPr>
            <a:r>
              <a:rPr lang="en-US" sz="1800" dirty="0">
                <a:latin typeface="Times New Roman" pitchFamily="18" charset="0"/>
                <a:cs typeface="Times New Roman" pitchFamily="18" charset="0"/>
              </a:rPr>
              <a:t>c) distal displacement of fractured radius</a:t>
            </a:r>
          </a:p>
          <a:p>
            <a:pPr>
              <a:buNone/>
            </a:pPr>
            <a:r>
              <a:rPr lang="en-US" sz="1800" dirty="0">
                <a:latin typeface="Times New Roman" pitchFamily="18" charset="0"/>
                <a:cs typeface="Times New Roman" pitchFamily="18" charset="0"/>
              </a:rPr>
              <a:t>d) distal displacement of fractured ulna</a:t>
            </a:r>
          </a:p>
          <a:p>
            <a:pPr>
              <a:buNone/>
            </a:pPr>
            <a:r>
              <a:rPr lang="en-US" sz="1800" dirty="0">
                <a:latin typeface="Times New Roman" pitchFamily="18" charset="0"/>
                <a:cs typeface="Times New Roman" pitchFamily="18" charset="0"/>
              </a:rPr>
              <a:t> </a:t>
            </a:r>
          </a:p>
          <a:p>
            <a:pPr>
              <a:buNone/>
            </a:pPr>
            <a:r>
              <a:rPr lang="en-US" b="1" dirty="0">
                <a:latin typeface="Times New Roman" pitchFamily="18" charset="0"/>
                <a:cs typeface="Times New Roman" pitchFamily="18" charset="0"/>
              </a:rPr>
              <a:t>4</a:t>
            </a:r>
            <a:r>
              <a:rPr lang="en-US" sz="1800" b="1" dirty="0">
                <a:latin typeface="Times New Roman" pitchFamily="18" charset="0"/>
                <a:cs typeface="Times New Roman" pitchFamily="18" charset="0"/>
              </a:rPr>
              <a:t>. In Colle’s fracture there is, </a:t>
            </a:r>
          </a:p>
          <a:p>
            <a:pPr>
              <a:buNone/>
            </a:pPr>
            <a:r>
              <a:rPr lang="en-US" sz="1800" dirty="0">
                <a:latin typeface="Times New Roman" pitchFamily="18" charset="0"/>
                <a:cs typeface="Times New Roman" pitchFamily="18" charset="0"/>
              </a:rPr>
              <a:t>a) volar displacement of fractured radius</a:t>
            </a:r>
          </a:p>
          <a:p>
            <a:pPr>
              <a:buNone/>
            </a:pPr>
            <a:r>
              <a:rPr lang="en-US" sz="1800" dirty="0">
                <a:latin typeface="Times New Roman" pitchFamily="18" charset="0"/>
                <a:cs typeface="Times New Roman" pitchFamily="18" charset="0"/>
              </a:rPr>
              <a:t>b) volar displacement of fractured ulna</a:t>
            </a:r>
          </a:p>
          <a:p>
            <a:pPr>
              <a:buNone/>
            </a:pPr>
            <a:r>
              <a:rPr lang="en-US" sz="1800" dirty="0">
                <a:latin typeface="Times New Roman" pitchFamily="18" charset="0"/>
                <a:cs typeface="Times New Roman" pitchFamily="18" charset="0"/>
              </a:rPr>
              <a:t>c) dorsal displacement of fractured radius</a:t>
            </a:r>
          </a:p>
          <a:p>
            <a:pPr>
              <a:buNone/>
            </a:pPr>
            <a:r>
              <a:rPr lang="en-US" sz="1800" dirty="0">
                <a:latin typeface="Times New Roman" pitchFamily="18" charset="0"/>
                <a:cs typeface="Times New Roman" pitchFamily="18" charset="0"/>
              </a:rPr>
              <a:t>d) dorsal displacement of fractured ulna</a:t>
            </a:r>
          </a:p>
          <a:p>
            <a:endParaRPr lang="en-US" dirty="0"/>
          </a:p>
        </p:txBody>
      </p:sp>
    </p:spTree>
    <p:extLst>
      <p:ext uri="{BB962C8B-B14F-4D97-AF65-F5344CB8AC3E}">
        <p14:creationId xmlns:p14="http://schemas.microsoft.com/office/powerpoint/2010/main" val="1654832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2542-4AD6-E47F-4E16-084FC210D6C3}"/>
              </a:ext>
            </a:extLst>
          </p:cNvPr>
          <p:cNvSpPr>
            <a:spLocks noGrp="1"/>
          </p:cNvSpPr>
          <p:nvPr>
            <p:ph type="title"/>
          </p:nvPr>
        </p:nvSpPr>
        <p:spPr/>
        <p:txBody>
          <a:bodyPr/>
          <a:lstStyle/>
          <a:p>
            <a:r>
              <a:rPr lang="en-US" dirty="0"/>
              <a:t>Key</a:t>
            </a:r>
          </a:p>
        </p:txBody>
      </p:sp>
      <p:sp>
        <p:nvSpPr>
          <p:cNvPr id="3" name="Content Placeholder 2">
            <a:extLst>
              <a:ext uri="{FF2B5EF4-FFF2-40B4-BE49-F238E27FC236}">
                <a16:creationId xmlns:a16="http://schemas.microsoft.com/office/drawing/2014/main" id="{7DDB9EB2-3899-0F91-07DF-B7A50432D478}"/>
              </a:ext>
            </a:extLst>
          </p:cNvPr>
          <p:cNvSpPr>
            <a:spLocks noGrp="1"/>
          </p:cNvSpPr>
          <p:nvPr>
            <p:ph idx="1"/>
          </p:nvPr>
        </p:nvSpPr>
        <p:spPr>
          <a:xfrm>
            <a:off x="838200" y="1825625"/>
            <a:ext cx="4892040" cy="4351338"/>
          </a:xfrm>
        </p:spPr>
        <p:txBody>
          <a:bodyPr>
            <a:normAutofit/>
          </a:bodyPr>
          <a:lstStyle/>
          <a:p>
            <a:pPr>
              <a:buAutoNum type="arabicPeriod"/>
            </a:pPr>
            <a:r>
              <a:rPr lang="en-US" sz="1800" b="1" dirty="0">
                <a:latin typeface="Times New Roman" pitchFamily="18" charset="0"/>
                <a:cs typeface="Times New Roman" pitchFamily="18" charset="0"/>
              </a:rPr>
              <a:t>Colle’s fracture is associated with _____</a:t>
            </a:r>
          </a:p>
          <a:p>
            <a:pPr>
              <a:buAutoNum type="alphaLcParenR"/>
            </a:pPr>
            <a:r>
              <a:rPr lang="en-US" sz="1800" dirty="0">
                <a:latin typeface="Times New Roman" pitchFamily="18" charset="0"/>
                <a:cs typeface="Times New Roman" pitchFamily="18" charset="0"/>
              </a:rPr>
              <a:t>Femur</a:t>
            </a:r>
          </a:p>
          <a:p>
            <a:pPr>
              <a:buNone/>
            </a:pPr>
            <a:r>
              <a:rPr lang="en-US" sz="1800" dirty="0">
                <a:latin typeface="Times New Roman" pitchFamily="18" charset="0"/>
                <a:cs typeface="Times New Roman" pitchFamily="18" charset="0"/>
              </a:rPr>
              <a:t>b) Ulna</a:t>
            </a:r>
          </a:p>
          <a:p>
            <a:pPr>
              <a:buNone/>
            </a:pPr>
            <a:r>
              <a:rPr lang="en-US" sz="1800" b="1" dirty="0">
                <a:latin typeface="Times New Roman" pitchFamily="18" charset="0"/>
                <a:cs typeface="Times New Roman" pitchFamily="18" charset="0"/>
              </a:rPr>
              <a:t>c) Radius</a:t>
            </a:r>
          </a:p>
          <a:p>
            <a:pPr>
              <a:buNone/>
            </a:pPr>
            <a:r>
              <a:rPr lang="en-US" sz="1800" dirty="0">
                <a:latin typeface="Times New Roman" pitchFamily="18" charset="0"/>
                <a:cs typeface="Times New Roman" pitchFamily="18" charset="0"/>
              </a:rPr>
              <a:t>d) Humerus</a:t>
            </a:r>
          </a:p>
          <a:p>
            <a:pPr>
              <a:buNone/>
            </a:pPr>
            <a:r>
              <a:rPr lang="en-US" sz="1800" b="1" dirty="0">
                <a:latin typeface="Times New Roman" pitchFamily="18" charset="0"/>
                <a:cs typeface="Times New Roman" pitchFamily="18" charset="0"/>
              </a:rPr>
              <a:t>2. What is the name of the joint that connects the radius and ulna bones in the forearm?</a:t>
            </a:r>
          </a:p>
          <a:p>
            <a:pPr>
              <a:buNone/>
            </a:pPr>
            <a:r>
              <a:rPr lang="en-US" sz="1800" b="1" dirty="0">
                <a:latin typeface="Times New Roman" pitchFamily="18" charset="0"/>
                <a:cs typeface="Times New Roman" pitchFamily="18" charset="0"/>
              </a:rPr>
              <a:t>a) Radioulnar joint</a:t>
            </a:r>
          </a:p>
          <a:p>
            <a:pPr>
              <a:buNone/>
            </a:pPr>
            <a:r>
              <a:rPr lang="en-US" sz="1800" dirty="0">
                <a:latin typeface="Times New Roman" pitchFamily="18" charset="0"/>
                <a:cs typeface="Times New Roman" pitchFamily="18" charset="0"/>
              </a:rPr>
              <a:t>b) Humeroulnar joint</a:t>
            </a:r>
          </a:p>
          <a:p>
            <a:pPr>
              <a:buNone/>
            </a:pPr>
            <a:r>
              <a:rPr lang="en-US" sz="1800" dirty="0">
                <a:latin typeface="Times New Roman" pitchFamily="18" charset="0"/>
                <a:cs typeface="Times New Roman" pitchFamily="18" charset="0"/>
              </a:rPr>
              <a:t>c) Elbow joint</a:t>
            </a:r>
          </a:p>
          <a:p>
            <a:pPr>
              <a:buNone/>
            </a:pPr>
            <a:r>
              <a:rPr lang="en-US" sz="1800" dirty="0">
                <a:latin typeface="Times New Roman" pitchFamily="18" charset="0"/>
                <a:cs typeface="Times New Roman" pitchFamily="18" charset="0"/>
              </a:rPr>
              <a:t>d) Wrist joint</a:t>
            </a:r>
          </a:p>
        </p:txBody>
      </p:sp>
      <p:sp>
        <p:nvSpPr>
          <p:cNvPr id="4" name="Footer Placeholder 3">
            <a:extLst>
              <a:ext uri="{FF2B5EF4-FFF2-40B4-BE49-F238E27FC236}">
                <a16:creationId xmlns:a16="http://schemas.microsoft.com/office/drawing/2014/main" id="{E1DEE663-BF4E-9AF1-5227-7698D85D675F}"/>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C1D30AED-F3DF-FE8D-63C9-2954D58905C0}"/>
              </a:ext>
            </a:extLst>
          </p:cNvPr>
          <p:cNvSpPr>
            <a:spLocks noGrp="1"/>
          </p:cNvSpPr>
          <p:nvPr>
            <p:ph type="sldNum" sz="quarter" idx="12"/>
          </p:nvPr>
        </p:nvSpPr>
        <p:spPr/>
        <p:txBody>
          <a:bodyPr/>
          <a:lstStyle/>
          <a:p>
            <a:fld id="{33F258A4-93E7-48C4-BC13-30970DC65C9C}" type="slidenum">
              <a:rPr lang="en-US" smtClean="0"/>
              <a:t>36</a:t>
            </a:fld>
            <a:endParaRPr lang="en-US"/>
          </a:p>
        </p:txBody>
      </p:sp>
      <p:sp>
        <p:nvSpPr>
          <p:cNvPr id="6" name="TextBox 5">
            <a:extLst>
              <a:ext uri="{FF2B5EF4-FFF2-40B4-BE49-F238E27FC236}">
                <a16:creationId xmlns:a16="http://schemas.microsoft.com/office/drawing/2014/main" id="{2553B8B8-09A1-0A30-F2A5-3E093D207DE9}"/>
              </a:ext>
            </a:extLst>
          </p:cNvPr>
          <p:cNvSpPr txBox="1"/>
          <p:nvPr/>
        </p:nvSpPr>
        <p:spPr>
          <a:xfrm>
            <a:off x="6492240" y="2042160"/>
            <a:ext cx="4267200" cy="3416320"/>
          </a:xfrm>
          <a:prstGeom prst="rect">
            <a:avLst/>
          </a:prstGeom>
          <a:noFill/>
        </p:spPr>
        <p:txBody>
          <a:bodyPr wrap="square" rtlCol="0">
            <a:spAutoFit/>
          </a:bodyPr>
          <a:lstStyle/>
          <a:p>
            <a:pPr>
              <a:buNone/>
            </a:pPr>
            <a:r>
              <a:rPr lang="en-US" b="1" dirty="0">
                <a:latin typeface="Times New Roman" pitchFamily="18" charset="0"/>
                <a:cs typeface="Times New Roman" pitchFamily="18" charset="0"/>
              </a:rPr>
              <a:t>3</a:t>
            </a:r>
            <a:r>
              <a:rPr lang="en-US" sz="1800" b="1" dirty="0">
                <a:latin typeface="Times New Roman" pitchFamily="18" charset="0"/>
                <a:cs typeface="Times New Roman" pitchFamily="18" charset="0"/>
              </a:rPr>
              <a:t>. In Smith’s fracture there is, </a:t>
            </a:r>
          </a:p>
          <a:p>
            <a:pPr>
              <a:buNone/>
            </a:pPr>
            <a:r>
              <a:rPr lang="en-US" sz="1800" b="1" dirty="0">
                <a:latin typeface="Times New Roman" pitchFamily="18" charset="0"/>
                <a:cs typeface="Times New Roman" pitchFamily="18" charset="0"/>
              </a:rPr>
              <a:t>a) volar displacement of fractured radius</a:t>
            </a:r>
          </a:p>
          <a:p>
            <a:pPr>
              <a:buNone/>
            </a:pPr>
            <a:r>
              <a:rPr lang="en-US" sz="1800" dirty="0">
                <a:latin typeface="Times New Roman" pitchFamily="18" charset="0"/>
                <a:cs typeface="Times New Roman" pitchFamily="18" charset="0"/>
              </a:rPr>
              <a:t>b) volar displacement of fractured ulna</a:t>
            </a:r>
          </a:p>
          <a:p>
            <a:pPr>
              <a:buNone/>
            </a:pPr>
            <a:r>
              <a:rPr lang="en-US" sz="1800" dirty="0">
                <a:latin typeface="Times New Roman" pitchFamily="18" charset="0"/>
                <a:cs typeface="Times New Roman" pitchFamily="18" charset="0"/>
              </a:rPr>
              <a:t>c) distal displacement of fractured radius</a:t>
            </a:r>
          </a:p>
          <a:p>
            <a:pPr>
              <a:buNone/>
            </a:pPr>
            <a:r>
              <a:rPr lang="en-US" sz="1800" dirty="0">
                <a:latin typeface="Times New Roman" pitchFamily="18" charset="0"/>
                <a:cs typeface="Times New Roman" pitchFamily="18" charset="0"/>
              </a:rPr>
              <a:t>d) distal displacement of fractured ulna</a:t>
            </a:r>
          </a:p>
          <a:p>
            <a:pPr>
              <a:buNone/>
            </a:pPr>
            <a:r>
              <a:rPr lang="en-US" sz="1800" dirty="0">
                <a:latin typeface="Times New Roman" pitchFamily="18" charset="0"/>
                <a:cs typeface="Times New Roman" pitchFamily="18" charset="0"/>
              </a:rPr>
              <a:t> </a:t>
            </a:r>
          </a:p>
          <a:p>
            <a:pPr>
              <a:buNone/>
            </a:pPr>
            <a:r>
              <a:rPr lang="en-US" b="1" dirty="0">
                <a:latin typeface="Times New Roman" pitchFamily="18" charset="0"/>
                <a:cs typeface="Times New Roman" pitchFamily="18" charset="0"/>
              </a:rPr>
              <a:t>4</a:t>
            </a:r>
            <a:r>
              <a:rPr lang="en-US" sz="1800" b="1" dirty="0">
                <a:latin typeface="Times New Roman" pitchFamily="18" charset="0"/>
                <a:cs typeface="Times New Roman" pitchFamily="18" charset="0"/>
              </a:rPr>
              <a:t>. In Colle’s fracture there is, </a:t>
            </a:r>
          </a:p>
          <a:p>
            <a:pPr>
              <a:buNone/>
            </a:pPr>
            <a:r>
              <a:rPr lang="en-US" sz="1800" dirty="0">
                <a:latin typeface="Times New Roman" pitchFamily="18" charset="0"/>
                <a:cs typeface="Times New Roman" pitchFamily="18" charset="0"/>
              </a:rPr>
              <a:t>a) volar displacement of fractured radius</a:t>
            </a:r>
          </a:p>
          <a:p>
            <a:pPr>
              <a:buNone/>
            </a:pPr>
            <a:r>
              <a:rPr lang="en-US" sz="1800" dirty="0">
                <a:latin typeface="Times New Roman" pitchFamily="18" charset="0"/>
                <a:cs typeface="Times New Roman" pitchFamily="18" charset="0"/>
              </a:rPr>
              <a:t>b) volar displacement of fractured ulna</a:t>
            </a:r>
          </a:p>
          <a:p>
            <a:pPr>
              <a:buNone/>
            </a:pPr>
            <a:r>
              <a:rPr lang="en-US" sz="1800" dirty="0">
                <a:latin typeface="Times New Roman" pitchFamily="18" charset="0"/>
                <a:cs typeface="Times New Roman" pitchFamily="18" charset="0"/>
              </a:rPr>
              <a:t>c) dorsal displacement of fractured radius</a:t>
            </a:r>
          </a:p>
          <a:p>
            <a:pPr>
              <a:buNone/>
            </a:pPr>
            <a:r>
              <a:rPr lang="en-US" sz="1800" b="1" dirty="0">
                <a:latin typeface="Times New Roman" pitchFamily="18" charset="0"/>
                <a:cs typeface="Times New Roman" pitchFamily="18" charset="0"/>
              </a:rPr>
              <a:t>d) dorsal displacement of fractured ulna</a:t>
            </a:r>
          </a:p>
          <a:p>
            <a:endParaRPr lang="en-US" dirty="0"/>
          </a:p>
        </p:txBody>
      </p:sp>
    </p:spTree>
    <p:extLst>
      <p:ext uri="{BB962C8B-B14F-4D97-AF65-F5344CB8AC3E}">
        <p14:creationId xmlns:p14="http://schemas.microsoft.com/office/powerpoint/2010/main" val="2464149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rPr>
              <a:t>Learning Resources</a:t>
            </a:r>
          </a:p>
        </p:txBody>
      </p:sp>
      <p:sp>
        <p:nvSpPr>
          <p:cNvPr id="3" name="Content Placeholder 2"/>
          <p:cNvSpPr>
            <a:spLocks noGrp="1"/>
          </p:cNvSpPr>
          <p:nvPr>
            <p:ph idx="1"/>
          </p:nvPr>
        </p:nvSpPr>
        <p:spPr/>
        <p:txBody>
          <a:bodyPr>
            <a:normAutofit/>
          </a:bodyPr>
          <a:lstStyle/>
          <a:p>
            <a:pPr marL="0" indent="0">
              <a:buNone/>
            </a:pPr>
            <a:r>
              <a:rPr lang="en-US" dirty="0"/>
              <a:t>1.Clinically Oriented Anatomy by Keith Moore 9th edition.</a:t>
            </a:r>
          </a:p>
          <a:p>
            <a:pPr marL="0" indent="0">
              <a:buNone/>
            </a:pPr>
            <a:endParaRPr lang="en-US" dirty="0"/>
          </a:p>
          <a:p>
            <a:pPr marL="0" indent="0">
              <a:buNone/>
            </a:pPr>
            <a:r>
              <a:rPr lang="en-US" dirty="0"/>
              <a:t>2.Cunningham’s Manual of Practical Anatomy by G.J. </a:t>
            </a:r>
            <a:r>
              <a:rPr lang="en-US" dirty="0" err="1"/>
              <a:t>Romanes</a:t>
            </a:r>
            <a:r>
              <a:rPr lang="en-US" dirty="0"/>
              <a:t>, 16th edition, Vol-I, II and III</a:t>
            </a:r>
          </a:p>
          <a:p>
            <a:pPr marL="0" indent="0">
              <a:buNone/>
            </a:pPr>
            <a:endParaRPr lang="en-US" dirty="0"/>
          </a:p>
          <a:p>
            <a:pPr marL="0" indent="0">
              <a:buNone/>
            </a:pPr>
            <a:r>
              <a:rPr lang="en-US" dirty="0"/>
              <a:t>3. </a:t>
            </a:r>
            <a:r>
              <a:rPr lang="en-US" dirty="0">
                <a:hlinkClick r:id="rId2"/>
              </a:rPr>
              <a:t>http://www.anatomyzone.com</a:t>
            </a:r>
            <a:r>
              <a:rPr lang="en-US" dirty="0"/>
              <a:t>  3D anatomy</a:t>
            </a:r>
          </a:p>
          <a:p>
            <a:pPr marL="0" indent="0">
              <a:buNone/>
            </a:pPr>
            <a:endParaRPr lang="en-US" dirty="0"/>
          </a:p>
          <a:p>
            <a:pPr marL="0" indent="0">
              <a:buNone/>
            </a:pPr>
            <a:r>
              <a:rPr lang="en-US" dirty="0">
                <a:hlinkClick r:id="rId3"/>
              </a:rPr>
              <a:t>https://teachmeanatomy.info</a:t>
            </a: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4CEEDCC5-CC9C-4680-BB1D-D92E2031CA0F}"/>
              </a:ext>
            </a:extLst>
          </p:cNvPr>
          <p:cNvSpPr>
            <a:spLocks noGrp="1"/>
          </p:cNvSpPr>
          <p:nvPr>
            <p:ph type="sldNum" sz="quarter" idx="12"/>
          </p:nvPr>
        </p:nvSpPr>
        <p:spPr/>
        <p:txBody>
          <a:bodyPr/>
          <a:lstStyle/>
          <a:p>
            <a:fld id="{33F258A4-93E7-48C4-BC13-30970DC65C9C}" type="slidenum">
              <a:rPr lang="en-US" smtClean="0"/>
              <a:t>37</a:t>
            </a:fld>
            <a:endParaRPr lang="en-US"/>
          </a:p>
        </p:txBody>
      </p:sp>
    </p:spTree>
    <p:extLst>
      <p:ext uri="{BB962C8B-B14F-4D97-AF65-F5344CB8AC3E}">
        <p14:creationId xmlns:p14="http://schemas.microsoft.com/office/powerpoint/2010/main" val="4149842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28D3-DB53-C8C7-9698-BE2F76516821}"/>
              </a:ext>
            </a:extLst>
          </p:cNvPr>
          <p:cNvSpPr>
            <a:spLocks noGrp="1"/>
          </p:cNvSpPr>
          <p:nvPr>
            <p:ph type="title"/>
          </p:nvPr>
        </p:nvSpPr>
        <p:spPr/>
        <p:txBody>
          <a:bodyPr/>
          <a:lstStyle/>
          <a:p>
            <a:r>
              <a:rPr lang="en-US" dirty="0"/>
              <a:t>Take Home Message</a:t>
            </a:r>
          </a:p>
        </p:txBody>
      </p:sp>
      <p:sp>
        <p:nvSpPr>
          <p:cNvPr id="3" name="Content Placeholder 2">
            <a:extLst>
              <a:ext uri="{FF2B5EF4-FFF2-40B4-BE49-F238E27FC236}">
                <a16:creationId xmlns:a16="http://schemas.microsoft.com/office/drawing/2014/main" id="{91272791-D233-AB83-6FA5-DDA13F3D5871}"/>
              </a:ext>
            </a:extLst>
          </p:cNvPr>
          <p:cNvSpPr>
            <a:spLocks noGrp="1"/>
          </p:cNvSpPr>
          <p:nvPr>
            <p:ph idx="1"/>
          </p:nvPr>
        </p:nvSpPr>
        <p:spPr/>
        <p:txBody>
          <a:bodyPr/>
          <a:lstStyle/>
          <a:p>
            <a:pPr algn="just"/>
            <a:r>
              <a:rPr lang="en-US" dirty="0"/>
              <a:t>Mastering the anatomy of the radius and ulna is essential for diagnosing and treating fractures accurately. Knowledge of their biomechanics and variations in fracture patterns empowers healthcare providers to deliver tailored treatment plans for optimal patient care.</a:t>
            </a:r>
          </a:p>
        </p:txBody>
      </p:sp>
      <p:sp>
        <p:nvSpPr>
          <p:cNvPr id="4" name="Footer Placeholder 3">
            <a:extLst>
              <a:ext uri="{FF2B5EF4-FFF2-40B4-BE49-F238E27FC236}">
                <a16:creationId xmlns:a16="http://schemas.microsoft.com/office/drawing/2014/main" id="{2D278BBA-8D97-3CB3-D541-A8BC44AC80B9}"/>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FB68176-4CCA-33B2-33C6-DF0192373CB8}"/>
              </a:ext>
            </a:extLst>
          </p:cNvPr>
          <p:cNvSpPr>
            <a:spLocks noGrp="1"/>
          </p:cNvSpPr>
          <p:nvPr>
            <p:ph type="sldNum" sz="quarter" idx="12"/>
          </p:nvPr>
        </p:nvSpPr>
        <p:spPr/>
        <p:txBody>
          <a:bodyPr/>
          <a:lstStyle/>
          <a:p>
            <a:fld id="{33F258A4-93E7-48C4-BC13-30970DC65C9C}" type="slidenum">
              <a:rPr lang="en-US" smtClean="0"/>
              <a:t>38</a:t>
            </a:fld>
            <a:endParaRPr lang="en-US"/>
          </a:p>
        </p:txBody>
      </p:sp>
    </p:spTree>
    <p:extLst>
      <p:ext uri="{BB962C8B-B14F-4D97-AF65-F5344CB8AC3E}">
        <p14:creationId xmlns:p14="http://schemas.microsoft.com/office/powerpoint/2010/main" val="1786894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E28AF-BC4C-42AA-A5FA-1B4B3D77A889}"/>
              </a:ext>
            </a:extLst>
          </p:cNvPr>
          <p:cNvSpPr>
            <a:spLocks noGrp="1"/>
          </p:cNvSpPr>
          <p:nvPr>
            <p:ph type="title"/>
          </p:nvPr>
        </p:nvSpPr>
        <p:spPr/>
        <p:txBody>
          <a:bodyPr/>
          <a:lstStyle/>
          <a:p>
            <a:r>
              <a:rPr lang="en-US" b="1" dirty="0">
                <a:solidFill>
                  <a:srgbClr val="002060"/>
                </a:solidFill>
              </a:rPr>
              <a:t>Use of Digital Library</a:t>
            </a:r>
            <a:endParaRPr lang="en-PK" b="1" dirty="0">
              <a:solidFill>
                <a:srgbClr val="002060"/>
              </a:solidFill>
            </a:endParaRPr>
          </a:p>
        </p:txBody>
      </p:sp>
      <p:sp>
        <p:nvSpPr>
          <p:cNvPr id="3" name="Content Placeholder 2">
            <a:extLst>
              <a:ext uri="{FF2B5EF4-FFF2-40B4-BE49-F238E27FC236}">
                <a16:creationId xmlns:a16="http://schemas.microsoft.com/office/drawing/2014/main" id="{4ACEF952-C05E-4B01-A9B7-87C7738F5967}"/>
              </a:ext>
            </a:extLst>
          </p:cNvPr>
          <p:cNvSpPr>
            <a:spLocks noGrp="1"/>
          </p:cNvSpPr>
          <p:nvPr>
            <p:ph idx="1"/>
          </p:nvPr>
        </p:nvSpPr>
        <p:spPr/>
        <p:txBody>
          <a:bodyPr>
            <a:normAutofit fontScale="92500" lnSpcReduction="10000"/>
          </a:bodyPr>
          <a:lstStyle/>
          <a:p>
            <a:pPr marL="0" indent="0">
              <a:buNone/>
            </a:pPr>
            <a:r>
              <a:rPr lang="en-US" sz="3000" dirty="0">
                <a:solidFill>
                  <a:schemeClr val="tx1"/>
                </a:solidFill>
              </a:rPr>
              <a:t>1. Go to the website of HEC National Digital Library.</a:t>
            </a:r>
          </a:p>
          <a:p>
            <a:pPr marL="0" indent="0">
              <a:buNone/>
            </a:pPr>
            <a:r>
              <a:rPr lang="en-US" sz="3000" dirty="0">
                <a:solidFill>
                  <a:schemeClr val="tx1"/>
                </a:solidFill>
              </a:rPr>
              <a:t>2. On the Home Page, click on the INSTITUTES.</a:t>
            </a:r>
          </a:p>
          <a:p>
            <a:pPr marL="0" indent="0">
              <a:buNone/>
            </a:pPr>
            <a:r>
              <a:rPr lang="en-US" sz="3000" dirty="0">
                <a:solidFill>
                  <a:schemeClr val="tx1"/>
                </a:solidFill>
              </a:rPr>
              <a:t>3. A page will appear showing the universities from the Public and Private Sector and other Institutes that have access to HEC National Digital Library HNDL.</a:t>
            </a:r>
          </a:p>
          <a:p>
            <a:pPr marL="0" indent="0">
              <a:buNone/>
            </a:pPr>
            <a:r>
              <a:rPr lang="en-US" sz="3000" dirty="0">
                <a:solidFill>
                  <a:schemeClr val="tx1"/>
                </a:solidFill>
              </a:rPr>
              <a:t>4. Select your desired Institute.</a:t>
            </a:r>
          </a:p>
          <a:p>
            <a:pPr marL="0" indent="0">
              <a:buNone/>
            </a:pPr>
            <a:r>
              <a:rPr lang="en-US" sz="3000" dirty="0">
                <a:solidFill>
                  <a:schemeClr val="tx1"/>
                </a:solidFill>
              </a:rPr>
              <a:t>5. A page will appear showing the resources of the institution</a:t>
            </a:r>
          </a:p>
          <a:p>
            <a:pPr marL="0" indent="0">
              <a:buNone/>
            </a:pPr>
            <a:r>
              <a:rPr lang="en-US" sz="3000" dirty="0">
                <a:solidFill>
                  <a:schemeClr val="tx1"/>
                </a:solidFill>
              </a:rPr>
              <a:t>6. Journals and Research will appear</a:t>
            </a:r>
          </a:p>
          <a:p>
            <a:pPr marL="0" indent="0">
              <a:buNone/>
            </a:pPr>
            <a:r>
              <a:rPr lang="en-US" sz="3000" dirty="0">
                <a:solidFill>
                  <a:schemeClr val="tx1"/>
                </a:solidFill>
              </a:rPr>
              <a:t>7. You can find a Journal by clicking on JOURNALS AND DATABASE and entering a keyword to search for your desired journal.</a:t>
            </a:r>
            <a:endParaRPr lang="en-US" sz="3000" dirty="0"/>
          </a:p>
          <a:p>
            <a:pPr marL="0" indent="0">
              <a:buNone/>
            </a:pPr>
            <a:endParaRPr lang="en-PK" dirty="0"/>
          </a:p>
        </p:txBody>
      </p:sp>
      <p:sp>
        <p:nvSpPr>
          <p:cNvPr id="4" name="Footer Placeholder 3">
            <a:extLst>
              <a:ext uri="{FF2B5EF4-FFF2-40B4-BE49-F238E27FC236}">
                <a16:creationId xmlns:a16="http://schemas.microsoft.com/office/drawing/2014/main" id="{C367F7BB-06A4-449B-8D90-02E9C1A43CA3}"/>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ECCEA920-CF75-425A-AFF8-997C31E88A24}"/>
              </a:ext>
            </a:extLst>
          </p:cNvPr>
          <p:cNvSpPr>
            <a:spLocks noGrp="1"/>
          </p:cNvSpPr>
          <p:nvPr>
            <p:ph type="sldNum" sz="quarter" idx="12"/>
          </p:nvPr>
        </p:nvSpPr>
        <p:spPr/>
        <p:txBody>
          <a:bodyPr/>
          <a:lstStyle/>
          <a:p>
            <a:fld id="{33F258A4-93E7-48C4-BC13-30970DC65C9C}" type="slidenum">
              <a:rPr lang="en-US" smtClean="0"/>
              <a:t>39</a:t>
            </a:fld>
            <a:endParaRPr lang="en-US"/>
          </a:p>
        </p:txBody>
      </p:sp>
    </p:spTree>
    <p:extLst>
      <p:ext uri="{BB962C8B-B14F-4D97-AF65-F5344CB8AC3E}">
        <p14:creationId xmlns:p14="http://schemas.microsoft.com/office/powerpoint/2010/main" val="29106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515"/>
          </a:xfrm>
        </p:spPr>
        <p:txBody>
          <a:bodyPr>
            <a:normAutofit fontScale="90000"/>
          </a:bodyPr>
          <a:lstStyle/>
          <a:p>
            <a:r>
              <a:rPr lang="en-US" b="1" dirty="0">
                <a:solidFill>
                  <a:srgbClr val="002060"/>
                </a:solidFill>
              </a:rPr>
              <a:t>Learning Objectives</a:t>
            </a:r>
          </a:p>
        </p:txBody>
      </p:sp>
      <p:sp>
        <p:nvSpPr>
          <p:cNvPr id="3" name="Content Placeholder 2"/>
          <p:cNvSpPr>
            <a:spLocks noGrp="1"/>
          </p:cNvSpPr>
          <p:nvPr>
            <p:ph idx="1"/>
          </p:nvPr>
        </p:nvSpPr>
        <p:spPr>
          <a:xfrm>
            <a:off x="457200" y="1005840"/>
            <a:ext cx="11277600" cy="5401310"/>
          </a:xfrm>
        </p:spPr>
        <p:txBody>
          <a:bodyPr>
            <a:normAutofit/>
          </a:bodyPr>
          <a:lstStyle/>
          <a:p>
            <a:pPr marL="514350" indent="-514350">
              <a:buFont typeface="+mj-lt"/>
              <a:buAutoNum type="arabicPeriod"/>
            </a:pPr>
            <a:r>
              <a:rPr lang="en-US" dirty="0"/>
              <a:t>Determine the side.</a:t>
            </a:r>
          </a:p>
          <a:p>
            <a:pPr marL="514350" indent="-514350">
              <a:buAutoNum type="arabicPeriod"/>
            </a:pPr>
            <a:r>
              <a:rPr lang="en-US" dirty="0"/>
              <a:t>Demonstrate the anatomical position.</a:t>
            </a:r>
          </a:p>
          <a:p>
            <a:pPr marL="514350" indent="-514350">
              <a:buAutoNum type="arabicPeriod"/>
            </a:pPr>
            <a:r>
              <a:rPr lang="en-US" dirty="0"/>
              <a:t>Discuss general features, attachments, and articulations</a:t>
            </a:r>
          </a:p>
          <a:p>
            <a:pPr marL="514350" indent="-514350">
              <a:buAutoNum type="arabicPeriod"/>
            </a:pPr>
            <a:r>
              <a:rPr lang="en-US" dirty="0"/>
              <a:t>Describe ossification. </a:t>
            </a:r>
          </a:p>
          <a:p>
            <a:pPr marL="514350" indent="-514350">
              <a:buAutoNum type="arabicPeriod"/>
            </a:pPr>
            <a:r>
              <a:rPr lang="en-US" dirty="0"/>
              <a:t>Elaborate on the interosseous membrane and its importance.</a:t>
            </a:r>
          </a:p>
          <a:p>
            <a:pPr marL="514350" indent="-514350">
              <a:buAutoNum type="arabicPeriod"/>
            </a:pPr>
            <a:r>
              <a:rPr lang="en-US" dirty="0"/>
              <a:t>Correlate with the clinical conditions.</a:t>
            </a:r>
          </a:p>
          <a:p>
            <a:pPr marL="514350" indent="-514350">
              <a:buFont typeface="Arial" panose="020B0604020202020204" pitchFamily="34" charset="0"/>
              <a:buAutoNum type="arabicPeriod"/>
            </a:pPr>
            <a:r>
              <a:rPr lang="en-US" dirty="0"/>
              <a:t>Focus on the provision of curative and preventive healthcare measures.</a:t>
            </a:r>
          </a:p>
          <a:p>
            <a:pPr marL="514350" indent="-514350">
              <a:buAutoNum type="arabicPeriod"/>
            </a:pPr>
            <a:r>
              <a:rPr lang="en-US" dirty="0"/>
              <a:t>Practice principles of bioethics.</a:t>
            </a:r>
          </a:p>
          <a:p>
            <a:pPr marL="514350" indent="-514350">
              <a:buAutoNum type="arabicPeriod"/>
            </a:pPr>
            <a:r>
              <a:rPr lang="en-US" dirty="0"/>
              <a:t>Apply strategic use of AI in healthcare. </a:t>
            </a:r>
          </a:p>
          <a:p>
            <a:pPr marL="514350" indent="-514350">
              <a:buAutoNum type="arabicPeriod"/>
            </a:pPr>
            <a:r>
              <a:rPr lang="en-US" dirty="0"/>
              <a:t>Read a relevant research article.</a:t>
            </a:r>
          </a:p>
        </p:txBody>
      </p:sp>
      <p:sp>
        <p:nvSpPr>
          <p:cNvPr id="4" name="Footer Placeholder 3"/>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8EF29C07-7AC2-49AF-A468-7FD33E1C76B2}"/>
              </a:ext>
            </a:extLst>
          </p:cNvPr>
          <p:cNvSpPr>
            <a:spLocks noGrp="1"/>
          </p:cNvSpPr>
          <p:nvPr>
            <p:ph type="sldNum" sz="quarter" idx="12"/>
          </p:nvPr>
        </p:nvSpPr>
        <p:spPr/>
        <p:txBody>
          <a:bodyPr/>
          <a:lstStyle/>
          <a:p>
            <a:fld id="{33F258A4-93E7-48C4-BC13-30970DC65C9C}" type="slidenum">
              <a:rPr lang="en-US" smtClean="0"/>
              <a:t>4</a:t>
            </a:fld>
            <a:endParaRPr lang="en-US"/>
          </a:p>
        </p:txBody>
      </p:sp>
    </p:spTree>
    <p:extLst>
      <p:ext uri="{BB962C8B-B14F-4D97-AF65-F5344CB8AC3E}">
        <p14:creationId xmlns:p14="http://schemas.microsoft.com/office/powerpoint/2010/main" val="1524070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a:bodyPr>
          <a:lstStyle/>
          <a:p>
            <a:pPr algn="ctr"/>
            <a:r>
              <a:rPr lang="en-US" sz="8800" dirty="0"/>
              <a:t>Thank You!</a:t>
            </a:r>
          </a:p>
        </p:txBody>
      </p:sp>
      <p:sp>
        <p:nvSpPr>
          <p:cNvPr id="4" name="Footer Placeholder 3"/>
          <p:cNvSpPr>
            <a:spLocks noGrp="1"/>
          </p:cNvSpPr>
          <p:nvPr>
            <p:ph type="ftr" sz="quarter" idx="11"/>
          </p:nvPr>
        </p:nvSpPr>
        <p:spPr/>
        <p:txBody>
          <a:bodyPr/>
          <a:lstStyle/>
          <a:p>
            <a:r>
              <a:rPr lang="en-US"/>
              <a:t>CORE CONCEPT</a:t>
            </a:r>
            <a:endParaRPr lang="en-US" dirty="0"/>
          </a:p>
        </p:txBody>
      </p:sp>
      <p:sp>
        <p:nvSpPr>
          <p:cNvPr id="5" name="Slide Number Placeholder 4">
            <a:extLst>
              <a:ext uri="{FF2B5EF4-FFF2-40B4-BE49-F238E27FC236}">
                <a16:creationId xmlns:a16="http://schemas.microsoft.com/office/drawing/2014/main" id="{59064760-7B93-4359-9EC6-C424806A6310}"/>
              </a:ext>
            </a:extLst>
          </p:cNvPr>
          <p:cNvSpPr>
            <a:spLocks noGrp="1"/>
          </p:cNvSpPr>
          <p:nvPr>
            <p:ph type="sldNum" sz="quarter" idx="12"/>
          </p:nvPr>
        </p:nvSpPr>
        <p:spPr/>
        <p:txBody>
          <a:bodyPr/>
          <a:lstStyle/>
          <a:p>
            <a:fld id="{33F258A4-93E7-48C4-BC13-30970DC65C9C}" type="slidenum">
              <a:rPr lang="en-US" smtClean="0"/>
              <a:t>40</a:t>
            </a:fld>
            <a:endParaRPr lang="en-US"/>
          </a:p>
        </p:txBody>
      </p:sp>
    </p:spTree>
    <p:extLst>
      <p:ext uri="{BB962C8B-B14F-4D97-AF65-F5344CB8AC3E}">
        <p14:creationId xmlns:p14="http://schemas.microsoft.com/office/powerpoint/2010/main" val="2230866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7CA6-3D33-4CEE-9B00-76C8FEC85741}"/>
              </a:ext>
            </a:extLst>
          </p:cNvPr>
          <p:cNvSpPr>
            <a:spLocks noGrp="1"/>
          </p:cNvSpPr>
          <p:nvPr>
            <p:ph type="title"/>
          </p:nvPr>
        </p:nvSpPr>
        <p:spPr>
          <a:xfrm>
            <a:off x="838200" y="1797977"/>
            <a:ext cx="10515600" cy="1289407"/>
          </a:xfrm>
        </p:spPr>
        <p:txBody>
          <a:bodyPr/>
          <a:lstStyle/>
          <a:p>
            <a:r>
              <a:rPr lang="en-US" b="1" dirty="0">
                <a:solidFill>
                  <a:srgbClr val="C00000"/>
                </a:solidFill>
              </a:rPr>
              <a:t>                       </a:t>
            </a:r>
            <a:r>
              <a:rPr lang="en-US" sz="6000" b="1" dirty="0">
                <a:solidFill>
                  <a:srgbClr val="002060"/>
                </a:solidFill>
              </a:rPr>
              <a:t>Core Concept</a:t>
            </a:r>
            <a:endParaRPr lang="en-PK" sz="6000" b="1" dirty="0">
              <a:solidFill>
                <a:srgbClr val="002060"/>
              </a:solidFill>
            </a:endParaRPr>
          </a:p>
        </p:txBody>
      </p:sp>
      <p:sp>
        <p:nvSpPr>
          <p:cNvPr id="3" name="Content Placeholder 2">
            <a:extLst>
              <a:ext uri="{FF2B5EF4-FFF2-40B4-BE49-F238E27FC236}">
                <a16:creationId xmlns:a16="http://schemas.microsoft.com/office/drawing/2014/main" id="{EC2DE296-42B3-47AA-A499-9E6C079E4A2A}"/>
              </a:ext>
            </a:extLst>
          </p:cNvPr>
          <p:cNvSpPr>
            <a:spLocks noGrp="1"/>
          </p:cNvSpPr>
          <p:nvPr>
            <p:ph idx="1"/>
          </p:nvPr>
        </p:nvSpPr>
        <p:spPr>
          <a:xfrm>
            <a:off x="695960" y="3088641"/>
            <a:ext cx="10515600" cy="2406347"/>
          </a:xfrm>
        </p:spPr>
        <p:txBody>
          <a:bodyPr/>
          <a:lstStyle/>
          <a:p>
            <a:pPr marL="0" indent="0" algn="ctr">
              <a:buNone/>
            </a:pPr>
            <a:r>
              <a:rPr lang="en-US" dirty="0"/>
              <a:t>No of Slides - 13 </a:t>
            </a:r>
            <a:endParaRPr lang="en-PK" dirty="0"/>
          </a:p>
        </p:txBody>
      </p:sp>
      <p:sp>
        <p:nvSpPr>
          <p:cNvPr id="4" name="Footer Placeholder 3">
            <a:extLst>
              <a:ext uri="{FF2B5EF4-FFF2-40B4-BE49-F238E27FC236}">
                <a16:creationId xmlns:a16="http://schemas.microsoft.com/office/drawing/2014/main" id="{3CE687B7-2BFB-46BE-804B-47DC3EE10865}"/>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F3F4C8FD-48DD-4A2E-90A9-0F4B1ECD7B21}"/>
              </a:ext>
            </a:extLst>
          </p:cNvPr>
          <p:cNvSpPr>
            <a:spLocks noGrp="1"/>
          </p:cNvSpPr>
          <p:nvPr>
            <p:ph type="sldNum" sz="quarter" idx="12"/>
          </p:nvPr>
        </p:nvSpPr>
        <p:spPr/>
        <p:txBody>
          <a:bodyPr/>
          <a:lstStyle/>
          <a:p>
            <a:fld id="{33F258A4-93E7-48C4-BC13-30970DC65C9C}" type="slidenum">
              <a:rPr lang="en-US" smtClean="0"/>
              <a:t>5</a:t>
            </a:fld>
            <a:endParaRPr lang="en-US"/>
          </a:p>
        </p:txBody>
      </p:sp>
    </p:spTree>
    <p:extLst>
      <p:ext uri="{BB962C8B-B14F-4D97-AF65-F5344CB8AC3E}">
        <p14:creationId xmlns:p14="http://schemas.microsoft.com/office/powerpoint/2010/main" val="64359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A1F7-8C3C-CCED-3319-19D1C09124A2}"/>
              </a:ext>
            </a:extLst>
          </p:cNvPr>
          <p:cNvSpPr>
            <a:spLocks noGrp="1"/>
          </p:cNvSpPr>
          <p:nvPr>
            <p:ph type="title"/>
          </p:nvPr>
        </p:nvSpPr>
        <p:spPr>
          <a:xfrm>
            <a:off x="838200" y="1491140"/>
            <a:ext cx="10515600" cy="664528"/>
          </a:xfrm>
        </p:spPr>
        <p:txBody>
          <a:bodyPr>
            <a:normAutofit fontScale="90000"/>
          </a:bodyPr>
          <a:lstStyle/>
          <a:p>
            <a:r>
              <a:rPr lang="en-US" dirty="0"/>
              <a:t>Anatomical Position And Side Determination</a:t>
            </a:r>
          </a:p>
        </p:txBody>
      </p:sp>
      <p:sp>
        <p:nvSpPr>
          <p:cNvPr id="3" name="Content Placeholder 2">
            <a:extLst>
              <a:ext uri="{FF2B5EF4-FFF2-40B4-BE49-F238E27FC236}">
                <a16:creationId xmlns:a16="http://schemas.microsoft.com/office/drawing/2014/main" id="{7BF4AD5B-1BDB-84CF-7661-1350727F5E9F}"/>
              </a:ext>
            </a:extLst>
          </p:cNvPr>
          <p:cNvSpPr>
            <a:spLocks noGrp="1"/>
          </p:cNvSpPr>
          <p:nvPr>
            <p:ph idx="1"/>
          </p:nvPr>
        </p:nvSpPr>
        <p:spPr>
          <a:xfrm>
            <a:off x="838200" y="2245360"/>
            <a:ext cx="10622280" cy="4287519"/>
          </a:xfrm>
        </p:spPr>
        <p:txBody>
          <a:bodyPr>
            <a:normAutofit lnSpcReduction="10000"/>
          </a:bodyPr>
          <a:lstStyle/>
          <a:p>
            <a:pPr>
              <a:buNone/>
            </a:pPr>
            <a:r>
              <a:rPr lang="en-US" dirty="0">
                <a:cs typeface="Times New Roman" pitchFamily="18" charset="0"/>
              </a:rPr>
              <a:t>The side of the radius can be determined by keeping the </a:t>
            </a:r>
          </a:p>
          <a:p>
            <a:pPr>
              <a:buNone/>
            </a:pPr>
            <a:r>
              <a:rPr lang="en-US" dirty="0">
                <a:cs typeface="Times New Roman" pitchFamily="18" charset="0"/>
              </a:rPr>
              <a:t>bone vertically in such a way that:</a:t>
            </a:r>
          </a:p>
          <a:p>
            <a:pPr>
              <a:buNone/>
            </a:pPr>
            <a:r>
              <a:rPr lang="en-US" dirty="0">
                <a:cs typeface="Times New Roman" pitchFamily="18" charset="0"/>
              </a:rPr>
              <a:t>1. The narrow disc-shaped end (head) is directed upwards.</a:t>
            </a:r>
          </a:p>
          <a:p>
            <a:pPr>
              <a:buNone/>
            </a:pPr>
            <a:r>
              <a:rPr lang="en-US" dirty="0">
                <a:cs typeface="Times New Roman" pitchFamily="18" charset="0"/>
              </a:rPr>
              <a:t>2. The sharpest border (interosseous border) of the shaft is kept medially.</a:t>
            </a:r>
          </a:p>
          <a:p>
            <a:pPr>
              <a:buNone/>
            </a:pPr>
            <a:r>
              <a:rPr lang="en-US" dirty="0">
                <a:cs typeface="Times New Roman" pitchFamily="18" charset="0"/>
              </a:rPr>
              <a:t>3. The styloid process at the lower end is directed laterally and the prominent tubercle (</a:t>
            </a:r>
            <a:r>
              <a:rPr lang="en-US" i="1" dirty="0">
                <a:cs typeface="Times New Roman" pitchFamily="18" charset="0"/>
              </a:rPr>
              <a:t>Lister’s tubercle) at the lower end </a:t>
            </a:r>
            <a:r>
              <a:rPr lang="en-US" dirty="0">
                <a:cs typeface="Times New Roman" pitchFamily="18" charset="0"/>
              </a:rPr>
              <a:t>faces dorsally.</a:t>
            </a:r>
          </a:p>
          <a:p>
            <a:pPr>
              <a:buNone/>
            </a:pPr>
            <a:r>
              <a:rPr lang="en-US" dirty="0">
                <a:cs typeface="Times New Roman" pitchFamily="18" charset="0"/>
              </a:rPr>
              <a:t>4. The convexity of the shaft faces laterally, and the concave</a:t>
            </a:r>
          </a:p>
          <a:p>
            <a:pPr>
              <a:buNone/>
            </a:pPr>
            <a:r>
              <a:rPr lang="en-US" dirty="0">
                <a:cs typeface="Times New Roman" pitchFamily="18" charset="0"/>
              </a:rPr>
              <a:t>    anterior surface of the shaft faces anteriorly.</a:t>
            </a:r>
          </a:p>
        </p:txBody>
      </p:sp>
      <p:sp>
        <p:nvSpPr>
          <p:cNvPr id="4" name="Footer Placeholder 3">
            <a:extLst>
              <a:ext uri="{FF2B5EF4-FFF2-40B4-BE49-F238E27FC236}">
                <a16:creationId xmlns:a16="http://schemas.microsoft.com/office/drawing/2014/main" id="{3B214EB1-3021-59DA-5412-6B55444C0762}"/>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3EE74958-081F-5EF7-7CD0-6737026D2E03}"/>
              </a:ext>
            </a:extLst>
          </p:cNvPr>
          <p:cNvSpPr>
            <a:spLocks noGrp="1"/>
          </p:cNvSpPr>
          <p:nvPr>
            <p:ph type="sldNum" sz="quarter" idx="12"/>
          </p:nvPr>
        </p:nvSpPr>
        <p:spPr/>
        <p:txBody>
          <a:bodyPr/>
          <a:lstStyle/>
          <a:p>
            <a:fld id="{33F258A4-93E7-48C4-BC13-30970DC65C9C}" type="slidenum">
              <a:rPr lang="en-US" smtClean="0"/>
              <a:t>6</a:t>
            </a:fld>
            <a:endParaRPr lang="en-US"/>
          </a:p>
        </p:txBody>
      </p:sp>
      <p:sp>
        <p:nvSpPr>
          <p:cNvPr id="6" name="TextBox 5">
            <a:extLst>
              <a:ext uri="{FF2B5EF4-FFF2-40B4-BE49-F238E27FC236}">
                <a16:creationId xmlns:a16="http://schemas.microsoft.com/office/drawing/2014/main" id="{2BA11165-A472-7053-8A44-56D02D0578CD}"/>
              </a:ext>
            </a:extLst>
          </p:cNvPr>
          <p:cNvSpPr txBox="1"/>
          <p:nvPr/>
        </p:nvSpPr>
        <p:spPr>
          <a:xfrm>
            <a:off x="3510280" y="508337"/>
            <a:ext cx="4643120" cy="1015663"/>
          </a:xfrm>
          <a:prstGeom prst="rect">
            <a:avLst/>
          </a:prstGeom>
          <a:noFill/>
        </p:spPr>
        <p:txBody>
          <a:bodyPr wrap="square" rtlCol="0">
            <a:spAutoFit/>
          </a:bodyPr>
          <a:lstStyle/>
          <a:p>
            <a:pPr algn="ctr"/>
            <a:r>
              <a:rPr lang="en-US" sz="6000" dirty="0"/>
              <a:t>Radius</a:t>
            </a:r>
            <a:r>
              <a:rPr lang="en-US" dirty="0"/>
              <a:t> </a:t>
            </a:r>
          </a:p>
        </p:txBody>
      </p:sp>
    </p:spTree>
    <p:extLst>
      <p:ext uri="{BB962C8B-B14F-4D97-AF65-F5344CB8AC3E}">
        <p14:creationId xmlns:p14="http://schemas.microsoft.com/office/powerpoint/2010/main" val="279032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us1.jpg"/>
          <p:cNvPicPr>
            <a:picLocks noGrp="1" noChangeAspect="1"/>
          </p:cNvPicPr>
          <p:nvPr>
            <p:ph idx="1"/>
          </p:nvPr>
        </p:nvPicPr>
        <p:blipFill>
          <a:blip r:embed="rId2"/>
          <a:stretch>
            <a:fillRect/>
          </a:stretch>
        </p:blipFill>
        <p:spPr>
          <a:xfrm>
            <a:off x="1524000" y="0"/>
            <a:ext cx="9144000" cy="68580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dius2.jpg"/>
          <p:cNvPicPr>
            <a:picLocks noGrp="1" noChangeAspect="1"/>
          </p:cNvPicPr>
          <p:nvPr>
            <p:ph idx="1"/>
          </p:nvPr>
        </p:nvPicPr>
        <p:blipFill rotWithShape="1">
          <a:blip r:embed="rId2"/>
          <a:srcRect b="25185"/>
          <a:stretch/>
        </p:blipFill>
        <p:spPr>
          <a:xfrm>
            <a:off x="1051560" y="406400"/>
            <a:ext cx="10088880" cy="6045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0807-B2AC-D638-E4E8-6831BD924429}"/>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7CDC25DA-EFA4-3B59-1617-FD178D376383}"/>
              </a:ext>
            </a:extLst>
          </p:cNvPr>
          <p:cNvSpPr>
            <a:spLocks noGrp="1"/>
          </p:cNvSpPr>
          <p:nvPr>
            <p:ph idx="1"/>
          </p:nvPr>
        </p:nvSpPr>
        <p:spPr>
          <a:xfrm>
            <a:off x="838200" y="1310640"/>
            <a:ext cx="4648200" cy="4866323"/>
          </a:xfrm>
        </p:spPr>
        <p:txBody>
          <a:bodyPr>
            <a:normAutofit/>
          </a:bodyPr>
          <a:lstStyle/>
          <a:p>
            <a:pPr>
              <a:buFont typeface="Wingdings" panose="05000000000000000000" pitchFamily="2" charset="2"/>
              <a:buChar char="q"/>
            </a:pPr>
            <a:r>
              <a:rPr lang="en-US" sz="3200" b="1" dirty="0"/>
              <a:t>Upper End</a:t>
            </a:r>
          </a:p>
          <a:p>
            <a:r>
              <a:rPr lang="en-US" dirty="0"/>
              <a:t>Head </a:t>
            </a:r>
          </a:p>
          <a:p>
            <a:r>
              <a:rPr lang="en-US" dirty="0"/>
              <a:t>Neck </a:t>
            </a:r>
          </a:p>
          <a:p>
            <a:r>
              <a:rPr lang="en-US" dirty="0"/>
              <a:t>Radial tuberosity </a:t>
            </a:r>
          </a:p>
          <a:p>
            <a:pPr>
              <a:buFont typeface="Wingdings" panose="05000000000000000000" pitchFamily="2" charset="2"/>
              <a:buChar char="q"/>
            </a:pPr>
            <a:r>
              <a:rPr lang="en-US" sz="3200" b="1" dirty="0"/>
              <a:t>Shaft </a:t>
            </a:r>
          </a:p>
          <a:p>
            <a:r>
              <a:rPr lang="en-US" dirty="0"/>
              <a:t>3 borders (Anterior, posterior, medial, or interosseous borders)</a:t>
            </a:r>
          </a:p>
          <a:p>
            <a:r>
              <a:rPr lang="en-US" dirty="0"/>
              <a:t>3 surfaces (Anterior, posterior, lateral surfaces)</a:t>
            </a:r>
          </a:p>
          <a:p>
            <a:pPr marL="0" indent="0">
              <a:buNone/>
            </a:pPr>
            <a:endParaRPr lang="en-US" dirty="0"/>
          </a:p>
        </p:txBody>
      </p:sp>
      <p:sp>
        <p:nvSpPr>
          <p:cNvPr id="4" name="Footer Placeholder 3">
            <a:extLst>
              <a:ext uri="{FF2B5EF4-FFF2-40B4-BE49-F238E27FC236}">
                <a16:creationId xmlns:a16="http://schemas.microsoft.com/office/drawing/2014/main" id="{BEFD9753-A490-594A-1475-108DE35AE65A}"/>
              </a:ext>
            </a:extLst>
          </p:cNvPr>
          <p:cNvSpPr>
            <a:spLocks noGrp="1"/>
          </p:cNvSpPr>
          <p:nvPr>
            <p:ph type="ftr" sz="quarter" idx="11"/>
          </p:nvPr>
        </p:nvSpPr>
        <p:spPr/>
        <p:txBody>
          <a:bodyPr/>
          <a:lstStyle/>
          <a:p>
            <a:r>
              <a:rPr lang="en-US"/>
              <a:t>CORE CONCEPT</a:t>
            </a:r>
          </a:p>
        </p:txBody>
      </p:sp>
      <p:sp>
        <p:nvSpPr>
          <p:cNvPr id="5" name="Slide Number Placeholder 4">
            <a:extLst>
              <a:ext uri="{FF2B5EF4-FFF2-40B4-BE49-F238E27FC236}">
                <a16:creationId xmlns:a16="http://schemas.microsoft.com/office/drawing/2014/main" id="{6448A270-C694-2F83-C4B0-2E2FC4A85A54}"/>
              </a:ext>
            </a:extLst>
          </p:cNvPr>
          <p:cNvSpPr>
            <a:spLocks noGrp="1"/>
          </p:cNvSpPr>
          <p:nvPr>
            <p:ph type="sldNum" sz="quarter" idx="12"/>
          </p:nvPr>
        </p:nvSpPr>
        <p:spPr/>
        <p:txBody>
          <a:bodyPr/>
          <a:lstStyle/>
          <a:p>
            <a:fld id="{33F258A4-93E7-48C4-BC13-30970DC65C9C}" type="slidenum">
              <a:rPr lang="en-US" smtClean="0"/>
              <a:t>9</a:t>
            </a:fld>
            <a:endParaRPr lang="en-US"/>
          </a:p>
        </p:txBody>
      </p:sp>
      <p:pic>
        <p:nvPicPr>
          <p:cNvPr id="10" name="Picture 9">
            <a:extLst>
              <a:ext uri="{FF2B5EF4-FFF2-40B4-BE49-F238E27FC236}">
                <a16:creationId xmlns:a16="http://schemas.microsoft.com/office/drawing/2014/main" id="{5FB4D180-4EDD-C747-332E-CB5457A7B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36525"/>
            <a:ext cx="5476875" cy="6145054"/>
          </a:xfrm>
          <a:prstGeom prst="rect">
            <a:avLst/>
          </a:prstGeom>
        </p:spPr>
      </p:pic>
    </p:spTree>
    <p:extLst>
      <p:ext uri="{BB962C8B-B14F-4D97-AF65-F5344CB8AC3E}">
        <p14:creationId xmlns:p14="http://schemas.microsoft.com/office/powerpoint/2010/main" val="3698677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1794</Words>
  <Application>Microsoft Office PowerPoint</Application>
  <PresentationFormat>Widescreen</PresentationFormat>
  <Paragraphs>278</Paragraphs>
  <Slides>40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Calibri Light</vt:lpstr>
      <vt:lpstr>Times New Roman</vt:lpstr>
      <vt:lpstr>Wingdings</vt:lpstr>
      <vt:lpstr>Office Theme</vt:lpstr>
      <vt:lpstr> 1st Year MBBS SGD Bones of the Forearm  (Radius and Ulna)</vt:lpstr>
      <vt:lpstr>Vision; The Dream/Tomorrow</vt:lpstr>
      <vt:lpstr> Professor Umar Model of  Integrated Lecture </vt:lpstr>
      <vt:lpstr>Learning Objectives</vt:lpstr>
      <vt:lpstr>                       Core Concept</vt:lpstr>
      <vt:lpstr>Anatomical Position And Side Determination</vt:lpstr>
      <vt:lpstr>PowerPoint Presentation</vt:lpstr>
      <vt:lpstr>PowerPoint Presentation</vt:lpstr>
      <vt:lpstr>Features</vt:lpstr>
      <vt:lpstr>Cont.</vt:lpstr>
      <vt:lpstr>Attachments</vt:lpstr>
      <vt:lpstr>Ossification </vt:lpstr>
      <vt:lpstr>                                    Ulna  Side Determination </vt:lpstr>
      <vt:lpstr>Features </vt:lpstr>
      <vt:lpstr>Cont</vt:lpstr>
      <vt:lpstr>Cont. </vt:lpstr>
      <vt:lpstr>Attachments </vt:lpstr>
      <vt:lpstr>Ossification</vt:lpstr>
      <vt:lpstr>Interosseous Membrane </vt:lpstr>
      <vt:lpstr>PowerPoint Presentation</vt:lpstr>
      <vt:lpstr>PowerPoint Presentation</vt:lpstr>
      <vt:lpstr>Vertical Integration</vt:lpstr>
      <vt:lpstr>Fractures of Radius </vt:lpstr>
      <vt:lpstr>Cont. </vt:lpstr>
      <vt:lpstr>PowerPoint Presentation</vt:lpstr>
      <vt:lpstr>PowerPoint Presentation</vt:lpstr>
      <vt:lpstr>Cont. </vt:lpstr>
      <vt:lpstr>PowerPoint Presentation</vt:lpstr>
      <vt:lpstr>Fractures of Ulna</vt:lpstr>
      <vt:lpstr>Spiral Integration</vt:lpstr>
      <vt:lpstr>Family Medicine</vt:lpstr>
      <vt:lpstr>Biomedical Ethics</vt:lpstr>
      <vt:lpstr>Artificial Intelligence</vt:lpstr>
      <vt:lpstr>Research Article</vt:lpstr>
      <vt:lpstr>Assessment</vt:lpstr>
      <vt:lpstr>Key</vt:lpstr>
      <vt:lpstr>Learning Resources</vt:lpstr>
      <vt:lpstr>Take Home Message</vt:lpstr>
      <vt:lpstr>Use of Digital Library</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Anatomicomedical Terminologies(position and planes)</dc:title>
  <dc:creator>Zeneara Saqib</dc:creator>
  <cp:lastModifiedBy>Noor Sajjad</cp:lastModifiedBy>
  <cp:revision>151</cp:revision>
  <dcterms:created xsi:type="dcterms:W3CDTF">2023-02-03T17:13:32Z</dcterms:created>
  <dcterms:modified xsi:type="dcterms:W3CDTF">2024-04-17T20:10:26Z</dcterms:modified>
</cp:coreProperties>
</file>