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78" r:id="rId8"/>
    <p:sldId id="263" r:id="rId9"/>
    <p:sldId id="264" r:id="rId10"/>
    <p:sldId id="265" r:id="rId11"/>
    <p:sldId id="279" r:id="rId12"/>
    <p:sldId id="257" r:id="rId13"/>
    <p:sldId id="266" r:id="rId14"/>
    <p:sldId id="262" r:id="rId15"/>
    <p:sldId id="268" r:id="rId16"/>
    <p:sldId id="288" r:id="rId17"/>
    <p:sldId id="267" r:id="rId18"/>
    <p:sldId id="280" r:id="rId19"/>
    <p:sldId id="269" r:id="rId20"/>
    <p:sldId id="270" r:id="rId21"/>
    <p:sldId id="271" r:id="rId22"/>
    <p:sldId id="274" r:id="rId23"/>
    <p:sldId id="272" r:id="rId24"/>
    <p:sldId id="273" r:id="rId25"/>
    <p:sldId id="275" r:id="rId26"/>
    <p:sldId id="276" r:id="rId27"/>
    <p:sldId id="277" r:id="rId28"/>
    <p:sldId id="281" r:id="rId29"/>
    <p:sldId id="282" r:id="rId30"/>
    <p:sldId id="283" r:id="rId31"/>
    <p:sldId id="284" r:id="rId32"/>
    <p:sldId id="285" r:id="rId33"/>
    <p:sldId id="286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0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9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5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9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4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02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eva.onlinelibrary.wiley.com" TargetMode="External"/><Relationship Id="rId2" Type="http://schemas.openxmlformats.org/officeDocument/2006/relationships/hyperlink" Target="https://www.niddk.nih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jinme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D5E9-565C-19A9-F25A-0F29A91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PARATHYROID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B5917-0D9A-DA19-A832-8EAE0A95F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
Dr </a:t>
            </a:r>
            <a:r>
              <a:rPr lang="en-GB" sz="2400" dirty="0" err="1">
                <a:solidFill>
                  <a:schemeClr val="tx1"/>
                </a:solidFill>
              </a:rPr>
              <a:t>Saima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Ambreen</a:t>
            </a:r>
            <a:r>
              <a:rPr lang="en-GB" sz="2400" dirty="0">
                <a:solidFill>
                  <a:schemeClr val="tx1"/>
                </a:solidFill>
              </a:rPr>
              <a:t>,
Associate Professor, MU1,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Holy Family Hospital.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3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42FC-1564-EA25-30A4-7CD9AEFE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FINDINGS.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2A7C-198A-1FF3-10CD-BE6F3CCB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91" y="3727824"/>
            <a:ext cx="11029615" cy="736022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GENERAL PHYSICAL EXAM</a:t>
            </a:r>
          </a:p>
          <a:p>
            <a:pPr lvl="1"/>
            <a:r>
              <a:rPr lang="en-US" sz="9600" dirty="0"/>
              <a:t>MALAISE </a:t>
            </a:r>
          </a:p>
          <a:p>
            <a:pPr lvl="1"/>
            <a:r>
              <a:rPr lang="en-US" sz="9600" dirty="0"/>
              <a:t>DEHYDRATION</a:t>
            </a:r>
          </a:p>
          <a:p>
            <a:pPr lvl="1"/>
            <a:r>
              <a:rPr lang="en-US" sz="9600" dirty="0"/>
              <a:t>DEPRESSION</a:t>
            </a:r>
          </a:p>
          <a:p>
            <a:pPr lvl="1"/>
            <a:r>
              <a:rPr lang="en-US" sz="9600" dirty="0"/>
              <a:t>PSYCHOSIS</a:t>
            </a:r>
          </a:p>
          <a:p>
            <a:endParaRPr lang="en-US" sz="72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E2C8E-A8EE-1818-FC73-993B4ADF717B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3D26B-02DC-FB01-978B-105A007148AF}"/>
              </a:ext>
            </a:extLst>
          </p:cNvPr>
          <p:cNvSpPr txBox="1"/>
          <p:nvPr/>
        </p:nvSpPr>
        <p:spPr>
          <a:xfrm flipH="1" flipV="1">
            <a:off x="4140586" y="1233498"/>
            <a:ext cx="1038121" cy="127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AB047-C6FB-1ACF-32A6-42B138159E9B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F926B-6F8B-5B14-0B37-0585D24CA01C}"/>
              </a:ext>
            </a:extLst>
          </p:cNvPr>
          <p:cNvSpPr txBox="1"/>
          <p:nvPr/>
        </p:nvSpPr>
        <p:spPr>
          <a:xfrm rot="302142" flipV="1">
            <a:off x="8343155" y="2930420"/>
            <a:ext cx="1229867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054D9-4FA7-AF1D-1B50-31A22C8AD655}"/>
              </a:ext>
            </a:extLst>
          </p:cNvPr>
          <p:cNvSpPr txBox="1"/>
          <p:nvPr/>
        </p:nvSpPr>
        <p:spPr>
          <a:xfrm>
            <a:off x="9141487" y="2229086"/>
            <a:ext cx="19435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2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C6BA-CE01-C2F2-003C-E3258EF6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0633-4BB5-CF2D-DF10-E4B27BDB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69210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SYSTEMIC EXAM</a:t>
            </a:r>
            <a:r>
              <a:rPr lang="en-US" sz="2400" dirty="0"/>
              <a:t>
TENDERNESS ON PALPITATION IN ABDOMINAL EXAM IN FLANKS.
POOR GCS/COMATOSE STATE IN PSYCHIATRIC INVOLVEMENT. 
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DTRS</a:t>
            </a:r>
            <a:r>
              <a:rPr lang="en-US" sz="2400" dirty="0"/>
              <a:t> ARE ALSO DELAYED DUE TO HYPERCALCEMIA CAUSING SLOW CONDUCTION
OTHER SYSTEMS MAY BE INVOLVED DEPENDING ON THE UNDERLYING CAUSE. EG IN METASTATIC DISEASE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5086D-A2E9-D2D5-A57E-03AA73DD82F5}"/>
              </a:ext>
            </a:extLst>
          </p:cNvPr>
          <p:cNvSpPr txBox="1"/>
          <p:nvPr/>
        </p:nvSpPr>
        <p:spPr>
          <a:xfrm flipV="1">
            <a:off x="5178706" y="2305835"/>
            <a:ext cx="3846283" cy="20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3749B-72E2-B85A-4E57-04396F8737AE}"/>
              </a:ext>
            </a:extLst>
          </p:cNvPr>
          <p:cNvSpPr txBox="1"/>
          <p:nvPr/>
        </p:nvSpPr>
        <p:spPr>
          <a:xfrm flipH="1">
            <a:off x="10281758" y="1867029"/>
            <a:ext cx="174797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pPr lvl="1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0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577F-436A-DE2D-4AA6-7DF53271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7B8C-D221-E7EF-B88C-632BBBEC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BLIs. </a:t>
            </a:r>
          </a:p>
          <a:p>
            <a:r>
              <a:rPr lang="en-US" sz="2400" dirty="0"/>
              <a:t>SERUM PTH </a:t>
            </a:r>
          </a:p>
          <a:p>
            <a:r>
              <a:rPr lang="en-US" sz="2400" dirty="0"/>
              <a:t>SERUM CALCIUM</a:t>
            </a:r>
          </a:p>
          <a:p>
            <a:r>
              <a:rPr lang="en-US" sz="2400" dirty="0"/>
              <a:t>SERUM PHOSPHATE</a:t>
            </a:r>
          </a:p>
          <a:p>
            <a:r>
              <a:rPr lang="en-US" sz="2400" dirty="0"/>
              <a:t>ECG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EF5A2-7A86-6693-0086-4551A832F4FD}"/>
              </a:ext>
            </a:extLst>
          </p:cNvPr>
          <p:cNvSpPr txBox="1"/>
          <p:nvPr/>
        </p:nvSpPr>
        <p:spPr>
          <a:xfrm>
            <a:off x="5178707" y="25133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67FBA-1CE1-1323-9B97-9279FB3B3574}"/>
              </a:ext>
            </a:extLst>
          </p:cNvPr>
          <p:cNvSpPr txBox="1"/>
          <p:nvPr/>
        </p:nvSpPr>
        <p:spPr>
          <a:xfrm>
            <a:off x="9120941" y="2180496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5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A303-F57E-DD29-BC32-C97605EA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B52A1A-ACE9-D9B4-C0A5-4BE6F7518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142" y="2181225"/>
            <a:ext cx="7937858" cy="41777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8DBC9-FF41-8290-AF1D-CC9246A72A24}"/>
              </a:ext>
            </a:extLst>
          </p:cNvPr>
          <p:cNvSpPr txBox="1"/>
          <p:nvPr/>
        </p:nvSpPr>
        <p:spPr>
          <a:xfrm>
            <a:off x="9782008" y="1996559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6B11-3D0B-546A-52E4-685CA8E0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590DDC-D6A5-1788-09AF-60F7BEC4A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112" y="2723543"/>
            <a:ext cx="10287000" cy="31214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7DA2E-7B11-1C96-3DB9-605CEB5E16A7}"/>
              </a:ext>
            </a:extLst>
          </p:cNvPr>
          <p:cNvSpPr txBox="1"/>
          <p:nvPr/>
        </p:nvSpPr>
        <p:spPr>
          <a:xfrm>
            <a:off x="9046560" y="2035083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AD6-734D-F59A-6F7D-541591F0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86DE-FA96-776B-9194-60A32133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ECG</a:t>
            </a:r>
          </a:p>
          <a:p>
            <a:r>
              <a:rPr lang="en-US" sz="2800" dirty="0"/>
              <a:t>X RAYS</a:t>
            </a:r>
          </a:p>
          <a:p>
            <a:r>
              <a:rPr lang="en-US" sz="2800" dirty="0"/>
              <a:t>ALP LEVELS. </a:t>
            </a:r>
          </a:p>
          <a:p>
            <a:r>
              <a:rPr lang="en-US" sz="2800" dirty="0"/>
              <a:t>TSH LEVELS.</a:t>
            </a:r>
          </a:p>
          <a:p>
            <a:r>
              <a:rPr lang="en-US" sz="2800" dirty="0"/>
              <a:t>Serum ACE levels. </a:t>
            </a:r>
          </a:p>
          <a:p>
            <a:r>
              <a:rPr lang="en-US" sz="2800" dirty="0"/>
              <a:t>DXA scan </a:t>
            </a:r>
          </a:p>
          <a:p>
            <a:r>
              <a:rPr lang="en-US" sz="2800" dirty="0"/>
              <a:t>Parathyroid imaging if surgery in plan. CT, U/S, MRI.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371B7-6AA1-F75D-C610-27610C250DB3}"/>
              </a:ext>
            </a:extLst>
          </p:cNvPr>
          <p:cNvSpPr txBox="1"/>
          <p:nvPr/>
        </p:nvSpPr>
        <p:spPr>
          <a:xfrm>
            <a:off x="9782007" y="2091863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2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A4BE-08B2-4099-4B44-52ADC132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73DA1F8-18BD-D2AB-B73A-D7F38CA9B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01" y="2181225"/>
            <a:ext cx="5216197" cy="36782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0AF83-FF3B-ACBD-9F06-DB41CE025073}"/>
              </a:ext>
            </a:extLst>
          </p:cNvPr>
          <p:cNvSpPr txBox="1"/>
          <p:nvPr/>
        </p:nvSpPr>
        <p:spPr>
          <a:xfrm>
            <a:off x="9579629" y="1967894"/>
            <a:ext cx="1828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Vertical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8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CC4A-ECFC-0099-4103-404ED54F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FBDE-4B1A-87AB-B704-579C19EE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4261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PRIMARY HYPERPARATHYROIDISM</a:t>
            </a:r>
          </a:p>
          <a:p>
            <a:pPr lvl="1"/>
            <a:r>
              <a:rPr lang="en-US" sz="9600" b="1" dirty="0"/>
              <a:t>PARATHYROIDECTOMY</a:t>
            </a:r>
            <a:r>
              <a:rPr lang="en-US" sz="9600" dirty="0"/>
              <a:t>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9600" dirty="0"/>
              <a:t>Young patients.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9600" dirty="0"/>
              <a:t>Extremely high Ca levels.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9600" dirty="0"/>
              <a:t>Urinary Ca &gt; 400mg in 24h.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9600" dirty="0"/>
              <a:t>Increased fractures, </a:t>
            </a:r>
            <a:r>
              <a:rPr lang="en-US" sz="9600" dirty="0" err="1"/>
              <a:t>Dexa</a:t>
            </a:r>
            <a:r>
              <a:rPr lang="en-US" sz="9600" dirty="0"/>
              <a:t> scan findings. </a:t>
            </a:r>
          </a:p>
          <a:p>
            <a:r>
              <a:rPr lang="en-US" sz="9600" b="1" dirty="0"/>
              <a:t>MEDICAL MANAGEMENT</a:t>
            </a:r>
            <a:r>
              <a:rPr lang="en-US" sz="9600" dirty="0"/>
              <a:t> for Hypercalcemia.</a:t>
            </a:r>
          </a:p>
          <a:p>
            <a:pPr lvl="1"/>
            <a:r>
              <a:rPr lang="en-US" sz="9600" dirty="0"/>
              <a:t>Hydration. </a:t>
            </a:r>
          </a:p>
          <a:p>
            <a:pPr lvl="1"/>
            <a:r>
              <a:rPr lang="en-US" sz="9600" dirty="0"/>
              <a:t>Decrease high Ca intake.</a:t>
            </a:r>
          </a:p>
          <a:p>
            <a:pPr lvl="1"/>
            <a:r>
              <a:rPr lang="en-US" sz="9600" dirty="0"/>
              <a:t>CALCIMEMETICS.  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</a:rPr>
              <a:t>CINACALCET</a:t>
            </a:r>
            <a:r>
              <a:rPr lang="en-US" sz="9600" i="1" u="sng" dirty="0"/>
              <a:t> .  </a:t>
            </a:r>
            <a:r>
              <a:rPr lang="en-US" sz="9600" dirty="0"/>
              <a:t>Has shown good results</a:t>
            </a:r>
            <a:r>
              <a:rPr lang="en-US" sz="9600" i="1" u="sng" dirty="0"/>
              <a:t> </a:t>
            </a:r>
            <a:r>
              <a:rPr lang="en-US" sz="9600" dirty="0"/>
              <a:t>in HD patients.</a:t>
            </a:r>
          </a:p>
          <a:p>
            <a:pPr lvl="1"/>
            <a:endParaRPr lang="en-US" sz="1800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47952-EAEE-3E80-916E-807742ED4391}"/>
              </a:ext>
            </a:extLst>
          </p:cNvPr>
          <p:cNvSpPr txBox="1"/>
          <p:nvPr/>
        </p:nvSpPr>
        <p:spPr>
          <a:xfrm>
            <a:off x="9058957" y="2180496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3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FDDF-CAE0-AC9A-C5A6-D8F9BB84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EF95-E77E-3A82-86BD-101B03776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DOSAGE OF CINACALCET</a:t>
            </a:r>
            <a:r>
              <a:rPr lang="en-US" sz="2400" dirty="0"/>
              <a:t>. 
For hypercalcemia with parathyroid cancer or hyperparathyroidism:
Adults—At first, </a:t>
            </a:r>
            <a:r>
              <a:rPr lang="en-US" sz="2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30 milligrams (mg) two times a day.</a:t>
            </a:r>
            <a:r>
              <a:rPr lang="en-US" sz="2400" dirty="0"/>
              <a:t> 
For hyperparathyroidism with chronic kidney disease:
Adults—At first, 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30 milligrams (mg) once a 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CAD70-1B31-A565-281F-F8119B1BDE67}"/>
              </a:ext>
            </a:extLst>
          </p:cNvPr>
          <p:cNvSpPr txBox="1"/>
          <p:nvPr/>
        </p:nvSpPr>
        <p:spPr>
          <a:xfrm flipH="1">
            <a:off x="8978623" y="1995830"/>
            <a:ext cx="205467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Horizontal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708C-74AC-9B62-17F7-FA3C28B3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89985B-3F25-A601-6270-6A1EC022A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141" y="1912471"/>
            <a:ext cx="5928659" cy="494552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F59A3-5BB1-1AFC-C9DA-2618D088BB30}"/>
              </a:ext>
            </a:extLst>
          </p:cNvPr>
          <p:cNvSpPr txBox="1"/>
          <p:nvPr/>
        </p:nvSpPr>
        <p:spPr>
          <a:xfrm>
            <a:off x="9496072" y="2144675"/>
            <a:ext cx="17511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7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50F722-8E67-E44F-EBB8-1924406F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278" y="508275"/>
            <a:ext cx="8082820" cy="6349726"/>
          </a:xfrm>
        </p:spPr>
      </p:pic>
    </p:spTree>
    <p:extLst>
      <p:ext uri="{BB962C8B-B14F-4D97-AF65-F5344CB8AC3E}">
        <p14:creationId xmlns:p14="http://schemas.microsoft.com/office/powerpoint/2010/main" val="1065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E24B-B148-84B0-EFAF-517E6453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HYPOPARATHYROIDISM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6BD3-CC27-D123-6E50-1F20E967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CAUSES</a:t>
            </a:r>
            <a:r>
              <a:rPr lang="en-US" dirty="0"/>
              <a:t>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SURGICAL REMOVAL/ABLATION.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DIGEORGE SYNDROME.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AUTOIMMUNE DISORDERS.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HEMOCHROMATOSIS,  WILSONS DISEASE.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PSEUDOHYPOPARATHYROIDISM. Type 1a aka ALBRIGHT SYNDROME.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IDIOPATHIC </a:t>
            </a:r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2BB7C-9E14-A9E5-0B5C-378271B0AFE5}"/>
              </a:ext>
            </a:extLst>
          </p:cNvPr>
          <p:cNvSpPr txBox="1"/>
          <p:nvPr/>
        </p:nvSpPr>
        <p:spPr>
          <a:xfrm flipH="1">
            <a:off x="8829860" y="1991243"/>
            <a:ext cx="2153849" cy="3785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Vertical 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50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9325-24B1-50BD-D1C8-1E37B990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clinical exam.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6BF4-80EC-D4C8-4E56-8F9994625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Range from asymptomatic to life threatening and depend on duration of hypocalcemia.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ACUTE SYMPTOMS</a:t>
            </a:r>
            <a:r>
              <a:rPr lang="en-US" sz="2400" dirty="0"/>
              <a:t> include</a:t>
            </a:r>
          </a:p>
          <a:p>
            <a:r>
              <a:rPr lang="en-US" sz="2200" b="1" dirty="0"/>
              <a:t>NEUROPSYCHIATRIC SYMPTOMS</a:t>
            </a:r>
            <a:endParaRPr lang="en-US" sz="2400" dirty="0"/>
          </a:p>
          <a:p>
            <a:pPr lvl="1"/>
            <a:r>
              <a:rPr lang="en-US" sz="2400" dirty="0"/>
              <a:t>PSYCHOSIS, ANXIETY, DELIRIUM</a:t>
            </a:r>
          </a:p>
          <a:p>
            <a:r>
              <a:rPr lang="en-US" sz="2200" b="1" dirty="0"/>
              <a:t>NEUROMUSCULAR SYMPTOMS</a:t>
            </a:r>
          </a:p>
          <a:p>
            <a:pPr lvl="1"/>
            <a:r>
              <a:rPr lang="en-US" sz="2400" dirty="0"/>
              <a:t>CRAMPS, TETANY, CIRCUMORAL NUMBNESS, PARESTHESIAS </a:t>
            </a:r>
          </a:p>
          <a:p>
            <a:pPr lvl="1"/>
            <a:r>
              <a:rPr lang="en-US" sz="2400" dirty="0"/>
              <a:t>LIFE THREATENING TOO, RESPIRATORY PARALYSIS AND DEATH.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ECB9-F332-B085-F5D0-803008669786}"/>
              </a:ext>
            </a:extLst>
          </p:cNvPr>
          <p:cNvSpPr txBox="1"/>
          <p:nvPr/>
        </p:nvSpPr>
        <p:spPr>
          <a:xfrm>
            <a:off x="9666408" y="1763560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2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899B-962A-01D9-46D9-038F7561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267-6492-BE6E-566A-8F5DFF09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CHRONIC SYMPTOMS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EXTRAPYRAMIDAL</a:t>
            </a:r>
            <a:r>
              <a:rPr lang="en-US" sz="2400" dirty="0">
                <a:solidFill>
                  <a:schemeClr val="tx1"/>
                </a:solidFill>
              </a:rPr>
              <a:t> movements due to Basal Ganglia calcifications 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Dystonias</a:t>
            </a:r>
            <a:r>
              <a:rPr lang="en-US" sz="2400" dirty="0">
                <a:solidFill>
                  <a:schemeClr val="tx1"/>
                </a:solidFill>
              </a:rPr>
              <a:t>, Parkinsonism, </a:t>
            </a:r>
            <a:r>
              <a:rPr lang="en-US" sz="2400" dirty="0" err="1">
                <a:solidFill>
                  <a:schemeClr val="tx1"/>
                </a:solidFill>
              </a:rPr>
              <a:t>Athetosis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</a:p>
          <a:p>
            <a:r>
              <a:rPr lang="en-US" sz="2400" b="1" dirty="0"/>
              <a:t>CATARACTS</a:t>
            </a:r>
          </a:p>
          <a:p>
            <a:r>
              <a:rPr lang="en-US" sz="2400" b="1" dirty="0"/>
              <a:t>DERMATOLOGICAL</a:t>
            </a:r>
          </a:p>
          <a:p>
            <a:pPr lvl="1"/>
            <a:r>
              <a:rPr lang="en-US" sz="2400" dirty="0"/>
              <a:t>Dry coarse skin, brittle nails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4DE7D-704C-4273-8625-8B22936C0A3B}"/>
              </a:ext>
            </a:extLst>
          </p:cNvPr>
          <p:cNvSpPr txBox="1"/>
          <p:nvPr/>
        </p:nvSpPr>
        <p:spPr>
          <a:xfrm>
            <a:off x="9282102" y="2180496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0B55-51C4-A640-3CED-960DBC22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86C3-30C7-D6A9-6D17-88C2A3E6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59105"/>
            <a:ext cx="10463325" cy="4458447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/>
              <a:t>GENERAL PHYSICAL EXAM</a:t>
            </a:r>
            <a:endParaRPr lang="en-US" sz="11200" dirty="0"/>
          </a:p>
          <a:p>
            <a:pPr lvl="1"/>
            <a:r>
              <a:rPr lang="en-US" sz="11200" dirty="0"/>
              <a:t>Irritable, psychosis, delirium. </a:t>
            </a:r>
          </a:p>
          <a:p>
            <a:pPr lvl="1"/>
            <a:r>
              <a:rPr lang="en-US" sz="11200" dirty="0"/>
              <a:t>Nails, skin, eye findings. </a:t>
            </a:r>
          </a:p>
          <a:p>
            <a:pPr lvl="1"/>
            <a:r>
              <a:rPr lang="en-US" sz="11200" b="1" dirty="0" err="1"/>
              <a:t>Chvosteks</a:t>
            </a:r>
            <a:r>
              <a:rPr lang="en-US" sz="11200" b="1" dirty="0"/>
              <a:t> sign. </a:t>
            </a:r>
            <a:r>
              <a:rPr lang="en-US" sz="11200" dirty="0"/>
              <a:t>(Tap on the facial nerve will cause facial twitching)</a:t>
            </a:r>
          </a:p>
          <a:p>
            <a:pPr lvl="1"/>
            <a:r>
              <a:rPr lang="en-US" sz="11200" b="1" dirty="0"/>
              <a:t>Trousseau’s sign. </a:t>
            </a:r>
            <a:r>
              <a:rPr lang="en-US" sz="11200" dirty="0"/>
              <a:t>(On sphygmomanometer cuff being inflated for more than 3 minutes, </a:t>
            </a:r>
            <a:r>
              <a:rPr lang="en-US" sz="11200" dirty="0" err="1"/>
              <a:t>carpopedal</a:t>
            </a:r>
            <a:r>
              <a:rPr lang="en-US" sz="11200" dirty="0"/>
              <a:t> spasm occurs)</a:t>
            </a:r>
          </a:p>
          <a:p>
            <a:pPr lvl="1"/>
            <a:r>
              <a:rPr lang="en-US" sz="11200" dirty="0" err="1">
                <a:solidFill>
                  <a:schemeClr val="accent5"/>
                </a:solidFill>
              </a:rPr>
              <a:t>DiGeorge</a:t>
            </a:r>
            <a:r>
              <a:rPr lang="en-US" sz="11200" dirty="0">
                <a:solidFill>
                  <a:schemeClr val="accent5"/>
                </a:solidFill>
              </a:rPr>
              <a:t> syndrome.  </a:t>
            </a:r>
          </a:p>
          <a:p>
            <a:pPr lvl="2"/>
            <a:r>
              <a:rPr lang="en-US" sz="11200" dirty="0"/>
              <a:t>Obesity, Short 4</a:t>
            </a:r>
            <a:r>
              <a:rPr lang="en-US" sz="11200" baseline="30000" dirty="0"/>
              <a:t>th</a:t>
            </a:r>
            <a:r>
              <a:rPr lang="en-US" sz="11200" dirty="0"/>
              <a:t> 5</a:t>
            </a:r>
            <a:r>
              <a:rPr lang="en-US" sz="11200" baseline="30000" dirty="0"/>
              <a:t>th</a:t>
            </a:r>
            <a:r>
              <a:rPr lang="en-US" sz="11200" dirty="0"/>
              <a:t> metacarpals, Intellectual impairment, </a:t>
            </a:r>
          </a:p>
          <a:p>
            <a:pPr marL="324000" lvl="1" indent="0">
              <a:buNone/>
            </a:pPr>
            <a:endParaRPr lang="en-US" sz="11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54B4F-F7EE-4582-CD0C-8F4AE9EF0CC2}"/>
              </a:ext>
            </a:extLst>
          </p:cNvPr>
          <p:cNvSpPr txBox="1"/>
          <p:nvPr/>
        </p:nvSpPr>
        <p:spPr>
          <a:xfrm>
            <a:off x="9096147" y="1889773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8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2325-8CEB-E429-3F51-BC0AA6FC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EFC6-7C27-4226-575F-B4D1AB05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56" y="1929484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b="1" dirty="0"/>
              <a:t>SYSTEMIC EXAM</a:t>
            </a:r>
            <a:r>
              <a:rPr lang="en-US" sz="2800" dirty="0"/>
              <a:t>. 
CNS; </a:t>
            </a:r>
            <a:r>
              <a:rPr lang="en-US" sz="2800" dirty="0" err="1"/>
              <a:t>inc</a:t>
            </a:r>
            <a:r>
              <a:rPr lang="en-US" sz="2800" dirty="0"/>
              <a:t> DTRs, seizures, </a:t>
            </a:r>
            <a:r>
              <a:rPr lang="en-US" sz="2800" dirty="0" err="1"/>
              <a:t>dystonias</a:t>
            </a:r>
            <a:r>
              <a:rPr lang="en-US" sz="2800" dirty="0"/>
              <a:t>, extrapyramidal movements. </a:t>
            </a:r>
            <a:r>
              <a:rPr lang="en-US" sz="2800" dirty="0" err="1"/>
              <a:t>Circumoral</a:t>
            </a:r>
            <a:r>
              <a:rPr lang="en-US" sz="2800" dirty="0"/>
              <a:t> </a:t>
            </a:r>
            <a:r>
              <a:rPr lang="en-US" sz="2800" dirty="0" err="1"/>
              <a:t>paresthesias</a:t>
            </a:r>
            <a:r>
              <a:rPr lang="en-US" sz="2800" dirty="0"/>
              <a:t>, numbness
</a:t>
            </a:r>
            <a:r>
              <a:rPr lang="en-US" sz="2800" dirty="0" err="1"/>
              <a:t>Resp</a:t>
            </a:r>
            <a:r>
              <a:rPr lang="en-US" sz="2800" dirty="0"/>
              <a:t>; laryngeal stridor.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AB10-B6F1-F914-0D9D-BF4A0D998FE1}"/>
              </a:ext>
            </a:extLst>
          </p:cNvPr>
          <p:cNvSpPr txBox="1"/>
          <p:nvPr/>
        </p:nvSpPr>
        <p:spPr>
          <a:xfrm>
            <a:off x="9638571" y="1929484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34C2-DF8F-D53B-C7AE-95762837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57CB1D-46CE-EB97-A8F7-37E6186F1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870" y="2181225"/>
            <a:ext cx="5533178" cy="38594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F796E-8FE6-56B9-9552-BF64F29A0FD2}"/>
              </a:ext>
            </a:extLst>
          </p:cNvPr>
          <p:cNvSpPr txBox="1"/>
          <p:nvPr/>
        </p:nvSpPr>
        <p:spPr>
          <a:xfrm>
            <a:off x="9517644" y="1996559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7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E9FB-DE87-0818-0EF6-92EE9442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4870-00DF-B419-69C7-2FDE105E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BLIs</a:t>
            </a:r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/>
              <a:t>SERUM PTH (LOW)</a:t>
            </a:r>
          </a:p>
          <a:p>
            <a:r>
              <a:rPr lang="en-US" sz="2400" dirty="0"/>
              <a:t>SERUM CALCIUM (LOW)</a:t>
            </a:r>
          </a:p>
          <a:p>
            <a:r>
              <a:rPr lang="en-US" sz="2400" dirty="0"/>
              <a:t>SERUM PHOSPHATE (HIGH)</a:t>
            </a:r>
          </a:p>
          <a:p>
            <a:r>
              <a:rPr lang="en-US" sz="2400" dirty="0"/>
              <a:t>URINARY CALCIUM (HIGH)</a:t>
            </a:r>
          </a:p>
          <a:p>
            <a:r>
              <a:rPr lang="en-US" sz="2400" dirty="0"/>
              <a:t>SERUM MAGNESIUM</a:t>
            </a:r>
          </a:p>
          <a:p>
            <a:r>
              <a:rPr lang="en-US" sz="2400" dirty="0"/>
              <a:t>X RAYS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15CD0-4FF3-D631-5128-09EF206B1BC2}"/>
              </a:ext>
            </a:extLst>
          </p:cNvPr>
          <p:cNvSpPr txBox="1"/>
          <p:nvPr/>
        </p:nvSpPr>
        <p:spPr>
          <a:xfrm>
            <a:off x="9567232" y="2180496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4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32A3-27A0-4708-6F45-EDF185F0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A5BF-C54F-593F-EDD3-D4D7E9EC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ACUTE</a:t>
            </a:r>
          </a:p>
          <a:p>
            <a:pPr lvl="1"/>
            <a:r>
              <a:rPr lang="en-US" sz="2800" dirty="0"/>
              <a:t>IV calcium gluconate </a:t>
            </a:r>
          </a:p>
          <a:p>
            <a:r>
              <a:rPr lang="en-US" sz="2800" dirty="0"/>
              <a:t>Oral Ca supplements</a:t>
            </a:r>
          </a:p>
          <a:p>
            <a:r>
              <a:rPr lang="en-US" sz="2800" dirty="0" err="1"/>
              <a:t>ViT</a:t>
            </a:r>
            <a:r>
              <a:rPr lang="en-US" sz="2800" dirty="0"/>
              <a:t> D supplements</a:t>
            </a:r>
          </a:p>
          <a:p>
            <a:r>
              <a:rPr lang="en-US" sz="2800" dirty="0"/>
              <a:t>Recombinant PTH.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E035-CD02-6026-1B91-B00F4E6B1417}"/>
              </a:ext>
            </a:extLst>
          </p:cNvPr>
          <p:cNvSpPr txBox="1"/>
          <p:nvPr/>
        </p:nvSpPr>
        <p:spPr>
          <a:xfrm>
            <a:off x="9359707" y="2180496"/>
            <a:ext cx="21074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50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8EC9-A4C2-68EF-0167-8F7F3369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CB06-7851-2000-5677-D611358AB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A patient is recovering from a thyroidectomy. The patient starts to complain of tingling and numbness in the face, toes, and fingers. Which of the following findings below warrants attention?
A. Ca+ level: 6 mg/dL 
B. Na+ level: 145 mg/dL
C. K+ level: 3.5 mg/dL
D. Phosphate level: 4.3 mg/dL</a:t>
            </a:r>
          </a:p>
        </p:txBody>
      </p:sp>
    </p:spTree>
    <p:extLst>
      <p:ext uri="{BB962C8B-B14F-4D97-AF65-F5344CB8AC3E}">
        <p14:creationId xmlns:p14="http://schemas.microsoft.com/office/powerpoint/2010/main" val="86698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A3B2-A33E-C952-B969-20067DD6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13C6-3D30-0AD0-32E9-70DCA9D3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answer is A. Patients who’ve had a thyroidectomy are at risk for </a:t>
            </a:r>
            <a:r>
              <a:rPr lang="en-US" sz="2400" dirty="0" err="1"/>
              <a:t>HYPOparathyroidism</a:t>
            </a:r>
            <a:r>
              <a:rPr lang="en-US" sz="2400" dirty="0"/>
              <a:t>, and the symptoms listed in the question are classic signs of hypocalcemia. A normal calcium level is 8.6 to 10.0 mg/dL. Therefore, due to the patient’s signs and symptoms and low calcium level of 6 mg/dL this warrants an intervention.</a:t>
            </a:r>
          </a:p>
        </p:txBody>
      </p:sp>
    </p:spTree>
    <p:extLst>
      <p:ext uri="{BB962C8B-B14F-4D97-AF65-F5344CB8AC3E}">
        <p14:creationId xmlns:p14="http://schemas.microsoft.com/office/powerpoint/2010/main" val="261982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A8BF-9FC4-4DF9-0FE5-DE99B84E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4223-29FB-2EA3-06D5-DB3C9913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Define parathyroid disorders</a:t>
            </a:r>
          </a:p>
          <a:p>
            <a:r>
              <a:rPr lang="en-US" sz="2400" dirty="0"/>
              <a:t>History and clinical exam findings of parathyroid disorders</a:t>
            </a:r>
          </a:p>
          <a:p>
            <a:r>
              <a:rPr lang="en-US" sz="2400" dirty="0"/>
              <a:t>Investigations of parathyroid disorders</a:t>
            </a:r>
          </a:p>
          <a:p>
            <a:r>
              <a:rPr lang="en-US" sz="2400" dirty="0"/>
              <a:t>Management of parathyroid disorders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50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6448-B8E0-C8C1-DFB1-CBE0BC80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322B-0943-0760-4D54-BCDFF6FB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2400" dirty="0"/>
              <a:t>Which of the following patients are MOST at risk for </a:t>
            </a:r>
            <a:r>
              <a:rPr lang="en-US" sz="2400" dirty="0" err="1"/>
              <a:t>hypoparathyroidism</a:t>
            </a:r>
            <a:r>
              <a:rPr lang="en-US" sz="2400" dirty="0"/>
              <a:t>?
A. A 75 year-old female who is diabetic and takes </a:t>
            </a:r>
            <a:r>
              <a:rPr lang="en-US" sz="2400" dirty="0" err="1"/>
              <a:t>Os</a:t>
            </a:r>
            <a:r>
              <a:rPr lang="en-US" sz="2400" dirty="0"/>
              <a:t>-Cal daily.
B. A 59 year-old male with a Mg+ level of 0.9 mg/dL. 
C. A 85 year-old female complaining of flank pain and constipation.
D. A 19 year-old male with a Ca+ level of 8.9 mg/dL.</a:t>
            </a:r>
          </a:p>
        </p:txBody>
      </p:sp>
    </p:spTree>
    <p:extLst>
      <p:ext uri="{BB962C8B-B14F-4D97-AF65-F5344CB8AC3E}">
        <p14:creationId xmlns:p14="http://schemas.microsoft.com/office/powerpoint/2010/main" val="49526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6B03-556A-CDAA-4DCB-969D8C60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DBBB-E35B-22FC-C510-0D334FB7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The answer is B. This patient is experiencing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HYPOmagnesemia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 which is a cause of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HYPOparathyroidism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Lato" panose="02000000000000000000" pitchFamily="2" charset="0"/>
              </a:rPr>
              <a:t> and is most at risk for developing this condition.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42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A7E2-D8C2-75FB-77CB-1E8D71FB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BD42-92B9-D4A2-DE9B-7553785A6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. A patient is diagnosed with hyperparathyroidism. Which of the following signs and symptoms would you NOT find in this patient? Select all that apply:</a:t>
            </a:r>
            <a:r>
              <a:rPr lang="en-US" sz="2400" b="0" i="0" dirty="0">
                <a:solidFill>
                  <a:srgbClr val="790000"/>
                </a:solidFill>
                <a:effectLst/>
                <a:latin typeface="Lato" panose="020F0502020204030203" pitchFamily="34" charset="0"/>
              </a:rPr>
              <a:t>*</a:t>
            </a:r>
          </a:p>
          <a:p>
            <a:r>
              <a:rPr lang="en-US" sz="2400" dirty="0">
                <a:latin typeface="Lato" panose="020F0502020204030203" pitchFamily="34" charset="0"/>
              </a:rPr>
              <a:t>A. Bone fractures</a:t>
            </a:r>
          </a:p>
          <a:p>
            <a:r>
              <a:rPr lang="en-US" sz="2400" dirty="0">
                <a:latin typeface="Lato" panose="020F0502020204030203" pitchFamily="34" charset="0"/>
              </a:rPr>
              <a:t>B. Positive </a:t>
            </a:r>
            <a:r>
              <a:rPr lang="en-US" sz="2400" dirty="0" err="1">
                <a:latin typeface="Lato" panose="020F0502020204030203" pitchFamily="34" charset="0"/>
              </a:rPr>
              <a:t>Chvosteks</a:t>
            </a:r>
            <a:r>
              <a:rPr lang="en-US" sz="2400" dirty="0">
                <a:latin typeface="Lato" panose="020F0502020204030203" pitchFamily="34" charset="0"/>
              </a:rPr>
              <a:t> sign. </a:t>
            </a:r>
          </a:p>
          <a:p>
            <a:r>
              <a:rPr lang="en-US" sz="2400" dirty="0">
                <a:latin typeface="Lato" panose="020F0502020204030203" pitchFamily="34" charset="0"/>
              </a:rPr>
              <a:t>C. Polyuria. </a:t>
            </a:r>
          </a:p>
          <a:p>
            <a:r>
              <a:rPr lang="en-US" sz="2400" dirty="0">
                <a:latin typeface="Lato" panose="020F0502020204030203" pitchFamily="34" charset="0"/>
              </a:rPr>
              <a:t>D. Constipation 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08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E7C8-0DF5-183D-73B9-CD057C4E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85340-19B7-7B93-EE6C-559D1233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answer is B. A positive </a:t>
            </a:r>
            <a:r>
              <a:rPr lang="en-GB" sz="2400" dirty="0" err="1"/>
              <a:t>chovstek</a:t>
            </a:r>
            <a:r>
              <a:rPr lang="en-US" sz="2400" dirty="0"/>
              <a:t> sign is seen in hypocalcemia.</a:t>
            </a:r>
          </a:p>
        </p:txBody>
      </p:sp>
    </p:spTree>
    <p:extLst>
      <p:ext uri="{BB962C8B-B14F-4D97-AF65-F5344CB8AC3E}">
        <p14:creationId xmlns:p14="http://schemas.microsoft.com/office/powerpoint/2010/main" val="408754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B5E9-23D2-D65C-448B-4835D4E8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&amp; researches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AF274-287B-A74F-CA61-536F12045337}"/>
              </a:ext>
            </a:extLst>
          </p:cNvPr>
          <p:cNvSpPr txBox="1"/>
          <p:nvPr/>
        </p:nvSpPr>
        <p:spPr>
          <a:xfrm>
            <a:off x="575894" y="2513360"/>
            <a:ext cx="1087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National Institutes of Health (.</a:t>
            </a:r>
            <a:r>
              <a:rPr lang="en-GB" dirty="0" err="1"/>
              <a:t>gov</a:t>
            </a:r>
            <a:r>
              <a:rPr lang="en-GB" dirty="0"/>
              <a:t>)
</a:t>
            </a:r>
            <a:r>
              <a:rPr lang="en-GB" dirty="0">
                <a:hlinkClick r:id="rId2"/>
              </a:rPr>
              <a:t>https://www.niddk.nih.gov</a:t>
            </a:r>
            <a:r>
              <a:rPr lang="en-GB" dirty="0"/>
              <a:t> › </a:t>
            </a:r>
            <a:r>
              <a:rPr lang="en-GB" dirty="0" err="1"/>
              <a:t>primar</a:t>
            </a:r>
            <a:r>
              <a:rPr lang="en-GB" dirty="0"/>
              <a:t>...
Primary Hyperparathyroidism - NIDDK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6645-527A-9D4C-40CE-A7A9A572636D}"/>
              </a:ext>
            </a:extLst>
          </p:cNvPr>
          <p:cNvSpPr txBox="1"/>
          <p:nvPr/>
        </p:nvSpPr>
        <p:spPr>
          <a:xfrm>
            <a:off x="575894" y="4660514"/>
            <a:ext cx="2197486" cy="219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133E5-AE1C-8542-A377-FD84D126FBD9}"/>
              </a:ext>
            </a:extLst>
          </p:cNvPr>
          <p:cNvSpPr txBox="1"/>
          <p:nvPr/>
        </p:nvSpPr>
        <p:spPr>
          <a:xfrm>
            <a:off x="443068" y="3988599"/>
            <a:ext cx="504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Wiley
</a:t>
            </a:r>
            <a:r>
              <a:rPr lang="en-GB" dirty="0">
                <a:hlinkClick r:id="rId3"/>
              </a:rPr>
              <a:t>https://beva.onlinelibrary.wiley.com</a:t>
            </a:r>
            <a:r>
              <a:rPr lang="en-GB" dirty="0"/>
              <a:t> › ...
Primary hyperparathyroidism in horses: What can we learn from human ...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12650-58AB-0C85-7329-85670071EE4C}"/>
              </a:ext>
            </a:extLst>
          </p:cNvPr>
          <p:cNvSpPr txBox="1"/>
          <p:nvPr/>
        </p:nvSpPr>
        <p:spPr>
          <a:xfrm>
            <a:off x="5975336" y="2315009"/>
            <a:ext cx="441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European Journal of Internal Medicine
</a:t>
            </a:r>
            <a:r>
              <a:rPr lang="en-GB" dirty="0">
                <a:hlinkClick r:id="rId4"/>
              </a:rPr>
              <a:t>https://www.ejinme.com</a:t>
            </a:r>
            <a:r>
              <a:rPr lang="en-GB" dirty="0"/>
              <a:t> › </a:t>
            </a:r>
            <a:r>
              <a:rPr lang="en-GB" dirty="0" err="1"/>
              <a:t>fulltext</a:t>
            </a:r>
            <a:r>
              <a:rPr lang="en-GB" dirty="0"/>
              <a:t>
Parathyroid crisis as first manifestation of primary ...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83BFF-3D6B-2EE0-342D-7FF487A9B9AD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2E998-58D6-4709-1EA7-FA3B8233C6AD}"/>
              </a:ext>
            </a:extLst>
          </p:cNvPr>
          <p:cNvSpPr txBox="1"/>
          <p:nvPr/>
        </p:nvSpPr>
        <p:spPr>
          <a:xfrm>
            <a:off x="5846214" y="4232060"/>
            <a:ext cx="3325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dirty="0"/>
              <a:t>Davidson’s Principles and Practice of Medicine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dirty="0"/>
              <a:t>Current Medical Diagnosis and Treatment 2022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dirty="0"/>
              <a:t>Harrison’s Principles of Internal Medicine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6CD4F-3781-BCA8-2C97-35E82537B0C4}"/>
              </a:ext>
            </a:extLst>
          </p:cNvPr>
          <p:cNvSpPr txBox="1"/>
          <p:nvPr/>
        </p:nvSpPr>
        <p:spPr>
          <a:xfrm>
            <a:off x="6594619" y="37540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References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783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BDC8-AC41-3E41-DF0C-B804FF85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8" y="605688"/>
            <a:ext cx="5514808" cy="822670"/>
          </a:xfrm>
        </p:spPr>
        <p:txBody>
          <a:bodyPr/>
          <a:lstStyle/>
          <a:p>
            <a:r>
              <a:rPr lang="en-US" dirty="0"/>
              <a:t>PARATHYROID gland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2D0B-063D-8C4F-23EB-36B784E16A8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975401" y="-1128124"/>
            <a:ext cx="1699304" cy="1885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E2B4FD-9EE4-1085-8842-437C2D7C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8" y="2316747"/>
            <a:ext cx="9769727" cy="4191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7723E8-68B6-6DEB-1905-244F1F29B33B}"/>
              </a:ext>
            </a:extLst>
          </p:cNvPr>
          <p:cNvSpPr txBox="1"/>
          <p:nvPr/>
        </p:nvSpPr>
        <p:spPr>
          <a:xfrm>
            <a:off x="5178707" y="19492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45CAD-83C3-35A3-DEEF-42BC82B83B44}"/>
              </a:ext>
            </a:extLst>
          </p:cNvPr>
          <p:cNvSpPr txBox="1"/>
          <p:nvPr/>
        </p:nvSpPr>
        <p:spPr>
          <a:xfrm>
            <a:off x="9647812" y="1809857"/>
            <a:ext cx="1828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Vertical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7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F8D0-8118-219E-A3F3-8C907A62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PARATHYROID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2A073-FD0D-99AB-2090-1E345E1C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HYPERPARATHYROIDISM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PRIMARY HYPERPARATHYROIDISM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SECONDARY HYPERPARATHYROIDISM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TERTIARY HYPERPARATHYROIDISM</a:t>
            </a:r>
            <a:r>
              <a:rPr lang="en-US" dirty="0"/>
              <a:t> </a:t>
            </a:r>
          </a:p>
          <a:p>
            <a:r>
              <a:rPr lang="en-US" sz="2800" b="1" dirty="0"/>
              <a:t>HYPOPARATHYROIDISM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EF5F7-C45C-A63A-0237-E9B3A3EFF7A0}"/>
              </a:ext>
            </a:extLst>
          </p:cNvPr>
          <p:cNvSpPr txBox="1"/>
          <p:nvPr/>
        </p:nvSpPr>
        <p:spPr>
          <a:xfrm>
            <a:off x="8302742" y="2180496"/>
            <a:ext cx="25569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Vertical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3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5BC1-9724-5ACB-24B9-036EFD55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HYPERPARATHYROIDISM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013D-DD53-D4E3-DC5A-90B62A1B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PRIMARY HYPERPARATHYROIDISM</a:t>
            </a:r>
            <a:r>
              <a:rPr lang="en-US" sz="3800" b="1" i="1" dirty="0"/>
              <a:t> </a:t>
            </a:r>
          </a:p>
          <a:p>
            <a:r>
              <a:rPr lang="en-US" sz="3800" dirty="0"/>
              <a:t>Unregulated, over production of PTH, causes include</a:t>
            </a:r>
          </a:p>
          <a:p>
            <a:pPr lvl="1"/>
            <a:r>
              <a:rPr lang="en-US" sz="3800" dirty="0"/>
              <a:t>Adenomas</a:t>
            </a:r>
          </a:p>
          <a:p>
            <a:pPr lvl="1"/>
            <a:r>
              <a:rPr lang="en-US" sz="3800" dirty="0"/>
              <a:t>Hyperplasia</a:t>
            </a:r>
          </a:p>
          <a:p>
            <a:pPr lvl="1"/>
            <a:r>
              <a:rPr lang="en-US" sz="3800" dirty="0"/>
              <a:t>Carcinomas </a:t>
            </a:r>
          </a:p>
          <a:p>
            <a:r>
              <a:rPr lang="en-US" sz="3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SECONDARY  HYPERPARATHYROIDISM </a:t>
            </a:r>
          </a:p>
          <a:p>
            <a:r>
              <a:rPr lang="en-US" sz="3800" dirty="0"/>
              <a:t>Excessive production of PTH, secondary to chronic abnormal stimulus, causes include,</a:t>
            </a:r>
          </a:p>
          <a:p>
            <a:r>
              <a:rPr lang="en-US" sz="3800" dirty="0"/>
              <a:t>Chronic renal failure</a:t>
            </a:r>
          </a:p>
          <a:p>
            <a:r>
              <a:rPr lang="en-US" sz="3800" dirty="0" err="1"/>
              <a:t>Vit</a:t>
            </a:r>
            <a:r>
              <a:rPr lang="en-US" sz="3800" dirty="0"/>
              <a:t> D deficiency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6FDBD-E0F5-18AD-B6B8-C90704FE7A87}"/>
              </a:ext>
            </a:extLst>
          </p:cNvPr>
          <p:cNvSpPr txBox="1"/>
          <p:nvPr/>
        </p:nvSpPr>
        <p:spPr>
          <a:xfrm>
            <a:off x="8699444" y="1995830"/>
            <a:ext cx="18007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52FB-F45F-8FA5-9BB8-16D03EC1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F040-6CA6-A15A-1AC6-53027DE0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71" y="2180495"/>
            <a:ext cx="11029615" cy="49849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TERTIARY HYPERPARATHYROIDISM</a:t>
            </a:r>
          </a:p>
          <a:p>
            <a:pPr lvl="1"/>
            <a:r>
              <a:rPr lang="en-US" sz="2800" dirty="0"/>
              <a:t>Development of apparently autonomous parathyroid hyperplasia after prolonged period of secondary hyperparathyroidism, most often in end stage renal disease.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F3086-4A8B-50A8-350A-D63B63DE6CE0}"/>
              </a:ext>
            </a:extLst>
          </p:cNvPr>
          <p:cNvSpPr txBox="1"/>
          <p:nvPr/>
        </p:nvSpPr>
        <p:spPr>
          <a:xfrm>
            <a:off x="9133338" y="2180496"/>
            <a:ext cx="1515653" cy="44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5BF59-72EA-09F3-E3B3-6E47A22AD7FD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8995C-3220-DCFD-C1A5-AA2851CDC1A5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839FE-230D-D7AF-DCF6-E38304DF5FEB}"/>
              </a:ext>
            </a:extLst>
          </p:cNvPr>
          <p:cNvSpPr txBox="1"/>
          <p:nvPr/>
        </p:nvSpPr>
        <p:spPr>
          <a:xfrm>
            <a:off x="8350717" y="2180496"/>
            <a:ext cx="1565241" cy="110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6335C-5B03-53E0-4251-53D0BD2CE36B}"/>
              </a:ext>
            </a:extLst>
          </p:cNvPr>
          <p:cNvSpPr txBox="1"/>
          <p:nvPr/>
        </p:nvSpPr>
        <p:spPr>
          <a:xfrm>
            <a:off x="8575475" y="2298990"/>
            <a:ext cx="20735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Core subject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9CF70C-9FB7-7A45-3B11-4244F488B90D}"/>
              </a:ext>
            </a:extLst>
          </p:cNvPr>
          <p:cNvSpPr txBox="1"/>
          <p:nvPr/>
        </p:nvSpPr>
        <p:spPr>
          <a:xfrm flipH="1">
            <a:off x="3477348" y="1258292"/>
            <a:ext cx="1701359" cy="323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2D855-6985-EE2F-9AA1-33C7F319A6D0}"/>
              </a:ext>
            </a:extLst>
          </p:cNvPr>
          <p:cNvSpPr txBox="1"/>
          <p:nvPr/>
        </p:nvSpPr>
        <p:spPr>
          <a:xfrm>
            <a:off x="5178707" y="26683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8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253C-8E31-1159-4AC5-3EE094FA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CLINICAL EXAM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1DEF3-F60E-7625-D248-7EA1405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23931"/>
            <a:ext cx="10594807" cy="4070892"/>
          </a:xfrm>
        </p:spPr>
        <p:txBody>
          <a:bodyPr>
            <a:normAutofit fontScale="25000" lnSpcReduction="20000"/>
          </a:bodyPr>
          <a:lstStyle/>
          <a:p>
            <a:endParaRPr lang="en-US" sz="2800" b="1" dirty="0"/>
          </a:p>
          <a:p>
            <a:r>
              <a:rPr lang="en-US" sz="7000" b="1" dirty="0"/>
              <a:t> </a:t>
            </a:r>
            <a:r>
              <a:rPr lang="en-US" sz="9600" b="1" dirty="0"/>
              <a:t>SYMPTOMS OF HYPERCALCEMIA </a:t>
            </a: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r>
              <a:rPr lang="en-US" sz="9600" b="1" dirty="0"/>
              <a:t>Kidney Related Symptoms</a:t>
            </a:r>
            <a:r>
              <a:rPr lang="en-US" sz="9600" dirty="0"/>
              <a:t> </a:t>
            </a:r>
          </a:p>
          <a:p>
            <a:pPr lvl="1"/>
            <a:r>
              <a:rPr lang="en-US" sz="9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FLANK PAIN </a:t>
            </a:r>
            <a:r>
              <a:rPr lang="en-US" sz="9600" dirty="0"/>
              <a:t>SECONDARY TO NEPHROLITHIASIS OR NEPHROCALCINOSIS</a:t>
            </a:r>
          </a:p>
          <a:p>
            <a:pPr lvl="1"/>
            <a:r>
              <a:rPr lang="en-US" sz="9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POLYURIA/NOCTURIA</a:t>
            </a:r>
            <a:r>
              <a:rPr lang="en-US" sz="9600" dirty="0"/>
              <a:t> SECONDARY TO MILD NEPHROGENIC DIABETES INSIPIDUS </a:t>
            </a:r>
          </a:p>
          <a:p>
            <a:pPr marL="324000" lvl="1" indent="0">
              <a:buNone/>
            </a:pPr>
            <a:endParaRPr lang="en-US" sz="9600" dirty="0"/>
          </a:p>
          <a:p>
            <a:r>
              <a:rPr lang="en-US" sz="9600" b="1" dirty="0"/>
              <a:t>Bone Related Symptoms </a:t>
            </a:r>
          </a:p>
          <a:p>
            <a:pPr lvl="1"/>
            <a:r>
              <a:rPr lang="en-US" sz="9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BONE PAIN</a:t>
            </a:r>
            <a:r>
              <a:rPr lang="en-US" sz="9600" dirty="0"/>
              <a:t> SECONDARY TO REABSORPTION OF BONE.  </a:t>
            </a:r>
          </a:p>
          <a:p>
            <a:pPr lvl="1"/>
            <a:r>
              <a:rPr lang="en-US" sz="9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INCREASED FRACTURES</a:t>
            </a:r>
          </a:p>
          <a:p>
            <a:pPr marL="324000" lvl="1" indent="0">
              <a:buNone/>
            </a:pPr>
            <a:endParaRPr lang="en-US" sz="5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F85C6-9464-3E51-EFC3-8F7941B9D7E8}"/>
              </a:ext>
            </a:extLst>
          </p:cNvPr>
          <p:cNvSpPr txBox="1"/>
          <p:nvPr/>
        </p:nvSpPr>
        <p:spPr>
          <a:xfrm>
            <a:off x="5178707" y="25133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F642F-A258-AF7B-C74E-2AE415ABA363}"/>
              </a:ext>
            </a:extLst>
          </p:cNvPr>
          <p:cNvSpPr txBox="1"/>
          <p:nvPr/>
        </p:nvSpPr>
        <p:spPr>
          <a:xfrm>
            <a:off x="7320407" y="2702538"/>
            <a:ext cx="163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3220A-31E5-E176-AB7A-7C99F25F75AB}"/>
              </a:ext>
            </a:extLst>
          </p:cNvPr>
          <p:cNvSpPr txBox="1"/>
          <p:nvPr/>
        </p:nvSpPr>
        <p:spPr>
          <a:xfrm>
            <a:off x="5178707" y="25133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194C4-4FDD-C0A9-1150-62478DAF604F}"/>
              </a:ext>
            </a:extLst>
          </p:cNvPr>
          <p:cNvSpPr txBox="1"/>
          <p:nvPr/>
        </p:nvSpPr>
        <p:spPr>
          <a:xfrm>
            <a:off x="5181806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30D84-970C-4B14-7A97-001734F33693}"/>
              </a:ext>
            </a:extLst>
          </p:cNvPr>
          <p:cNvSpPr txBox="1"/>
          <p:nvPr/>
        </p:nvSpPr>
        <p:spPr>
          <a:xfrm>
            <a:off x="8956805" y="2323931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0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B99B-4183-DBEF-50AB-65603E10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199C-503D-0923-016C-D50F1A6C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58" y="2057896"/>
            <a:ext cx="10575661" cy="4227363"/>
          </a:xfrm>
        </p:spPr>
        <p:txBody>
          <a:bodyPr>
            <a:normAutofit/>
          </a:bodyPr>
          <a:lstStyle/>
          <a:p>
            <a:pPr lvl="1"/>
            <a:r>
              <a:rPr lang="en-US" sz="1800" b="1" dirty="0"/>
              <a:t>ABDOMINAL SYMPTOMS</a:t>
            </a:r>
            <a:r>
              <a:rPr lang="en-US" sz="1800" dirty="0"/>
              <a:t> 
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CONSTIPATION
NAUSEA VOMITING</a:t>
            </a:r>
            <a:r>
              <a:rPr lang="en-US" sz="1800" dirty="0"/>
              <a:t>
</a:t>
            </a:r>
            <a:r>
              <a:rPr lang="en-US" sz="1800" b="1" dirty="0"/>
              <a:t>PSYCHIATRIC SYMPTOMS</a:t>
            </a:r>
            <a:r>
              <a:rPr lang="en-US" sz="1800" dirty="0"/>
              <a:t>
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FATIGUE 
DEPRESSION
PSYCHOSIS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788E5-F351-2C67-7AC6-8C5264A063C6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CBE3E-50F2-47EA-11EF-266239FE0F42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79AC9-F7EC-777A-DE23-C9788C4D660C}"/>
              </a:ext>
            </a:extLst>
          </p:cNvPr>
          <p:cNvSpPr txBox="1"/>
          <p:nvPr/>
        </p:nvSpPr>
        <p:spPr>
          <a:xfrm>
            <a:off x="5178707" y="2513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3EE04-0682-BC12-D034-DFF2CECD145E}"/>
              </a:ext>
            </a:extLst>
          </p:cNvPr>
          <p:cNvSpPr txBox="1"/>
          <p:nvPr/>
        </p:nvSpPr>
        <p:spPr>
          <a:xfrm>
            <a:off x="8724238" y="2328694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Core 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790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Widescreen</PresentationFormat>
  <Paragraphs>180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Gill Sans MT</vt:lpstr>
      <vt:lpstr>Lato</vt:lpstr>
      <vt:lpstr>Wingdings 2</vt:lpstr>
      <vt:lpstr>Dividend</vt:lpstr>
      <vt:lpstr>PARATHYROID DISORDERS</vt:lpstr>
      <vt:lpstr>PowerPoint Presentation</vt:lpstr>
      <vt:lpstr>LEARNING OBJECTIVES </vt:lpstr>
      <vt:lpstr>PARATHYROID gland  </vt:lpstr>
      <vt:lpstr>PARATHYROID DISORDERS </vt:lpstr>
      <vt:lpstr>HYPERPARATHYROIDISM </vt:lpstr>
      <vt:lpstr>Contd.</vt:lpstr>
      <vt:lpstr>HISTORY AND CLINICAL EXAM FINDINGS </vt:lpstr>
      <vt:lpstr>Contd.</vt:lpstr>
      <vt:lpstr>EXAMINATION FINDINGS. </vt:lpstr>
      <vt:lpstr>CONTD.</vt:lpstr>
      <vt:lpstr>INVESTIGATIONS </vt:lpstr>
      <vt:lpstr>INVESTIGATIONS</vt:lpstr>
      <vt:lpstr>Contd. </vt:lpstr>
      <vt:lpstr>OTHER INVESTIGATIONS</vt:lpstr>
      <vt:lpstr>.</vt:lpstr>
      <vt:lpstr>Treatment </vt:lpstr>
      <vt:lpstr>CONTD. </vt:lpstr>
      <vt:lpstr>Contd.</vt:lpstr>
      <vt:lpstr>HYPOPARATHYROIDISM </vt:lpstr>
      <vt:lpstr>HISTORY and clinical exam.</vt:lpstr>
      <vt:lpstr>CONTD.</vt:lpstr>
      <vt:lpstr>Contd. </vt:lpstr>
      <vt:lpstr>CONTD </vt:lpstr>
      <vt:lpstr>Contd.</vt:lpstr>
      <vt:lpstr>INVESTIGATIONS </vt:lpstr>
      <vt:lpstr>MANAGEMENT </vt:lpstr>
      <vt:lpstr>MCQS </vt:lpstr>
      <vt:lpstr>MCQS </vt:lpstr>
      <vt:lpstr>MCQS</vt:lpstr>
      <vt:lpstr>MCQS </vt:lpstr>
      <vt:lpstr>MCQS </vt:lpstr>
      <vt:lpstr>MCQS</vt:lpstr>
      <vt:lpstr>References &amp; researches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PARATHYROID DISORDERS</dc:title>
  <dc:creator>Unknown User</dc:creator>
  <cp:lastModifiedBy>Malik Shehr Yar</cp:lastModifiedBy>
  <cp:revision>8</cp:revision>
  <dcterms:created xsi:type="dcterms:W3CDTF">2022-09-11T10:13:16Z</dcterms:created>
  <dcterms:modified xsi:type="dcterms:W3CDTF">2025-04-22T05:13:10Z</dcterms:modified>
</cp:coreProperties>
</file>