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1" r:id="rId4"/>
    <p:sldId id="289" r:id="rId5"/>
    <p:sldId id="287" r:id="rId6"/>
    <p:sldId id="288" r:id="rId7"/>
    <p:sldId id="286" r:id="rId8"/>
    <p:sldId id="259" r:id="rId9"/>
    <p:sldId id="298" r:id="rId10"/>
    <p:sldId id="264" r:id="rId11"/>
    <p:sldId id="267" r:id="rId12"/>
    <p:sldId id="263" r:id="rId13"/>
    <p:sldId id="268" r:id="rId14"/>
    <p:sldId id="269" r:id="rId15"/>
    <p:sldId id="266" r:id="rId16"/>
    <p:sldId id="265" r:id="rId17"/>
    <p:sldId id="272" r:id="rId18"/>
    <p:sldId id="297" r:id="rId19"/>
    <p:sldId id="290" r:id="rId20"/>
    <p:sldId id="285" r:id="rId21"/>
    <p:sldId id="273" r:id="rId22"/>
    <p:sldId id="292" r:id="rId23"/>
    <p:sldId id="270" r:id="rId24"/>
    <p:sldId id="271" r:id="rId25"/>
    <p:sldId id="277" r:id="rId26"/>
    <p:sldId id="278" r:id="rId27"/>
    <p:sldId id="296" r:id="rId28"/>
    <p:sldId id="274" r:id="rId29"/>
    <p:sldId id="275" r:id="rId30"/>
    <p:sldId id="276" r:id="rId31"/>
    <p:sldId id="279" r:id="rId32"/>
    <p:sldId id="280" r:id="rId33"/>
    <p:sldId id="281" r:id="rId34"/>
    <p:sldId id="282" r:id="rId35"/>
    <p:sldId id="283" r:id="rId36"/>
    <p:sldId id="295" r:id="rId37"/>
    <p:sldId id="294" r:id="rId38"/>
    <p:sldId id="293" r:id="rId39"/>
    <p:sldId id="284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4"/>
    <p:restoredTop sz="94626"/>
  </p:normalViewPr>
  <p:slideViewPr>
    <p:cSldViewPr>
      <p:cViewPr varScale="1">
        <p:scale>
          <a:sx n="121" d="100"/>
          <a:sy n="121" d="100"/>
        </p:scale>
        <p:origin x="9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434C-2E3F-4F42-830E-3D5688A7F847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1DD29-06EB-4DFA-BC32-B2E65C512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5686D2-A5F7-4079-9E6D-65EF2C8B824C}" type="datetimeFigureOut">
              <a:rPr lang="en-US" smtClean="0"/>
              <a:pPr/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13D0FF-B5C5-4754-A38A-35865CFE2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8077200" cy="1673352"/>
          </a:xfrm>
        </p:spPr>
        <p:txBody>
          <a:bodyPr/>
          <a:lstStyle/>
          <a:p>
            <a:r>
              <a:rPr lang="en-US" dirty="0"/>
              <a:t>OBSTRUCTIVE JAUNDICE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                BY DR </a:t>
            </a:r>
            <a:r>
              <a:rPr lang="" dirty="0"/>
              <a:t>Faryal Azhar 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</a:t>
            </a:r>
            <a:r>
              <a:rPr lang="" dirty="0"/>
              <a:t> Professor </a:t>
            </a:r>
            <a:r>
              <a:rPr lang="en-US" dirty="0"/>
              <a:t>( SURGICAL UNIT2 HFH)</a:t>
            </a:r>
          </a:p>
          <a:p>
            <a:r>
              <a:rPr lang="en-US" dirty="0"/>
              <a:t>                       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OBSTRUCTIVE 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caused by a pathology that blocks the normal flow of bile from liver into the intestine (</a:t>
            </a:r>
            <a:r>
              <a:rPr lang="en-US" dirty="0" err="1"/>
              <a:t>Cholestasis</a:t>
            </a:r>
            <a:r>
              <a:rPr lang="en-US" dirty="0"/>
              <a:t>).</a:t>
            </a:r>
          </a:p>
          <a:p>
            <a:r>
              <a:rPr lang="en-US" dirty="0"/>
              <a:t>It may be intra-hepatic or extra-hepatic.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39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– HEPATIC  JAUNDICE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PATHOLOGICAL CAUSES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Jaundice</a:t>
            </a:r>
          </a:p>
          <a:p>
            <a:r>
              <a:rPr lang="en-US" dirty="0"/>
              <a:t>Itching</a:t>
            </a:r>
          </a:p>
          <a:p>
            <a:r>
              <a:rPr lang="en-US" dirty="0"/>
              <a:t>Right upper quadrant pain</a:t>
            </a:r>
          </a:p>
          <a:p>
            <a:r>
              <a:rPr lang="en-US" dirty="0"/>
              <a:t>Stool becomes white</a:t>
            </a:r>
          </a:p>
          <a:p>
            <a:r>
              <a:rPr lang="en-US" dirty="0"/>
              <a:t>Urine becomes dark in colour</a:t>
            </a:r>
          </a:p>
          <a:p>
            <a:r>
              <a:rPr lang="en-US" dirty="0"/>
              <a:t>General weakness and fatigability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Loss of appetite</a:t>
            </a:r>
          </a:p>
          <a:p>
            <a:r>
              <a:rPr lang="en-US" dirty="0"/>
              <a:t>Anemia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/>
              <a:t>CLINICAL SIGN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Charcot’s Triad</a:t>
            </a:r>
          </a:p>
          <a:p>
            <a:r>
              <a:rPr lang="en-US" dirty="0" err="1"/>
              <a:t>Reynold’s</a:t>
            </a:r>
            <a:r>
              <a:rPr lang="en-US" dirty="0"/>
              <a:t> Pentad</a:t>
            </a:r>
          </a:p>
          <a:p>
            <a:r>
              <a:rPr lang="en-US" dirty="0" err="1"/>
              <a:t>Hepatomegaly</a:t>
            </a:r>
            <a:endParaRPr lang="en-US" dirty="0"/>
          </a:p>
          <a:p>
            <a:r>
              <a:rPr lang="en-US" dirty="0" err="1"/>
              <a:t>Splenomegaly</a:t>
            </a:r>
            <a:endParaRPr lang="en-US" dirty="0"/>
          </a:p>
          <a:p>
            <a:r>
              <a:rPr lang="en-US" dirty="0" err="1"/>
              <a:t>Xanthomas</a:t>
            </a:r>
            <a:endParaRPr lang="en-US" dirty="0"/>
          </a:p>
          <a:p>
            <a:r>
              <a:rPr lang="en-US" dirty="0" err="1"/>
              <a:t>Xanthelasmas</a:t>
            </a:r>
            <a:endParaRPr lang="en-US" dirty="0"/>
          </a:p>
          <a:p>
            <a:r>
              <a:rPr lang="en-US" dirty="0"/>
              <a:t>Scratch marks</a:t>
            </a:r>
          </a:p>
          <a:p>
            <a:r>
              <a:rPr lang="en-US" dirty="0"/>
              <a:t>Finger clubbing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3F2E-2FAB-220B-46AB-42E02BDF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DF140-D70F-A90B-38BB-DE92E43982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23" y="1"/>
            <a:ext cx="9144158" cy="67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4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ham Tariq\Downloads\IMG-20230907-WA002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3999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err="1"/>
              <a:t>Pathophysiology</a:t>
            </a:r>
            <a:endParaRPr lang="en-US" dirty="0"/>
          </a:p>
          <a:p>
            <a:r>
              <a:rPr lang="en-US" dirty="0" err="1"/>
              <a:t>Aetiology</a:t>
            </a:r>
            <a:r>
              <a:rPr lang="en-US" dirty="0"/>
              <a:t> </a:t>
            </a:r>
          </a:p>
          <a:p>
            <a:r>
              <a:rPr lang="en-US" dirty="0"/>
              <a:t>Clinical features</a:t>
            </a:r>
          </a:p>
          <a:p>
            <a:r>
              <a:rPr lang="en-US" dirty="0"/>
              <a:t>Investigation</a:t>
            </a:r>
          </a:p>
          <a:p>
            <a:r>
              <a:rPr lang="en-US" dirty="0"/>
              <a:t>Treatment options</a:t>
            </a:r>
          </a:p>
          <a:p>
            <a:r>
              <a:rPr lang="en-US" dirty="0"/>
              <a:t>Follow up care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am Tariq\Downloads\IMG-20230907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COURVOISIER’S LAW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8079"/>
            <a:ext cx="8229600" cy="351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/>
          <a:lstStyle/>
          <a:p>
            <a:r>
              <a:rPr lang="en-US" dirty="0"/>
              <a:t>Stone  VS  Cancer  Classification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PAINFULL JAUNDICE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Non-palpable= GB or CBD stone</a:t>
            </a:r>
          </a:p>
          <a:p>
            <a:r>
              <a:rPr lang="en-US" dirty="0"/>
              <a:t>Non-palpable( on and off  jaundice)=CBD stone</a:t>
            </a:r>
          </a:p>
          <a:p>
            <a:r>
              <a:rPr lang="en-US" dirty="0"/>
              <a:t>Palpable= CBD + Cystic Duct  Stone ( Double Impaction)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PAINLESS JAUNDICE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Non – Palpable= </a:t>
            </a:r>
            <a:r>
              <a:rPr lang="en-US" dirty="0" err="1"/>
              <a:t>Klatskin</a:t>
            </a:r>
            <a:r>
              <a:rPr lang="en-US" dirty="0"/>
              <a:t> Tumor (proximal </a:t>
            </a:r>
            <a:r>
              <a:rPr lang="en-US" dirty="0" err="1"/>
              <a:t>Cholangiocarcinoma</a:t>
            </a:r>
            <a:r>
              <a:rPr lang="en-US" dirty="0"/>
              <a:t>)</a:t>
            </a:r>
          </a:p>
          <a:p>
            <a:r>
              <a:rPr lang="en-US" dirty="0"/>
              <a:t>Palpable(on and off Jaundice)= </a:t>
            </a:r>
            <a:r>
              <a:rPr lang="en-US" dirty="0" err="1"/>
              <a:t>Ampullary</a:t>
            </a:r>
            <a:r>
              <a:rPr lang="en-US" dirty="0"/>
              <a:t> Cancer ( Distal </a:t>
            </a:r>
            <a:r>
              <a:rPr lang="en-US" dirty="0" err="1"/>
              <a:t>Cholangiocarcinoma</a:t>
            </a:r>
            <a:r>
              <a:rPr lang="en-US" dirty="0"/>
              <a:t>)</a:t>
            </a:r>
          </a:p>
          <a:p>
            <a:r>
              <a:rPr lang="en-US" dirty="0"/>
              <a:t>Palpable ( Progressive Jaundice)= Carcinoma Head of  Pancreas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Serum </a:t>
            </a:r>
            <a:r>
              <a:rPr lang="en-US" dirty="0" err="1"/>
              <a:t>bilirubin</a:t>
            </a:r>
            <a:r>
              <a:rPr lang="en-US" dirty="0"/>
              <a:t> levels</a:t>
            </a:r>
          </a:p>
          <a:p>
            <a:r>
              <a:rPr lang="en-US" dirty="0"/>
              <a:t>Serum Gamma glutamyl transpeptidase levels.</a:t>
            </a:r>
          </a:p>
          <a:p>
            <a:r>
              <a:rPr lang="en-US" dirty="0"/>
              <a:t>Serum Alkaline phosphatase levels</a:t>
            </a:r>
          </a:p>
          <a:p>
            <a:r>
              <a:rPr lang="en-US" dirty="0"/>
              <a:t>Urinary bilirubin</a:t>
            </a:r>
          </a:p>
          <a:p>
            <a:r>
              <a:rPr lang="en-US" dirty="0"/>
              <a:t>Urobilinogen (absent)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Sensitive for gall stones and dilated bile ducts</a:t>
            </a:r>
          </a:p>
          <a:p>
            <a:r>
              <a:rPr lang="en-US" dirty="0"/>
              <a:t>Non- invasive</a:t>
            </a:r>
          </a:p>
          <a:p>
            <a:r>
              <a:rPr lang="en-US" dirty="0"/>
              <a:t>Cheap</a:t>
            </a:r>
          </a:p>
          <a:p>
            <a:r>
              <a:rPr lang="en-US" dirty="0"/>
              <a:t>Operator dependant</a:t>
            </a:r>
          </a:p>
          <a:p>
            <a:r>
              <a:rPr lang="en-US" dirty="0"/>
              <a:t>No radiation</a:t>
            </a:r>
          </a:p>
          <a:p>
            <a:r>
              <a:rPr lang="en-US" dirty="0"/>
              <a:t>Endoscopic Ultrasound (EUS) can even identify pancreatic focal lesion.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438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USG showing GB stones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594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USG showing Gall Bladder Dilatation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</a:t>
            </a:r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399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Invasive procedure</a:t>
            </a:r>
          </a:p>
          <a:p>
            <a:r>
              <a:rPr lang="en-US" dirty="0"/>
              <a:t>Diagnostic and therapeutic</a:t>
            </a:r>
          </a:p>
          <a:p>
            <a:r>
              <a:rPr lang="en-US" dirty="0"/>
              <a:t>Biopsy</a:t>
            </a:r>
          </a:p>
          <a:p>
            <a:r>
              <a:rPr lang="en-US" dirty="0"/>
              <a:t>Brush Cytology</a:t>
            </a:r>
          </a:p>
          <a:p>
            <a:r>
              <a:rPr lang="en-US" dirty="0" err="1"/>
              <a:t>Stenting</a:t>
            </a:r>
            <a:endParaRPr lang="en-US" dirty="0"/>
          </a:p>
          <a:p>
            <a:r>
              <a:rPr lang="en-US" dirty="0"/>
              <a:t>Stone Extraction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ERCP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Maham Tariq\Downloads\closeup-of-common-bile-duct-pancreas-and-duodenum-showing-ercp-375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03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Jaundice is the yellow </a:t>
            </a:r>
            <a:r>
              <a:rPr lang="en-US" dirty="0" err="1"/>
              <a:t>discolouration</a:t>
            </a:r>
            <a:r>
              <a:rPr lang="en-US" dirty="0"/>
              <a:t> of skin , sclera or mucous membranes of the body usually due to increased serum </a:t>
            </a:r>
            <a:r>
              <a:rPr lang="en-US" dirty="0" err="1"/>
              <a:t>bilirubin</a:t>
            </a:r>
            <a:r>
              <a:rPr lang="en-US" dirty="0"/>
              <a:t> levels.</a:t>
            </a:r>
          </a:p>
          <a:p>
            <a:r>
              <a:rPr lang="en-US" dirty="0"/>
              <a:t>Normal value is 0.2 to 1 g / dl and is usually detectable clinically when it raises to 3g/dl or above.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-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Modality of choice for staging of cancers of liver gall-bladder, bile-ducts and pancreas.</a:t>
            </a:r>
          </a:p>
          <a:p>
            <a:r>
              <a:rPr lang="en-US" dirty="0"/>
              <a:t>Identifies level and cause of obstruction</a:t>
            </a:r>
          </a:p>
          <a:p>
            <a:r>
              <a:rPr lang="en-US" dirty="0"/>
              <a:t>Localization of primary tumors and </a:t>
            </a:r>
            <a:r>
              <a:rPr lang="en-US" dirty="0" err="1"/>
              <a:t>mets</a:t>
            </a:r>
            <a:endParaRPr lang="en-US" dirty="0"/>
          </a:p>
          <a:p>
            <a:r>
              <a:rPr lang="en-US" dirty="0"/>
              <a:t>Non-invasive and diagnostic.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CT- SCAN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953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 invasive test to visualize </a:t>
            </a:r>
            <a:r>
              <a:rPr lang="en-US" dirty="0" err="1"/>
              <a:t>hepato-biliary</a:t>
            </a:r>
            <a:r>
              <a:rPr lang="en-US" dirty="0"/>
              <a:t> tree</a:t>
            </a:r>
          </a:p>
          <a:p>
            <a:r>
              <a:rPr lang="en-US" dirty="0"/>
              <a:t>Entire </a:t>
            </a:r>
            <a:r>
              <a:rPr lang="en-US" dirty="0" err="1"/>
              <a:t>biliary</a:t>
            </a:r>
            <a:r>
              <a:rPr lang="en-US" dirty="0"/>
              <a:t> tree and hepatic duct can be seen</a:t>
            </a:r>
          </a:p>
          <a:p>
            <a:r>
              <a:rPr lang="en-US" dirty="0"/>
              <a:t>MRCP is better than ERCP to diagnose the extent and type of tumor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MRCP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276600" cy="339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5638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i="1" u="sng" dirty="0"/>
              <a:t>Supportive Management</a:t>
            </a:r>
            <a:r>
              <a:rPr lang="en-US" dirty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 Maintaining hydration  (preventing </a:t>
            </a:r>
            <a:r>
              <a:rPr lang="en-US" dirty="0" err="1"/>
              <a:t>Hepato</a:t>
            </a:r>
            <a:r>
              <a:rPr lang="en-US" dirty="0"/>
              <a:t>-renal syndrome / Renal failure.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Catheterization to monitor output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Broad spectrum antibiotics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Par-</a:t>
            </a:r>
            <a:r>
              <a:rPr lang="en-US" dirty="0" err="1"/>
              <a:t>enteral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-K / Fresh Frozen Plasma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Correction of </a:t>
            </a:r>
            <a:r>
              <a:rPr lang="en-US" dirty="0" err="1"/>
              <a:t>hypokalemia</a:t>
            </a:r>
            <a:r>
              <a:rPr lang="en-US" dirty="0"/>
              <a:t> and other electrolyte disturbances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/>
              <a:t>Cholestyramine</a:t>
            </a:r>
            <a:r>
              <a:rPr lang="en-US" dirty="0"/>
              <a:t> / Anti-histamine for relief from </a:t>
            </a:r>
            <a:r>
              <a:rPr lang="en-US" dirty="0" err="1"/>
              <a:t>pruritis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err="1"/>
              <a:t>Biliary</a:t>
            </a:r>
            <a:r>
              <a:rPr lang="en-US" dirty="0"/>
              <a:t> Decompression ( ERCP/ PTC)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Definitive Treatment: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Depends on treating the cause of obstruction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Gallstones( </a:t>
            </a:r>
            <a:r>
              <a:rPr lang="en-US" dirty="0" err="1"/>
              <a:t>Cholecystectomy</a:t>
            </a:r>
            <a:r>
              <a:rPr lang="en-US" dirty="0"/>
              <a:t>/ ERCP )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Carcinoma (Head of Pancreas/ GB) = Tumor  excision / Whipple’s procedure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/>
              <a:t>Choledochal</a:t>
            </a:r>
            <a:r>
              <a:rPr lang="en-US" dirty="0"/>
              <a:t> Cyst = Cyst Excision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Stricture= Endoscopic </a:t>
            </a:r>
            <a:r>
              <a:rPr lang="en-US" dirty="0" err="1"/>
              <a:t>Stenting</a:t>
            </a:r>
            <a:r>
              <a:rPr lang="en-US" dirty="0"/>
              <a:t> / </a:t>
            </a:r>
            <a:r>
              <a:rPr lang="en-US" dirty="0" err="1"/>
              <a:t>sphincterotomy</a:t>
            </a: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ham Tariq\Downloads\IMG-20230907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ham Tariq\Downloads\IMG-20230907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up care depends upon the cause of obstruction</a:t>
            </a:r>
          </a:p>
          <a:p>
            <a:r>
              <a:rPr lang="en-US" dirty="0"/>
              <a:t>Usually clinical examination and blood tests are sufficient</a:t>
            </a:r>
          </a:p>
          <a:p>
            <a:r>
              <a:rPr lang="en-US" dirty="0"/>
              <a:t>In case of Carcinomas, regular follow up care with CT scan and tumor markers is done.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5122" name="Picture 2" descr="C:\Users\Maham Tariq\Downloads\IMG-20230907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8F81-6245-20DD-DD59-5F69521B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6" name="Picture 2" descr="Free Thankyou PowerPoint Templates: Download From 45+ ...">
            <a:extLst>
              <a:ext uri="{FF2B5EF4-FFF2-40B4-BE49-F238E27FC236}">
                <a16:creationId xmlns:a16="http://schemas.microsoft.com/office/drawing/2014/main" id="{381A608B-2BF9-7485-AB61-77826C1553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3162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1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3074" name="Picture 2" descr="C:\Users\Maham Tariq\Downloads\IMG-20230907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ham Tariq\Downloads\IMG-20230907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ham Tariq\Downloads\IMG-20230907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Pre-hepatic (Hemolytic)</a:t>
            </a:r>
          </a:p>
          <a:p>
            <a:r>
              <a:rPr lang="en-US" dirty="0"/>
              <a:t>Intra-Hepatic ( </a:t>
            </a:r>
            <a:r>
              <a:rPr lang="en-US" dirty="0" err="1"/>
              <a:t>Hepatocellular</a:t>
            </a:r>
            <a:r>
              <a:rPr lang="en-US" dirty="0"/>
              <a:t>)</a:t>
            </a:r>
          </a:p>
          <a:p>
            <a:r>
              <a:rPr lang="en-US" dirty="0"/>
              <a:t>Post- Hepatic also known as </a:t>
            </a:r>
            <a:r>
              <a:rPr lang="en-US" dirty="0" err="1"/>
              <a:t>Cholestatic</a:t>
            </a:r>
            <a:r>
              <a:rPr lang="en-US" dirty="0"/>
              <a:t> / Obstructive or Surgical Jaundice.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C1A1-BFA7-811F-8E39-181ED774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2050" name="Picture 2" descr="Obstructive jaundice | definition of obstructive jaundice by Medical  dictionary">
            <a:extLst>
              <a:ext uri="{FF2B5EF4-FFF2-40B4-BE49-F238E27FC236}">
                <a16:creationId xmlns:a16="http://schemas.microsoft.com/office/drawing/2014/main" id="{D9828381-3B18-0ED3-8796-83D1D92BC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163"/>
            <a:ext cx="4267200" cy="66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7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5931</TotalTime>
  <Words>518</Words>
  <Application>Microsoft Macintosh PowerPoint</Application>
  <PresentationFormat>On-screen Show (4:3)</PresentationFormat>
  <Paragraphs>113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OBSTRUCTIVE JAUNDICE </vt:lpstr>
      <vt:lpstr>LEARNING  OUTCOMES</vt:lpstr>
      <vt:lpstr>JAUNDICE</vt:lpstr>
      <vt:lpstr>ANATOMY</vt:lpstr>
      <vt:lpstr>ANATOMY</vt:lpstr>
      <vt:lpstr>PowerPoint Presentation</vt:lpstr>
      <vt:lpstr>PowerPoint Presentation</vt:lpstr>
      <vt:lpstr>TYPES OF JAUNDICE</vt:lpstr>
      <vt:lpstr>PowerPoint Presentation</vt:lpstr>
      <vt:lpstr>PowerPoint Presentation</vt:lpstr>
      <vt:lpstr>OBSTRUCTIVE JAUNDICE</vt:lpstr>
      <vt:lpstr>PowerPoint Presentation</vt:lpstr>
      <vt:lpstr>EXTRA – HEPATIC  JAUNDICE</vt:lpstr>
      <vt:lpstr>PATHOLOGICAL CAUSES</vt:lpstr>
      <vt:lpstr>CLINICAL FEATURES</vt:lpstr>
      <vt:lpstr>PowerPoint Presentation</vt:lpstr>
      <vt:lpstr>CLINICAL SIGN AND SYMPTOMS</vt:lpstr>
      <vt:lpstr>PowerPoint Presentation</vt:lpstr>
      <vt:lpstr>PowerPoint Presentation</vt:lpstr>
      <vt:lpstr>PowerPoint Presentation</vt:lpstr>
      <vt:lpstr>COURVOISIER’S LAW</vt:lpstr>
      <vt:lpstr>Stone  VS  Cancer  Classification</vt:lpstr>
      <vt:lpstr>DIAGNOSIS</vt:lpstr>
      <vt:lpstr>Radiological Investigations</vt:lpstr>
      <vt:lpstr>ULTRASOUND</vt:lpstr>
      <vt:lpstr>ULTRASOUND</vt:lpstr>
      <vt:lpstr>X-RAYS</vt:lpstr>
      <vt:lpstr>ERCP</vt:lpstr>
      <vt:lpstr>ERCP</vt:lpstr>
      <vt:lpstr>CT - SCAN</vt:lpstr>
      <vt:lpstr>CT- SCAN</vt:lpstr>
      <vt:lpstr>MRCP</vt:lpstr>
      <vt:lpstr>MRCP</vt:lpstr>
      <vt:lpstr>TREATMENT</vt:lpstr>
      <vt:lpstr>TREATMENT</vt:lpstr>
      <vt:lpstr>PowerPoint Presentation</vt:lpstr>
      <vt:lpstr>PowerPoint Presentation</vt:lpstr>
      <vt:lpstr>PowerPoint Presentation</vt:lpstr>
      <vt:lpstr>FOLLOW UP 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OBSTRUCTIVE JAUNDICE</dc:title>
  <dc:creator>Windows User</dc:creator>
  <cp:lastModifiedBy>faryal azhar</cp:lastModifiedBy>
  <cp:revision>35</cp:revision>
  <dcterms:created xsi:type="dcterms:W3CDTF">2023-09-07T11:54:31Z</dcterms:created>
  <dcterms:modified xsi:type="dcterms:W3CDTF">2024-08-24T04:28:07Z</dcterms:modified>
</cp:coreProperties>
</file>