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337" r:id="rId2"/>
    <p:sldId id="315" r:id="rId3"/>
    <p:sldId id="257" r:id="rId4"/>
    <p:sldId id="343" r:id="rId5"/>
    <p:sldId id="344" r:id="rId6"/>
    <p:sldId id="345" r:id="rId7"/>
    <p:sldId id="346" r:id="rId8"/>
    <p:sldId id="347" r:id="rId9"/>
    <p:sldId id="348" r:id="rId10"/>
    <p:sldId id="349" r:id="rId11"/>
    <p:sldId id="350" r:id="rId12"/>
    <p:sldId id="351" r:id="rId13"/>
    <p:sldId id="352" r:id="rId14"/>
    <p:sldId id="258" r:id="rId15"/>
    <p:sldId id="259" r:id="rId16"/>
    <p:sldId id="270" r:id="rId17"/>
    <p:sldId id="271" r:id="rId18"/>
    <p:sldId id="260" r:id="rId19"/>
    <p:sldId id="283" r:id="rId20"/>
    <p:sldId id="264" r:id="rId21"/>
    <p:sldId id="338" r:id="rId22"/>
    <p:sldId id="339" r:id="rId23"/>
    <p:sldId id="340" r:id="rId24"/>
    <p:sldId id="273" r:id="rId25"/>
    <p:sldId id="342" r:id="rId26"/>
    <p:sldId id="279" r:id="rId27"/>
    <p:sldId id="282" r:id="rId28"/>
    <p:sldId id="286" r:id="rId29"/>
    <p:sldId id="287" r:id="rId30"/>
    <p:sldId id="284" r:id="rId31"/>
    <p:sldId id="353" r:id="rId32"/>
    <p:sldId id="289" r:id="rId33"/>
    <p:sldId id="292" r:id="rId34"/>
    <p:sldId id="293" r:id="rId35"/>
    <p:sldId id="290" r:id="rId36"/>
    <p:sldId id="294" r:id="rId37"/>
    <p:sldId id="354" r:id="rId38"/>
    <p:sldId id="295" r:id="rId39"/>
    <p:sldId id="299" r:id="rId40"/>
    <p:sldId id="300" r:id="rId41"/>
    <p:sldId id="306" r:id="rId42"/>
    <p:sldId id="307" r:id="rId43"/>
  </p:sldIdLst>
  <p:sldSz cx="12192000" cy="6858000"/>
  <p:notesSz cx="6858000" cy="9144000"/>
  <p:defaultTex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5" d="100"/>
          <a:sy n="65" d="100"/>
        </p:scale>
        <p:origin x="93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C793F-5CB5-4296-897C-C8311BF42EF7}" type="datetimeFigureOut">
              <a:rPr lang="en-PK" smtClean="0"/>
              <a:t>27/04/2025</a:t>
            </a:fld>
            <a:endParaRPr lang="en-P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781E31-7F2C-40EF-9235-33A1CE6E3C27}" type="slidenum">
              <a:rPr lang="en-PK" smtClean="0"/>
              <a:t>‹#›</a:t>
            </a:fld>
            <a:endParaRPr lang="en-PK"/>
          </a:p>
        </p:txBody>
      </p:sp>
    </p:spTree>
    <p:extLst>
      <p:ext uri="{BB962C8B-B14F-4D97-AF65-F5344CB8AC3E}">
        <p14:creationId xmlns:p14="http://schemas.microsoft.com/office/powerpoint/2010/main" val="103677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t>
            </a:r>
            <a:endParaRPr lang="en-PK" dirty="0"/>
          </a:p>
        </p:txBody>
      </p:sp>
      <p:sp>
        <p:nvSpPr>
          <p:cNvPr id="4" name="Slide Number Placeholder 3"/>
          <p:cNvSpPr>
            <a:spLocks noGrp="1"/>
          </p:cNvSpPr>
          <p:nvPr>
            <p:ph type="sldNum" sz="quarter" idx="5"/>
          </p:nvPr>
        </p:nvSpPr>
        <p:spPr/>
        <p:txBody>
          <a:bodyPr/>
          <a:lstStyle/>
          <a:p>
            <a:fld id="{60781E31-7F2C-40EF-9235-33A1CE6E3C27}" type="slidenum">
              <a:rPr lang="en-PK" smtClean="0"/>
              <a:t>12</a:t>
            </a:fld>
            <a:endParaRPr lang="en-PK"/>
          </a:p>
        </p:txBody>
      </p:sp>
    </p:spTree>
    <p:extLst>
      <p:ext uri="{BB962C8B-B14F-4D97-AF65-F5344CB8AC3E}">
        <p14:creationId xmlns:p14="http://schemas.microsoft.com/office/powerpoint/2010/main" val="410400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Slide Image Placeholder 1048596"/>
          <p:cNvSpPr>
            <a:spLocks noGrp="1" noRot="1" noChangeAspect="1"/>
          </p:cNvSpPr>
          <p:nvPr>
            <p:ph type="sldImg"/>
          </p:nvPr>
        </p:nvSpPr>
        <p:spPr bwMode="auto">
          <a:xfrm>
            <a:off x="685800" y="1143000"/>
            <a:ext cx="5486400" cy="3086100"/>
          </a:xfrm>
          <a:prstGeom prst="rect">
            <a:avLst/>
          </a:prstGeom>
          <a:noFill/>
          <a:ln w="9525" cap="flat" cmpd="sng">
            <a:solidFill>
              <a:srgbClr val="000000">
                <a:alpha val="100000"/>
              </a:srgbClr>
            </a:solidFill>
            <a:prstDash val="solid"/>
            <a:miter/>
          </a:ln>
        </p:spPr>
        <p:txBody>
          <a:bodyPr lIns="91440" tIns="45720" rIns="91440" bIns="45720" anchor="ctr"/>
          <a:lstStyle/>
          <a:p>
            <a:endParaRPr/>
          </a:p>
        </p:txBody>
      </p:sp>
      <p:sp>
        <p:nvSpPr>
          <p:cNvPr id="1048598" name="Notes Placeholder 1048597"/>
          <p:cNvSpPr>
            <a:spLocks noGrp="1"/>
          </p:cNvSpPr>
          <p:nvPr>
            <p:ph type="body" idx="1"/>
          </p:nvPr>
        </p:nvSpPr>
        <p:spPr bwMode="auto">
          <a:xfrm>
            <a:off x="685800" y="4400549"/>
            <a:ext cx="5486400" cy="3600451"/>
          </a:xfrm>
          <a:prstGeom prst="rect">
            <a:avLst/>
          </a:prstGeom>
          <a:noFill/>
          <a:ln>
            <a:noFill/>
          </a:ln>
        </p:spPr>
        <p:txBody>
          <a:bodyPr lIns="91440" tIns="45720" rIns="91440" bIns="45720" anchor="t"/>
          <a:lstStyle/>
          <a:p>
            <a:pPr lvl="0" eaLnBrk="1" latinLnBrk="1" hangingPunct="1">
              <a:spcBef>
                <a:spcPct val="0"/>
              </a:spcBef>
            </a:pPr>
            <a:endParaRPr lang="en-US" altLang="en-US"/>
          </a:p>
        </p:txBody>
      </p:sp>
      <p:sp>
        <p:nvSpPr>
          <p:cNvPr id="1048599" name="TextBox 1048598"/>
          <p:cNvSpPr txBox="1"/>
          <p:nvPr/>
        </p:nvSpPr>
        <p:spPr>
          <a:xfrm>
            <a:off x="3884612" y="8685213"/>
            <a:ext cx="2971800" cy="458787"/>
          </a:xfrm>
          <a:prstGeom prst="rect">
            <a:avLst/>
          </a:prstGeom>
          <a:noFill/>
          <a:ln>
            <a:noFill/>
          </a:ln>
        </p:spPr>
        <p:txBody>
          <a:bodyPr lIns="91440" tIns="45720" rIns="91440" bIns="45720" anchor="b"/>
          <a:lstStyle/>
          <a:p>
            <a:pPr lvl="0" algn="r"/>
            <a:fld id="{566ABCEB-ACFC-4714-9973-3DA970169C29}" type="slidenum">
              <a:rPr lang="en-US" altLang="en-US" sz="1200"/>
              <a:pPr lvl="0" algn="r"/>
              <a:t>17</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60781E31-7F2C-40EF-9235-33A1CE6E3C27}" type="slidenum">
              <a:rPr lang="en-PK" smtClean="0"/>
              <a:t>25</a:t>
            </a:fld>
            <a:endParaRPr lang="en-PK"/>
          </a:p>
        </p:txBody>
      </p:sp>
    </p:spTree>
    <p:extLst>
      <p:ext uri="{BB962C8B-B14F-4D97-AF65-F5344CB8AC3E}">
        <p14:creationId xmlns:p14="http://schemas.microsoft.com/office/powerpoint/2010/main" val="315726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60781E31-7F2C-40EF-9235-33A1CE6E3C27}" type="slidenum">
              <a:rPr lang="en-PK" smtClean="0"/>
              <a:t>27</a:t>
            </a:fld>
            <a:endParaRPr lang="en-PK"/>
          </a:p>
        </p:txBody>
      </p:sp>
    </p:spTree>
    <p:extLst>
      <p:ext uri="{BB962C8B-B14F-4D97-AF65-F5344CB8AC3E}">
        <p14:creationId xmlns:p14="http://schemas.microsoft.com/office/powerpoint/2010/main" val="2097702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endParaRPr lang="en-PK" dirty="0"/>
          </a:p>
        </p:txBody>
      </p:sp>
      <p:sp>
        <p:nvSpPr>
          <p:cNvPr id="4" name="Slide Number Placeholder 3"/>
          <p:cNvSpPr>
            <a:spLocks noGrp="1"/>
          </p:cNvSpPr>
          <p:nvPr>
            <p:ph type="sldNum" sz="quarter" idx="5"/>
          </p:nvPr>
        </p:nvSpPr>
        <p:spPr/>
        <p:txBody>
          <a:bodyPr/>
          <a:lstStyle/>
          <a:p>
            <a:fld id="{60781E31-7F2C-40EF-9235-33A1CE6E3C27}" type="slidenum">
              <a:rPr lang="en-PK" smtClean="0"/>
              <a:t>32</a:t>
            </a:fld>
            <a:endParaRPr lang="en-PK"/>
          </a:p>
        </p:txBody>
      </p:sp>
    </p:spTree>
    <p:extLst>
      <p:ext uri="{BB962C8B-B14F-4D97-AF65-F5344CB8AC3E}">
        <p14:creationId xmlns:p14="http://schemas.microsoft.com/office/powerpoint/2010/main" val="2454941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60781E31-7F2C-40EF-9235-33A1CE6E3C27}" type="slidenum">
              <a:rPr lang="en-PK" smtClean="0"/>
              <a:t>36</a:t>
            </a:fld>
            <a:endParaRPr lang="en-PK"/>
          </a:p>
        </p:txBody>
      </p:sp>
    </p:spTree>
    <p:extLst>
      <p:ext uri="{BB962C8B-B14F-4D97-AF65-F5344CB8AC3E}">
        <p14:creationId xmlns:p14="http://schemas.microsoft.com/office/powerpoint/2010/main" val="3374638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B2286-2C10-CCB8-8370-29EA000B99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K"/>
          </a:p>
        </p:txBody>
      </p:sp>
      <p:sp>
        <p:nvSpPr>
          <p:cNvPr id="3" name="Subtitle 2">
            <a:extLst>
              <a:ext uri="{FF2B5EF4-FFF2-40B4-BE49-F238E27FC236}">
                <a16:creationId xmlns:a16="http://schemas.microsoft.com/office/drawing/2014/main" id="{03D206E4-B80F-D92A-3FE0-B69002DE95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K"/>
          </a:p>
        </p:txBody>
      </p:sp>
      <p:sp>
        <p:nvSpPr>
          <p:cNvPr id="4" name="Date Placeholder 3">
            <a:extLst>
              <a:ext uri="{FF2B5EF4-FFF2-40B4-BE49-F238E27FC236}">
                <a16:creationId xmlns:a16="http://schemas.microsoft.com/office/drawing/2014/main" id="{AFA057F1-B3B6-BFEF-D6BC-8CE4E9719034}"/>
              </a:ext>
            </a:extLst>
          </p:cNvPr>
          <p:cNvSpPr>
            <a:spLocks noGrp="1"/>
          </p:cNvSpPr>
          <p:nvPr>
            <p:ph type="dt" sz="half" idx="10"/>
          </p:nvPr>
        </p:nvSpPr>
        <p:spPr/>
        <p:txBody>
          <a:bodyPr/>
          <a:lstStyle/>
          <a:p>
            <a:fld id="{EB892C7C-9B02-408B-B0C3-07B11663C49F}" type="datetimeFigureOut">
              <a:rPr lang="en-PK" smtClean="0"/>
              <a:t>27/04/2025</a:t>
            </a:fld>
            <a:endParaRPr lang="en-PK"/>
          </a:p>
        </p:txBody>
      </p:sp>
      <p:sp>
        <p:nvSpPr>
          <p:cNvPr id="5" name="Footer Placeholder 4">
            <a:extLst>
              <a:ext uri="{FF2B5EF4-FFF2-40B4-BE49-F238E27FC236}">
                <a16:creationId xmlns:a16="http://schemas.microsoft.com/office/drawing/2014/main" id="{65883774-E993-41C9-DF96-7906AD76E88D}"/>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0114C7F2-5B90-6974-8324-6048DDB276D2}"/>
              </a:ext>
            </a:extLst>
          </p:cNvPr>
          <p:cNvSpPr>
            <a:spLocks noGrp="1"/>
          </p:cNvSpPr>
          <p:nvPr>
            <p:ph type="sldNum" sz="quarter" idx="12"/>
          </p:nvPr>
        </p:nvSpPr>
        <p:spPr/>
        <p:txBody>
          <a:bodyPr/>
          <a:lstStyle/>
          <a:p>
            <a:fld id="{3DE895E0-FAC2-4C70-8167-BCDE157669DA}" type="slidenum">
              <a:rPr lang="en-PK" smtClean="0"/>
              <a:t>‹#›</a:t>
            </a:fld>
            <a:endParaRPr lang="en-PK"/>
          </a:p>
        </p:txBody>
      </p:sp>
    </p:spTree>
    <p:extLst>
      <p:ext uri="{BB962C8B-B14F-4D97-AF65-F5344CB8AC3E}">
        <p14:creationId xmlns:p14="http://schemas.microsoft.com/office/powerpoint/2010/main" val="2817727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0214D-5D1C-0748-920A-44E5DC6C206D}"/>
              </a:ext>
            </a:extLst>
          </p:cNvPr>
          <p:cNvSpPr>
            <a:spLocks noGrp="1"/>
          </p:cNvSpPr>
          <p:nvPr>
            <p:ph type="title"/>
          </p:nvPr>
        </p:nvSpPr>
        <p:spPr/>
        <p:txBody>
          <a:bodyPr/>
          <a:lstStyle/>
          <a:p>
            <a:r>
              <a:rPr lang="en-US"/>
              <a:t>Click to edit Master title style</a:t>
            </a:r>
            <a:endParaRPr lang="en-PK"/>
          </a:p>
        </p:txBody>
      </p:sp>
      <p:sp>
        <p:nvSpPr>
          <p:cNvPr id="3" name="Vertical Text Placeholder 2">
            <a:extLst>
              <a:ext uri="{FF2B5EF4-FFF2-40B4-BE49-F238E27FC236}">
                <a16:creationId xmlns:a16="http://schemas.microsoft.com/office/drawing/2014/main" id="{8EC4B7EF-264D-FA06-4507-AE7775AF17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8020B7AD-4B03-1DCE-0F72-0D4FD19B45C3}"/>
              </a:ext>
            </a:extLst>
          </p:cNvPr>
          <p:cNvSpPr>
            <a:spLocks noGrp="1"/>
          </p:cNvSpPr>
          <p:nvPr>
            <p:ph type="dt" sz="half" idx="10"/>
          </p:nvPr>
        </p:nvSpPr>
        <p:spPr/>
        <p:txBody>
          <a:bodyPr/>
          <a:lstStyle/>
          <a:p>
            <a:fld id="{EB892C7C-9B02-408B-B0C3-07B11663C49F}" type="datetimeFigureOut">
              <a:rPr lang="en-PK" smtClean="0"/>
              <a:t>27/04/2025</a:t>
            </a:fld>
            <a:endParaRPr lang="en-PK"/>
          </a:p>
        </p:txBody>
      </p:sp>
      <p:sp>
        <p:nvSpPr>
          <p:cNvPr id="5" name="Footer Placeholder 4">
            <a:extLst>
              <a:ext uri="{FF2B5EF4-FFF2-40B4-BE49-F238E27FC236}">
                <a16:creationId xmlns:a16="http://schemas.microsoft.com/office/drawing/2014/main" id="{AF0EF136-8399-2CE7-4386-E5654941C6C5}"/>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60CF7341-241F-0AF9-4BEC-C300C607643A}"/>
              </a:ext>
            </a:extLst>
          </p:cNvPr>
          <p:cNvSpPr>
            <a:spLocks noGrp="1"/>
          </p:cNvSpPr>
          <p:nvPr>
            <p:ph type="sldNum" sz="quarter" idx="12"/>
          </p:nvPr>
        </p:nvSpPr>
        <p:spPr/>
        <p:txBody>
          <a:bodyPr/>
          <a:lstStyle/>
          <a:p>
            <a:fld id="{3DE895E0-FAC2-4C70-8167-BCDE157669DA}" type="slidenum">
              <a:rPr lang="en-PK" smtClean="0"/>
              <a:t>‹#›</a:t>
            </a:fld>
            <a:endParaRPr lang="en-PK"/>
          </a:p>
        </p:txBody>
      </p:sp>
    </p:spTree>
    <p:extLst>
      <p:ext uri="{BB962C8B-B14F-4D97-AF65-F5344CB8AC3E}">
        <p14:creationId xmlns:p14="http://schemas.microsoft.com/office/powerpoint/2010/main" val="380585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030379-4622-32B1-1004-FD6FD3D28BD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PK"/>
          </a:p>
        </p:txBody>
      </p:sp>
      <p:sp>
        <p:nvSpPr>
          <p:cNvPr id="3" name="Vertical Text Placeholder 2">
            <a:extLst>
              <a:ext uri="{FF2B5EF4-FFF2-40B4-BE49-F238E27FC236}">
                <a16:creationId xmlns:a16="http://schemas.microsoft.com/office/drawing/2014/main" id="{BD595638-CC7D-72EB-D16D-7F84C059A5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4AEE793A-D06B-4853-53B1-3DD5427A14DD}"/>
              </a:ext>
            </a:extLst>
          </p:cNvPr>
          <p:cNvSpPr>
            <a:spLocks noGrp="1"/>
          </p:cNvSpPr>
          <p:nvPr>
            <p:ph type="dt" sz="half" idx="10"/>
          </p:nvPr>
        </p:nvSpPr>
        <p:spPr/>
        <p:txBody>
          <a:bodyPr/>
          <a:lstStyle/>
          <a:p>
            <a:fld id="{EB892C7C-9B02-408B-B0C3-07B11663C49F}" type="datetimeFigureOut">
              <a:rPr lang="en-PK" smtClean="0"/>
              <a:t>27/04/2025</a:t>
            </a:fld>
            <a:endParaRPr lang="en-PK"/>
          </a:p>
        </p:txBody>
      </p:sp>
      <p:sp>
        <p:nvSpPr>
          <p:cNvPr id="5" name="Footer Placeholder 4">
            <a:extLst>
              <a:ext uri="{FF2B5EF4-FFF2-40B4-BE49-F238E27FC236}">
                <a16:creationId xmlns:a16="http://schemas.microsoft.com/office/drawing/2014/main" id="{31584293-06B3-C894-1E71-917947908F84}"/>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A5F4D8B6-CF6A-3449-6D1A-8D01688A1C7C}"/>
              </a:ext>
            </a:extLst>
          </p:cNvPr>
          <p:cNvSpPr>
            <a:spLocks noGrp="1"/>
          </p:cNvSpPr>
          <p:nvPr>
            <p:ph type="sldNum" sz="quarter" idx="12"/>
          </p:nvPr>
        </p:nvSpPr>
        <p:spPr/>
        <p:txBody>
          <a:bodyPr/>
          <a:lstStyle/>
          <a:p>
            <a:fld id="{3DE895E0-FAC2-4C70-8167-BCDE157669DA}" type="slidenum">
              <a:rPr lang="en-PK" smtClean="0"/>
              <a:t>‹#›</a:t>
            </a:fld>
            <a:endParaRPr lang="en-PK"/>
          </a:p>
        </p:txBody>
      </p:sp>
    </p:spTree>
    <p:extLst>
      <p:ext uri="{BB962C8B-B14F-4D97-AF65-F5344CB8AC3E}">
        <p14:creationId xmlns:p14="http://schemas.microsoft.com/office/powerpoint/2010/main" val="1830433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C17C1-3761-06E4-6FEA-ADEE36EC81D3}"/>
              </a:ext>
            </a:extLst>
          </p:cNvPr>
          <p:cNvSpPr>
            <a:spLocks noGrp="1"/>
          </p:cNvSpPr>
          <p:nvPr>
            <p:ph type="title"/>
          </p:nvPr>
        </p:nvSpPr>
        <p:spPr/>
        <p:txBody>
          <a:bodyPr/>
          <a:lstStyle/>
          <a:p>
            <a:r>
              <a:rPr lang="en-US"/>
              <a:t>Click to edit Master title style</a:t>
            </a:r>
            <a:endParaRPr lang="en-PK"/>
          </a:p>
        </p:txBody>
      </p:sp>
      <p:sp>
        <p:nvSpPr>
          <p:cNvPr id="3" name="Content Placeholder 2">
            <a:extLst>
              <a:ext uri="{FF2B5EF4-FFF2-40B4-BE49-F238E27FC236}">
                <a16:creationId xmlns:a16="http://schemas.microsoft.com/office/drawing/2014/main" id="{5E900923-5840-7A6C-B42F-396CD7C57C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08E5A9DA-23E7-6770-84A8-2887BC55B519}"/>
              </a:ext>
            </a:extLst>
          </p:cNvPr>
          <p:cNvSpPr>
            <a:spLocks noGrp="1"/>
          </p:cNvSpPr>
          <p:nvPr>
            <p:ph type="dt" sz="half" idx="10"/>
          </p:nvPr>
        </p:nvSpPr>
        <p:spPr/>
        <p:txBody>
          <a:bodyPr/>
          <a:lstStyle/>
          <a:p>
            <a:fld id="{EB892C7C-9B02-408B-B0C3-07B11663C49F}" type="datetimeFigureOut">
              <a:rPr lang="en-PK" smtClean="0"/>
              <a:t>27/04/2025</a:t>
            </a:fld>
            <a:endParaRPr lang="en-PK"/>
          </a:p>
        </p:txBody>
      </p:sp>
      <p:sp>
        <p:nvSpPr>
          <p:cNvPr id="5" name="Footer Placeholder 4">
            <a:extLst>
              <a:ext uri="{FF2B5EF4-FFF2-40B4-BE49-F238E27FC236}">
                <a16:creationId xmlns:a16="http://schemas.microsoft.com/office/drawing/2014/main" id="{DD711143-88EA-9ABD-3694-E1A41D467AB0}"/>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2311DD0D-14A7-953D-480C-8F098FEC2465}"/>
              </a:ext>
            </a:extLst>
          </p:cNvPr>
          <p:cNvSpPr>
            <a:spLocks noGrp="1"/>
          </p:cNvSpPr>
          <p:nvPr>
            <p:ph type="sldNum" sz="quarter" idx="12"/>
          </p:nvPr>
        </p:nvSpPr>
        <p:spPr/>
        <p:txBody>
          <a:bodyPr/>
          <a:lstStyle/>
          <a:p>
            <a:fld id="{3DE895E0-FAC2-4C70-8167-BCDE157669DA}" type="slidenum">
              <a:rPr lang="en-PK" smtClean="0"/>
              <a:t>‹#›</a:t>
            </a:fld>
            <a:endParaRPr lang="en-PK"/>
          </a:p>
        </p:txBody>
      </p:sp>
    </p:spTree>
    <p:extLst>
      <p:ext uri="{BB962C8B-B14F-4D97-AF65-F5344CB8AC3E}">
        <p14:creationId xmlns:p14="http://schemas.microsoft.com/office/powerpoint/2010/main" val="2781685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DA344-210A-6733-3AAD-8E63896A04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K"/>
          </a:p>
        </p:txBody>
      </p:sp>
      <p:sp>
        <p:nvSpPr>
          <p:cNvPr id="3" name="Text Placeholder 2">
            <a:extLst>
              <a:ext uri="{FF2B5EF4-FFF2-40B4-BE49-F238E27FC236}">
                <a16:creationId xmlns:a16="http://schemas.microsoft.com/office/drawing/2014/main" id="{D83FE498-6997-5103-FF66-55C9BF74E46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AB90D8-367A-560C-DF4C-87FB8E2D2C02}"/>
              </a:ext>
            </a:extLst>
          </p:cNvPr>
          <p:cNvSpPr>
            <a:spLocks noGrp="1"/>
          </p:cNvSpPr>
          <p:nvPr>
            <p:ph type="dt" sz="half" idx="10"/>
          </p:nvPr>
        </p:nvSpPr>
        <p:spPr/>
        <p:txBody>
          <a:bodyPr/>
          <a:lstStyle/>
          <a:p>
            <a:fld id="{EB892C7C-9B02-408B-B0C3-07B11663C49F}" type="datetimeFigureOut">
              <a:rPr lang="en-PK" smtClean="0"/>
              <a:t>27/04/2025</a:t>
            </a:fld>
            <a:endParaRPr lang="en-PK"/>
          </a:p>
        </p:txBody>
      </p:sp>
      <p:sp>
        <p:nvSpPr>
          <p:cNvPr id="5" name="Footer Placeholder 4">
            <a:extLst>
              <a:ext uri="{FF2B5EF4-FFF2-40B4-BE49-F238E27FC236}">
                <a16:creationId xmlns:a16="http://schemas.microsoft.com/office/drawing/2014/main" id="{DCC25D5A-7E14-8750-2CA3-66DF377F8BC8}"/>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F99CCE4F-9C41-2CDA-F437-248B116AC04E}"/>
              </a:ext>
            </a:extLst>
          </p:cNvPr>
          <p:cNvSpPr>
            <a:spLocks noGrp="1"/>
          </p:cNvSpPr>
          <p:nvPr>
            <p:ph type="sldNum" sz="quarter" idx="12"/>
          </p:nvPr>
        </p:nvSpPr>
        <p:spPr/>
        <p:txBody>
          <a:bodyPr/>
          <a:lstStyle/>
          <a:p>
            <a:fld id="{3DE895E0-FAC2-4C70-8167-BCDE157669DA}" type="slidenum">
              <a:rPr lang="en-PK" smtClean="0"/>
              <a:t>‹#›</a:t>
            </a:fld>
            <a:endParaRPr lang="en-PK"/>
          </a:p>
        </p:txBody>
      </p:sp>
    </p:spTree>
    <p:extLst>
      <p:ext uri="{BB962C8B-B14F-4D97-AF65-F5344CB8AC3E}">
        <p14:creationId xmlns:p14="http://schemas.microsoft.com/office/powerpoint/2010/main" val="793936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06BDC-0132-0D5D-CE97-A8953C4750CC}"/>
              </a:ext>
            </a:extLst>
          </p:cNvPr>
          <p:cNvSpPr>
            <a:spLocks noGrp="1"/>
          </p:cNvSpPr>
          <p:nvPr>
            <p:ph type="title"/>
          </p:nvPr>
        </p:nvSpPr>
        <p:spPr/>
        <p:txBody>
          <a:bodyPr/>
          <a:lstStyle/>
          <a:p>
            <a:r>
              <a:rPr lang="en-US"/>
              <a:t>Click to edit Master title style</a:t>
            </a:r>
            <a:endParaRPr lang="en-PK"/>
          </a:p>
        </p:txBody>
      </p:sp>
      <p:sp>
        <p:nvSpPr>
          <p:cNvPr id="3" name="Content Placeholder 2">
            <a:extLst>
              <a:ext uri="{FF2B5EF4-FFF2-40B4-BE49-F238E27FC236}">
                <a16:creationId xmlns:a16="http://schemas.microsoft.com/office/drawing/2014/main" id="{288C3730-A5AB-0903-2434-9E7DB6BD7E9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Content Placeholder 3">
            <a:extLst>
              <a:ext uri="{FF2B5EF4-FFF2-40B4-BE49-F238E27FC236}">
                <a16:creationId xmlns:a16="http://schemas.microsoft.com/office/drawing/2014/main" id="{873597C3-37FA-D0BC-4248-BB13F255D8B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5" name="Date Placeholder 4">
            <a:extLst>
              <a:ext uri="{FF2B5EF4-FFF2-40B4-BE49-F238E27FC236}">
                <a16:creationId xmlns:a16="http://schemas.microsoft.com/office/drawing/2014/main" id="{A922699C-05A6-5886-C486-299C18043875}"/>
              </a:ext>
            </a:extLst>
          </p:cNvPr>
          <p:cNvSpPr>
            <a:spLocks noGrp="1"/>
          </p:cNvSpPr>
          <p:nvPr>
            <p:ph type="dt" sz="half" idx="10"/>
          </p:nvPr>
        </p:nvSpPr>
        <p:spPr/>
        <p:txBody>
          <a:bodyPr/>
          <a:lstStyle/>
          <a:p>
            <a:fld id="{EB892C7C-9B02-408B-B0C3-07B11663C49F}" type="datetimeFigureOut">
              <a:rPr lang="en-PK" smtClean="0"/>
              <a:t>27/04/2025</a:t>
            </a:fld>
            <a:endParaRPr lang="en-PK"/>
          </a:p>
        </p:txBody>
      </p:sp>
      <p:sp>
        <p:nvSpPr>
          <p:cNvPr id="6" name="Footer Placeholder 5">
            <a:extLst>
              <a:ext uri="{FF2B5EF4-FFF2-40B4-BE49-F238E27FC236}">
                <a16:creationId xmlns:a16="http://schemas.microsoft.com/office/drawing/2014/main" id="{83AE631F-6713-C59E-6C15-EB2FE1E4AFAB}"/>
              </a:ext>
            </a:extLst>
          </p:cNvPr>
          <p:cNvSpPr>
            <a:spLocks noGrp="1"/>
          </p:cNvSpPr>
          <p:nvPr>
            <p:ph type="ftr" sz="quarter" idx="11"/>
          </p:nvPr>
        </p:nvSpPr>
        <p:spPr/>
        <p:txBody>
          <a:bodyPr/>
          <a:lstStyle/>
          <a:p>
            <a:endParaRPr lang="en-PK"/>
          </a:p>
        </p:txBody>
      </p:sp>
      <p:sp>
        <p:nvSpPr>
          <p:cNvPr id="7" name="Slide Number Placeholder 6">
            <a:extLst>
              <a:ext uri="{FF2B5EF4-FFF2-40B4-BE49-F238E27FC236}">
                <a16:creationId xmlns:a16="http://schemas.microsoft.com/office/drawing/2014/main" id="{88D3CC60-3B4B-98C0-255D-7FF69B0E5FF4}"/>
              </a:ext>
            </a:extLst>
          </p:cNvPr>
          <p:cNvSpPr>
            <a:spLocks noGrp="1"/>
          </p:cNvSpPr>
          <p:nvPr>
            <p:ph type="sldNum" sz="quarter" idx="12"/>
          </p:nvPr>
        </p:nvSpPr>
        <p:spPr/>
        <p:txBody>
          <a:bodyPr/>
          <a:lstStyle/>
          <a:p>
            <a:fld id="{3DE895E0-FAC2-4C70-8167-BCDE157669DA}" type="slidenum">
              <a:rPr lang="en-PK" smtClean="0"/>
              <a:t>‹#›</a:t>
            </a:fld>
            <a:endParaRPr lang="en-PK"/>
          </a:p>
        </p:txBody>
      </p:sp>
    </p:spTree>
    <p:extLst>
      <p:ext uri="{BB962C8B-B14F-4D97-AF65-F5344CB8AC3E}">
        <p14:creationId xmlns:p14="http://schemas.microsoft.com/office/powerpoint/2010/main" val="3955399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90C7D-85A4-2E63-612D-4CB6E321D117}"/>
              </a:ext>
            </a:extLst>
          </p:cNvPr>
          <p:cNvSpPr>
            <a:spLocks noGrp="1"/>
          </p:cNvSpPr>
          <p:nvPr>
            <p:ph type="title"/>
          </p:nvPr>
        </p:nvSpPr>
        <p:spPr>
          <a:xfrm>
            <a:off x="839788" y="365125"/>
            <a:ext cx="10515600" cy="1325563"/>
          </a:xfrm>
        </p:spPr>
        <p:txBody>
          <a:bodyPr/>
          <a:lstStyle/>
          <a:p>
            <a:r>
              <a:rPr lang="en-US"/>
              <a:t>Click to edit Master title style</a:t>
            </a:r>
            <a:endParaRPr lang="en-PK"/>
          </a:p>
        </p:txBody>
      </p:sp>
      <p:sp>
        <p:nvSpPr>
          <p:cNvPr id="3" name="Text Placeholder 2">
            <a:extLst>
              <a:ext uri="{FF2B5EF4-FFF2-40B4-BE49-F238E27FC236}">
                <a16:creationId xmlns:a16="http://schemas.microsoft.com/office/drawing/2014/main" id="{BB5D09C9-0D60-C124-9BA6-00C9CFAFB1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52A424-085C-CC05-3042-4870BB75D4B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5" name="Text Placeholder 4">
            <a:extLst>
              <a:ext uri="{FF2B5EF4-FFF2-40B4-BE49-F238E27FC236}">
                <a16:creationId xmlns:a16="http://schemas.microsoft.com/office/drawing/2014/main" id="{A00ECE39-54EE-1217-5247-E03C5F0C95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BB66CFE-E4B3-8FF3-1D91-76F278C1AA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7" name="Date Placeholder 6">
            <a:extLst>
              <a:ext uri="{FF2B5EF4-FFF2-40B4-BE49-F238E27FC236}">
                <a16:creationId xmlns:a16="http://schemas.microsoft.com/office/drawing/2014/main" id="{84B112A6-A3E4-7BE6-A5D9-6E07EB14CC84}"/>
              </a:ext>
            </a:extLst>
          </p:cNvPr>
          <p:cNvSpPr>
            <a:spLocks noGrp="1"/>
          </p:cNvSpPr>
          <p:nvPr>
            <p:ph type="dt" sz="half" idx="10"/>
          </p:nvPr>
        </p:nvSpPr>
        <p:spPr/>
        <p:txBody>
          <a:bodyPr/>
          <a:lstStyle/>
          <a:p>
            <a:fld id="{EB892C7C-9B02-408B-B0C3-07B11663C49F}" type="datetimeFigureOut">
              <a:rPr lang="en-PK" smtClean="0"/>
              <a:t>27/04/2025</a:t>
            </a:fld>
            <a:endParaRPr lang="en-PK"/>
          </a:p>
        </p:txBody>
      </p:sp>
      <p:sp>
        <p:nvSpPr>
          <p:cNvPr id="8" name="Footer Placeholder 7">
            <a:extLst>
              <a:ext uri="{FF2B5EF4-FFF2-40B4-BE49-F238E27FC236}">
                <a16:creationId xmlns:a16="http://schemas.microsoft.com/office/drawing/2014/main" id="{ABDBF715-3C50-A66A-325B-FADF85FD64C4}"/>
              </a:ext>
            </a:extLst>
          </p:cNvPr>
          <p:cNvSpPr>
            <a:spLocks noGrp="1"/>
          </p:cNvSpPr>
          <p:nvPr>
            <p:ph type="ftr" sz="quarter" idx="11"/>
          </p:nvPr>
        </p:nvSpPr>
        <p:spPr/>
        <p:txBody>
          <a:bodyPr/>
          <a:lstStyle/>
          <a:p>
            <a:endParaRPr lang="en-PK"/>
          </a:p>
        </p:txBody>
      </p:sp>
      <p:sp>
        <p:nvSpPr>
          <p:cNvPr id="9" name="Slide Number Placeholder 8">
            <a:extLst>
              <a:ext uri="{FF2B5EF4-FFF2-40B4-BE49-F238E27FC236}">
                <a16:creationId xmlns:a16="http://schemas.microsoft.com/office/drawing/2014/main" id="{362AF3A8-08DE-2E88-06B3-59294A934F26}"/>
              </a:ext>
            </a:extLst>
          </p:cNvPr>
          <p:cNvSpPr>
            <a:spLocks noGrp="1"/>
          </p:cNvSpPr>
          <p:nvPr>
            <p:ph type="sldNum" sz="quarter" idx="12"/>
          </p:nvPr>
        </p:nvSpPr>
        <p:spPr/>
        <p:txBody>
          <a:bodyPr/>
          <a:lstStyle/>
          <a:p>
            <a:fld id="{3DE895E0-FAC2-4C70-8167-BCDE157669DA}" type="slidenum">
              <a:rPr lang="en-PK" smtClean="0"/>
              <a:t>‹#›</a:t>
            </a:fld>
            <a:endParaRPr lang="en-PK"/>
          </a:p>
        </p:txBody>
      </p:sp>
    </p:spTree>
    <p:extLst>
      <p:ext uri="{BB962C8B-B14F-4D97-AF65-F5344CB8AC3E}">
        <p14:creationId xmlns:p14="http://schemas.microsoft.com/office/powerpoint/2010/main" val="2912863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4127D-11B8-397E-D11B-8226A51295F8}"/>
              </a:ext>
            </a:extLst>
          </p:cNvPr>
          <p:cNvSpPr>
            <a:spLocks noGrp="1"/>
          </p:cNvSpPr>
          <p:nvPr>
            <p:ph type="title"/>
          </p:nvPr>
        </p:nvSpPr>
        <p:spPr/>
        <p:txBody>
          <a:bodyPr/>
          <a:lstStyle/>
          <a:p>
            <a:r>
              <a:rPr lang="en-US"/>
              <a:t>Click to edit Master title style</a:t>
            </a:r>
            <a:endParaRPr lang="en-PK"/>
          </a:p>
        </p:txBody>
      </p:sp>
      <p:sp>
        <p:nvSpPr>
          <p:cNvPr id="3" name="Date Placeholder 2">
            <a:extLst>
              <a:ext uri="{FF2B5EF4-FFF2-40B4-BE49-F238E27FC236}">
                <a16:creationId xmlns:a16="http://schemas.microsoft.com/office/drawing/2014/main" id="{97C85990-A012-6467-2E04-3D5AB6A388E8}"/>
              </a:ext>
            </a:extLst>
          </p:cNvPr>
          <p:cNvSpPr>
            <a:spLocks noGrp="1"/>
          </p:cNvSpPr>
          <p:nvPr>
            <p:ph type="dt" sz="half" idx="10"/>
          </p:nvPr>
        </p:nvSpPr>
        <p:spPr/>
        <p:txBody>
          <a:bodyPr/>
          <a:lstStyle/>
          <a:p>
            <a:fld id="{EB892C7C-9B02-408B-B0C3-07B11663C49F}" type="datetimeFigureOut">
              <a:rPr lang="en-PK" smtClean="0"/>
              <a:t>27/04/2025</a:t>
            </a:fld>
            <a:endParaRPr lang="en-PK"/>
          </a:p>
        </p:txBody>
      </p:sp>
      <p:sp>
        <p:nvSpPr>
          <p:cNvPr id="4" name="Footer Placeholder 3">
            <a:extLst>
              <a:ext uri="{FF2B5EF4-FFF2-40B4-BE49-F238E27FC236}">
                <a16:creationId xmlns:a16="http://schemas.microsoft.com/office/drawing/2014/main" id="{36255BBF-2AB9-7B75-0264-FC646232E45E}"/>
              </a:ext>
            </a:extLst>
          </p:cNvPr>
          <p:cNvSpPr>
            <a:spLocks noGrp="1"/>
          </p:cNvSpPr>
          <p:nvPr>
            <p:ph type="ftr" sz="quarter" idx="11"/>
          </p:nvPr>
        </p:nvSpPr>
        <p:spPr/>
        <p:txBody>
          <a:bodyPr/>
          <a:lstStyle/>
          <a:p>
            <a:endParaRPr lang="en-PK"/>
          </a:p>
        </p:txBody>
      </p:sp>
      <p:sp>
        <p:nvSpPr>
          <p:cNvPr id="5" name="Slide Number Placeholder 4">
            <a:extLst>
              <a:ext uri="{FF2B5EF4-FFF2-40B4-BE49-F238E27FC236}">
                <a16:creationId xmlns:a16="http://schemas.microsoft.com/office/drawing/2014/main" id="{2DB2039A-D2B8-00E5-0126-005DA0886F5B}"/>
              </a:ext>
            </a:extLst>
          </p:cNvPr>
          <p:cNvSpPr>
            <a:spLocks noGrp="1"/>
          </p:cNvSpPr>
          <p:nvPr>
            <p:ph type="sldNum" sz="quarter" idx="12"/>
          </p:nvPr>
        </p:nvSpPr>
        <p:spPr/>
        <p:txBody>
          <a:bodyPr/>
          <a:lstStyle/>
          <a:p>
            <a:fld id="{3DE895E0-FAC2-4C70-8167-BCDE157669DA}" type="slidenum">
              <a:rPr lang="en-PK" smtClean="0"/>
              <a:t>‹#›</a:t>
            </a:fld>
            <a:endParaRPr lang="en-PK"/>
          </a:p>
        </p:txBody>
      </p:sp>
    </p:spTree>
    <p:extLst>
      <p:ext uri="{BB962C8B-B14F-4D97-AF65-F5344CB8AC3E}">
        <p14:creationId xmlns:p14="http://schemas.microsoft.com/office/powerpoint/2010/main" val="1635939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8FFA06-458A-7333-D4F3-0295CDED0EC9}"/>
              </a:ext>
            </a:extLst>
          </p:cNvPr>
          <p:cNvSpPr>
            <a:spLocks noGrp="1"/>
          </p:cNvSpPr>
          <p:nvPr>
            <p:ph type="dt" sz="half" idx="10"/>
          </p:nvPr>
        </p:nvSpPr>
        <p:spPr/>
        <p:txBody>
          <a:bodyPr/>
          <a:lstStyle/>
          <a:p>
            <a:fld id="{EB892C7C-9B02-408B-B0C3-07B11663C49F}" type="datetimeFigureOut">
              <a:rPr lang="en-PK" smtClean="0"/>
              <a:t>27/04/2025</a:t>
            </a:fld>
            <a:endParaRPr lang="en-PK"/>
          </a:p>
        </p:txBody>
      </p:sp>
      <p:sp>
        <p:nvSpPr>
          <p:cNvPr id="3" name="Footer Placeholder 2">
            <a:extLst>
              <a:ext uri="{FF2B5EF4-FFF2-40B4-BE49-F238E27FC236}">
                <a16:creationId xmlns:a16="http://schemas.microsoft.com/office/drawing/2014/main" id="{2BC7DFE5-73B6-55E2-EA24-169F4F65AB30}"/>
              </a:ext>
            </a:extLst>
          </p:cNvPr>
          <p:cNvSpPr>
            <a:spLocks noGrp="1"/>
          </p:cNvSpPr>
          <p:nvPr>
            <p:ph type="ftr" sz="quarter" idx="11"/>
          </p:nvPr>
        </p:nvSpPr>
        <p:spPr/>
        <p:txBody>
          <a:bodyPr/>
          <a:lstStyle/>
          <a:p>
            <a:endParaRPr lang="en-PK"/>
          </a:p>
        </p:txBody>
      </p:sp>
      <p:sp>
        <p:nvSpPr>
          <p:cNvPr id="4" name="Slide Number Placeholder 3">
            <a:extLst>
              <a:ext uri="{FF2B5EF4-FFF2-40B4-BE49-F238E27FC236}">
                <a16:creationId xmlns:a16="http://schemas.microsoft.com/office/drawing/2014/main" id="{14891463-70E3-5D87-601E-AEB2AA9FA2FC}"/>
              </a:ext>
            </a:extLst>
          </p:cNvPr>
          <p:cNvSpPr>
            <a:spLocks noGrp="1"/>
          </p:cNvSpPr>
          <p:nvPr>
            <p:ph type="sldNum" sz="quarter" idx="12"/>
          </p:nvPr>
        </p:nvSpPr>
        <p:spPr/>
        <p:txBody>
          <a:bodyPr/>
          <a:lstStyle/>
          <a:p>
            <a:fld id="{3DE895E0-FAC2-4C70-8167-BCDE157669DA}" type="slidenum">
              <a:rPr lang="en-PK" smtClean="0"/>
              <a:t>‹#›</a:t>
            </a:fld>
            <a:endParaRPr lang="en-PK"/>
          </a:p>
        </p:txBody>
      </p:sp>
    </p:spTree>
    <p:extLst>
      <p:ext uri="{BB962C8B-B14F-4D97-AF65-F5344CB8AC3E}">
        <p14:creationId xmlns:p14="http://schemas.microsoft.com/office/powerpoint/2010/main" val="3631186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48551-5828-EF10-D8B1-4BDACDDCAB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K"/>
          </a:p>
        </p:txBody>
      </p:sp>
      <p:sp>
        <p:nvSpPr>
          <p:cNvPr id="3" name="Content Placeholder 2">
            <a:extLst>
              <a:ext uri="{FF2B5EF4-FFF2-40B4-BE49-F238E27FC236}">
                <a16:creationId xmlns:a16="http://schemas.microsoft.com/office/drawing/2014/main" id="{5A7861AF-76D0-7908-9F77-8C2F4D52C1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Text Placeholder 3">
            <a:extLst>
              <a:ext uri="{FF2B5EF4-FFF2-40B4-BE49-F238E27FC236}">
                <a16:creationId xmlns:a16="http://schemas.microsoft.com/office/drawing/2014/main" id="{D182E747-840E-9102-5FD6-2ACD234AA1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882A0C-1CFC-F1E7-457D-5AFC13E6FAEF}"/>
              </a:ext>
            </a:extLst>
          </p:cNvPr>
          <p:cNvSpPr>
            <a:spLocks noGrp="1"/>
          </p:cNvSpPr>
          <p:nvPr>
            <p:ph type="dt" sz="half" idx="10"/>
          </p:nvPr>
        </p:nvSpPr>
        <p:spPr/>
        <p:txBody>
          <a:bodyPr/>
          <a:lstStyle/>
          <a:p>
            <a:fld id="{EB892C7C-9B02-408B-B0C3-07B11663C49F}" type="datetimeFigureOut">
              <a:rPr lang="en-PK" smtClean="0"/>
              <a:t>27/04/2025</a:t>
            </a:fld>
            <a:endParaRPr lang="en-PK"/>
          </a:p>
        </p:txBody>
      </p:sp>
      <p:sp>
        <p:nvSpPr>
          <p:cNvPr id="6" name="Footer Placeholder 5">
            <a:extLst>
              <a:ext uri="{FF2B5EF4-FFF2-40B4-BE49-F238E27FC236}">
                <a16:creationId xmlns:a16="http://schemas.microsoft.com/office/drawing/2014/main" id="{2DB88D01-8699-D7C0-6CEA-C84A88566D5A}"/>
              </a:ext>
            </a:extLst>
          </p:cNvPr>
          <p:cNvSpPr>
            <a:spLocks noGrp="1"/>
          </p:cNvSpPr>
          <p:nvPr>
            <p:ph type="ftr" sz="quarter" idx="11"/>
          </p:nvPr>
        </p:nvSpPr>
        <p:spPr/>
        <p:txBody>
          <a:bodyPr/>
          <a:lstStyle/>
          <a:p>
            <a:endParaRPr lang="en-PK"/>
          </a:p>
        </p:txBody>
      </p:sp>
      <p:sp>
        <p:nvSpPr>
          <p:cNvPr id="7" name="Slide Number Placeholder 6">
            <a:extLst>
              <a:ext uri="{FF2B5EF4-FFF2-40B4-BE49-F238E27FC236}">
                <a16:creationId xmlns:a16="http://schemas.microsoft.com/office/drawing/2014/main" id="{79D1E90D-496C-B319-BD58-A5DC4595DC14}"/>
              </a:ext>
            </a:extLst>
          </p:cNvPr>
          <p:cNvSpPr>
            <a:spLocks noGrp="1"/>
          </p:cNvSpPr>
          <p:nvPr>
            <p:ph type="sldNum" sz="quarter" idx="12"/>
          </p:nvPr>
        </p:nvSpPr>
        <p:spPr/>
        <p:txBody>
          <a:bodyPr/>
          <a:lstStyle/>
          <a:p>
            <a:fld id="{3DE895E0-FAC2-4C70-8167-BCDE157669DA}" type="slidenum">
              <a:rPr lang="en-PK" smtClean="0"/>
              <a:t>‹#›</a:t>
            </a:fld>
            <a:endParaRPr lang="en-PK"/>
          </a:p>
        </p:txBody>
      </p:sp>
    </p:spTree>
    <p:extLst>
      <p:ext uri="{BB962C8B-B14F-4D97-AF65-F5344CB8AC3E}">
        <p14:creationId xmlns:p14="http://schemas.microsoft.com/office/powerpoint/2010/main" val="600287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CB556-CEEA-410B-C819-951F7FB05E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K"/>
          </a:p>
        </p:txBody>
      </p:sp>
      <p:sp>
        <p:nvSpPr>
          <p:cNvPr id="3" name="Picture Placeholder 2">
            <a:extLst>
              <a:ext uri="{FF2B5EF4-FFF2-40B4-BE49-F238E27FC236}">
                <a16:creationId xmlns:a16="http://schemas.microsoft.com/office/drawing/2014/main" id="{4AD4BB93-21F0-AEC4-D9AE-B3EDFB28F3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K"/>
          </a:p>
        </p:txBody>
      </p:sp>
      <p:sp>
        <p:nvSpPr>
          <p:cNvPr id="4" name="Text Placeholder 3">
            <a:extLst>
              <a:ext uri="{FF2B5EF4-FFF2-40B4-BE49-F238E27FC236}">
                <a16:creationId xmlns:a16="http://schemas.microsoft.com/office/drawing/2014/main" id="{FEE2CB35-C4A2-EA7F-DFF9-A4210890BB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898DCB-2FA3-55B6-5ABE-572498D1D273}"/>
              </a:ext>
            </a:extLst>
          </p:cNvPr>
          <p:cNvSpPr>
            <a:spLocks noGrp="1"/>
          </p:cNvSpPr>
          <p:nvPr>
            <p:ph type="dt" sz="half" idx="10"/>
          </p:nvPr>
        </p:nvSpPr>
        <p:spPr/>
        <p:txBody>
          <a:bodyPr/>
          <a:lstStyle/>
          <a:p>
            <a:fld id="{EB892C7C-9B02-408B-B0C3-07B11663C49F}" type="datetimeFigureOut">
              <a:rPr lang="en-PK" smtClean="0"/>
              <a:t>27/04/2025</a:t>
            </a:fld>
            <a:endParaRPr lang="en-PK"/>
          </a:p>
        </p:txBody>
      </p:sp>
      <p:sp>
        <p:nvSpPr>
          <p:cNvPr id="6" name="Footer Placeholder 5">
            <a:extLst>
              <a:ext uri="{FF2B5EF4-FFF2-40B4-BE49-F238E27FC236}">
                <a16:creationId xmlns:a16="http://schemas.microsoft.com/office/drawing/2014/main" id="{9B26BB17-418A-D958-BA11-CAF222ACFD6B}"/>
              </a:ext>
            </a:extLst>
          </p:cNvPr>
          <p:cNvSpPr>
            <a:spLocks noGrp="1"/>
          </p:cNvSpPr>
          <p:nvPr>
            <p:ph type="ftr" sz="quarter" idx="11"/>
          </p:nvPr>
        </p:nvSpPr>
        <p:spPr/>
        <p:txBody>
          <a:bodyPr/>
          <a:lstStyle/>
          <a:p>
            <a:endParaRPr lang="en-PK"/>
          </a:p>
        </p:txBody>
      </p:sp>
      <p:sp>
        <p:nvSpPr>
          <p:cNvPr id="7" name="Slide Number Placeholder 6">
            <a:extLst>
              <a:ext uri="{FF2B5EF4-FFF2-40B4-BE49-F238E27FC236}">
                <a16:creationId xmlns:a16="http://schemas.microsoft.com/office/drawing/2014/main" id="{DD102A78-725B-5881-14EE-AAC2220E7CAD}"/>
              </a:ext>
            </a:extLst>
          </p:cNvPr>
          <p:cNvSpPr>
            <a:spLocks noGrp="1"/>
          </p:cNvSpPr>
          <p:nvPr>
            <p:ph type="sldNum" sz="quarter" idx="12"/>
          </p:nvPr>
        </p:nvSpPr>
        <p:spPr/>
        <p:txBody>
          <a:bodyPr/>
          <a:lstStyle/>
          <a:p>
            <a:fld id="{3DE895E0-FAC2-4C70-8167-BCDE157669DA}" type="slidenum">
              <a:rPr lang="en-PK" smtClean="0"/>
              <a:t>‹#›</a:t>
            </a:fld>
            <a:endParaRPr lang="en-PK"/>
          </a:p>
        </p:txBody>
      </p:sp>
    </p:spTree>
    <p:extLst>
      <p:ext uri="{BB962C8B-B14F-4D97-AF65-F5344CB8AC3E}">
        <p14:creationId xmlns:p14="http://schemas.microsoft.com/office/powerpoint/2010/main" val="2360618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194869-8460-B55E-4346-70C9A3FB56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PK"/>
          </a:p>
        </p:txBody>
      </p:sp>
      <p:sp>
        <p:nvSpPr>
          <p:cNvPr id="3" name="Text Placeholder 2">
            <a:extLst>
              <a:ext uri="{FF2B5EF4-FFF2-40B4-BE49-F238E27FC236}">
                <a16:creationId xmlns:a16="http://schemas.microsoft.com/office/drawing/2014/main" id="{FD5539D6-01AB-0B29-338B-3315D49248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C9D07011-C592-D664-7FA5-F7357F3DF5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B892C7C-9B02-408B-B0C3-07B11663C49F}" type="datetimeFigureOut">
              <a:rPr lang="en-PK" smtClean="0"/>
              <a:t>27/04/2025</a:t>
            </a:fld>
            <a:endParaRPr lang="en-PK"/>
          </a:p>
        </p:txBody>
      </p:sp>
      <p:sp>
        <p:nvSpPr>
          <p:cNvPr id="5" name="Footer Placeholder 4">
            <a:extLst>
              <a:ext uri="{FF2B5EF4-FFF2-40B4-BE49-F238E27FC236}">
                <a16:creationId xmlns:a16="http://schemas.microsoft.com/office/drawing/2014/main" id="{0537615B-3E21-CCB9-BBEA-7EEDA4D480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PK"/>
          </a:p>
        </p:txBody>
      </p:sp>
      <p:sp>
        <p:nvSpPr>
          <p:cNvPr id="6" name="Slide Number Placeholder 5">
            <a:extLst>
              <a:ext uri="{FF2B5EF4-FFF2-40B4-BE49-F238E27FC236}">
                <a16:creationId xmlns:a16="http://schemas.microsoft.com/office/drawing/2014/main" id="{D2A7A9A9-1F4A-29DA-CA7F-528C270A83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DE895E0-FAC2-4C70-8167-BCDE157669DA}" type="slidenum">
              <a:rPr lang="en-PK" smtClean="0"/>
              <a:t>‹#›</a:t>
            </a:fld>
            <a:endParaRPr lang="en-PK"/>
          </a:p>
        </p:txBody>
      </p:sp>
    </p:spTree>
    <p:extLst>
      <p:ext uri="{BB962C8B-B14F-4D97-AF65-F5344CB8AC3E}">
        <p14:creationId xmlns:p14="http://schemas.microsoft.com/office/powerpoint/2010/main" val="419119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slide" Target="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BDFA3305-BE8B-B157-1174-DB0C9776A210}"/>
              </a:ext>
            </a:extLst>
          </p:cNvPr>
          <p:cNvSpPr>
            <a:spLocks noGrp="1"/>
          </p:cNvSpPr>
          <p:nvPr>
            <p:ph type="title"/>
          </p:nvPr>
        </p:nvSpPr>
        <p:spPr/>
        <p:txBody>
          <a:bodyPr/>
          <a:lstStyle/>
          <a:p>
            <a:pPr eaLnBrk="1" hangingPunct="1"/>
            <a:endParaRPr lang="en-US" altLang="en-US" dirty="0"/>
          </a:p>
        </p:txBody>
      </p:sp>
      <p:pic>
        <p:nvPicPr>
          <p:cNvPr id="6147" name="Content Placeholder 3">
            <a:extLst>
              <a:ext uri="{FF2B5EF4-FFF2-40B4-BE49-F238E27FC236}">
                <a16:creationId xmlns:a16="http://schemas.microsoft.com/office/drawing/2014/main" id="{BD109700-9BD7-E7D8-5982-0D88614C1AD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18751" y="615848"/>
            <a:ext cx="9554497" cy="6129466"/>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BA490-2B34-06EB-1A61-EFDECAED14D5}"/>
              </a:ext>
            </a:extLst>
          </p:cNvPr>
          <p:cNvSpPr>
            <a:spLocks noGrp="1"/>
          </p:cNvSpPr>
          <p:nvPr>
            <p:ph type="title"/>
          </p:nvPr>
        </p:nvSpPr>
        <p:spPr/>
        <p:txBody>
          <a:bodyPr/>
          <a:lstStyle/>
          <a:p>
            <a:r>
              <a:rPr lang="en-US" dirty="0"/>
              <a:t>Case no.7</a:t>
            </a:r>
            <a:endParaRPr lang="en-PK" dirty="0"/>
          </a:p>
        </p:txBody>
      </p:sp>
      <p:sp>
        <p:nvSpPr>
          <p:cNvPr id="3" name="Content Placeholder 2">
            <a:extLst>
              <a:ext uri="{FF2B5EF4-FFF2-40B4-BE49-F238E27FC236}">
                <a16:creationId xmlns:a16="http://schemas.microsoft.com/office/drawing/2014/main" id="{F72F0855-6BAA-CCBC-C655-8E5EDBB3D989}"/>
              </a:ext>
            </a:extLst>
          </p:cNvPr>
          <p:cNvSpPr>
            <a:spLocks noGrp="1"/>
          </p:cNvSpPr>
          <p:nvPr>
            <p:ph idx="1"/>
          </p:nvPr>
        </p:nvSpPr>
        <p:spPr/>
        <p:txBody>
          <a:bodyPr/>
          <a:lstStyle/>
          <a:p>
            <a:pPr>
              <a:buNone/>
            </a:pPr>
            <a:r>
              <a:rPr lang="en-US" sz="2400" dirty="0">
                <a:latin typeface="Times New Roman" panose="02020603050405020304" pitchFamily="18" charset="0"/>
                <a:cs typeface="Times New Roman" panose="02020603050405020304" pitchFamily="18" charset="0"/>
              </a:rPr>
              <a:t>A 5-year-old girl presents with pallor and irritability. CBC shows hemoglobin 8 g/dL, MCV 68 </a:t>
            </a:r>
            <a:r>
              <a:rPr lang="en-US" sz="2400" dirty="0" err="1">
                <a:latin typeface="Times New Roman" panose="02020603050405020304" pitchFamily="18" charset="0"/>
                <a:cs typeface="Times New Roman" panose="02020603050405020304" pitchFamily="18" charset="0"/>
              </a:rPr>
              <a:t>fL</a:t>
            </a:r>
            <a:r>
              <a:rPr lang="en-US" sz="2400" dirty="0">
                <a:latin typeface="Times New Roman" panose="02020603050405020304" pitchFamily="18" charset="0"/>
                <a:cs typeface="Times New Roman" panose="02020603050405020304" pitchFamily="18" charset="0"/>
              </a:rPr>
              <a:t>, and an elevated red cell distribution width (RDW).</a:t>
            </a:r>
          </a:p>
          <a:p>
            <a:pPr>
              <a:buNone/>
            </a:pPr>
            <a:r>
              <a:rPr lang="en-US" sz="2400" dirty="0">
                <a:latin typeface="Times New Roman" panose="02020603050405020304" pitchFamily="18" charset="0"/>
                <a:cs typeface="Times New Roman" panose="02020603050405020304" pitchFamily="18" charset="0"/>
              </a:rPr>
              <a:t>    What is the most appropriate initial laboratory investigation to confirm iron deficiency anemia?</a:t>
            </a:r>
          </a:p>
          <a:p>
            <a:r>
              <a:rPr lang="en-US" sz="2400" dirty="0">
                <a:latin typeface="Times New Roman" panose="02020603050405020304" pitchFamily="18" charset="0"/>
                <a:cs typeface="Times New Roman" panose="02020603050405020304" pitchFamily="18" charset="0"/>
              </a:rPr>
              <a:t>A) Serum iron level</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B) Serum ferritin</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C) Hemoglobin electrophoresis</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D) Total iron binding capacity (TIBC)</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E) Bone marrow aspiration</a:t>
            </a:r>
          </a:p>
          <a:p>
            <a:endParaRPr lang="en-PK" dirty="0"/>
          </a:p>
        </p:txBody>
      </p:sp>
    </p:spTree>
    <p:extLst>
      <p:ext uri="{BB962C8B-B14F-4D97-AF65-F5344CB8AC3E}">
        <p14:creationId xmlns:p14="http://schemas.microsoft.com/office/powerpoint/2010/main" val="4153731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FC3DC-5F7F-7108-3500-3E3DDC130D0D}"/>
              </a:ext>
            </a:extLst>
          </p:cNvPr>
          <p:cNvSpPr>
            <a:spLocks noGrp="1"/>
          </p:cNvSpPr>
          <p:nvPr>
            <p:ph type="title"/>
          </p:nvPr>
        </p:nvSpPr>
        <p:spPr>
          <a:xfrm>
            <a:off x="838200" y="365125"/>
            <a:ext cx="10515600" cy="1065469"/>
          </a:xfrm>
        </p:spPr>
        <p:txBody>
          <a:bodyPr/>
          <a:lstStyle/>
          <a:p>
            <a:r>
              <a:rPr lang="en-US" dirty="0"/>
              <a:t>Case no.8</a:t>
            </a:r>
            <a:endParaRPr lang="en-PK" dirty="0"/>
          </a:p>
        </p:txBody>
      </p:sp>
      <p:sp>
        <p:nvSpPr>
          <p:cNvPr id="3" name="Content Placeholder 2">
            <a:extLst>
              <a:ext uri="{FF2B5EF4-FFF2-40B4-BE49-F238E27FC236}">
                <a16:creationId xmlns:a16="http://schemas.microsoft.com/office/drawing/2014/main" id="{FF7E9298-6173-B0C5-314F-30A07B97B08D}"/>
              </a:ext>
            </a:extLst>
          </p:cNvPr>
          <p:cNvSpPr>
            <a:spLocks noGrp="1"/>
          </p:cNvSpPr>
          <p:nvPr>
            <p:ph idx="1"/>
          </p:nvPr>
        </p:nvSpPr>
        <p:spPr/>
        <p:txBody>
          <a:bodyPr/>
          <a:lstStyle/>
          <a:p>
            <a:pPr>
              <a:buNone/>
            </a:pPr>
            <a:r>
              <a:rPr lang="en-US" sz="2400" dirty="0">
                <a:latin typeface="Times New Roman" panose="02020603050405020304" pitchFamily="18" charset="0"/>
                <a:cs typeface="Times New Roman" panose="02020603050405020304" pitchFamily="18" charset="0"/>
              </a:rPr>
              <a:t>A 2-year-old girl is diagnosed with iron deficiency anemia. She is otherwise healthy with no ongoing blood loss.</a:t>
            </a:r>
          </a:p>
          <a:p>
            <a:pPr>
              <a:buNone/>
            </a:pPr>
            <a:r>
              <a:rPr lang="en-US" sz="2400" dirty="0">
                <a:latin typeface="Times New Roman" panose="02020603050405020304" pitchFamily="18" charset="0"/>
                <a:cs typeface="Times New Roman" panose="02020603050405020304" pitchFamily="18" charset="0"/>
              </a:rPr>
              <a:t>    Which of the following is the best initial treatment?</a:t>
            </a:r>
          </a:p>
          <a:p>
            <a:r>
              <a:rPr lang="en-US" sz="2400" dirty="0">
                <a:latin typeface="Times New Roman" panose="02020603050405020304" pitchFamily="18" charset="0"/>
                <a:cs typeface="Times New Roman" panose="02020603050405020304" pitchFamily="18" charset="0"/>
              </a:rPr>
              <a:t>A) Oral ferrous sulfate therapy</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B) Intravenous iron sucrose</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C) Blood transfusion</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D) Vitamin B12 supplementation</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E) Bone marrow transplantation</a:t>
            </a:r>
          </a:p>
          <a:p>
            <a:endParaRPr lang="en-PK" dirty="0"/>
          </a:p>
        </p:txBody>
      </p:sp>
    </p:spTree>
    <p:extLst>
      <p:ext uri="{BB962C8B-B14F-4D97-AF65-F5344CB8AC3E}">
        <p14:creationId xmlns:p14="http://schemas.microsoft.com/office/powerpoint/2010/main" val="4289851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9F956-A3A1-EF0A-F0AA-858B6A9DBF03}"/>
              </a:ext>
            </a:extLst>
          </p:cNvPr>
          <p:cNvSpPr>
            <a:spLocks noGrp="1"/>
          </p:cNvSpPr>
          <p:nvPr>
            <p:ph type="title"/>
          </p:nvPr>
        </p:nvSpPr>
        <p:spPr>
          <a:xfrm>
            <a:off x="838200" y="365125"/>
            <a:ext cx="10515600" cy="1065469"/>
          </a:xfrm>
        </p:spPr>
        <p:txBody>
          <a:bodyPr/>
          <a:lstStyle/>
          <a:p>
            <a:r>
              <a:rPr lang="en-US" dirty="0"/>
              <a:t>Case no.9</a:t>
            </a:r>
            <a:endParaRPr lang="en-PK" dirty="0"/>
          </a:p>
        </p:txBody>
      </p:sp>
      <p:sp>
        <p:nvSpPr>
          <p:cNvPr id="3" name="Content Placeholder 2">
            <a:extLst>
              <a:ext uri="{FF2B5EF4-FFF2-40B4-BE49-F238E27FC236}">
                <a16:creationId xmlns:a16="http://schemas.microsoft.com/office/drawing/2014/main" id="{B1502AD1-DE88-06FF-7FB3-446966C75F4E}"/>
              </a:ext>
            </a:extLst>
          </p:cNvPr>
          <p:cNvSpPr>
            <a:spLocks noGrp="1"/>
          </p:cNvSpPr>
          <p:nvPr>
            <p:ph idx="1"/>
          </p:nvPr>
        </p:nvSpPr>
        <p:spPr/>
        <p:txBody>
          <a:bodyPr/>
          <a:lstStyle/>
          <a:p>
            <a:pPr>
              <a:lnSpc>
                <a:spcPct val="100000"/>
              </a:lnSpc>
              <a:buNone/>
            </a:pPr>
            <a:r>
              <a:rPr lang="en-US" sz="2400" dirty="0"/>
              <a:t>     A 4-year-old child presents with severe pallor and dyspnea. His hemoglobin is </a:t>
            </a:r>
            <a:r>
              <a:rPr lang="en-US" sz="2400" dirty="0">
                <a:latin typeface="Times New Roman" panose="02020603050405020304" pitchFamily="18" charset="0"/>
                <a:cs typeface="Times New Roman" panose="02020603050405020304" pitchFamily="18" charset="0"/>
              </a:rPr>
              <a:t>3.5</a:t>
            </a:r>
            <a:r>
              <a:rPr lang="en-US" sz="2400" dirty="0"/>
              <a:t> g/dL.  He is having tachycardia , with shortness of breath , pedal edema</a:t>
            </a:r>
          </a:p>
          <a:p>
            <a:pPr>
              <a:lnSpc>
                <a:spcPct val="100000"/>
              </a:lnSpc>
              <a:buNone/>
            </a:pPr>
            <a:r>
              <a:rPr lang="en-US" sz="2400" dirty="0"/>
              <a:t>     with tender hepatomegaly .  </a:t>
            </a:r>
          </a:p>
          <a:p>
            <a:pPr>
              <a:buNone/>
            </a:pPr>
            <a:r>
              <a:rPr lang="en-US" sz="2400" dirty="0"/>
              <a:t>    What is the most appropriate management at this stage?</a:t>
            </a:r>
          </a:p>
          <a:p>
            <a:pPr marL="0" indent="0">
              <a:buNone/>
            </a:pPr>
            <a:r>
              <a:rPr lang="en-US" sz="2400" dirty="0"/>
              <a:t>	A) Start oral iron therapy and discharge home</a:t>
            </a:r>
            <a:br>
              <a:rPr lang="en-US" sz="2400" dirty="0"/>
            </a:br>
            <a:r>
              <a:rPr lang="en-US" sz="2400" dirty="0"/>
              <a:t>	B) Initiate IV iron infusion immediately</a:t>
            </a:r>
            <a:br>
              <a:rPr lang="en-US" sz="2400" dirty="0"/>
            </a:br>
            <a:r>
              <a:rPr lang="en-US" sz="2400" dirty="0"/>
              <a:t>	C) Begin blood transfusion under monitoring</a:t>
            </a:r>
            <a:br>
              <a:rPr lang="en-US" sz="2400" dirty="0"/>
            </a:br>
            <a:r>
              <a:rPr lang="en-US" sz="2400" dirty="0"/>
              <a:t>	D) Prescribe iron-rich diet only</a:t>
            </a:r>
            <a:br>
              <a:rPr lang="en-US" sz="2400" dirty="0"/>
            </a:br>
            <a:r>
              <a:rPr lang="en-US" sz="2400" dirty="0"/>
              <a:t>	E) No treatment required; reassess later</a:t>
            </a:r>
          </a:p>
          <a:p>
            <a:endParaRPr lang="en-PK" dirty="0"/>
          </a:p>
        </p:txBody>
      </p:sp>
    </p:spTree>
    <p:extLst>
      <p:ext uri="{BB962C8B-B14F-4D97-AF65-F5344CB8AC3E}">
        <p14:creationId xmlns:p14="http://schemas.microsoft.com/office/powerpoint/2010/main" val="4207539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4D413-A1A1-45CE-B03A-68C2500E5F6D}"/>
              </a:ext>
            </a:extLst>
          </p:cNvPr>
          <p:cNvSpPr>
            <a:spLocks noGrp="1"/>
          </p:cNvSpPr>
          <p:nvPr>
            <p:ph type="title"/>
          </p:nvPr>
        </p:nvSpPr>
        <p:spPr>
          <a:xfrm>
            <a:off x="838200" y="365125"/>
            <a:ext cx="10515600" cy="1006475"/>
          </a:xfrm>
        </p:spPr>
        <p:txBody>
          <a:bodyPr/>
          <a:lstStyle/>
          <a:p>
            <a:r>
              <a:rPr lang="en-US" dirty="0"/>
              <a:t>Case no.10</a:t>
            </a:r>
            <a:endParaRPr lang="en-PK" dirty="0"/>
          </a:p>
        </p:txBody>
      </p:sp>
      <p:sp>
        <p:nvSpPr>
          <p:cNvPr id="3" name="Content Placeholder 2">
            <a:extLst>
              <a:ext uri="{FF2B5EF4-FFF2-40B4-BE49-F238E27FC236}">
                <a16:creationId xmlns:a16="http://schemas.microsoft.com/office/drawing/2014/main" id="{3191D4FF-641A-140D-8985-424DC196F5A1}"/>
              </a:ext>
            </a:extLst>
          </p:cNvPr>
          <p:cNvSpPr>
            <a:spLocks noGrp="1"/>
          </p:cNvSpPr>
          <p:nvPr>
            <p:ph idx="1"/>
          </p:nvPr>
        </p:nvSpPr>
        <p:spPr/>
        <p:txBody>
          <a:bodyPr/>
          <a:lstStyle/>
          <a:p>
            <a:pPr>
              <a:buNone/>
            </a:pPr>
            <a:r>
              <a:rPr lang="en-US" sz="2400" dirty="0">
                <a:latin typeface="Times New Roman" panose="02020603050405020304" pitchFamily="18" charset="0"/>
                <a:cs typeface="Times New Roman" panose="02020603050405020304" pitchFamily="18" charset="0"/>
              </a:rPr>
              <a:t>A 6-year-old girl is started on oral iron for iron deficiency anemia. After 6 weeks, her hemoglobin has normalized. What is the recommended next step regarding iron therapy?</a:t>
            </a:r>
          </a:p>
          <a:p>
            <a:pPr marL="0" indent="0">
              <a:buNone/>
            </a:pPr>
            <a:r>
              <a:rPr lang="en-US" sz="2400" dirty="0">
                <a:latin typeface="Times New Roman" panose="02020603050405020304" pitchFamily="18" charset="0"/>
                <a:cs typeface="Times New Roman" panose="02020603050405020304" pitchFamily="18" charset="0"/>
              </a:rPr>
              <a:t>	A) Stop iron immediately</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B) Continue iron for 2–3 more months</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C) Switch to folic acid only</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D) Reduce the iron dose by half</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E) Start intravenous iron</a:t>
            </a:r>
          </a:p>
          <a:p>
            <a:endParaRPr lang="en-PK" dirty="0"/>
          </a:p>
        </p:txBody>
      </p:sp>
    </p:spTree>
    <p:extLst>
      <p:ext uri="{BB962C8B-B14F-4D97-AF65-F5344CB8AC3E}">
        <p14:creationId xmlns:p14="http://schemas.microsoft.com/office/powerpoint/2010/main" val="2605906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057401" y="4800601"/>
            <a:ext cx="5029199" cy="1589025"/>
          </a:xfrm>
          <a:prstGeom prst="rect">
            <a:avLst/>
          </a:prstGeom>
        </p:spPr>
        <p:txBody>
          <a:bodyPr vert="horz" wrap="square" lIns="0" tIns="12065" rIns="0" bIns="0" rtlCol="0">
            <a:spAutoFit/>
          </a:bodyPr>
          <a:lstStyle/>
          <a:p>
            <a:pPr marL="12700" marR="5080">
              <a:lnSpc>
                <a:spcPct val="120000"/>
              </a:lnSpc>
              <a:spcBef>
                <a:spcPts val="95"/>
              </a:spcBef>
            </a:pPr>
            <a:r>
              <a:rPr sz="2800" b="1" spc="-10" dirty="0">
                <a:latin typeface="Calibri"/>
                <a:cs typeface="Calibri"/>
              </a:rPr>
              <a:t>D</a:t>
            </a:r>
            <a:r>
              <a:rPr lang="en-US" sz="2800" b="1" spc="-10" dirty="0">
                <a:latin typeface="Calibri"/>
                <a:cs typeface="Calibri"/>
              </a:rPr>
              <a:t>r. Asad Shabbir </a:t>
            </a:r>
            <a:r>
              <a:rPr lang="en-US" sz="2800" b="1" spc="-5" dirty="0">
                <a:latin typeface="Calibri"/>
                <a:cs typeface="Calibri"/>
              </a:rPr>
              <a:t> </a:t>
            </a:r>
          </a:p>
          <a:p>
            <a:pPr marL="12700" marR="5080">
              <a:lnSpc>
                <a:spcPct val="120000"/>
              </a:lnSpc>
              <a:spcBef>
                <a:spcPts val="95"/>
              </a:spcBef>
            </a:pPr>
            <a:r>
              <a:rPr lang="en-US" sz="2800" b="1" spc="-5" dirty="0">
                <a:latin typeface="Calibri"/>
                <a:cs typeface="Calibri"/>
              </a:rPr>
              <a:t>Assistant Professor Pediatrics</a:t>
            </a:r>
          </a:p>
          <a:p>
            <a:pPr marL="12700" marR="5080">
              <a:lnSpc>
                <a:spcPct val="120000"/>
              </a:lnSpc>
              <a:spcBef>
                <a:spcPts val="95"/>
              </a:spcBef>
            </a:pPr>
            <a:r>
              <a:rPr lang="en-US" sz="2800" b="1" spc="-5" dirty="0">
                <a:latin typeface="Calibri"/>
                <a:cs typeface="Calibri"/>
              </a:rPr>
              <a:t>Rawalpindi medical university </a:t>
            </a:r>
            <a:endParaRPr sz="2800" dirty="0">
              <a:latin typeface="Calibri"/>
              <a:cs typeface="Calibri"/>
            </a:endParaRPr>
          </a:p>
        </p:txBody>
      </p:sp>
      <p:sp>
        <p:nvSpPr>
          <p:cNvPr id="4" name="object 4"/>
          <p:cNvSpPr/>
          <p:nvPr/>
        </p:nvSpPr>
        <p:spPr>
          <a:xfrm>
            <a:off x="7565135" y="2133600"/>
            <a:ext cx="2758440" cy="3654552"/>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390174" y="1985770"/>
            <a:ext cx="3186684" cy="2924556"/>
          </a:xfrm>
          <a:prstGeom prst="rect">
            <a:avLst/>
          </a:prstGeom>
          <a:blipFill>
            <a:blip r:embed="rId3" cstate="print"/>
            <a:stretch>
              <a:fillRect/>
            </a:stretch>
          </a:blipFill>
        </p:spPr>
        <p:txBody>
          <a:bodyPr wrap="square" lIns="0" tIns="0" rIns="0" bIns="0" rtlCol="0"/>
          <a:lstStyle/>
          <a:p>
            <a:endParaRPr/>
          </a:p>
        </p:txBody>
      </p:sp>
      <p:sp>
        <p:nvSpPr>
          <p:cNvPr id="6" name="TextBox 5">
            <a:extLst>
              <a:ext uri="{FF2B5EF4-FFF2-40B4-BE49-F238E27FC236}">
                <a16:creationId xmlns:a16="http://schemas.microsoft.com/office/drawing/2014/main" id="{39F6E3A8-A68A-874A-766E-E6FDCFEBC206}"/>
              </a:ext>
            </a:extLst>
          </p:cNvPr>
          <p:cNvSpPr txBox="1"/>
          <p:nvPr/>
        </p:nvSpPr>
        <p:spPr>
          <a:xfrm>
            <a:off x="1557921" y="1400995"/>
            <a:ext cx="5196840" cy="584775"/>
          </a:xfrm>
          <a:prstGeom prst="rect">
            <a:avLst/>
          </a:prstGeom>
          <a:noFill/>
        </p:spPr>
        <p:txBody>
          <a:bodyPr wrap="square" rtlCol="0">
            <a:spAutoFit/>
          </a:bodyPr>
          <a:lstStyle/>
          <a:p>
            <a:r>
              <a:rPr lang="en-US" sz="3200" b="1" dirty="0"/>
              <a:t>NUTRITIONAL ANEMIA </a:t>
            </a:r>
            <a:endParaRPr lang="en-PK" sz="3200" b="1" dirty="0"/>
          </a:p>
        </p:txBody>
      </p:sp>
      <p:pic>
        <p:nvPicPr>
          <p:cNvPr id="7" name="Picture 6">
            <a:extLst>
              <a:ext uri="{FF2B5EF4-FFF2-40B4-BE49-F238E27FC236}">
                <a16:creationId xmlns:a16="http://schemas.microsoft.com/office/drawing/2014/main" id="{E88552AA-9120-6316-166E-502C405CAE6D}"/>
              </a:ext>
            </a:extLst>
          </p:cNvPr>
          <p:cNvPicPr>
            <a:picLocks noChangeAspect="1"/>
          </p:cNvPicPr>
          <p:nvPr/>
        </p:nvPicPr>
        <p:blipFill>
          <a:blip r:embed="rId4"/>
          <a:stretch>
            <a:fillRect/>
          </a:stretch>
        </p:blipFill>
        <p:spPr>
          <a:xfrm>
            <a:off x="7049553" y="506470"/>
            <a:ext cx="2758440" cy="168131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10816" y="1059872"/>
            <a:ext cx="4494784" cy="566822"/>
          </a:xfrm>
          <a:prstGeom prst="rect">
            <a:avLst/>
          </a:prstGeom>
        </p:spPr>
        <p:txBody>
          <a:bodyPr vert="horz" wrap="square" lIns="0" tIns="12700" rIns="0" bIns="0" rtlCol="0" anchor="ctr">
            <a:spAutoFit/>
          </a:bodyPr>
          <a:lstStyle/>
          <a:p>
            <a:pPr marL="12700">
              <a:lnSpc>
                <a:spcPct val="100000"/>
              </a:lnSpc>
              <a:spcBef>
                <a:spcPts val="100"/>
              </a:spcBef>
            </a:pPr>
            <a:r>
              <a:rPr lang="en-US" sz="3600" b="1" spc="-10" dirty="0">
                <a:solidFill>
                  <a:srgbClr val="0D0D0D"/>
                </a:solidFill>
                <a:latin typeface="Times New Roman" panose="02020603050405020304" pitchFamily="18" charset="0"/>
                <a:cs typeface="Times New Roman" panose="02020603050405020304" pitchFamily="18" charset="0"/>
              </a:rPr>
              <a:t>Learning </a:t>
            </a:r>
            <a:r>
              <a:rPr sz="3600" b="1" spc="-10" dirty="0">
                <a:solidFill>
                  <a:srgbClr val="0D0D0D"/>
                </a:solidFill>
                <a:latin typeface="Times New Roman" panose="02020603050405020304" pitchFamily="18" charset="0"/>
                <a:cs typeface="Times New Roman" panose="02020603050405020304" pitchFamily="18" charset="0"/>
              </a:rPr>
              <a:t>Objective</a:t>
            </a:r>
            <a:endParaRPr sz="3600" dirty="0">
              <a:latin typeface="Times New Roman" panose="02020603050405020304" pitchFamily="18" charset="0"/>
              <a:cs typeface="Times New Roman" panose="02020603050405020304" pitchFamily="18" charset="0"/>
            </a:endParaRPr>
          </a:p>
        </p:txBody>
      </p:sp>
      <p:sp>
        <p:nvSpPr>
          <p:cNvPr id="3" name="object 3"/>
          <p:cNvSpPr txBox="1"/>
          <p:nvPr/>
        </p:nvSpPr>
        <p:spPr>
          <a:xfrm>
            <a:off x="1886352" y="2081212"/>
            <a:ext cx="6697210" cy="3133550"/>
          </a:xfrm>
          <a:prstGeom prst="rect">
            <a:avLst/>
          </a:prstGeom>
        </p:spPr>
        <p:txBody>
          <a:bodyPr vert="horz" wrap="square" lIns="0" tIns="85725" rIns="0" bIns="0" rtlCol="0">
            <a:spAutoFit/>
          </a:bodyPr>
          <a:lstStyle/>
          <a:p>
            <a:pPr marL="355600" indent="-342900">
              <a:spcBef>
                <a:spcPts val="675"/>
              </a:spcBef>
              <a:buFont typeface="Arial"/>
              <a:buChar char="•"/>
              <a:tabLst>
                <a:tab pos="354965" algn="l"/>
                <a:tab pos="355600" algn="l"/>
              </a:tabLst>
            </a:pPr>
            <a:r>
              <a:rPr lang="en-US" sz="2400" b="1" spc="-5" dirty="0">
                <a:solidFill>
                  <a:srgbClr val="0D0D0D"/>
                </a:solidFill>
                <a:latin typeface="Times New Roman" panose="02020603050405020304" pitchFamily="18" charset="0"/>
                <a:cs typeface="Times New Roman" panose="02020603050405020304" pitchFamily="18" charset="0"/>
              </a:rPr>
              <a:t>Introduction of nutritional anemia</a:t>
            </a:r>
            <a:endParaRPr lang="en-US" sz="2400" dirty="0">
              <a:latin typeface="Times New Roman" panose="02020603050405020304" pitchFamily="18" charset="0"/>
              <a:cs typeface="Times New Roman" panose="02020603050405020304" pitchFamily="18" charset="0"/>
            </a:endParaRPr>
          </a:p>
          <a:p>
            <a:pPr marL="355600" indent="-342900">
              <a:spcBef>
                <a:spcPts val="575"/>
              </a:spcBef>
              <a:buFont typeface="Arial"/>
              <a:buChar char="•"/>
              <a:tabLst>
                <a:tab pos="354965" algn="l"/>
                <a:tab pos="355600" algn="l"/>
              </a:tabLst>
            </a:pPr>
            <a:r>
              <a:rPr lang="en-US" sz="2400" b="1" spc="-20" dirty="0">
                <a:solidFill>
                  <a:srgbClr val="0D0D0D"/>
                </a:solidFill>
                <a:latin typeface="Times New Roman" panose="02020603050405020304" pitchFamily="18" charset="0"/>
                <a:cs typeface="Times New Roman" panose="02020603050405020304" pitchFamily="18" charset="0"/>
              </a:rPr>
              <a:t>Prevalence</a:t>
            </a:r>
            <a:endParaRPr lang="en-US" sz="2400" dirty="0">
              <a:latin typeface="Times New Roman" panose="02020603050405020304" pitchFamily="18" charset="0"/>
              <a:cs typeface="Times New Roman" panose="02020603050405020304" pitchFamily="18" charset="0"/>
            </a:endParaRPr>
          </a:p>
          <a:p>
            <a:pPr marL="355600" indent="-342900">
              <a:spcBef>
                <a:spcPts val="575"/>
              </a:spcBef>
              <a:buFont typeface="Arial"/>
              <a:buChar char="•"/>
              <a:tabLst>
                <a:tab pos="354965" algn="l"/>
                <a:tab pos="355600" algn="l"/>
              </a:tabLst>
            </a:pPr>
            <a:r>
              <a:rPr lang="en-US" sz="2400" b="1" spc="-5" dirty="0">
                <a:solidFill>
                  <a:srgbClr val="0D0D0D"/>
                </a:solidFill>
                <a:latin typeface="Times New Roman" panose="02020603050405020304" pitchFamily="18" charset="0"/>
                <a:cs typeface="Times New Roman" panose="02020603050405020304" pitchFamily="18" charset="0"/>
              </a:rPr>
              <a:t>Causes of anemia </a:t>
            </a:r>
            <a:endParaRPr lang="en-US" sz="2400" dirty="0">
              <a:latin typeface="Times New Roman" panose="02020603050405020304" pitchFamily="18" charset="0"/>
              <a:cs typeface="Times New Roman" panose="02020603050405020304" pitchFamily="18" charset="0"/>
            </a:endParaRPr>
          </a:p>
          <a:p>
            <a:pPr marL="355600" indent="-342900">
              <a:spcBef>
                <a:spcPts val="575"/>
              </a:spcBef>
              <a:buFont typeface="Arial"/>
              <a:buChar char="•"/>
              <a:tabLst>
                <a:tab pos="354965" algn="l"/>
                <a:tab pos="355600" algn="l"/>
              </a:tabLst>
            </a:pPr>
            <a:r>
              <a:rPr lang="en-US" sz="2400" b="1" spc="-5" dirty="0">
                <a:solidFill>
                  <a:srgbClr val="0D0D0D"/>
                </a:solidFill>
                <a:latin typeface="Times New Roman" panose="02020603050405020304" pitchFamily="18" charset="0"/>
                <a:cs typeface="Times New Roman" panose="02020603050405020304" pitchFamily="18" charset="0"/>
              </a:rPr>
              <a:t>Clinical</a:t>
            </a:r>
            <a:r>
              <a:rPr lang="en-US" sz="2400" b="1" spc="-40" dirty="0">
                <a:solidFill>
                  <a:srgbClr val="0D0D0D"/>
                </a:solidFill>
                <a:latin typeface="Times New Roman" panose="02020603050405020304" pitchFamily="18" charset="0"/>
                <a:cs typeface="Times New Roman" panose="02020603050405020304" pitchFamily="18" charset="0"/>
              </a:rPr>
              <a:t> </a:t>
            </a:r>
            <a:r>
              <a:rPr lang="en-US" sz="2400" b="1" spc="-35" dirty="0">
                <a:solidFill>
                  <a:srgbClr val="0D0D0D"/>
                </a:solidFill>
                <a:latin typeface="Times New Roman" panose="02020603050405020304" pitchFamily="18" charset="0"/>
                <a:cs typeface="Times New Roman" panose="02020603050405020304" pitchFamily="18" charset="0"/>
              </a:rPr>
              <a:t>manifestations</a:t>
            </a:r>
            <a:endParaRPr lang="en-US" sz="2400" dirty="0">
              <a:latin typeface="Times New Roman" panose="02020603050405020304" pitchFamily="18" charset="0"/>
              <a:cs typeface="Times New Roman" panose="02020603050405020304" pitchFamily="18" charset="0"/>
            </a:endParaRPr>
          </a:p>
          <a:p>
            <a:pPr marL="355600" indent="-342900">
              <a:spcBef>
                <a:spcPts val="580"/>
              </a:spcBef>
              <a:buFont typeface="Arial"/>
              <a:buChar char="•"/>
              <a:tabLst>
                <a:tab pos="354965" algn="l"/>
                <a:tab pos="355600" algn="l"/>
              </a:tabLst>
            </a:pPr>
            <a:r>
              <a:rPr lang="en-US" sz="2400" b="1" spc="-5" dirty="0">
                <a:solidFill>
                  <a:srgbClr val="0D0D0D"/>
                </a:solidFill>
                <a:latin typeface="Times New Roman" panose="02020603050405020304" pitchFamily="18" charset="0"/>
                <a:cs typeface="Times New Roman" panose="02020603050405020304" pitchFamily="18" charset="0"/>
              </a:rPr>
              <a:t>Diagnosis</a:t>
            </a:r>
            <a:endParaRPr lang="en-US" sz="2400" dirty="0">
              <a:latin typeface="Times New Roman" panose="02020603050405020304" pitchFamily="18" charset="0"/>
              <a:cs typeface="Times New Roman" panose="02020603050405020304" pitchFamily="18" charset="0"/>
            </a:endParaRPr>
          </a:p>
          <a:p>
            <a:pPr marL="355600" indent="-342900">
              <a:spcBef>
                <a:spcPts val="575"/>
              </a:spcBef>
              <a:buFont typeface="Arial"/>
              <a:buChar char="•"/>
              <a:tabLst>
                <a:tab pos="354965" algn="l"/>
                <a:tab pos="355600" algn="l"/>
              </a:tabLst>
            </a:pPr>
            <a:r>
              <a:rPr lang="en-US" sz="2400" b="1" spc="-25" dirty="0">
                <a:solidFill>
                  <a:srgbClr val="0D0D0D"/>
                </a:solidFill>
                <a:latin typeface="Times New Roman" panose="02020603050405020304" pitchFamily="18" charset="0"/>
                <a:cs typeface="Times New Roman" panose="02020603050405020304" pitchFamily="18" charset="0"/>
              </a:rPr>
              <a:t>Treatment</a:t>
            </a:r>
            <a:endParaRPr lang="en-US" sz="2400" dirty="0">
              <a:latin typeface="Times New Roman" panose="02020603050405020304" pitchFamily="18" charset="0"/>
              <a:cs typeface="Times New Roman" panose="02020603050405020304" pitchFamily="18" charset="0"/>
            </a:endParaRPr>
          </a:p>
          <a:p>
            <a:pPr marL="355600" indent="-342900">
              <a:spcBef>
                <a:spcPts val="575"/>
              </a:spcBef>
              <a:buFont typeface="Arial"/>
              <a:buChar char="•"/>
              <a:tabLst>
                <a:tab pos="354965" algn="l"/>
                <a:tab pos="355600" algn="l"/>
              </a:tabLst>
            </a:pPr>
            <a:r>
              <a:rPr lang="en-US" sz="2400" b="1" spc="-15" dirty="0">
                <a:solidFill>
                  <a:srgbClr val="0D0D0D"/>
                </a:solidFill>
                <a:latin typeface="Times New Roman" panose="02020603050405020304" pitchFamily="18" charset="0"/>
                <a:cs typeface="Times New Roman" panose="02020603050405020304" pitchFamily="18" charset="0"/>
              </a:rPr>
              <a:t>Preventive strategies </a:t>
            </a:r>
            <a:endParaRPr lang="en-US" sz="2400" dirty="0">
              <a:latin typeface="Times New Roman" panose="02020603050405020304" pitchFamily="18" charset="0"/>
              <a:cs typeface="Times New Roman" panose="02020603050405020304" pitchFamily="18" charset="0"/>
            </a:endParaRPr>
          </a:p>
        </p:txBody>
      </p:sp>
      <p:pic>
        <p:nvPicPr>
          <p:cNvPr id="4" name="Picture 3" descr="owl-47526_1280-1-300x283.png">
            <a:extLst>
              <a:ext uri="{FF2B5EF4-FFF2-40B4-BE49-F238E27FC236}">
                <a16:creationId xmlns:a16="http://schemas.microsoft.com/office/drawing/2014/main" id="{8E724CD9-63D8-7C39-0E50-41C82FC9604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50942" y="2081212"/>
            <a:ext cx="2857500"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2" name="Picture 2097151"/>
          <p:cNvPicPr>
            <a:picLocks/>
          </p:cNvPicPr>
          <p:nvPr/>
        </p:nvPicPr>
        <p:blipFill>
          <a:blip r:embed="rId2"/>
          <a:srcRect/>
          <a:stretch>
            <a:fillRect/>
          </a:stretch>
        </p:blipFill>
        <p:spPr>
          <a:xfrm>
            <a:off x="3183732" y="1908178"/>
            <a:ext cx="2007394" cy="2974975"/>
          </a:xfrm>
          <a:prstGeom prst="rect">
            <a:avLst/>
          </a:prstGeom>
          <a:noFill/>
          <a:ln>
            <a:noFill/>
          </a:ln>
        </p:spPr>
      </p:pic>
      <p:sp>
        <p:nvSpPr>
          <p:cNvPr id="1048585" name="Title 1048584"/>
          <p:cNvSpPr>
            <a:spLocks noGrp="1"/>
          </p:cNvSpPr>
          <p:nvPr>
            <p:ph type="title"/>
          </p:nvPr>
        </p:nvSpPr>
        <p:spPr>
          <a:xfrm>
            <a:off x="3009900" y="274637"/>
            <a:ext cx="5715000" cy="1143000"/>
          </a:xfrm>
          <a:prstGeom prst="rect">
            <a:avLst/>
          </a:prstGeom>
          <a:noFill/>
          <a:ln>
            <a:noFill/>
          </a:ln>
        </p:spPr>
        <p:txBody>
          <a:bodyPr vert="horz" lIns="91440" tIns="45720" rIns="91440" bIns="45720" rtlCol="0" anchor="ctr">
            <a:normAutofit/>
          </a:bodyPr>
          <a:lstStyle>
            <a:lvl1pPr marL="0" indent="0" algn="l" rtl="0" eaLnBrk="1" fontAlgn="base" latinLnBrk="1" hangingPunct="1">
              <a:lnSpc>
                <a:spcPct val="100000"/>
              </a:lnSpc>
              <a:spcBef>
                <a:spcPct val="0"/>
              </a:spcBef>
              <a:spcAft>
                <a:spcPct val="0"/>
              </a:spcAft>
              <a:buFontTx/>
              <a:buNone/>
              <a:defRPr sz="4600" b="0" i="0" u="none" baseline="0">
                <a:solidFill>
                  <a:schemeClr val="lt2"/>
                </a:solidFill>
                <a:latin typeface="Cambria" pitchFamily="18" charset="0"/>
                <a:sym typeface="Times New Roman" pitchFamily="18" charset="0"/>
              </a:defRPr>
            </a:lvl1pPr>
          </a:lstStyle>
          <a:p>
            <a:r>
              <a:rPr lang="en-US" altLang="en-US" sz="3200" b="1" dirty="0">
                <a:solidFill>
                  <a:schemeClr val="tx1"/>
                </a:solidFill>
                <a:effectLst>
                  <a:outerShdw blurRad="38100" dist="38100" dir="2700000" algn="tl">
                    <a:srgbClr val="C0C0C0"/>
                  </a:outerShdw>
                </a:effectLst>
                <a:latin typeface="Calibri"/>
                <a:ea typeface="Times New Roman" pitchFamily="18" charset="0"/>
                <a:cs typeface="Calibri"/>
              </a:rPr>
              <a:t>Motto </a:t>
            </a:r>
            <a:r>
              <a:rPr lang="en-US" altLang="en-US" sz="3200" b="1" dirty="0">
                <a:solidFill>
                  <a:schemeClr val="tx1"/>
                </a:solidFill>
                <a:effectLst>
                  <a:outerShdw blurRad="38100" dist="38100" dir="2700000" algn="tl">
                    <a:srgbClr val="C0C0C0"/>
                  </a:outerShdw>
                </a:effectLst>
                <a:latin typeface="Cambria"/>
                <a:ea typeface="Times New Roman" pitchFamily="18" charset="0"/>
              </a:rPr>
              <a:t>Vision; </a:t>
            </a:r>
            <a:r>
              <a:rPr lang="en-US" altLang="en-US" sz="3200" b="1" dirty="0">
                <a:solidFill>
                  <a:schemeClr val="tx1"/>
                </a:solidFill>
                <a:effectLst>
                  <a:outerShdw blurRad="38100" dist="38100" dir="2700000" algn="tl">
                    <a:srgbClr val="C0C0C0"/>
                  </a:outerShdw>
                </a:effectLst>
                <a:latin typeface="Cambria"/>
              </a:rPr>
              <a:t>The Dream </a:t>
            </a:r>
            <a:r>
              <a:rPr lang="en-US" altLang="en-US" sz="3200" b="1" dirty="0">
                <a:solidFill>
                  <a:schemeClr val="tx1"/>
                </a:solidFill>
                <a:effectLst>
                  <a:outerShdw blurRad="38100" dist="38100" dir="2700000" algn="tl">
                    <a:srgbClr val="C0C0C0"/>
                  </a:outerShdw>
                </a:effectLst>
                <a:latin typeface="Cambria"/>
                <a:ea typeface="Times New Roman" pitchFamily="18" charset="0"/>
              </a:rPr>
              <a:t>/ Tomorrow</a:t>
            </a:r>
          </a:p>
        </p:txBody>
      </p:sp>
      <p:sp>
        <p:nvSpPr>
          <p:cNvPr id="1048586" name="Content Placeholder 1048585"/>
          <p:cNvSpPr>
            <a:spLocks noGrp="1"/>
          </p:cNvSpPr>
          <p:nvPr>
            <p:ph sz="half" idx="2"/>
          </p:nvPr>
        </p:nvSpPr>
        <p:spPr>
          <a:xfrm>
            <a:off x="3009900" y="1676400"/>
            <a:ext cx="3086100" cy="4449762"/>
          </a:xfrm>
          <a:prstGeom prst="rect">
            <a:avLst/>
          </a:prstGeom>
          <a:noFill/>
          <a:ln>
            <a:noFill/>
          </a:ln>
        </p:spPr>
        <p:txBody>
          <a:bodyPr vert="horz" lIns="91440" tIns="45720" rIns="91440" bIns="45720" rtlCol="0" anchor="t">
            <a:normAutofit/>
          </a:bodyPr>
          <a:lstStyle>
            <a:lvl1pPr marL="342900" indent="-228600">
              <a:lnSpc>
                <a:spcPct val="100000"/>
              </a:lnSpc>
              <a:spcBef>
                <a:spcPct val="20000"/>
              </a:spcBef>
              <a:spcAft>
                <a:spcPct val="0"/>
              </a:spcAft>
              <a:buClr>
                <a:schemeClr val="accent1"/>
              </a:buClr>
              <a:buFont typeface="Arial" charset="0"/>
              <a:buChar char="•"/>
              <a:defRPr sz="2000">
                <a:solidFill>
                  <a:schemeClr val="dk1"/>
                </a:solidFill>
              </a:defRPr>
            </a:lvl1pPr>
            <a:lvl2pPr marL="639762" indent="-228600">
              <a:lnSpc>
                <a:spcPct val="100000"/>
              </a:lnSpc>
              <a:spcBef>
                <a:spcPct val="20000"/>
              </a:spcBef>
              <a:spcAft>
                <a:spcPct val="0"/>
              </a:spcAft>
              <a:buClr>
                <a:schemeClr val="accent2"/>
              </a:buClr>
              <a:buFont typeface="Arial" charset="0"/>
              <a:buChar char="•"/>
              <a:defRPr sz="1800">
                <a:solidFill>
                  <a:schemeClr val="dk1"/>
                </a:solidFill>
              </a:defRPr>
            </a:lvl2pPr>
            <a:lvl3pPr marL="1004887" indent="-228600">
              <a:lnSpc>
                <a:spcPct val="100000"/>
              </a:lnSpc>
              <a:spcBef>
                <a:spcPct val="20000"/>
              </a:spcBef>
              <a:spcAft>
                <a:spcPct val="0"/>
              </a:spcAft>
              <a:buClr>
                <a:srgbClr val="D2CB6C"/>
              </a:buClr>
              <a:buFont typeface="Arial" charset="0"/>
              <a:buChar char="•"/>
              <a:defRPr sz="1600">
                <a:solidFill>
                  <a:schemeClr val="dk1"/>
                </a:solidFill>
              </a:defRPr>
            </a:lvl3pPr>
            <a:lvl4pPr marL="1279525" indent="-228600">
              <a:lnSpc>
                <a:spcPct val="100000"/>
              </a:lnSpc>
              <a:spcBef>
                <a:spcPct val="20000"/>
              </a:spcBef>
              <a:spcAft>
                <a:spcPct val="0"/>
              </a:spcAft>
              <a:buClr>
                <a:srgbClr val="95A39D"/>
              </a:buClr>
              <a:buFont typeface="Arial" charset="0"/>
              <a:buChar char="•"/>
              <a:defRPr sz="1400">
                <a:solidFill>
                  <a:schemeClr val="dk1"/>
                </a:solidFill>
              </a:defRPr>
            </a:lvl4pPr>
            <a:lvl5pPr marL="1554162" indent="-228600">
              <a:lnSpc>
                <a:spcPct val="100000"/>
              </a:lnSpc>
              <a:spcBef>
                <a:spcPct val="20000"/>
              </a:spcBef>
              <a:spcAft>
                <a:spcPct val="0"/>
              </a:spcAft>
              <a:buClr>
                <a:srgbClr val="C89F5D"/>
              </a:buClr>
              <a:buFont typeface="Arial" charset="0"/>
              <a:buChar char="•"/>
              <a:defRPr sz="1200">
                <a:solidFill>
                  <a:schemeClr val="dk1"/>
                </a:solidFill>
              </a:defRPr>
            </a:lvl5pPr>
          </a:lstStyle>
          <a:p>
            <a:pPr lvl="0">
              <a:buFont typeface="Wingdings" pitchFamily="2" charset="2"/>
              <a:buNone/>
            </a:pPr>
            <a:endParaRPr lang="en-US" altLang="en-US" sz="2400"/>
          </a:p>
        </p:txBody>
      </p:sp>
      <p:sp>
        <p:nvSpPr>
          <p:cNvPr id="1048587" name="Content Placeholder 1048586"/>
          <p:cNvSpPr>
            <a:spLocks noGrp="1"/>
          </p:cNvSpPr>
          <p:nvPr>
            <p:ph sz="quarter" idx="4"/>
          </p:nvPr>
        </p:nvSpPr>
        <p:spPr>
          <a:xfrm>
            <a:off x="6150771" y="1676400"/>
            <a:ext cx="3031331" cy="4449762"/>
          </a:xfrm>
          <a:prstGeom prst="rect">
            <a:avLst/>
          </a:prstGeom>
          <a:noFill/>
          <a:ln>
            <a:noFill/>
          </a:ln>
        </p:spPr>
        <p:txBody>
          <a:bodyPr vert="horz" lIns="91440" tIns="45720" rIns="91440" bIns="45720" rtlCol="0" anchor="t">
            <a:normAutofit/>
          </a:bodyPr>
          <a:lstStyle>
            <a:lvl1pPr>
              <a:defRPr sz="1800"/>
            </a:lvl1pPr>
            <a:lvl2pPr>
              <a:defRPr sz="1600"/>
            </a:lvl2pPr>
            <a:lvl3pPr>
              <a:defRPr sz="1400"/>
            </a:lvl3pPr>
            <a:lvl4pPr>
              <a:defRPr sz="1200"/>
            </a:lvl4pPr>
            <a:lvl5pPr>
              <a:defRPr sz="1000"/>
            </a:lvl5pPr>
          </a:lstStyle>
          <a:p>
            <a:pPr lvl="0"/>
            <a:r>
              <a:rPr lang="en-US" altLang="en-US" sz="2400"/>
              <a:t>To impart evidence based research oriented medical education</a:t>
            </a:r>
          </a:p>
          <a:p>
            <a:pPr lvl="0"/>
            <a:r>
              <a:rPr lang="en-US" altLang="en-US" sz="2400"/>
              <a:t>To provide best possible patient care</a:t>
            </a:r>
          </a:p>
          <a:p>
            <a:pPr lvl="0"/>
            <a:r>
              <a:rPr lang="en-US" altLang="en-US" sz="2400"/>
              <a:t>To inculcate the values of mutual respect and ethical practice of medicine</a:t>
            </a:r>
          </a:p>
          <a:p>
            <a:pPr lvl="0"/>
            <a:endParaRPr lang="en-US" altLang="en-US" sz="2400"/>
          </a:p>
        </p:txBody>
      </p:sp>
    </p:spTree>
    <p:extLst>
      <p:ext uri="{BB962C8B-B14F-4D97-AF65-F5344CB8AC3E}">
        <p14:creationId xmlns:p14="http://schemas.microsoft.com/office/powerpoint/2010/main" val="2351496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3" name="Title 1048592"/>
          <p:cNvSpPr>
            <a:spLocks noGrp="1"/>
          </p:cNvSpPr>
          <p:nvPr>
            <p:ph type="title"/>
          </p:nvPr>
        </p:nvSpPr>
        <p:spPr>
          <a:xfrm>
            <a:off x="835877" y="968375"/>
            <a:ext cx="7806813" cy="1208087"/>
          </a:xfrm>
          <a:prstGeom prst="rect">
            <a:avLst/>
          </a:prstGeom>
          <a:noFill/>
          <a:ln>
            <a:noFill/>
          </a:ln>
        </p:spPr>
        <p:txBody>
          <a:bodyPr vert="horz" lIns="91440" tIns="45720" rIns="91440" bIns="45720" rtlCol="0" anchor="ctr">
            <a:normAutofit/>
          </a:bodyPr>
          <a:lstStyle>
            <a:lvl1pPr marL="0" indent="0" algn="l" rtl="0" eaLnBrk="1" fontAlgn="base" latinLnBrk="1" hangingPunct="1">
              <a:lnSpc>
                <a:spcPct val="100000"/>
              </a:lnSpc>
              <a:spcBef>
                <a:spcPct val="0"/>
              </a:spcBef>
              <a:spcAft>
                <a:spcPct val="0"/>
              </a:spcAft>
              <a:buFontTx/>
              <a:buNone/>
              <a:defRPr sz="4600" b="0" i="0" u="none" baseline="0">
                <a:solidFill>
                  <a:schemeClr val="lt2"/>
                </a:solidFill>
                <a:latin typeface="Cambria" pitchFamily="18" charset="0"/>
                <a:sym typeface="Times New Roman" pitchFamily="18" charset="0"/>
              </a:defRPr>
            </a:lvl1pPr>
          </a:lstStyle>
          <a:p>
            <a:pPr lvl="0"/>
            <a:r>
              <a:rPr lang="en-US" altLang="en-US" sz="2400" b="1" dirty="0">
                <a:solidFill>
                  <a:schemeClr val="tx1"/>
                </a:solidFill>
              </a:rPr>
              <a:t> Professor Umar Model of  Integrated Lecture </a:t>
            </a:r>
          </a:p>
        </p:txBody>
      </p:sp>
      <p:pic>
        <p:nvPicPr>
          <p:cNvPr id="2097153" name="Content Placeholder 2097152" descr="C:\Users\User\Downloads\WhatsApp Image 2022-10-11 at 2.02.06 PM.jpeg"/>
          <p:cNvPicPr>
            <a:picLocks noGrp="1"/>
          </p:cNvPicPr>
          <p:nvPr>
            <p:ph idx="1"/>
          </p:nvPr>
        </p:nvPicPr>
        <p:blipFill>
          <a:blip r:embed="rId3"/>
          <a:srcRect/>
          <a:stretch>
            <a:fillRect/>
          </a:stretch>
        </p:blipFill>
        <p:spPr>
          <a:xfrm>
            <a:off x="2781302" y="2514600"/>
            <a:ext cx="3915965" cy="3632200"/>
          </a:xfrm>
          <a:prstGeom prst="rect">
            <a:avLst/>
          </a:prstGeom>
          <a:noFill/>
          <a:ln>
            <a:noFill/>
          </a:ln>
        </p:spPr>
      </p:pic>
      <p:sp>
        <p:nvSpPr>
          <p:cNvPr id="1048594" name="Double Bracket 1048593"/>
          <p:cNvSpPr/>
          <p:nvPr/>
        </p:nvSpPr>
        <p:spPr>
          <a:xfrm>
            <a:off x="8661797" y="5668962"/>
            <a:ext cx="339328" cy="355600"/>
          </a:xfrm>
          <a:prstGeom prst="bracketPair">
            <a:avLst>
              <a:gd name="adj" fmla="val 17949"/>
            </a:avLst>
          </a:prstGeom>
          <a:noFill/>
          <a:ln w="19050" cap="flat" cmpd="sng">
            <a:solidFill>
              <a:srgbClr val="FFFFFF">
                <a:alpha val="100000"/>
              </a:srgbClr>
            </a:solidFill>
            <a:prstDash val="solid"/>
            <a:round/>
          </a:ln>
        </p:spPr>
        <p:txBody>
          <a:bodyPr lIns="0" tIns="0" rIns="0" bIns="0" anchor="ctr"/>
          <a:lstStyle>
            <a:lvl1pPr marL="0" indent="0" algn="l" rtl="0" fontAlgn="base" latinLnBrk="1">
              <a:lnSpc>
                <a:spcPct val="100000"/>
              </a:lnSpc>
              <a:spcBef>
                <a:spcPct val="0"/>
              </a:spcBef>
              <a:spcAft>
                <a:spcPct val="0"/>
              </a:spcAft>
              <a:buFontTx/>
              <a:buNone/>
              <a:defRPr sz="2400" b="0" i="0" u="none" baseline="0">
                <a:solidFill>
                  <a:schemeClr val="dk1"/>
                </a:solidFill>
                <a:latin typeface="Times New Roman" pitchFamily="18" charset="0"/>
                <a:sym typeface="Times New Roman" pitchFamily="18" charset="0"/>
              </a:defRPr>
            </a:lvl1pPr>
            <a:lvl2pPr marL="457200" indent="0" algn="l" rtl="0" fontAlgn="base" latinLnBrk="1">
              <a:lnSpc>
                <a:spcPct val="100000"/>
              </a:lnSpc>
              <a:spcBef>
                <a:spcPct val="0"/>
              </a:spcBef>
              <a:spcAft>
                <a:spcPct val="0"/>
              </a:spcAft>
              <a:buFontTx/>
              <a:buNone/>
              <a:defRPr sz="2400" b="0" i="0" u="none" baseline="0">
                <a:solidFill>
                  <a:schemeClr val="dk1"/>
                </a:solidFill>
                <a:latin typeface="Times New Roman" pitchFamily="18" charset="0"/>
                <a:sym typeface="Times New Roman" pitchFamily="18" charset="0"/>
              </a:defRPr>
            </a:lvl2pPr>
            <a:lvl3pPr marL="914400" indent="0" algn="l" rtl="0" fontAlgn="base" latinLnBrk="1">
              <a:lnSpc>
                <a:spcPct val="100000"/>
              </a:lnSpc>
              <a:spcBef>
                <a:spcPct val="0"/>
              </a:spcBef>
              <a:spcAft>
                <a:spcPct val="0"/>
              </a:spcAft>
              <a:buFontTx/>
              <a:buNone/>
              <a:defRPr sz="2400" b="0" i="0" u="none" baseline="0">
                <a:solidFill>
                  <a:schemeClr val="dk1"/>
                </a:solidFill>
                <a:latin typeface="Times New Roman" pitchFamily="18" charset="0"/>
                <a:sym typeface="Times New Roman" pitchFamily="18" charset="0"/>
              </a:defRPr>
            </a:lvl3pPr>
            <a:lvl4pPr marL="1371600" indent="0" algn="l" rtl="0" fontAlgn="base" latinLnBrk="1">
              <a:lnSpc>
                <a:spcPct val="100000"/>
              </a:lnSpc>
              <a:spcBef>
                <a:spcPct val="0"/>
              </a:spcBef>
              <a:spcAft>
                <a:spcPct val="0"/>
              </a:spcAft>
              <a:buFontTx/>
              <a:buNone/>
              <a:defRPr sz="2400" b="0" i="0" u="none" baseline="0">
                <a:solidFill>
                  <a:schemeClr val="dk1"/>
                </a:solidFill>
                <a:latin typeface="Times New Roman" pitchFamily="18" charset="0"/>
                <a:sym typeface="Times New Roman" pitchFamily="18" charset="0"/>
              </a:defRPr>
            </a:lvl4pPr>
            <a:lvl5pPr marL="1828800" indent="0" algn="l" rtl="0" fontAlgn="base" latinLnBrk="1">
              <a:lnSpc>
                <a:spcPct val="100000"/>
              </a:lnSpc>
              <a:spcBef>
                <a:spcPct val="0"/>
              </a:spcBef>
              <a:spcAft>
                <a:spcPct val="0"/>
              </a:spcAft>
              <a:buFontTx/>
              <a:buNone/>
              <a:defRPr sz="2400" b="0" i="0" u="none" baseline="0">
                <a:solidFill>
                  <a:schemeClr val="dk1"/>
                </a:solidFill>
                <a:latin typeface="Times New Roman" pitchFamily="18" charset="0"/>
                <a:sym typeface="Times New Roman" pitchFamily="18" charset="0"/>
              </a:defRPr>
            </a:lvl5pPr>
          </a:lstStyle>
          <a:p>
            <a:pPr lvl="0" algn="ctr"/>
            <a:fld id="{566ABCEB-ACFC-4714-9973-3DA970169C29}" type="slidenum">
              <a:rPr lang="en-US" altLang="en-US">
                <a:solidFill>
                  <a:srgbClr val="898989"/>
                </a:solidFill>
              </a:rPr>
              <a:pPr lvl="0" algn="ctr"/>
              <a:t>17</a:t>
            </a:fld>
            <a:endParaRPr lang="en-US" altLang="en-US">
              <a:solidFill>
                <a:srgbClr val="898989"/>
              </a:solidFill>
            </a:endParaRPr>
          </a:p>
        </p:txBody>
      </p:sp>
      <p:pic>
        <p:nvPicPr>
          <p:cNvPr id="2097154" name="Picture 2097153"/>
          <p:cNvPicPr>
            <a:picLocks/>
          </p:cNvPicPr>
          <p:nvPr/>
        </p:nvPicPr>
        <p:blipFill>
          <a:blip r:embed="rId4"/>
          <a:srcRect/>
          <a:stretch>
            <a:fillRect/>
          </a:stretch>
        </p:blipFill>
        <p:spPr>
          <a:xfrm>
            <a:off x="6781800" y="1847853"/>
            <a:ext cx="1984772" cy="4010025"/>
          </a:xfrm>
          <a:prstGeom prst="rect">
            <a:avLst/>
          </a:prstGeom>
          <a:noFill/>
          <a:ln>
            <a:noFill/>
          </a:ln>
        </p:spPr>
      </p:pic>
      <p:pic>
        <p:nvPicPr>
          <p:cNvPr id="2097155" name="Picture 2097154"/>
          <p:cNvPicPr>
            <a:picLocks/>
          </p:cNvPicPr>
          <p:nvPr/>
        </p:nvPicPr>
        <p:blipFill>
          <a:blip r:embed="rId5"/>
          <a:srcRect/>
          <a:stretch>
            <a:fillRect/>
          </a:stretch>
        </p:blipFill>
        <p:spPr>
          <a:xfrm>
            <a:off x="8031361" y="688982"/>
            <a:ext cx="800100" cy="992187"/>
          </a:xfrm>
          <a:prstGeom prst="rect">
            <a:avLst/>
          </a:prstGeom>
          <a:noFill/>
          <a:ln>
            <a:noFill/>
          </a:ln>
        </p:spPr>
      </p:pic>
    </p:spTree>
    <p:extLst>
      <p:ext uri="{BB962C8B-B14F-4D97-AF65-F5344CB8AC3E}">
        <p14:creationId xmlns:p14="http://schemas.microsoft.com/office/powerpoint/2010/main" val="1004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AF1A4-E07D-EA7E-92FC-4888B8DA4D24}"/>
              </a:ext>
            </a:extLst>
          </p:cNvPr>
          <p:cNvSpPr>
            <a:spLocks noGrp="1"/>
          </p:cNvSpPr>
          <p:nvPr>
            <p:ph type="title"/>
          </p:nvPr>
        </p:nvSpPr>
        <p:spPr>
          <a:xfrm>
            <a:off x="838200" y="787246"/>
            <a:ext cx="10515600" cy="1168707"/>
          </a:xfrm>
        </p:spPr>
        <p:txBody>
          <a:bodyPr/>
          <a:lstStyle/>
          <a:p>
            <a:r>
              <a:rPr lang="en-US" dirty="0"/>
              <a:t>Definition  </a:t>
            </a:r>
            <a:endParaRPr lang="en-PK" dirty="0"/>
          </a:p>
        </p:txBody>
      </p:sp>
      <p:sp>
        <p:nvSpPr>
          <p:cNvPr id="3" name="Content Placeholder 2">
            <a:extLst>
              <a:ext uri="{FF2B5EF4-FFF2-40B4-BE49-F238E27FC236}">
                <a16:creationId xmlns:a16="http://schemas.microsoft.com/office/drawing/2014/main" id="{4C02A9C3-24B4-0B51-F1FE-900D01AEB099}"/>
              </a:ext>
            </a:extLst>
          </p:cNvPr>
          <p:cNvSpPr>
            <a:spLocks noGrp="1"/>
          </p:cNvSpPr>
          <p:nvPr>
            <p:ph idx="1"/>
          </p:nvPr>
        </p:nvSpPr>
        <p:spPr>
          <a:xfrm>
            <a:off x="838200" y="1533832"/>
            <a:ext cx="10515600" cy="4643131"/>
          </a:xfrm>
        </p:spPr>
        <p:txBody>
          <a:bodyPr>
            <a:normAutofit fontScale="85000" lnSpcReduction="10000"/>
          </a:bodyPr>
          <a:lstStyle/>
          <a:p>
            <a:pPr marL="0" indent="0">
              <a:buNone/>
            </a:pPr>
            <a:endParaRPr lang="en-US" dirty="0"/>
          </a:p>
          <a:p>
            <a:pPr marL="0" indent="0">
              <a:buNone/>
            </a:pPr>
            <a:r>
              <a:rPr lang="en-US" b="1" dirty="0"/>
              <a:t>Anemia</a:t>
            </a:r>
            <a:r>
              <a:rPr lang="en-US" dirty="0"/>
              <a:t>  :</a:t>
            </a:r>
          </a:p>
          <a:p>
            <a:pPr marL="0" indent="0">
              <a:buNone/>
            </a:pPr>
            <a:r>
              <a:rPr lang="en-US" sz="2400" dirty="0">
                <a:latin typeface="Times New Roman" panose="02020603050405020304" pitchFamily="18" charset="0"/>
                <a:cs typeface="Times New Roman" panose="02020603050405020304" pitchFamily="18" charset="0"/>
              </a:rPr>
              <a:t>Anemia is defined as a state in which hemoglobin </a:t>
            </a:r>
            <a:r>
              <a:rPr lang="en-US" sz="2400" dirty="0" err="1">
                <a:latin typeface="Times New Roman" panose="02020603050405020304" pitchFamily="18" charset="0"/>
                <a:cs typeface="Times New Roman" panose="02020603050405020304" pitchFamily="18" charset="0"/>
              </a:rPr>
              <a:t>concenteration</a:t>
            </a:r>
            <a:r>
              <a:rPr lang="en-US" sz="2400" dirty="0">
                <a:latin typeface="Times New Roman" panose="02020603050405020304" pitchFamily="18" charset="0"/>
                <a:cs typeface="Times New Roman" panose="02020603050405020304" pitchFamily="18" charset="0"/>
              </a:rPr>
              <a:t> or red blood cell volume is 2 standard deviation below the mean for that age and sex</a:t>
            </a:r>
          </a:p>
          <a:p>
            <a:pPr marL="0" indent="0">
              <a:buNone/>
            </a:pPr>
            <a:r>
              <a:rPr lang="en-US" sz="2400" dirty="0">
                <a:latin typeface="Times New Roman" panose="02020603050405020304" pitchFamily="18" charset="0"/>
                <a:cs typeface="Times New Roman" panose="02020603050405020304" pitchFamily="18" charset="0"/>
              </a:rPr>
              <a:t>World Health Organization (WHO) Criteria- </a:t>
            </a:r>
          </a:p>
          <a:p>
            <a:pPr>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Mild anemia: Hb 10-11.9 g/dL</a:t>
            </a:r>
          </a:p>
          <a:p>
            <a:pPr>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Moderate anemia: Hb 7-9.9 g/dL</a:t>
            </a:r>
          </a:p>
          <a:p>
            <a:pPr>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Severe anemia: Hb &lt; 7 g/dL</a:t>
            </a:r>
          </a:p>
          <a:p>
            <a:pPr marL="0" indent="0">
              <a:buNone/>
            </a:pPr>
            <a:r>
              <a:rPr lang="en-US" b="1" dirty="0">
                <a:latin typeface="Times New Roman" panose="02020603050405020304" pitchFamily="18" charset="0"/>
                <a:cs typeface="Times New Roman" panose="02020603050405020304" pitchFamily="18" charset="0"/>
              </a:rPr>
              <a:t>Nutritional anemia :</a:t>
            </a:r>
          </a:p>
          <a:p>
            <a:pPr marL="0" indent="0">
              <a:lnSpc>
                <a:spcPct val="120000"/>
              </a:lnSpc>
              <a:buNone/>
            </a:pPr>
            <a:r>
              <a:rPr lang="en-US" sz="2400" b="0" i="0" dirty="0">
                <a:effectLst/>
                <a:latin typeface="Times New Roman" panose="02020603050405020304" pitchFamily="18" charset="0"/>
                <a:cs typeface="Times New Roman" panose="02020603050405020304" pitchFamily="18" charset="0"/>
              </a:rPr>
              <a:t>Nutritional anemia is a condition that occurs when the body doesn't have enough of certain nutrients, like iron, vitamin B12, or folic acid. This can happen when the diet is insufficient, or if an underlying medical condition or treatment prevents the body from absorbing nutrients. </a:t>
            </a:r>
            <a:endParaRPr lang="en-US" sz="24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3564077B-F034-F390-9194-DAA6B0D0516B}"/>
              </a:ext>
            </a:extLst>
          </p:cNvPr>
          <p:cNvPicPr>
            <a:picLocks noChangeAspect="1"/>
          </p:cNvPicPr>
          <p:nvPr/>
        </p:nvPicPr>
        <p:blipFill>
          <a:blip r:embed="rId2"/>
          <a:stretch>
            <a:fillRect/>
          </a:stretch>
        </p:blipFill>
        <p:spPr>
          <a:xfrm>
            <a:off x="8234128" y="681037"/>
            <a:ext cx="2875609" cy="1557747"/>
          </a:xfrm>
          <a:prstGeom prst="rect">
            <a:avLst/>
          </a:prstGeom>
        </p:spPr>
      </p:pic>
    </p:spTree>
    <p:extLst>
      <p:ext uri="{BB962C8B-B14F-4D97-AF65-F5344CB8AC3E}">
        <p14:creationId xmlns:p14="http://schemas.microsoft.com/office/powerpoint/2010/main" val="1024124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40A62-73B6-BD7D-54DD-B86778B6EC35}"/>
              </a:ext>
            </a:extLst>
          </p:cNvPr>
          <p:cNvSpPr>
            <a:spLocks noGrp="1"/>
          </p:cNvSpPr>
          <p:nvPr>
            <p:ph type="title"/>
          </p:nvPr>
        </p:nvSpPr>
        <p:spPr>
          <a:xfrm>
            <a:off x="838200" y="851822"/>
            <a:ext cx="10515600" cy="1325563"/>
          </a:xfrm>
        </p:spPr>
        <p:txBody>
          <a:bodyPr>
            <a:normAutofit/>
          </a:bodyPr>
          <a:lstStyle/>
          <a:p>
            <a:r>
              <a:rPr lang="en-US" sz="3200" b="1" dirty="0"/>
              <a:t>IRON DEFICIENCY ANEMIA</a:t>
            </a:r>
            <a:endParaRPr lang="en-PK" sz="3200" dirty="0"/>
          </a:p>
        </p:txBody>
      </p:sp>
      <p:sp>
        <p:nvSpPr>
          <p:cNvPr id="3" name="Content Placeholder 2">
            <a:extLst>
              <a:ext uri="{FF2B5EF4-FFF2-40B4-BE49-F238E27FC236}">
                <a16:creationId xmlns:a16="http://schemas.microsoft.com/office/drawing/2014/main" id="{2D69D84C-ED96-0587-DEFF-A341D1079D6D}"/>
              </a:ext>
            </a:extLst>
          </p:cNvPr>
          <p:cNvSpPr>
            <a:spLocks noGrp="1"/>
          </p:cNvSpPr>
          <p:nvPr>
            <p:ph idx="1"/>
          </p:nvPr>
        </p:nvSpPr>
        <p:spPr/>
        <p:txBody>
          <a:bodyPr>
            <a:normAutofit/>
          </a:bodyPr>
          <a:lstStyle/>
          <a:p>
            <a:endParaRPr lang="en-US" b="0" i="0" dirty="0">
              <a:solidFill>
                <a:srgbClr val="1F1F1F"/>
              </a:solidFill>
              <a:effectLst/>
              <a:latin typeface="Google Sans"/>
            </a:endParaRPr>
          </a:p>
          <a:p>
            <a:endParaRPr lang="en-US" dirty="0">
              <a:solidFill>
                <a:srgbClr val="1F1F1F"/>
              </a:solidFill>
              <a:latin typeface="Google Sans"/>
            </a:endParaRPr>
          </a:p>
          <a:p>
            <a:r>
              <a:rPr lang="en-US" b="1" i="0" dirty="0">
                <a:effectLst/>
                <a:latin typeface="Google Sans"/>
              </a:rPr>
              <a:t>Iron deficiency anemia occurs when your body doesn't have enough iron to produce hemoglobin. Hemoglobin is the part of red blood cells that gives blood its red color and enables the red blood cells to carry oxygenated blood throughout your body.</a:t>
            </a:r>
            <a:endParaRPr lang="en-PK" b="1" dirty="0"/>
          </a:p>
        </p:txBody>
      </p:sp>
      <p:pic>
        <p:nvPicPr>
          <p:cNvPr id="4" name="Picture 3">
            <a:extLst>
              <a:ext uri="{FF2B5EF4-FFF2-40B4-BE49-F238E27FC236}">
                <a16:creationId xmlns:a16="http://schemas.microsoft.com/office/drawing/2014/main" id="{C397B317-3387-ACAF-2E3D-3FC3D6CFF11F}"/>
              </a:ext>
            </a:extLst>
          </p:cNvPr>
          <p:cNvPicPr>
            <a:picLocks noChangeAspect="1"/>
          </p:cNvPicPr>
          <p:nvPr/>
        </p:nvPicPr>
        <p:blipFill>
          <a:blip r:embed="rId2"/>
          <a:stretch>
            <a:fillRect/>
          </a:stretch>
        </p:blipFill>
        <p:spPr>
          <a:xfrm>
            <a:off x="6607277" y="408934"/>
            <a:ext cx="1925876" cy="2472056"/>
          </a:xfrm>
          <a:prstGeom prst="rect">
            <a:avLst/>
          </a:prstGeom>
        </p:spPr>
      </p:pic>
      <p:pic>
        <p:nvPicPr>
          <p:cNvPr id="5" name="Picture 4">
            <a:extLst>
              <a:ext uri="{FF2B5EF4-FFF2-40B4-BE49-F238E27FC236}">
                <a16:creationId xmlns:a16="http://schemas.microsoft.com/office/drawing/2014/main" id="{CE6F924F-0E74-1E97-F2E7-3AD553EE30FD}"/>
              </a:ext>
            </a:extLst>
          </p:cNvPr>
          <p:cNvPicPr>
            <a:picLocks noChangeAspect="1"/>
          </p:cNvPicPr>
          <p:nvPr/>
        </p:nvPicPr>
        <p:blipFill>
          <a:blip r:embed="rId3"/>
          <a:stretch>
            <a:fillRect/>
          </a:stretch>
        </p:blipFill>
        <p:spPr>
          <a:xfrm>
            <a:off x="8802781" y="526670"/>
            <a:ext cx="2281390" cy="1975866"/>
          </a:xfrm>
          <a:prstGeom prst="rect">
            <a:avLst/>
          </a:prstGeom>
        </p:spPr>
      </p:pic>
    </p:spTree>
    <p:extLst>
      <p:ext uri="{BB962C8B-B14F-4D97-AF65-F5344CB8AC3E}">
        <p14:creationId xmlns:p14="http://schemas.microsoft.com/office/powerpoint/2010/main" val="1195174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2" descr="Most Popular Eagle Theme Quote Posters  Power Strength Brave image 1">
            <a:extLst>
              <a:ext uri="{FF2B5EF4-FFF2-40B4-BE49-F238E27FC236}">
                <a16:creationId xmlns:a16="http://schemas.microsoft.com/office/drawing/2014/main" id="{74997BFA-56DB-877B-1004-7C7310B9E3F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88922" y="755201"/>
            <a:ext cx="9689691" cy="6751728"/>
          </a:xfr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2610" y="1076487"/>
            <a:ext cx="3267075" cy="505267"/>
          </a:xfrm>
          <a:prstGeom prst="rect">
            <a:avLst/>
          </a:prstGeom>
        </p:spPr>
        <p:txBody>
          <a:bodyPr vert="horz" wrap="square" lIns="0" tIns="12700" rIns="0" bIns="0" rtlCol="0" anchor="ctr">
            <a:spAutoFit/>
          </a:bodyPr>
          <a:lstStyle/>
          <a:p>
            <a:pPr marL="12700">
              <a:lnSpc>
                <a:spcPct val="100000"/>
              </a:lnSpc>
              <a:spcBef>
                <a:spcPts val="100"/>
              </a:spcBef>
            </a:pPr>
            <a:r>
              <a:rPr sz="3200" b="1" spc="-30" dirty="0">
                <a:latin typeface="Calibri"/>
                <a:cs typeface="Calibri"/>
              </a:rPr>
              <a:t>PREVALENCE</a:t>
            </a:r>
            <a:endParaRPr sz="3200" dirty="0">
              <a:latin typeface="Calibri"/>
              <a:cs typeface="Calibri"/>
            </a:endParaRPr>
          </a:p>
        </p:txBody>
      </p:sp>
      <p:sp>
        <p:nvSpPr>
          <p:cNvPr id="3" name="object 3"/>
          <p:cNvSpPr txBox="1"/>
          <p:nvPr/>
        </p:nvSpPr>
        <p:spPr>
          <a:xfrm>
            <a:off x="752610" y="1628884"/>
            <a:ext cx="7280275" cy="1833835"/>
          </a:xfrm>
          <a:prstGeom prst="rect">
            <a:avLst/>
          </a:prstGeom>
        </p:spPr>
        <p:txBody>
          <a:bodyPr vert="horz" wrap="square" lIns="0" tIns="12700" rIns="0" bIns="0" rtlCol="0">
            <a:spAutoFit/>
          </a:bodyPr>
          <a:lstStyle/>
          <a:p>
            <a:pPr marL="355600" marR="1093470" indent="-342900">
              <a:buFont typeface="Arial" pitchFamily="34" charset="0"/>
              <a:buChar char="•"/>
              <a:tabLst>
                <a:tab pos="354965" algn="l"/>
                <a:tab pos="355600" algn="l"/>
              </a:tabLst>
            </a:pPr>
            <a:r>
              <a:rPr sz="2200" dirty="0">
                <a:latin typeface="Times New Roman" panose="02020603050405020304" pitchFamily="18" charset="0"/>
                <a:cs typeface="Times New Roman" panose="02020603050405020304" pitchFamily="18" charset="0"/>
              </a:rPr>
              <a:t>It is </a:t>
            </a:r>
            <a:r>
              <a:rPr sz="2200" spc="-15" dirty="0">
                <a:latin typeface="Times New Roman" panose="02020603050405020304" pitchFamily="18" charset="0"/>
                <a:cs typeface="Times New Roman" panose="02020603050405020304" pitchFamily="18" charset="0"/>
              </a:rPr>
              <a:t>estimated </a:t>
            </a:r>
            <a:r>
              <a:rPr sz="2200" spc="-10" dirty="0">
                <a:latin typeface="Times New Roman" panose="02020603050405020304" pitchFamily="18" charset="0"/>
                <a:cs typeface="Times New Roman" panose="02020603050405020304" pitchFamily="18" charset="0"/>
              </a:rPr>
              <a:t>that more </a:t>
            </a:r>
            <a:r>
              <a:rPr sz="2200" spc="-5" dirty="0">
                <a:latin typeface="Times New Roman" panose="02020603050405020304" pitchFamily="18" charset="0"/>
                <a:cs typeface="Times New Roman" panose="02020603050405020304" pitchFamily="18" charset="0"/>
              </a:rPr>
              <a:t>than </a:t>
            </a:r>
            <a:r>
              <a:rPr sz="2200" dirty="0">
                <a:latin typeface="Times New Roman" panose="02020603050405020304" pitchFamily="18" charset="0"/>
                <a:cs typeface="Times New Roman" panose="02020603050405020304" pitchFamily="18" charset="0"/>
              </a:rPr>
              <a:t>one </a:t>
            </a:r>
            <a:r>
              <a:rPr sz="2200" spc="-10" dirty="0">
                <a:latin typeface="Times New Roman" panose="02020603050405020304" pitchFamily="18" charset="0"/>
                <a:cs typeface="Times New Roman" panose="02020603050405020304" pitchFamily="18" charset="0"/>
              </a:rPr>
              <a:t>third </a:t>
            </a:r>
            <a:r>
              <a:rPr sz="2200" dirty="0">
                <a:latin typeface="Times New Roman" panose="02020603050405020304" pitchFamily="18" charset="0"/>
                <a:cs typeface="Times New Roman" panose="02020603050405020304" pitchFamily="18" charset="0"/>
              </a:rPr>
              <a:t>of </a:t>
            </a:r>
            <a:r>
              <a:rPr sz="2200" spc="-5" dirty="0">
                <a:latin typeface="Times New Roman" panose="02020603050405020304" pitchFamily="18" charset="0"/>
                <a:cs typeface="Times New Roman" panose="02020603050405020304" pitchFamily="18" charset="0"/>
              </a:rPr>
              <a:t>the  population </a:t>
            </a:r>
            <a:r>
              <a:rPr sz="2200" dirty="0">
                <a:latin typeface="Times New Roman" panose="02020603050405020304" pitchFamily="18" charset="0"/>
                <a:cs typeface="Times New Roman" panose="02020603050405020304" pitchFamily="18" charset="0"/>
              </a:rPr>
              <a:t>in </a:t>
            </a:r>
            <a:r>
              <a:rPr sz="2200" spc="-5" dirty="0">
                <a:latin typeface="Times New Roman" panose="02020603050405020304" pitchFamily="18" charset="0"/>
                <a:cs typeface="Times New Roman" panose="02020603050405020304" pitchFamily="18" charset="0"/>
              </a:rPr>
              <a:t>the </a:t>
            </a:r>
            <a:r>
              <a:rPr sz="2200" spc="-10" dirty="0">
                <a:latin typeface="Times New Roman" panose="02020603050405020304" pitchFamily="18" charset="0"/>
                <a:cs typeface="Times New Roman" panose="02020603050405020304" pitchFamily="18" charset="0"/>
              </a:rPr>
              <a:t>Region </a:t>
            </a:r>
            <a:r>
              <a:rPr sz="2200" dirty="0">
                <a:latin typeface="Times New Roman" panose="02020603050405020304" pitchFamily="18" charset="0"/>
                <a:cs typeface="Times New Roman" panose="02020603050405020304" pitchFamily="18" charset="0"/>
              </a:rPr>
              <a:t>is</a:t>
            </a:r>
            <a:r>
              <a:rPr sz="2200" spc="-25" dirty="0">
                <a:latin typeface="Times New Roman" panose="02020603050405020304" pitchFamily="18" charset="0"/>
                <a:cs typeface="Times New Roman" panose="02020603050405020304" pitchFamily="18" charset="0"/>
              </a:rPr>
              <a:t> </a:t>
            </a:r>
            <a:r>
              <a:rPr sz="2200" dirty="0" err="1">
                <a:latin typeface="Times New Roman" panose="02020603050405020304" pitchFamily="18" charset="0"/>
                <a:cs typeface="Times New Roman" panose="02020603050405020304" pitchFamily="18" charset="0"/>
              </a:rPr>
              <a:t>anaemic</a:t>
            </a:r>
            <a:r>
              <a:rPr sz="2200" dirty="0">
                <a:latin typeface="Times New Roman" panose="02020603050405020304" pitchFamily="18" charset="0"/>
                <a:cs typeface="Times New Roman" panose="02020603050405020304" pitchFamily="18" charset="0"/>
              </a:rPr>
              <a:t>.</a:t>
            </a:r>
          </a:p>
          <a:p>
            <a:pPr marL="355600" indent="-342900">
              <a:spcBef>
                <a:spcPts val="5"/>
              </a:spcBef>
              <a:buFont typeface="Arial"/>
              <a:buChar char="•"/>
              <a:tabLst>
                <a:tab pos="354965" algn="l"/>
                <a:tab pos="355600" algn="l"/>
              </a:tabLst>
            </a:pPr>
            <a:r>
              <a:rPr sz="2200" spc="-10" dirty="0">
                <a:latin typeface="Times New Roman" panose="02020603050405020304" pitchFamily="18" charset="0"/>
                <a:cs typeface="Times New Roman" panose="02020603050405020304" pitchFamily="18" charset="0"/>
              </a:rPr>
              <a:t>Pregnant </a:t>
            </a:r>
            <a:r>
              <a:rPr sz="2200" spc="-5" dirty="0">
                <a:latin typeface="Times New Roman" panose="02020603050405020304" pitchFamily="18" charset="0"/>
                <a:cs typeface="Times New Roman" panose="02020603050405020304" pitchFamily="18" charset="0"/>
              </a:rPr>
              <a:t>women </a:t>
            </a:r>
            <a:r>
              <a:rPr sz="2200" dirty="0">
                <a:latin typeface="Times New Roman" panose="02020603050405020304" pitchFamily="18" charset="0"/>
                <a:cs typeface="Times New Roman" panose="02020603050405020304" pitchFamily="18" charset="0"/>
              </a:rPr>
              <a:t>and </a:t>
            </a:r>
            <a:r>
              <a:rPr sz="2200" spc="-5" dirty="0">
                <a:latin typeface="Times New Roman" panose="02020603050405020304" pitchFamily="18" charset="0"/>
                <a:cs typeface="Times New Roman" panose="02020603050405020304" pitchFamily="18" charset="0"/>
              </a:rPr>
              <a:t>young </a:t>
            </a:r>
            <a:r>
              <a:rPr sz="2200" spc="-10" dirty="0">
                <a:latin typeface="Times New Roman" panose="02020603050405020304" pitchFamily="18" charset="0"/>
                <a:cs typeface="Times New Roman" panose="02020603050405020304" pitchFamily="18" charset="0"/>
              </a:rPr>
              <a:t>children are most </a:t>
            </a:r>
            <a:r>
              <a:rPr sz="2200" spc="-15" dirty="0">
                <a:latin typeface="Times New Roman" panose="02020603050405020304" pitchFamily="18" charset="0"/>
                <a:cs typeface="Times New Roman" panose="02020603050405020304" pitchFamily="18" charset="0"/>
              </a:rPr>
              <a:t>at</a:t>
            </a:r>
            <a:r>
              <a:rPr sz="2200" spc="-70" dirty="0">
                <a:latin typeface="Times New Roman" panose="02020603050405020304" pitchFamily="18" charset="0"/>
                <a:cs typeface="Times New Roman" panose="02020603050405020304" pitchFamily="18" charset="0"/>
              </a:rPr>
              <a:t> </a:t>
            </a:r>
            <a:r>
              <a:rPr sz="2200" spc="-5" dirty="0">
                <a:latin typeface="Times New Roman" panose="02020603050405020304" pitchFamily="18" charset="0"/>
                <a:cs typeface="Times New Roman" panose="02020603050405020304" pitchFamily="18" charset="0"/>
              </a:rPr>
              <a:t>risk</a:t>
            </a:r>
            <a:endParaRPr sz="2200" dirty="0">
              <a:latin typeface="Times New Roman" panose="02020603050405020304" pitchFamily="18" charset="0"/>
              <a:cs typeface="Times New Roman" panose="02020603050405020304" pitchFamily="18" charset="0"/>
            </a:endParaRPr>
          </a:p>
          <a:p>
            <a:pPr marL="756285" lvl="1" indent="-287020">
              <a:spcBef>
                <a:spcPts val="505"/>
              </a:spcBef>
              <a:buFont typeface="Arial"/>
              <a:buChar char="–"/>
              <a:tabLst>
                <a:tab pos="756285" algn="l"/>
                <a:tab pos="756920" algn="l"/>
              </a:tabLst>
            </a:pPr>
            <a:r>
              <a:rPr sz="2200" dirty="0">
                <a:latin typeface="Times New Roman" panose="02020603050405020304" pitchFamily="18" charset="0"/>
                <a:cs typeface="Times New Roman" panose="02020603050405020304" pitchFamily="18" charset="0"/>
              </a:rPr>
              <a:t>50% of </a:t>
            </a:r>
            <a:r>
              <a:rPr sz="2200" spc="-10" dirty="0">
                <a:latin typeface="Times New Roman" panose="02020603050405020304" pitchFamily="18" charset="0"/>
                <a:cs typeface="Times New Roman" panose="02020603050405020304" pitchFamily="18" charset="0"/>
              </a:rPr>
              <a:t>pregnant </a:t>
            </a:r>
            <a:r>
              <a:rPr sz="2200" spc="-5" dirty="0">
                <a:latin typeface="Times New Roman" panose="02020603050405020304" pitchFamily="18" charset="0"/>
                <a:cs typeface="Times New Roman" panose="02020603050405020304" pitchFamily="18" charset="0"/>
              </a:rPr>
              <a:t>women</a:t>
            </a:r>
            <a:r>
              <a:rPr sz="2200" spc="-25" dirty="0">
                <a:latin typeface="Times New Roman" panose="02020603050405020304" pitchFamily="18" charset="0"/>
                <a:cs typeface="Times New Roman" panose="02020603050405020304" pitchFamily="18" charset="0"/>
              </a:rPr>
              <a:t> </a:t>
            </a:r>
            <a:r>
              <a:rPr sz="2200" dirty="0">
                <a:latin typeface="Times New Roman" panose="02020603050405020304" pitchFamily="18" charset="0"/>
                <a:cs typeface="Times New Roman" panose="02020603050405020304" pitchFamily="18" charset="0"/>
              </a:rPr>
              <a:t>and</a:t>
            </a:r>
          </a:p>
          <a:p>
            <a:pPr marL="756285" lvl="1" indent="-287020">
              <a:spcBef>
                <a:spcPts val="480"/>
              </a:spcBef>
              <a:buFont typeface="Arial"/>
              <a:buChar char="–"/>
              <a:tabLst>
                <a:tab pos="756285" algn="l"/>
                <a:tab pos="756920" algn="l"/>
              </a:tabLst>
            </a:pPr>
            <a:r>
              <a:rPr sz="2200" dirty="0">
                <a:latin typeface="Times New Roman" panose="02020603050405020304" pitchFamily="18" charset="0"/>
                <a:cs typeface="Times New Roman" panose="02020603050405020304" pitchFamily="18" charset="0"/>
              </a:rPr>
              <a:t>63% of </a:t>
            </a:r>
            <a:r>
              <a:rPr sz="2200" spc="-5" dirty="0">
                <a:latin typeface="Times New Roman" panose="02020603050405020304" pitchFamily="18" charset="0"/>
                <a:cs typeface="Times New Roman" panose="02020603050405020304" pitchFamily="18" charset="0"/>
              </a:rPr>
              <a:t>children </a:t>
            </a:r>
            <a:r>
              <a:rPr sz="2200" dirty="0">
                <a:latin typeface="Times New Roman" panose="02020603050405020304" pitchFamily="18" charset="0"/>
                <a:cs typeface="Times New Roman" panose="02020603050405020304" pitchFamily="18" charset="0"/>
              </a:rPr>
              <a:t>under-5 </a:t>
            </a:r>
            <a:r>
              <a:rPr sz="2200" spc="-15" dirty="0">
                <a:latin typeface="Times New Roman" panose="02020603050405020304" pitchFamily="18" charset="0"/>
                <a:cs typeface="Times New Roman" panose="02020603050405020304" pitchFamily="18" charset="0"/>
              </a:rPr>
              <a:t>have </a:t>
            </a:r>
            <a:r>
              <a:rPr sz="2200" spc="-5" dirty="0">
                <a:latin typeface="Times New Roman" panose="02020603050405020304" pitchFamily="18" charset="0"/>
                <a:cs typeface="Times New Roman" panose="02020603050405020304" pitchFamily="18" charset="0"/>
              </a:rPr>
              <a:t>iron deficiency</a:t>
            </a:r>
            <a:r>
              <a:rPr sz="2200" spc="-50" dirty="0">
                <a:latin typeface="Times New Roman" panose="02020603050405020304" pitchFamily="18" charset="0"/>
                <a:cs typeface="Times New Roman" panose="02020603050405020304" pitchFamily="18" charset="0"/>
              </a:rPr>
              <a:t> </a:t>
            </a:r>
            <a:r>
              <a:rPr sz="2200" spc="-5" dirty="0" err="1">
                <a:latin typeface="Times New Roman" panose="02020603050405020304" pitchFamily="18" charset="0"/>
                <a:cs typeface="Times New Roman" panose="02020603050405020304" pitchFamily="18" charset="0"/>
              </a:rPr>
              <a:t>anaemia</a:t>
            </a:r>
            <a:r>
              <a:rPr sz="2200" spc="-5" dirty="0">
                <a:latin typeface="Times New Roman" panose="02020603050405020304" pitchFamily="18" charset="0"/>
                <a:cs typeface="Times New Roman" panose="02020603050405020304" pitchFamily="18" charset="0"/>
              </a:rPr>
              <a:t>.</a:t>
            </a:r>
            <a:endParaRPr sz="22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EA0F6AD5-7B47-FF3D-4695-F0486EB395E4}"/>
              </a:ext>
            </a:extLst>
          </p:cNvPr>
          <p:cNvPicPr>
            <a:picLocks noChangeAspect="1"/>
          </p:cNvPicPr>
          <p:nvPr/>
        </p:nvPicPr>
        <p:blipFill>
          <a:blip r:embed="rId2"/>
          <a:stretch>
            <a:fillRect/>
          </a:stretch>
        </p:blipFill>
        <p:spPr>
          <a:xfrm>
            <a:off x="7590667" y="1822311"/>
            <a:ext cx="2548349" cy="1786283"/>
          </a:xfrm>
          <a:prstGeom prst="rect">
            <a:avLst/>
          </a:prstGeom>
        </p:spPr>
      </p:pic>
      <p:sp>
        <p:nvSpPr>
          <p:cNvPr id="5" name="object 3">
            <a:extLst>
              <a:ext uri="{FF2B5EF4-FFF2-40B4-BE49-F238E27FC236}">
                <a16:creationId xmlns:a16="http://schemas.microsoft.com/office/drawing/2014/main" id="{D39B2098-B6AE-655B-11E4-F67545059213}"/>
              </a:ext>
            </a:extLst>
          </p:cNvPr>
          <p:cNvSpPr txBox="1"/>
          <p:nvPr/>
        </p:nvSpPr>
        <p:spPr>
          <a:xfrm>
            <a:off x="752611" y="3207396"/>
            <a:ext cx="9033413" cy="2808461"/>
          </a:xfrm>
          <a:prstGeom prst="rect">
            <a:avLst/>
          </a:prstGeom>
        </p:spPr>
        <p:txBody>
          <a:bodyPr vert="horz" wrap="square" lIns="0" tIns="12700" rIns="0" bIns="0" rtlCol="0">
            <a:spAutoFit/>
          </a:bodyPr>
          <a:lstStyle/>
          <a:p>
            <a:pPr marL="355600" indent="-342900">
              <a:spcBef>
                <a:spcPts val="100"/>
              </a:spcBef>
              <a:buFont typeface="Arial"/>
              <a:buChar char="•"/>
              <a:tabLst>
                <a:tab pos="354965" algn="l"/>
                <a:tab pos="355600" algn="l"/>
                <a:tab pos="1021080" algn="l"/>
              </a:tabLst>
            </a:pPr>
            <a:endParaRPr lang="en-US" sz="2400" b="1" spc="-10" dirty="0">
              <a:solidFill>
                <a:srgbClr val="002060"/>
              </a:solidFill>
              <a:latin typeface="Calibri"/>
              <a:cs typeface="Calibri"/>
            </a:endParaRPr>
          </a:p>
          <a:p>
            <a:pPr marL="355600" indent="-342900">
              <a:spcBef>
                <a:spcPts val="100"/>
              </a:spcBef>
              <a:buFont typeface="Arial"/>
              <a:buChar char="•"/>
              <a:tabLst>
                <a:tab pos="354965" algn="l"/>
                <a:tab pos="355600" algn="l"/>
                <a:tab pos="1021080" algn="l"/>
              </a:tabLst>
            </a:pPr>
            <a:endParaRPr lang="en-US" sz="2400" b="1" spc="-10" dirty="0">
              <a:solidFill>
                <a:srgbClr val="002060"/>
              </a:solidFill>
              <a:latin typeface="Calibri"/>
              <a:cs typeface="Calibri"/>
            </a:endParaRPr>
          </a:p>
          <a:p>
            <a:pPr marL="355600" indent="-342900">
              <a:spcBef>
                <a:spcPts val="100"/>
              </a:spcBef>
              <a:buFont typeface="Arial"/>
              <a:buChar char="•"/>
              <a:tabLst>
                <a:tab pos="354965" algn="l"/>
                <a:tab pos="355600" algn="l"/>
                <a:tab pos="1021080" algn="l"/>
              </a:tabLst>
            </a:pPr>
            <a:r>
              <a:rPr sz="2200" spc="-10" dirty="0">
                <a:latin typeface="Times New Roman" panose="02020603050405020304" pitchFamily="18" charset="0"/>
                <a:cs typeface="Times New Roman" panose="02020603050405020304" pitchFamily="18" charset="0"/>
              </a:rPr>
              <a:t>75%	</a:t>
            </a:r>
            <a:r>
              <a:rPr sz="2200" spc="-5" dirty="0">
                <a:latin typeface="Times New Roman" panose="02020603050405020304" pitchFamily="18" charset="0"/>
                <a:cs typeface="Times New Roman" panose="02020603050405020304" pitchFamily="18" charset="0"/>
              </a:rPr>
              <a:t>bound </a:t>
            </a:r>
            <a:r>
              <a:rPr sz="2200" dirty="0">
                <a:latin typeface="Times New Roman" panose="02020603050405020304" pitchFamily="18" charset="0"/>
                <a:cs typeface="Times New Roman" panose="02020603050405020304" pitchFamily="18" charset="0"/>
              </a:rPr>
              <a:t>in heme </a:t>
            </a:r>
            <a:r>
              <a:rPr sz="2200" spc="-10" dirty="0">
                <a:latin typeface="Times New Roman" panose="02020603050405020304" pitchFamily="18" charset="0"/>
                <a:cs typeface="Times New Roman" panose="02020603050405020304" pitchFamily="18" charset="0"/>
              </a:rPr>
              <a:t>proteins </a:t>
            </a:r>
            <a:r>
              <a:rPr sz="2200" spc="-5" dirty="0">
                <a:latin typeface="Times New Roman" panose="02020603050405020304" pitchFamily="18" charset="0"/>
                <a:cs typeface="Times New Roman" panose="02020603050405020304" pitchFamily="18" charset="0"/>
              </a:rPr>
              <a:t>(hemoglobin </a:t>
            </a:r>
            <a:r>
              <a:rPr sz="2200" dirty="0">
                <a:latin typeface="Times New Roman" panose="02020603050405020304" pitchFamily="18" charset="0"/>
                <a:cs typeface="Times New Roman" panose="02020603050405020304" pitchFamily="18" charset="0"/>
              </a:rPr>
              <a:t>and</a:t>
            </a:r>
            <a:r>
              <a:rPr sz="2200" spc="-50" dirty="0">
                <a:latin typeface="Times New Roman" panose="02020603050405020304" pitchFamily="18" charset="0"/>
                <a:cs typeface="Times New Roman" panose="02020603050405020304" pitchFamily="18" charset="0"/>
              </a:rPr>
              <a:t> </a:t>
            </a:r>
            <a:r>
              <a:rPr sz="2200" spc="-10" dirty="0">
                <a:latin typeface="Times New Roman" panose="02020603050405020304" pitchFamily="18" charset="0"/>
                <a:cs typeface="Times New Roman" panose="02020603050405020304" pitchFamily="18" charset="0"/>
              </a:rPr>
              <a:t>myoglobin).</a:t>
            </a:r>
            <a:endParaRPr lang="en-US" sz="2200" dirty="0">
              <a:latin typeface="Times New Roman" panose="02020603050405020304" pitchFamily="18" charset="0"/>
              <a:cs typeface="Times New Roman" panose="02020603050405020304" pitchFamily="18" charset="0"/>
            </a:endParaRPr>
          </a:p>
          <a:p>
            <a:pPr marL="355600" marR="5080" indent="-342900">
              <a:buFont typeface="Arial" panose="020B0604020202020204" pitchFamily="34" charset="0"/>
              <a:buChar char="•"/>
              <a:tabLst>
                <a:tab pos="354965" algn="l"/>
                <a:tab pos="355600" algn="l"/>
              </a:tabLst>
            </a:pPr>
            <a:r>
              <a:rPr sz="2200" dirty="0">
                <a:latin typeface="Times New Roman" panose="02020603050405020304" pitchFamily="18" charset="0"/>
                <a:cs typeface="Times New Roman" panose="02020603050405020304" pitchFamily="18" charset="0"/>
              </a:rPr>
              <a:t>In </a:t>
            </a:r>
            <a:r>
              <a:rPr sz="2200" spc="-5" dirty="0">
                <a:latin typeface="Times New Roman" panose="02020603050405020304" pitchFamily="18" charset="0"/>
                <a:cs typeface="Times New Roman" panose="02020603050405020304" pitchFamily="18" charset="0"/>
              </a:rPr>
              <a:t>normal subjects </a:t>
            </a:r>
            <a:r>
              <a:rPr sz="2200" dirty="0">
                <a:latin typeface="Times New Roman" panose="02020603050405020304" pitchFamily="18" charset="0"/>
                <a:cs typeface="Times New Roman" panose="02020603050405020304" pitchFamily="18" charset="0"/>
              </a:rPr>
              <a:t>- small </a:t>
            </a:r>
            <a:r>
              <a:rPr sz="2200" spc="-5" dirty="0">
                <a:latin typeface="Times New Roman" panose="02020603050405020304" pitchFamily="18" charset="0"/>
                <a:cs typeface="Times New Roman" panose="02020603050405020304" pitchFamily="18" charset="0"/>
              </a:rPr>
              <a:t>amount </a:t>
            </a:r>
            <a:r>
              <a:rPr sz="2200" dirty="0">
                <a:latin typeface="Times New Roman" panose="02020603050405020304" pitchFamily="18" charset="0"/>
                <a:cs typeface="Times New Roman" panose="02020603050405020304" pitchFamily="18" charset="0"/>
              </a:rPr>
              <a:t>of </a:t>
            </a:r>
            <a:r>
              <a:rPr sz="2200" spc="-10" dirty="0">
                <a:latin typeface="Times New Roman" panose="02020603050405020304" pitchFamily="18" charset="0"/>
                <a:cs typeface="Times New Roman" panose="02020603050405020304" pitchFamily="18" charset="0"/>
              </a:rPr>
              <a:t>iron </a:t>
            </a:r>
            <a:r>
              <a:rPr sz="2200" spc="-15" dirty="0">
                <a:latin typeface="Times New Roman" panose="02020603050405020304" pitchFamily="18" charset="0"/>
                <a:cs typeface="Times New Roman" panose="02020603050405020304" pitchFamily="18" charset="0"/>
              </a:rPr>
              <a:t>enters </a:t>
            </a:r>
            <a:r>
              <a:rPr sz="2200" dirty="0">
                <a:latin typeface="Times New Roman" panose="02020603050405020304" pitchFamily="18" charset="0"/>
                <a:cs typeface="Times New Roman" panose="02020603050405020304" pitchFamily="18" charset="0"/>
              </a:rPr>
              <a:t>and </a:t>
            </a:r>
            <a:r>
              <a:rPr sz="2200" spc="-10" dirty="0">
                <a:latin typeface="Times New Roman" panose="02020603050405020304" pitchFamily="18" charset="0"/>
                <a:cs typeface="Times New Roman" panose="02020603050405020304" pitchFamily="18" charset="0"/>
              </a:rPr>
              <a:t>leaves </a:t>
            </a:r>
            <a:r>
              <a:rPr sz="2200" spc="-5" dirty="0">
                <a:latin typeface="Times New Roman" panose="02020603050405020304" pitchFamily="18" charset="0"/>
                <a:cs typeface="Times New Roman" panose="02020603050405020304" pitchFamily="18" charset="0"/>
              </a:rPr>
              <a:t>the  </a:t>
            </a:r>
            <a:r>
              <a:rPr sz="2200" dirty="0">
                <a:latin typeface="Times New Roman" panose="02020603050405020304" pitchFamily="18" charset="0"/>
                <a:cs typeface="Times New Roman" panose="02020603050405020304" pitchFamily="18" charset="0"/>
              </a:rPr>
              <a:t>body on a </a:t>
            </a:r>
            <a:r>
              <a:rPr sz="2200" spc="-5" dirty="0">
                <a:latin typeface="Times New Roman" panose="02020603050405020304" pitchFamily="18" charset="0"/>
                <a:cs typeface="Times New Roman" panose="02020603050405020304" pitchFamily="18" charset="0"/>
              </a:rPr>
              <a:t>daily</a:t>
            </a:r>
            <a:r>
              <a:rPr sz="2200" spc="-40" dirty="0">
                <a:latin typeface="Times New Roman" panose="02020603050405020304" pitchFamily="18" charset="0"/>
                <a:cs typeface="Times New Roman" panose="02020603050405020304" pitchFamily="18" charset="0"/>
              </a:rPr>
              <a:t> </a:t>
            </a:r>
            <a:r>
              <a:rPr sz="2200" dirty="0">
                <a:latin typeface="Times New Roman" panose="02020603050405020304" pitchFamily="18" charset="0"/>
                <a:cs typeface="Times New Roman" panose="02020603050405020304" pitchFamily="18" charset="0"/>
              </a:rPr>
              <a:t>basis.</a:t>
            </a:r>
          </a:p>
          <a:p>
            <a:pPr marL="355600" marR="530860" indent="-342900">
              <a:buFont typeface="Arial"/>
              <a:buChar char="•"/>
              <a:tabLst>
                <a:tab pos="354965" algn="l"/>
                <a:tab pos="355600" algn="l"/>
              </a:tabLst>
            </a:pPr>
            <a:r>
              <a:rPr sz="2200" spc="-10" dirty="0">
                <a:latin typeface="Times New Roman" panose="02020603050405020304" pitchFamily="18" charset="0"/>
                <a:cs typeface="Times New Roman" panose="02020603050405020304" pitchFamily="18" charset="0"/>
              </a:rPr>
              <a:t>Iron </a:t>
            </a:r>
            <a:r>
              <a:rPr sz="2200" spc="-5" dirty="0">
                <a:latin typeface="Times New Roman" panose="02020603050405020304" pitchFamily="18" charset="0"/>
                <a:cs typeface="Times New Roman" panose="02020603050405020304" pitchFamily="18" charset="0"/>
              </a:rPr>
              <a:t>balance </a:t>
            </a:r>
            <a:r>
              <a:rPr sz="2200" dirty="0">
                <a:latin typeface="Times New Roman" panose="02020603050405020304" pitchFamily="18" charset="0"/>
                <a:cs typeface="Times New Roman" panose="02020603050405020304" pitchFamily="18" charset="0"/>
              </a:rPr>
              <a:t>is </a:t>
            </a:r>
            <a:r>
              <a:rPr sz="2200" spc="-5" dirty="0">
                <a:latin typeface="Times New Roman" panose="02020603050405020304" pitchFamily="18" charset="0"/>
                <a:cs typeface="Times New Roman" panose="02020603050405020304" pitchFamily="18" charset="0"/>
              </a:rPr>
              <a:t>achieved primarily </a:t>
            </a:r>
            <a:r>
              <a:rPr sz="2200" spc="-10" dirty="0">
                <a:latin typeface="Times New Roman" panose="02020603050405020304" pitchFamily="18" charset="0"/>
                <a:cs typeface="Times New Roman" panose="02020603050405020304" pitchFamily="18" charset="0"/>
              </a:rPr>
              <a:t>by </a:t>
            </a:r>
            <a:r>
              <a:rPr sz="2200" spc="-5" dirty="0">
                <a:latin typeface="Times New Roman" panose="02020603050405020304" pitchFamily="18" charset="0"/>
                <a:cs typeface="Times New Roman" panose="02020603050405020304" pitchFamily="18" charset="0"/>
              </a:rPr>
              <a:t>mechanisms </a:t>
            </a:r>
            <a:r>
              <a:rPr sz="2200" spc="-10" dirty="0">
                <a:latin typeface="Times New Roman" panose="02020603050405020304" pitchFamily="18" charset="0"/>
                <a:cs typeface="Times New Roman" panose="02020603050405020304" pitchFamily="18" charset="0"/>
              </a:rPr>
              <a:t>affecting  intestinal </a:t>
            </a:r>
            <a:r>
              <a:rPr sz="2200" spc="-5" dirty="0">
                <a:latin typeface="Times New Roman" panose="02020603050405020304" pitchFamily="18" charset="0"/>
                <a:cs typeface="Times New Roman" panose="02020603050405020304" pitchFamily="18" charset="0"/>
              </a:rPr>
              <a:t>absorption </a:t>
            </a:r>
            <a:r>
              <a:rPr sz="2200" dirty="0">
                <a:latin typeface="Times New Roman" panose="02020603050405020304" pitchFamily="18" charset="0"/>
                <a:cs typeface="Times New Roman" panose="02020603050405020304" pitchFamily="18" charset="0"/>
              </a:rPr>
              <a:t>and</a:t>
            </a:r>
            <a:r>
              <a:rPr sz="2200" spc="15" dirty="0">
                <a:latin typeface="Times New Roman" panose="02020603050405020304" pitchFamily="18" charset="0"/>
                <a:cs typeface="Times New Roman" panose="02020603050405020304" pitchFamily="18" charset="0"/>
              </a:rPr>
              <a:t> </a:t>
            </a:r>
            <a:r>
              <a:rPr sz="2200" spc="-10" dirty="0">
                <a:latin typeface="Times New Roman" panose="02020603050405020304" pitchFamily="18" charset="0"/>
                <a:cs typeface="Times New Roman" panose="02020603050405020304" pitchFamily="18" charset="0"/>
              </a:rPr>
              <a:t>transport.</a:t>
            </a:r>
            <a:endParaRPr sz="2200" dirty="0">
              <a:latin typeface="Times New Roman" panose="02020603050405020304" pitchFamily="18" charset="0"/>
              <a:cs typeface="Times New Roman" panose="02020603050405020304" pitchFamily="18" charset="0"/>
            </a:endParaRPr>
          </a:p>
          <a:p>
            <a:pPr marL="355600" marR="586105" indent="-342900">
              <a:buFont typeface="Arial"/>
              <a:buChar char="•"/>
              <a:tabLst>
                <a:tab pos="354965" algn="l"/>
                <a:tab pos="355600" algn="l"/>
              </a:tabLst>
            </a:pPr>
            <a:r>
              <a:rPr sz="2200" dirty="0">
                <a:latin typeface="Times New Roman" panose="02020603050405020304" pitchFamily="18" charset="0"/>
                <a:cs typeface="Times New Roman" panose="02020603050405020304" pitchFamily="18" charset="0"/>
              </a:rPr>
              <a:t>In </a:t>
            </a:r>
            <a:r>
              <a:rPr sz="2200" spc="-15" dirty="0">
                <a:latin typeface="Times New Roman" panose="02020603050405020304" pitchFamily="18" charset="0"/>
                <a:cs typeface="Times New Roman" panose="02020603050405020304" pitchFamily="18" charset="0"/>
              </a:rPr>
              <a:t>infants </a:t>
            </a:r>
            <a:r>
              <a:rPr sz="2200" dirty="0">
                <a:latin typeface="Times New Roman" panose="02020603050405020304" pitchFamily="18" charset="0"/>
                <a:cs typeface="Times New Roman" panose="02020603050405020304" pitchFamily="18" charset="0"/>
              </a:rPr>
              <a:t>and </a:t>
            </a:r>
            <a:r>
              <a:rPr sz="2200" spc="-10" dirty="0">
                <a:latin typeface="Times New Roman" panose="02020603050405020304" pitchFamily="18" charset="0"/>
                <a:cs typeface="Times New Roman" panose="02020603050405020304" pitchFamily="18" charset="0"/>
              </a:rPr>
              <a:t>children, </a:t>
            </a:r>
            <a:r>
              <a:rPr sz="2200" spc="-5" dirty="0">
                <a:latin typeface="Times New Roman" panose="02020603050405020304" pitchFamily="18" charset="0"/>
                <a:cs typeface="Times New Roman" panose="02020603050405020304" pitchFamily="18" charset="0"/>
              </a:rPr>
              <a:t>30% </a:t>
            </a:r>
            <a:r>
              <a:rPr sz="2200" dirty="0">
                <a:latin typeface="Times New Roman" panose="02020603050405020304" pitchFamily="18" charset="0"/>
                <a:cs typeface="Times New Roman" panose="02020603050405020304" pitchFamily="18" charset="0"/>
              </a:rPr>
              <a:t>of </a:t>
            </a:r>
            <a:r>
              <a:rPr sz="2200" spc="-5" dirty="0">
                <a:latin typeface="Times New Roman" panose="02020603050405020304" pitchFamily="18" charset="0"/>
                <a:cs typeface="Times New Roman" panose="02020603050405020304" pitchFamily="18" charset="0"/>
              </a:rPr>
              <a:t>daily </a:t>
            </a:r>
            <a:r>
              <a:rPr sz="2200" spc="-10" dirty="0">
                <a:latin typeface="Times New Roman" panose="02020603050405020304" pitchFamily="18" charset="0"/>
                <a:cs typeface="Times New Roman" panose="02020603050405020304" pitchFamily="18" charset="0"/>
              </a:rPr>
              <a:t>iron </a:t>
            </a:r>
            <a:r>
              <a:rPr sz="2200" dirty="0">
                <a:latin typeface="Times New Roman" panose="02020603050405020304" pitchFamily="18" charset="0"/>
                <a:cs typeface="Times New Roman" panose="02020603050405020304" pitchFamily="18" charset="0"/>
              </a:rPr>
              <a:t>needs </a:t>
            </a:r>
            <a:r>
              <a:rPr sz="2200" spc="-10" dirty="0">
                <a:latin typeface="Times New Roman" panose="02020603050405020304" pitchFamily="18" charset="0"/>
                <a:cs typeface="Times New Roman" panose="02020603050405020304" pitchFamily="18" charset="0"/>
              </a:rPr>
              <a:t>must </a:t>
            </a:r>
            <a:r>
              <a:rPr sz="2200" spc="-5" dirty="0">
                <a:latin typeface="Times New Roman" panose="02020603050405020304" pitchFamily="18" charset="0"/>
                <a:cs typeface="Times New Roman" panose="02020603050405020304" pitchFamily="18" charset="0"/>
              </a:rPr>
              <a:t>come  </a:t>
            </a:r>
            <a:r>
              <a:rPr sz="2200" spc="-10" dirty="0">
                <a:latin typeface="Times New Roman" panose="02020603050405020304" pitchFamily="18" charset="0"/>
                <a:cs typeface="Times New Roman" panose="02020603050405020304" pitchFamily="18" charset="0"/>
              </a:rPr>
              <a:t>from</a:t>
            </a:r>
            <a:r>
              <a:rPr sz="2200" spc="-25" dirty="0">
                <a:latin typeface="Times New Roman" panose="02020603050405020304" pitchFamily="18" charset="0"/>
                <a:cs typeface="Times New Roman" panose="02020603050405020304" pitchFamily="18" charset="0"/>
              </a:rPr>
              <a:t> </a:t>
            </a:r>
            <a:r>
              <a:rPr sz="2200" spc="-5" dirty="0">
                <a:latin typeface="Times New Roman" panose="02020603050405020304" pitchFamily="18" charset="0"/>
                <a:cs typeface="Times New Roman" panose="02020603050405020304" pitchFamily="18" charset="0"/>
              </a:rPr>
              <a:t>diet.</a:t>
            </a:r>
            <a:endParaRPr sz="2200" dirty="0">
              <a:latin typeface="Times New Roman" panose="02020603050405020304" pitchFamily="18" charset="0"/>
              <a:cs typeface="Times New Roman" panose="02020603050405020304" pitchFamily="18" charset="0"/>
            </a:endParaRPr>
          </a:p>
        </p:txBody>
      </p:sp>
      <p:sp>
        <p:nvSpPr>
          <p:cNvPr id="6" name="object 2">
            <a:extLst>
              <a:ext uri="{FF2B5EF4-FFF2-40B4-BE49-F238E27FC236}">
                <a16:creationId xmlns:a16="http://schemas.microsoft.com/office/drawing/2014/main" id="{854683F9-046B-7293-0905-5DB6D5E434D0}"/>
              </a:ext>
            </a:extLst>
          </p:cNvPr>
          <p:cNvSpPr txBox="1">
            <a:spLocks/>
          </p:cNvSpPr>
          <p:nvPr/>
        </p:nvSpPr>
        <p:spPr>
          <a:xfrm>
            <a:off x="877387" y="3509849"/>
            <a:ext cx="3515360" cy="505908"/>
          </a:xfrm>
          <a:prstGeom prst="rect">
            <a:avLst/>
          </a:prstGeom>
        </p:spPr>
        <p:txBody>
          <a:bodyPr vert="horz" wrap="square" lIns="0" tIns="1333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5"/>
              </a:spcBef>
            </a:pPr>
            <a:r>
              <a:rPr lang="en-US" sz="3200" b="1" spc="-15" dirty="0">
                <a:latin typeface="Calibri"/>
                <a:cs typeface="Calibri"/>
              </a:rPr>
              <a:t>IRON</a:t>
            </a:r>
            <a:r>
              <a:rPr lang="en-US" sz="3200" b="1" spc="-55" dirty="0">
                <a:latin typeface="Calibri"/>
                <a:cs typeface="Calibri"/>
              </a:rPr>
              <a:t> </a:t>
            </a:r>
            <a:r>
              <a:rPr lang="en-US" sz="3200" b="1" spc="-10" dirty="0">
                <a:latin typeface="Calibri"/>
                <a:cs typeface="Calibri"/>
              </a:rPr>
              <a:t>BALANCE</a:t>
            </a:r>
          </a:p>
        </p:txBody>
      </p:sp>
      <p:sp>
        <p:nvSpPr>
          <p:cNvPr id="7" name="Rectangle: Rounded Corners 6">
            <a:extLst>
              <a:ext uri="{FF2B5EF4-FFF2-40B4-BE49-F238E27FC236}">
                <a16:creationId xmlns:a16="http://schemas.microsoft.com/office/drawing/2014/main" id="{DEE58CC3-F482-F2A4-0A96-63A27EE274D2}"/>
              </a:ext>
            </a:extLst>
          </p:cNvPr>
          <p:cNvSpPr/>
          <p:nvPr/>
        </p:nvSpPr>
        <p:spPr>
          <a:xfrm>
            <a:off x="8032885" y="790737"/>
            <a:ext cx="2743200" cy="571500"/>
          </a:xfrm>
          <a:prstGeom prst="roundRect">
            <a:avLst/>
          </a:prstGeom>
          <a:solidFill>
            <a:schemeClr val="bg1">
              <a:lumMod val="10000"/>
            </a:schemeClr>
          </a:solidFill>
        </p:spPr>
        <p:style>
          <a:lnRef idx="2">
            <a:schemeClr val="dk1">
              <a:shade val="15000"/>
            </a:schemeClr>
          </a:lnRef>
          <a:fillRef idx="1">
            <a:schemeClr val="dk1"/>
          </a:fillRef>
          <a:effectRef idx="0">
            <a:schemeClr val="dk1"/>
          </a:effectRef>
          <a:fontRef idx="minor">
            <a:schemeClr val="lt1"/>
          </a:fontRef>
        </p:style>
        <p:txBody>
          <a:bodyPr anchor="ctr"/>
          <a:lstStyle/>
          <a:p>
            <a:pPr algn="ctr">
              <a:defRPr/>
            </a:pPr>
            <a:r>
              <a:rPr lang="en-US" sz="1400" b="1" dirty="0"/>
              <a:t>VERTICAL    INTEGRATION </a:t>
            </a:r>
            <a:endParaRPr lang="en-PK" sz="1400"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1C0562-F08C-8282-D5C2-92EA3DEC7159}"/>
              </a:ext>
            </a:extLst>
          </p:cNvPr>
          <p:cNvSpPr>
            <a:spLocks noGrp="1"/>
          </p:cNvSpPr>
          <p:nvPr>
            <p:ph type="title"/>
          </p:nvPr>
        </p:nvSpPr>
        <p:spPr>
          <a:xfrm>
            <a:off x="839788" y="365126"/>
            <a:ext cx="10515600" cy="823912"/>
          </a:xfrm>
        </p:spPr>
        <p:txBody>
          <a:bodyPr/>
          <a:lstStyle/>
          <a:p>
            <a:r>
              <a:rPr lang="en-US" dirty="0"/>
              <a:t>               </a:t>
            </a:r>
            <a:endParaRPr lang="en-PK" dirty="0"/>
          </a:p>
        </p:txBody>
      </p:sp>
      <p:sp>
        <p:nvSpPr>
          <p:cNvPr id="5" name="Text Placeholder 4">
            <a:extLst>
              <a:ext uri="{FF2B5EF4-FFF2-40B4-BE49-F238E27FC236}">
                <a16:creationId xmlns:a16="http://schemas.microsoft.com/office/drawing/2014/main" id="{12657020-A005-E191-93DA-41F7613F3B8F}"/>
              </a:ext>
            </a:extLst>
          </p:cNvPr>
          <p:cNvSpPr>
            <a:spLocks noGrp="1"/>
          </p:cNvSpPr>
          <p:nvPr>
            <p:ph type="body" idx="1"/>
          </p:nvPr>
        </p:nvSpPr>
        <p:spPr/>
        <p:txBody>
          <a:bodyPr/>
          <a:lstStyle/>
          <a:p>
            <a:r>
              <a:rPr lang="en-US" sz="2400" b="1" dirty="0">
                <a:latin typeface="Times New Roman" panose="02020603050405020304" pitchFamily="18" charset="0"/>
                <a:cs typeface="Times New Roman" panose="02020603050405020304" pitchFamily="18" charset="0"/>
              </a:rPr>
              <a:t>IRON PHYSIOLOGY</a:t>
            </a:r>
            <a:endParaRPr lang="en-PK" dirty="0"/>
          </a:p>
        </p:txBody>
      </p:sp>
      <p:sp>
        <p:nvSpPr>
          <p:cNvPr id="7" name="Text Placeholder 6">
            <a:extLst>
              <a:ext uri="{FF2B5EF4-FFF2-40B4-BE49-F238E27FC236}">
                <a16:creationId xmlns:a16="http://schemas.microsoft.com/office/drawing/2014/main" id="{E75909DC-E395-8D86-A244-CFB5EA9A171B}"/>
              </a:ext>
            </a:extLst>
          </p:cNvPr>
          <p:cNvSpPr>
            <a:spLocks noGrp="1"/>
          </p:cNvSpPr>
          <p:nvPr>
            <p:ph type="body" sz="quarter" idx="3"/>
          </p:nvPr>
        </p:nvSpPr>
        <p:spPr/>
        <p:txBody>
          <a:bodyPr/>
          <a:lstStyle/>
          <a:p>
            <a:r>
              <a:rPr lang="en-US" dirty="0"/>
              <a:t>FORMS OF IRON </a:t>
            </a:r>
            <a:endParaRPr lang="en-PK" dirty="0"/>
          </a:p>
        </p:txBody>
      </p:sp>
      <p:sp>
        <p:nvSpPr>
          <p:cNvPr id="8" name="Content Placeholder 7">
            <a:extLst>
              <a:ext uri="{FF2B5EF4-FFF2-40B4-BE49-F238E27FC236}">
                <a16:creationId xmlns:a16="http://schemas.microsoft.com/office/drawing/2014/main" id="{A38374A0-71F9-01BB-468B-67694CE6BF48}"/>
              </a:ext>
            </a:extLst>
          </p:cNvPr>
          <p:cNvSpPr>
            <a:spLocks noGrp="1"/>
          </p:cNvSpPr>
          <p:nvPr>
            <p:ph sz="quarter" idx="4"/>
          </p:nvPr>
        </p:nvSpPr>
        <p:spPr>
          <a:xfrm>
            <a:off x="6194426" y="2505075"/>
            <a:ext cx="5160961" cy="3684588"/>
          </a:xfrm>
        </p:spPr>
        <p:txBody>
          <a:bodyPr/>
          <a:lstStyle/>
          <a:p>
            <a:pPr algn="l">
              <a:lnSpc>
                <a:spcPts val="1650"/>
              </a:lnSpc>
              <a:spcBef>
                <a:spcPts val="750"/>
              </a:spcBef>
              <a:spcAft>
                <a:spcPts val="600"/>
              </a:spcAft>
              <a:buFont typeface="Arial" panose="020B0604020202020204" pitchFamily="34" charset="0"/>
              <a:buChar char="•"/>
            </a:pPr>
            <a:r>
              <a:rPr lang="en-US" sz="2000" b="1" i="0" dirty="0">
                <a:effectLst/>
                <a:latin typeface="Times New Roman" panose="02020603050405020304" pitchFamily="18" charset="0"/>
                <a:cs typeface="Times New Roman" panose="02020603050405020304" pitchFamily="18" charset="0"/>
              </a:rPr>
              <a:t>Heme iron</a:t>
            </a:r>
          </a:p>
          <a:p>
            <a:pPr lvl="1">
              <a:lnSpc>
                <a:spcPts val="1650"/>
              </a:lnSpc>
              <a:spcBef>
                <a:spcPts val="750"/>
              </a:spcBef>
              <a:spcAft>
                <a:spcPts val="600"/>
              </a:spcAft>
            </a:pPr>
            <a:r>
              <a:rPr lang="en-US" sz="2000" i="0" dirty="0">
                <a:effectLst/>
                <a:latin typeface="Times New Roman" panose="02020603050405020304" pitchFamily="18" charset="0"/>
                <a:cs typeface="Times New Roman" panose="02020603050405020304" pitchFamily="18" charset="0"/>
              </a:rPr>
              <a:t>Found in meat, fish, and poultry, heme iron is the most easily absorbed form of iron, with the body absorbing up to 30% of it. </a:t>
            </a:r>
          </a:p>
          <a:p>
            <a:pPr algn="l">
              <a:lnSpc>
                <a:spcPts val="1650"/>
              </a:lnSpc>
              <a:spcBef>
                <a:spcPts val="750"/>
              </a:spcBef>
              <a:spcAft>
                <a:spcPts val="1500"/>
              </a:spcAft>
              <a:buFont typeface="Arial" panose="020B0604020202020204" pitchFamily="34" charset="0"/>
              <a:buChar char="•"/>
            </a:pPr>
            <a:r>
              <a:rPr lang="en-US" sz="2000" b="1" i="0" dirty="0">
                <a:effectLst/>
                <a:latin typeface="Times New Roman" panose="02020603050405020304" pitchFamily="18" charset="0"/>
                <a:cs typeface="Times New Roman" panose="02020603050405020304" pitchFamily="18" charset="0"/>
              </a:rPr>
              <a:t>Non-heme iron</a:t>
            </a:r>
          </a:p>
          <a:p>
            <a:pPr marL="457200" lvl="1" indent="0">
              <a:lnSpc>
                <a:spcPts val="1650"/>
              </a:lnSpc>
              <a:spcBef>
                <a:spcPts val="750"/>
              </a:spcBef>
              <a:spcAft>
                <a:spcPts val="1500"/>
              </a:spcAft>
              <a:buNone/>
            </a:pPr>
            <a:r>
              <a:rPr lang="en-US" sz="2000" dirty="0">
                <a:latin typeface="Times New Roman" panose="02020603050405020304" pitchFamily="18" charset="0"/>
                <a:cs typeface="Times New Roman" panose="02020603050405020304" pitchFamily="18" charset="0"/>
              </a:rPr>
              <a:t>F</a:t>
            </a:r>
            <a:r>
              <a:rPr lang="en-US" sz="2000" i="0" dirty="0">
                <a:effectLst/>
                <a:latin typeface="Times New Roman" panose="02020603050405020304" pitchFamily="18" charset="0"/>
                <a:cs typeface="Times New Roman" panose="02020603050405020304" pitchFamily="18" charset="0"/>
              </a:rPr>
              <a:t>ound in plant-based foods like fruits, vegetables, nuts, beans, lentils, whole grains, and some seeds, non-heme iron is less well absorbed, with the body absorbing only 2–10% of it. </a:t>
            </a:r>
          </a:p>
          <a:p>
            <a:endParaRPr lang="en-PK" dirty="0"/>
          </a:p>
        </p:txBody>
      </p:sp>
      <p:sp>
        <p:nvSpPr>
          <p:cNvPr id="9" name="object 3">
            <a:extLst>
              <a:ext uri="{FF2B5EF4-FFF2-40B4-BE49-F238E27FC236}">
                <a16:creationId xmlns:a16="http://schemas.microsoft.com/office/drawing/2014/main" id="{BFA53D8F-62CA-8589-57FC-5F3A44065DF9}"/>
              </a:ext>
            </a:extLst>
          </p:cNvPr>
          <p:cNvSpPr>
            <a:spLocks noGrp="1"/>
          </p:cNvSpPr>
          <p:nvPr>
            <p:ph sz="half" idx="2"/>
          </p:nvPr>
        </p:nvSpPr>
        <p:spPr>
          <a:xfrm>
            <a:off x="839788" y="2505075"/>
            <a:ext cx="5157787" cy="3684588"/>
          </a:xfrm>
          <a:prstGeom prst="rect">
            <a:avLst/>
          </a:prstGeom>
          <a:blipFill>
            <a:blip r:embed="rId2" cstate="print"/>
            <a:stretch>
              <a:fillRect/>
            </a:stretch>
          </a:blipFill>
        </p:spPr>
        <p:txBody>
          <a:bodyPr wrap="square" lIns="0" tIns="0" rIns="0" bIns="0" rtlCol="0"/>
          <a:lstStyle/>
          <a:p>
            <a:endParaRPr lang="en-PK" dirty="0"/>
          </a:p>
        </p:txBody>
      </p:sp>
      <p:sp>
        <p:nvSpPr>
          <p:cNvPr id="10" name="object 3">
            <a:extLst>
              <a:ext uri="{FF2B5EF4-FFF2-40B4-BE49-F238E27FC236}">
                <a16:creationId xmlns:a16="http://schemas.microsoft.com/office/drawing/2014/main" id="{0D545C7B-94F5-CADB-FBDB-2455B43B26D0}"/>
              </a:ext>
            </a:extLst>
          </p:cNvPr>
          <p:cNvSpPr/>
          <p:nvPr/>
        </p:nvSpPr>
        <p:spPr>
          <a:xfrm>
            <a:off x="8763794" y="689368"/>
            <a:ext cx="2962748" cy="1983590"/>
          </a:xfrm>
          <a:prstGeom prst="rect">
            <a:avLst/>
          </a:prstGeom>
          <a:blipFill>
            <a:blip r:embed="rId3" cstate="print"/>
            <a:stretch>
              <a:fillRect/>
            </a:stretch>
          </a:blipFill>
        </p:spPr>
        <p:txBody>
          <a:bodyPr wrap="square" lIns="0" tIns="0" rIns="0" bIns="0" rtlCol="0"/>
          <a:lstStyle/>
          <a:p>
            <a:endParaRPr dirty="0"/>
          </a:p>
        </p:txBody>
      </p:sp>
      <p:sp>
        <p:nvSpPr>
          <p:cNvPr id="2" name="Rectangle: Rounded Corners 1">
            <a:extLst>
              <a:ext uri="{FF2B5EF4-FFF2-40B4-BE49-F238E27FC236}">
                <a16:creationId xmlns:a16="http://schemas.microsoft.com/office/drawing/2014/main" id="{C6952359-D4AA-C07B-B328-3588EB205034}"/>
              </a:ext>
            </a:extLst>
          </p:cNvPr>
          <p:cNvSpPr/>
          <p:nvPr/>
        </p:nvSpPr>
        <p:spPr>
          <a:xfrm>
            <a:off x="1157749" y="577851"/>
            <a:ext cx="2743200" cy="571500"/>
          </a:xfrm>
          <a:prstGeom prst="roundRect">
            <a:avLst/>
          </a:prstGeom>
          <a:solidFill>
            <a:schemeClr val="bg1">
              <a:lumMod val="10000"/>
            </a:schemeClr>
          </a:solidFill>
        </p:spPr>
        <p:style>
          <a:lnRef idx="2">
            <a:schemeClr val="dk1">
              <a:shade val="15000"/>
            </a:schemeClr>
          </a:lnRef>
          <a:fillRef idx="1">
            <a:schemeClr val="dk1"/>
          </a:fillRef>
          <a:effectRef idx="0">
            <a:schemeClr val="dk1"/>
          </a:effectRef>
          <a:fontRef idx="minor">
            <a:schemeClr val="lt1"/>
          </a:fontRef>
        </p:style>
        <p:txBody>
          <a:bodyPr anchor="ctr"/>
          <a:lstStyle/>
          <a:p>
            <a:pPr algn="ctr">
              <a:defRPr/>
            </a:pPr>
            <a:r>
              <a:rPr lang="en-US" sz="1400" b="1" dirty="0"/>
              <a:t>VERTICAL    INTEGRATION </a:t>
            </a:r>
            <a:endParaRPr lang="en-PK" sz="1400" b="1" dirty="0"/>
          </a:p>
        </p:txBody>
      </p:sp>
    </p:spTree>
    <p:extLst>
      <p:ext uri="{BB962C8B-B14F-4D97-AF65-F5344CB8AC3E}">
        <p14:creationId xmlns:p14="http://schemas.microsoft.com/office/powerpoint/2010/main" val="23493982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877CC5-DD32-65DB-05E5-2E35A5E5C37C}"/>
              </a:ext>
            </a:extLst>
          </p:cNvPr>
          <p:cNvSpPr>
            <a:spLocks noGrp="1"/>
          </p:cNvSpPr>
          <p:nvPr>
            <p:ph type="title"/>
          </p:nvPr>
        </p:nvSpPr>
        <p:spPr>
          <a:xfrm>
            <a:off x="839788" y="365125"/>
            <a:ext cx="6844122" cy="1325563"/>
          </a:xfrm>
        </p:spPr>
        <p:txBody>
          <a:bodyPr>
            <a:normAutofit/>
          </a:bodyPr>
          <a:lstStyle/>
          <a:p>
            <a:r>
              <a:rPr lang="en-US" sz="2800" b="1" dirty="0">
                <a:latin typeface="Times New Roman" panose="02020603050405020304" pitchFamily="18" charset="0"/>
                <a:cs typeface="Times New Roman" panose="02020603050405020304" pitchFamily="18" charset="0"/>
              </a:rPr>
              <a:t>PATHOPHYSIOLOGY/ CAUSES </a:t>
            </a:r>
            <a:endParaRPr lang="en-PK" sz="2800" dirty="0"/>
          </a:p>
        </p:txBody>
      </p:sp>
      <p:sp>
        <p:nvSpPr>
          <p:cNvPr id="5" name="Text Placeholder 4">
            <a:extLst>
              <a:ext uri="{FF2B5EF4-FFF2-40B4-BE49-F238E27FC236}">
                <a16:creationId xmlns:a16="http://schemas.microsoft.com/office/drawing/2014/main" id="{61052382-53C1-D795-3045-6AC69148568D}"/>
              </a:ext>
            </a:extLst>
          </p:cNvPr>
          <p:cNvSpPr>
            <a:spLocks noGrp="1"/>
          </p:cNvSpPr>
          <p:nvPr>
            <p:ph type="body" idx="1"/>
          </p:nvPr>
        </p:nvSpPr>
        <p:spPr/>
        <p:txBody>
          <a:bodyPr/>
          <a:lstStyle/>
          <a:p>
            <a:r>
              <a:rPr lang="en-US" sz="2400" b="1" dirty="0"/>
              <a:t>NUTRITIONAL CAUSES</a:t>
            </a:r>
            <a:endParaRPr lang="en-PK" dirty="0"/>
          </a:p>
        </p:txBody>
      </p:sp>
      <p:sp>
        <p:nvSpPr>
          <p:cNvPr id="6" name="Content Placeholder 5">
            <a:extLst>
              <a:ext uri="{FF2B5EF4-FFF2-40B4-BE49-F238E27FC236}">
                <a16:creationId xmlns:a16="http://schemas.microsoft.com/office/drawing/2014/main" id="{F241FC6F-52A2-E500-178A-B3879347F61A}"/>
              </a:ext>
            </a:extLst>
          </p:cNvPr>
          <p:cNvSpPr>
            <a:spLocks noGrp="1"/>
          </p:cNvSpPr>
          <p:nvPr>
            <p:ph sz="half" idx="2"/>
          </p:nvPr>
        </p:nvSpPr>
        <p:spPr/>
        <p:txBody>
          <a:bodyPr>
            <a:normAutofit fontScale="62500" lnSpcReduction="20000"/>
          </a:bodyPr>
          <a:lstStyle/>
          <a:p>
            <a:pPr>
              <a:buFont typeface="Wingdings" panose="05000000000000000000" pitchFamily="2" charset="2"/>
              <a:buChar char="§"/>
            </a:pPr>
            <a:r>
              <a:rPr lang="en-US" sz="2900" dirty="0">
                <a:latin typeface="Times New Roman" panose="02020603050405020304" pitchFamily="18" charset="0"/>
                <a:cs typeface="Times New Roman" panose="02020603050405020304" pitchFamily="18" charset="0"/>
              </a:rPr>
              <a:t>Rapid growth</a:t>
            </a:r>
          </a:p>
          <a:p>
            <a:pPr>
              <a:buFont typeface="Wingdings" panose="05000000000000000000" pitchFamily="2" charset="2"/>
              <a:buChar char="§"/>
            </a:pPr>
            <a:r>
              <a:rPr lang="en-US" sz="2900" dirty="0">
                <a:latin typeface="Times New Roman" panose="02020603050405020304" pitchFamily="18" charset="0"/>
                <a:cs typeface="Times New Roman" panose="02020603050405020304" pitchFamily="18" charset="0"/>
              </a:rPr>
              <a:t>Insufficient dietary intake </a:t>
            </a:r>
          </a:p>
          <a:p>
            <a:pPr>
              <a:buFont typeface="Wingdings" panose="05000000000000000000" pitchFamily="2" charset="2"/>
              <a:buChar char="§"/>
            </a:pPr>
            <a:r>
              <a:rPr lang="en-US" sz="2900" dirty="0">
                <a:latin typeface="Times New Roman" panose="02020603050405020304" pitchFamily="18" charset="0"/>
                <a:cs typeface="Times New Roman" panose="02020603050405020304" pitchFamily="18" charset="0"/>
              </a:rPr>
              <a:t>Poor weaning </a:t>
            </a:r>
          </a:p>
          <a:p>
            <a:pPr>
              <a:buFont typeface="Wingdings" panose="05000000000000000000" pitchFamily="2" charset="2"/>
              <a:buChar char="§"/>
            </a:pPr>
            <a:r>
              <a:rPr lang="en-US" sz="2900" dirty="0">
                <a:latin typeface="Times New Roman" panose="02020603050405020304" pitchFamily="18" charset="0"/>
                <a:cs typeface="Times New Roman" panose="02020603050405020304" pitchFamily="18" charset="0"/>
              </a:rPr>
              <a:t>Limited absorption ( </a:t>
            </a:r>
            <a:r>
              <a:rPr lang="en-US" sz="2900" dirty="0" err="1">
                <a:latin typeface="Times New Roman" panose="02020603050405020304" pitchFamily="18" charset="0"/>
                <a:cs typeface="Times New Roman" panose="02020603050405020304" pitchFamily="18" charset="0"/>
              </a:rPr>
              <a:t>malabsorbtion,celiac</a:t>
            </a:r>
            <a:r>
              <a:rPr lang="en-US" sz="2900" dirty="0">
                <a:latin typeface="Times New Roman" panose="02020603050405020304" pitchFamily="18" charset="0"/>
                <a:cs typeface="Times New Roman" panose="02020603050405020304" pitchFamily="18" charset="0"/>
              </a:rPr>
              <a:t>)</a:t>
            </a:r>
          </a:p>
          <a:p>
            <a:pPr>
              <a:buFont typeface="Wingdings" panose="05000000000000000000" pitchFamily="2" charset="2"/>
              <a:buChar char="§"/>
            </a:pPr>
            <a:r>
              <a:rPr lang="en-US" sz="2900" dirty="0">
                <a:latin typeface="Times New Roman" panose="02020603050405020304" pitchFamily="18" charset="0"/>
                <a:cs typeface="Times New Roman" panose="02020603050405020304" pitchFamily="18" charset="0"/>
              </a:rPr>
              <a:t>Less absorption of iron  from cow milk/formula fed</a:t>
            </a:r>
          </a:p>
          <a:p>
            <a:pPr>
              <a:buFont typeface="Wingdings" panose="05000000000000000000" pitchFamily="2" charset="2"/>
              <a:buChar char="§"/>
            </a:pPr>
            <a:r>
              <a:rPr lang="en-US" sz="2900" dirty="0">
                <a:latin typeface="Times New Roman" panose="02020603050405020304" pitchFamily="18" charset="0"/>
                <a:cs typeface="Times New Roman" panose="02020603050405020304" pitchFamily="18" charset="0"/>
              </a:rPr>
              <a:t>Mother anemic</a:t>
            </a:r>
          </a:p>
          <a:p>
            <a:pPr>
              <a:buFont typeface="Wingdings" panose="05000000000000000000" pitchFamily="2" charset="2"/>
              <a:buChar char="§"/>
            </a:pPr>
            <a:r>
              <a:rPr lang="en-US" sz="2900" dirty="0">
                <a:latin typeface="Times New Roman" panose="02020603050405020304" pitchFamily="18" charset="0"/>
                <a:cs typeface="Times New Roman" panose="02020603050405020304" pitchFamily="18" charset="0"/>
              </a:rPr>
              <a:t>Increase iron demand ( premature/low birth weight)</a:t>
            </a:r>
          </a:p>
          <a:p>
            <a:endParaRPr lang="en-PK" dirty="0"/>
          </a:p>
        </p:txBody>
      </p:sp>
      <p:sp>
        <p:nvSpPr>
          <p:cNvPr id="7" name="Text Placeholder 6">
            <a:extLst>
              <a:ext uri="{FF2B5EF4-FFF2-40B4-BE49-F238E27FC236}">
                <a16:creationId xmlns:a16="http://schemas.microsoft.com/office/drawing/2014/main" id="{75264BDD-4791-B5C1-1932-AEAF5728DCE3}"/>
              </a:ext>
            </a:extLst>
          </p:cNvPr>
          <p:cNvSpPr>
            <a:spLocks noGrp="1"/>
          </p:cNvSpPr>
          <p:nvPr>
            <p:ph type="body" sz="quarter" idx="3"/>
          </p:nvPr>
        </p:nvSpPr>
        <p:spPr/>
        <p:txBody>
          <a:bodyPr/>
          <a:lstStyle/>
          <a:p>
            <a:r>
              <a:rPr lang="en-US" sz="2400" b="1" dirty="0"/>
              <a:t>BLOOD LOSS</a:t>
            </a:r>
            <a:endParaRPr lang="en-PK" dirty="0"/>
          </a:p>
        </p:txBody>
      </p:sp>
      <p:sp>
        <p:nvSpPr>
          <p:cNvPr id="8" name="Content Placeholder 7">
            <a:extLst>
              <a:ext uri="{FF2B5EF4-FFF2-40B4-BE49-F238E27FC236}">
                <a16:creationId xmlns:a16="http://schemas.microsoft.com/office/drawing/2014/main" id="{B4EA1FC7-EA2C-1C07-4A70-967C29A71AC9}"/>
              </a:ext>
            </a:extLst>
          </p:cNvPr>
          <p:cNvSpPr>
            <a:spLocks noGrp="1"/>
          </p:cNvSpPr>
          <p:nvPr>
            <p:ph sz="quarter" idx="4"/>
          </p:nvPr>
        </p:nvSpPr>
        <p:spPr/>
        <p:txBody>
          <a:bodyPr>
            <a:normAutofit fontScale="62500" lnSpcReduction="20000"/>
          </a:bodyPr>
          <a:lstStyle/>
          <a:p>
            <a:r>
              <a:rPr lang="en-US" b="1" dirty="0">
                <a:latin typeface="Times New Roman" panose="02020603050405020304" pitchFamily="18" charset="0"/>
                <a:cs typeface="Times New Roman" panose="02020603050405020304" pitchFamily="18" charset="0"/>
              </a:rPr>
              <a:t>IN NEONATES</a:t>
            </a:r>
          </a:p>
          <a:p>
            <a:r>
              <a:rPr lang="en-US" dirty="0" err="1">
                <a:latin typeface="Times New Roman" panose="02020603050405020304" pitchFamily="18" charset="0"/>
                <a:cs typeface="Times New Roman" panose="02020603050405020304" pitchFamily="18" charset="0"/>
              </a:rPr>
              <a:t>Feto</a:t>
            </a:r>
            <a:r>
              <a:rPr lang="en-US" dirty="0">
                <a:latin typeface="Times New Roman" panose="02020603050405020304" pitchFamily="18" charset="0"/>
                <a:cs typeface="Times New Roman" panose="02020603050405020304" pitchFamily="18" charset="0"/>
              </a:rPr>
              <a:t> maternal transfusion </a:t>
            </a:r>
          </a:p>
          <a:p>
            <a:r>
              <a:rPr lang="en-US" dirty="0">
                <a:latin typeface="Times New Roman" panose="02020603050405020304" pitchFamily="18" charset="0"/>
                <a:cs typeface="Times New Roman" panose="02020603050405020304" pitchFamily="18" charset="0"/>
              </a:rPr>
              <a:t>Twin </a:t>
            </a:r>
            <a:r>
              <a:rPr lang="en-US" dirty="0" err="1">
                <a:latin typeface="Times New Roman" panose="02020603050405020304" pitchFamily="18" charset="0"/>
                <a:cs typeface="Times New Roman" panose="02020603050405020304" pitchFamily="18" charset="0"/>
              </a:rPr>
              <a:t>twin</a:t>
            </a:r>
            <a:r>
              <a:rPr lang="en-US" dirty="0">
                <a:latin typeface="Times New Roman" panose="02020603050405020304" pitchFamily="18" charset="0"/>
                <a:cs typeface="Times New Roman" panose="02020603050405020304" pitchFamily="18" charset="0"/>
              </a:rPr>
              <a:t> transfusion </a:t>
            </a:r>
          </a:p>
          <a:p>
            <a:r>
              <a:rPr lang="en-US" dirty="0">
                <a:latin typeface="Times New Roman" panose="02020603050405020304" pitchFamily="18" charset="0"/>
                <a:cs typeface="Times New Roman" panose="02020603050405020304" pitchFamily="18" charset="0"/>
              </a:rPr>
              <a:t>Placental bleeding</a:t>
            </a:r>
          </a:p>
          <a:p>
            <a:r>
              <a:rPr lang="en-US" dirty="0">
                <a:latin typeface="Times New Roman" panose="02020603050405020304" pitchFamily="18" charset="0"/>
                <a:cs typeface="Times New Roman" panose="02020603050405020304" pitchFamily="18" charset="0"/>
              </a:rPr>
              <a:t>Hemorrhagic disease of newborn</a:t>
            </a:r>
          </a:p>
          <a:p>
            <a:r>
              <a:rPr lang="en-US" dirty="0">
                <a:latin typeface="Times New Roman" panose="02020603050405020304" pitchFamily="18" charset="0"/>
                <a:cs typeface="Times New Roman" panose="02020603050405020304" pitchFamily="18" charset="0"/>
              </a:rPr>
              <a:t>Cow milk protein allergy</a:t>
            </a:r>
          </a:p>
          <a:p>
            <a:pPr marL="0" indent="0">
              <a:buNone/>
            </a:pPr>
            <a:r>
              <a:rPr lang="en-US" dirty="0">
                <a:latin typeface="Times New Roman" panose="02020603050405020304" pitchFamily="18" charset="0"/>
                <a:cs typeface="Times New Roman" panose="02020603050405020304" pitchFamily="18" charset="0"/>
              </a:rPr>
              <a:t> </a:t>
            </a:r>
          </a:p>
          <a:p>
            <a:r>
              <a:rPr lang="en-US" b="1" dirty="0">
                <a:latin typeface="Times New Roman" panose="02020603050405020304" pitchFamily="18" charset="0"/>
                <a:cs typeface="Times New Roman" panose="02020603050405020304" pitchFamily="18" charset="0"/>
              </a:rPr>
              <a:t>IN CHILDREN</a:t>
            </a:r>
          </a:p>
          <a:p>
            <a:r>
              <a:rPr lang="en-US" dirty="0">
                <a:latin typeface="Times New Roman" panose="02020603050405020304" pitchFamily="18" charset="0"/>
                <a:cs typeface="Times New Roman" panose="02020603050405020304" pitchFamily="18" charset="0"/>
              </a:rPr>
              <a:t>Worm infestation </a:t>
            </a:r>
          </a:p>
          <a:p>
            <a:r>
              <a:rPr lang="en-US" dirty="0">
                <a:latin typeface="Times New Roman" panose="02020603050405020304" pitchFamily="18" charset="0"/>
                <a:cs typeface="Times New Roman" panose="02020603050405020304" pitchFamily="18" charset="0"/>
              </a:rPr>
              <a:t>Rectal polyps</a:t>
            </a:r>
          </a:p>
          <a:p>
            <a:r>
              <a:rPr lang="en-US" dirty="0">
                <a:latin typeface="Times New Roman" panose="02020603050405020304" pitchFamily="18" charset="0"/>
                <a:cs typeface="Times New Roman" panose="02020603050405020304" pitchFamily="18" charset="0"/>
              </a:rPr>
              <a:t>Inflammatory bowel disease</a:t>
            </a:r>
            <a:endParaRPr lang="en-PK" dirty="0">
              <a:latin typeface="Times New Roman" panose="02020603050405020304" pitchFamily="18" charset="0"/>
              <a:cs typeface="Times New Roman" panose="02020603050405020304" pitchFamily="18" charset="0"/>
            </a:endParaRPr>
          </a:p>
        </p:txBody>
      </p:sp>
      <p:sp>
        <p:nvSpPr>
          <p:cNvPr id="9" name="object 4">
            <a:extLst>
              <a:ext uri="{FF2B5EF4-FFF2-40B4-BE49-F238E27FC236}">
                <a16:creationId xmlns:a16="http://schemas.microsoft.com/office/drawing/2014/main" id="{D1269F3A-3CB6-237C-BF98-1A994E1E8A72}"/>
              </a:ext>
            </a:extLst>
          </p:cNvPr>
          <p:cNvSpPr/>
          <p:nvPr/>
        </p:nvSpPr>
        <p:spPr>
          <a:xfrm>
            <a:off x="9313939" y="1431016"/>
            <a:ext cx="2038273" cy="2148118"/>
          </a:xfrm>
          <a:prstGeom prst="rect">
            <a:avLst/>
          </a:prstGeom>
          <a:blipFill>
            <a:blip r:embed="rId2" cstate="print"/>
            <a:stretch>
              <a:fillRect/>
            </a:stretch>
          </a:blipFill>
        </p:spPr>
        <p:txBody>
          <a:bodyPr wrap="square" lIns="0" tIns="0" rIns="0" bIns="0" rtlCol="0"/>
          <a:lstStyle/>
          <a:p>
            <a:endParaRPr/>
          </a:p>
        </p:txBody>
      </p:sp>
      <p:sp>
        <p:nvSpPr>
          <p:cNvPr id="2" name="Rectangle: Rounded Corners 1">
            <a:extLst>
              <a:ext uri="{FF2B5EF4-FFF2-40B4-BE49-F238E27FC236}">
                <a16:creationId xmlns:a16="http://schemas.microsoft.com/office/drawing/2014/main" id="{3459997E-3C42-BABA-A230-E7FFEB917FB1}"/>
              </a:ext>
            </a:extLst>
          </p:cNvPr>
          <p:cNvSpPr/>
          <p:nvPr/>
        </p:nvSpPr>
        <p:spPr>
          <a:xfrm>
            <a:off x="8609012" y="487247"/>
            <a:ext cx="2743200" cy="571500"/>
          </a:xfrm>
          <a:prstGeom prst="roundRect">
            <a:avLst/>
          </a:prstGeom>
          <a:solidFill>
            <a:schemeClr val="bg1">
              <a:lumMod val="10000"/>
            </a:schemeClr>
          </a:solidFill>
        </p:spPr>
        <p:style>
          <a:lnRef idx="2">
            <a:schemeClr val="dk1">
              <a:shade val="15000"/>
            </a:schemeClr>
          </a:lnRef>
          <a:fillRef idx="1">
            <a:schemeClr val="dk1"/>
          </a:fillRef>
          <a:effectRef idx="0">
            <a:schemeClr val="dk1"/>
          </a:effectRef>
          <a:fontRef idx="minor">
            <a:schemeClr val="lt1"/>
          </a:fontRef>
        </p:style>
        <p:txBody>
          <a:bodyPr anchor="ctr"/>
          <a:lstStyle/>
          <a:p>
            <a:pPr algn="ctr">
              <a:defRPr/>
            </a:pPr>
            <a:r>
              <a:rPr lang="en-US" sz="1400" b="1" dirty="0"/>
              <a:t>VERTICAL    INTEGRATION </a:t>
            </a:r>
            <a:endParaRPr lang="en-PK" sz="1400" b="1" dirty="0"/>
          </a:p>
        </p:txBody>
      </p:sp>
    </p:spTree>
    <p:extLst>
      <p:ext uri="{BB962C8B-B14F-4D97-AF65-F5344CB8AC3E}">
        <p14:creationId xmlns:p14="http://schemas.microsoft.com/office/powerpoint/2010/main" val="14176184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A7DAD-4AAC-99EF-6593-89A4596658EE}"/>
              </a:ext>
            </a:extLst>
          </p:cNvPr>
          <p:cNvSpPr>
            <a:spLocks noGrp="1"/>
          </p:cNvSpPr>
          <p:nvPr>
            <p:ph type="title"/>
          </p:nvPr>
        </p:nvSpPr>
        <p:spPr>
          <a:xfrm>
            <a:off x="945743" y="834373"/>
            <a:ext cx="5990303" cy="1325563"/>
          </a:xfrm>
        </p:spPr>
        <p:txBody>
          <a:bodyPr>
            <a:normAutofit/>
          </a:bodyPr>
          <a:lstStyle/>
          <a:p>
            <a:r>
              <a:rPr lang="en-US" sz="3000" b="1" spc="-5" dirty="0">
                <a:latin typeface="Times New Roman" panose="02020603050405020304" pitchFamily="18" charset="0"/>
                <a:cs typeface="Times New Roman" panose="02020603050405020304" pitchFamily="18" charset="0"/>
              </a:rPr>
              <a:t>CLINICAL</a:t>
            </a:r>
            <a:r>
              <a:rPr lang="en-US" sz="3000" b="1" spc="-15" dirty="0">
                <a:latin typeface="Times New Roman" panose="02020603050405020304" pitchFamily="18" charset="0"/>
                <a:cs typeface="Times New Roman" panose="02020603050405020304" pitchFamily="18" charset="0"/>
              </a:rPr>
              <a:t>  </a:t>
            </a:r>
            <a:r>
              <a:rPr lang="en-US" sz="3000" b="1" spc="-60" dirty="0">
                <a:latin typeface="Times New Roman" panose="02020603050405020304" pitchFamily="18" charset="0"/>
                <a:cs typeface="Times New Roman" panose="02020603050405020304" pitchFamily="18" charset="0"/>
              </a:rPr>
              <a:t>MANIFESTATIONS</a:t>
            </a:r>
            <a:endParaRPr lang="en-PK" sz="3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246C520-FAB9-6C93-3067-FCB807F34650}"/>
              </a:ext>
            </a:extLst>
          </p:cNvPr>
          <p:cNvSpPr>
            <a:spLocks noGrp="1"/>
          </p:cNvSpPr>
          <p:nvPr>
            <p:ph sz="half" idx="1"/>
          </p:nvPr>
        </p:nvSpPr>
        <p:spPr>
          <a:xfrm>
            <a:off x="740491" y="2150090"/>
            <a:ext cx="4515465" cy="3631278"/>
          </a:xfrm>
        </p:spPr>
        <p:txBody>
          <a:bodyPr>
            <a:normAutofit lnSpcReduction="10000"/>
          </a:bodyPr>
          <a:lstStyle/>
          <a:p>
            <a:pPr marL="12700" indent="0">
              <a:lnSpc>
                <a:spcPts val="2375"/>
              </a:lnSpc>
              <a:spcBef>
                <a:spcPts val="5"/>
              </a:spcBef>
              <a:buNone/>
              <a:tabLst>
                <a:tab pos="354965" algn="l"/>
                <a:tab pos="355600" algn="l"/>
              </a:tabLst>
            </a:pPr>
            <a:endParaRPr lang="en-US" sz="2400" dirty="0">
              <a:latin typeface="Calibri"/>
              <a:cs typeface="Calibri"/>
            </a:endParaRPr>
          </a:p>
          <a:p>
            <a:pPr marL="812165" lvl="1" indent="-342900">
              <a:spcBef>
                <a:spcPts val="5"/>
              </a:spcBef>
              <a:buFont typeface="Wingdings" panose="05000000000000000000" pitchFamily="2" charset="2"/>
              <a:buChar char="§"/>
              <a:tabLst>
                <a:tab pos="756285" algn="l"/>
                <a:tab pos="756920" algn="l"/>
              </a:tabLst>
            </a:pPr>
            <a:r>
              <a:rPr lang="en-US" spc="-5" dirty="0">
                <a:latin typeface="Times New Roman" panose="02020603050405020304" pitchFamily="18" charset="0"/>
                <a:cs typeface="Times New Roman" panose="02020603050405020304" pitchFamily="18" charset="0"/>
              </a:rPr>
              <a:t>A symptomatic ( </a:t>
            </a:r>
            <a:r>
              <a:rPr lang="en-US" b="1" spc="-5" dirty="0">
                <a:latin typeface="Times New Roman" panose="02020603050405020304" pitchFamily="18" charset="0"/>
                <a:cs typeface="Times New Roman" panose="02020603050405020304" pitchFamily="18" charset="0"/>
              </a:rPr>
              <a:t>mild</a:t>
            </a:r>
            <a:r>
              <a:rPr lang="en-US" spc="-5" dirty="0">
                <a:latin typeface="Times New Roman" panose="02020603050405020304" pitchFamily="18" charset="0"/>
                <a:cs typeface="Times New Roman" panose="02020603050405020304" pitchFamily="18" charset="0"/>
              </a:rPr>
              <a:t>) </a:t>
            </a:r>
          </a:p>
          <a:p>
            <a:pPr marL="812165" lvl="1" indent="-342900">
              <a:spcBef>
                <a:spcPts val="5"/>
              </a:spcBef>
              <a:buFont typeface="Wingdings" panose="05000000000000000000" pitchFamily="2" charset="2"/>
              <a:buChar char="§"/>
              <a:tabLst>
                <a:tab pos="756285" algn="l"/>
                <a:tab pos="756920" algn="l"/>
              </a:tabLst>
            </a:pPr>
            <a:r>
              <a:rPr lang="en-US" sz="2400" spc="-5" dirty="0">
                <a:latin typeface="Times New Roman" panose="02020603050405020304" pitchFamily="18" charset="0"/>
                <a:cs typeface="Times New Roman" panose="02020603050405020304" pitchFamily="18" charset="0"/>
              </a:rPr>
              <a:t>Lethargy</a:t>
            </a:r>
            <a:endParaRPr lang="en-US" sz="2400" dirty="0">
              <a:latin typeface="Times New Roman" panose="02020603050405020304" pitchFamily="18" charset="0"/>
              <a:cs typeface="Times New Roman" panose="02020603050405020304" pitchFamily="18" charset="0"/>
            </a:endParaRPr>
          </a:p>
          <a:p>
            <a:pPr marL="812165" lvl="1" indent="-342900">
              <a:buFont typeface="Wingdings" panose="05000000000000000000" pitchFamily="2" charset="2"/>
              <a:buChar char="§"/>
              <a:tabLst>
                <a:tab pos="756285" algn="l"/>
                <a:tab pos="756920" algn="l"/>
              </a:tabLst>
            </a:pPr>
            <a:r>
              <a:rPr lang="en-US" sz="2400" spc="-10" dirty="0">
                <a:latin typeface="Times New Roman" panose="02020603050405020304" pitchFamily="18" charset="0"/>
                <a:cs typeface="Times New Roman" panose="02020603050405020304" pitchFamily="18" charset="0"/>
              </a:rPr>
              <a:t>Pallor</a:t>
            </a:r>
            <a:endParaRPr lang="en-US" sz="2400" dirty="0">
              <a:latin typeface="Times New Roman" panose="02020603050405020304" pitchFamily="18" charset="0"/>
              <a:cs typeface="Times New Roman" panose="02020603050405020304" pitchFamily="18" charset="0"/>
            </a:endParaRPr>
          </a:p>
          <a:p>
            <a:pPr marL="812165" lvl="1" indent="-342900">
              <a:buFont typeface="Wingdings" panose="05000000000000000000" pitchFamily="2" charset="2"/>
              <a:buChar char="§"/>
              <a:tabLst>
                <a:tab pos="756285" algn="l"/>
                <a:tab pos="756920" algn="l"/>
              </a:tabLst>
            </a:pPr>
            <a:r>
              <a:rPr lang="en-US" sz="2400" spc="-5" dirty="0">
                <a:latin typeface="Times New Roman" panose="02020603050405020304" pitchFamily="18" charset="0"/>
                <a:cs typeface="Times New Roman" panose="02020603050405020304" pitchFamily="18" charset="0"/>
              </a:rPr>
              <a:t>Irritability</a:t>
            </a:r>
            <a:endParaRPr lang="en-US" sz="2400" dirty="0">
              <a:latin typeface="Times New Roman" panose="02020603050405020304" pitchFamily="18" charset="0"/>
              <a:cs typeface="Times New Roman" panose="02020603050405020304" pitchFamily="18" charset="0"/>
            </a:endParaRPr>
          </a:p>
          <a:p>
            <a:pPr marL="812165" lvl="1" indent="-342900">
              <a:buFont typeface="Wingdings" panose="05000000000000000000" pitchFamily="2" charset="2"/>
              <a:buChar char="§"/>
              <a:tabLst>
                <a:tab pos="756285" algn="l"/>
                <a:tab pos="756920" algn="l"/>
              </a:tabLst>
            </a:pPr>
            <a:r>
              <a:rPr lang="en-US" sz="2400" spc="-10" dirty="0">
                <a:latin typeface="Times New Roman" panose="02020603050405020304" pitchFamily="18" charset="0"/>
                <a:cs typeface="Times New Roman" panose="02020603050405020304" pitchFamily="18" charset="0"/>
              </a:rPr>
              <a:t>Cardiomegaly</a:t>
            </a:r>
            <a:endParaRPr lang="en-US" sz="2400" dirty="0">
              <a:latin typeface="Times New Roman" panose="02020603050405020304" pitchFamily="18" charset="0"/>
              <a:cs typeface="Times New Roman" panose="02020603050405020304" pitchFamily="18" charset="0"/>
            </a:endParaRPr>
          </a:p>
          <a:p>
            <a:pPr marL="812165" lvl="1" indent="-342900">
              <a:spcBef>
                <a:spcPts val="5"/>
              </a:spcBef>
              <a:buFont typeface="Wingdings" panose="05000000000000000000" pitchFamily="2" charset="2"/>
              <a:buChar char="§"/>
              <a:tabLst>
                <a:tab pos="756285" algn="l"/>
                <a:tab pos="756920" algn="l"/>
              </a:tabLst>
            </a:pPr>
            <a:r>
              <a:rPr lang="en-US" sz="2400" spc="-10" dirty="0">
                <a:latin typeface="Times New Roman" panose="02020603050405020304" pitchFamily="18" charset="0"/>
                <a:cs typeface="Times New Roman" panose="02020603050405020304" pitchFamily="18" charset="0"/>
              </a:rPr>
              <a:t>Poor</a:t>
            </a:r>
            <a:r>
              <a:rPr lang="en-US" sz="2400" spc="-15" dirty="0">
                <a:latin typeface="Times New Roman" panose="02020603050405020304" pitchFamily="18" charset="0"/>
                <a:cs typeface="Times New Roman" panose="02020603050405020304" pitchFamily="18" charset="0"/>
              </a:rPr>
              <a:t> </a:t>
            </a:r>
            <a:r>
              <a:rPr lang="en-US" sz="2400" spc="-10" dirty="0">
                <a:latin typeface="Times New Roman" panose="02020603050405020304" pitchFamily="18" charset="0"/>
                <a:cs typeface="Times New Roman" panose="02020603050405020304" pitchFamily="18" charset="0"/>
              </a:rPr>
              <a:t>feeding</a:t>
            </a:r>
            <a:endParaRPr lang="en-US" sz="2400" dirty="0">
              <a:latin typeface="Times New Roman" panose="02020603050405020304" pitchFamily="18" charset="0"/>
              <a:cs typeface="Times New Roman" panose="02020603050405020304" pitchFamily="18" charset="0"/>
            </a:endParaRPr>
          </a:p>
          <a:p>
            <a:pPr marL="812165" lvl="1" indent="-342900">
              <a:buFont typeface="Wingdings" panose="05000000000000000000" pitchFamily="2" charset="2"/>
              <a:buChar char="§"/>
              <a:tabLst>
                <a:tab pos="756285" algn="l"/>
                <a:tab pos="756920" algn="l"/>
              </a:tabLst>
            </a:pPr>
            <a:r>
              <a:rPr lang="en-US" sz="2400" spc="-20" dirty="0">
                <a:latin typeface="Times New Roman" panose="02020603050405020304" pitchFamily="18" charset="0"/>
                <a:cs typeface="Times New Roman" panose="02020603050405020304" pitchFamily="18" charset="0"/>
              </a:rPr>
              <a:t>Tachypnea.</a:t>
            </a:r>
          </a:p>
          <a:p>
            <a:pPr marL="812165" lvl="1" indent="-342900">
              <a:buFont typeface="Wingdings" panose="05000000000000000000" pitchFamily="2" charset="2"/>
              <a:buChar char="§"/>
              <a:tabLst>
                <a:tab pos="756285" algn="l"/>
                <a:tab pos="756920" algn="l"/>
              </a:tabLst>
            </a:pPr>
            <a:r>
              <a:rPr lang="en-US" sz="2400" spc="-20" dirty="0">
                <a:latin typeface="Times New Roman" panose="02020603050405020304" pitchFamily="18" charset="0"/>
                <a:cs typeface="Times New Roman" panose="02020603050405020304" pitchFamily="18" charset="0"/>
              </a:rPr>
              <a:t> signs of congestive heart failure  </a:t>
            </a:r>
          </a:p>
          <a:p>
            <a:endParaRPr lang="en-PK" dirty="0"/>
          </a:p>
        </p:txBody>
      </p:sp>
      <p:sp>
        <p:nvSpPr>
          <p:cNvPr id="4" name="Content Placeholder 3">
            <a:extLst>
              <a:ext uri="{FF2B5EF4-FFF2-40B4-BE49-F238E27FC236}">
                <a16:creationId xmlns:a16="http://schemas.microsoft.com/office/drawing/2014/main" id="{0FDBFEA0-EA61-7A24-AD3B-9597ADC03B7A}"/>
              </a:ext>
            </a:extLst>
          </p:cNvPr>
          <p:cNvSpPr>
            <a:spLocks noGrp="1"/>
          </p:cNvSpPr>
          <p:nvPr>
            <p:ph sz="half" idx="2"/>
          </p:nvPr>
        </p:nvSpPr>
        <p:spPr>
          <a:xfrm>
            <a:off x="6096000" y="2533548"/>
            <a:ext cx="5181600" cy="3631278"/>
          </a:xfrm>
        </p:spPr>
        <p:txBody>
          <a:bodyPr>
            <a:normAutofit lnSpcReduction="10000"/>
          </a:bodyPr>
          <a:lstStyle/>
          <a:p>
            <a:pPr marL="925830" lvl="1" indent="-457200">
              <a:buFont typeface="Wingdings" panose="05000000000000000000" pitchFamily="2" charset="2"/>
              <a:buChar char="§"/>
              <a:tabLst>
                <a:tab pos="756285" algn="l"/>
                <a:tab pos="756920" algn="l"/>
              </a:tabLst>
            </a:pPr>
            <a:r>
              <a:rPr lang="en-US" spc="-5" dirty="0">
                <a:latin typeface="Times New Roman" panose="02020603050405020304" pitchFamily="18" charset="0"/>
                <a:cs typeface="Times New Roman" panose="02020603050405020304" pitchFamily="18" charset="0"/>
              </a:rPr>
              <a:t>Esophageal</a:t>
            </a:r>
            <a:r>
              <a:rPr lang="en-US" spc="-15"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webbing</a:t>
            </a:r>
            <a:endParaRPr lang="en-US" dirty="0">
              <a:latin typeface="Times New Roman" panose="02020603050405020304" pitchFamily="18" charset="0"/>
              <a:cs typeface="Times New Roman" panose="02020603050405020304" pitchFamily="18" charset="0"/>
            </a:endParaRPr>
          </a:p>
          <a:p>
            <a:pPr marL="925830" lvl="1" indent="-457200">
              <a:spcBef>
                <a:spcPts val="484"/>
              </a:spcBef>
              <a:buFont typeface="Wingdings" panose="05000000000000000000" pitchFamily="2" charset="2"/>
              <a:buChar char="§"/>
              <a:tabLst>
                <a:tab pos="756285" algn="l"/>
                <a:tab pos="756920" algn="l"/>
              </a:tabLst>
            </a:pPr>
            <a:r>
              <a:rPr lang="en-US" spc="-10" dirty="0">
                <a:latin typeface="Times New Roman" panose="02020603050405020304" pitchFamily="18" charset="0"/>
                <a:cs typeface="Times New Roman" panose="02020603050405020304" pitchFamily="18" charset="0"/>
              </a:rPr>
              <a:t>Koilonychias</a:t>
            </a:r>
            <a:endParaRPr lang="en-US" dirty="0">
              <a:latin typeface="Times New Roman" panose="02020603050405020304" pitchFamily="18" charset="0"/>
              <a:cs typeface="Times New Roman" panose="02020603050405020304" pitchFamily="18" charset="0"/>
            </a:endParaRPr>
          </a:p>
          <a:p>
            <a:pPr marL="925830" lvl="1" indent="-457200">
              <a:spcBef>
                <a:spcPts val="480"/>
              </a:spcBef>
              <a:buFont typeface="Wingdings" panose="05000000000000000000" pitchFamily="2" charset="2"/>
              <a:buChar char="§"/>
              <a:tabLst>
                <a:tab pos="812165" algn="l"/>
                <a:tab pos="812800" algn="l"/>
              </a:tabLst>
            </a:pPr>
            <a:r>
              <a:rPr lang="en-US" spc="-5" dirty="0">
                <a:latin typeface="Times New Roman" panose="02020603050405020304" pitchFamily="18" charset="0"/>
                <a:cs typeface="Times New Roman" panose="02020603050405020304" pitchFamily="18" charset="0"/>
              </a:rPr>
              <a:t>Glossitis</a:t>
            </a:r>
            <a:endParaRPr lang="en-US" dirty="0">
              <a:latin typeface="Times New Roman" panose="02020603050405020304" pitchFamily="18" charset="0"/>
              <a:cs typeface="Times New Roman" panose="02020603050405020304" pitchFamily="18" charset="0"/>
            </a:endParaRPr>
          </a:p>
          <a:p>
            <a:pPr marL="925830" lvl="1" indent="-457200">
              <a:spcBef>
                <a:spcPts val="480"/>
              </a:spcBef>
              <a:buFont typeface="Wingdings" panose="05000000000000000000" pitchFamily="2" charset="2"/>
              <a:buChar char="§"/>
              <a:tabLst>
                <a:tab pos="756285" algn="l"/>
                <a:tab pos="756920" algn="l"/>
              </a:tabLst>
            </a:pPr>
            <a:r>
              <a:rPr lang="en-US" dirty="0">
                <a:latin typeface="Times New Roman" panose="02020603050405020304" pitchFamily="18" charset="0"/>
                <a:cs typeface="Times New Roman" panose="02020603050405020304" pitchFamily="18" charset="0"/>
              </a:rPr>
              <a:t>Angular</a:t>
            </a:r>
            <a:r>
              <a:rPr lang="en-US" spc="-20" dirty="0">
                <a:latin typeface="Times New Roman" panose="02020603050405020304" pitchFamily="18" charset="0"/>
                <a:cs typeface="Times New Roman" panose="02020603050405020304" pitchFamily="18" charset="0"/>
              </a:rPr>
              <a:t> </a:t>
            </a:r>
            <a:r>
              <a:rPr lang="en-US" spc="-10" dirty="0">
                <a:latin typeface="Times New Roman" panose="02020603050405020304" pitchFamily="18" charset="0"/>
                <a:cs typeface="Times New Roman" panose="02020603050405020304" pitchFamily="18" charset="0"/>
              </a:rPr>
              <a:t>stomatitis</a:t>
            </a:r>
            <a:endParaRPr lang="en-US" dirty="0">
              <a:latin typeface="Times New Roman" panose="02020603050405020304" pitchFamily="18" charset="0"/>
              <a:cs typeface="Times New Roman" panose="02020603050405020304" pitchFamily="18" charset="0"/>
            </a:endParaRPr>
          </a:p>
          <a:p>
            <a:pPr marL="925830" lvl="1" indent="-457200">
              <a:spcBef>
                <a:spcPts val="480"/>
              </a:spcBef>
              <a:buFont typeface="Wingdings" panose="05000000000000000000" pitchFamily="2" charset="2"/>
              <a:buChar char="§"/>
              <a:tabLst>
                <a:tab pos="756285" algn="l"/>
                <a:tab pos="756920" algn="l"/>
              </a:tabLst>
            </a:pPr>
            <a:r>
              <a:rPr lang="en-US" spc="-5" dirty="0">
                <a:latin typeface="Times New Roman" panose="02020603050405020304" pitchFamily="18" charset="0"/>
                <a:cs typeface="Times New Roman" panose="02020603050405020304" pitchFamily="18" charset="0"/>
              </a:rPr>
              <a:t>Gastric</a:t>
            </a:r>
            <a:r>
              <a:rPr lang="en-US" spc="-15" dirty="0">
                <a:latin typeface="Times New Roman" panose="02020603050405020304" pitchFamily="18" charset="0"/>
                <a:cs typeface="Times New Roman" panose="02020603050405020304" pitchFamily="18" charset="0"/>
              </a:rPr>
              <a:t> </a:t>
            </a:r>
            <a:r>
              <a:rPr lang="en-US" spc="-10" dirty="0">
                <a:latin typeface="Times New Roman" panose="02020603050405020304" pitchFamily="18" charset="0"/>
                <a:cs typeface="Times New Roman" panose="02020603050405020304" pitchFamily="18" charset="0"/>
              </a:rPr>
              <a:t>atrophy</a:t>
            </a:r>
            <a:endParaRPr lang="en-US" dirty="0">
              <a:latin typeface="Times New Roman" panose="02020603050405020304" pitchFamily="18" charset="0"/>
              <a:cs typeface="Times New Roman" panose="02020603050405020304" pitchFamily="18" charset="0"/>
            </a:endParaRPr>
          </a:p>
          <a:p>
            <a:endParaRPr lang="en-PK" dirty="0"/>
          </a:p>
        </p:txBody>
      </p:sp>
      <p:pic>
        <p:nvPicPr>
          <p:cNvPr id="5" name="Picture 4">
            <a:extLst>
              <a:ext uri="{FF2B5EF4-FFF2-40B4-BE49-F238E27FC236}">
                <a16:creationId xmlns:a16="http://schemas.microsoft.com/office/drawing/2014/main" id="{C997EDEA-F043-EFA5-B710-DFAE01B57B41}"/>
              </a:ext>
            </a:extLst>
          </p:cNvPr>
          <p:cNvPicPr>
            <a:picLocks noChangeAspect="1"/>
          </p:cNvPicPr>
          <p:nvPr/>
        </p:nvPicPr>
        <p:blipFill>
          <a:blip r:embed="rId2"/>
          <a:stretch>
            <a:fillRect/>
          </a:stretch>
        </p:blipFill>
        <p:spPr>
          <a:xfrm>
            <a:off x="6740013" y="716386"/>
            <a:ext cx="2370139" cy="1661365"/>
          </a:xfrm>
          <a:prstGeom prst="rect">
            <a:avLst/>
          </a:prstGeom>
        </p:spPr>
      </p:pic>
      <p:sp>
        <p:nvSpPr>
          <p:cNvPr id="6" name="Rectangle: Rounded Corners 5">
            <a:extLst>
              <a:ext uri="{FF2B5EF4-FFF2-40B4-BE49-F238E27FC236}">
                <a16:creationId xmlns:a16="http://schemas.microsoft.com/office/drawing/2014/main" id="{B0E06D42-225B-D776-72BF-8EA08D209994}"/>
              </a:ext>
            </a:extLst>
          </p:cNvPr>
          <p:cNvSpPr/>
          <p:nvPr/>
        </p:nvSpPr>
        <p:spPr>
          <a:xfrm>
            <a:off x="9458914" y="403455"/>
            <a:ext cx="2057400" cy="579438"/>
          </a:xfrm>
          <a:prstGeom prst="roundRect">
            <a:avLst/>
          </a:prstGeom>
          <a:solidFill>
            <a:schemeClr val="bg1">
              <a:lumMod val="10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lang="en-US" b="1" dirty="0"/>
              <a:t>CORE SUBJECT</a:t>
            </a:r>
            <a:endParaRPr lang="en-PK" b="1" dirty="0"/>
          </a:p>
        </p:txBody>
      </p:sp>
    </p:spTree>
    <p:extLst>
      <p:ext uri="{BB962C8B-B14F-4D97-AF65-F5344CB8AC3E}">
        <p14:creationId xmlns:p14="http://schemas.microsoft.com/office/powerpoint/2010/main" val="2826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48371" y="412954"/>
            <a:ext cx="3445953" cy="3141407"/>
          </a:xfrm>
          <a:prstGeom prst="rect">
            <a:avLst/>
          </a:prstGeom>
          <a:blipFill>
            <a:blip r:embed="rId2" cstate="print"/>
            <a:stretch>
              <a:fillRect/>
            </a:stretch>
          </a:blipFill>
        </p:spPr>
        <p:txBody>
          <a:bodyPr wrap="square" lIns="0" tIns="0" rIns="0" bIns="0" rtlCol="0"/>
          <a:lstStyle/>
          <a:p>
            <a:endParaRPr dirty="0"/>
          </a:p>
        </p:txBody>
      </p:sp>
      <p:sp>
        <p:nvSpPr>
          <p:cNvPr id="3" name="object 11">
            <a:extLst>
              <a:ext uri="{FF2B5EF4-FFF2-40B4-BE49-F238E27FC236}">
                <a16:creationId xmlns:a16="http://schemas.microsoft.com/office/drawing/2014/main" id="{4C864F3E-C8DA-7A23-E844-E4940D7C3E01}"/>
              </a:ext>
            </a:extLst>
          </p:cNvPr>
          <p:cNvSpPr/>
          <p:nvPr/>
        </p:nvSpPr>
        <p:spPr>
          <a:xfrm>
            <a:off x="4548606" y="693173"/>
            <a:ext cx="3312284" cy="2861188"/>
          </a:xfrm>
          <a:prstGeom prst="rect">
            <a:avLst/>
          </a:prstGeom>
          <a:blipFill>
            <a:blip r:embed="rId3" cstate="print"/>
            <a:stretch>
              <a:fillRect/>
            </a:stretch>
          </a:blipFill>
        </p:spPr>
        <p:txBody>
          <a:bodyPr wrap="square" lIns="0" tIns="0" rIns="0" bIns="0" rtlCol="0"/>
          <a:lstStyle/>
          <a:p>
            <a:endParaRPr/>
          </a:p>
        </p:txBody>
      </p:sp>
      <p:sp>
        <p:nvSpPr>
          <p:cNvPr id="4" name="object 20">
            <a:extLst>
              <a:ext uri="{FF2B5EF4-FFF2-40B4-BE49-F238E27FC236}">
                <a16:creationId xmlns:a16="http://schemas.microsoft.com/office/drawing/2014/main" id="{90C1DB15-7F7F-0D20-57BF-95A404E3195F}"/>
              </a:ext>
            </a:extLst>
          </p:cNvPr>
          <p:cNvSpPr/>
          <p:nvPr/>
        </p:nvSpPr>
        <p:spPr>
          <a:xfrm>
            <a:off x="8115172" y="657014"/>
            <a:ext cx="3068597" cy="2861187"/>
          </a:xfrm>
          <a:prstGeom prst="rect">
            <a:avLst/>
          </a:prstGeom>
          <a:blipFill>
            <a:blip r:embed="rId4" cstate="print"/>
            <a:stretch>
              <a:fillRect/>
            </a:stretch>
          </a:blipFill>
        </p:spPr>
        <p:txBody>
          <a:bodyPr wrap="square" lIns="0" tIns="0" rIns="0" bIns="0" rtlCol="0"/>
          <a:lstStyle/>
          <a:p>
            <a:endParaRPr dirty="0"/>
          </a:p>
        </p:txBody>
      </p:sp>
      <p:pic>
        <p:nvPicPr>
          <p:cNvPr id="5" name="Picture 4">
            <a:extLst>
              <a:ext uri="{FF2B5EF4-FFF2-40B4-BE49-F238E27FC236}">
                <a16:creationId xmlns:a16="http://schemas.microsoft.com/office/drawing/2014/main" id="{E7E1C798-9502-72E1-30AD-1DE51C2D0AD4}"/>
              </a:ext>
            </a:extLst>
          </p:cNvPr>
          <p:cNvPicPr>
            <a:picLocks noChangeAspect="1"/>
          </p:cNvPicPr>
          <p:nvPr/>
        </p:nvPicPr>
        <p:blipFill>
          <a:blip r:embed="rId5"/>
          <a:stretch>
            <a:fillRect/>
          </a:stretch>
        </p:blipFill>
        <p:spPr>
          <a:xfrm>
            <a:off x="1039438" y="3982065"/>
            <a:ext cx="3254886" cy="2654709"/>
          </a:xfrm>
          <a:prstGeom prst="rect">
            <a:avLst/>
          </a:prstGeom>
        </p:spPr>
      </p:pic>
      <p:sp>
        <p:nvSpPr>
          <p:cNvPr id="6" name="object 4">
            <a:extLst>
              <a:ext uri="{FF2B5EF4-FFF2-40B4-BE49-F238E27FC236}">
                <a16:creationId xmlns:a16="http://schemas.microsoft.com/office/drawing/2014/main" id="{972F9665-03F5-433C-E359-AAF498CB5034}"/>
              </a:ext>
            </a:extLst>
          </p:cNvPr>
          <p:cNvSpPr/>
          <p:nvPr/>
        </p:nvSpPr>
        <p:spPr>
          <a:xfrm>
            <a:off x="8115172" y="3982064"/>
            <a:ext cx="3037390" cy="2218921"/>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9F358C4-1631-60C0-E228-62FADD28ACB1}"/>
              </a:ext>
            </a:extLst>
          </p:cNvPr>
          <p:cNvSpPr>
            <a:spLocks noGrp="1"/>
          </p:cNvSpPr>
          <p:nvPr>
            <p:ph type="title"/>
          </p:nvPr>
        </p:nvSpPr>
        <p:spPr>
          <a:xfrm>
            <a:off x="838200" y="365126"/>
            <a:ext cx="10515600" cy="873740"/>
          </a:xfrm>
        </p:spPr>
        <p:txBody>
          <a:bodyPr/>
          <a:lstStyle/>
          <a:p>
            <a:r>
              <a:rPr lang="en-US" dirty="0"/>
              <a:t>Diagnosis</a:t>
            </a:r>
            <a:endParaRPr lang="en-PK" dirty="0"/>
          </a:p>
        </p:txBody>
      </p:sp>
      <p:sp>
        <p:nvSpPr>
          <p:cNvPr id="8" name="Content Placeholder 7">
            <a:extLst>
              <a:ext uri="{FF2B5EF4-FFF2-40B4-BE49-F238E27FC236}">
                <a16:creationId xmlns:a16="http://schemas.microsoft.com/office/drawing/2014/main" id="{6BFF9475-C08F-0143-8002-5144B2F193E9}"/>
              </a:ext>
            </a:extLst>
          </p:cNvPr>
          <p:cNvSpPr>
            <a:spLocks noGrp="1"/>
          </p:cNvSpPr>
          <p:nvPr>
            <p:ph sz="half" idx="1"/>
          </p:nvPr>
        </p:nvSpPr>
        <p:spPr>
          <a:xfrm>
            <a:off x="914400" y="1554777"/>
            <a:ext cx="5181600" cy="4938097"/>
          </a:xfrm>
        </p:spPr>
        <p:txBody>
          <a:bodyPr>
            <a:normAutofit fontScale="85000" lnSpcReduction="10000"/>
          </a:bodyPr>
          <a:lstStyle/>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r>
              <a:rPr lang="en-US" sz="2400" b="1" dirty="0">
                <a:latin typeface="Times New Roman" panose="02020603050405020304" pitchFamily="18" charset="0"/>
                <a:cs typeface="Times New Roman" panose="02020603050405020304" pitchFamily="18" charset="0"/>
              </a:rPr>
              <a:t>COMPLETE BLOOD COUNTS </a:t>
            </a:r>
          </a:p>
          <a:p>
            <a:pPr marL="0" indent="0">
              <a:buNone/>
            </a:pPr>
            <a:r>
              <a:rPr lang="en-US" sz="2400" dirty="0">
                <a:latin typeface="Times New Roman" panose="02020603050405020304" pitchFamily="18" charset="0"/>
                <a:cs typeface="Times New Roman" panose="02020603050405020304" pitchFamily="18" charset="0"/>
              </a:rPr>
              <a:t>	Hemoglobin level is low</a:t>
            </a:r>
          </a:p>
          <a:p>
            <a:pPr marL="0" indent="0">
              <a:buNone/>
            </a:pPr>
            <a:r>
              <a:rPr lang="en-US" sz="2400" dirty="0">
                <a:latin typeface="Times New Roman" panose="02020603050405020304" pitchFamily="18" charset="0"/>
                <a:cs typeface="Times New Roman" panose="02020603050405020304" pitchFamily="18" charset="0"/>
              </a:rPr>
              <a:t>	Reticulocyte count  normal / elevated</a:t>
            </a:r>
          </a:p>
          <a:p>
            <a:pPr marL="0" indent="0">
              <a:buNone/>
            </a:pPr>
            <a:r>
              <a:rPr lang="en-US" sz="2400" dirty="0">
                <a:latin typeface="Times New Roman" panose="02020603050405020304" pitchFamily="18" charset="0"/>
                <a:cs typeface="Times New Roman" panose="02020603050405020304" pitchFamily="18" charset="0"/>
              </a:rPr>
              <a:t>	Leucocyte count normal </a:t>
            </a:r>
          </a:p>
          <a:p>
            <a:pPr marL="0" indent="0">
              <a:buNone/>
            </a:pPr>
            <a:r>
              <a:rPr lang="en-US" sz="2400" dirty="0">
                <a:latin typeface="Times New Roman" panose="02020603050405020304" pitchFamily="18" charset="0"/>
                <a:cs typeface="Times New Roman" panose="02020603050405020304" pitchFamily="18" charset="0"/>
              </a:rPr>
              <a:t>	MCV,MCH,MCHC low</a:t>
            </a:r>
          </a:p>
          <a:p>
            <a:pPr marL="0" indent="0">
              <a:buNone/>
            </a:pPr>
            <a:r>
              <a:rPr lang="en-US" sz="2400" b="1" dirty="0">
                <a:latin typeface="Times New Roman" panose="02020603050405020304" pitchFamily="18" charset="0"/>
                <a:cs typeface="Times New Roman" panose="02020603050405020304" pitchFamily="18" charset="0"/>
              </a:rPr>
              <a:t>PERIPHERAL FILM </a:t>
            </a:r>
          </a:p>
          <a:p>
            <a:pPr marL="0" indent="0">
              <a:buNone/>
            </a:pPr>
            <a:r>
              <a:rPr lang="en-US" sz="2400" b="1" dirty="0">
                <a:latin typeface="Times New Roman" panose="02020603050405020304" pitchFamily="18" charset="0"/>
                <a:cs typeface="Times New Roman" panose="02020603050405020304" pitchFamily="18" charset="0"/>
              </a:rPr>
              <a:t>RBC morphology </a:t>
            </a:r>
          </a:p>
          <a:p>
            <a:pPr marL="0" indent="0">
              <a:buNone/>
            </a:pPr>
            <a:r>
              <a:rPr lang="en-US" sz="2400" dirty="0">
                <a:latin typeface="Times New Roman" panose="02020603050405020304" pitchFamily="18" charset="0"/>
                <a:cs typeface="Times New Roman" panose="02020603050405020304" pitchFamily="18" charset="0"/>
              </a:rPr>
              <a:t>	Microcytic </a:t>
            </a:r>
          </a:p>
          <a:p>
            <a:pPr marL="0" indent="0">
              <a:buNone/>
            </a:pPr>
            <a:r>
              <a:rPr lang="en-US" sz="2400" dirty="0">
                <a:latin typeface="Times New Roman" panose="02020603050405020304" pitchFamily="18" charset="0"/>
                <a:cs typeface="Times New Roman" panose="02020603050405020304" pitchFamily="18" charset="0"/>
              </a:rPr>
              <a:t>	Hypochromic</a:t>
            </a:r>
          </a:p>
          <a:p>
            <a:pPr marL="0" indent="0">
              <a:buNone/>
            </a:pPr>
            <a:r>
              <a:rPr lang="en-US" sz="2400" dirty="0">
                <a:latin typeface="Times New Roman" panose="02020603050405020304" pitchFamily="18" charset="0"/>
                <a:cs typeface="Times New Roman" panose="02020603050405020304" pitchFamily="18" charset="0"/>
              </a:rPr>
              <a:t>	Anisocytosis </a:t>
            </a:r>
          </a:p>
          <a:p>
            <a:pPr marL="0" indent="0">
              <a:buNone/>
            </a:pPr>
            <a:r>
              <a:rPr lang="en-US" sz="2400" dirty="0">
                <a:latin typeface="Times New Roman" panose="02020603050405020304" pitchFamily="18" charset="0"/>
                <a:cs typeface="Times New Roman" panose="02020603050405020304" pitchFamily="18" charset="0"/>
              </a:rPr>
              <a:t>	Poikilocytosis </a:t>
            </a:r>
          </a:p>
          <a:p>
            <a:pPr marL="0" indent="0">
              <a:buNone/>
            </a:pPr>
            <a:r>
              <a:rPr lang="en-US" dirty="0"/>
              <a:t> </a:t>
            </a:r>
          </a:p>
          <a:p>
            <a:endParaRPr lang="en-PK" dirty="0"/>
          </a:p>
        </p:txBody>
      </p:sp>
      <p:sp>
        <p:nvSpPr>
          <p:cNvPr id="9" name="Content Placeholder 8">
            <a:extLst>
              <a:ext uri="{FF2B5EF4-FFF2-40B4-BE49-F238E27FC236}">
                <a16:creationId xmlns:a16="http://schemas.microsoft.com/office/drawing/2014/main" id="{080E37F7-FCEB-0B7E-3EBB-E204FB17F2B6}"/>
              </a:ext>
            </a:extLst>
          </p:cNvPr>
          <p:cNvSpPr>
            <a:spLocks noGrp="1"/>
          </p:cNvSpPr>
          <p:nvPr>
            <p:ph sz="half" idx="2"/>
          </p:nvPr>
        </p:nvSpPr>
        <p:spPr>
          <a:xfrm>
            <a:off x="6172200" y="1731756"/>
            <a:ext cx="5181600" cy="4584137"/>
          </a:xfrm>
        </p:spPr>
        <p:txBody>
          <a:bodyPr>
            <a:normAutofit fontScale="85000" lnSpcReduction="10000"/>
          </a:bodyPr>
          <a:lstStyle/>
          <a:p>
            <a:pPr marL="0" indent="0">
              <a:buNone/>
            </a:pPr>
            <a:endParaRPr lang="en-US" dirty="0"/>
          </a:p>
          <a:p>
            <a:pPr>
              <a:buFont typeface="Wingdings" panose="05000000000000000000" pitchFamily="2" charset="2"/>
              <a:buChar char="§"/>
            </a:pPr>
            <a:r>
              <a:rPr lang="en-US" dirty="0"/>
              <a:t>Serum iron is low</a:t>
            </a:r>
          </a:p>
          <a:p>
            <a:pPr>
              <a:buFont typeface="Wingdings" panose="05000000000000000000" pitchFamily="2" charset="2"/>
              <a:buChar char="§"/>
            </a:pPr>
            <a:r>
              <a:rPr lang="en-US" dirty="0"/>
              <a:t>Serum ferritin is low </a:t>
            </a:r>
          </a:p>
          <a:p>
            <a:pPr>
              <a:buFont typeface="Wingdings" panose="05000000000000000000" pitchFamily="2" charset="2"/>
              <a:buChar char="§"/>
            </a:pPr>
            <a:r>
              <a:rPr lang="en-US" dirty="0"/>
              <a:t>Iron binding capacity is high </a:t>
            </a:r>
          </a:p>
          <a:p>
            <a:pPr>
              <a:buFont typeface="Wingdings" panose="05000000000000000000" pitchFamily="2" charset="2"/>
              <a:buChar char="§"/>
            </a:pPr>
            <a:r>
              <a:rPr lang="en-US" dirty="0"/>
              <a:t>Bone marrow examination  low iron </a:t>
            </a:r>
            <a:endParaRPr lang="en-PK" dirty="0"/>
          </a:p>
          <a:p>
            <a:endParaRPr lang="en-PK" dirty="0"/>
          </a:p>
        </p:txBody>
      </p:sp>
      <p:pic>
        <p:nvPicPr>
          <p:cNvPr id="10" name="Content Placeholder 4">
            <a:extLst>
              <a:ext uri="{FF2B5EF4-FFF2-40B4-BE49-F238E27FC236}">
                <a16:creationId xmlns:a16="http://schemas.microsoft.com/office/drawing/2014/main" id="{099C5C47-6D68-7DA8-B7FA-9B7CC14D8505}"/>
              </a:ext>
            </a:extLst>
          </p:cNvPr>
          <p:cNvPicPr>
            <a:picLocks noChangeAspect="1"/>
          </p:cNvPicPr>
          <p:nvPr/>
        </p:nvPicPr>
        <p:blipFill>
          <a:blip r:embed="rId3"/>
          <a:stretch>
            <a:fillRect/>
          </a:stretch>
        </p:blipFill>
        <p:spPr>
          <a:xfrm>
            <a:off x="4498889" y="4273447"/>
            <a:ext cx="2329153" cy="1651820"/>
          </a:xfrm>
          <a:prstGeom prst="rect">
            <a:avLst/>
          </a:prstGeom>
        </p:spPr>
      </p:pic>
      <p:pic>
        <p:nvPicPr>
          <p:cNvPr id="11" name="Picture 4" descr="Poikilocytosis Photos, Images ...">
            <a:extLst>
              <a:ext uri="{FF2B5EF4-FFF2-40B4-BE49-F238E27FC236}">
                <a16:creationId xmlns:a16="http://schemas.microsoft.com/office/drawing/2014/main" id="{6D9CF26A-F951-6AD6-EAEF-461D653FF2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5702" y="4317908"/>
            <a:ext cx="2861357" cy="163004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5EACF2FB-7DD7-0306-6A8B-00544E2CF679}"/>
              </a:ext>
            </a:extLst>
          </p:cNvPr>
          <p:cNvSpPr/>
          <p:nvPr/>
        </p:nvSpPr>
        <p:spPr>
          <a:xfrm>
            <a:off x="7687680" y="801996"/>
            <a:ext cx="2057400" cy="579438"/>
          </a:xfrm>
          <a:prstGeom prst="roundRect">
            <a:avLst/>
          </a:prstGeom>
          <a:solidFill>
            <a:schemeClr val="bg1">
              <a:lumMod val="10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lang="en-US" b="1" dirty="0"/>
              <a:t>CORE SUBJECT</a:t>
            </a:r>
            <a:endParaRPr lang="en-PK" b="1" dirty="0"/>
          </a:p>
        </p:txBody>
      </p:sp>
    </p:spTree>
    <p:extLst>
      <p:ext uri="{BB962C8B-B14F-4D97-AF65-F5344CB8AC3E}">
        <p14:creationId xmlns:p14="http://schemas.microsoft.com/office/powerpoint/2010/main" val="2315119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C13A6-50D1-2D45-AD1A-0BF455BEB7E4}"/>
              </a:ext>
            </a:extLst>
          </p:cNvPr>
          <p:cNvSpPr>
            <a:spLocks noGrp="1"/>
          </p:cNvSpPr>
          <p:nvPr>
            <p:ph type="title"/>
          </p:nvPr>
        </p:nvSpPr>
        <p:spPr/>
        <p:txBody>
          <a:bodyPr/>
          <a:lstStyle/>
          <a:p>
            <a:endParaRPr lang="en-PK" dirty="0"/>
          </a:p>
        </p:txBody>
      </p:sp>
      <p:pic>
        <p:nvPicPr>
          <p:cNvPr id="1026" name="Picture 2">
            <a:extLst>
              <a:ext uri="{FF2B5EF4-FFF2-40B4-BE49-F238E27FC236}">
                <a16:creationId xmlns:a16="http://schemas.microsoft.com/office/drawing/2014/main" id="{8A57826B-3011-6617-5DAE-93DF7943B3D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690687"/>
            <a:ext cx="10515600" cy="480218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0C50F330-C0EB-3197-449A-4EBCB239EA95}"/>
              </a:ext>
            </a:extLst>
          </p:cNvPr>
          <p:cNvSpPr/>
          <p:nvPr/>
        </p:nvSpPr>
        <p:spPr>
          <a:xfrm>
            <a:off x="9003890" y="738187"/>
            <a:ext cx="2057400" cy="579438"/>
          </a:xfrm>
          <a:prstGeom prst="roundRect">
            <a:avLst/>
          </a:prstGeom>
          <a:solidFill>
            <a:sysClr val="window" lastClr="FFFFFF">
              <a:lumMod val="10000"/>
            </a:sysClr>
          </a:solidFill>
          <a:ln w="25400" cap="flat" cmpd="sng" algn="ctr">
            <a:solidFill>
              <a:srgbClr val="4F81BD">
                <a:shade val="15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Calibri"/>
                <a:ea typeface="+mn-ea"/>
                <a:cs typeface="+mn-cs"/>
              </a:rPr>
              <a:t>CORE SUBJECT</a:t>
            </a:r>
            <a:endParaRPr kumimoji="0" lang="en-PK" sz="1800" b="1"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3100975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935C2-21E8-D9A7-D8A8-9202CBDE211E}"/>
              </a:ext>
            </a:extLst>
          </p:cNvPr>
          <p:cNvSpPr>
            <a:spLocks noGrp="1"/>
          </p:cNvSpPr>
          <p:nvPr>
            <p:ph type="title"/>
          </p:nvPr>
        </p:nvSpPr>
        <p:spPr>
          <a:xfrm>
            <a:off x="1171837" y="561991"/>
            <a:ext cx="9562186" cy="839106"/>
          </a:xfrm>
        </p:spPr>
        <p:txBody>
          <a:bodyPr>
            <a:normAutofit/>
          </a:bodyPr>
          <a:lstStyle/>
          <a:p>
            <a:r>
              <a:rPr lang="en-US" dirty="0"/>
              <a:t>Treatment </a:t>
            </a:r>
            <a:endParaRPr lang="en-PK" dirty="0"/>
          </a:p>
        </p:txBody>
      </p:sp>
      <p:sp>
        <p:nvSpPr>
          <p:cNvPr id="3" name="Content Placeholder 2">
            <a:extLst>
              <a:ext uri="{FF2B5EF4-FFF2-40B4-BE49-F238E27FC236}">
                <a16:creationId xmlns:a16="http://schemas.microsoft.com/office/drawing/2014/main" id="{94831BDF-FBA9-ADA7-396E-8E83A669CCFF}"/>
              </a:ext>
            </a:extLst>
          </p:cNvPr>
          <p:cNvSpPr>
            <a:spLocks noGrp="1"/>
          </p:cNvSpPr>
          <p:nvPr>
            <p:ph idx="1"/>
          </p:nvPr>
        </p:nvSpPr>
        <p:spPr>
          <a:xfrm>
            <a:off x="597969" y="1297858"/>
            <a:ext cx="10515600" cy="4351338"/>
          </a:xfrm>
        </p:spPr>
        <p:txBody>
          <a:bodyPr>
            <a:normAutofit lnSpcReduction="10000"/>
          </a:bodyPr>
          <a:lstStyle/>
          <a:p>
            <a:pPr marL="0" indent="0">
              <a:buNone/>
            </a:pPr>
            <a:endParaRPr lang="en-US" b="1" dirty="0"/>
          </a:p>
          <a:p>
            <a:pPr>
              <a:buFont typeface="Wingdings" panose="05000000000000000000" pitchFamily="2" charset="2"/>
              <a:buChar char="§"/>
            </a:pPr>
            <a:r>
              <a:rPr lang="en-US" sz="2400" b="1" dirty="0"/>
              <a:t>Iron therapy </a:t>
            </a:r>
          </a:p>
          <a:p>
            <a:pPr marL="0" indent="0">
              <a:buNone/>
            </a:pPr>
            <a:r>
              <a:rPr lang="en-US" sz="2400" dirty="0"/>
              <a:t>	3-6 mg/kg/day </a:t>
            </a:r>
          </a:p>
          <a:p>
            <a:pPr marL="0" indent="0">
              <a:buNone/>
            </a:pPr>
            <a:r>
              <a:rPr lang="en-US" sz="2400" dirty="0"/>
              <a:t>              for 3 months </a:t>
            </a:r>
          </a:p>
          <a:p>
            <a:pPr>
              <a:buFont typeface="Wingdings" panose="05000000000000000000" pitchFamily="2" charset="2"/>
              <a:buChar char="§"/>
            </a:pPr>
            <a:r>
              <a:rPr lang="en-US" sz="2400" b="1" dirty="0"/>
              <a:t>Dietary counselling </a:t>
            </a:r>
          </a:p>
          <a:p>
            <a:pPr marL="0" indent="0">
              <a:buNone/>
            </a:pPr>
            <a:r>
              <a:rPr lang="en-US" sz="2400" dirty="0"/>
              <a:t>	Iron fortified milk </a:t>
            </a:r>
          </a:p>
          <a:p>
            <a:pPr marL="0" indent="0">
              <a:buNone/>
            </a:pPr>
            <a:r>
              <a:rPr lang="en-US" sz="2400" dirty="0"/>
              <a:t>	Weaning food </a:t>
            </a:r>
          </a:p>
          <a:p>
            <a:pPr>
              <a:buFont typeface="Wingdings" panose="05000000000000000000" pitchFamily="2" charset="2"/>
              <a:buChar char="§"/>
            </a:pPr>
            <a:r>
              <a:rPr lang="en-US" sz="2400" dirty="0"/>
              <a:t>Blood transfusion  ( heart failure)</a:t>
            </a:r>
          </a:p>
          <a:p>
            <a:pPr>
              <a:buFont typeface="Wingdings" panose="05000000000000000000" pitchFamily="2" charset="2"/>
              <a:buChar char="§"/>
            </a:pPr>
            <a:r>
              <a:rPr lang="en-US" sz="2400" dirty="0"/>
              <a:t>Correct any occult blood loss</a:t>
            </a:r>
          </a:p>
          <a:p>
            <a:pPr>
              <a:buFont typeface="Wingdings" panose="05000000000000000000" pitchFamily="2" charset="2"/>
              <a:buChar char="§"/>
            </a:pPr>
            <a:r>
              <a:rPr lang="en-US" sz="2400" dirty="0"/>
              <a:t>Correct underlying disorder </a:t>
            </a:r>
            <a:endParaRPr lang="en-PK" sz="2400" dirty="0"/>
          </a:p>
        </p:txBody>
      </p:sp>
      <p:pic>
        <p:nvPicPr>
          <p:cNvPr id="4100" name="Picture 4" descr="After prostate cancer treatment, a new standard of care for rising PSA -  Harvard Health">
            <a:extLst>
              <a:ext uri="{FF2B5EF4-FFF2-40B4-BE49-F238E27FC236}">
                <a16:creationId xmlns:a16="http://schemas.microsoft.com/office/drawing/2014/main" id="{FDCEB8E8-4D67-1A4B-FF0C-DE1DB7E7E5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6448" y="1522411"/>
            <a:ext cx="2469694" cy="168899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ron Infusion for the Treatment of Iron ...">
            <a:extLst>
              <a:ext uri="{FF2B5EF4-FFF2-40B4-BE49-F238E27FC236}">
                <a16:creationId xmlns:a16="http://schemas.microsoft.com/office/drawing/2014/main" id="{29F1D189-AB98-FC9E-EEDB-E047E500E1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0428" y="1401097"/>
            <a:ext cx="2695575" cy="2049718"/>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Dr. Mo - Blood transfusion bag for kids ...">
            <a:extLst>
              <a:ext uri="{FF2B5EF4-FFF2-40B4-BE49-F238E27FC236}">
                <a16:creationId xmlns:a16="http://schemas.microsoft.com/office/drawing/2014/main" id="{F14AAB9E-BBE7-8A21-B2A1-A8D133B9B8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11219" y="3661339"/>
            <a:ext cx="2134362" cy="285422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1A5C677E-C2B6-D894-DEE4-E7134E48B296}"/>
              </a:ext>
            </a:extLst>
          </p:cNvPr>
          <p:cNvSpPr/>
          <p:nvPr/>
        </p:nvSpPr>
        <p:spPr>
          <a:xfrm>
            <a:off x="8930831" y="561991"/>
            <a:ext cx="2057400" cy="579438"/>
          </a:xfrm>
          <a:prstGeom prst="roundRect">
            <a:avLst/>
          </a:prstGeom>
          <a:solidFill>
            <a:schemeClr val="bg1">
              <a:lumMod val="10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lang="en-US" b="1" dirty="0"/>
              <a:t>CORE SUBJECT</a:t>
            </a:r>
            <a:endParaRPr lang="en-PK" b="1" dirty="0"/>
          </a:p>
        </p:txBody>
      </p:sp>
    </p:spTree>
    <p:extLst>
      <p:ext uri="{BB962C8B-B14F-4D97-AF65-F5344CB8AC3E}">
        <p14:creationId xmlns:p14="http://schemas.microsoft.com/office/powerpoint/2010/main" val="13746454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71170-E7BB-8B7E-6DA2-CC2B9F0B5F40}"/>
              </a:ext>
            </a:extLst>
          </p:cNvPr>
          <p:cNvSpPr>
            <a:spLocks noGrp="1"/>
          </p:cNvSpPr>
          <p:nvPr>
            <p:ph type="title"/>
          </p:nvPr>
        </p:nvSpPr>
        <p:spPr/>
        <p:txBody>
          <a:bodyPr/>
          <a:lstStyle/>
          <a:p>
            <a:endParaRPr lang="en-PK" dirty="0"/>
          </a:p>
        </p:txBody>
      </p:sp>
      <p:sp>
        <p:nvSpPr>
          <p:cNvPr id="3" name="Content Placeholder 2">
            <a:extLst>
              <a:ext uri="{FF2B5EF4-FFF2-40B4-BE49-F238E27FC236}">
                <a16:creationId xmlns:a16="http://schemas.microsoft.com/office/drawing/2014/main" id="{E397892C-B0D0-C1C4-8F10-AED7581266AF}"/>
              </a:ext>
            </a:extLst>
          </p:cNvPr>
          <p:cNvSpPr>
            <a:spLocks noGrp="1"/>
          </p:cNvSpPr>
          <p:nvPr>
            <p:ph idx="1"/>
          </p:nvPr>
        </p:nvSpPr>
        <p:spPr>
          <a:xfrm>
            <a:off x="685800" y="1978025"/>
            <a:ext cx="10515600" cy="4351338"/>
          </a:xfrm>
        </p:spPr>
        <p:txBody>
          <a:bodyPr/>
          <a:lstStyle/>
          <a:p>
            <a:pPr marL="0" indent="0">
              <a:buNone/>
            </a:pPr>
            <a:r>
              <a:rPr lang="en-US" dirty="0"/>
              <a:t>			</a:t>
            </a:r>
          </a:p>
          <a:p>
            <a:pPr marL="0" indent="0">
              <a:buNone/>
            </a:pPr>
            <a:r>
              <a:rPr lang="en-US" sz="3200" dirty="0">
                <a:latin typeface="Times New Roman" panose="02020603050405020304" pitchFamily="18" charset="0"/>
                <a:cs typeface="Times New Roman" panose="02020603050405020304" pitchFamily="18" charset="0"/>
              </a:rPr>
              <a:t>			MEGALOBLASTIC ANEMIA </a:t>
            </a:r>
          </a:p>
          <a:p>
            <a:pPr marL="0" indent="0">
              <a:buNone/>
            </a:pPr>
            <a:r>
              <a:rPr lang="en-US" sz="3200" dirty="0">
                <a:latin typeface="Times New Roman" panose="02020603050405020304" pitchFamily="18" charset="0"/>
                <a:cs typeface="Times New Roman" panose="02020603050405020304" pitchFamily="18" charset="0"/>
              </a:rPr>
              <a:t>				B12 DEFICIENCY </a:t>
            </a:r>
          </a:p>
          <a:p>
            <a:pPr marL="0" indent="0">
              <a:buNone/>
            </a:pPr>
            <a:endParaRPr lang="en-PK" sz="3200" dirty="0">
              <a:latin typeface="Times New Roman" panose="02020603050405020304" pitchFamily="18" charset="0"/>
              <a:cs typeface="Times New Roman" panose="02020603050405020304" pitchFamily="18" charset="0"/>
            </a:endParaRPr>
          </a:p>
        </p:txBody>
      </p:sp>
      <p:sp>
        <p:nvSpPr>
          <p:cNvPr id="4" name="AutoShape 2" descr="Megaloblastic Anemia">
            <a:extLst>
              <a:ext uri="{FF2B5EF4-FFF2-40B4-BE49-F238E27FC236}">
                <a16:creationId xmlns:a16="http://schemas.microsoft.com/office/drawing/2014/main" id="{446584F1-A08D-8FAB-4493-32AE37616E07}"/>
              </a:ext>
            </a:extLst>
          </p:cNvPr>
          <p:cNvSpPr>
            <a:spLocks noChangeAspect="1" noChangeArrowheads="1"/>
          </p:cNvSpPr>
          <p:nvPr/>
        </p:nvSpPr>
        <p:spPr bwMode="auto">
          <a:xfrm>
            <a:off x="57912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PK"/>
          </a:p>
        </p:txBody>
      </p:sp>
      <p:pic>
        <p:nvPicPr>
          <p:cNvPr id="6" name="Picture 5">
            <a:extLst>
              <a:ext uri="{FF2B5EF4-FFF2-40B4-BE49-F238E27FC236}">
                <a16:creationId xmlns:a16="http://schemas.microsoft.com/office/drawing/2014/main" id="{C039AA63-917A-DBF0-BA3E-BC7FD8581D76}"/>
              </a:ext>
            </a:extLst>
          </p:cNvPr>
          <p:cNvPicPr>
            <a:picLocks noChangeAspect="1"/>
          </p:cNvPicPr>
          <p:nvPr/>
        </p:nvPicPr>
        <p:blipFill>
          <a:blip r:embed="rId2"/>
          <a:stretch>
            <a:fillRect/>
          </a:stretch>
        </p:blipFill>
        <p:spPr>
          <a:xfrm>
            <a:off x="3552668" y="3733800"/>
            <a:ext cx="6130977" cy="3102963"/>
          </a:xfrm>
          <a:prstGeom prst="rect">
            <a:avLst/>
          </a:prstGeom>
        </p:spPr>
      </p:pic>
      <mc:AlternateContent xmlns:mc="http://schemas.openxmlformats.org/markup-compatibility/2006">
        <mc:Choice xmlns:pslz="http://schemas.microsoft.com/office/powerpoint/2016/slidezoom" Requires="pslz">
          <p:graphicFrame>
            <p:nvGraphicFramePr>
              <p:cNvPr id="7" name="Slide Zoom 6">
                <a:extLst>
                  <a:ext uri="{FF2B5EF4-FFF2-40B4-BE49-F238E27FC236}">
                    <a16:creationId xmlns:a16="http://schemas.microsoft.com/office/drawing/2014/main" id="{74A0AC45-B844-3BD6-8C5B-ADCD981DA523}"/>
                  </a:ext>
                </a:extLst>
              </p:cNvPr>
              <p:cNvGraphicFramePr>
                <a:graphicFrameLocks noChangeAspect="1"/>
              </p:cNvGraphicFramePr>
              <p:nvPr>
                <p:extLst>
                  <p:ext uri="{D42A27DB-BD31-4B8C-83A1-F6EECF244321}">
                    <p14:modId xmlns:p14="http://schemas.microsoft.com/office/powerpoint/2010/main" val="4172772448"/>
                  </p:ext>
                </p:extLst>
              </p:nvPr>
            </p:nvGraphicFramePr>
            <p:xfrm>
              <a:off x="4653083" y="1871202"/>
              <a:ext cx="3048000" cy="1714500"/>
            </p:xfrm>
            <a:graphic>
              <a:graphicData uri="http://schemas.microsoft.com/office/powerpoint/2016/slidezoom">
                <pslz:sldZm>
                  <pslz:sldZmObj sldId="286" cId="2707509933">
                    <pslz:zmPr id="{8827A4A5-CEC9-4278-AAB5-3FD63F1C2E9C}" returnToParent="0" transitionDur="1000">
                      <p166:blipFill xmlns:p166="http://schemas.microsoft.com/office/powerpoint/2016/6/main">
                        <a:blip r:embed="rId3"/>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p:pic>
            <p:nvPicPr>
              <p:cNvPr id="7" name="Slide Zoom 6">
                <a:hlinkClick r:id="rId4" action="ppaction://hlinksldjump"/>
                <a:extLst>
                  <a:ext uri="{FF2B5EF4-FFF2-40B4-BE49-F238E27FC236}">
                    <a16:creationId xmlns:a16="http://schemas.microsoft.com/office/drawing/2014/main" id="{74A0AC45-B844-3BD6-8C5B-ADCD981DA523}"/>
                  </a:ext>
                </a:extLst>
              </p:cNvPr>
              <p:cNvPicPr>
                <a:picLocks noGrp="1" noRot="1" noChangeAspect="1" noMove="1" noResize="1" noEditPoints="1" noAdjustHandles="1" noChangeArrowheads="1" noChangeShapeType="1"/>
              </p:cNvPicPr>
              <p:nvPr/>
            </p:nvPicPr>
            <p:blipFill>
              <a:blip r:embed="rId3"/>
              <a:stretch>
                <a:fillRect/>
              </a:stretch>
            </p:blipFill>
            <p:spPr>
              <a:xfrm>
                <a:off x="4653083" y="1871202"/>
                <a:ext cx="3048000" cy="1714500"/>
              </a:xfrm>
              <a:prstGeom prst="rect">
                <a:avLst/>
              </a:prstGeom>
              <a:ln w="3175">
                <a:solidFill>
                  <a:prstClr val="ltGray"/>
                </a:solidFill>
              </a:ln>
            </p:spPr>
          </p:pic>
        </mc:Fallback>
      </mc:AlternateContent>
      <p:sp>
        <p:nvSpPr>
          <p:cNvPr id="9" name="Rectangle: Rounded Corners 8">
            <a:extLst>
              <a:ext uri="{FF2B5EF4-FFF2-40B4-BE49-F238E27FC236}">
                <a16:creationId xmlns:a16="http://schemas.microsoft.com/office/drawing/2014/main" id="{C469D8C3-9EE5-8F1B-5D92-10CFDA2BDC17}"/>
              </a:ext>
            </a:extLst>
          </p:cNvPr>
          <p:cNvSpPr/>
          <p:nvPr/>
        </p:nvSpPr>
        <p:spPr>
          <a:xfrm>
            <a:off x="9018639" y="738187"/>
            <a:ext cx="2057400" cy="579438"/>
          </a:xfrm>
          <a:prstGeom prst="roundRect">
            <a:avLst/>
          </a:prstGeom>
          <a:solidFill>
            <a:sysClr val="window" lastClr="FFFFFF">
              <a:lumMod val="10000"/>
            </a:sysClr>
          </a:solidFill>
          <a:ln w="25400" cap="flat" cmpd="sng" algn="ctr">
            <a:solidFill>
              <a:srgbClr val="4F81BD">
                <a:shade val="15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Calibri"/>
                <a:ea typeface="+mn-ea"/>
                <a:cs typeface="+mn-cs"/>
              </a:rPr>
              <a:t>CORE SUBJECT</a:t>
            </a:r>
            <a:endParaRPr kumimoji="0" lang="en-PK" sz="1800" b="1"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7075099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CF2412-F34F-A684-A193-C84F27C2791B}"/>
              </a:ext>
            </a:extLst>
          </p:cNvPr>
          <p:cNvSpPr>
            <a:spLocks noGrp="1"/>
          </p:cNvSpPr>
          <p:nvPr>
            <p:ph idx="1"/>
          </p:nvPr>
        </p:nvSpPr>
        <p:spPr>
          <a:xfrm>
            <a:off x="631722" y="766916"/>
            <a:ext cx="10515600" cy="5513285"/>
          </a:xfrm>
        </p:spPr>
        <p:txBody>
          <a:bodyPr/>
          <a:lstStyle/>
          <a:p>
            <a:pPr marL="0" indent="0">
              <a:buNone/>
            </a:pPr>
            <a:r>
              <a:rPr lang="en-US" sz="2400" b="1" i="0" dirty="0">
                <a:effectLst/>
                <a:latin typeface="Google Sans"/>
              </a:rPr>
              <a:t>			</a:t>
            </a:r>
            <a:r>
              <a:rPr lang="en-US" sz="3200" b="1" i="0" dirty="0">
                <a:effectLst/>
                <a:latin typeface="Times New Roman" panose="02020603050405020304" pitchFamily="18" charset="0"/>
                <a:cs typeface="Times New Roman" panose="02020603050405020304" pitchFamily="18" charset="0"/>
              </a:rPr>
              <a:t>MEGALOBLASTIC ANEMIA</a:t>
            </a:r>
          </a:p>
          <a:p>
            <a:pPr marL="0" indent="0">
              <a:buNone/>
            </a:pPr>
            <a:endParaRPr lang="en-US" sz="2400" b="1" i="0" dirty="0">
              <a:effectLst/>
              <a:latin typeface="Google Sans"/>
            </a:endParaRPr>
          </a:p>
          <a:p>
            <a:pPr marL="0" indent="0">
              <a:buNone/>
            </a:pPr>
            <a:r>
              <a:rPr lang="en-US" sz="2200" dirty="0">
                <a:latin typeface="Times New Roman" panose="02020603050405020304" pitchFamily="18" charset="0"/>
                <a:cs typeface="Times New Roman" panose="02020603050405020304" pitchFamily="18" charset="0"/>
              </a:rPr>
              <a:t>W</a:t>
            </a:r>
            <a:r>
              <a:rPr lang="en-US" sz="2200" b="0" i="0" dirty="0">
                <a:effectLst/>
                <a:latin typeface="Times New Roman" panose="02020603050405020304" pitchFamily="18" charset="0"/>
                <a:cs typeface="Times New Roman" panose="02020603050405020304" pitchFamily="18" charset="0"/>
              </a:rPr>
              <a:t>hen the body doesn't produce enough healthy red blood cells, or the red blood cells are abnormally large.</a:t>
            </a:r>
          </a:p>
          <a:p>
            <a:pPr marL="0" indent="0">
              <a:buNone/>
            </a:pPr>
            <a:r>
              <a:rPr lang="en-US" sz="2200" dirty="0">
                <a:latin typeface="Times New Roman" panose="02020603050405020304" pitchFamily="18" charset="0"/>
                <a:cs typeface="Times New Roman" panose="02020603050405020304" pitchFamily="18" charset="0"/>
              </a:rPr>
              <a:t>D</a:t>
            </a:r>
            <a:r>
              <a:rPr lang="en-US" sz="2200" b="0" i="0" dirty="0">
                <a:effectLst/>
                <a:latin typeface="Times New Roman" panose="02020603050405020304" pitchFamily="18" charset="0"/>
                <a:cs typeface="Times New Roman" panose="02020603050405020304" pitchFamily="18" charset="0"/>
              </a:rPr>
              <a:t>eficiency in vitamin B12 or folate, which are essential for the production of healthy red blood cells. </a:t>
            </a:r>
          </a:p>
          <a:p>
            <a:pPr>
              <a:buFont typeface="Wingdings" panose="05000000000000000000" pitchFamily="2" charset="2"/>
              <a:buChar char="§"/>
            </a:pPr>
            <a:r>
              <a:rPr lang="en-US" sz="2400" b="1" i="0" dirty="0">
                <a:effectLst/>
                <a:latin typeface="Times New Roman" panose="02020603050405020304" pitchFamily="18" charset="0"/>
                <a:cs typeface="Times New Roman" panose="02020603050405020304" pitchFamily="18" charset="0"/>
              </a:rPr>
              <a:t>Vitamin B12 deficiency</a:t>
            </a:r>
          </a:p>
          <a:p>
            <a:pPr marL="0" indent="0">
              <a:buNone/>
            </a:pPr>
            <a:r>
              <a:rPr lang="en-US" sz="24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It </a:t>
            </a:r>
            <a:r>
              <a:rPr lang="en-US" sz="2200" b="0" i="0" dirty="0">
                <a:effectLst/>
                <a:latin typeface="Times New Roman" panose="02020603050405020304" pitchFamily="18" charset="0"/>
                <a:cs typeface="Times New Roman" panose="02020603050405020304" pitchFamily="18" charset="0"/>
              </a:rPr>
              <a:t> is a common cause of megaloblastic anemia, because of insufficient B12 in the 	body </a:t>
            </a:r>
          </a:p>
          <a:p>
            <a:pPr>
              <a:buFont typeface="Wingdings" panose="05000000000000000000" pitchFamily="2" charset="2"/>
              <a:buChar char="§"/>
            </a:pPr>
            <a:r>
              <a:rPr lang="en-US" sz="2400" b="1" dirty="0">
                <a:latin typeface="Times New Roman" panose="02020603050405020304" pitchFamily="18" charset="0"/>
                <a:cs typeface="Times New Roman" panose="02020603050405020304" pitchFamily="18" charset="0"/>
              </a:rPr>
              <a:t>Folic Acid deficiency </a:t>
            </a:r>
            <a:r>
              <a:rPr lang="en-US" sz="2400" b="1" i="0" dirty="0">
                <a:effectLst/>
                <a:latin typeface="Times New Roman" panose="02020603050405020304" pitchFamily="18" charset="0"/>
                <a:cs typeface="Times New Roman" panose="02020603050405020304" pitchFamily="18" charset="0"/>
              </a:rPr>
              <a:t> </a:t>
            </a:r>
          </a:p>
          <a:p>
            <a:pPr marL="0" indent="0">
              <a:buNone/>
            </a:pPr>
            <a:r>
              <a:rPr lang="en-US" sz="24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It </a:t>
            </a:r>
            <a:r>
              <a:rPr lang="en-US" sz="2200" b="0" i="0" dirty="0">
                <a:effectLst/>
                <a:latin typeface="Times New Roman" panose="02020603050405020304" pitchFamily="18" charset="0"/>
                <a:cs typeface="Times New Roman" panose="02020603050405020304" pitchFamily="18" charset="0"/>
              </a:rPr>
              <a:t> is a common cause of megaloblastic anemia, because of insufficient folic acid  </a:t>
            </a:r>
          </a:p>
          <a:p>
            <a:pPr marL="0" indent="0">
              <a:buNone/>
            </a:pPr>
            <a:r>
              <a:rPr lang="en-US" sz="2200" dirty="0">
                <a:latin typeface="Times New Roman" panose="02020603050405020304" pitchFamily="18" charset="0"/>
                <a:cs typeface="Times New Roman" panose="02020603050405020304" pitchFamily="18" charset="0"/>
              </a:rPr>
              <a:t>	</a:t>
            </a:r>
            <a:r>
              <a:rPr lang="en-US" sz="2200" b="0" i="0" dirty="0">
                <a:effectLst/>
                <a:latin typeface="Times New Roman" panose="02020603050405020304" pitchFamily="18" charset="0"/>
                <a:cs typeface="Times New Roman" panose="02020603050405020304" pitchFamily="18" charset="0"/>
              </a:rPr>
              <a:t>in the body </a:t>
            </a:r>
          </a:p>
          <a:p>
            <a:pPr marL="0" indent="0">
              <a:buNone/>
            </a:pPr>
            <a:r>
              <a:rPr lang="en-US" sz="2400" b="1" i="0" dirty="0">
                <a:effectLst/>
                <a:latin typeface="Times New Roman" panose="02020603050405020304" pitchFamily="18" charset="0"/>
                <a:cs typeface="Times New Roman" panose="02020603050405020304" pitchFamily="18" charset="0"/>
              </a:rPr>
              <a:t> </a:t>
            </a:r>
            <a:endParaRPr lang="en-PK" sz="2400" b="1" dirty="0">
              <a:latin typeface="Times New Roman" panose="020206030504050203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D4ADBDBE-020A-57FD-E19F-C587A38C4C1D}"/>
              </a:ext>
            </a:extLst>
          </p:cNvPr>
          <p:cNvSpPr/>
          <p:nvPr/>
        </p:nvSpPr>
        <p:spPr>
          <a:xfrm>
            <a:off x="9343103" y="577799"/>
            <a:ext cx="2057400" cy="579438"/>
          </a:xfrm>
          <a:prstGeom prst="roundRect">
            <a:avLst/>
          </a:prstGeom>
          <a:solidFill>
            <a:sysClr val="window" lastClr="FFFFFF">
              <a:lumMod val="10000"/>
            </a:sysClr>
          </a:solidFill>
          <a:ln w="25400" cap="flat" cmpd="sng" algn="ctr">
            <a:solidFill>
              <a:srgbClr val="4F81BD">
                <a:shade val="15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Calibri"/>
                <a:ea typeface="+mn-ea"/>
                <a:cs typeface="+mn-cs"/>
              </a:rPr>
              <a:t>CORE SUBJECT</a:t>
            </a:r>
            <a:endParaRPr kumimoji="0" lang="en-PK" sz="1800" b="1"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00603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A76EB-EA44-B84A-6D2A-D44229633CA5}"/>
              </a:ext>
            </a:extLst>
          </p:cNvPr>
          <p:cNvSpPr>
            <a:spLocks noGrp="1"/>
          </p:cNvSpPr>
          <p:nvPr>
            <p:ph type="title"/>
          </p:nvPr>
        </p:nvSpPr>
        <p:spPr>
          <a:xfrm>
            <a:off x="838200" y="681037"/>
            <a:ext cx="10515600" cy="917985"/>
          </a:xfrm>
        </p:spPr>
        <p:txBody>
          <a:bodyPr>
            <a:normAutofit/>
          </a:bodyPr>
          <a:lstStyle/>
          <a:p>
            <a:r>
              <a:rPr lang="en-US" sz="3200" b="1" dirty="0"/>
              <a:t>                                              CLINICAL CASE </a:t>
            </a:r>
            <a:endParaRPr lang="en-PK" sz="3200" b="1" dirty="0"/>
          </a:p>
        </p:txBody>
      </p:sp>
      <p:sp>
        <p:nvSpPr>
          <p:cNvPr id="3" name="Content Placeholder 2">
            <a:extLst>
              <a:ext uri="{FF2B5EF4-FFF2-40B4-BE49-F238E27FC236}">
                <a16:creationId xmlns:a16="http://schemas.microsoft.com/office/drawing/2014/main" id="{BBEC402B-ECBC-674D-A2AE-00AB2BA8AFDA}"/>
              </a:ext>
            </a:extLst>
          </p:cNvPr>
          <p:cNvSpPr>
            <a:spLocks noGrp="1"/>
          </p:cNvSpPr>
          <p:nvPr>
            <p:ph idx="1"/>
          </p:nvPr>
        </p:nvSpPr>
        <p:spPr/>
        <p:txBody>
          <a:bodyPr>
            <a:normAutofit/>
          </a:bodyPr>
          <a:lstStyle/>
          <a:p>
            <a:r>
              <a:rPr lang="en-US" sz="2400" b="1" dirty="0">
                <a:latin typeface="Times New Roman" panose="02020603050405020304" pitchFamily="18" charset="0"/>
                <a:cs typeface="Times New Roman" panose="02020603050405020304" pitchFamily="18" charset="0"/>
              </a:rPr>
              <a:t>A 9 month male child presented in </a:t>
            </a:r>
            <a:r>
              <a:rPr lang="en-US" sz="2400" b="1" dirty="0" err="1">
                <a:latin typeface="Times New Roman" panose="02020603050405020304" pitchFamily="18" charset="0"/>
                <a:cs typeface="Times New Roman" panose="02020603050405020304" pitchFamily="18" charset="0"/>
              </a:rPr>
              <a:t>opd</a:t>
            </a:r>
            <a:r>
              <a:rPr lang="en-US" sz="2400" b="1" dirty="0">
                <a:latin typeface="Times New Roman" panose="02020603050405020304" pitchFamily="18" charset="0"/>
                <a:cs typeface="Times New Roman" panose="02020603050405020304" pitchFamily="18" charset="0"/>
              </a:rPr>
              <a:t> with history of lethargy and </a:t>
            </a:r>
            <a:r>
              <a:rPr lang="en-US" sz="2400" b="1" dirty="0" err="1">
                <a:latin typeface="Times New Roman" panose="02020603050405020304" pitchFamily="18" charset="0"/>
                <a:cs typeface="Times New Roman" panose="02020603050405020304" pitchFamily="18" charset="0"/>
              </a:rPr>
              <a:t>irritibility</a:t>
            </a:r>
            <a:r>
              <a:rPr lang="en-US" sz="2400" b="1" dirty="0">
                <a:latin typeface="Times New Roman" panose="02020603050405020304" pitchFamily="18" charset="0"/>
                <a:cs typeface="Times New Roman" panose="02020603050405020304" pitchFamily="18" charset="0"/>
              </a:rPr>
              <a:t> for 2 weeks .he is mainly taking cow milk and very little solid food .</a:t>
            </a:r>
          </a:p>
          <a:p>
            <a:r>
              <a:rPr lang="en-US" sz="2400" b="1" dirty="0">
                <a:latin typeface="Times New Roman" panose="02020603050405020304" pitchFamily="18" charset="0"/>
                <a:cs typeface="Times New Roman" panose="02020603050405020304" pitchFamily="18" charset="0"/>
              </a:rPr>
              <a:t>On examination he is having Heart rate of 130/min ,with adequate pulses and perfusion, marked pallor with no hepato-splenomegaly.</a:t>
            </a:r>
          </a:p>
          <a:p>
            <a:pPr marL="0" indent="0">
              <a:buNone/>
            </a:pPr>
            <a:r>
              <a:rPr lang="en-US" sz="2400" b="1" dirty="0">
                <a:latin typeface="Times New Roman" panose="02020603050405020304" pitchFamily="18" charset="0"/>
                <a:cs typeface="Times New Roman" panose="02020603050405020304" pitchFamily="18" charset="0"/>
              </a:rPr>
              <a:t>  Qno.1  what is likely diagnosis ?</a:t>
            </a:r>
          </a:p>
          <a:p>
            <a:pPr marL="0" indent="0">
              <a:buNone/>
            </a:pPr>
            <a:r>
              <a:rPr lang="en-US" sz="2400" b="1" dirty="0">
                <a:latin typeface="Times New Roman" panose="02020603050405020304" pitchFamily="18" charset="0"/>
                <a:cs typeface="Times New Roman" panose="02020603050405020304" pitchFamily="18" charset="0"/>
              </a:rPr>
              <a:t>  Qno.2  what is likely cause ?</a:t>
            </a:r>
          </a:p>
          <a:p>
            <a:pPr marL="0" indent="0">
              <a:buNone/>
            </a:pPr>
            <a:r>
              <a:rPr lang="en-US" sz="2400" b="1" dirty="0">
                <a:latin typeface="Times New Roman" panose="02020603050405020304" pitchFamily="18" charset="0"/>
                <a:cs typeface="Times New Roman" panose="02020603050405020304" pitchFamily="18" charset="0"/>
              </a:rPr>
              <a:t>  Qno.3  How will  you diagnose ?</a:t>
            </a:r>
          </a:p>
          <a:p>
            <a:pPr marL="0" indent="0">
              <a:buNone/>
            </a:pPr>
            <a:r>
              <a:rPr lang="en-US" sz="2400" b="1" dirty="0">
                <a:latin typeface="Times New Roman" panose="02020603050405020304" pitchFamily="18" charset="0"/>
                <a:cs typeface="Times New Roman" panose="02020603050405020304" pitchFamily="18" charset="0"/>
              </a:rPr>
              <a:t>  Qno.4  How will be Patient managed ?</a:t>
            </a:r>
          </a:p>
          <a:p>
            <a:pPr marL="0" indent="0">
              <a:buNone/>
            </a:pPr>
            <a:endParaRPr lang="en-PK" dirty="0"/>
          </a:p>
        </p:txBody>
      </p:sp>
    </p:spTree>
    <p:extLst>
      <p:ext uri="{BB962C8B-B14F-4D97-AF65-F5344CB8AC3E}">
        <p14:creationId xmlns:p14="http://schemas.microsoft.com/office/powerpoint/2010/main" val="32080719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4F921-7771-5C30-D98E-6F1380ADCB1D}"/>
              </a:ext>
            </a:extLst>
          </p:cNvPr>
          <p:cNvSpPr>
            <a:spLocks noGrp="1"/>
          </p:cNvSpPr>
          <p:nvPr>
            <p:ph type="title"/>
          </p:nvPr>
        </p:nvSpPr>
        <p:spPr>
          <a:xfrm>
            <a:off x="838200" y="681037"/>
            <a:ext cx="10515600" cy="1325563"/>
          </a:xfrm>
        </p:spPr>
        <p:txBody>
          <a:bodyPr/>
          <a:lstStyle/>
          <a:p>
            <a:r>
              <a:rPr lang="en-US" sz="3200" b="1" dirty="0">
                <a:latin typeface="Times New Roman" panose="02020603050405020304" pitchFamily="18" charset="0"/>
                <a:cs typeface="Times New Roman" panose="02020603050405020304" pitchFamily="18" charset="0"/>
              </a:rPr>
              <a:t>CAUSES  </a:t>
            </a:r>
            <a:br>
              <a:rPr lang="en-US" sz="4400" dirty="0">
                <a:latin typeface="Times New Roman" panose="02020603050405020304" pitchFamily="18" charset="0"/>
                <a:cs typeface="Times New Roman" panose="02020603050405020304" pitchFamily="18" charset="0"/>
              </a:rPr>
            </a:br>
            <a:endParaRPr lang="en-PK" dirty="0"/>
          </a:p>
        </p:txBody>
      </p:sp>
      <p:sp>
        <p:nvSpPr>
          <p:cNvPr id="3" name="Content Placeholder 2">
            <a:extLst>
              <a:ext uri="{FF2B5EF4-FFF2-40B4-BE49-F238E27FC236}">
                <a16:creationId xmlns:a16="http://schemas.microsoft.com/office/drawing/2014/main" id="{E55BB5C9-E1F1-CCB4-14DA-EB62C62A3095}"/>
              </a:ext>
            </a:extLst>
          </p:cNvPr>
          <p:cNvSpPr>
            <a:spLocks noGrp="1"/>
          </p:cNvSpPr>
          <p:nvPr>
            <p:ph idx="1"/>
          </p:nvPr>
        </p:nvSpPr>
        <p:spPr>
          <a:xfrm>
            <a:off x="838200" y="1533832"/>
            <a:ext cx="10515600" cy="4643131"/>
          </a:xfrm>
        </p:spPr>
        <p:txBody>
          <a:bodyPr>
            <a:normAutofit/>
          </a:bodyPr>
          <a:lstStyle/>
          <a:p>
            <a:pPr>
              <a:buFont typeface="Wingdings" panose="05000000000000000000" pitchFamily="2" charset="2"/>
              <a:buChar char="§"/>
            </a:pPr>
            <a:r>
              <a:rPr lang="en-US" sz="2400" b="1" dirty="0"/>
              <a:t>Deficient B12 </a:t>
            </a:r>
            <a:r>
              <a:rPr lang="en-US" sz="2400" dirty="0"/>
              <a:t>in breast feeding ,vegetarian  diet</a:t>
            </a:r>
          </a:p>
          <a:p>
            <a:pPr>
              <a:buFont typeface="Wingdings" panose="05000000000000000000" pitchFamily="2" charset="2"/>
              <a:buChar char="§"/>
            </a:pPr>
            <a:r>
              <a:rPr lang="en-US" sz="2400" b="1" dirty="0"/>
              <a:t>Intestinal </a:t>
            </a:r>
            <a:r>
              <a:rPr lang="en-US" sz="2400" b="1" dirty="0" err="1"/>
              <a:t>malabsorbtion</a:t>
            </a:r>
            <a:r>
              <a:rPr lang="en-US" sz="2400" b="1" dirty="0"/>
              <a:t> </a:t>
            </a:r>
          </a:p>
          <a:p>
            <a:pPr marL="0" indent="0">
              <a:buNone/>
            </a:pPr>
            <a:r>
              <a:rPr lang="en-US" sz="2400" dirty="0"/>
              <a:t>	</a:t>
            </a:r>
            <a:r>
              <a:rPr lang="en-US" sz="2400" dirty="0" err="1"/>
              <a:t>Chrons</a:t>
            </a:r>
            <a:r>
              <a:rPr lang="en-US" sz="2400" dirty="0"/>
              <a:t> disease </a:t>
            </a:r>
          </a:p>
          <a:p>
            <a:pPr marL="0" indent="0">
              <a:buNone/>
            </a:pPr>
            <a:r>
              <a:rPr lang="en-US" sz="2400" dirty="0"/>
              <a:t>	Chronic pancreatitis</a:t>
            </a:r>
          </a:p>
          <a:p>
            <a:pPr marL="0" indent="0">
              <a:buNone/>
            </a:pPr>
            <a:r>
              <a:rPr lang="en-US" sz="2400" dirty="0"/>
              <a:t>	Bacterial over growth </a:t>
            </a:r>
          </a:p>
          <a:p>
            <a:pPr marL="0" indent="0">
              <a:buNone/>
            </a:pPr>
            <a:r>
              <a:rPr lang="en-US" sz="2400" dirty="0"/>
              <a:t>	</a:t>
            </a:r>
            <a:r>
              <a:rPr lang="en-US" sz="2400" dirty="0" err="1"/>
              <a:t>Diphyllobothriumlatum</a:t>
            </a:r>
            <a:r>
              <a:rPr lang="en-US" sz="2400" dirty="0"/>
              <a:t> </a:t>
            </a:r>
          </a:p>
          <a:p>
            <a:pPr marL="0" indent="0">
              <a:buNone/>
            </a:pPr>
            <a:r>
              <a:rPr lang="en-US" sz="2400" dirty="0"/>
              <a:t>	Surgical resection </a:t>
            </a:r>
          </a:p>
          <a:p>
            <a:pPr>
              <a:buFont typeface="Wingdings" panose="05000000000000000000" pitchFamily="2" charset="2"/>
              <a:buChar char="§"/>
            </a:pPr>
            <a:r>
              <a:rPr lang="en-US" sz="2400" b="1" dirty="0"/>
              <a:t>Pernicious anemia </a:t>
            </a:r>
          </a:p>
          <a:p>
            <a:pPr>
              <a:buFont typeface="Wingdings" panose="05000000000000000000" pitchFamily="2" charset="2"/>
              <a:buChar char="§"/>
            </a:pPr>
            <a:r>
              <a:rPr lang="en-US" sz="2400" b="1" dirty="0"/>
              <a:t>Inborn error of metabolism </a:t>
            </a:r>
            <a:r>
              <a:rPr lang="en-US" b="1" dirty="0"/>
              <a:t> </a:t>
            </a:r>
            <a:endParaRPr lang="en-PK" b="1" dirty="0"/>
          </a:p>
        </p:txBody>
      </p:sp>
      <p:sp>
        <p:nvSpPr>
          <p:cNvPr id="4" name="Rectangle: Rounded Corners 3">
            <a:extLst>
              <a:ext uri="{FF2B5EF4-FFF2-40B4-BE49-F238E27FC236}">
                <a16:creationId xmlns:a16="http://schemas.microsoft.com/office/drawing/2014/main" id="{F101D35F-1A0C-C9D8-B5F4-D5B10C7940AB}"/>
              </a:ext>
            </a:extLst>
          </p:cNvPr>
          <p:cNvSpPr/>
          <p:nvPr/>
        </p:nvSpPr>
        <p:spPr>
          <a:xfrm>
            <a:off x="8487697" y="681037"/>
            <a:ext cx="2057400" cy="579438"/>
          </a:xfrm>
          <a:prstGeom prst="roundRect">
            <a:avLst/>
          </a:prstGeom>
          <a:solidFill>
            <a:schemeClr val="bg1">
              <a:lumMod val="10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lang="en-US" b="1" dirty="0"/>
              <a:t>CORE SUBJECT</a:t>
            </a:r>
            <a:endParaRPr lang="en-PK" b="1" dirty="0"/>
          </a:p>
        </p:txBody>
      </p:sp>
    </p:spTree>
    <p:extLst>
      <p:ext uri="{BB962C8B-B14F-4D97-AF65-F5344CB8AC3E}">
        <p14:creationId xmlns:p14="http://schemas.microsoft.com/office/powerpoint/2010/main" val="8190421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7AE351-A189-F191-6CE7-CD38B2286C47}"/>
              </a:ext>
            </a:extLst>
          </p:cNvPr>
          <p:cNvSpPr>
            <a:spLocks noGrp="1"/>
          </p:cNvSpPr>
          <p:nvPr>
            <p:ph type="title"/>
          </p:nvPr>
        </p:nvSpPr>
        <p:spPr>
          <a:xfrm>
            <a:off x="914400" y="681037"/>
            <a:ext cx="10515600" cy="797796"/>
          </a:xfrm>
        </p:spPr>
        <p:txBody>
          <a:bodyPr>
            <a:normAutofit/>
          </a:bodyPr>
          <a:lstStyle/>
          <a:p>
            <a:r>
              <a:rPr lang="en-US" sz="3200" b="1" spc="-5" dirty="0">
                <a:latin typeface="Times New Roman" panose="02020603050405020304" pitchFamily="18" charset="0"/>
                <a:cs typeface="Times New Roman" panose="02020603050405020304" pitchFamily="18" charset="0"/>
              </a:rPr>
              <a:t>CLINICAL</a:t>
            </a:r>
            <a:r>
              <a:rPr lang="en-US" sz="3200" b="1" spc="-15" dirty="0">
                <a:latin typeface="Times New Roman" panose="02020603050405020304" pitchFamily="18" charset="0"/>
                <a:cs typeface="Times New Roman" panose="02020603050405020304" pitchFamily="18" charset="0"/>
              </a:rPr>
              <a:t>  </a:t>
            </a:r>
            <a:r>
              <a:rPr lang="en-US" sz="3200" b="1" spc="-60" dirty="0">
                <a:latin typeface="Times New Roman" panose="02020603050405020304" pitchFamily="18" charset="0"/>
                <a:cs typeface="Times New Roman" panose="02020603050405020304" pitchFamily="18" charset="0"/>
              </a:rPr>
              <a:t>MANIFESTATIONS</a:t>
            </a:r>
            <a:endParaRPr lang="en-PK" sz="3200" dirty="0"/>
          </a:p>
        </p:txBody>
      </p:sp>
      <p:sp>
        <p:nvSpPr>
          <p:cNvPr id="5" name="Content Placeholder 4">
            <a:extLst>
              <a:ext uri="{FF2B5EF4-FFF2-40B4-BE49-F238E27FC236}">
                <a16:creationId xmlns:a16="http://schemas.microsoft.com/office/drawing/2014/main" id="{E32B8802-EC12-50B5-BA1B-C52ECA61C3BB}"/>
              </a:ext>
            </a:extLst>
          </p:cNvPr>
          <p:cNvSpPr>
            <a:spLocks noGrp="1"/>
          </p:cNvSpPr>
          <p:nvPr>
            <p:ph sz="half" idx="1"/>
          </p:nvPr>
        </p:nvSpPr>
        <p:spPr/>
        <p:txBody>
          <a:bodyPr/>
          <a:lstStyle/>
          <a:p>
            <a:pPr>
              <a:buFont typeface="Wingdings" panose="05000000000000000000" pitchFamily="2" charset="2"/>
              <a:buChar char="§"/>
            </a:pPr>
            <a:r>
              <a:rPr lang="en-US" sz="2400" b="1" dirty="0"/>
              <a:t>Fatigue, Weakness</a:t>
            </a:r>
          </a:p>
          <a:p>
            <a:pPr>
              <a:buFont typeface="Wingdings" panose="05000000000000000000" pitchFamily="2" charset="2"/>
              <a:buChar char="§"/>
            </a:pPr>
            <a:r>
              <a:rPr lang="en-US" sz="2400" dirty="0"/>
              <a:t>Glossitis</a:t>
            </a:r>
          </a:p>
          <a:p>
            <a:pPr>
              <a:buFont typeface="Wingdings" panose="05000000000000000000" pitchFamily="2" charset="2"/>
              <a:buChar char="§"/>
            </a:pPr>
            <a:r>
              <a:rPr lang="en-US" sz="2400" dirty="0"/>
              <a:t>Mouth ulcers </a:t>
            </a:r>
          </a:p>
          <a:p>
            <a:pPr>
              <a:buFont typeface="Wingdings" panose="05000000000000000000" pitchFamily="2" charset="2"/>
              <a:buChar char="§"/>
            </a:pPr>
            <a:r>
              <a:rPr lang="en-US" sz="2400" dirty="0"/>
              <a:t>Angular cheilitis</a:t>
            </a:r>
          </a:p>
          <a:p>
            <a:pPr>
              <a:buFont typeface="Wingdings" panose="05000000000000000000" pitchFamily="2" charset="2"/>
              <a:buChar char="§"/>
            </a:pPr>
            <a:r>
              <a:rPr lang="en-US" sz="2400" dirty="0"/>
              <a:t>Diarrhea</a:t>
            </a:r>
          </a:p>
          <a:p>
            <a:pPr>
              <a:buFont typeface="Wingdings" panose="05000000000000000000" pitchFamily="2" charset="2"/>
              <a:buChar char="§"/>
            </a:pPr>
            <a:r>
              <a:rPr lang="en-US" sz="2400" dirty="0"/>
              <a:t>Constipation</a:t>
            </a:r>
          </a:p>
          <a:p>
            <a:pPr>
              <a:buFont typeface="Wingdings" panose="05000000000000000000" pitchFamily="2" charset="2"/>
              <a:buChar char="§"/>
            </a:pPr>
            <a:r>
              <a:rPr lang="en-US" sz="2400" dirty="0"/>
              <a:t>Weight loss</a:t>
            </a:r>
          </a:p>
          <a:p>
            <a:endParaRPr lang="en-PK" dirty="0"/>
          </a:p>
        </p:txBody>
      </p:sp>
      <p:sp>
        <p:nvSpPr>
          <p:cNvPr id="6" name="Content Placeholder 5">
            <a:extLst>
              <a:ext uri="{FF2B5EF4-FFF2-40B4-BE49-F238E27FC236}">
                <a16:creationId xmlns:a16="http://schemas.microsoft.com/office/drawing/2014/main" id="{393482F1-8320-DC91-2CFB-A01BCC2338FC}"/>
              </a:ext>
            </a:extLst>
          </p:cNvPr>
          <p:cNvSpPr>
            <a:spLocks noGrp="1"/>
          </p:cNvSpPr>
          <p:nvPr>
            <p:ph sz="half" idx="2"/>
          </p:nvPr>
        </p:nvSpPr>
        <p:spPr/>
        <p:txBody>
          <a:bodyPr/>
          <a:lstStyle/>
          <a:p>
            <a:pPr>
              <a:buFont typeface="Wingdings" panose="05000000000000000000" pitchFamily="2" charset="2"/>
              <a:buChar char="§"/>
            </a:pPr>
            <a:r>
              <a:rPr lang="en-US" sz="2400" dirty="0"/>
              <a:t>Abdominal pain</a:t>
            </a:r>
          </a:p>
          <a:p>
            <a:pPr>
              <a:buFont typeface="Wingdings" panose="05000000000000000000" pitchFamily="2" charset="2"/>
              <a:buChar char="§"/>
            </a:pPr>
            <a:r>
              <a:rPr lang="en-US" sz="2400" b="1" dirty="0"/>
              <a:t>Tingling and numbness</a:t>
            </a:r>
          </a:p>
          <a:p>
            <a:pPr>
              <a:buFont typeface="Wingdings" panose="05000000000000000000" pitchFamily="2" charset="2"/>
              <a:buChar char="§"/>
            </a:pPr>
            <a:r>
              <a:rPr lang="en-US" sz="2400" dirty="0"/>
              <a:t> Weakness</a:t>
            </a:r>
          </a:p>
          <a:p>
            <a:pPr>
              <a:buFont typeface="Wingdings" panose="05000000000000000000" pitchFamily="2" charset="2"/>
              <a:buChar char="§"/>
            </a:pPr>
            <a:r>
              <a:rPr lang="en-US" sz="2400" b="1" dirty="0"/>
              <a:t>Gait disturbances</a:t>
            </a:r>
          </a:p>
          <a:p>
            <a:pPr>
              <a:buFont typeface="Wingdings" panose="05000000000000000000" pitchFamily="2" charset="2"/>
              <a:buChar char="§"/>
            </a:pPr>
            <a:r>
              <a:rPr lang="en-US" sz="2400" dirty="0"/>
              <a:t>ataxia</a:t>
            </a:r>
            <a:endParaRPr lang="en-PK" sz="2400" dirty="0"/>
          </a:p>
          <a:p>
            <a:endParaRPr lang="en-PK" dirty="0"/>
          </a:p>
        </p:txBody>
      </p:sp>
      <p:sp>
        <p:nvSpPr>
          <p:cNvPr id="7" name="Rectangle: Rounded Corners 6">
            <a:extLst>
              <a:ext uri="{FF2B5EF4-FFF2-40B4-BE49-F238E27FC236}">
                <a16:creationId xmlns:a16="http://schemas.microsoft.com/office/drawing/2014/main" id="{093E8BFE-325B-AB84-98E1-2CEBF88AEF26}"/>
              </a:ext>
            </a:extLst>
          </p:cNvPr>
          <p:cNvSpPr/>
          <p:nvPr/>
        </p:nvSpPr>
        <p:spPr>
          <a:xfrm>
            <a:off x="8763000" y="899395"/>
            <a:ext cx="2057400" cy="579438"/>
          </a:xfrm>
          <a:prstGeom prst="roundRect">
            <a:avLst/>
          </a:prstGeom>
          <a:solidFill>
            <a:schemeClr val="bg1">
              <a:lumMod val="10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lang="en-US" b="1" dirty="0"/>
              <a:t>CORE SUBJECT</a:t>
            </a:r>
            <a:endParaRPr lang="en-PK" b="1" dirty="0"/>
          </a:p>
        </p:txBody>
      </p:sp>
    </p:spTree>
    <p:extLst>
      <p:ext uri="{BB962C8B-B14F-4D97-AF65-F5344CB8AC3E}">
        <p14:creationId xmlns:p14="http://schemas.microsoft.com/office/powerpoint/2010/main" val="15230937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2EA0B-7577-324E-428C-B1A5BC2970B2}"/>
              </a:ext>
            </a:extLst>
          </p:cNvPr>
          <p:cNvSpPr>
            <a:spLocks noGrp="1"/>
          </p:cNvSpPr>
          <p:nvPr>
            <p:ph type="title"/>
          </p:nvPr>
        </p:nvSpPr>
        <p:spPr>
          <a:xfrm>
            <a:off x="838200" y="172621"/>
            <a:ext cx="10515600" cy="789906"/>
          </a:xfrm>
        </p:spPr>
        <p:txBody>
          <a:bodyPr/>
          <a:lstStyle/>
          <a:p>
            <a:r>
              <a:rPr lang="en-US" dirty="0"/>
              <a:t>Diagnosis </a:t>
            </a:r>
            <a:endParaRPr lang="en-PK" dirty="0"/>
          </a:p>
        </p:txBody>
      </p:sp>
      <p:sp>
        <p:nvSpPr>
          <p:cNvPr id="3" name="Content Placeholder 2">
            <a:extLst>
              <a:ext uri="{FF2B5EF4-FFF2-40B4-BE49-F238E27FC236}">
                <a16:creationId xmlns:a16="http://schemas.microsoft.com/office/drawing/2014/main" id="{F18946EA-2307-91FF-238B-1B2AA5D4DE80}"/>
              </a:ext>
            </a:extLst>
          </p:cNvPr>
          <p:cNvSpPr>
            <a:spLocks noGrp="1"/>
          </p:cNvSpPr>
          <p:nvPr>
            <p:ph idx="1"/>
          </p:nvPr>
        </p:nvSpPr>
        <p:spPr>
          <a:xfrm>
            <a:off x="838200" y="1138989"/>
            <a:ext cx="10515600" cy="5037974"/>
          </a:xfrm>
        </p:spPr>
        <p:txBody>
          <a:bodyPr>
            <a:normAutofit fontScale="85000" lnSpcReduction="20000"/>
          </a:bodyPr>
          <a:lstStyle/>
          <a:p>
            <a:pPr>
              <a:buFont typeface="Wingdings" panose="05000000000000000000" pitchFamily="2" charset="2"/>
              <a:buChar char="§"/>
            </a:pPr>
            <a:r>
              <a:rPr lang="en-US" b="1" dirty="0"/>
              <a:t>Complete Blood Count (CBC):    </a:t>
            </a:r>
            <a:r>
              <a:rPr lang="en-US" dirty="0"/>
              <a:t>- </a:t>
            </a:r>
          </a:p>
          <a:p>
            <a:pPr marL="0" indent="0">
              <a:buNone/>
            </a:pPr>
            <a:r>
              <a:rPr lang="en-US" dirty="0"/>
              <a:t>	Anemia (low hemoglobin, hematocrit)</a:t>
            </a:r>
          </a:p>
          <a:p>
            <a:pPr marL="0" indent="0">
              <a:buNone/>
            </a:pPr>
            <a:r>
              <a:rPr lang="en-US" dirty="0"/>
              <a:t>	Macrocytosis (high mean corpuscular volume, MCV)	</a:t>
            </a:r>
          </a:p>
          <a:p>
            <a:pPr>
              <a:buFont typeface="Wingdings" panose="05000000000000000000" pitchFamily="2" charset="2"/>
              <a:buChar char="§"/>
            </a:pPr>
            <a:r>
              <a:rPr lang="en-US" b="1" dirty="0"/>
              <a:t>Peripheral Smear:   </a:t>
            </a:r>
          </a:p>
          <a:p>
            <a:pPr marL="0" indent="0">
              <a:buNone/>
            </a:pPr>
            <a:r>
              <a:rPr lang="en-US" dirty="0"/>
              <a:t>	Megaloblastic red blood cells   </a:t>
            </a:r>
          </a:p>
          <a:p>
            <a:pPr marL="0" indent="0">
              <a:buNone/>
            </a:pPr>
            <a:r>
              <a:rPr lang="en-US" dirty="0"/>
              <a:t>	</a:t>
            </a:r>
            <a:r>
              <a:rPr lang="en-US" dirty="0" err="1"/>
              <a:t>Hypersegmented</a:t>
            </a:r>
            <a:r>
              <a:rPr lang="en-US" dirty="0"/>
              <a:t> neutrophils </a:t>
            </a:r>
          </a:p>
          <a:p>
            <a:pPr marL="0" indent="0">
              <a:buNone/>
            </a:pPr>
            <a:r>
              <a:rPr lang="en-US" dirty="0"/>
              <a:t>	Anisocytosis (variable red blood cell size)</a:t>
            </a:r>
          </a:p>
          <a:p>
            <a:pPr>
              <a:buFont typeface="Wingdings" panose="05000000000000000000" pitchFamily="2" charset="2"/>
              <a:buChar char="§"/>
            </a:pPr>
            <a:r>
              <a:rPr lang="en-US" b="1" dirty="0"/>
              <a:t>Serum Vitamin B12 Level:    </a:t>
            </a:r>
          </a:p>
          <a:p>
            <a:pPr marL="0" indent="0">
              <a:buNone/>
            </a:pPr>
            <a:r>
              <a:rPr lang="en-US" dirty="0"/>
              <a:t>	Low serum vitamin B12 level (&lt;150 </a:t>
            </a:r>
            <a:r>
              <a:rPr lang="en-US" dirty="0" err="1"/>
              <a:t>pg</a:t>
            </a:r>
            <a:r>
              <a:rPr lang="en-US" dirty="0"/>
              <a:t>/mL)</a:t>
            </a:r>
          </a:p>
          <a:p>
            <a:pPr>
              <a:buFont typeface="Wingdings" panose="05000000000000000000" pitchFamily="2" charset="2"/>
              <a:buChar char="§"/>
            </a:pPr>
            <a:r>
              <a:rPr lang="en-US" b="1" dirty="0"/>
              <a:t>Bone Marrow Examination:</a:t>
            </a:r>
          </a:p>
          <a:p>
            <a:pPr marL="0" indent="0">
              <a:buNone/>
            </a:pPr>
            <a:r>
              <a:rPr lang="en-US" dirty="0"/>
              <a:t>  	Megaloblastic changes in the bone marrow   </a:t>
            </a:r>
          </a:p>
          <a:p>
            <a:pPr marL="0" indent="0">
              <a:buNone/>
            </a:pPr>
            <a:r>
              <a:rPr lang="en-US" dirty="0"/>
              <a:t>	Hypercellularity   </a:t>
            </a:r>
          </a:p>
          <a:p>
            <a:pPr marL="0" indent="0">
              <a:buNone/>
            </a:pPr>
            <a:r>
              <a:rPr lang="en-US" dirty="0"/>
              <a:t> 	Erythroid hyperplasia</a:t>
            </a:r>
          </a:p>
          <a:p>
            <a:pPr marL="0" indent="0">
              <a:buNone/>
            </a:pPr>
            <a:endParaRPr lang="en-US" dirty="0"/>
          </a:p>
        </p:txBody>
      </p:sp>
      <p:sp>
        <p:nvSpPr>
          <p:cNvPr id="4" name="Rectangle: Rounded Corners 3">
            <a:extLst>
              <a:ext uri="{FF2B5EF4-FFF2-40B4-BE49-F238E27FC236}">
                <a16:creationId xmlns:a16="http://schemas.microsoft.com/office/drawing/2014/main" id="{4FB9838C-B30D-3131-F27F-92BEBFF5AC1D}"/>
              </a:ext>
            </a:extLst>
          </p:cNvPr>
          <p:cNvSpPr/>
          <p:nvPr/>
        </p:nvSpPr>
        <p:spPr>
          <a:xfrm>
            <a:off x="9121877" y="761039"/>
            <a:ext cx="2057400" cy="579438"/>
          </a:xfrm>
          <a:prstGeom prst="roundRect">
            <a:avLst/>
          </a:prstGeom>
          <a:solidFill>
            <a:schemeClr val="bg1">
              <a:lumMod val="10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lang="en-US" b="1" dirty="0"/>
              <a:t>CORE SUBJECT</a:t>
            </a:r>
            <a:endParaRPr lang="en-PK" b="1" dirty="0"/>
          </a:p>
        </p:txBody>
      </p:sp>
    </p:spTree>
    <p:extLst>
      <p:ext uri="{BB962C8B-B14F-4D97-AF65-F5344CB8AC3E}">
        <p14:creationId xmlns:p14="http://schemas.microsoft.com/office/powerpoint/2010/main" val="12080372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450B3-B01F-46E1-2240-D17932B9CBDA}"/>
              </a:ext>
            </a:extLst>
          </p:cNvPr>
          <p:cNvSpPr>
            <a:spLocks noGrp="1"/>
          </p:cNvSpPr>
          <p:nvPr>
            <p:ph type="title"/>
          </p:nvPr>
        </p:nvSpPr>
        <p:spPr/>
        <p:txBody>
          <a:bodyPr/>
          <a:lstStyle/>
          <a:p>
            <a:r>
              <a:rPr lang="en-US" dirty="0"/>
              <a:t>Treatment </a:t>
            </a:r>
            <a:endParaRPr lang="en-PK" dirty="0"/>
          </a:p>
        </p:txBody>
      </p:sp>
      <p:sp>
        <p:nvSpPr>
          <p:cNvPr id="3" name="Content Placeholder 2">
            <a:extLst>
              <a:ext uri="{FF2B5EF4-FFF2-40B4-BE49-F238E27FC236}">
                <a16:creationId xmlns:a16="http://schemas.microsoft.com/office/drawing/2014/main" id="{34FF94A8-5A2D-8427-39EA-29140EAD6935}"/>
              </a:ext>
            </a:extLst>
          </p:cNvPr>
          <p:cNvSpPr>
            <a:spLocks noGrp="1"/>
          </p:cNvSpPr>
          <p:nvPr>
            <p:ph idx="1"/>
          </p:nvPr>
        </p:nvSpPr>
        <p:spPr/>
        <p:txBody>
          <a:bodyPr/>
          <a:lstStyle/>
          <a:p>
            <a:pPr>
              <a:buFont typeface="Wingdings" panose="05000000000000000000" pitchFamily="2" charset="2"/>
              <a:buChar char="§"/>
            </a:pPr>
            <a:r>
              <a:rPr lang="en-US" b="1" dirty="0"/>
              <a:t>Vitamin B12 Supplementation</a:t>
            </a:r>
            <a:r>
              <a:rPr lang="en-US" dirty="0"/>
              <a:t>: </a:t>
            </a:r>
          </a:p>
          <a:p>
            <a:pPr marL="0" indent="0">
              <a:buNone/>
            </a:pPr>
            <a:r>
              <a:rPr lang="en-US" dirty="0"/>
              <a:t>	Oral or parenteral vitamin B12 supplementation.</a:t>
            </a:r>
          </a:p>
          <a:p>
            <a:pPr>
              <a:buFont typeface="Wingdings" panose="05000000000000000000" pitchFamily="2" charset="2"/>
              <a:buChar char="§"/>
            </a:pPr>
            <a:r>
              <a:rPr lang="en-US" b="1" dirty="0"/>
              <a:t>Dietary Counseling:</a:t>
            </a:r>
          </a:p>
          <a:p>
            <a:pPr marL="0" indent="0">
              <a:buNone/>
            </a:pPr>
            <a:r>
              <a:rPr lang="en-US" dirty="0"/>
              <a:t>	Encourage dietary sources of vitamin B12,</a:t>
            </a:r>
          </a:p>
          <a:p>
            <a:pPr marL="0" indent="0">
              <a:buNone/>
            </a:pPr>
            <a:r>
              <a:rPr lang="en-US" dirty="0"/>
              <a:t>	 Animal products.</a:t>
            </a:r>
          </a:p>
          <a:p>
            <a:pPr>
              <a:buFont typeface="Wingdings" panose="05000000000000000000" pitchFamily="2" charset="2"/>
              <a:buChar char="§"/>
            </a:pPr>
            <a:r>
              <a:rPr lang="en-US" b="1" dirty="0"/>
              <a:t>Addressing Underlying Causes:</a:t>
            </a:r>
          </a:p>
          <a:p>
            <a:pPr marL="0" indent="0">
              <a:buNone/>
            </a:pPr>
            <a:r>
              <a:rPr lang="en-US" dirty="0"/>
              <a:t>	Treat underlying conditions, such as</a:t>
            </a:r>
          </a:p>
          <a:p>
            <a:pPr marL="0" indent="0">
              <a:buNone/>
            </a:pPr>
            <a:r>
              <a:rPr lang="en-US" dirty="0"/>
              <a:t>	Pernicious anemia or malabsorption.</a:t>
            </a:r>
            <a:endParaRPr lang="en-PK" dirty="0"/>
          </a:p>
        </p:txBody>
      </p:sp>
      <p:sp>
        <p:nvSpPr>
          <p:cNvPr id="4" name="Rectangle: Rounded Corners 3">
            <a:extLst>
              <a:ext uri="{FF2B5EF4-FFF2-40B4-BE49-F238E27FC236}">
                <a16:creationId xmlns:a16="http://schemas.microsoft.com/office/drawing/2014/main" id="{5B876539-A6DF-C37F-C933-C3CA3DB9B31D}"/>
              </a:ext>
            </a:extLst>
          </p:cNvPr>
          <p:cNvSpPr/>
          <p:nvPr/>
        </p:nvSpPr>
        <p:spPr>
          <a:xfrm>
            <a:off x="8443451" y="1027906"/>
            <a:ext cx="2057400" cy="579438"/>
          </a:xfrm>
          <a:prstGeom prst="roundRect">
            <a:avLst/>
          </a:prstGeom>
          <a:solidFill>
            <a:schemeClr val="bg1">
              <a:lumMod val="10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lang="en-US" b="1" dirty="0"/>
              <a:t>CORE SUBJECT</a:t>
            </a:r>
            <a:endParaRPr lang="en-PK" b="1" dirty="0"/>
          </a:p>
        </p:txBody>
      </p:sp>
    </p:spTree>
    <p:extLst>
      <p:ext uri="{BB962C8B-B14F-4D97-AF65-F5344CB8AC3E}">
        <p14:creationId xmlns:p14="http://schemas.microsoft.com/office/powerpoint/2010/main" val="2122918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59B8F-2F4F-21AA-927E-826880B158D0}"/>
              </a:ext>
            </a:extLst>
          </p:cNvPr>
          <p:cNvSpPr>
            <a:spLocks noGrp="1"/>
          </p:cNvSpPr>
          <p:nvPr>
            <p:ph type="title"/>
          </p:nvPr>
        </p:nvSpPr>
        <p:spPr/>
        <p:txBody>
          <a:bodyPr/>
          <a:lstStyle/>
          <a:p>
            <a:endParaRPr lang="en-PK"/>
          </a:p>
        </p:txBody>
      </p:sp>
      <p:sp>
        <p:nvSpPr>
          <p:cNvPr id="3" name="Content Placeholder 2">
            <a:extLst>
              <a:ext uri="{FF2B5EF4-FFF2-40B4-BE49-F238E27FC236}">
                <a16:creationId xmlns:a16="http://schemas.microsoft.com/office/drawing/2014/main" id="{7597A85C-00A2-C3CD-4EB0-C2B572633809}"/>
              </a:ext>
            </a:extLst>
          </p:cNvPr>
          <p:cNvSpPr>
            <a:spLocks noGrp="1"/>
          </p:cNvSpPr>
          <p:nvPr>
            <p:ph idx="1"/>
          </p:nvPr>
        </p:nvSpPr>
        <p:spPr/>
        <p:txBody>
          <a:bodyPr/>
          <a:lstStyle/>
          <a:p>
            <a:pPr marL="0" indent="0">
              <a:buNone/>
            </a:pPr>
            <a:r>
              <a:rPr lang="en-US" sz="2800" dirty="0">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MEGALOBLASTIC ANEMIA </a:t>
            </a:r>
          </a:p>
          <a:p>
            <a:pPr marL="0" indent="0">
              <a:buNone/>
            </a:pPr>
            <a:r>
              <a:rPr lang="en-US" sz="2800" dirty="0">
                <a:latin typeface="Times New Roman" panose="02020603050405020304" pitchFamily="18" charset="0"/>
                <a:cs typeface="Times New Roman" panose="02020603050405020304" pitchFamily="18" charset="0"/>
              </a:rPr>
              <a:t>				FOLIC ACID  DEFICIENCY</a:t>
            </a:r>
          </a:p>
          <a:p>
            <a:pPr marL="0" indent="0">
              <a:buNone/>
            </a:pPr>
            <a:endParaRPr lang="en-US" sz="2800"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sz="2800" dirty="0">
                <a:latin typeface="Times New Roman" panose="02020603050405020304" pitchFamily="18" charset="0"/>
                <a:cs typeface="Times New Roman" panose="02020603050405020304" pitchFamily="18" charset="0"/>
              </a:rPr>
              <a:t> </a:t>
            </a:r>
          </a:p>
          <a:p>
            <a:endParaRPr lang="en-PK" dirty="0"/>
          </a:p>
        </p:txBody>
      </p:sp>
      <p:pic>
        <p:nvPicPr>
          <p:cNvPr id="4" name="Picture 3">
            <a:extLst>
              <a:ext uri="{FF2B5EF4-FFF2-40B4-BE49-F238E27FC236}">
                <a16:creationId xmlns:a16="http://schemas.microsoft.com/office/drawing/2014/main" id="{93EF557A-FB6B-EC51-8986-F641B35B7A48}"/>
              </a:ext>
            </a:extLst>
          </p:cNvPr>
          <p:cNvPicPr>
            <a:picLocks noChangeAspect="1"/>
          </p:cNvPicPr>
          <p:nvPr/>
        </p:nvPicPr>
        <p:blipFill>
          <a:blip r:embed="rId2"/>
          <a:stretch>
            <a:fillRect/>
          </a:stretch>
        </p:blipFill>
        <p:spPr>
          <a:xfrm>
            <a:off x="3552668" y="3389912"/>
            <a:ext cx="6130977" cy="3102963"/>
          </a:xfrm>
          <a:prstGeom prst="rect">
            <a:avLst/>
          </a:prstGeom>
        </p:spPr>
      </p:pic>
      <p:sp>
        <p:nvSpPr>
          <p:cNvPr id="5" name="Rectangle: Rounded Corners 4">
            <a:extLst>
              <a:ext uri="{FF2B5EF4-FFF2-40B4-BE49-F238E27FC236}">
                <a16:creationId xmlns:a16="http://schemas.microsoft.com/office/drawing/2014/main" id="{E17103A4-2DDA-FABD-A686-A2651F9AF0A0}"/>
              </a:ext>
            </a:extLst>
          </p:cNvPr>
          <p:cNvSpPr/>
          <p:nvPr/>
        </p:nvSpPr>
        <p:spPr>
          <a:xfrm>
            <a:off x="8826910" y="738187"/>
            <a:ext cx="2057400" cy="579438"/>
          </a:xfrm>
          <a:prstGeom prst="roundRect">
            <a:avLst/>
          </a:prstGeom>
          <a:solidFill>
            <a:schemeClr val="bg1">
              <a:lumMod val="10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lang="en-US" b="1" dirty="0"/>
              <a:t>CORE SUBJECT</a:t>
            </a:r>
            <a:endParaRPr lang="en-PK" b="1" dirty="0"/>
          </a:p>
        </p:txBody>
      </p:sp>
    </p:spTree>
    <p:extLst>
      <p:ext uri="{BB962C8B-B14F-4D97-AF65-F5344CB8AC3E}">
        <p14:creationId xmlns:p14="http://schemas.microsoft.com/office/powerpoint/2010/main" val="21216709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476AC-6DBB-5059-888B-25500C82E384}"/>
              </a:ext>
            </a:extLst>
          </p:cNvPr>
          <p:cNvSpPr>
            <a:spLocks noGrp="1"/>
          </p:cNvSpPr>
          <p:nvPr>
            <p:ph type="title"/>
          </p:nvPr>
        </p:nvSpPr>
        <p:spPr/>
        <p:txBody>
          <a:bodyPr/>
          <a:lstStyle/>
          <a:p>
            <a:r>
              <a:rPr lang="en-US" dirty="0"/>
              <a:t>Causes </a:t>
            </a:r>
            <a:endParaRPr lang="en-PK" dirty="0"/>
          </a:p>
        </p:txBody>
      </p:sp>
      <p:sp>
        <p:nvSpPr>
          <p:cNvPr id="3" name="Content Placeholder 2">
            <a:extLst>
              <a:ext uri="{FF2B5EF4-FFF2-40B4-BE49-F238E27FC236}">
                <a16:creationId xmlns:a16="http://schemas.microsoft.com/office/drawing/2014/main" id="{F16BD05C-E833-7834-6C09-466C395848AA}"/>
              </a:ext>
            </a:extLst>
          </p:cNvPr>
          <p:cNvSpPr>
            <a:spLocks noGrp="1"/>
          </p:cNvSpPr>
          <p:nvPr>
            <p:ph idx="1"/>
          </p:nvPr>
        </p:nvSpPr>
        <p:spPr>
          <a:xfrm>
            <a:off x="1058778" y="1379621"/>
            <a:ext cx="10295021" cy="4797342"/>
          </a:xfrm>
        </p:spPr>
        <p:txBody>
          <a:bodyPr>
            <a:noAutofit/>
          </a:bodyPr>
          <a:lstStyle/>
          <a:p>
            <a:pPr>
              <a:buFont typeface="Wingdings" panose="05000000000000000000" pitchFamily="2" charset="2"/>
              <a:buChar char="§"/>
            </a:pPr>
            <a:r>
              <a:rPr lang="en-US" sz="2200" b="1" dirty="0">
                <a:latin typeface="Times New Roman" panose="02020603050405020304" pitchFamily="18" charset="0"/>
                <a:cs typeface="Times New Roman" panose="02020603050405020304" pitchFamily="18" charset="0"/>
              </a:rPr>
              <a:t>Dietary deficiency: </a:t>
            </a:r>
          </a:p>
          <a:p>
            <a:pPr marL="0" indent="0">
              <a:buNone/>
            </a:pPr>
            <a:r>
              <a:rPr lang="en-US" sz="2200" dirty="0">
                <a:latin typeface="Times New Roman" panose="02020603050405020304" pitchFamily="18" charset="0"/>
                <a:cs typeface="Times New Roman" panose="02020603050405020304" pitchFamily="18" charset="0"/>
              </a:rPr>
              <a:t>Inadequate intake of folate-rich foods</a:t>
            </a:r>
          </a:p>
          <a:p>
            <a:pPr marL="0" indent="0">
              <a:buNone/>
            </a:pPr>
            <a:r>
              <a:rPr lang="en-US" sz="2200" dirty="0">
                <a:latin typeface="Times New Roman" panose="02020603050405020304" pitchFamily="18" charset="0"/>
                <a:cs typeface="Times New Roman" panose="02020603050405020304" pitchFamily="18" charset="0"/>
              </a:rPr>
              <a:t>	 Increase intake of </a:t>
            </a:r>
            <a:r>
              <a:rPr lang="en-US" sz="2200" b="1" dirty="0">
                <a:latin typeface="Times New Roman" panose="02020603050405020304" pitchFamily="18" charset="0"/>
                <a:cs typeface="Times New Roman" panose="02020603050405020304" pitchFamily="18" charset="0"/>
              </a:rPr>
              <a:t>goat milk</a:t>
            </a:r>
          </a:p>
          <a:p>
            <a:pPr marL="0" indent="0">
              <a:buNone/>
            </a:pPr>
            <a:r>
              <a:rPr lang="en-US" sz="2200" dirty="0">
                <a:latin typeface="Times New Roman" panose="02020603050405020304" pitchFamily="18" charset="0"/>
                <a:cs typeface="Times New Roman" panose="02020603050405020304" pitchFamily="18" charset="0"/>
              </a:rPr>
              <a:t>	Leafy greens ,</a:t>
            </a:r>
            <a:r>
              <a:rPr lang="en-US" sz="2200" dirty="0" err="1">
                <a:latin typeface="Times New Roman" panose="02020603050405020304" pitchFamily="18" charset="0"/>
                <a:cs typeface="Times New Roman" panose="02020603050405020304" pitchFamily="18" charset="0"/>
              </a:rPr>
              <a:t>Legumes,Citrus</a:t>
            </a:r>
            <a:r>
              <a:rPr lang="en-US" sz="2200" dirty="0">
                <a:latin typeface="Times New Roman" panose="02020603050405020304" pitchFamily="18" charset="0"/>
                <a:cs typeface="Times New Roman" panose="02020603050405020304" pitchFamily="18" charset="0"/>
              </a:rPr>
              <a:t> fruits </a:t>
            </a:r>
          </a:p>
          <a:p>
            <a:pPr>
              <a:buFont typeface="Wingdings" panose="05000000000000000000" pitchFamily="2" charset="2"/>
              <a:buChar char="§"/>
            </a:pPr>
            <a:r>
              <a:rPr lang="en-US" sz="2200" b="1" dirty="0">
                <a:latin typeface="Times New Roman" panose="02020603050405020304" pitchFamily="18" charset="0"/>
                <a:cs typeface="Times New Roman" panose="02020603050405020304" pitchFamily="18" charset="0"/>
              </a:rPr>
              <a:t>Malabsorption: </a:t>
            </a:r>
          </a:p>
          <a:p>
            <a:pPr marL="0" indent="0">
              <a:buNone/>
            </a:pPr>
            <a:r>
              <a:rPr lang="en-US" sz="2200" dirty="0">
                <a:latin typeface="Times New Roman" panose="02020603050405020304" pitchFamily="18" charset="0"/>
                <a:cs typeface="Times New Roman" panose="02020603050405020304" pitchFamily="18" charset="0"/>
              </a:rPr>
              <a:t>Impaired absorption of folate due to:    -</a:t>
            </a:r>
          </a:p>
          <a:p>
            <a:pPr marL="457200" lvl="1" indent="0">
              <a:buNone/>
            </a:pPr>
            <a:r>
              <a:rPr lang="en-US" sz="2200" dirty="0">
                <a:latin typeface="Times New Roman" panose="02020603050405020304" pitchFamily="18" charset="0"/>
                <a:cs typeface="Times New Roman" panose="02020603050405020304" pitchFamily="18" charset="0"/>
              </a:rPr>
              <a:t>	 celiac disease, Crohn's disease, ulcerative colitis) </a:t>
            </a:r>
          </a:p>
          <a:p>
            <a:pPr marL="0" indent="0">
              <a:buNone/>
            </a:pPr>
            <a:r>
              <a:rPr lang="en-US" sz="2200" dirty="0">
                <a:latin typeface="Times New Roman" panose="02020603050405020304" pitchFamily="18" charset="0"/>
                <a:cs typeface="Times New Roman" panose="02020603050405020304" pitchFamily="18" charset="0"/>
              </a:rPr>
              <a:t>   	 Pancreatic insufficiency</a:t>
            </a:r>
          </a:p>
          <a:p>
            <a:pPr>
              <a:buFont typeface="Wingdings" panose="05000000000000000000" pitchFamily="2" charset="2"/>
              <a:buChar char="§"/>
            </a:pPr>
            <a:r>
              <a:rPr lang="en-US" sz="2200" b="1" dirty="0">
                <a:latin typeface="Times New Roman" panose="02020603050405020304" pitchFamily="18" charset="0"/>
                <a:cs typeface="Times New Roman" panose="02020603050405020304" pitchFamily="18" charset="0"/>
              </a:rPr>
              <a:t>Increased demand: </a:t>
            </a:r>
          </a:p>
          <a:p>
            <a:pPr marL="0" indent="0">
              <a:buNone/>
            </a:pPr>
            <a:r>
              <a:rPr lang="en-US" sz="2200" dirty="0">
                <a:latin typeface="Times New Roman" panose="02020603050405020304" pitchFamily="18" charset="0"/>
                <a:cs typeface="Times New Roman" panose="02020603050405020304" pitchFamily="18" charset="0"/>
              </a:rPr>
              <a:t>	Rapid growth and development (infancy, adolescence)    - </a:t>
            </a:r>
          </a:p>
          <a:p>
            <a:pPr marL="0" indent="0">
              <a:buNone/>
            </a:pPr>
            <a:r>
              <a:rPr lang="en-US" sz="2200" dirty="0">
                <a:latin typeface="Times New Roman" panose="02020603050405020304" pitchFamily="18" charset="0"/>
                <a:cs typeface="Times New Roman" panose="02020603050405020304" pitchFamily="18" charset="0"/>
              </a:rPr>
              <a:t>	</a:t>
            </a:r>
          </a:p>
        </p:txBody>
      </p:sp>
      <p:sp>
        <p:nvSpPr>
          <p:cNvPr id="4" name="Rectangle: Rounded Corners 3">
            <a:extLst>
              <a:ext uri="{FF2B5EF4-FFF2-40B4-BE49-F238E27FC236}">
                <a16:creationId xmlns:a16="http://schemas.microsoft.com/office/drawing/2014/main" id="{6D813F24-B9B8-3D26-85FB-A7DA67268821}"/>
              </a:ext>
            </a:extLst>
          </p:cNvPr>
          <p:cNvSpPr/>
          <p:nvPr/>
        </p:nvSpPr>
        <p:spPr>
          <a:xfrm>
            <a:off x="8930148" y="800183"/>
            <a:ext cx="2057400" cy="579438"/>
          </a:xfrm>
          <a:prstGeom prst="roundRect">
            <a:avLst/>
          </a:prstGeom>
          <a:solidFill>
            <a:schemeClr val="bg1">
              <a:lumMod val="10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lang="en-US" b="1" dirty="0"/>
              <a:t>CORE SUBJECT</a:t>
            </a:r>
            <a:endParaRPr lang="en-PK" b="1" dirty="0"/>
          </a:p>
        </p:txBody>
      </p:sp>
    </p:spTree>
    <p:extLst>
      <p:ext uri="{BB962C8B-B14F-4D97-AF65-F5344CB8AC3E}">
        <p14:creationId xmlns:p14="http://schemas.microsoft.com/office/powerpoint/2010/main" val="20221819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DFF3BB-D405-6BF9-3E47-AEAADD9D2E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0D66F1-1810-C8E7-39C8-8A67B9FC74C2}"/>
              </a:ext>
            </a:extLst>
          </p:cNvPr>
          <p:cNvSpPr>
            <a:spLocks noGrp="1"/>
          </p:cNvSpPr>
          <p:nvPr>
            <p:ph type="title"/>
          </p:nvPr>
        </p:nvSpPr>
        <p:spPr/>
        <p:txBody>
          <a:bodyPr/>
          <a:lstStyle/>
          <a:p>
            <a:r>
              <a:rPr lang="en-US" b="1" dirty="0"/>
              <a:t>Causes</a:t>
            </a:r>
            <a:r>
              <a:rPr lang="en-US" dirty="0"/>
              <a:t> </a:t>
            </a:r>
            <a:endParaRPr lang="en-PK" dirty="0"/>
          </a:p>
        </p:txBody>
      </p:sp>
      <p:sp>
        <p:nvSpPr>
          <p:cNvPr id="3" name="Content Placeholder 2">
            <a:extLst>
              <a:ext uri="{FF2B5EF4-FFF2-40B4-BE49-F238E27FC236}">
                <a16:creationId xmlns:a16="http://schemas.microsoft.com/office/drawing/2014/main" id="{1B75DC32-CA59-0EFB-4639-E1623E083FA9}"/>
              </a:ext>
            </a:extLst>
          </p:cNvPr>
          <p:cNvSpPr>
            <a:spLocks noGrp="1"/>
          </p:cNvSpPr>
          <p:nvPr>
            <p:ph idx="1"/>
          </p:nvPr>
        </p:nvSpPr>
        <p:spPr>
          <a:xfrm>
            <a:off x="838200" y="1219200"/>
            <a:ext cx="10515600" cy="4957763"/>
          </a:xfrm>
        </p:spPr>
        <p:txBody>
          <a:bodyPr>
            <a:normAutofit fontScale="85000" lnSpcReduction="20000"/>
          </a:bodyPr>
          <a:lstStyle/>
          <a:p>
            <a:pPr marL="0" indent="0">
              <a:buNone/>
            </a:pPr>
            <a:endParaRPr lang="en-US" dirty="0"/>
          </a:p>
          <a:p>
            <a:pPr>
              <a:buFont typeface="Wingdings" panose="05000000000000000000" pitchFamily="2" charset="2"/>
              <a:buChar char="§"/>
            </a:pPr>
            <a:r>
              <a:rPr lang="en-US" b="1" dirty="0"/>
              <a:t>Medications: </a:t>
            </a:r>
          </a:p>
          <a:p>
            <a:pPr marL="0" indent="0">
              <a:buNone/>
            </a:pPr>
            <a:r>
              <a:rPr lang="en-US" dirty="0"/>
              <a:t>	Decrease  folate absorption </a:t>
            </a:r>
          </a:p>
          <a:p>
            <a:pPr marL="0" indent="0">
              <a:buNone/>
            </a:pPr>
            <a:r>
              <a:rPr lang="en-US" dirty="0"/>
              <a:t>	Anticonvulsants (phenytoin, carbamazepine)    - </a:t>
            </a:r>
          </a:p>
          <a:p>
            <a:pPr marL="0" indent="0">
              <a:buNone/>
            </a:pPr>
            <a:r>
              <a:rPr lang="en-US" dirty="0"/>
              <a:t>	Sulfonamides (trimethoprim-sulfamethoxazole)    -</a:t>
            </a:r>
          </a:p>
          <a:p>
            <a:pPr marL="0" indent="0">
              <a:buNone/>
            </a:pPr>
            <a:r>
              <a:rPr lang="en-US" dirty="0"/>
              <a:t>               Methotrexate</a:t>
            </a:r>
          </a:p>
          <a:p>
            <a:pPr>
              <a:buFont typeface="Wingdings" panose="05000000000000000000" pitchFamily="2" charset="2"/>
              <a:buChar char="§"/>
            </a:pPr>
            <a:r>
              <a:rPr lang="en-US" b="1" dirty="0"/>
              <a:t>Genetic disorders:</a:t>
            </a:r>
          </a:p>
          <a:p>
            <a:pPr marL="0" indent="0">
              <a:buNone/>
            </a:pPr>
            <a:r>
              <a:rPr lang="en-US" dirty="0"/>
              <a:t>	Hereditary folate malabsorption    </a:t>
            </a:r>
          </a:p>
          <a:p>
            <a:pPr>
              <a:buFont typeface="Wingdings" panose="05000000000000000000" pitchFamily="2" charset="2"/>
              <a:buChar char="§"/>
            </a:pPr>
            <a:r>
              <a:rPr lang="en-US" b="1" dirty="0"/>
              <a:t>Chronic diseases: </a:t>
            </a:r>
          </a:p>
          <a:p>
            <a:pPr marL="0" indent="0">
              <a:buNone/>
            </a:pPr>
            <a:r>
              <a:rPr lang="en-US" dirty="0"/>
              <a:t>	Inflammatory bowel disease (IBD)    </a:t>
            </a:r>
          </a:p>
          <a:p>
            <a:pPr marL="0" indent="0">
              <a:buNone/>
            </a:pPr>
            <a:r>
              <a:rPr lang="en-US" dirty="0"/>
              <a:t> 	Celiac disease    </a:t>
            </a:r>
          </a:p>
          <a:p>
            <a:pPr marL="0" indent="0">
              <a:buNone/>
            </a:pPr>
            <a:r>
              <a:rPr lang="en-US" dirty="0"/>
              <a:t>	Chronic kidney disease</a:t>
            </a:r>
            <a:endParaRPr lang="en-PK" dirty="0"/>
          </a:p>
        </p:txBody>
      </p:sp>
      <p:sp>
        <p:nvSpPr>
          <p:cNvPr id="4" name="Rectangle: Rounded Corners 3">
            <a:extLst>
              <a:ext uri="{FF2B5EF4-FFF2-40B4-BE49-F238E27FC236}">
                <a16:creationId xmlns:a16="http://schemas.microsoft.com/office/drawing/2014/main" id="{2D07B67E-D098-EEF0-A22D-1AEC8923560A}"/>
              </a:ext>
            </a:extLst>
          </p:cNvPr>
          <p:cNvSpPr/>
          <p:nvPr/>
        </p:nvSpPr>
        <p:spPr>
          <a:xfrm>
            <a:off x="8915400" y="929481"/>
            <a:ext cx="2057400" cy="579438"/>
          </a:xfrm>
          <a:prstGeom prst="roundRect">
            <a:avLst/>
          </a:prstGeom>
          <a:solidFill>
            <a:schemeClr val="bg1">
              <a:lumMod val="10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lang="en-US" b="1" dirty="0"/>
              <a:t>CORE SUBJECT</a:t>
            </a:r>
            <a:endParaRPr lang="en-PK" b="1" dirty="0"/>
          </a:p>
        </p:txBody>
      </p:sp>
    </p:spTree>
    <p:extLst>
      <p:ext uri="{BB962C8B-B14F-4D97-AF65-F5344CB8AC3E}">
        <p14:creationId xmlns:p14="http://schemas.microsoft.com/office/powerpoint/2010/main" val="15036738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639E5-B9C2-6473-E0BC-9315351FBDB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009090A-F5AE-DEE4-E3D9-0501255A90D9}"/>
              </a:ext>
            </a:extLst>
          </p:cNvPr>
          <p:cNvSpPr>
            <a:spLocks noGrp="1"/>
          </p:cNvSpPr>
          <p:nvPr>
            <p:ph type="title"/>
          </p:nvPr>
        </p:nvSpPr>
        <p:spPr>
          <a:xfrm>
            <a:off x="914400" y="681037"/>
            <a:ext cx="10515600" cy="797796"/>
          </a:xfrm>
        </p:spPr>
        <p:txBody>
          <a:bodyPr>
            <a:normAutofit/>
          </a:bodyPr>
          <a:lstStyle/>
          <a:p>
            <a:r>
              <a:rPr lang="en-US" sz="3200" b="1" spc="-5" dirty="0">
                <a:latin typeface="Times New Roman" panose="02020603050405020304" pitchFamily="18" charset="0"/>
                <a:cs typeface="Times New Roman" panose="02020603050405020304" pitchFamily="18" charset="0"/>
              </a:rPr>
              <a:t>CLINICAL</a:t>
            </a:r>
            <a:r>
              <a:rPr lang="en-US" sz="3200" b="1" spc="-15" dirty="0">
                <a:latin typeface="Times New Roman" panose="02020603050405020304" pitchFamily="18" charset="0"/>
                <a:cs typeface="Times New Roman" panose="02020603050405020304" pitchFamily="18" charset="0"/>
              </a:rPr>
              <a:t>  </a:t>
            </a:r>
            <a:r>
              <a:rPr lang="en-US" sz="3200" b="1" spc="-60" dirty="0">
                <a:latin typeface="Times New Roman" panose="02020603050405020304" pitchFamily="18" charset="0"/>
                <a:cs typeface="Times New Roman" panose="02020603050405020304" pitchFamily="18" charset="0"/>
              </a:rPr>
              <a:t>MANIFESTATIONS</a:t>
            </a:r>
            <a:endParaRPr lang="en-PK" sz="3200" dirty="0"/>
          </a:p>
        </p:txBody>
      </p:sp>
      <p:sp>
        <p:nvSpPr>
          <p:cNvPr id="5" name="Content Placeholder 4">
            <a:extLst>
              <a:ext uri="{FF2B5EF4-FFF2-40B4-BE49-F238E27FC236}">
                <a16:creationId xmlns:a16="http://schemas.microsoft.com/office/drawing/2014/main" id="{5F01B659-F709-0243-E8A3-3B44070298C4}"/>
              </a:ext>
            </a:extLst>
          </p:cNvPr>
          <p:cNvSpPr>
            <a:spLocks noGrp="1"/>
          </p:cNvSpPr>
          <p:nvPr>
            <p:ph sz="half" idx="1"/>
          </p:nvPr>
        </p:nvSpPr>
        <p:spPr/>
        <p:txBody>
          <a:bodyPr/>
          <a:lstStyle/>
          <a:p>
            <a:pPr>
              <a:buFont typeface="Wingdings" panose="05000000000000000000" pitchFamily="2" charset="2"/>
              <a:buChar char="§"/>
            </a:pPr>
            <a:r>
              <a:rPr lang="en-US" sz="2400" b="1" dirty="0"/>
              <a:t>Fatigue, Weakness</a:t>
            </a:r>
          </a:p>
          <a:p>
            <a:pPr>
              <a:buFont typeface="Wingdings" panose="05000000000000000000" pitchFamily="2" charset="2"/>
              <a:buChar char="§"/>
            </a:pPr>
            <a:r>
              <a:rPr lang="en-US" sz="2400" dirty="0"/>
              <a:t>Glossitis</a:t>
            </a:r>
          </a:p>
          <a:p>
            <a:pPr>
              <a:buFont typeface="Wingdings" panose="05000000000000000000" pitchFamily="2" charset="2"/>
              <a:buChar char="§"/>
            </a:pPr>
            <a:r>
              <a:rPr lang="en-US" sz="2400" dirty="0"/>
              <a:t>Mouth ulcers </a:t>
            </a:r>
          </a:p>
          <a:p>
            <a:pPr>
              <a:buFont typeface="Wingdings" panose="05000000000000000000" pitchFamily="2" charset="2"/>
              <a:buChar char="§"/>
            </a:pPr>
            <a:r>
              <a:rPr lang="en-US" sz="2400" dirty="0"/>
              <a:t>Angular cheilitis</a:t>
            </a:r>
          </a:p>
          <a:p>
            <a:pPr>
              <a:buFont typeface="Wingdings" panose="05000000000000000000" pitchFamily="2" charset="2"/>
              <a:buChar char="§"/>
            </a:pPr>
            <a:r>
              <a:rPr lang="en-US" sz="2400" dirty="0"/>
              <a:t>Diarrhea</a:t>
            </a:r>
          </a:p>
          <a:p>
            <a:pPr>
              <a:buFont typeface="Wingdings" panose="05000000000000000000" pitchFamily="2" charset="2"/>
              <a:buChar char="§"/>
            </a:pPr>
            <a:r>
              <a:rPr lang="en-US" sz="2400" dirty="0"/>
              <a:t>Constipation</a:t>
            </a:r>
          </a:p>
          <a:p>
            <a:pPr>
              <a:buFont typeface="Wingdings" panose="05000000000000000000" pitchFamily="2" charset="2"/>
              <a:buChar char="§"/>
            </a:pPr>
            <a:r>
              <a:rPr lang="en-US" sz="2400" dirty="0"/>
              <a:t>Weight loss</a:t>
            </a:r>
          </a:p>
          <a:p>
            <a:endParaRPr lang="en-PK" dirty="0"/>
          </a:p>
        </p:txBody>
      </p:sp>
      <p:sp>
        <p:nvSpPr>
          <p:cNvPr id="6" name="Content Placeholder 5">
            <a:extLst>
              <a:ext uri="{FF2B5EF4-FFF2-40B4-BE49-F238E27FC236}">
                <a16:creationId xmlns:a16="http://schemas.microsoft.com/office/drawing/2014/main" id="{27AC08E4-B956-C3E0-1700-F759F3891307}"/>
              </a:ext>
            </a:extLst>
          </p:cNvPr>
          <p:cNvSpPr>
            <a:spLocks noGrp="1"/>
          </p:cNvSpPr>
          <p:nvPr>
            <p:ph sz="half" idx="2"/>
          </p:nvPr>
        </p:nvSpPr>
        <p:spPr/>
        <p:txBody>
          <a:bodyPr/>
          <a:lstStyle/>
          <a:p>
            <a:pPr>
              <a:buFont typeface="Wingdings" panose="05000000000000000000" pitchFamily="2" charset="2"/>
              <a:buChar char="§"/>
            </a:pPr>
            <a:r>
              <a:rPr lang="en-US" sz="2400" dirty="0"/>
              <a:t>Abdominal pain</a:t>
            </a:r>
          </a:p>
          <a:p>
            <a:pPr>
              <a:buFont typeface="Wingdings" panose="05000000000000000000" pitchFamily="2" charset="2"/>
              <a:buChar char="§"/>
            </a:pPr>
            <a:r>
              <a:rPr lang="en-US" sz="2400" b="1" dirty="0"/>
              <a:t>Tingling and numbness</a:t>
            </a:r>
          </a:p>
          <a:p>
            <a:pPr>
              <a:buFont typeface="Wingdings" panose="05000000000000000000" pitchFamily="2" charset="2"/>
              <a:buChar char="§"/>
            </a:pPr>
            <a:r>
              <a:rPr lang="en-US" sz="2400" dirty="0"/>
              <a:t> Weakness</a:t>
            </a:r>
          </a:p>
          <a:p>
            <a:pPr>
              <a:buFont typeface="Wingdings" panose="05000000000000000000" pitchFamily="2" charset="2"/>
              <a:buChar char="§"/>
            </a:pPr>
            <a:r>
              <a:rPr lang="en-US" sz="2400" b="1" dirty="0"/>
              <a:t>Gait disturbances</a:t>
            </a:r>
          </a:p>
          <a:p>
            <a:pPr>
              <a:buFont typeface="Wingdings" panose="05000000000000000000" pitchFamily="2" charset="2"/>
              <a:buChar char="§"/>
            </a:pPr>
            <a:r>
              <a:rPr lang="en-US" sz="2400" dirty="0"/>
              <a:t>ataxia</a:t>
            </a:r>
            <a:endParaRPr lang="en-PK" sz="2400" dirty="0"/>
          </a:p>
          <a:p>
            <a:endParaRPr lang="en-PK" dirty="0"/>
          </a:p>
        </p:txBody>
      </p:sp>
      <p:sp>
        <p:nvSpPr>
          <p:cNvPr id="2" name="Rectangle: Rounded Corners 1">
            <a:extLst>
              <a:ext uri="{FF2B5EF4-FFF2-40B4-BE49-F238E27FC236}">
                <a16:creationId xmlns:a16="http://schemas.microsoft.com/office/drawing/2014/main" id="{EFE47CF9-4158-F1A7-75C4-F940D199A963}"/>
              </a:ext>
            </a:extLst>
          </p:cNvPr>
          <p:cNvSpPr/>
          <p:nvPr/>
        </p:nvSpPr>
        <p:spPr>
          <a:xfrm>
            <a:off x="8944897" y="899395"/>
            <a:ext cx="2057400" cy="579438"/>
          </a:xfrm>
          <a:prstGeom prst="roundRect">
            <a:avLst/>
          </a:prstGeom>
          <a:solidFill>
            <a:schemeClr val="bg1">
              <a:lumMod val="10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lang="en-US" b="1" dirty="0"/>
              <a:t>CORE SUBJECT</a:t>
            </a:r>
            <a:endParaRPr lang="en-PK" b="1" dirty="0"/>
          </a:p>
        </p:txBody>
      </p:sp>
    </p:spTree>
    <p:extLst>
      <p:ext uri="{BB962C8B-B14F-4D97-AF65-F5344CB8AC3E}">
        <p14:creationId xmlns:p14="http://schemas.microsoft.com/office/powerpoint/2010/main" val="22564872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5CC7B-2790-A57E-BAFC-33F633E775EA}"/>
              </a:ext>
            </a:extLst>
          </p:cNvPr>
          <p:cNvSpPr>
            <a:spLocks noGrp="1"/>
          </p:cNvSpPr>
          <p:nvPr>
            <p:ph type="title"/>
          </p:nvPr>
        </p:nvSpPr>
        <p:spPr/>
        <p:txBody>
          <a:bodyPr/>
          <a:lstStyle/>
          <a:p>
            <a:r>
              <a:rPr lang="en-US" dirty="0"/>
              <a:t>Diagnosis  </a:t>
            </a:r>
            <a:endParaRPr lang="en-PK" dirty="0"/>
          </a:p>
        </p:txBody>
      </p:sp>
      <p:sp>
        <p:nvSpPr>
          <p:cNvPr id="3" name="Content Placeholder 2">
            <a:extLst>
              <a:ext uri="{FF2B5EF4-FFF2-40B4-BE49-F238E27FC236}">
                <a16:creationId xmlns:a16="http://schemas.microsoft.com/office/drawing/2014/main" id="{F2A5B3DF-DD0B-9198-17C3-526BB927B877}"/>
              </a:ext>
            </a:extLst>
          </p:cNvPr>
          <p:cNvSpPr>
            <a:spLocks noGrp="1"/>
          </p:cNvSpPr>
          <p:nvPr>
            <p:ph idx="1"/>
          </p:nvPr>
        </p:nvSpPr>
        <p:spPr>
          <a:xfrm>
            <a:off x="838200" y="1460090"/>
            <a:ext cx="10515600" cy="5161936"/>
          </a:xfrm>
        </p:spPr>
        <p:txBody>
          <a:bodyPr>
            <a:noAutofit/>
          </a:bodyPr>
          <a:lstStyle/>
          <a:p>
            <a:pPr marL="0" indent="0">
              <a:buNone/>
            </a:pPr>
            <a:r>
              <a:rPr lang="en-US" sz="2400" b="1" dirty="0">
                <a:latin typeface="Times New Roman" panose="02020603050405020304" pitchFamily="18" charset="0"/>
                <a:cs typeface="Times New Roman" panose="02020603050405020304" pitchFamily="18" charset="0"/>
              </a:rPr>
              <a:t>Complete Blood Count (CBC): </a:t>
            </a:r>
          </a:p>
          <a:p>
            <a:pPr marL="0" indent="0">
              <a:buNone/>
            </a:pPr>
            <a:r>
              <a:rPr lang="en-US" sz="2400" dirty="0">
                <a:latin typeface="Times New Roman" panose="02020603050405020304" pitchFamily="18" charset="0"/>
                <a:cs typeface="Times New Roman" panose="02020603050405020304" pitchFamily="18" charset="0"/>
              </a:rPr>
              <a:t>	Anemia</a:t>
            </a:r>
          </a:p>
          <a:p>
            <a:pPr marL="0" indent="0">
              <a:buNone/>
            </a:pPr>
            <a:r>
              <a:rPr lang="en-US" sz="2400" dirty="0">
                <a:latin typeface="Times New Roman" panose="02020603050405020304" pitchFamily="18" charset="0"/>
                <a:cs typeface="Times New Roman" panose="02020603050405020304" pitchFamily="18" charset="0"/>
              </a:rPr>
              <a:t> 	macrocytosis</a:t>
            </a:r>
          </a:p>
          <a:p>
            <a:pPr marL="0" indent="0">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hypersegmented</a:t>
            </a:r>
            <a:r>
              <a:rPr lang="en-US" sz="2400" dirty="0">
                <a:latin typeface="Times New Roman" panose="02020603050405020304" pitchFamily="18" charset="0"/>
                <a:cs typeface="Times New Roman" panose="02020603050405020304" pitchFamily="18" charset="0"/>
              </a:rPr>
              <a:t> neutrophils.</a:t>
            </a:r>
          </a:p>
          <a:p>
            <a:pPr marL="0" indent="0">
              <a:buNone/>
            </a:pPr>
            <a:r>
              <a:rPr lang="en-US" sz="2400" b="1" dirty="0">
                <a:latin typeface="Times New Roman" panose="02020603050405020304" pitchFamily="18" charset="0"/>
                <a:cs typeface="Times New Roman" panose="02020603050405020304" pitchFamily="18" charset="0"/>
              </a:rPr>
              <a:t>Folate Level: </a:t>
            </a:r>
          </a:p>
          <a:p>
            <a:pPr marL="0" indent="0">
              <a:buNone/>
            </a:pPr>
            <a:r>
              <a:rPr lang="en-US" sz="2400" dirty="0">
                <a:latin typeface="Times New Roman" panose="02020603050405020304" pitchFamily="18" charset="0"/>
                <a:cs typeface="Times New Roman" panose="02020603050405020304" pitchFamily="18" charset="0"/>
              </a:rPr>
              <a:t>	Low serum folate level (&lt;3 ng/mL).    </a:t>
            </a:r>
          </a:p>
          <a:p>
            <a:pPr marL="0" indent="0">
              <a:buNone/>
            </a:pPr>
            <a:r>
              <a:rPr lang="en-US" sz="2400" dirty="0">
                <a:latin typeface="Times New Roman" panose="02020603050405020304" pitchFamily="18" charset="0"/>
                <a:cs typeface="Times New Roman" panose="02020603050405020304" pitchFamily="18" charset="0"/>
              </a:rPr>
              <a:t> 	Low RBC folate level (&lt;150 ng/mL).    -</a:t>
            </a:r>
          </a:p>
          <a:p>
            <a:pPr marL="0" indent="0">
              <a:buNone/>
            </a:pPr>
            <a:r>
              <a:rPr lang="en-US" sz="2400" b="1" dirty="0">
                <a:latin typeface="Times New Roman" panose="02020603050405020304" pitchFamily="18" charset="0"/>
                <a:cs typeface="Times New Roman" panose="02020603050405020304" pitchFamily="18" charset="0"/>
              </a:rPr>
              <a:t>Bone Marrow Examination: </a:t>
            </a:r>
          </a:p>
          <a:p>
            <a:pPr marL="0" indent="0">
              <a:buNone/>
            </a:pPr>
            <a:r>
              <a:rPr lang="en-US" sz="2400" dirty="0">
                <a:latin typeface="Times New Roman" panose="02020603050405020304" pitchFamily="18" charset="0"/>
                <a:cs typeface="Times New Roman" panose="02020603050405020304" pitchFamily="18" charset="0"/>
              </a:rPr>
              <a:t>	Megaloblastic changes,  </a:t>
            </a:r>
          </a:p>
          <a:p>
            <a:pPr marL="0" indent="0">
              <a:buNone/>
            </a:pPr>
            <a:r>
              <a:rPr lang="en-US" sz="2400" dirty="0">
                <a:latin typeface="Times New Roman" panose="02020603050405020304" pitchFamily="18" charset="0"/>
                <a:cs typeface="Times New Roman" panose="02020603050405020304" pitchFamily="18" charset="0"/>
              </a:rPr>
              <a:t>	hypercellularity</a:t>
            </a:r>
          </a:p>
          <a:p>
            <a:pPr marL="0" indent="0">
              <a:buNone/>
            </a:pPr>
            <a:r>
              <a:rPr lang="en-US" sz="2400" dirty="0">
                <a:latin typeface="Times New Roman" panose="02020603050405020304" pitchFamily="18" charset="0"/>
                <a:cs typeface="Times New Roman" panose="02020603050405020304" pitchFamily="18" charset="0"/>
              </a:rPr>
              <a:t>	erythroid hyperplasia.</a:t>
            </a:r>
          </a:p>
        </p:txBody>
      </p:sp>
      <p:sp>
        <p:nvSpPr>
          <p:cNvPr id="4" name="Rectangle: Rounded Corners 3">
            <a:extLst>
              <a:ext uri="{FF2B5EF4-FFF2-40B4-BE49-F238E27FC236}">
                <a16:creationId xmlns:a16="http://schemas.microsoft.com/office/drawing/2014/main" id="{96E6556E-58BC-4BDA-0C97-67D7968D6A8B}"/>
              </a:ext>
            </a:extLst>
          </p:cNvPr>
          <p:cNvSpPr/>
          <p:nvPr/>
        </p:nvSpPr>
        <p:spPr>
          <a:xfrm>
            <a:off x="8502445" y="622889"/>
            <a:ext cx="2057400" cy="579438"/>
          </a:xfrm>
          <a:prstGeom prst="roundRect">
            <a:avLst/>
          </a:prstGeom>
          <a:solidFill>
            <a:schemeClr val="bg1">
              <a:lumMod val="10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lang="en-US" b="1" dirty="0"/>
              <a:t>CORE SUBJECT</a:t>
            </a:r>
            <a:endParaRPr lang="en-PK" b="1" dirty="0"/>
          </a:p>
        </p:txBody>
      </p:sp>
    </p:spTree>
    <p:extLst>
      <p:ext uri="{BB962C8B-B14F-4D97-AF65-F5344CB8AC3E}">
        <p14:creationId xmlns:p14="http://schemas.microsoft.com/office/powerpoint/2010/main" val="41054888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6EB89-8C99-3A52-CA52-799E2016B3B7}"/>
              </a:ext>
            </a:extLst>
          </p:cNvPr>
          <p:cNvSpPr>
            <a:spLocks noGrp="1"/>
          </p:cNvSpPr>
          <p:nvPr>
            <p:ph type="title"/>
          </p:nvPr>
        </p:nvSpPr>
        <p:spPr/>
        <p:txBody>
          <a:bodyPr/>
          <a:lstStyle/>
          <a:p>
            <a:r>
              <a:rPr lang="en-US" dirty="0"/>
              <a:t>Treatment</a:t>
            </a:r>
            <a:endParaRPr lang="en-PK" dirty="0"/>
          </a:p>
        </p:txBody>
      </p:sp>
      <p:sp>
        <p:nvSpPr>
          <p:cNvPr id="3" name="Content Placeholder 2">
            <a:extLst>
              <a:ext uri="{FF2B5EF4-FFF2-40B4-BE49-F238E27FC236}">
                <a16:creationId xmlns:a16="http://schemas.microsoft.com/office/drawing/2014/main" id="{CFFF56E2-6C38-E5C0-3883-7B36BC6C68A5}"/>
              </a:ext>
            </a:extLst>
          </p:cNvPr>
          <p:cNvSpPr>
            <a:spLocks noGrp="1"/>
          </p:cNvSpPr>
          <p:nvPr>
            <p:ph idx="1"/>
          </p:nvPr>
        </p:nvSpPr>
        <p:spPr>
          <a:xfrm>
            <a:off x="838200" y="1401097"/>
            <a:ext cx="10515600" cy="4763729"/>
          </a:xfrm>
        </p:spPr>
        <p:txBody>
          <a:bodyPr>
            <a:normAutofit fontScale="62500" lnSpcReduction="20000"/>
          </a:bodyPr>
          <a:lstStyle/>
          <a:p>
            <a:pPr>
              <a:buFont typeface="Wingdings" panose="05000000000000000000" pitchFamily="2" charset="2"/>
              <a:buChar char="§"/>
            </a:pPr>
            <a:r>
              <a:rPr lang="en-US" sz="3200" b="1" dirty="0"/>
              <a:t>Folic Acid Supplementation:    -</a:t>
            </a:r>
          </a:p>
          <a:p>
            <a:pPr marL="0" indent="0">
              <a:buNone/>
            </a:pPr>
            <a:r>
              <a:rPr lang="en-US" dirty="0"/>
              <a:t>	Oral folic acid supplements (1-5 mg/day) for 3-6 months.  </a:t>
            </a:r>
          </a:p>
          <a:p>
            <a:pPr marL="0" indent="0">
              <a:buNone/>
            </a:pPr>
            <a:r>
              <a:rPr lang="en-US" dirty="0"/>
              <a:t>	Parenteral folic acid (intramuscular or intravenous) for severe deficiency or malabsorption.</a:t>
            </a:r>
          </a:p>
          <a:p>
            <a:pPr>
              <a:buFont typeface="Wingdings" panose="05000000000000000000" pitchFamily="2" charset="2"/>
              <a:buChar char="§"/>
            </a:pPr>
            <a:r>
              <a:rPr lang="en-US" sz="3200" b="1" dirty="0"/>
              <a:t>Dietary Counseling:    </a:t>
            </a:r>
          </a:p>
          <a:p>
            <a:pPr marL="0" indent="0">
              <a:buNone/>
            </a:pPr>
            <a:r>
              <a:rPr lang="en-US" dirty="0"/>
              <a:t>	Encourage dietary sources of folate</a:t>
            </a:r>
          </a:p>
          <a:p>
            <a:pPr marL="0" indent="0">
              <a:buNone/>
            </a:pPr>
            <a:r>
              <a:rPr lang="en-US" dirty="0"/>
              <a:t>	Leafy greens </a:t>
            </a:r>
          </a:p>
          <a:p>
            <a:pPr marL="0" indent="0">
              <a:buNone/>
            </a:pPr>
            <a:r>
              <a:rPr lang="en-US" dirty="0"/>
              <a:t>	Legumes (lentils, chickpeas, black beans)      </a:t>
            </a:r>
          </a:p>
          <a:p>
            <a:pPr marL="0" indent="0">
              <a:buNone/>
            </a:pPr>
            <a:r>
              <a:rPr lang="en-US" dirty="0"/>
              <a:t>	Citrus fruits (oranges, grapefruits, lemons)        </a:t>
            </a:r>
          </a:p>
          <a:p>
            <a:pPr marL="0" indent="0">
              <a:buNone/>
            </a:pPr>
            <a:r>
              <a:rPr lang="en-US" dirty="0"/>
              <a:t>	 Whole grains (brown rice, quinoa, whole-wheat bread)</a:t>
            </a:r>
          </a:p>
          <a:p>
            <a:pPr marL="0" indent="0">
              <a:buNone/>
            </a:pPr>
            <a:endParaRPr lang="en-US" dirty="0"/>
          </a:p>
          <a:p>
            <a:pPr>
              <a:buFont typeface="Wingdings" panose="05000000000000000000" pitchFamily="2" charset="2"/>
              <a:buChar char="§"/>
            </a:pPr>
            <a:r>
              <a:rPr lang="en-US" b="1" dirty="0"/>
              <a:t>Treat underlying gastrointestinal disorders </a:t>
            </a:r>
          </a:p>
          <a:p>
            <a:pPr marL="0" indent="0">
              <a:buNone/>
            </a:pPr>
            <a:r>
              <a:rPr lang="en-US" dirty="0"/>
              <a:t>    	celiac disease, Crohn's disease)</a:t>
            </a:r>
          </a:p>
          <a:p>
            <a:pPr marL="0" indent="0">
              <a:buNone/>
            </a:pPr>
            <a:r>
              <a:rPr lang="en-US" dirty="0"/>
              <a:t>	Manage medications that interfere with folate absorption or increase folate requirements.</a:t>
            </a:r>
          </a:p>
        </p:txBody>
      </p:sp>
      <p:pic>
        <p:nvPicPr>
          <p:cNvPr id="4" name="Picture 3">
            <a:extLst>
              <a:ext uri="{FF2B5EF4-FFF2-40B4-BE49-F238E27FC236}">
                <a16:creationId xmlns:a16="http://schemas.microsoft.com/office/drawing/2014/main" id="{A30827B7-6F3E-D982-1752-806C69F43257}"/>
              </a:ext>
            </a:extLst>
          </p:cNvPr>
          <p:cNvPicPr>
            <a:picLocks noChangeAspect="1"/>
          </p:cNvPicPr>
          <p:nvPr/>
        </p:nvPicPr>
        <p:blipFill>
          <a:blip r:embed="rId2"/>
          <a:stretch>
            <a:fillRect/>
          </a:stretch>
        </p:blipFill>
        <p:spPr>
          <a:xfrm>
            <a:off x="9300717" y="365125"/>
            <a:ext cx="2469094" cy="1688738"/>
          </a:xfrm>
          <a:prstGeom prst="rect">
            <a:avLst/>
          </a:prstGeom>
        </p:spPr>
      </p:pic>
      <p:pic>
        <p:nvPicPr>
          <p:cNvPr id="5" name="Picture 4">
            <a:extLst>
              <a:ext uri="{FF2B5EF4-FFF2-40B4-BE49-F238E27FC236}">
                <a16:creationId xmlns:a16="http://schemas.microsoft.com/office/drawing/2014/main" id="{3F07FA1E-A961-5965-35D5-2B9BBBE25497}"/>
              </a:ext>
            </a:extLst>
          </p:cNvPr>
          <p:cNvPicPr>
            <a:picLocks noChangeAspect="1"/>
          </p:cNvPicPr>
          <p:nvPr/>
        </p:nvPicPr>
        <p:blipFill>
          <a:blip r:embed="rId3"/>
          <a:stretch>
            <a:fillRect/>
          </a:stretch>
        </p:blipFill>
        <p:spPr>
          <a:xfrm>
            <a:off x="9075145" y="3088148"/>
            <a:ext cx="2694666" cy="2054530"/>
          </a:xfrm>
          <a:prstGeom prst="rect">
            <a:avLst/>
          </a:prstGeom>
        </p:spPr>
      </p:pic>
    </p:spTree>
    <p:extLst>
      <p:ext uri="{BB962C8B-B14F-4D97-AF65-F5344CB8AC3E}">
        <p14:creationId xmlns:p14="http://schemas.microsoft.com/office/powerpoint/2010/main" val="902941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B6C859-1F83-9090-F255-BDCF070023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E83490-DA73-5413-12A0-B955988A71CD}"/>
              </a:ext>
            </a:extLst>
          </p:cNvPr>
          <p:cNvSpPr>
            <a:spLocks noGrp="1"/>
          </p:cNvSpPr>
          <p:nvPr>
            <p:ph type="title"/>
          </p:nvPr>
        </p:nvSpPr>
        <p:spPr/>
        <p:txBody>
          <a:bodyPr/>
          <a:lstStyle/>
          <a:p>
            <a:r>
              <a:rPr lang="en-US" dirty="0"/>
              <a:t>Case no.1</a:t>
            </a:r>
            <a:endParaRPr lang="en-PK" dirty="0"/>
          </a:p>
        </p:txBody>
      </p:sp>
      <p:sp>
        <p:nvSpPr>
          <p:cNvPr id="3" name="Content Placeholder 2">
            <a:extLst>
              <a:ext uri="{FF2B5EF4-FFF2-40B4-BE49-F238E27FC236}">
                <a16:creationId xmlns:a16="http://schemas.microsoft.com/office/drawing/2014/main" id="{752B2A45-91A8-7205-B2D5-EF808AE69B5D}"/>
              </a:ext>
            </a:extLst>
          </p:cNvPr>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A 2-year-old child is diagnosed with iron deficiency anemia. </a:t>
            </a:r>
          </a:p>
          <a:p>
            <a:r>
              <a:rPr lang="en-US" sz="2400" dirty="0">
                <a:latin typeface="Times New Roman" panose="02020603050405020304" pitchFamily="18" charset="0"/>
                <a:cs typeface="Times New Roman" panose="02020603050405020304" pitchFamily="18" charset="0"/>
              </a:rPr>
              <a:t>What is the recommended first-line treatment?</a:t>
            </a:r>
          </a:p>
          <a:p>
            <a:pPr marL="0" indent="0">
              <a:buNone/>
            </a:pPr>
            <a:endParaRPr lang="en-US" sz="2400" dirty="0">
              <a:latin typeface="Times New Roman" panose="02020603050405020304" pitchFamily="18" charset="0"/>
              <a:cs typeface="Times New Roman" panose="02020603050405020304" pitchFamily="18" charset="0"/>
            </a:endParaRPr>
          </a:p>
          <a:p>
            <a:pPr marL="514350" indent="-514350">
              <a:buFont typeface="+mj-lt"/>
              <a:buAutoNum type="alphaLcParenR"/>
            </a:pPr>
            <a:r>
              <a:rPr lang="en-US" sz="2400" dirty="0">
                <a:latin typeface="Times New Roman" panose="02020603050405020304" pitchFamily="18" charset="0"/>
                <a:cs typeface="Times New Roman" panose="02020603050405020304" pitchFamily="18" charset="0"/>
              </a:rPr>
              <a:t>Oral iron supplementation with ferrous sulfat</a:t>
            </a:r>
            <a:r>
              <a:rPr lang="en-US" sz="2400" b="1" dirty="0">
                <a:latin typeface="Times New Roman" panose="02020603050405020304" pitchFamily="18" charset="0"/>
                <a:cs typeface="Times New Roman" panose="02020603050405020304" pitchFamily="18" charset="0"/>
              </a:rPr>
              <a:t>e</a:t>
            </a:r>
          </a:p>
          <a:p>
            <a:pPr marL="514350" indent="-514350">
              <a:buFont typeface="+mj-lt"/>
              <a:buAutoNum type="alphaLcParenR"/>
            </a:pPr>
            <a:r>
              <a:rPr lang="en-US" sz="2400" dirty="0">
                <a:latin typeface="Times New Roman" panose="02020603050405020304" pitchFamily="18" charset="0"/>
                <a:cs typeface="Times New Roman" panose="02020603050405020304" pitchFamily="18" charset="0"/>
              </a:rPr>
              <a:t>Oral iron supplementation with ferrous gluconate</a:t>
            </a:r>
          </a:p>
          <a:p>
            <a:pPr marL="514350" indent="-514350">
              <a:buFont typeface="+mj-lt"/>
              <a:buAutoNum type="alphaLcParenR"/>
            </a:pPr>
            <a:r>
              <a:rPr lang="en-US" sz="2400" dirty="0">
                <a:latin typeface="Times New Roman" panose="02020603050405020304" pitchFamily="18" charset="0"/>
                <a:cs typeface="Times New Roman" panose="02020603050405020304" pitchFamily="18" charset="0"/>
              </a:rPr>
              <a:t>Parenteral iron therapy</a:t>
            </a:r>
          </a:p>
          <a:p>
            <a:pPr marL="514350" indent="-514350">
              <a:buFont typeface="+mj-lt"/>
              <a:buAutoNum type="alphaLcParenR"/>
            </a:pPr>
            <a:r>
              <a:rPr lang="en-US" sz="2400" dirty="0">
                <a:latin typeface="Times New Roman" panose="02020603050405020304" pitchFamily="18" charset="0"/>
                <a:cs typeface="Times New Roman" panose="02020603050405020304" pitchFamily="18" charset="0"/>
              </a:rPr>
              <a:t>Dietary counseling alone</a:t>
            </a:r>
          </a:p>
          <a:p>
            <a:pPr marL="514350" indent="-514350">
              <a:buFont typeface="+mj-lt"/>
              <a:buAutoNum type="alphaLcParenR"/>
            </a:pPr>
            <a:r>
              <a:rPr lang="en-US" sz="2400" dirty="0">
                <a:latin typeface="Times New Roman" panose="02020603050405020304" pitchFamily="18" charset="0"/>
                <a:cs typeface="Times New Roman" panose="02020603050405020304" pitchFamily="18" charset="0"/>
              </a:rPr>
              <a:t>Blood transfusion</a:t>
            </a:r>
            <a:endParaRPr lang="en-PK"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631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2ABA1-F6CB-DCBB-CB76-D9452FBA334A}"/>
              </a:ext>
            </a:extLst>
          </p:cNvPr>
          <p:cNvSpPr>
            <a:spLocks noGrp="1"/>
          </p:cNvSpPr>
          <p:nvPr>
            <p:ph type="title"/>
          </p:nvPr>
        </p:nvSpPr>
        <p:spPr/>
        <p:txBody>
          <a:bodyPr/>
          <a:lstStyle/>
          <a:p>
            <a:r>
              <a:rPr lang="en-US" dirty="0"/>
              <a:t>Treatment</a:t>
            </a:r>
            <a:endParaRPr lang="en-PK" dirty="0"/>
          </a:p>
        </p:txBody>
      </p:sp>
      <p:sp>
        <p:nvSpPr>
          <p:cNvPr id="3" name="Content Placeholder 2">
            <a:extLst>
              <a:ext uri="{FF2B5EF4-FFF2-40B4-BE49-F238E27FC236}">
                <a16:creationId xmlns:a16="http://schemas.microsoft.com/office/drawing/2014/main" id="{3585C25B-3EC4-26A4-2468-4DEDE39658F2}"/>
              </a:ext>
            </a:extLst>
          </p:cNvPr>
          <p:cNvSpPr>
            <a:spLocks noGrp="1"/>
          </p:cNvSpPr>
          <p:nvPr>
            <p:ph idx="1"/>
          </p:nvPr>
        </p:nvSpPr>
        <p:spPr/>
        <p:txBody>
          <a:bodyPr/>
          <a:lstStyle/>
          <a:p>
            <a:pPr marL="0" indent="0">
              <a:buNone/>
            </a:pPr>
            <a:r>
              <a:rPr lang="en-US" sz="2400" b="1" dirty="0"/>
              <a:t>Folic Acid Fortification</a:t>
            </a:r>
          </a:p>
          <a:p>
            <a:pPr marL="0" indent="0">
              <a:buNone/>
            </a:pPr>
            <a:r>
              <a:rPr lang="en-US" sz="2400" dirty="0"/>
              <a:t>	consumption of folic acid-fortified foods</a:t>
            </a:r>
          </a:p>
          <a:p>
            <a:pPr marL="0" indent="0">
              <a:buNone/>
            </a:pPr>
            <a:r>
              <a:rPr lang="en-US" sz="2400" b="1" dirty="0"/>
              <a:t>Dietary Counseling: </a:t>
            </a:r>
          </a:p>
          <a:p>
            <a:pPr marL="0" indent="0">
              <a:buNone/>
            </a:pPr>
            <a:r>
              <a:rPr lang="en-US" sz="2400" dirty="0"/>
              <a:t>	Educate parents about  of folate-rich foods.</a:t>
            </a:r>
          </a:p>
          <a:p>
            <a:pPr marL="0" indent="0">
              <a:buNone/>
            </a:pPr>
            <a:r>
              <a:rPr lang="en-US" sz="2400" b="1" dirty="0"/>
              <a:t>Screening: </a:t>
            </a:r>
          </a:p>
          <a:p>
            <a:pPr marL="0" indent="0">
              <a:buNone/>
            </a:pPr>
            <a:r>
              <a:rPr lang="en-US" sz="2400" dirty="0"/>
              <a:t>	Screen high-risk populations, such as pregnant women and 	children with malabsorption disorders, for folate deficiency</a:t>
            </a:r>
            <a:r>
              <a:rPr lang="en-US" dirty="0"/>
              <a:t>.</a:t>
            </a:r>
            <a:endParaRPr lang="en-PK" dirty="0"/>
          </a:p>
        </p:txBody>
      </p:sp>
    </p:spTree>
    <p:extLst>
      <p:ext uri="{BB962C8B-B14F-4D97-AF65-F5344CB8AC3E}">
        <p14:creationId xmlns:p14="http://schemas.microsoft.com/office/powerpoint/2010/main" val="8485130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4244D-19E0-C312-B676-9969A2998B2E}"/>
              </a:ext>
            </a:extLst>
          </p:cNvPr>
          <p:cNvSpPr>
            <a:spLocks noGrp="1"/>
          </p:cNvSpPr>
          <p:nvPr>
            <p:ph type="title"/>
          </p:nvPr>
        </p:nvSpPr>
        <p:spPr/>
        <p:txBody>
          <a:bodyPr/>
          <a:lstStyle/>
          <a:p>
            <a:endParaRPr lang="en-PK"/>
          </a:p>
        </p:txBody>
      </p:sp>
      <p:pic>
        <p:nvPicPr>
          <p:cNvPr id="8194" name="Picture 2" descr="Thank You Emoji Stock Illustrations ...">
            <a:extLst>
              <a:ext uri="{FF2B5EF4-FFF2-40B4-BE49-F238E27FC236}">
                <a16:creationId xmlns:a16="http://schemas.microsoft.com/office/drawing/2014/main" id="{206A23FE-948E-3B51-0D9E-FBCEA1B5F9E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51124" y="1814052"/>
            <a:ext cx="5147186" cy="3320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48549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940E6-DE0A-6307-3E80-6EB596C30095}"/>
              </a:ext>
            </a:extLst>
          </p:cNvPr>
          <p:cNvSpPr>
            <a:spLocks noGrp="1"/>
          </p:cNvSpPr>
          <p:nvPr>
            <p:ph type="title"/>
          </p:nvPr>
        </p:nvSpPr>
        <p:spPr/>
        <p:txBody>
          <a:bodyPr/>
          <a:lstStyle/>
          <a:p>
            <a:endParaRPr lang="en-PK"/>
          </a:p>
        </p:txBody>
      </p:sp>
      <p:pic>
        <p:nvPicPr>
          <p:cNvPr id="10242" name="Picture 2" descr="100 Funny Questions with Answers - WinZO">
            <a:extLst>
              <a:ext uri="{FF2B5EF4-FFF2-40B4-BE49-F238E27FC236}">
                <a16:creationId xmlns:a16="http://schemas.microsoft.com/office/drawing/2014/main" id="{A5EAB44A-E87D-1FF1-DA7D-4DC5CFE3B8D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38465" y="2158584"/>
            <a:ext cx="7794885" cy="3897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80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7CA161-767D-3E20-961C-ED60186AD5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878D7D-2E01-F99F-0F78-9655368A9A2C}"/>
              </a:ext>
            </a:extLst>
          </p:cNvPr>
          <p:cNvSpPr>
            <a:spLocks noGrp="1"/>
          </p:cNvSpPr>
          <p:nvPr>
            <p:ph type="title"/>
          </p:nvPr>
        </p:nvSpPr>
        <p:spPr/>
        <p:txBody>
          <a:bodyPr/>
          <a:lstStyle/>
          <a:p>
            <a:r>
              <a:rPr lang="en-US" dirty="0"/>
              <a:t>Case no.2</a:t>
            </a:r>
            <a:endParaRPr lang="en-PK" dirty="0"/>
          </a:p>
        </p:txBody>
      </p:sp>
      <p:sp>
        <p:nvSpPr>
          <p:cNvPr id="3" name="Content Placeholder 2">
            <a:extLst>
              <a:ext uri="{FF2B5EF4-FFF2-40B4-BE49-F238E27FC236}">
                <a16:creationId xmlns:a16="http://schemas.microsoft.com/office/drawing/2014/main" id="{8402EC57-DE00-7885-E0E0-5A0860D6D834}"/>
              </a:ext>
            </a:extLst>
          </p:cNvPr>
          <p:cNvSpPr>
            <a:spLocks noGrp="1"/>
          </p:cNvSpPr>
          <p:nvPr>
            <p:ph idx="1"/>
          </p:nvPr>
        </p:nvSpPr>
        <p:spPr/>
        <p:txBody>
          <a:bodyPr>
            <a:normAutofit/>
          </a:bodyPr>
          <a:lstStyle/>
          <a:p>
            <a:r>
              <a:rPr lang="en-US" sz="2200" dirty="0">
                <a:latin typeface="Times New Roman" panose="02020603050405020304" pitchFamily="18" charset="0"/>
                <a:cs typeface="Times New Roman" panose="02020603050405020304" pitchFamily="18" charset="0"/>
              </a:rPr>
              <a:t>A 2-year-old child presents with pallor, fatigue, and shortness of breath. The child's mother reports that the child has been drinking cow's milk since the age of 1 year. On examination, the child's hemoglobin level is 8 g/dL, and MCV is 60 </a:t>
            </a:r>
            <a:r>
              <a:rPr lang="en-US" sz="2200" dirty="0" err="1">
                <a:latin typeface="Times New Roman" panose="02020603050405020304" pitchFamily="18" charset="0"/>
                <a:cs typeface="Times New Roman" panose="02020603050405020304" pitchFamily="18" charset="0"/>
              </a:rPr>
              <a:t>fL.</a:t>
            </a:r>
            <a:r>
              <a:rPr lang="en-US" sz="2200" dirty="0">
                <a:latin typeface="Times New Roman" panose="02020603050405020304" pitchFamily="18" charset="0"/>
                <a:cs typeface="Times New Roman" panose="02020603050405020304" pitchFamily="18" charset="0"/>
              </a:rPr>
              <a:t> </a:t>
            </a:r>
          </a:p>
          <a:p>
            <a:r>
              <a:rPr lang="en-US" sz="2200" dirty="0">
                <a:latin typeface="Times New Roman" panose="02020603050405020304" pitchFamily="18" charset="0"/>
                <a:cs typeface="Times New Roman" panose="02020603050405020304" pitchFamily="18" charset="0"/>
              </a:rPr>
              <a:t>What is the most likely cause of anemia in this child?</a:t>
            </a:r>
          </a:p>
          <a:p>
            <a:endParaRPr lang="en-US" sz="2200" dirty="0">
              <a:latin typeface="Times New Roman" panose="02020603050405020304" pitchFamily="18" charset="0"/>
              <a:cs typeface="Times New Roman" panose="02020603050405020304" pitchFamily="18" charset="0"/>
            </a:endParaRPr>
          </a:p>
          <a:p>
            <a:pPr marL="457200" indent="-457200">
              <a:buFont typeface="+mj-lt"/>
              <a:buAutoNum type="alphaLcParenR"/>
            </a:pPr>
            <a:r>
              <a:rPr lang="en-US" sz="2200" dirty="0">
                <a:latin typeface="Times New Roman" panose="02020603050405020304" pitchFamily="18" charset="0"/>
                <a:cs typeface="Times New Roman" panose="02020603050405020304" pitchFamily="18" charset="0"/>
              </a:rPr>
              <a:t>Inadequate dietary iron intak</a:t>
            </a:r>
            <a:r>
              <a:rPr lang="en-US" sz="2200" b="1" dirty="0">
                <a:latin typeface="Times New Roman" panose="02020603050405020304" pitchFamily="18" charset="0"/>
                <a:cs typeface="Times New Roman" panose="02020603050405020304" pitchFamily="18" charset="0"/>
              </a:rPr>
              <a:t>e</a:t>
            </a:r>
          </a:p>
          <a:p>
            <a:pPr marL="457200" indent="-457200">
              <a:buFont typeface="+mj-lt"/>
              <a:buAutoNum type="alphaLcParenR"/>
            </a:pPr>
            <a:r>
              <a:rPr lang="en-US" sz="2200" dirty="0">
                <a:latin typeface="Times New Roman" panose="02020603050405020304" pitchFamily="18" charset="0"/>
                <a:cs typeface="Times New Roman" panose="02020603050405020304" pitchFamily="18" charset="0"/>
              </a:rPr>
              <a:t>Chronic blood loss due to hookworm infestation</a:t>
            </a:r>
          </a:p>
          <a:p>
            <a:pPr marL="457200" indent="-457200">
              <a:buFont typeface="+mj-lt"/>
              <a:buAutoNum type="alphaLcParenR"/>
            </a:pPr>
            <a:r>
              <a:rPr lang="en-US" sz="2200" dirty="0">
                <a:latin typeface="Times New Roman" panose="02020603050405020304" pitchFamily="18" charset="0"/>
                <a:cs typeface="Times New Roman" panose="02020603050405020304" pitchFamily="18" charset="0"/>
              </a:rPr>
              <a:t>Increased iron requirements due to rapid growth</a:t>
            </a:r>
          </a:p>
          <a:p>
            <a:pPr marL="457200" indent="-457200">
              <a:buFont typeface="+mj-lt"/>
              <a:buAutoNum type="alphaLcParenR"/>
            </a:pPr>
            <a:r>
              <a:rPr lang="en-US" sz="2200" dirty="0">
                <a:latin typeface="Times New Roman" panose="02020603050405020304" pitchFamily="18" charset="0"/>
                <a:cs typeface="Times New Roman" panose="02020603050405020304" pitchFamily="18" charset="0"/>
              </a:rPr>
              <a:t>Malabsorption of iron due to celiac disease</a:t>
            </a:r>
          </a:p>
          <a:p>
            <a:pPr marL="457200" indent="-457200">
              <a:buFont typeface="+mj-lt"/>
              <a:buAutoNum type="alphaLcParenR"/>
            </a:pPr>
            <a:r>
              <a:rPr lang="en-US" sz="2200" dirty="0">
                <a:latin typeface="Times New Roman" panose="02020603050405020304" pitchFamily="18" charset="0"/>
                <a:cs typeface="Times New Roman" panose="02020603050405020304" pitchFamily="18" charset="0"/>
              </a:rPr>
              <a:t>Genetic disorder affecting iron metabolism</a:t>
            </a:r>
            <a:endParaRPr lang="en-PK"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176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1CDA15-4A8B-1D15-2B77-65EFD8ED49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2E4603-831E-8440-45B9-D2D884740D4D}"/>
              </a:ext>
            </a:extLst>
          </p:cNvPr>
          <p:cNvSpPr>
            <a:spLocks noGrp="1"/>
          </p:cNvSpPr>
          <p:nvPr>
            <p:ph type="title"/>
          </p:nvPr>
        </p:nvSpPr>
        <p:spPr/>
        <p:txBody>
          <a:bodyPr/>
          <a:lstStyle/>
          <a:p>
            <a:r>
              <a:rPr lang="en-US" dirty="0"/>
              <a:t>Case no.3</a:t>
            </a:r>
            <a:endParaRPr lang="en-PK" dirty="0"/>
          </a:p>
        </p:txBody>
      </p:sp>
      <p:sp>
        <p:nvSpPr>
          <p:cNvPr id="3" name="Content Placeholder 2">
            <a:extLst>
              <a:ext uri="{FF2B5EF4-FFF2-40B4-BE49-F238E27FC236}">
                <a16:creationId xmlns:a16="http://schemas.microsoft.com/office/drawing/2014/main" id="{745AF439-7D45-4622-C7AB-8A7D8300AE6D}"/>
              </a:ext>
            </a:extLst>
          </p:cNvPr>
          <p:cNvSpPr>
            <a:spLocks noGrp="1"/>
          </p:cNvSpPr>
          <p:nvPr>
            <p:ph idx="1"/>
          </p:nvPr>
        </p:nvSpPr>
        <p:spPr/>
        <p:txBody>
          <a:bodyPr>
            <a:normAutofit/>
          </a:bodyPr>
          <a:lstStyle/>
          <a:p>
            <a:r>
              <a:rPr lang="en-US" sz="2200" dirty="0">
                <a:latin typeface="Times New Roman" panose="02020603050405020304" pitchFamily="18" charset="0"/>
                <a:cs typeface="Times New Roman" panose="02020603050405020304" pitchFamily="18" charset="0"/>
              </a:rPr>
              <a:t>A 5-year-old child presents with iron deficiency anemia. The child's mother reports that the child has been experiencing recurrent episodes of abdominal pain and diarrhea. On examination, the child's abdomen is tender, and stool examination reveals the presence of hookworm ova. </a:t>
            </a:r>
          </a:p>
          <a:p>
            <a:r>
              <a:rPr lang="en-US" sz="2200" dirty="0">
                <a:latin typeface="Times New Roman" panose="02020603050405020304" pitchFamily="18" charset="0"/>
                <a:cs typeface="Times New Roman" panose="02020603050405020304" pitchFamily="18" charset="0"/>
              </a:rPr>
              <a:t>What is the most likely cause of iron deficiency anemia in this child?</a:t>
            </a:r>
          </a:p>
          <a:p>
            <a:endParaRPr lang="en-US" sz="2200" dirty="0">
              <a:latin typeface="Times New Roman" panose="02020603050405020304" pitchFamily="18" charset="0"/>
              <a:cs typeface="Times New Roman" panose="02020603050405020304" pitchFamily="18" charset="0"/>
            </a:endParaRPr>
          </a:p>
          <a:p>
            <a:pPr marL="457200" indent="-457200">
              <a:buFont typeface="+mj-lt"/>
              <a:buAutoNum type="alphaLcParenR"/>
            </a:pPr>
            <a:r>
              <a:rPr lang="en-US" sz="2200" dirty="0">
                <a:latin typeface="Times New Roman" panose="02020603050405020304" pitchFamily="18" charset="0"/>
                <a:cs typeface="Times New Roman" panose="02020603050405020304" pitchFamily="18" charset="0"/>
              </a:rPr>
              <a:t>Inadequate dietary iron intake</a:t>
            </a:r>
          </a:p>
          <a:p>
            <a:pPr marL="457200" indent="-457200">
              <a:buFont typeface="+mj-lt"/>
              <a:buAutoNum type="alphaLcParenR"/>
            </a:pPr>
            <a:r>
              <a:rPr lang="en-US" sz="2200" dirty="0">
                <a:latin typeface="Times New Roman" panose="02020603050405020304" pitchFamily="18" charset="0"/>
                <a:cs typeface="Times New Roman" panose="02020603050405020304" pitchFamily="18" charset="0"/>
              </a:rPr>
              <a:t>Chronic blood loss due to hookworm infestatio</a:t>
            </a:r>
            <a:r>
              <a:rPr lang="en-US" sz="2200" b="1" dirty="0">
                <a:latin typeface="Times New Roman" panose="02020603050405020304" pitchFamily="18" charset="0"/>
                <a:cs typeface="Times New Roman" panose="02020603050405020304" pitchFamily="18" charset="0"/>
              </a:rPr>
              <a:t>n</a:t>
            </a:r>
          </a:p>
          <a:p>
            <a:pPr marL="457200" indent="-457200">
              <a:buFont typeface="+mj-lt"/>
              <a:buAutoNum type="alphaLcParenR"/>
            </a:pPr>
            <a:r>
              <a:rPr lang="en-US" sz="2200" dirty="0">
                <a:latin typeface="Times New Roman" panose="02020603050405020304" pitchFamily="18" charset="0"/>
                <a:cs typeface="Times New Roman" panose="02020603050405020304" pitchFamily="18" charset="0"/>
              </a:rPr>
              <a:t>Increased iron requirements due to rapid growth</a:t>
            </a:r>
          </a:p>
          <a:p>
            <a:pPr marL="457200" indent="-457200">
              <a:buFont typeface="+mj-lt"/>
              <a:buAutoNum type="alphaLcParenR"/>
            </a:pPr>
            <a:r>
              <a:rPr lang="en-US" sz="2200" dirty="0">
                <a:latin typeface="Times New Roman" panose="02020603050405020304" pitchFamily="18" charset="0"/>
                <a:cs typeface="Times New Roman" panose="02020603050405020304" pitchFamily="18" charset="0"/>
              </a:rPr>
              <a:t>Malabsorption of iron due to celiac disease</a:t>
            </a:r>
          </a:p>
          <a:p>
            <a:pPr marL="457200" indent="-457200">
              <a:buFont typeface="+mj-lt"/>
              <a:buAutoNum type="alphaLcParenR"/>
            </a:pPr>
            <a:r>
              <a:rPr lang="en-US" sz="2200" dirty="0">
                <a:latin typeface="Times New Roman" panose="02020603050405020304" pitchFamily="18" charset="0"/>
                <a:cs typeface="Times New Roman" panose="02020603050405020304" pitchFamily="18" charset="0"/>
              </a:rPr>
              <a:t>Genetic disorder affecting iron metabolism</a:t>
            </a:r>
            <a:endParaRPr lang="en-PK"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0174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3C5B2A-4BA2-1EE4-FC3B-B3777D29BC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C56445-FC71-B39F-5ADF-9C4B8EB473B9}"/>
              </a:ext>
            </a:extLst>
          </p:cNvPr>
          <p:cNvSpPr>
            <a:spLocks noGrp="1"/>
          </p:cNvSpPr>
          <p:nvPr>
            <p:ph type="title"/>
          </p:nvPr>
        </p:nvSpPr>
        <p:spPr/>
        <p:txBody>
          <a:bodyPr/>
          <a:lstStyle/>
          <a:p>
            <a:r>
              <a:rPr lang="en-US" dirty="0"/>
              <a:t>Case no.4</a:t>
            </a:r>
            <a:endParaRPr lang="en-PK" dirty="0"/>
          </a:p>
        </p:txBody>
      </p:sp>
      <p:sp>
        <p:nvSpPr>
          <p:cNvPr id="3" name="Content Placeholder 2">
            <a:extLst>
              <a:ext uri="{FF2B5EF4-FFF2-40B4-BE49-F238E27FC236}">
                <a16:creationId xmlns:a16="http://schemas.microsoft.com/office/drawing/2014/main" id="{CD07A9AD-B5D5-0682-158B-60DBC38A278D}"/>
              </a:ext>
            </a:extLst>
          </p:cNvPr>
          <p:cNvSpPr>
            <a:spLocks noGrp="1"/>
          </p:cNvSpPr>
          <p:nvPr>
            <p:ph idx="1"/>
          </p:nvPr>
        </p:nvSpPr>
        <p:spPr/>
        <p:txBody>
          <a:bodyPr>
            <a:normAutofit lnSpcReduction="10000"/>
          </a:bodyPr>
          <a:lstStyle/>
          <a:p>
            <a:r>
              <a:rPr lang="en-US" sz="2400" dirty="0"/>
              <a:t>A 3-year-old child presents with pallor, fatigue, and shortness of breath. The child's mother reports that the child has been eating a diet consisting mainly of cow's milk and cereal. On examination, the child's hemoglobin level is 9 g/dL, and MCV is 50 </a:t>
            </a:r>
            <a:r>
              <a:rPr lang="en-US" sz="2400" dirty="0" err="1"/>
              <a:t>fL.</a:t>
            </a:r>
            <a:r>
              <a:rPr lang="en-US" sz="2400" dirty="0"/>
              <a:t> </a:t>
            </a:r>
          </a:p>
          <a:p>
            <a:r>
              <a:rPr lang="en-US" sz="2400" dirty="0"/>
              <a:t>What is the most likely diagnosis?</a:t>
            </a:r>
          </a:p>
          <a:p>
            <a:endParaRPr lang="en-US" sz="2400" dirty="0"/>
          </a:p>
          <a:p>
            <a:pPr marL="457200" indent="-457200">
              <a:buFont typeface="+mj-lt"/>
              <a:buAutoNum type="alphaLcParenR"/>
            </a:pPr>
            <a:r>
              <a:rPr lang="en-US" sz="2400" dirty="0"/>
              <a:t>Iron deficiency anemi</a:t>
            </a:r>
            <a:r>
              <a:rPr lang="en-US" sz="2400" b="1" dirty="0"/>
              <a:t>a</a:t>
            </a:r>
          </a:p>
          <a:p>
            <a:pPr marL="457200" indent="-457200">
              <a:buFont typeface="+mj-lt"/>
              <a:buAutoNum type="alphaLcParenR"/>
            </a:pPr>
            <a:r>
              <a:rPr lang="en-US" sz="2400" dirty="0"/>
              <a:t>Vitamin B12 deficiency anemia</a:t>
            </a:r>
          </a:p>
          <a:p>
            <a:pPr marL="457200" indent="-457200">
              <a:buFont typeface="+mj-lt"/>
              <a:buAutoNum type="alphaLcParenR"/>
            </a:pPr>
            <a:r>
              <a:rPr lang="en-US" sz="2400" dirty="0"/>
              <a:t>Folic acid deficiency anemia</a:t>
            </a:r>
          </a:p>
          <a:p>
            <a:pPr marL="457200" indent="-457200">
              <a:buFont typeface="+mj-lt"/>
              <a:buAutoNum type="alphaLcParenR"/>
            </a:pPr>
            <a:r>
              <a:rPr lang="en-US" sz="2400" dirty="0"/>
              <a:t>Anemia of chronic disease</a:t>
            </a:r>
          </a:p>
          <a:p>
            <a:pPr marL="457200" indent="-457200">
              <a:buFont typeface="+mj-lt"/>
              <a:buAutoNum type="alphaLcParenR"/>
            </a:pPr>
            <a:r>
              <a:rPr lang="en-US" sz="2400" dirty="0"/>
              <a:t>Aplastic anemia</a:t>
            </a:r>
            <a:endParaRPr lang="en-PK" sz="2400" dirty="0"/>
          </a:p>
        </p:txBody>
      </p:sp>
    </p:spTree>
    <p:extLst>
      <p:ext uri="{BB962C8B-B14F-4D97-AF65-F5344CB8AC3E}">
        <p14:creationId xmlns:p14="http://schemas.microsoft.com/office/powerpoint/2010/main" val="1991603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1C15A-3BB5-8842-83D6-28FE99021C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E3AF44-74C2-35B0-4D90-0C383D5D6D63}"/>
              </a:ext>
            </a:extLst>
          </p:cNvPr>
          <p:cNvSpPr>
            <a:spLocks noGrp="1"/>
          </p:cNvSpPr>
          <p:nvPr>
            <p:ph type="title"/>
          </p:nvPr>
        </p:nvSpPr>
        <p:spPr/>
        <p:txBody>
          <a:bodyPr/>
          <a:lstStyle/>
          <a:p>
            <a:r>
              <a:rPr lang="en-US" dirty="0"/>
              <a:t>Case no.5</a:t>
            </a:r>
            <a:endParaRPr lang="en-PK" dirty="0"/>
          </a:p>
        </p:txBody>
      </p:sp>
      <p:sp>
        <p:nvSpPr>
          <p:cNvPr id="3" name="Content Placeholder 2">
            <a:extLst>
              <a:ext uri="{FF2B5EF4-FFF2-40B4-BE49-F238E27FC236}">
                <a16:creationId xmlns:a16="http://schemas.microsoft.com/office/drawing/2014/main" id="{DD623A0F-6AAD-E9CF-2563-6AF6117E2728}"/>
              </a:ext>
            </a:extLst>
          </p:cNvPr>
          <p:cNvSpPr>
            <a:spLocks noGrp="1"/>
          </p:cNvSpPr>
          <p:nvPr>
            <p:ph idx="1"/>
          </p:nvPr>
        </p:nvSpPr>
        <p:spPr/>
        <p:txBody>
          <a:bodyPr>
            <a:normAutofit/>
          </a:bodyPr>
          <a:lstStyle/>
          <a:p>
            <a:r>
              <a:rPr lang="en-US" sz="2400" dirty="0"/>
              <a:t>A 2-year-old child presents with pallor, fatigue, and shortness of breath. The child's mother reports that the child has been eating a vegan diet only. On examination, the child's hemoglobin level is 8 g/dL, and MCV is 110 </a:t>
            </a:r>
            <a:r>
              <a:rPr lang="en-US" sz="2400" dirty="0" err="1"/>
              <a:t>fL.</a:t>
            </a:r>
            <a:endParaRPr lang="en-US" sz="2400" dirty="0"/>
          </a:p>
          <a:p>
            <a:r>
              <a:rPr lang="en-US" sz="2400" dirty="0"/>
              <a:t> What is the most likely cause of anemia in this child?</a:t>
            </a:r>
          </a:p>
          <a:p>
            <a:endParaRPr lang="en-US" sz="2400" dirty="0"/>
          </a:p>
          <a:p>
            <a:pPr marL="457200" indent="-457200">
              <a:buFont typeface="+mj-lt"/>
              <a:buAutoNum type="alphaLcParenR"/>
            </a:pPr>
            <a:r>
              <a:rPr lang="en-US" sz="2400" dirty="0"/>
              <a:t>Iron deficiency anemia</a:t>
            </a:r>
          </a:p>
          <a:p>
            <a:pPr marL="457200" indent="-457200">
              <a:buFont typeface="+mj-lt"/>
              <a:buAutoNum type="alphaLcParenR"/>
            </a:pPr>
            <a:r>
              <a:rPr lang="en-US" sz="2400" dirty="0"/>
              <a:t>Vitamin B12 deficiency anemi</a:t>
            </a:r>
            <a:r>
              <a:rPr lang="en-US" sz="2400" b="1" dirty="0"/>
              <a:t>a</a:t>
            </a:r>
          </a:p>
          <a:p>
            <a:pPr marL="457200" indent="-457200">
              <a:buFont typeface="+mj-lt"/>
              <a:buAutoNum type="alphaLcParenR"/>
            </a:pPr>
            <a:r>
              <a:rPr lang="en-US" sz="2400" dirty="0"/>
              <a:t>Folic acid deficiency anemia</a:t>
            </a:r>
          </a:p>
          <a:p>
            <a:pPr marL="457200" indent="-457200">
              <a:buFont typeface="+mj-lt"/>
              <a:buAutoNum type="alphaLcParenR"/>
            </a:pPr>
            <a:r>
              <a:rPr lang="en-US" sz="2400" dirty="0"/>
              <a:t>Anemia of chronic disease</a:t>
            </a:r>
          </a:p>
          <a:p>
            <a:pPr marL="457200" indent="-457200">
              <a:buFont typeface="+mj-lt"/>
              <a:buAutoNum type="alphaLcParenR"/>
            </a:pPr>
            <a:r>
              <a:rPr lang="en-US" sz="2400" dirty="0"/>
              <a:t>Aplastic anemia</a:t>
            </a:r>
            <a:endParaRPr lang="en-PK" sz="2400" dirty="0"/>
          </a:p>
        </p:txBody>
      </p:sp>
    </p:spTree>
    <p:extLst>
      <p:ext uri="{BB962C8B-B14F-4D97-AF65-F5344CB8AC3E}">
        <p14:creationId xmlns:p14="http://schemas.microsoft.com/office/powerpoint/2010/main" val="2464735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694ABF-81E5-FF84-CA4C-9E185AA562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183AF3-3116-F3EB-B13B-FD9975AB6CE6}"/>
              </a:ext>
            </a:extLst>
          </p:cNvPr>
          <p:cNvSpPr>
            <a:spLocks noGrp="1"/>
          </p:cNvSpPr>
          <p:nvPr>
            <p:ph type="title"/>
          </p:nvPr>
        </p:nvSpPr>
        <p:spPr/>
        <p:txBody>
          <a:bodyPr/>
          <a:lstStyle/>
          <a:p>
            <a:r>
              <a:rPr lang="en-US" dirty="0"/>
              <a:t>Case no.6</a:t>
            </a:r>
            <a:endParaRPr lang="en-PK" dirty="0"/>
          </a:p>
        </p:txBody>
      </p:sp>
      <p:sp>
        <p:nvSpPr>
          <p:cNvPr id="3" name="Content Placeholder 2">
            <a:extLst>
              <a:ext uri="{FF2B5EF4-FFF2-40B4-BE49-F238E27FC236}">
                <a16:creationId xmlns:a16="http://schemas.microsoft.com/office/drawing/2014/main" id="{9D68BC70-52FB-1851-5793-05BD06AC298B}"/>
              </a:ext>
            </a:extLst>
          </p:cNvPr>
          <p:cNvSpPr>
            <a:spLocks noGrp="1"/>
          </p:cNvSpPr>
          <p:nvPr>
            <p:ph idx="1"/>
          </p:nvPr>
        </p:nvSpPr>
        <p:spPr/>
        <p:txBody>
          <a:bodyPr>
            <a:normAutofit lnSpcReduction="10000"/>
          </a:bodyPr>
          <a:lstStyle/>
          <a:p>
            <a:r>
              <a:rPr lang="en-US" sz="2400" dirty="0"/>
              <a:t>A 2-year-old child presents with pallor, fatigue, and shortness of breath. The child's mother reports that the child has been eating a diet consisting mainly of goat's milk and cereal. On examination, the child's hemoglobin level is 8 g/dL, and MCV is 120 </a:t>
            </a:r>
            <a:r>
              <a:rPr lang="en-US" sz="2400" dirty="0" err="1"/>
              <a:t>fL.</a:t>
            </a:r>
            <a:endParaRPr lang="en-US" sz="2400" dirty="0"/>
          </a:p>
          <a:p>
            <a:r>
              <a:rPr lang="en-US" sz="2400" dirty="0"/>
              <a:t> What is the most likely cause of anemia in this child?</a:t>
            </a:r>
          </a:p>
          <a:p>
            <a:endParaRPr lang="en-US" sz="2400" dirty="0"/>
          </a:p>
          <a:p>
            <a:pPr marL="514350" indent="-514350">
              <a:buFont typeface="+mj-lt"/>
              <a:buAutoNum type="alphaLcParenR"/>
            </a:pPr>
            <a:r>
              <a:rPr lang="en-US" sz="2400" dirty="0"/>
              <a:t>Iron deficiency anemia</a:t>
            </a:r>
          </a:p>
          <a:p>
            <a:pPr marL="457200" indent="-457200">
              <a:buFont typeface="+mj-lt"/>
              <a:buAutoNum type="alphaLcParenR"/>
            </a:pPr>
            <a:r>
              <a:rPr lang="en-US" sz="2400" dirty="0"/>
              <a:t> Vitamin B12 deficiency anemia</a:t>
            </a:r>
          </a:p>
          <a:p>
            <a:pPr marL="457200" indent="-457200">
              <a:buFont typeface="+mj-lt"/>
              <a:buAutoNum type="alphaLcParenR"/>
            </a:pPr>
            <a:r>
              <a:rPr lang="en-US" sz="2400" dirty="0"/>
              <a:t> Folate deficiency megaloblastic anemi</a:t>
            </a:r>
            <a:r>
              <a:rPr lang="en-US" sz="2400" b="1" dirty="0"/>
              <a:t>a</a:t>
            </a:r>
          </a:p>
          <a:p>
            <a:pPr marL="457200" indent="-457200">
              <a:buFont typeface="+mj-lt"/>
              <a:buAutoNum type="alphaLcParenR"/>
            </a:pPr>
            <a:r>
              <a:rPr lang="en-US" sz="2400" dirty="0"/>
              <a:t> Anemia of chronic disease</a:t>
            </a:r>
          </a:p>
          <a:p>
            <a:pPr marL="457200" indent="-457200">
              <a:buFont typeface="+mj-lt"/>
              <a:buAutoNum type="alphaLcParenR"/>
            </a:pPr>
            <a:r>
              <a:rPr lang="en-US" sz="2400" dirty="0"/>
              <a:t> Aplastic anemia</a:t>
            </a:r>
            <a:endParaRPr lang="en-PK" sz="2400" dirty="0"/>
          </a:p>
        </p:txBody>
      </p:sp>
    </p:spTree>
    <p:extLst>
      <p:ext uri="{BB962C8B-B14F-4D97-AF65-F5344CB8AC3E}">
        <p14:creationId xmlns:p14="http://schemas.microsoft.com/office/powerpoint/2010/main" val="32800195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2472</TotalTime>
  <Words>2203</Words>
  <Application>Microsoft Office PowerPoint</Application>
  <PresentationFormat>Widescreen</PresentationFormat>
  <Paragraphs>356</Paragraphs>
  <Slides>42</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Aptos</vt:lpstr>
      <vt:lpstr>Aptos Display</vt:lpstr>
      <vt:lpstr>Arial</vt:lpstr>
      <vt:lpstr>Calibri</vt:lpstr>
      <vt:lpstr>Cambria</vt:lpstr>
      <vt:lpstr>Google Sans</vt:lpstr>
      <vt:lpstr>Times New Roman</vt:lpstr>
      <vt:lpstr>Wingdings</vt:lpstr>
      <vt:lpstr>Office Theme</vt:lpstr>
      <vt:lpstr>PowerPoint Presentation</vt:lpstr>
      <vt:lpstr>PowerPoint Presentation</vt:lpstr>
      <vt:lpstr>                                              CLINICAL CASE </vt:lpstr>
      <vt:lpstr>Case no.1</vt:lpstr>
      <vt:lpstr>Case no.2</vt:lpstr>
      <vt:lpstr>Case no.3</vt:lpstr>
      <vt:lpstr>Case no.4</vt:lpstr>
      <vt:lpstr>Case no.5</vt:lpstr>
      <vt:lpstr>Case no.6</vt:lpstr>
      <vt:lpstr>Case no.7</vt:lpstr>
      <vt:lpstr>Case no.8</vt:lpstr>
      <vt:lpstr>Case no.9</vt:lpstr>
      <vt:lpstr>Case no.10</vt:lpstr>
      <vt:lpstr>PowerPoint Presentation</vt:lpstr>
      <vt:lpstr>Learning Objective</vt:lpstr>
      <vt:lpstr>Motto Vision; The Dream / Tomorrow</vt:lpstr>
      <vt:lpstr> Professor Umar Model of  Integrated Lecture </vt:lpstr>
      <vt:lpstr>Definition  </vt:lpstr>
      <vt:lpstr>IRON DEFICIENCY ANEMIA</vt:lpstr>
      <vt:lpstr>PREVALENCE</vt:lpstr>
      <vt:lpstr>               </vt:lpstr>
      <vt:lpstr>PATHOPHYSIOLOGY/ CAUSES </vt:lpstr>
      <vt:lpstr>CLINICAL  MANIFESTATIONS</vt:lpstr>
      <vt:lpstr>PowerPoint Presentation</vt:lpstr>
      <vt:lpstr>Diagnosis</vt:lpstr>
      <vt:lpstr>PowerPoint Presentation</vt:lpstr>
      <vt:lpstr>Treatment </vt:lpstr>
      <vt:lpstr>PowerPoint Presentation</vt:lpstr>
      <vt:lpstr>PowerPoint Presentation</vt:lpstr>
      <vt:lpstr>CAUSES   </vt:lpstr>
      <vt:lpstr>CLINICAL  MANIFESTATIONS</vt:lpstr>
      <vt:lpstr>Diagnosis </vt:lpstr>
      <vt:lpstr>Treatment </vt:lpstr>
      <vt:lpstr>PowerPoint Presentation</vt:lpstr>
      <vt:lpstr>Causes </vt:lpstr>
      <vt:lpstr>Causes </vt:lpstr>
      <vt:lpstr>CLINICAL  MANIFESTATIONS</vt:lpstr>
      <vt:lpstr>Diagnosis  </vt:lpstr>
      <vt:lpstr>Treatment</vt:lpstr>
      <vt:lpstr>Treatment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Asad Shabbir</dc:creator>
  <cp:lastModifiedBy>Asad Shabbir</cp:lastModifiedBy>
  <cp:revision>149</cp:revision>
  <dcterms:created xsi:type="dcterms:W3CDTF">2024-11-28T05:58:36Z</dcterms:created>
  <dcterms:modified xsi:type="dcterms:W3CDTF">2025-04-27T19:46:29Z</dcterms:modified>
</cp:coreProperties>
</file>