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32" r:id="rId1"/>
  </p:sldMasterIdLst>
  <p:notesMasterIdLst>
    <p:notesMasterId r:id="rId33"/>
  </p:notesMasterIdLst>
  <p:handoutMasterIdLst>
    <p:handoutMasterId r:id="rId34"/>
  </p:handoutMasterIdLst>
  <p:sldIdLst>
    <p:sldId id="340" r:id="rId2"/>
    <p:sldId id="341" r:id="rId3"/>
    <p:sldId id="405" r:id="rId4"/>
    <p:sldId id="593" r:id="rId5"/>
    <p:sldId id="511" r:id="rId6"/>
    <p:sldId id="597" r:id="rId7"/>
    <p:sldId id="594" r:id="rId8"/>
    <p:sldId id="647" r:id="rId9"/>
    <p:sldId id="599" r:id="rId10"/>
    <p:sldId id="600" r:id="rId11"/>
    <p:sldId id="601" r:id="rId12"/>
    <p:sldId id="602" r:id="rId13"/>
    <p:sldId id="603" r:id="rId14"/>
    <p:sldId id="604" r:id="rId15"/>
    <p:sldId id="605" r:id="rId16"/>
    <p:sldId id="606" r:id="rId17"/>
    <p:sldId id="607" r:id="rId18"/>
    <p:sldId id="608" r:id="rId19"/>
    <p:sldId id="609" r:id="rId20"/>
    <p:sldId id="611" r:id="rId21"/>
    <p:sldId id="613" r:id="rId22"/>
    <p:sldId id="615" r:id="rId23"/>
    <p:sldId id="616" r:id="rId24"/>
    <p:sldId id="617" r:id="rId25"/>
    <p:sldId id="633" r:id="rId26"/>
    <p:sldId id="636" r:id="rId27"/>
    <p:sldId id="639" r:id="rId28"/>
    <p:sldId id="640" r:id="rId29"/>
    <p:sldId id="584" r:id="rId30"/>
    <p:sldId id="644" r:id="rId31"/>
    <p:sldId id="64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89858" autoAdjust="0"/>
  </p:normalViewPr>
  <p:slideViewPr>
    <p:cSldViewPr>
      <p:cViewPr varScale="1">
        <p:scale>
          <a:sx n="47" d="100"/>
          <a:sy n="47" d="100"/>
        </p:scale>
        <p:origin x="1170" y="36"/>
      </p:cViewPr>
      <p:guideLst>
        <p:guide orient="horz" pos="2160"/>
        <p:guide pos="2880"/>
      </p:guideLst>
    </p:cSldViewPr>
  </p:slideViewPr>
  <p:notesTextViewPr>
    <p:cViewPr>
      <p:scale>
        <a:sx n="1" d="1"/>
        <a:sy n="1" d="1"/>
      </p:scale>
      <p:origin x="0" y="0"/>
    </p:cViewPr>
  </p:notesTextViewPr>
  <p:sorterViewPr>
    <p:cViewPr>
      <p:scale>
        <a:sx n="100" d="100"/>
        <a:sy n="100" d="100"/>
      </p:scale>
      <p:origin x="0" y="-94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2"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0A31D815-D077-4866-A600-165E070A2D6F}" type="presOf" srcId="{F9CEBA05-2F10-437E-89B2-54F4D9FAF478}" destId="{5ED88519-AC6C-4AA3-B76D-812B93A167E4}" srcOrd="0" destOrd="0" presId="urn:microsoft.com/office/officeart/2005/8/layout/gear1#2"/>
    <dgm:cxn modelId="{4A9FFF58-7BC4-4C65-9759-C9C669FC2B76}" type="presOf" srcId="{DACAB5BA-B8B4-4D66-8B11-1D02259E020B}" destId="{B6B6B41B-120B-4968-AB6A-FC6E7C8EF3C0}" srcOrd="1" destOrd="0" presId="urn:microsoft.com/office/officeart/2005/8/layout/gear1#2"/>
    <dgm:cxn modelId="{32FAE72D-29B2-4404-A917-2C4136EE3C4F}" srcId="{F9CEBA05-2F10-437E-89B2-54F4D9FAF478}" destId="{663C1E13-76F9-4B70-A2F2-CA23180743CE}" srcOrd="1" destOrd="0" parTransId="{637C3D51-3F4B-4277-8185-724806355FF8}" sibTransId="{188C389E-9423-41DE-9C5E-D4A7E95C7E62}"/>
    <dgm:cxn modelId="{A0416A29-364E-458C-90C5-1284F3C404E9}" type="presOf" srcId="{663C1E13-76F9-4B70-A2F2-CA23180743CE}" destId="{4822A78E-EAEC-401F-941A-3A84E13E2357}" srcOrd="2" destOrd="0" presId="urn:microsoft.com/office/officeart/2005/8/layout/gear1#2"/>
    <dgm:cxn modelId="{7C4913C1-9DC8-4658-A4FC-A894F8F82CF0}" srcId="{F9CEBA05-2F10-437E-89B2-54F4D9FAF478}" destId="{399ACE2F-90C5-48B1-9E65-700A32562848}" srcOrd="2" destOrd="0" parTransId="{1911F9CB-1EEA-4FFD-A302-90DCBC7D11BE}" sibTransId="{DA82EADB-2721-42A0-95EA-F9B5521A38A6}"/>
    <dgm:cxn modelId="{5990A8E9-7068-4CD0-BDC1-650288BAF401}" type="presOf" srcId="{663C1E13-76F9-4B70-A2F2-CA23180743CE}" destId="{B9330EE9-43E4-4FD4-8144-E92B1DD0FCDF}" srcOrd="1" destOrd="0" presId="urn:microsoft.com/office/officeart/2005/8/layout/gear1#2"/>
    <dgm:cxn modelId="{E633DDFA-2095-473F-876E-4E0B2BFEEFF6}" type="presOf" srcId="{23718C41-0A1F-40BF-86BE-8A5476EC271E}" destId="{398423B3-DD54-4226-99D7-017EFC1488DF}" srcOrd="0" destOrd="0" presId="urn:microsoft.com/office/officeart/2005/8/layout/gear1#2"/>
    <dgm:cxn modelId="{EEB57BF3-C8C3-4D26-B720-6A2822B576FB}" type="presOf" srcId="{399ACE2F-90C5-48B1-9E65-700A32562848}" destId="{9815588C-16D0-4475-B64C-847FC87C8C32}" srcOrd="3" destOrd="0" presId="urn:microsoft.com/office/officeart/2005/8/layout/gear1#2"/>
    <dgm:cxn modelId="{0C255DF6-A053-4031-BF78-2222755ED1B9}" type="presOf" srcId="{663C1E13-76F9-4B70-A2F2-CA23180743CE}" destId="{93300324-D62F-4E58-B882-734182BDB462}" srcOrd="0" destOrd="0" presId="urn:microsoft.com/office/officeart/2005/8/layout/gear1#2"/>
    <dgm:cxn modelId="{EC63EEBE-12D9-4B46-A3D6-28286309B01D}" type="presOf" srcId="{DACAB5BA-B8B4-4D66-8B11-1D02259E020B}" destId="{87622A90-D0D8-4EA3-BC0D-D537801AF2B1}" srcOrd="0" destOrd="0" presId="urn:microsoft.com/office/officeart/2005/8/layout/gear1#2"/>
    <dgm:cxn modelId="{0F63D9BC-9028-4C84-92D9-B4BDAB4F1E91}" srcId="{F9CEBA05-2F10-437E-89B2-54F4D9FAF478}" destId="{DACAB5BA-B8B4-4D66-8B11-1D02259E020B}" srcOrd="0" destOrd="0" parTransId="{D76093C5-B96B-4182-8418-CFDB341D2418}" sibTransId="{23718C41-0A1F-40BF-86BE-8A5476EC271E}"/>
    <dgm:cxn modelId="{CD461FA2-0710-4EF6-AA5F-BD774C121CA7}" type="presOf" srcId="{399ACE2F-90C5-48B1-9E65-700A32562848}" destId="{7D3EFDB4-E5D1-439A-86D8-1FCF80D959BA}" srcOrd="2" destOrd="0" presId="urn:microsoft.com/office/officeart/2005/8/layout/gear1#2"/>
    <dgm:cxn modelId="{9A0FA2F0-3016-4FA6-B4C5-E56783E79BCF}" type="presOf" srcId="{399ACE2F-90C5-48B1-9E65-700A32562848}" destId="{59EDF28D-6C67-49D0-B5A1-DE5C3CBA2292}" srcOrd="0" destOrd="0" presId="urn:microsoft.com/office/officeart/2005/8/layout/gear1#2"/>
    <dgm:cxn modelId="{8DEEF35F-B436-4B54-B7F8-F04A2A69F5A6}" type="presOf" srcId="{188C389E-9423-41DE-9C5E-D4A7E95C7E62}" destId="{6DF3A3A0-5919-4E69-80DD-61760D6340A0}" srcOrd="0" destOrd="0" presId="urn:microsoft.com/office/officeart/2005/8/layout/gear1#2"/>
    <dgm:cxn modelId="{ED902FCE-FC6D-4D59-A8C3-CAA6A78FCEEC}" type="presOf" srcId="{399ACE2F-90C5-48B1-9E65-700A32562848}" destId="{23DC08E4-3725-4448-BFFF-1CCEA2F2987E}" srcOrd="1" destOrd="0" presId="urn:microsoft.com/office/officeart/2005/8/layout/gear1#2"/>
    <dgm:cxn modelId="{E4A97E14-7D05-4D68-BAE4-4AC1811FFA38}" type="presOf" srcId="{DA82EADB-2721-42A0-95EA-F9B5521A38A6}" destId="{A09CEA93-9338-4361-A5E6-CF85B6019F5A}" srcOrd="0" destOrd="0" presId="urn:microsoft.com/office/officeart/2005/8/layout/gear1#2"/>
    <dgm:cxn modelId="{17623212-9C52-4B97-A93F-581E50A0EE7B}" type="presOf" srcId="{DACAB5BA-B8B4-4D66-8B11-1D02259E020B}" destId="{8BC64EA7-2794-42B6-96C9-F39A52CB985A}" srcOrd="2" destOrd="0" presId="urn:microsoft.com/office/officeart/2005/8/layout/gear1#2"/>
    <dgm:cxn modelId="{1C705BF0-F7A3-4A41-98DE-5AA498EC2268}" type="presParOf" srcId="{5ED88519-AC6C-4AA3-B76D-812B93A167E4}" destId="{87622A90-D0D8-4EA3-BC0D-D537801AF2B1}" srcOrd="0" destOrd="0" presId="urn:microsoft.com/office/officeart/2005/8/layout/gear1#2"/>
    <dgm:cxn modelId="{5266FA23-4487-4733-8F43-10B4A20688EF}" type="presParOf" srcId="{5ED88519-AC6C-4AA3-B76D-812B93A167E4}" destId="{B6B6B41B-120B-4968-AB6A-FC6E7C8EF3C0}" srcOrd="1" destOrd="0" presId="urn:microsoft.com/office/officeart/2005/8/layout/gear1#2"/>
    <dgm:cxn modelId="{23C721C6-4DD1-49A5-A0CC-65BFB64A7E75}" type="presParOf" srcId="{5ED88519-AC6C-4AA3-B76D-812B93A167E4}" destId="{8BC64EA7-2794-42B6-96C9-F39A52CB985A}" srcOrd="2" destOrd="0" presId="urn:microsoft.com/office/officeart/2005/8/layout/gear1#2"/>
    <dgm:cxn modelId="{08D4CDD4-CF96-43E9-B573-3FB26B41DE0C}" type="presParOf" srcId="{5ED88519-AC6C-4AA3-B76D-812B93A167E4}" destId="{93300324-D62F-4E58-B882-734182BDB462}" srcOrd="3" destOrd="0" presId="urn:microsoft.com/office/officeart/2005/8/layout/gear1#2"/>
    <dgm:cxn modelId="{0C03EB2A-BA9F-4177-9C0D-A92A2D112A1E}" type="presParOf" srcId="{5ED88519-AC6C-4AA3-B76D-812B93A167E4}" destId="{B9330EE9-43E4-4FD4-8144-E92B1DD0FCDF}" srcOrd="4" destOrd="0" presId="urn:microsoft.com/office/officeart/2005/8/layout/gear1#2"/>
    <dgm:cxn modelId="{B7789E63-81C6-41C0-A5D9-387B1A51717B}" type="presParOf" srcId="{5ED88519-AC6C-4AA3-B76D-812B93A167E4}" destId="{4822A78E-EAEC-401F-941A-3A84E13E2357}" srcOrd="5" destOrd="0" presId="urn:microsoft.com/office/officeart/2005/8/layout/gear1#2"/>
    <dgm:cxn modelId="{830F74C4-09BC-4E6A-ABCE-5808A3EAE773}" type="presParOf" srcId="{5ED88519-AC6C-4AA3-B76D-812B93A167E4}" destId="{59EDF28D-6C67-49D0-B5A1-DE5C3CBA2292}" srcOrd="6" destOrd="0" presId="urn:microsoft.com/office/officeart/2005/8/layout/gear1#2"/>
    <dgm:cxn modelId="{92E21763-77DE-4C9D-A499-28DE0AED0A6E}" type="presParOf" srcId="{5ED88519-AC6C-4AA3-B76D-812B93A167E4}" destId="{23DC08E4-3725-4448-BFFF-1CCEA2F2987E}" srcOrd="7" destOrd="0" presId="urn:microsoft.com/office/officeart/2005/8/layout/gear1#2"/>
    <dgm:cxn modelId="{E00C3D16-7BB4-47D7-9337-A6DC556836A3}" type="presParOf" srcId="{5ED88519-AC6C-4AA3-B76D-812B93A167E4}" destId="{7D3EFDB4-E5D1-439A-86D8-1FCF80D959BA}" srcOrd="8" destOrd="0" presId="urn:microsoft.com/office/officeart/2005/8/layout/gear1#2"/>
    <dgm:cxn modelId="{B1A8B9D7-A8F9-4D92-9BB0-4672EC454C94}" type="presParOf" srcId="{5ED88519-AC6C-4AA3-B76D-812B93A167E4}" destId="{9815588C-16D0-4475-B64C-847FC87C8C32}" srcOrd="9" destOrd="0" presId="urn:microsoft.com/office/officeart/2005/8/layout/gear1#2"/>
    <dgm:cxn modelId="{FFB249CB-C123-4064-A0AD-BE7A0B9EF2A4}" type="presParOf" srcId="{5ED88519-AC6C-4AA3-B76D-812B93A167E4}" destId="{398423B3-DD54-4226-99D7-017EFC1488DF}" srcOrd="10" destOrd="0" presId="urn:microsoft.com/office/officeart/2005/8/layout/gear1#2"/>
    <dgm:cxn modelId="{00DCB96D-7544-4E39-9DB2-EC33C479AC4C}" type="presParOf" srcId="{5ED88519-AC6C-4AA3-B76D-812B93A167E4}" destId="{6DF3A3A0-5919-4E69-80DD-61760D6340A0}" srcOrd="11" destOrd="0" presId="urn:microsoft.com/office/officeart/2005/8/layout/gear1#2"/>
    <dgm:cxn modelId="{A941BE95-AD73-4534-949E-F30171D085E1}" type="presParOf" srcId="{5ED88519-AC6C-4AA3-B76D-812B93A167E4}" destId="{A09CEA93-9338-4361-A5E6-CF85B6019F5A}" srcOrd="12" destOrd="0" presId="urn:microsoft.com/office/officeart/2005/8/layout/gear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2">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3/2/2025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3/2/2025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dirty="0"/>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038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1DB7228A-D8B7-4842-8F26-2E514CB8EB0B}" type="datetime1">
              <a:rPr lang="en-US" smtClean="0"/>
              <a:pPr>
                <a:defRPr/>
              </a:pPr>
              <a:t>3/2/2025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6B79DA9-8634-4F44-B2F0-BB564C9A9D58}" type="datetime1">
              <a:rPr lang="en-US" smtClean="0"/>
              <a:pPr>
                <a:defRPr/>
              </a:pPr>
              <a:t>3/2/2025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FCB7DB-3F23-4701-BE53-8A434CE71C7F}" type="datetime1">
              <a:rPr lang="en-US" smtClean="0"/>
              <a:pPr>
                <a:defRPr/>
              </a:pPr>
              <a:t>3/2/2025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dirty="0"/>
          </a:p>
        </p:txBody>
      </p:sp>
    </p:spTree>
    <p:extLst>
      <p:ext uri="{BB962C8B-B14F-4D97-AF65-F5344CB8AC3E}">
        <p14:creationId xmlns:p14="http://schemas.microsoft.com/office/powerpoint/2010/main" val="43721151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91AAADC-53DF-467F-9CE6-4B44306B7D2C}" type="datetime1">
              <a:rPr lang="en-US" smtClean="0"/>
              <a:pPr>
                <a:defRPr/>
              </a:pPr>
              <a:t>3/2/2025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dirty="0"/>
          </a:p>
        </p:txBody>
      </p:sp>
    </p:spTree>
    <p:extLst>
      <p:ext uri="{BB962C8B-B14F-4D97-AF65-F5344CB8AC3E}">
        <p14:creationId xmlns:p14="http://schemas.microsoft.com/office/powerpoint/2010/main" val="406602999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00A9EEA-31A6-498A-AF5B-FAE6F4FF48B3}" type="datetime1">
              <a:rPr lang="en-US" smtClean="0"/>
              <a:pPr>
                <a:defRPr/>
              </a:pPr>
              <a:t>3/2/2025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dirty="0"/>
          </a:p>
        </p:txBody>
      </p:sp>
    </p:spTree>
    <p:extLst>
      <p:ext uri="{BB962C8B-B14F-4D97-AF65-F5344CB8AC3E}">
        <p14:creationId xmlns:p14="http://schemas.microsoft.com/office/powerpoint/2010/main" val="235096565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AE449D-47DF-482D-A60E-57E5E214B4DD}" type="datetime1">
              <a:rPr lang="en-US" smtClean="0"/>
              <a:pPr>
                <a:defRPr/>
              </a:pPr>
              <a:t>3/2/2025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dirty="0"/>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dirty="0">
                <a:solidFill>
                  <a:srgbClr val="FFFFFF"/>
                </a:solidFill>
              </a:rPr>
              <a:t>The Rawalpindi Medical University</a:t>
            </a:r>
            <a:endParaRPr lang="en-US" altLang="en-US" sz="1200" dirty="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4" r:id="rId1"/>
    <p:sldLayoutId id="2147483733" r:id="rId2"/>
    <p:sldLayoutId id="2147483735" r:id="rId3"/>
    <p:sldLayoutId id="2147483736" r:id="rId4"/>
    <p:sldLayoutId id="2147483737"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 xmlns:a16="http://schemas.microsoft.com/office/drawing/2014/main" id="{E8969D43-7853-A06F-A2A4-3902FD4EB970}"/>
              </a:ext>
            </a:extLst>
          </p:cNvPr>
          <p:cNvSpPr>
            <a:spLocks noGrp="1"/>
          </p:cNvSpPr>
          <p:nvPr>
            <p:ph type="sldNum" sz="quarter" idx="12"/>
          </p:nvPr>
        </p:nvSpPr>
        <p:spPr/>
        <p:txBody>
          <a:bodyPr/>
          <a:lstStyle/>
          <a:p>
            <a:pPr>
              <a:defRPr/>
            </a:pPr>
            <a:fld id="{BDA394D7-9785-4BE5-AFD5-4F918A689025}" type="slidenum">
              <a:rPr lang="en-US" smtClean="0"/>
              <a:pPr>
                <a:defRPr/>
              </a:pPr>
              <a:t>1</a:t>
            </a:fld>
            <a:endParaRPr lang="en-US"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137D9FE-9F1F-7778-0C3F-B145D7C73B11}"/>
              </a:ext>
            </a:extLst>
          </p:cNvPr>
          <p:cNvSpPr txBox="1"/>
          <p:nvPr/>
        </p:nvSpPr>
        <p:spPr>
          <a:xfrm>
            <a:off x="228600" y="609600"/>
            <a:ext cx="5029200" cy="3970318"/>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This action of carbohydrates and fatty acids is very low.</a:t>
            </a:r>
          </a:p>
          <a:p>
            <a:pPr marL="457200" indent="-457200">
              <a:buFont typeface="Wingdings" panose="05000000000000000000" pitchFamily="2" charset="2"/>
              <a:buChar char="Ø"/>
            </a:pPr>
            <a:r>
              <a:rPr lang="en-US" sz="2800" dirty="0"/>
              <a:t>Dietary thermogenesis of mixed food (carbohydrates, fats, and proteins) is 6-10%.</a:t>
            </a:r>
          </a:p>
          <a:p>
            <a:pPr marL="457200" indent="-457200">
              <a:buFont typeface="Wingdings" panose="05000000000000000000" pitchFamily="2" charset="2"/>
              <a:buChar char="Ø"/>
            </a:pPr>
            <a:r>
              <a:rPr lang="en-US" sz="2800" dirty="0"/>
              <a:t>So, mixed food is more beneficial to our body as relatively more food is utilized in a useful way.</a:t>
            </a:r>
          </a:p>
        </p:txBody>
      </p:sp>
      <p:pic>
        <p:nvPicPr>
          <p:cNvPr id="8" name="Picture 7">
            <a:extLst>
              <a:ext uri="{FF2B5EF4-FFF2-40B4-BE49-F238E27FC236}">
                <a16:creationId xmlns="" xmlns:a16="http://schemas.microsoft.com/office/drawing/2014/main" id="{8ED5841D-D8B7-6654-F6DA-3BBB64CBE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685800"/>
            <a:ext cx="3886200" cy="5670550"/>
          </a:xfrm>
          <a:prstGeom prst="rect">
            <a:avLst/>
          </a:prstGeom>
        </p:spPr>
      </p:pic>
      <p:pic>
        <p:nvPicPr>
          <p:cNvPr id="10" name="Picture 9">
            <a:extLst>
              <a:ext uri="{FF2B5EF4-FFF2-40B4-BE49-F238E27FC236}">
                <a16:creationId xmlns="" xmlns:a16="http://schemas.microsoft.com/office/drawing/2014/main" id="{6601544A-258C-CDC2-23B1-DBE24615BD63}"/>
              </a:ex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579918"/>
            <a:ext cx="4800600" cy="1668482"/>
          </a:xfrm>
          <a:prstGeom prst="rect">
            <a:avLst/>
          </a:prstGeom>
        </p:spPr>
      </p:pic>
      <p:sp>
        <p:nvSpPr>
          <p:cNvPr id="7" name="Rectangle 6"/>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40967"/>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2132" y="53628"/>
            <a:ext cx="2261068" cy="461665"/>
          </a:xfrm>
          <a:prstGeom prst="rect">
            <a:avLst/>
          </a:prstGeom>
          <a:noFill/>
        </p:spPr>
        <p:txBody>
          <a:bodyPr wrap="none" lIns="91440" tIns="45720" rIns="91440" bIns="45720">
            <a:spAutoFit/>
          </a:bodyPr>
          <a:lstStyle/>
          <a:p>
            <a:pPr algn="ctr"/>
            <a:r>
              <a:rPr lang="en-US" sz="2400" b="1" dirty="0" smtClean="0">
                <a:ln w="9525">
                  <a:solidFill>
                    <a:schemeClr val="bg1"/>
                  </a:solidFill>
                  <a:prstDash val="solid"/>
                </a:ln>
                <a:effectLst>
                  <a:outerShdw blurRad="12700" dist="38100" dir="2700000" algn="tl" rotWithShape="0">
                    <a:schemeClr val="bg1">
                      <a:lumMod val="50000"/>
                    </a:schemeClr>
                  </a:outerShdw>
                </a:effectLst>
              </a:rPr>
              <a:t>Core Knowledge</a:t>
            </a:r>
            <a:endPar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9332198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4A5976E-3060-DB92-3D08-7EFC30FA5C7C}"/>
              </a:ext>
            </a:extLst>
          </p:cNvPr>
          <p:cNvSpPr txBox="1"/>
          <p:nvPr/>
        </p:nvSpPr>
        <p:spPr>
          <a:xfrm>
            <a:off x="76200" y="758031"/>
            <a:ext cx="8229600" cy="523220"/>
          </a:xfrm>
          <a:prstGeom prst="rect">
            <a:avLst/>
          </a:prstGeom>
          <a:noFill/>
        </p:spPr>
        <p:txBody>
          <a:bodyPr wrap="square" rtlCol="0">
            <a:spAutoFit/>
          </a:bodyPr>
          <a:lstStyle/>
          <a:p>
            <a:r>
              <a:rPr lang="en-US" sz="2800" b="1" dirty="0"/>
              <a:t>5) </a:t>
            </a:r>
            <a:r>
              <a:rPr lang="en-US" sz="2800" b="1" u="sng" dirty="0"/>
              <a:t>Non-Exercise Activity Thermogenesis (NEAT):</a:t>
            </a:r>
          </a:p>
        </p:txBody>
      </p:sp>
      <p:sp>
        <p:nvSpPr>
          <p:cNvPr id="7" name="TextBox 6">
            <a:extLst>
              <a:ext uri="{FF2B5EF4-FFF2-40B4-BE49-F238E27FC236}">
                <a16:creationId xmlns="" xmlns:a16="http://schemas.microsoft.com/office/drawing/2014/main" id="{8D7711CF-4E7C-37F6-2C18-F471C46DD1FA}"/>
              </a:ext>
            </a:extLst>
          </p:cNvPr>
          <p:cNvSpPr txBox="1"/>
          <p:nvPr/>
        </p:nvSpPr>
        <p:spPr>
          <a:xfrm>
            <a:off x="76200" y="1505882"/>
            <a:ext cx="5029200"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Small amount of thermogenesis occurs in individuals due to some physical activity (other than exercise) like spontaneous muscular contractions, maintaining posture, fidgeting (restless movements in nervous individual), chewing gum for long time.</a:t>
            </a:r>
          </a:p>
        </p:txBody>
      </p:sp>
      <p:sp>
        <p:nvSpPr>
          <p:cNvPr id="8" name="Rectangle 7"/>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807001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07E338E8-A277-02CD-F170-67CF6F0C5875}"/>
              </a:ext>
            </a:extLst>
          </p:cNvPr>
          <p:cNvSpPr txBox="1"/>
          <p:nvPr/>
        </p:nvSpPr>
        <p:spPr>
          <a:xfrm>
            <a:off x="76200" y="381000"/>
            <a:ext cx="8610600" cy="3539430"/>
          </a:xfrm>
          <a:prstGeom prst="rect">
            <a:avLst/>
          </a:prstGeom>
          <a:noFill/>
        </p:spPr>
        <p:txBody>
          <a:bodyPr wrap="square" rtlCol="0">
            <a:spAutoFit/>
          </a:bodyPr>
          <a:lstStyle/>
          <a:p>
            <a:r>
              <a:rPr lang="en-US" sz="2800" b="1" dirty="0"/>
              <a:t>6) </a:t>
            </a:r>
            <a:r>
              <a:rPr lang="en-US" sz="2800" b="1" u="sng" dirty="0" smtClean="0"/>
              <a:t>Growth </a:t>
            </a:r>
            <a:r>
              <a:rPr lang="en-US" sz="2800" b="1" u="sng" dirty="0"/>
              <a:t>and pregnancy:</a:t>
            </a:r>
          </a:p>
          <a:p>
            <a:pPr marL="457200" indent="-457200">
              <a:buFont typeface="Wingdings" panose="05000000000000000000" pitchFamily="2" charset="2"/>
              <a:buChar char="Ø"/>
            </a:pPr>
            <a:r>
              <a:rPr lang="en-US" sz="2800" dirty="0"/>
              <a:t>These two conditions require more calories.</a:t>
            </a:r>
          </a:p>
          <a:p>
            <a:pPr marL="457200" indent="-457200">
              <a:buFont typeface="Wingdings" panose="05000000000000000000" pitchFamily="2" charset="2"/>
              <a:buChar char="Ø"/>
            </a:pPr>
            <a:r>
              <a:rPr lang="en-US" sz="2800" dirty="0"/>
              <a:t>Total number of calories per day till 7-14 years is more than those required in 19-22 years.</a:t>
            </a:r>
          </a:p>
          <a:p>
            <a:pPr marL="457200" indent="-457200">
              <a:buFont typeface="Wingdings" panose="05000000000000000000" pitchFamily="2" charset="2"/>
              <a:buChar char="Ø"/>
            </a:pPr>
            <a:r>
              <a:rPr lang="en-US" sz="2800" dirty="0"/>
              <a:t>After these requirements falls are seen in later life due to fall in BMR and lowered physical activity.</a:t>
            </a:r>
          </a:p>
          <a:p>
            <a:pPr marL="457200" indent="-457200">
              <a:buFont typeface="Wingdings" panose="05000000000000000000" pitchFamily="2" charset="2"/>
              <a:buChar char="Ø"/>
            </a:pPr>
            <a:r>
              <a:rPr lang="en-US" sz="2800" dirty="0"/>
              <a:t>Calories required in male and female is same till 10 years of age. After this rises in male. </a:t>
            </a:r>
          </a:p>
        </p:txBody>
      </p:sp>
      <p:sp>
        <p:nvSpPr>
          <p:cNvPr id="11" name="TextBox 10">
            <a:extLst>
              <a:ext uri="{FF2B5EF4-FFF2-40B4-BE49-F238E27FC236}">
                <a16:creationId xmlns="" xmlns:a16="http://schemas.microsoft.com/office/drawing/2014/main" id="{570C652E-2225-AEA6-F7F2-EEF60B18DB2C}"/>
              </a:ext>
            </a:extLst>
          </p:cNvPr>
          <p:cNvSpPr txBox="1"/>
          <p:nvPr/>
        </p:nvSpPr>
        <p:spPr>
          <a:xfrm>
            <a:off x="228599" y="3920430"/>
            <a:ext cx="5333999" cy="369332"/>
          </a:xfrm>
          <a:prstGeom prst="rect">
            <a:avLst/>
          </a:prstGeom>
          <a:noFill/>
        </p:spPr>
        <p:txBody>
          <a:bodyPr wrap="square" rtlCol="0">
            <a:spAutoFit/>
          </a:bodyPr>
          <a:lstStyle/>
          <a:p>
            <a:r>
              <a:rPr lang="en-US" dirty="0"/>
              <a:t> </a:t>
            </a:r>
          </a:p>
        </p:txBody>
      </p:sp>
      <p:sp>
        <p:nvSpPr>
          <p:cNvPr id="14" name="TextBox 13">
            <a:extLst>
              <a:ext uri="{FF2B5EF4-FFF2-40B4-BE49-F238E27FC236}">
                <a16:creationId xmlns="" xmlns:a16="http://schemas.microsoft.com/office/drawing/2014/main" id="{A1A45F0C-3E9D-522D-B3FB-6B563A862A00}"/>
              </a:ext>
            </a:extLst>
          </p:cNvPr>
          <p:cNvSpPr txBox="1"/>
          <p:nvPr/>
        </p:nvSpPr>
        <p:spPr>
          <a:xfrm>
            <a:off x="76199" y="3799344"/>
            <a:ext cx="6172201"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Children need more calories than adults due to increase in BMR is considerably high in children than adults as they expend more energy.</a:t>
            </a:r>
          </a:p>
          <a:p>
            <a:pPr marL="457200" indent="-457200">
              <a:buFont typeface="Wingdings" panose="05000000000000000000" pitchFamily="2" charset="2"/>
              <a:buChar char="Ø"/>
            </a:pPr>
            <a:r>
              <a:rPr lang="en-US" sz="2800" dirty="0"/>
              <a:t>A major proportion of food is utilized for growth.</a:t>
            </a:r>
          </a:p>
        </p:txBody>
      </p:sp>
      <p:sp>
        <p:nvSpPr>
          <p:cNvPr id="9" name="Rectangle 8"/>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9079" y="5695"/>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2655724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345441" y="269841"/>
            <a:ext cx="8229600" cy="1143000"/>
          </a:xfrm>
        </p:spPr>
        <p:txBody>
          <a:bodyPr>
            <a:normAutofit/>
          </a:bodyPr>
          <a:lstStyle/>
          <a:p>
            <a:r>
              <a:rPr lang="en-US" sz="4000" b="1" dirty="0">
                <a:solidFill>
                  <a:schemeClr val="accent1">
                    <a:lumMod val="50000"/>
                  </a:schemeClr>
                </a:solidFill>
              </a:rPr>
              <a:t>STARVATION</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190501" y="1514996"/>
            <a:ext cx="5562600" cy="5365750"/>
          </a:xfrm>
        </p:spPr>
        <p:txBody>
          <a:bodyPr>
            <a:normAutofit/>
          </a:bodyPr>
          <a:lstStyle/>
          <a:p>
            <a:pPr>
              <a:buFont typeface="Wingdings" panose="05000000000000000000" pitchFamily="2" charset="2"/>
              <a:buChar char="Ø"/>
            </a:pPr>
            <a:r>
              <a:rPr lang="en-US" sz="2800" dirty="0"/>
              <a:t>It is characterized by complete deprivation of food, and only water is supplied.</a:t>
            </a:r>
          </a:p>
          <a:p>
            <a:pPr>
              <a:buFont typeface="Wingdings" panose="05000000000000000000" pitchFamily="2" charset="2"/>
              <a:buChar char="Ø"/>
            </a:pPr>
            <a:r>
              <a:rPr lang="en-US" sz="2800" dirty="0"/>
              <a:t>Death occurs in two months in previously well person.</a:t>
            </a:r>
          </a:p>
          <a:p>
            <a:pPr>
              <a:buFont typeface="Wingdings" panose="05000000000000000000" pitchFamily="2" charset="2"/>
              <a:buChar char="Ø"/>
            </a:pPr>
            <a:r>
              <a:rPr lang="en-US" sz="2800" dirty="0"/>
              <a:t>Thin persons will die early than fat.</a:t>
            </a:r>
          </a:p>
          <a:p>
            <a:pPr>
              <a:buFont typeface="Wingdings" panose="05000000000000000000" pitchFamily="2" charset="2"/>
              <a:buChar char="Ø"/>
            </a:pPr>
            <a:r>
              <a:rPr lang="en-US" sz="2800" dirty="0"/>
              <a:t>Women tolerate it better than men (greater percentage of fat in women.)</a:t>
            </a:r>
          </a:p>
        </p:txBody>
      </p:sp>
      <p:sp>
        <p:nvSpPr>
          <p:cNvPr id="8" name="Rectangle 7"/>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501" y="147935"/>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6267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3C636D78-BE34-261F-8E58-3802CEA55907}"/>
              </a:ext>
            </a:extLst>
          </p:cNvPr>
          <p:cNvSpPr txBox="1"/>
          <p:nvPr/>
        </p:nvSpPr>
        <p:spPr>
          <a:xfrm>
            <a:off x="172453" y="1416700"/>
            <a:ext cx="5410200" cy="4401205"/>
          </a:xfrm>
          <a:prstGeom prst="rect">
            <a:avLst/>
          </a:prstGeom>
          <a:noFill/>
        </p:spPr>
        <p:txBody>
          <a:bodyPr wrap="square" rtlCol="0">
            <a:spAutoFit/>
          </a:bodyPr>
          <a:lstStyle/>
          <a:p>
            <a:endParaRPr lang="en-US" sz="2800" b="1" u="sng" dirty="0"/>
          </a:p>
          <a:p>
            <a:pPr marL="457200" indent="-457200">
              <a:buFont typeface="Wingdings" panose="05000000000000000000" pitchFamily="2" charset="2"/>
              <a:buChar char="Ø"/>
            </a:pPr>
            <a:r>
              <a:rPr lang="en-US" sz="2800" dirty="0"/>
              <a:t>Lesions of esophagus, stomach etc.</a:t>
            </a:r>
          </a:p>
          <a:p>
            <a:pPr marL="457200" indent="-457200">
              <a:buFont typeface="Wingdings" panose="05000000000000000000" pitchFamily="2" charset="2"/>
              <a:buChar char="Ø"/>
            </a:pPr>
            <a:r>
              <a:rPr lang="en-US" sz="2800" dirty="0"/>
              <a:t>Chronic diseases, malignancy, CRF, hepatitis, AIDS.</a:t>
            </a:r>
          </a:p>
          <a:p>
            <a:pPr marL="457200" indent="-457200">
              <a:buFont typeface="Wingdings" panose="05000000000000000000" pitchFamily="2" charset="2"/>
              <a:buChar char="Ø"/>
            </a:pPr>
            <a:r>
              <a:rPr lang="en-US" sz="2800" dirty="0"/>
              <a:t>Social causes.</a:t>
            </a:r>
          </a:p>
          <a:p>
            <a:pPr marL="457200" indent="-457200">
              <a:buFont typeface="Wingdings" panose="05000000000000000000" pitchFamily="2" charset="2"/>
              <a:buChar char="Ø"/>
            </a:pPr>
            <a:r>
              <a:rPr lang="en-US" sz="2800" dirty="0"/>
              <a:t>Political protests.</a:t>
            </a:r>
          </a:p>
          <a:p>
            <a:pPr marL="457200" indent="-457200">
              <a:buFont typeface="Wingdings" panose="05000000000000000000" pitchFamily="2" charset="2"/>
              <a:buChar char="Ø"/>
            </a:pPr>
            <a:r>
              <a:rPr lang="en-US" sz="2800" dirty="0"/>
              <a:t>Depression.</a:t>
            </a:r>
          </a:p>
          <a:p>
            <a:pPr marL="457200" indent="-457200">
              <a:buFont typeface="Wingdings" panose="05000000000000000000" pitchFamily="2" charset="2"/>
              <a:buChar char="Ø"/>
            </a:pPr>
            <a:r>
              <a:rPr lang="en-US" sz="2800" dirty="0"/>
              <a:t>Personal low socio-economic status.</a:t>
            </a:r>
          </a:p>
        </p:txBody>
      </p:sp>
      <p:sp>
        <p:nvSpPr>
          <p:cNvPr id="10" name="TextBox 9">
            <a:extLst>
              <a:ext uri="{FF2B5EF4-FFF2-40B4-BE49-F238E27FC236}">
                <a16:creationId xmlns="" xmlns:a16="http://schemas.microsoft.com/office/drawing/2014/main" id="{AB0B7A98-9DF2-433B-5BB0-47BB1E506BD9}"/>
              </a:ext>
            </a:extLst>
          </p:cNvPr>
          <p:cNvSpPr txBox="1"/>
          <p:nvPr/>
        </p:nvSpPr>
        <p:spPr>
          <a:xfrm>
            <a:off x="1905000" y="676068"/>
            <a:ext cx="6172200" cy="707886"/>
          </a:xfrm>
          <a:prstGeom prst="rect">
            <a:avLst/>
          </a:prstGeom>
          <a:noFill/>
        </p:spPr>
        <p:txBody>
          <a:bodyPr wrap="square" rtlCol="0">
            <a:spAutoFit/>
          </a:bodyPr>
          <a:lstStyle/>
          <a:p>
            <a:r>
              <a:rPr lang="en-US" sz="4000" b="1" dirty="0">
                <a:solidFill>
                  <a:schemeClr val="accent1">
                    <a:lumMod val="50000"/>
                  </a:schemeClr>
                </a:solidFill>
              </a:rPr>
              <a:t>CAUSES OF STARVATION</a:t>
            </a:r>
          </a:p>
        </p:txBody>
      </p:sp>
      <p:sp>
        <p:nvSpPr>
          <p:cNvPr id="7" name="Rectangle 6"/>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2902963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457200" y="457200"/>
            <a:ext cx="8229600" cy="1143000"/>
          </a:xfrm>
        </p:spPr>
        <p:txBody>
          <a:bodyPr>
            <a:normAutofit fontScale="90000"/>
          </a:bodyPr>
          <a:lstStyle/>
          <a:p>
            <a:r>
              <a:rPr lang="en-US" sz="4000" b="1" dirty="0">
                <a:solidFill>
                  <a:schemeClr val="accent1">
                    <a:lumMod val="50000"/>
                  </a:schemeClr>
                </a:solidFill>
              </a:rPr>
              <a:t>METABOLIC CHANGES DURING STARVATION</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457200" y="1830387"/>
            <a:ext cx="5562600" cy="4525963"/>
          </a:xfrm>
        </p:spPr>
        <p:txBody>
          <a:bodyPr>
            <a:normAutofit/>
          </a:bodyPr>
          <a:lstStyle/>
          <a:p>
            <a:pPr>
              <a:buFont typeface="Wingdings" panose="05000000000000000000" pitchFamily="2" charset="2"/>
              <a:buChar char="Ø"/>
            </a:pPr>
            <a:r>
              <a:rPr lang="en-US" sz="2800" dirty="0"/>
              <a:t>In starvation many metabolic and adaptive changes takes place.</a:t>
            </a:r>
          </a:p>
          <a:p>
            <a:pPr>
              <a:buFont typeface="Wingdings" panose="05000000000000000000" pitchFamily="2" charset="2"/>
              <a:buChar char="Ø"/>
            </a:pPr>
            <a:r>
              <a:rPr lang="en-US" sz="2800" dirty="0"/>
              <a:t>In first 24 hours, circulating glucose, fatty acids, triglycerides, and liver and muscle glycogen are used as fuel.</a:t>
            </a:r>
          </a:p>
          <a:p>
            <a:pPr>
              <a:buFont typeface="Wingdings" panose="05000000000000000000" pitchFamily="2" charset="2"/>
              <a:buChar char="Ø"/>
            </a:pPr>
            <a:r>
              <a:rPr lang="en-US" sz="2800" dirty="0"/>
              <a:t>The sum of this fuel is 1200kcal in 70kg man and is not sufficient for BMR of an adult for a single day.</a:t>
            </a:r>
          </a:p>
          <a:p>
            <a:pPr marL="0" indent="0">
              <a:buNone/>
            </a:pPr>
            <a:endParaRPr lang="en-US" sz="2800" dirty="0"/>
          </a:p>
        </p:txBody>
      </p:sp>
      <p:pic>
        <p:nvPicPr>
          <p:cNvPr id="7" name="Picture 6" descr="Diagram of a diagram of a body&#10;&#10;Description automatically generated">
            <a:extLst>
              <a:ext uri="{FF2B5EF4-FFF2-40B4-BE49-F238E27FC236}">
                <a16:creationId xmlns="" xmlns:a16="http://schemas.microsoft.com/office/drawing/2014/main" id="{A6D4E6EA-3802-9C68-58CA-C2DAF645B8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799" y="1600200"/>
            <a:ext cx="2895600" cy="4525963"/>
          </a:xfrm>
          <a:prstGeom prst="rect">
            <a:avLst/>
          </a:prstGeom>
        </p:spPr>
      </p:pic>
      <p:sp>
        <p:nvSpPr>
          <p:cNvPr id="8" name="Rectangle 7"/>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5548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p:txBody>
          <a:bodyPr>
            <a:normAutofit/>
          </a:bodyPr>
          <a:lstStyle/>
          <a:p>
            <a:r>
              <a:rPr lang="en-US" sz="4000" b="1" dirty="0">
                <a:solidFill>
                  <a:schemeClr val="accent1">
                    <a:lumMod val="50000"/>
                  </a:schemeClr>
                </a:solidFill>
              </a:rPr>
              <a:t>CARBOHYDRATE METABOLISM</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228600" y="1280319"/>
            <a:ext cx="8686800" cy="5213350"/>
          </a:xfrm>
        </p:spPr>
        <p:txBody>
          <a:bodyPr>
            <a:normAutofit lnSpcReduction="10000"/>
          </a:bodyPr>
          <a:lstStyle/>
          <a:p>
            <a:pPr>
              <a:buFont typeface="Wingdings" panose="05000000000000000000" pitchFamily="2" charset="2"/>
              <a:buChar char="Ø"/>
            </a:pPr>
            <a:r>
              <a:rPr lang="en-US" sz="2800" dirty="0"/>
              <a:t>Liver glycogen falls (5% of liver mass) falls rapidly. Later this liver glycogen level might be raised due to synthesis from Cori's cycle and proteins (gluconeogenesis.) Muscle glycogen also fall but to a lesser level than liver glycogen.</a:t>
            </a:r>
          </a:p>
          <a:p>
            <a:pPr>
              <a:buFont typeface="Wingdings" panose="05000000000000000000" pitchFamily="2" charset="2"/>
              <a:buChar char="Ø"/>
            </a:pPr>
            <a:r>
              <a:rPr lang="en-US" sz="2800" dirty="0"/>
              <a:t>Blood glucose remains normal for first 2 days. But then falls as low as 50mg/dl. Then it may rise due to increased gluconeogenesis.</a:t>
            </a:r>
          </a:p>
          <a:p>
            <a:pPr>
              <a:buFont typeface="Wingdings" panose="05000000000000000000" pitchFamily="2" charset="2"/>
              <a:buChar char="Ø"/>
            </a:pPr>
            <a:r>
              <a:rPr lang="en-US" sz="2800" dirty="0"/>
              <a:t>Glucose is first provided to critical tissues like brain. Heart, kidneys and skeletal muscle change fuel from glucose to fatty acids and ketone bodies (sparing glucose.)</a:t>
            </a:r>
          </a:p>
        </p:txBody>
      </p:sp>
      <p:sp>
        <p:nvSpPr>
          <p:cNvPr id="6" name="Rectangle 5"/>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01324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86BE2709-A3FA-8CF8-CBEB-3426DB976CCC}"/>
              </a:ext>
            </a:extLst>
          </p:cNvPr>
          <p:cNvSpPr txBox="1"/>
          <p:nvPr/>
        </p:nvSpPr>
        <p:spPr>
          <a:xfrm>
            <a:off x="228600" y="533400"/>
            <a:ext cx="8763000"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Other tissues like bone marrow, renal medulla and peripheral nerves starts anaerobic glycolysis (formation of lactate and pyruvate)</a:t>
            </a:r>
          </a:p>
          <a:p>
            <a:pPr marL="457200" indent="-457200">
              <a:buFont typeface="Wingdings" panose="05000000000000000000" pitchFamily="2" charset="2"/>
              <a:buChar char="Ø"/>
            </a:pPr>
            <a:r>
              <a:rPr lang="en-US" sz="2800" dirty="0"/>
              <a:t>These undergo Cori’s cycle in liver and changed to glucose and enters circulation and supply glucose to brain.</a:t>
            </a:r>
          </a:p>
        </p:txBody>
      </p:sp>
      <p:pic>
        <p:nvPicPr>
          <p:cNvPr id="8" name="Picture 7" descr="Diagram of a diagram of a liver and muscle&#10;&#10;Description automatically generated">
            <a:extLst>
              <a:ext uri="{FF2B5EF4-FFF2-40B4-BE49-F238E27FC236}">
                <a16:creationId xmlns="" xmlns:a16="http://schemas.microsoft.com/office/drawing/2014/main" id="{59F6CAA0-02EC-C4A2-5D7B-6570EB3DB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48" y="3211056"/>
            <a:ext cx="8468304" cy="3145294"/>
          </a:xfrm>
          <a:prstGeom prst="rect">
            <a:avLst/>
          </a:prstGeom>
        </p:spPr>
      </p:pic>
      <p:sp>
        <p:nvSpPr>
          <p:cNvPr id="7" name="Rectangle 6"/>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1834116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p:txBody>
          <a:bodyPr>
            <a:normAutofit/>
          </a:bodyPr>
          <a:lstStyle/>
          <a:p>
            <a:r>
              <a:rPr lang="en-US" sz="4000" b="1" dirty="0">
                <a:solidFill>
                  <a:schemeClr val="accent1">
                    <a:lumMod val="50000"/>
                  </a:schemeClr>
                </a:solidFill>
              </a:rPr>
              <a:t>FAT METABOLISM</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304801" y="1348580"/>
            <a:ext cx="5334000" cy="5190332"/>
          </a:xfrm>
        </p:spPr>
        <p:txBody>
          <a:bodyPr>
            <a:normAutofit lnSpcReduction="10000"/>
          </a:bodyPr>
          <a:lstStyle/>
          <a:p>
            <a:pPr>
              <a:buFont typeface="Wingdings" panose="05000000000000000000" pitchFamily="2" charset="2"/>
              <a:buChar char="Ø"/>
            </a:pPr>
            <a:r>
              <a:rPr lang="en-US" sz="2800" dirty="0"/>
              <a:t>When stored carbohydrate reserves are utilized, fatty acids are mobilized from fat stores. There is excessive production of ketone bodies in liver causing ketoacidosis.</a:t>
            </a:r>
          </a:p>
          <a:p>
            <a:pPr>
              <a:buFont typeface="Wingdings" panose="05000000000000000000" pitchFamily="2" charset="2"/>
              <a:buChar char="Ø"/>
            </a:pPr>
            <a:r>
              <a:rPr lang="en-US" sz="2800" dirty="0"/>
              <a:t>Fat deposited in liver results in causing fatty liver.</a:t>
            </a:r>
          </a:p>
          <a:p>
            <a:pPr>
              <a:buFont typeface="Wingdings" panose="05000000000000000000" pitchFamily="2" charset="2"/>
              <a:buChar char="Ø"/>
            </a:pPr>
            <a:r>
              <a:rPr lang="en-US" sz="2800" dirty="0"/>
              <a:t>The brain now start utilizing ketone bodies as an energy source thus conceiving tissue protein</a:t>
            </a:r>
          </a:p>
        </p:txBody>
      </p:sp>
      <p:pic>
        <p:nvPicPr>
          <p:cNvPr id="7" name="Picture 6" descr="Diagram of a diagram of a liver&#10;&#10;Description automatically generated">
            <a:extLst>
              <a:ext uri="{FF2B5EF4-FFF2-40B4-BE49-F238E27FC236}">
                <a16:creationId xmlns="" xmlns:a16="http://schemas.microsoft.com/office/drawing/2014/main" id="{187375D1-BB89-A534-95B8-8D0535FEA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1" y="1417638"/>
            <a:ext cx="3416967" cy="4706071"/>
          </a:xfrm>
          <a:prstGeom prst="rect">
            <a:avLst/>
          </a:prstGeom>
        </p:spPr>
      </p:pic>
      <p:sp>
        <p:nvSpPr>
          <p:cNvPr id="8" name="Rectangle 7"/>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3338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457200" y="631240"/>
            <a:ext cx="8229600" cy="1143000"/>
          </a:xfrm>
        </p:spPr>
        <p:txBody>
          <a:bodyPr>
            <a:normAutofit/>
          </a:bodyPr>
          <a:lstStyle/>
          <a:p>
            <a:r>
              <a:rPr lang="en-US" sz="4000" b="1" dirty="0">
                <a:solidFill>
                  <a:schemeClr val="accent1">
                    <a:lumMod val="50000"/>
                  </a:schemeClr>
                </a:solidFill>
              </a:rPr>
              <a:t>PROTEIN METABOLISM</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457200" y="1814345"/>
            <a:ext cx="8229600" cy="4525963"/>
          </a:xfrm>
        </p:spPr>
        <p:txBody>
          <a:bodyPr>
            <a:normAutofit/>
          </a:bodyPr>
          <a:lstStyle/>
          <a:p>
            <a:pPr>
              <a:buFont typeface="Wingdings" panose="05000000000000000000" pitchFamily="2" charset="2"/>
              <a:buChar char="Ø"/>
            </a:pPr>
            <a:r>
              <a:rPr lang="en-US" sz="2800" dirty="0"/>
              <a:t>There is continuous catabolism of protein with no intake, so there is negative nitrogen metabolism.</a:t>
            </a:r>
          </a:p>
          <a:p>
            <a:pPr>
              <a:buFont typeface="Wingdings" panose="05000000000000000000" pitchFamily="2" charset="2"/>
              <a:buChar char="Ø"/>
            </a:pPr>
            <a:r>
              <a:rPr lang="en-US" sz="2800" dirty="0"/>
              <a:t>Skeletal muscles are a major source of proteins for catabolism.</a:t>
            </a:r>
          </a:p>
          <a:p>
            <a:pPr>
              <a:buFont typeface="Wingdings" panose="05000000000000000000" pitchFamily="2" charset="2"/>
              <a:buChar char="Ø"/>
            </a:pPr>
            <a:r>
              <a:rPr lang="en-US" sz="2800" dirty="0"/>
              <a:t>Deamination of amino acids and resulting in formation of ammonia and urea.</a:t>
            </a:r>
          </a:p>
          <a:p>
            <a:pPr>
              <a:buFont typeface="Wingdings" panose="05000000000000000000" pitchFamily="2" charset="2"/>
              <a:buChar char="Ø"/>
            </a:pPr>
            <a:r>
              <a:rPr lang="en-US" sz="2800" dirty="0"/>
              <a:t>Non-nitrogenous residues are converted to glucose and to acetyl-coA.</a:t>
            </a:r>
          </a:p>
        </p:txBody>
      </p:sp>
      <p:sp>
        <p:nvSpPr>
          <p:cNvPr id="6" name="Rectangle 5"/>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0912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ctrTitle"/>
          </p:nvPr>
        </p:nvSpPr>
        <p:spPr>
          <a:xfrm>
            <a:off x="-95942" y="2312399"/>
            <a:ext cx="9334500" cy="1746820"/>
          </a:xfrm>
          <a:solidFill>
            <a:schemeClr val="bg1"/>
          </a:solidFill>
        </p:spPr>
        <p:txBody>
          <a:bodyPr rtlCol="0">
            <a:noAutofit/>
          </a:bodyPr>
          <a:lstStyle/>
          <a:p>
            <a:r>
              <a:rPr lang="en-US" sz="3600" dirty="0"/>
              <a:t>2</a:t>
            </a:r>
            <a:r>
              <a:rPr lang="en-US" sz="3600" baseline="30000" dirty="0"/>
              <a:t>nd</a:t>
            </a:r>
            <a:r>
              <a:rPr lang="en-US" sz="3600" dirty="0"/>
              <a:t> Year MBBS </a:t>
            </a:r>
            <a:r>
              <a:rPr lang="en-US" dirty="0"/>
              <a:t/>
            </a:r>
            <a:br>
              <a:rPr lang="en-US" dirty="0"/>
            </a:br>
            <a:r>
              <a:rPr lang="en-US" sz="3600" dirty="0"/>
              <a:t>Gastrointestinal Tract Module</a:t>
            </a:r>
            <a:r>
              <a:rPr lang="en-GB" sz="3600" dirty="0"/>
              <a:t/>
            </a:r>
            <a:br>
              <a:rPr lang="en-GB" sz="3600" dirty="0"/>
            </a:br>
            <a:r>
              <a:rPr lang="en-GB" sz="3400" dirty="0"/>
              <a:t>Large Group Interactive Session (LGIS)</a:t>
            </a:r>
            <a:br>
              <a:rPr lang="en-GB" sz="3400" dirty="0"/>
            </a:br>
            <a:r>
              <a:rPr lang="en-GB" sz="3200" dirty="0"/>
              <a:t>Nutrition-III</a:t>
            </a:r>
            <a:endParaRPr lang="en-US" sz="3200" dirty="0"/>
          </a:p>
        </p:txBody>
      </p:sp>
      <p:sp>
        <p:nvSpPr>
          <p:cNvPr id="14340" name="Subtitle 2"/>
          <p:cNvSpPr>
            <a:spLocks noGrp="1" noChangeArrowheads="1"/>
          </p:cNvSpPr>
          <p:nvPr>
            <p:ph type="subTitle" idx="1"/>
          </p:nvPr>
        </p:nvSpPr>
        <p:spPr>
          <a:xfrm>
            <a:off x="-1066800" y="6019800"/>
            <a:ext cx="6400800" cy="1676400"/>
          </a:xfrm>
        </p:spPr>
        <p:txBody>
          <a:bodyPr>
            <a:normAutofit/>
          </a:bodyPr>
          <a:lstStyle/>
          <a:p>
            <a:pPr>
              <a:lnSpc>
                <a:spcPts val="1500"/>
              </a:lnSpc>
            </a:pPr>
            <a:r>
              <a:rPr lang="en-US" altLang="en-US" sz="2400" dirty="0">
                <a:solidFill>
                  <a:schemeClr val="tx1"/>
                </a:solidFill>
                <a:cs typeface="Times New Roman" pitchFamily="18" charset="0"/>
              </a:rPr>
              <a:t>Dr. Rahat Afzal </a:t>
            </a:r>
          </a:p>
          <a:p>
            <a:pPr>
              <a:lnSpc>
                <a:spcPts val="1500"/>
              </a:lnSpc>
            </a:pPr>
            <a:r>
              <a:rPr lang="en-US" altLang="en-US" sz="2400" dirty="0">
                <a:solidFill>
                  <a:schemeClr val="tx1"/>
                </a:solidFill>
                <a:cs typeface="Times New Roman" pitchFamily="18" charset="0"/>
              </a:rPr>
              <a:t>Biochemistry </a:t>
            </a:r>
            <a:r>
              <a:rPr lang="en-GB" altLang="en-US" sz="2400" dirty="0">
                <a:solidFill>
                  <a:schemeClr val="tx1"/>
                </a:solidFill>
                <a:cs typeface="Times New Roman" pitchFamily="18" charset="0"/>
              </a:rPr>
              <a:t>Department</a:t>
            </a:r>
            <a:r>
              <a:rPr lang="en-GB" altLang="en-US" sz="2400" dirty="0">
                <a:solidFill>
                  <a:srgbClr val="7030A0"/>
                </a:solidFill>
                <a:cs typeface="Times New Roman" pitchFamily="18" charset="0"/>
              </a:rPr>
              <a:t> </a:t>
            </a:r>
            <a:endParaRPr lang="en-US" altLang="en-US" sz="2400" dirty="0">
              <a:solidFill>
                <a:srgbClr val="7030A0"/>
              </a:solidFill>
              <a:cs typeface="Times New Roman" pitchFamily="18" charset="0"/>
            </a:endParaRPr>
          </a:p>
        </p:txBody>
      </p:sp>
      <p:sp>
        <p:nvSpPr>
          <p:cNvPr id="11" name="Slide Number Placeholder 10">
            <a:extLst>
              <a:ext uri="{FF2B5EF4-FFF2-40B4-BE49-F238E27FC236}">
                <a16:creationId xmlns="" xmlns:a16="http://schemas.microsoft.com/office/drawing/2014/main" id="{840676E8-8178-1109-3BF8-1BFB89170787}"/>
              </a:ext>
            </a:extLst>
          </p:cNvPr>
          <p:cNvSpPr>
            <a:spLocks noGrp="1"/>
          </p:cNvSpPr>
          <p:nvPr>
            <p:ph type="sldNum" sz="quarter" idx="12"/>
          </p:nvPr>
        </p:nvSpPr>
        <p:spPr/>
        <p:txBody>
          <a:bodyPr/>
          <a:lstStyle/>
          <a:p>
            <a:pPr>
              <a:defRPr/>
            </a:pPr>
            <a:r>
              <a:rPr lang="en-US" dirty="0"/>
              <a:t> </a:t>
            </a:r>
            <a:fld id="{1E3BFE8B-3643-4A16-B7A8-DC2B2F6255B3}" type="slidenum">
              <a:rPr lang="en-US" smtClean="0"/>
              <a:pPr>
                <a:defRPr/>
              </a:pPr>
              <a:t>2</a:t>
            </a:fld>
            <a:endParaRPr lang="en-US" dirty="0"/>
          </a:p>
        </p:txBody>
      </p:sp>
      <p:sp>
        <p:nvSpPr>
          <p:cNvPr id="6" name="Rectangle 5"/>
          <p:cNvSpPr/>
          <p:nvPr/>
        </p:nvSpPr>
        <p:spPr>
          <a:xfrm>
            <a:off x="0" y="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173298" y="119563"/>
            <a:ext cx="1809058" cy="1669901"/>
          </a:xfrm>
          <a:prstGeom prst="rect">
            <a:avLst/>
          </a:prstGeom>
          <a:noFill/>
          <a:ln w="9525">
            <a:noFill/>
            <a:miter lim="800000"/>
            <a:headEnd/>
            <a:tailEnd/>
          </a:ln>
        </p:spPr>
      </p:pic>
      <p:sp>
        <p:nvSpPr>
          <p:cNvPr id="7" name="Rectangle 6"/>
          <p:cNvSpPr/>
          <p:nvPr/>
        </p:nvSpPr>
        <p:spPr>
          <a:xfrm>
            <a:off x="5867400" y="5943600"/>
            <a:ext cx="2514600" cy="62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effectLst>
                  <a:outerShdw blurRad="38100" dist="38100" dir="2700000" algn="tl">
                    <a:srgbClr val="000000">
                      <a:alpha val="43137"/>
                    </a:srgbClr>
                  </a:outerShdw>
                </a:effectLst>
              </a:rPr>
              <a:t>Date:         </a:t>
            </a:r>
            <a:r>
              <a:rPr lang="en-GB" dirty="0">
                <a:solidFill>
                  <a:srgbClr val="7030A0"/>
                </a:solidFill>
                <a:effectLst>
                  <a:outerShdw blurRad="38100" dist="38100" dir="2700000" algn="tl">
                    <a:srgbClr val="000000">
                      <a:alpha val="43137"/>
                    </a:srgbClr>
                  </a:outerShdw>
                </a:effectLst>
              </a:rPr>
              <a:t>00-00-</a:t>
            </a:r>
            <a:r>
              <a:rPr lang="en-US" dirty="0">
                <a:solidFill>
                  <a:srgbClr val="7030A0"/>
                </a:solidFill>
                <a:effectLst>
                  <a:outerShdw blurRad="38100" dist="38100" dir="2700000" algn="tl">
                    <a:srgbClr val="000000">
                      <a:alpha val="43137"/>
                    </a:srgbClr>
                  </a:outerShdw>
                </a:effectLst>
              </a:rPr>
              <a:t>2023</a:t>
            </a:r>
          </a:p>
          <a:p>
            <a:pPr algn="ctr"/>
            <a:r>
              <a:rPr lang="en-US" dirty="0">
                <a:solidFill>
                  <a:srgbClr val="7030A0"/>
                </a:solidFill>
                <a:effectLst>
                  <a:outerShdw blurRad="38100" dist="38100" dir="2700000" algn="tl">
                    <a:srgbClr val="000000">
                      <a:alpha val="43137"/>
                    </a:srgbClr>
                  </a:outerShdw>
                </a:effectLst>
              </a:rPr>
              <a:t>Date:         00-</a:t>
            </a:r>
            <a:r>
              <a:rPr lang="en-GB" dirty="0">
                <a:solidFill>
                  <a:srgbClr val="7030A0"/>
                </a:solidFill>
                <a:effectLst>
                  <a:outerShdw blurRad="38100" dist="38100" dir="2700000" algn="tl">
                    <a:srgbClr val="000000">
                      <a:alpha val="43137"/>
                    </a:srgbClr>
                  </a:outerShdw>
                </a:effectLst>
              </a:rPr>
              <a:t>00-20</a:t>
            </a:r>
            <a:r>
              <a:rPr lang="en-US" dirty="0">
                <a:solidFill>
                  <a:srgbClr val="7030A0"/>
                </a:solidFill>
                <a:effectLst>
                  <a:outerShdw blurRad="38100" dist="38100" dir="2700000" algn="tl">
                    <a:srgbClr val="000000">
                      <a:alpha val="43137"/>
                    </a:srgbClr>
                  </a:outerShdw>
                </a:effectLst>
              </a:rPr>
              <a:t>24</a:t>
            </a:r>
          </a:p>
        </p:txBody>
      </p:sp>
      <p:pic>
        <p:nvPicPr>
          <p:cNvPr id="9" name="Picture 8">
            <a:extLst>
              <a:ext uri="{FF2B5EF4-FFF2-40B4-BE49-F238E27FC236}">
                <a16:creationId xmlns="" xmlns:a16="http://schemas.microsoft.com/office/drawing/2014/main" id="{64ED6D19-3CC8-4317-B72B-3FFECF1ED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98" y="4582154"/>
            <a:ext cx="1977887" cy="1177461"/>
          </a:xfrm>
          <a:prstGeom prst="rect">
            <a:avLst/>
          </a:prstGeom>
        </p:spPr>
      </p:pic>
      <p:sp>
        <p:nvSpPr>
          <p:cNvPr id="2" name="Rectangle 1"/>
          <p:cNvSpPr/>
          <p:nvPr/>
        </p:nvSpPr>
        <p:spPr>
          <a:xfrm>
            <a:off x="5727700" y="5562598"/>
            <a:ext cx="2959100" cy="1143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dDdD</a:t>
            </a:r>
            <a:endParaRPr lang="en-US" dirty="0"/>
          </a:p>
        </p:txBody>
      </p:sp>
      <p:sp>
        <p:nvSpPr>
          <p:cNvPr id="4" name="Rectangle 3"/>
          <p:cNvSpPr/>
          <p:nvPr/>
        </p:nvSpPr>
        <p:spPr>
          <a:xfrm>
            <a:off x="6493758" y="5772109"/>
            <a:ext cx="1261884" cy="369332"/>
          </a:xfrm>
          <a:prstGeom prst="rect">
            <a:avLst/>
          </a:prstGeom>
          <a:noFill/>
        </p:spPr>
        <p:txBody>
          <a:bodyPr wrap="none" lIns="91440" tIns="45720" rIns="91440" bIns="45720">
            <a:spAutoFit/>
          </a:bodyPr>
          <a:lstStyle/>
          <a:p>
            <a:pPr algn="ctr"/>
            <a:r>
              <a:rPr lang="en-US" b="1" dirty="0"/>
              <a:t>31-01-2025</a:t>
            </a:r>
            <a:endParaRPr lang="en-US" b="1" dirty="0"/>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457200" y="347161"/>
            <a:ext cx="8229600" cy="1143000"/>
          </a:xfrm>
        </p:spPr>
        <p:txBody>
          <a:bodyPr>
            <a:normAutofit/>
          </a:bodyPr>
          <a:lstStyle/>
          <a:p>
            <a:r>
              <a:rPr lang="en-US" sz="4000" b="1" dirty="0">
                <a:solidFill>
                  <a:schemeClr val="accent1">
                    <a:lumMod val="50000"/>
                  </a:schemeClr>
                </a:solidFill>
              </a:rPr>
              <a:t>WEIGHT CHANGES</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457200" y="1353469"/>
            <a:ext cx="8229600" cy="5365750"/>
          </a:xfrm>
        </p:spPr>
        <p:txBody>
          <a:bodyPr>
            <a:normAutofit lnSpcReduction="10000"/>
          </a:bodyPr>
          <a:lstStyle/>
          <a:p>
            <a:pPr>
              <a:buFont typeface="Wingdings" panose="05000000000000000000" pitchFamily="2" charset="2"/>
              <a:buChar char="Ø"/>
            </a:pPr>
            <a:r>
              <a:rPr lang="en-US" sz="2800" dirty="0"/>
              <a:t>No calorie intake decrease great expenditure so negative energy balance so weight decrease.</a:t>
            </a:r>
          </a:p>
          <a:p>
            <a:pPr>
              <a:buFont typeface="Wingdings" panose="05000000000000000000" pitchFamily="2" charset="2"/>
              <a:buChar char="Ø"/>
            </a:pPr>
            <a:r>
              <a:rPr lang="en-US" sz="2800" dirty="0"/>
              <a:t>The adipose tissue completely disappeared.</a:t>
            </a:r>
          </a:p>
          <a:p>
            <a:pPr>
              <a:buFont typeface="Wingdings" panose="05000000000000000000" pitchFamily="2" charset="2"/>
              <a:buChar char="Ø"/>
            </a:pPr>
            <a:r>
              <a:rPr lang="en-US" sz="2800" dirty="0"/>
              <a:t>Liver, GIT and muscles lose one-third of their mass.</a:t>
            </a:r>
          </a:p>
          <a:p>
            <a:pPr>
              <a:buFont typeface="Wingdings" panose="05000000000000000000" pitchFamily="2" charset="2"/>
              <a:buChar char="Ø"/>
            </a:pPr>
            <a:r>
              <a:rPr lang="en-US" sz="2800" dirty="0"/>
              <a:t>Heat size decreased markedly.</a:t>
            </a:r>
          </a:p>
          <a:p>
            <a:pPr>
              <a:buFont typeface="Wingdings" panose="05000000000000000000" pitchFamily="2" charset="2"/>
              <a:buChar char="Ø"/>
            </a:pPr>
            <a:r>
              <a:rPr lang="en-US" sz="2800" dirty="0"/>
              <a:t>CNS loses 5% of its mass.</a:t>
            </a:r>
          </a:p>
          <a:p>
            <a:pPr>
              <a:buFont typeface="Wingdings" panose="05000000000000000000" pitchFamily="2" charset="2"/>
              <a:buChar char="Ø"/>
            </a:pPr>
            <a:r>
              <a:rPr lang="en-US" sz="2800" dirty="0"/>
              <a:t>Urinary excretion of non-protein nitrogenous products.</a:t>
            </a:r>
          </a:p>
          <a:p>
            <a:pPr lvl="1">
              <a:buFont typeface="Wingdings" panose="05000000000000000000" pitchFamily="2" charset="2"/>
              <a:buChar char="§"/>
            </a:pPr>
            <a:r>
              <a:rPr lang="en-US" dirty="0"/>
              <a:t>Urea: Initially increased later falls (renal failure)</a:t>
            </a:r>
          </a:p>
          <a:p>
            <a:pPr lvl="1">
              <a:buFont typeface="Wingdings" panose="05000000000000000000" pitchFamily="2" charset="2"/>
              <a:buChar char="§"/>
            </a:pPr>
            <a:r>
              <a:rPr lang="en-US" dirty="0"/>
              <a:t>Ammonia: Excretion rises due to ketoacidosis.</a:t>
            </a:r>
          </a:p>
          <a:p>
            <a:pPr lvl="1">
              <a:buFont typeface="Wingdings" panose="05000000000000000000" pitchFamily="2" charset="2"/>
              <a:buChar char="§"/>
            </a:pPr>
            <a:r>
              <a:rPr lang="en-US" dirty="0"/>
              <a:t>Creatinine and creatine: Remains unchanged.</a:t>
            </a:r>
          </a:p>
          <a:p>
            <a:pPr marL="0" indent="0">
              <a:buNone/>
            </a:pPr>
            <a:endParaRPr lang="en-US" sz="2800" dirty="0"/>
          </a:p>
        </p:txBody>
      </p:sp>
      <p:sp>
        <p:nvSpPr>
          <p:cNvPr id="6" name="Rectangle 5"/>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8576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457200" y="481806"/>
            <a:ext cx="8229600" cy="1143000"/>
          </a:xfrm>
        </p:spPr>
        <p:txBody>
          <a:bodyPr>
            <a:normAutofit/>
          </a:bodyPr>
          <a:lstStyle/>
          <a:p>
            <a:r>
              <a:rPr lang="en-US" sz="4000" b="1" dirty="0">
                <a:solidFill>
                  <a:schemeClr val="accent1">
                    <a:lumMod val="50000"/>
                  </a:schemeClr>
                </a:solidFill>
              </a:rPr>
              <a:t>TYPES OF DIETARY FIBER</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457200" y="1989930"/>
            <a:ext cx="4495800" cy="4525963"/>
          </a:xfrm>
        </p:spPr>
        <p:txBody>
          <a:bodyPr>
            <a:normAutofit/>
          </a:bodyPr>
          <a:lstStyle/>
          <a:p>
            <a:pPr>
              <a:buFont typeface="Wingdings" panose="05000000000000000000" pitchFamily="2" charset="2"/>
              <a:buChar char="Ø"/>
            </a:pPr>
            <a:r>
              <a:rPr lang="en-US" sz="2800" dirty="0"/>
              <a:t>There are two types of fiber depending upon:</a:t>
            </a:r>
          </a:p>
          <a:p>
            <a:pPr lvl="1" indent="-342900">
              <a:buFont typeface="Wingdings" panose="05000000000000000000" pitchFamily="2" charset="2"/>
              <a:buChar char="§"/>
            </a:pPr>
            <a:r>
              <a:rPr lang="en-US" sz="2400" dirty="0"/>
              <a:t>Chemical Composition.</a:t>
            </a:r>
          </a:p>
          <a:p>
            <a:pPr lvl="1" indent="-342900">
              <a:buFont typeface="Wingdings" panose="05000000000000000000" pitchFamily="2" charset="2"/>
              <a:buChar char="§"/>
            </a:pPr>
            <a:r>
              <a:rPr lang="en-US" sz="2400" dirty="0"/>
              <a:t>Action in GIT.</a:t>
            </a:r>
          </a:p>
          <a:p>
            <a:pPr>
              <a:buFont typeface="Wingdings" panose="05000000000000000000" pitchFamily="2" charset="2"/>
              <a:buChar char="Ø"/>
            </a:pPr>
            <a:r>
              <a:rPr lang="en-US" sz="2800" dirty="0"/>
              <a:t>The two types are:</a:t>
            </a:r>
          </a:p>
          <a:p>
            <a:pPr marL="914400" lvl="1" indent="-514350">
              <a:buFont typeface="+mj-lt"/>
              <a:buAutoNum type="arabicPeriod"/>
            </a:pPr>
            <a:r>
              <a:rPr lang="en-US" dirty="0"/>
              <a:t>Insoluble fiber.</a:t>
            </a:r>
          </a:p>
          <a:p>
            <a:pPr marL="914400" lvl="1" indent="-514350">
              <a:buFont typeface="+mj-lt"/>
              <a:buAutoNum type="arabicPeriod"/>
            </a:pPr>
            <a:r>
              <a:rPr lang="en-US" dirty="0"/>
              <a:t>Soluble fiber.</a:t>
            </a:r>
          </a:p>
        </p:txBody>
      </p:sp>
      <p:sp>
        <p:nvSpPr>
          <p:cNvPr id="8" name="Rectangle 7"/>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759268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p:txBody>
          <a:bodyPr>
            <a:normAutofit/>
          </a:bodyPr>
          <a:lstStyle/>
          <a:p>
            <a:r>
              <a:rPr lang="en-US" sz="4000" b="1" dirty="0">
                <a:solidFill>
                  <a:schemeClr val="accent1">
                    <a:lumMod val="50000"/>
                  </a:schemeClr>
                </a:solidFill>
              </a:rPr>
              <a:t>INSOLUBLE FIBER</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304800" y="1248589"/>
            <a:ext cx="8534400" cy="5417344"/>
          </a:xfrm>
        </p:spPr>
        <p:txBody>
          <a:bodyPr>
            <a:normAutofit/>
          </a:bodyPr>
          <a:lstStyle/>
          <a:p>
            <a:pPr>
              <a:buFont typeface="Wingdings" panose="05000000000000000000" pitchFamily="2" charset="2"/>
              <a:buChar char="Ø"/>
            </a:pPr>
            <a:r>
              <a:rPr lang="en-US" sz="2800" dirty="0"/>
              <a:t>It comprises of cellulose, hemicellulose and lignin in wheat bran.</a:t>
            </a:r>
          </a:p>
          <a:p>
            <a:pPr>
              <a:buFont typeface="Wingdings" panose="05000000000000000000" pitchFamily="2" charset="2"/>
              <a:buChar char="Ø"/>
            </a:pPr>
            <a:r>
              <a:rPr lang="en-US" sz="2800" dirty="0"/>
              <a:t>Cellulose and hemicellulose are complex polysaccharides.</a:t>
            </a:r>
          </a:p>
          <a:p>
            <a:pPr>
              <a:buFont typeface="Wingdings" panose="05000000000000000000" pitchFamily="2" charset="2"/>
              <a:buChar char="Ø"/>
            </a:pPr>
            <a:r>
              <a:rPr lang="en-US" sz="2800" dirty="0"/>
              <a:t>Lignin is a polymer of phenylalanine and tyrosine.</a:t>
            </a:r>
          </a:p>
          <a:p>
            <a:pPr marL="0" indent="0">
              <a:buNone/>
            </a:pPr>
            <a:r>
              <a:rPr lang="en-US" sz="2800" b="1" u="sng" dirty="0"/>
              <a:t>ACTION:</a:t>
            </a:r>
          </a:p>
          <a:p>
            <a:pPr>
              <a:buFont typeface="Wingdings" panose="05000000000000000000" pitchFamily="2" charset="2"/>
              <a:buChar char="Ø"/>
            </a:pPr>
            <a:r>
              <a:rPr lang="en-US" sz="2800" dirty="0"/>
              <a:t>Retain water in GIT.</a:t>
            </a:r>
          </a:p>
          <a:p>
            <a:pPr>
              <a:buFont typeface="Wingdings" panose="05000000000000000000" pitchFamily="2" charset="2"/>
              <a:buChar char="Ø"/>
            </a:pPr>
            <a:r>
              <a:rPr lang="en-US" sz="2800" dirty="0"/>
              <a:t>Makes feces soft and increase their bulk.</a:t>
            </a:r>
          </a:p>
          <a:p>
            <a:pPr>
              <a:buFont typeface="Wingdings" panose="05000000000000000000" pitchFamily="2" charset="2"/>
              <a:buChar char="Ø"/>
            </a:pPr>
            <a:r>
              <a:rPr lang="en-US" sz="2800" dirty="0"/>
              <a:t>Prevents constipation and its sequelae such as hemorrhoids and anal fissure.</a:t>
            </a:r>
          </a:p>
        </p:txBody>
      </p:sp>
      <p:sp>
        <p:nvSpPr>
          <p:cNvPr id="6" name="Rectangle 5"/>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6345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p:txBody>
          <a:bodyPr>
            <a:normAutofit/>
          </a:bodyPr>
          <a:lstStyle/>
          <a:p>
            <a:r>
              <a:rPr lang="en-US" sz="4000" b="1" dirty="0">
                <a:solidFill>
                  <a:schemeClr val="accent1">
                    <a:lumMod val="50000"/>
                  </a:schemeClr>
                </a:solidFill>
              </a:rPr>
              <a:t>SOLUBLE FIBER</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152400" y="1295400"/>
            <a:ext cx="5105400" cy="5060950"/>
          </a:xfrm>
        </p:spPr>
        <p:txBody>
          <a:bodyPr>
            <a:normAutofit/>
          </a:bodyPr>
          <a:lstStyle/>
          <a:p>
            <a:pPr>
              <a:buFont typeface="Wingdings" panose="05000000000000000000" pitchFamily="2" charset="2"/>
              <a:buChar char="Ø"/>
            </a:pPr>
            <a:r>
              <a:rPr lang="en-US" sz="2800" dirty="0"/>
              <a:t>It contains gums, pectins (in legumes),oats and fruits.</a:t>
            </a:r>
          </a:p>
          <a:p>
            <a:pPr marL="0" indent="0">
              <a:buNone/>
            </a:pPr>
            <a:r>
              <a:rPr lang="en-US" sz="2800" b="1" u="sng" dirty="0"/>
              <a:t>ACTION:</a:t>
            </a:r>
          </a:p>
          <a:p>
            <a:pPr>
              <a:buFont typeface="Wingdings" panose="05000000000000000000" pitchFamily="2" charset="2"/>
              <a:buChar char="§"/>
            </a:pPr>
            <a:r>
              <a:rPr lang="en-US" sz="2800" dirty="0"/>
              <a:t>Slows gastric emptying.</a:t>
            </a:r>
          </a:p>
          <a:p>
            <a:pPr>
              <a:buFont typeface="Wingdings" panose="05000000000000000000" pitchFamily="2" charset="2"/>
              <a:buChar char="§"/>
            </a:pPr>
            <a:r>
              <a:rPr lang="en-US" sz="2800" dirty="0"/>
              <a:t>Delays absorption of glucose from GIT.</a:t>
            </a:r>
          </a:p>
          <a:p>
            <a:pPr>
              <a:buFont typeface="Wingdings" panose="05000000000000000000" pitchFamily="2" charset="2"/>
              <a:buChar char="§"/>
            </a:pPr>
            <a:r>
              <a:rPr lang="en-US" sz="2800" dirty="0"/>
              <a:t>Decreases insulin secretion.</a:t>
            </a:r>
          </a:p>
          <a:p>
            <a:pPr>
              <a:buFont typeface="Wingdings" panose="05000000000000000000" pitchFamily="2" charset="2"/>
              <a:buChar char="§"/>
            </a:pPr>
            <a:r>
              <a:rPr lang="en-US" sz="2800" dirty="0"/>
              <a:t>If insulin is excreted in excess causes reactive hypoglycemia.</a:t>
            </a:r>
          </a:p>
          <a:p>
            <a:pPr>
              <a:buFont typeface="Wingdings" panose="05000000000000000000" pitchFamily="2" charset="2"/>
              <a:buChar char="§"/>
            </a:pPr>
            <a:r>
              <a:rPr lang="en-US" sz="2800" dirty="0"/>
              <a:t>Stimulates appetite.</a:t>
            </a:r>
          </a:p>
        </p:txBody>
      </p:sp>
      <p:sp>
        <p:nvSpPr>
          <p:cNvPr id="7" name="Rectangle 6"/>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5748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417095" y="377825"/>
            <a:ext cx="8229600" cy="1143000"/>
          </a:xfrm>
        </p:spPr>
        <p:txBody>
          <a:bodyPr>
            <a:normAutofit/>
          </a:bodyPr>
          <a:lstStyle/>
          <a:p>
            <a:r>
              <a:rPr lang="en-US" sz="4000" b="1" dirty="0">
                <a:solidFill>
                  <a:schemeClr val="accent1">
                    <a:lumMod val="50000"/>
                  </a:schemeClr>
                </a:solidFill>
              </a:rPr>
              <a:t>GOOD EFFECTS OF FIBER</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381000" y="1624012"/>
            <a:ext cx="8382000" cy="4525963"/>
          </a:xfrm>
        </p:spPr>
        <p:txBody>
          <a:bodyPr>
            <a:normAutofit/>
          </a:bodyPr>
          <a:lstStyle/>
          <a:p>
            <a:pPr>
              <a:buFont typeface="Wingdings" panose="05000000000000000000" pitchFamily="2" charset="2"/>
              <a:buChar char="Ø"/>
            </a:pPr>
            <a:r>
              <a:rPr lang="en-US" sz="2800" dirty="0"/>
              <a:t>Presence of fiber in diet decreases incidence of diseases such as appendicitis, diverticulitis, benign and malignant diseases of colon and rectum, MI and DM.</a:t>
            </a:r>
          </a:p>
          <a:p>
            <a:pPr>
              <a:buFont typeface="Wingdings" panose="05000000000000000000" pitchFamily="2" charset="2"/>
              <a:buChar char="Ø"/>
            </a:pPr>
            <a:r>
              <a:rPr lang="en-US" sz="2800" dirty="0"/>
              <a:t>If taken in excess, they decrease the absorption of certain trace elements like zinc.</a:t>
            </a:r>
          </a:p>
          <a:p>
            <a:pPr>
              <a:buFont typeface="Wingdings" panose="05000000000000000000" pitchFamily="2" charset="2"/>
              <a:buChar char="Ø"/>
            </a:pPr>
            <a:r>
              <a:rPr lang="en-US" sz="2800" dirty="0"/>
              <a:t>Play a role in absorption of fat soluble vitamins.</a:t>
            </a:r>
          </a:p>
          <a:p>
            <a:pPr>
              <a:buFont typeface="Wingdings" panose="05000000000000000000" pitchFamily="2" charset="2"/>
              <a:buChar char="Ø"/>
            </a:pPr>
            <a:r>
              <a:rPr lang="en-US" sz="2800" dirty="0"/>
              <a:t>Fiber intake should not be exceeded beyond </a:t>
            </a:r>
          </a:p>
          <a:p>
            <a:pPr marL="0" indent="0">
              <a:buNone/>
            </a:pPr>
            <a:r>
              <a:rPr lang="en-US" sz="2800" b="1" dirty="0">
                <a:solidFill>
                  <a:srgbClr val="C00000"/>
                </a:solidFill>
              </a:rPr>
              <a:t>    20-35g/day.</a:t>
            </a:r>
          </a:p>
        </p:txBody>
      </p:sp>
      <p:sp>
        <p:nvSpPr>
          <p:cNvPr id="6" name="Rectangle 5"/>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132" y="107850"/>
            <a:ext cx="2261068" cy="461665"/>
          </a:xfrm>
          <a:prstGeom prst="rect">
            <a:avLst/>
          </a:prstGeom>
          <a:noFill/>
        </p:spPr>
        <p:txBody>
          <a:bodyPr wrap="none" lIns="91440" tIns="45720" rIns="91440" bIns="45720">
            <a:spAutoFit/>
          </a:bodyPr>
          <a:lstStyle/>
          <a:p>
            <a:pPr algn="ct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Core Knowledge</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6899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AF49EA-67C8-DAD3-5F49-69306316EFE1}"/>
              </a:ext>
            </a:extLst>
          </p:cNvPr>
          <p:cNvSpPr>
            <a:spLocks noGrp="1"/>
          </p:cNvSpPr>
          <p:nvPr>
            <p:ph type="title"/>
          </p:nvPr>
        </p:nvSpPr>
        <p:spPr/>
        <p:txBody>
          <a:bodyPr>
            <a:normAutofit/>
          </a:bodyPr>
          <a:lstStyle/>
          <a:p>
            <a:r>
              <a:rPr lang="en-US" sz="4000" b="1" dirty="0">
                <a:solidFill>
                  <a:schemeClr val="accent1">
                    <a:lumMod val="50000"/>
                  </a:schemeClr>
                </a:solidFill>
              </a:rPr>
              <a:t>DIETARY FIBER</a:t>
            </a:r>
          </a:p>
        </p:txBody>
      </p:sp>
      <p:pic>
        <p:nvPicPr>
          <p:cNvPr id="7" name="Content Placeholder 6" descr="A diagram of different types of fiber&#10;&#10;Description automatically generated">
            <a:extLst>
              <a:ext uri="{FF2B5EF4-FFF2-40B4-BE49-F238E27FC236}">
                <a16:creationId xmlns="" xmlns:a16="http://schemas.microsoft.com/office/drawing/2014/main" id="{65041C59-20C0-69BD-56CA-5E9845CA86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19200"/>
            <a:ext cx="8610599" cy="5137150"/>
          </a:xfrm>
        </p:spPr>
      </p:pic>
      <p:sp>
        <p:nvSpPr>
          <p:cNvPr id="4" name="Footer Placeholder 3">
            <a:extLst>
              <a:ext uri="{FF2B5EF4-FFF2-40B4-BE49-F238E27FC236}">
                <a16:creationId xmlns="" xmlns:a16="http://schemas.microsoft.com/office/drawing/2014/main" id="{01B5E2B7-8893-C6A3-6053-CC975943A0A2}"/>
              </a:ext>
            </a:extLst>
          </p:cNvPr>
          <p:cNvSpPr>
            <a:spLocks noGrp="1"/>
          </p:cNvSpPr>
          <p:nvPr>
            <p:ph type="ftr" sz="quarter" idx="11"/>
          </p:nvPr>
        </p:nvSpPr>
        <p:spPr>
          <a:xfrm>
            <a:off x="20320" y="404813"/>
            <a:ext cx="2895600" cy="365125"/>
          </a:xfrm>
        </p:spPr>
        <p:txBody>
          <a:bodyPr/>
          <a:lstStyle/>
          <a:p>
            <a:pPr>
              <a:defRPr/>
            </a:pPr>
            <a:r>
              <a:rPr lang="en-US" b="1" dirty="0"/>
              <a:t>Vertical Integration</a:t>
            </a:r>
            <a:endParaRPr lang="en-US" sz="1800" b="1" dirty="0">
              <a:solidFill>
                <a:schemeClr val="accent4"/>
              </a:solidFill>
            </a:endParaRPr>
          </a:p>
        </p:txBody>
      </p:sp>
      <p:sp>
        <p:nvSpPr>
          <p:cNvPr id="5" name="Slide Number Placeholder 4">
            <a:extLst>
              <a:ext uri="{FF2B5EF4-FFF2-40B4-BE49-F238E27FC236}">
                <a16:creationId xmlns="" xmlns:a16="http://schemas.microsoft.com/office/drawing/2014/main" id="{9C68C50C-F92B-54C4-B91D-7BFB710F8F2F}"/>
              </a:ext>
            </a:extLst>
          </p:cNvPr>
          <p:cNvSpPr>
            <a:spLocks noGrp="1"/>
          </p:cNvSpPr>
          <p:nvPr>
            <p:ph type="sldNum" sz="quarter" idx="12"/>
          </p:nvPr>
        </p:nvSpPr>
        <p:spPr/>
        <p:txBody>
          <a:bodyPr/>
          <a:lstStyle/>
          <a:p>
            <a:pPr>
              <a:defRPr/>
            </a:pPr>
            <a:fld id="{BDA394D7-9785-4BE5-AFD5-4F918A689025}" type="slidenum">
              <a:rPr lang="en-US" smtClean="0"/>
              <a:pPr>
                <a:defRPr/>
              </a:pPr>
              <a:t>25</a:t>
            </a:fld>
            <a:endParaRPr lang="en-US" dirty="0"/>
          </a:p>
        </p:txBody>
      </p:sp>
      <p:sp>
        <p:nvSpPr>
          <p:cNvPr id="6" name="Rectangle 5"/>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39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AF49EA-67C8-DAD3-5F49-69306316EFE1}"/>
              </a:ext>
            </a:extLst>
          </p:cNvPr>
          <p:cNvSpPr>
            <a:spLocks noGrp="1"/>
          </p:cNvSpPr>
          <p:nvPr>
            <p:ph type="title"/>
          </p:nvPr>
        </p:nvSpPr>
        <p:spPr>
          <a:xfrm>
            <a:off x="228600" y="992188"/>
            <a:ext cx="8686800" cy="777875"/>
          </a:xfrm>
        </p:spPr>
        <p:txBody>
          <a:bodyPr>
            <a:normAutofit fontScale="90000"/>
          </a:bodyPr>
          <a:lstStyle/>
          <a:p>
            <a:r>
              <a:rPr lang="en-US" sz="4000" b="1" dirty="0">
                <a:solidFill>
                  <a:schemeClr val="accent1">
                    <a:lumMod val="50000"/>
                  </a:schemeClr>
                </a:solidFill>
              </a:rPr>
              <a:t>ROLE OF DIETARY FIBER IN CONSTIPATION</a:t>
            </a:r>
          </a:p>
        </p:txBody>
      </p:sp>
      <p:pic>
        <p:nvPicPr>
          <p:cNvPr id="7" name="Content Placeholder 6" descr="A diagram of a cell&#10;&#10;Description automatically generated">
            <a:extLst>
              <a:ext uri="{FF2B5EF4-FFF2-40B4-BE49-F238E27FC236}">
                <a16:creationId xmlns="" xmlns:a16="http://schemas.microsoft.com/office/drawing/2014/main" id="{5BCD1F8B-C014-56BF-6727-9889CA2775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31634"/>
            <a:ext cx="8458200" cy="4648200"/>
          </a:xfrm>
        </p:spPr>
      </p:pic>
      <p:sp>
        <p:nvSpPr>
          <p:cNvPr id="4" name="Footer Placeholder 3">
            <a:extLst>
              <a:ext uri="{FF2B5EF4-FFF2-40B4-BE49-F238E27FC236}">
                <a16:creationId xmlns="" xmlns:a16="http://schemas.microsoft.com/office/drawing/2014/main" id="{01B5E2B7-8893-C6A3-6053-CC975943A0A2}"/>
              </a:ext>
            </a:extLst>
          </p:cNvPr>
          <p:cNvSpPr>
            <a:spLocks noGrp="1"/>
          </p:cNvSpPr>
          <p:nvPr>
            <p:ph type="ftr" sz="quarter" idx="11"/>
          </p:nvPr>
        </p:nvSpPr>
        <p:spPr>
          <a:xfrm>
            <a:off x="-228600" y="633413"/>
            <a:ext cx="2895600" cy="365125"/>
          </a:xfrm>
        </p:spPr>
        <p:txBody>
          <a:bodyPr/>
          <a:lstStyle/>
          <a:p>
            <a:pPr>
              <a:defRPr/>
            </a:pPr>
            <a:r>
              <a:rPr lang="en-US" sz="1800" b="1" dirty="0">
                <a:solidFill>
                  <a:schemeClr val="tx1"/>
                </a:solidFill>
              </a:rPr>
              <a:t>Vertical Integration</a:t>
            </a:r>
          </a:p>
        </p:txBody>
      </p:sp>
      <p:sp>
        <p:nvSpPr>
          <p:cNvPr id="5" name="Slide Number Placeholder 4">
            <a:extLst>
              <a:ext uri="{FF2B5EF4-FFF2-40B4-BE49-F238E27FC236}">
                <a16:creationId xmlns="" xmlns:a16="http://schemas.microsoft.com/office/drawing/2014/main" id="{9C68C50C-F92B-54C4-B91D-7BFB710F8F2F}"/>
              </a:ext>
            </a:extLst>
          </p:cNvPr>
          <p:cNvSpPr>
            <a:spLocks noGrp="1"/>
          </p:cNvSpPr>
          <p:nvPr>
            <p:ph type="sldNum" sz="quarter" idx="12"/>
          </p:nvPr>
        </p:nvSpPr>
        <p:spPr/>
        <p:txBody>
          <a:bodyPr/>
          <a:lstStyle/>
          <a:p>
            <a:pPr>
              <a:defRPr/>
            </a:pPr>
            <a:fld id="{BDA394D7-9785-4BE5-AFD5-4F918A689025}" type="slidenum">
              <a:rPr lang="en-US" smtClean="0"/>
              <a:pPr>
                <a:defRPr/>
              </a:pPr>
              <a:t>26</a:t>
            </a:fld>
            <a:endParaRPr lang="en-US" dirty="0"/>
          </a:p>
        </p:txBody>
      </p:sp>
      <p:sp>
        <p:nvSpPr>
          <p:cNvPr id="10" name="Rectangle 9"/>
          <p:cNvSpPr/>
          <p:nvPr/>
        </p:nvSpPr>
        <p:spPr>
          <a:xfrm>
            <a:off x="0" y="0"/>
            <a:ext cx="9144000" cy="639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91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133600"/>
            <a:ext cx="2352675" cy="3505200"/>
          </a:xfrm>
          <a:prstGeom prst="rect">
            <a:avLst/>
          </a:prstGeom>
        </p:spPr>
      </p:pic>
      <p:sp>
        <p:nvSpPr>
          <p:cNvPr id="3" name="Content Placeholder 2">
            <a:extLst>
              <a:ext uri="{FF2B5EF4-FFF2-40B4-BE49-F238E27FC236}">
                <a16:creationId xmlns="" xmlns:a16="http://schemas.microsoft.com/office/drawing/2014/main" id="{06EEB396-A9CF-337D-6776-1C6637101734}"/>
              </a:ext>
            </a:extLst>
          </p:cNvPr>
          <p:cNvSpPr>
            <a:spLocks noGrp="1"/>
          </p:cNvSpPr>
          <p:nvPr>
            <p:ph idx="1"/>
          </p:nvPr>
        </p:nvSpPr>
        <p:spPr>
          <a:xfrm>
            <a:off x="838200" y="1295400"/>
            <a:ext cx="8001000" cy="5211762"/>
          </a:xfrm>
        </p:spPr>
        <p:txBody>
          <a:bodyPr>
            <a:normAutofit/>
          </a:bodyPr>
          <a:lstStyle/>
          <a:p>
            <a:pPr marL="0" indent="0">
              <a:buNone/>
            </a:pPr>
            <a:r>
              <a:rPr lang="en-US" sz="2800" dirty="0"/>
              <a:t>Family Medicine plays important role in preventing and treating diseases in following manner:</a:t>
            </a:r>
          </a:p>
          <a:p>
            <a:pPr marL="0" indent="0">
              <a:buNone/>
            </a:pPr>
            <a:endParaRPr lang="en-US" sz="2800" dirty="0"/>
          </a:p>
          <a:p>
            <a:pPr>
              <a:buFont typeface="Wingdings" pitchFamily="2" charset="2"/>
              <a:buChar char="Ø"/>
            </a:pPr>
            <a:r>
              <a:rPr lang="en-US" sz="2800" dirty="0"/>
              <a:t>Preventive care and education.</a:t>
            </a:r>
          </a:p>
          <a:p>
            <a:pPr>
              <a:buFont typeface="Wingdings" pitchFamily="2" charset="2"/>
              <a:buChar char="Ø"/>
            </a:pPr>
            <a:r>
              <a:rPr lang="en-US" sz="2800" dirty="0"/>
              <a:t>Early detection and screening.</a:t>
            </a:r>
          </a:p>
          <a:p>
            <a:pPr>
              <a:buFont typeface="Wingdings" pitchFamily="2" charset="2"/>
              <a:buChar char="Ø"/>
            </a:pPr>
            <a:r>
              <a:rPr lang="en-US" sz="2800" dirty="0"/>
              <a:t>Diagnostic evaluation.</a:t>
            </a:r>
          </a:p>
          <a:p>
            <a:pPr>
              <a:buFont typeface="Wingdings" pitchFamily="2" charset="2"/>
              <a:buChar char="Ø"/>
            </a:pPr>
            <a:r>
              <a:rPr lang="en-US" sz="2800" dirty="0"/>
              <a:t>Treatment planning and management.</a:t>
            </a:r>
          </a:p>
          <a:p>
            <a:pPr>
              <a:buFont typeface="Wingdings" pitchFamily="2" charset="2"/>
              <a:buChar char="Ø"/>
            </a:pPr>
            <a:r>
              <a:rPr lang="en-US" sz="2800" dirty="0"/>
              <a:t>Monitoring and follow-up.</a:t>
            </a:r>
          </a:p>
          <a:p>
            <a:pPr>
              <a:buFont typeface="Wingdings" pitchFamily="2" charset="2"/>
              <a:buChar char="Ø"/>
            </a:pPr>
            <a:r>
              <a:rPr lang="en-US" sz="2800" dirty="0"/>
              <a:t>Community out-reach and advocacy.</a:t>
            </a:r>
          </a:p>
          <a:p>
            <a:pPr>
              <a:buFont typeface="Wingdings" pitchFamily="2" charset="2"/>
              <a:buChar char="Ø"/>
            </a:pPr>
            <a:endParaRPr lang="en-US" sz="2800" dirty="0"/>
          </a:p>
          <a:p>
            <a:endParaRPr lang="en-US" sz="2800" dirty="0"/>
          </a:p>
          <a:p>
            <a:endParaRPr lang="en-US" sz="2400" dirty="0"/>
          </a:p>
          <a:p>
            <a:pPr marL="0" indent="0">
              <a:buNone/>
            </a:pPr>
            <a:endParaRPr lang="en-US" sz="2400" dirty="0"/>
          </a:p>
        </p:txBody>
      </p:sp>
      <p:sp>
        <p:nvSpPr>
          <p:cNvPr id="2" name="Title 1">
            <a:extLst>
              <a:ext uri="{FF2B5EF4-FFF2-40B4-BE49-F238E27FC236}">
                <a16:creationId xmlns="" xmlns:a16="http://schemas.microsoft.com/office/drawing/2014/main" id="{5ED98DBD-DA22-D9BA-473A-4CAB46821F96}"/>
              </a:ext>
            </a:extLst>
          </p:cNvPr>
          <p:cNvSpPr>
            <a:spLocks noGrp="1"/>
          </p:cNvSpPr>
          <p:nvPr>
            <p:ph type="title"/>
          </p:nvPr>
        </p:nvSpPr>
        <p:spPr/>
        <p:txBody>
          <a:bodyPr>
            <a:normAutofit/>
          </a:bodyPr>
          <a:lstStyle/>
          <a:p>
            <a:r>
              <a:rPr lang="en-US" sz="4000" dirty="0">
                <a:solidFill>
                  <a:schemeClr val="accent4"/>
                </a:solidFill>
              </a:rPr>
              <a:t>Family Medicine</a:t>
            </a:r>
          </a:p>
        </p:txBody>
      </p:sp>
      <p:sp>
        <p:nvSpPr>
          <p:cNvPr id="7" name="Rectangle 6"/>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6139" y="156309"/>
            <a:ext cx="2016962" cy="400110"/>
          </a:xfrm>
          <a:prstGeom prst="rect">
            <a:avLst/>
          </a:prstGeom>
          <a:noFill/>
        </p:spPr>
        <p:txBody>
          <a:bodyPr wrap="none" lIns="91440" tIns="45720" rIns="91440" bIns="45720">
            <a:spAutoFit/>
          </a:bodyPr>
          <a:lstStyle/>
          <a:p>
            <a:pPr algn="ctr"/>
            <a:r>
              <a:rPr lang="en-US" sz="2000" b="1" dirty="0" smtClean="0">
                <a:ln w="9525">
                  <a:solidFill>
                    <a:schemeClr val="bg1"/>
                  </a:solidFill>
                  <a:prstDash val="solid"/>
                </a:ln>
                <a:effectLst>
                  <a:outerShdw blurRad="12700" dist="38100" dir="2700000" algn="tl" rotWithShape="0">
                    <a:schemeClr val="bg1">
                      <a:lumMod val="50000"/>
                    </a:schemeClr>
                  </a:outerShdw>
                </a:effectLst>
              </a:rPr>
              <a:t>Spiral Integration</a:t>
            </a:r>
            <a:endPar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47734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464DFC-03FE-461B-18C2-CAB7DCC6A3E0}"/>
              </a:ext>
            </a:extLst>
          </p:cNvPr>
          <p:cNvSpPr>
            <a:spLocks noGrp="1"/>
          </p:cNvSpPr>
          <p:nvPr>
            <p:ph type="title"/>
          </p:nvPr>
        </p:nvSpPr>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 xmlns:a16="http://schemas.microsoft.com/office/drawing/2014/main" id="{42D31C9E-DDD1-7EFD-0C3D-B064BE975BBF}"/>
              </a:ext>
            </a:extLst>
          </p:cNvPr>
          <p:cNvSpPr>
            <a:spLocks noGrp="1"/>
          </p:cNvSpPr>
          <p:nvPr>
            <p:ph sz="half" idx="1"/>
          </p:nvPr>
        </p:nvSpPr>
        <p:spPr>
          <a:xfrm>
            <a:off x="457200" y="1219200"/>
            <a:ext cx="8077200" cy="5410200"/>
          </a:xfrm>
        </p:spPr>
        <p:txBody>
          <a:bodyPr>
            <a:normAutofit fontScale="92500" lnSpcReduction="10000"/>
          </a:bodyPr>
          <a:lstStyle/>
          <a:p>
            <a:pPr marL="0" indent="0">
              <a:buNone/>
            </a:pPr>
            <a:r>
              <a:rPr lang="en-US" dirty="0"/>
              <a:t>Artificial Intelligence </a:t>
            </a:r>
            <a:r>
              <a:rPr lang="en-GB" dirty="0"/>
              <a:t>plays role </a:t>
            </a:r>
            <a:r>
              <a:rPr lang="en-US" dirty="0"/>
              <a:t>in following </a:t>
            </a:r>
            <a:r>
              <a:rPr lang="en-GB" dirty="0"/>
              <a:t>aspects to address the nutrition related issues</a:t>
            </a:r>
            <a:r>
              <a:rPr lang="en-GB" sz="2400" dirty="0"/>
              <a:t>:</a:t>
            </a:r>
          </a:p>
          <a:p>
            <a:pPr marL="0" indent="0">
              <a:buNone/>
            </a:pPr>
            <a:endParaRPr lang="en-US" sz="2400" dirty="0"/>
          </a:p>
          <a:p>
            <a:pPr>
              <a:buFont typeface="Wingdings" pitchFamily="2" charset="2"/>
              <a:buChar char="Ø"/>
            </a:pPr>
            <a:r>
              <a:rPr lang="en-US" dirty="0"/>
              <a:t>Data analysis and prediction.</a:t>
            </a:r>
          </a:p>
          <a:p>
            <a:pPr>
              <a:buFont typeface="Wingdings" pitchFamily="2" charset="2"/>
              <a:buChar char="Ø"/>
            </a:pPr>
            <a:r>
              <a:rPr lang="en-US" dirty="0"/>
              <a:t>Early detection and diagnosis.</a:t>
            </a:r>
          </a:p>
          <a:p>
            <a:pPr>
              <a:buFont typeface="Wingdings" pitchFamily="2" charset="2"/>
              <a:buChar char="Ø"/>
            </a:pPr>
            <a:r>
              <a:rPr lang="en-US" dirty="0"/>
              <a:t>Personalized treatment planning.</a:t>
            </a:r>
          </a:p>
          <a:p>
            <a:pPr>
              <a:buFont typeface="Wingdings" pitchFamily="2" charset="2"/>
              <a:buChar char="Ø"/>
            </a:pPr>
            <a:r>
              <a:rPr lang="en-US" dirty="0"/>
              <a:t>Remote monitoring and support.</a:t>
            </a:r>
          </a:p>
          <a:p>
            <a:pPr>
              <a:buFont typeface="Wingdings" pitchFamily="2" charset="2"/>
              <a:buChar char="Ø"/>
            </a:pPr>
            <a:r>
              <a:rPr lang="en-US" dirty="0"/>
              <a:t>Decision support tools.</a:t>
            </a:r>
          </a:p>
          <a:p>
            <a:pPr>
              <a:buFont typeface="Wingdings" pitchFamily="2" charset="2"/>
              <a:buChar char="Ø"/>
            </a:pPr>
            <a:r>
              <a:rPr lang="en-US" dirty="0"/>
              <a:t>Public health surveillance and intervention.</a:t>
            </a:r>
          </a:p>
          <a:p>
            <a:pPr>
              <a:buFont typeface="Wingdings" pitchFamily="2" charset="2"/>
              <a:buChar char="Ø"/>
            </a:pPr>
            <a:r>
              <a:rPr lang="en-US" dirty="0"/>
              <a:t>Research and innovation.</a:t>
            </a:r>
          </a:p>
          <a:p>
            <a:pPr>
              <a:buFont typeface="Wingdings" pitchFamily="2" charset="2"/>
              <a:buChar char="Ø"/>
            </a:pPr>
            <a:r>
              <a:rPr lang="en-US" dirty="0"/>
              <a:t>Community engagement and education.</a:t>
            </a:r>
          </a:p>
          <a:p>
            <a:pPr marL="0" indent="0">
              <a:buNone/>
            </a:pPr>
            <a:r>
              <a:rPr lang="en-US" sz="2400" dirty="0"/>
              <a:t> </a:t>
            </a:r>
          </a:p>
          <a:p>
            <a:pPr marL="0" indent="0">
              <a:buNone/>
            </a:pP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057400"/>
            <a:ext cx="2057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1524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6139" y="156309"/>
            <a:ext cx="2016962" cy="400110"/>
          </a:xfrm>
          <a:prstGeom prst="rect">
            <a:avLst/>
          </a:prstGeom>
          <a:noFill/>
        </p:spPr>
        <p:txBody>
          <a:bodyPr wrap="none" lIns="91440" tIns="45720" rIns="91440" bIns="45720">
            <a:spAutoFit/>
          </a:bodyPr>
          <a:lstStyle/>
          <a:p>
            <a:pPr algn="ctr"/>
            <a:r>
              <a:rPr lang="en-US" sz="2000" b="1" dirty="0" smtClean="0">
                <a:ln w="9525">
                  <a:solidFill>
                    <a:schemeClr val="bg1"/>
                  </a:solidFill>
                  <a:prstDash val="solid"/>
                </a:ln>
                <a:effectLst>
                  <a:outerShdw blurRad="12700" dist="38100" dir="2700000" algn="tl" rotWithShape="0">
                    <a:schemeClr val="bg1">
                      <a:lumMod val="50000"/>
                    </a:schemeClr>
                  </a:outerShdw>
                </a:effectLst>
              </a:rPr>
              <a:t>Spiral Integration</a:t>
            </a:r>
            <a:endPar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01893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EE2660-18E5-686E-013B-A559E1FD1A3B}"/>
              </a:ext>
            </a:extLst>
          </p:cNvPr>
          <p:cNvSpPr>
            <a:spLocks noGrp="1"/>
          </p:cNvSpPr>
          <p:nvPr>
            <p:ph type="title"/>
          </p:nvPr>
        </p:nvSpPr>
        <p:spPr>
          <a:xfrm>
            <a:off x="533400" y="406399"/>
            <a:ext cx="8077200" cy="873126"/>
          </a:xfrm>
        </p:spPr>
        <p:txBody>
          <a:bodyPr>
            <a:normAutofit/>
          </a:bodyPr>
          <a:lstStyle/>
          <a:p>
            <a:r>
              <a:rPr lang="en-US" sz="4000" dirty="0" smtClean="0">
                <a:solidFill>
                  <a:schemeClr val="accent4">
                    <a:lumMod val="75000"/>
                  </a:schemeClr>
                </a:solidFill>
                <a:latin typeface="Calibri" pitchFamily="34" charset="0"/>
              </a:rPr>
              <a:t>Suggested </a:t>
            </a:r>
            <a:r>
              <a:rPr lang="en-US" sz="4000" dirty="0">
                <a:solidFill>
                  <a:schemeClr val="accent4">
                    <a:lumMod val="75000"/>
                  </a:schemeClr>
                </a:solidFill>
                <a:latin typeface="Calibri" pitchFamily="34" charset="0"/>
              </a:rPr>
              <a:t>Research Article</a:t>
            </a:r>
            <a:endParaRPr lang="en-US" sz="4000" dirty="0"/>
          </a:p>
        </p:txBody>
      </p:sp>
      <p:sp>
        <p:nvSpPr>
          <p:cNvPr id="3" name="Content Placeholder 2">
            <a:extLst>
              <a:ext uri="{FF2B5EF4-FFF2-40B4-BE49-F238E27FC236}">
                <a16:creationId xmlns="" xmlns:a16="http://schemas.microsoft.com/office/drawing/2014/main" id="{3A9B65BA-AA02-07DB-52F5-74C703F7CEE2}"/>
              </a:ext>
            </a:extLst>
          </p:cNvPr>
          <p:cNvSpPr>
            <a:spLocks noGrp="1"/>
          </p:cNvSpPr>
          <p:nvPr>
            <p:ph sz="half" idx="1"/>
          </p:nvPr>
        </p:nvSpPr>
        <p:spPr>
          <a:xfrm>
            <a:off x="381000" y="1041398"/>
            <a:ext cx="8229600" cy="558802"/>
          </a:xfrm>
        </p:spPr>
        <p:txBody>
          <a:bodyPr>
            <a:normAutofit/>
          </a:bodyPr>
          <a:lstStyle/>
          <a:p>
            <a:pPr marL="0" indent="0">
              <a:buNone/>
            </a:pPr>
            <a:r>
              <a:rPr lang="en-US" dirty="0"/>
              <a:t>Link: https://pubmed.ncbi.nlm.nih.gov/37078654/</a:t>
            </a:r>
          </a:p>
          <a:p>
            <a:pPr marL="0" indent="0">
              <a:buNone/>
            </a:pPr>
            <a:endParaRPr lang="en-US" dirty="0"/>
          </a:p>
          <a:p>
            <a:pPr marL="0" indent="0">
              <a:buNone/>
            </a:pPr>
            <a:endParaRPr lang="en-US" dirty="0"/>
          </a:p>
        </p:txBody>
      </p:sp>
      <p:sp>
        <p:nvSpPr>
          <p:cNvPr id="4" name="Content Placeholder 3">
            <a:extLst>
              <a:ext uri="{FF2B5EF4-FFF2-40B4-BE49-F238E27FC236}">
                <a16:creationId xmlns="" xmlns:a16="http://schemas.microsoft.com/office/drawing/2014/main" id="{19F370F6-C32D-2F2E-BC26-CEB3F52C05CE}"/>
              </a:ext>
            </a:extLst>
          </p:cNvPr>
          <p:cNvSpPr>
            <a:spLocks noGrp="1"/>
          </p:cNvSpPr>
          <p:nvPr>
            <p:ph sz="half" idx="2"/>
          </p:nvPr>
        </p:nvSpPr>
        <p:spPr>
          <a:xfrm>
            <a:off x="4648200" y="1600200"/>
            <a:ext cx="4038600" cy="4983162"/>
          </a:xfrm>
        </p:spPr>
        <p:txBody>
          <a:bodyPr>
            <a:normAutofit/>
          </a:bodyPr>
          <a:lstStyle/>
          <a:p>
            <a:pPr marL="0" indent="0" algn="l">
              <a:buNone/>
            </a:pPr>
            <a:endParaRPr lang="en-US" sz="2400" i="0" dirty="0">
              <a:solidFill>
                <a:srgbClr val="000000"/>
              </a:solidFill>
              <a:effectLst/>
              <a:latin typeface="Times New Roman" panose="02020603050405020304" pitchFamily="18" charset="0"/>
            </a:endParaRPr>
          </a:p>
          <a:p>
            <a:pPr marL="0" indent="0">
              <a:buNone/>
            </a:pPr>
            <a:endParaRPr lang="en-US" dirty="0"/>
          </a:p>
        </p:txBody>
      </p:sp>
      <p:sp>
        <p:nvSpPr>
          <p:cNvPr id="6" name="Slide Number Placeholder 5">
            <a:extLst>
              <a:ext uri="{FF2B5EF4-FFF2-40B4-BE49-F238E27FC236}">
                <a16:creationId xmlns="" xmlns:a16="http://schemas.microsoft.com/office/drawing/2014/main" id="{9B7E28B6-F8EF-2DF6-8E6B-33B7204AB33E}"/>
              </a:ext>
            </a:extLst>
          </p:cNvPr>
          <p:cNvSpPr>
            <a:spLocks noGrp="1"/>
          </p:cNvSpPr>
          <p:nvPr>
            <p:ph type="sldNum" sz="quarter" idx="12"/>
          </p:nvPr>
        </p:nvSpPr>
        <p:spPr>
          <a:xfrm>
            <a:off x="76199" y="363343"/>
            <a:ext cx="1828801" cy="322458"/>
          </a:xfrm>
        </p:spPr>
        <p:txBody>
          <a:bodyPr/>
          <a:lstStyle/>
          <a:p>
            <a:pPr>
              <a:defRPr/>
            </a:pPr>
            <a:r>
              <a:rPr lang="en-GB" b="1" dirty="0"/>
              <a:t>Spiral Integration    </a:t>
            </a:r>
            <a:fld id="{7A259807-4E02-4090-954C-8862AE38006D}" type="slidenum">
              <a:rPr lang="en-US" b="1"/>
              <a:pPr>
                <a:defRPr/>
              </a:pPr>
              <a:t>29</a:t>
            </a:fld>
            <a:endParaRPr lang="en-US" b="1" dirty="0"/>
          </a:p>
        </p:txBody>
      </p:sp>
      <p:pic>
        <p:nvPicPr>
          <p:cNvPr id="7" name="Picture 6">
            <a:extLst>
              <a:ext uri="{FF2B5EF4-FFF2-40B4-BE49-F238E27FC236}">
                <a16:creationId xmlns="" xmlns:a16="http://schemas.microsoft.com/office/drawing/2014/main" id="{2F20C1C9-AFC1-079A-E005-6AAD333F8E62}"/>
              </a:ext>
            </a:extLst>
          </p:cNvPr>
          <p:cNvPicPr>
            <a:picLocks noChangeAspect="1"/>
          </p:cNvPicPr>
          <p:nvPr/>
        </p:nvPicPr>
        <p:blipFill>
          <a:blip r:embed="rId2"/>
          <a:stretch>
            <a:fillRect/>
          </a:stretch>
        </p:blipFill>
        <p:spPr>
          <a:xfrm>
            <a:off x="76199" y="3237172"/>
            <a:ext cx="8610601" cy="3119177"/>
          </a:xfrm>
          <a:prstGeom prst="rect">
            <a:avLst/>
          </a:prstGeom>
        </p:spPr>
      </p:pic>
      <p:pic>
        <p:nvPicPr>
          <p:cNvPr id="9" name="Picture 8">
            <a:extLst>
              <a:ext uri="{FF2B5EF4-FFF2-40B4-BE49-F238E27FC236}">
                <a16:creationId xmlns="" xmlns:a16="http://schemas.microsoft.com/office/drawing/2014/main" id="{FAB1AD10-B5E1-70E4-1557-F8AB116577DE}"/>
              </a:ext>
            </a:extLst>
          </p:cNvPr>
          <p:cNvPicPr>
            <a:picLocks noChangeAspect="1"/>
          </p:cNvPicPr>
          <p:nvPr/>
        </p:nvPicPr>
        <p:blipFill>
          <a:blip r:embed="rId3"/>
          <a:stretch>
            <a:fillRect/>
          </a:stretch>
        </p:blipFill>
        <p:spPr>
          <a:xfrm>
            <a:off x="381000" y="1519943"/>
            <a:ext cx="8610598" cy="1634418"/>
          </a:xfrm>
          <a:prstGeom prst="rect">
            <a:avLst/>
          </a:prstGeom>
        </p:spPr>
      </p:pic>
      <p:sp>
        <p:nvSpPr>
          <p:cNvPr id="8" name="Rectangle 7"/>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762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2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pPr>
              <a:buNone/>
            </a:pPr>
            <a:r>
              <a:rPr lang="en-US" dirty="0"/>
              <a:t> </a:t>
            </a:r>
          </a:p>
        </p:txBody>
      </p:sp>
      <p:sp>
        <p:nvSpPr>
          <p:cNvPr id="13" name="Content Placeholder 12"/>
          <p:cNvSpPr>
            <a:spLocks noGrp="1"/>
          </p:cNvSpPr>
          <p:nvPr>
            <p:ph sz="quarter" idx="4"/>
          </p:nvPr>
        </p:nvSpPr>
        <p:spPr>
          <a:xfrm>
            <a:off x="4645025" y="1676400"/>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7" name="Slide Number Placeholder 6">
            <a:extLst>
              <a:ext uri="{FF2B5EF4-FFF2-40B4-BE49-F238E27FC236}">
                <a16:creationId xmlns="" xmlns:a16="http://schemas.microsoft.com/office/drawing/2014/main" id="{FA42A190-FE40-7BD7-BB63-1FA074E5FBA2}"/>
              </a:ext>
            </a:extLst>
          </p:cNvPr>
          <p:cNvSpPr>
            <a:spLocks noGrp="1"/>
          </p:cNvSpPr>
          <p:nvPr>
            <p:ph type="sldNum" sz="quarter" idx="12"/>
          </p:nvPr>
        </p:nvSpPr>
        <p:spPr/>
        <p:txBody>
          <a:bodyPr/>
          <a:lstStyle/>
          <a:p>
            <a:pPr>
              <a:defRPr/>
            </a:pPr>
            <a:fld id="{1FB91A49-D5F3-4578-872E-65604690CDEB}" type="slidenum">
              <a:rPr lang="en-US" smtClean="0"/>
              <a:pPr>
                <a:defRPr/>
              </a:pPr>
              <a:t>3</a:t>
            </a:fld>
            <a:endParaRPr lang="en-US" dirty="0"/>
          </a:p>
        </p:txBody>
      </p:sp>
      <p:sp>
        <p:nvSpPr>
          <p:cNvPr id="2" name="Rectangle 1"/>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30</a:t>
            </a:fld>
            <a:endParaRPr lang="en-US" dirty="0"/>
          </a:p>
        </p:txBody>
      </p:sp>
      <p:sp>
        <p:nvSpPr>
          <p:cNvPr id="5" name="Rectangle 4"/>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txBox="1">
            <a:spLocks/>
          </p:cNvSpPr>
          <p:nvPr/>
        </p:nvSpPr>
        <p:spPr>
          <a:xfrm>
            <a:off x="228600" y="2667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11"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a:t>
            </a:r>
            <a:r>
              <a:rPr lang="en-US" sz="2800" dirty="0" smtClean="0">
                <a:solidFill>
                  <a:srgbClr val="202124"/>
                </a:solidFill>
              </a:rPr>
              <a:t>Library</a:t>
            </a:r>
            <a:endParaRPr lang="en-US" sz="2800" dirty="0">
              <a:solidFill>
                <a:srgbClr val="202124"/>
              </a:solidFill>
            </a:endParaRPr>
          </a:p>
          <a:p>
            <a:pPr marL="514350" indent="-514350">
              <a:buFont typeface="+mj-lt"/>
              <a:buAutoNum type="alphaLcParenR"/>
            </a:pPr>
            <a:r>
              <a:rPr lang="en-US" sz="2800" dirty="0">
                <a:solidFill>
                  <a:srgbClr val="202124"/>
                </a:solidFill>
              </a:rPr>
              <a:t>On Home Page, click on the </a:t>
            </a:r>
            <a:r>
              <a:rPr lang="en-US" sz="2800" dirty="0" smtClean="0">
                <a:solidFill>
                  <a:srgbClr val="202124"/>
                </a:solidFill>
              </a:rPr>
              <a:t>INSTITUTES</a:t>
            </a:r>
            <a:endParaRPr lang="en-US" sz="2800" dirty="0">
              <a:solidFill>
                <a:srgbClr val="202124"/>
              </a:solidFill>
            </a:endParaRP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a:t>
            </a:r>
            <a:r>
              <a:rPr lang="en-US" sz="2800" dirty="0" smtClean="0">
                <a:solidFill>
                  <a:srgbClr val="202124"/>
                </a:solidFill>
              </a:rPr>
              <a:t>HNDL</a:t>
            </a:r>
            <a:endParaRPr lang="en-US" sz="2800" dirty="0">
              <a:solidFill>
                <a:srgbClr val="202124"/>
              </a:solidFill>
            </a:endParaRPr>
          </a:p>
          <a:p>
            <a:pPr marL="514350" indent="-514350">
              <a:buFont typeface="+mj-lt"/>
              <a:buAutoNum type="alphaLcParenR"/>
            </a:pPr>
            <a:r>
              <a:rPr lang="en-US" sz="2800" dirty="0">
                <a:solidFill>
                  <a:srgbClr val="202124"/>
                </a:solidFill>
              </a:rPr>
              <a:t>Select your desired </a:t>
            </a:r>
            <a:r>
              <a:rPr lang="en-US" sz="2800" dirty="0" smtClean="0">
                <a:solidFill>
                  <a:srgbClr val="202124"/>
                </a:solidFill>
              </a:rPr>
              <a:t>Institute</a:t>
            </a:r>
            <a:endParaRPr lang="en-US" sz="2800" dirty="0">
              <a:solidFill>
                <a:srgbClr val="202124"/>
              </a:solidFill>
            </a:endParaRP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a:t>
            </a:r>
            <a:r>
              <a:rPr lang="en-US" sz="2800" dirty="0" smtClean="0">
                <a:solidFill>
                  <a:srgbClr val="000000"/>
                </a:solidFill>
              </a:rPr>
              <a:t>journal</a:t>
            </a:r>
            <a:endParaRPr lang="en-US" sz="2800" dirty="0"/>
          </a:p>
        </p:txBody>
      </p:sp>
    </p:spTree>
    <p:extLst>
      <p:ext uri="{BB962C8B-B14F-4D97-AF65-F5344CB8AC3E}">
        <p14:creationId xmlns:p14="http://schemas.microsoft.com/office/powerpoint/2010/main" val="572029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rPr>
              <a:t>Learning Resources</a:t>
            </a:r>
          </a:p>
        </p:txBody>
      </p:sp>
      <p:sp>
        <p:nvSpPr>
          <p:cNvPr id="3" name="Content Placeholder 2"/>
          <p:cNvSpPr>
            <a:spLocks noGrp="1"/>
          </p:cNvSpPr>
          <p:nvPr>
            <p:ph idx="1"/>
          </p:nvPr>
        </p:nvSpPr>
        <p:spPr/>
        <p:txBody>
          <a:bodyPr/>
          <a:lstStyle/>
          <a:p>
            <a:pPr>
              <a:lnSpc>
                <a:spcPct val="150000"/>
              </a:lnSpc>
            </a:pPr>
            <a:r>
              <a:rPr lang="en-US" sz="2400" dirty="0"/>
              <a:t>Tex</a:t>
            </a:r>
            <a:r>
              <a:rPr lang="en-GB" sz="2400" dirty="0"/>
              <a:t>tb</a:t>
            </a:r>
            <a:r>
              <a:rPr lang="en-US" sz="2400" dirty="0"/>
              <a:t>ook of Biochemistry, Lippincott 8</a:t>
            </a:r>
            <a:r>
              <a:rPr lang="en-US" sz="2400" baseline="30000" dirty="0"/>
              <a:t>th</a:t>
            </a:r>
            <a:r>
              <a:rPr lang="en-US" sz="2400" dirty="0"/>
              <a:t> edition</a:t>
            </a:r>
            <a:r>
              <a:rPr lang="en-GB" sz="2400" dirty="0"/>
              <a:t>, chapter no.27, page no. 717-753. </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9" name="Slide Number Placeholder 8">
            <a:extLst>
              <a:ext uri="{FF2B5EF4-FFF2-40B4-BE49-F238E27FC236}">
                <a16:creationId xmlns=""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31</a:t>
            </a:fld>
            <a:endParaRPr lang="en-US" dirty="0"/>
          </a:p>
        </p:txBody>
      </p:sp>
      <p:sp>
        <p:nvSpPr>
          <p:cNvPr id="5" name="Rectangle 4"/>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751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922EB7-0C62-FF8B-5B61-151BBED603C0}"/>
              </a:ext>
            </a:extLst>
          </p:cNvPr>
          <p:cNvSpPr>
            <a:spLocks noGrp="1"/>
          </p:cNvSpPr>
          <p:nvPr>
            <p:ph type="title"/>
          </p:nvPr>
        </p:nvSpPr>
        <p:spPr/>
        <p:txBody>
          <a:bodyPr>
            <a:normAutofit/>
          </a:bodyPr>
          <a:lstStyle/>
          <a:p>
            <a:r>
              <a:rPr lang="en-US" sz="4000" dirty="0" err="1" smtClean="0">
                <a:solidFill>
                  <a:schemeClr val="accent4"/>
                </a:solidFill>
              </a:rPr>
              <a:t>equence</a:t>
            </a:r>
            <a:r>
              <a:rPr lang="en-US" sz="4000" dirty="0" smtClean="0">
                <a:solidFill>
                  <a:schemeClr val="accent4"/>
                </a:solidFill>
              </a:rPr>
              <a:t> </a:t>
            </a:r>
            <a:r>
              <a:rPr lang="en-US" sz="4000" dirty="0">
                <a:solidFill>
                  <a:schemeClr val="accent4"/>
                </a:solidFill>
              </a:rPr>
              <a:t>of LGIS</a:t>
            </a:r>
          </a:p>
        </p:txBody>
      </p:sp>
      <p:sp>
        <p:nvSpPr>
          <p:cNvPr id="5" name="Slide Number Placeholder 4">
            <a:extLst>
              <a:ext uri="{FF2B5EF4-FFF2-40B4-BE49-F238E27FC236}">
                <a16:creationId xmlns="" xmlns:a16="http://schemas.microsoft.com/office/drawing/2014/main" id="{303C9E60-F25B-4513-0D0B-2A653185F0D4}"/>
              </a:ext>
            </a:extLst>
          </p:cNvPr>
          <p:cNvSpPr>
            <a:spLocks noGrp="1"/>
          </p:cNvSpPr>
          <p:nvPr>
            <p:ph type="sldNum" sz="quarter" idx="12"/>
          </p:nvPr>
        </p:nvSpPr>
        <p:spPr/>
        <p:txBody>
          <a:bodyPr/>
          <a:lstStyle/>
          <a:p>
            <a:pPr>
              <a:defRPr/>
            </a:pPr>
            <a:fld id="{BDA394D7-9785-4BE5-AFD5-4F918A689025}" type="slidenum">
              <a:rPr lang="en-US" smtClean="0"/>
              <a:pPr>
                <a:defRPr/>
              </a:pPr>
              <a:t>4</a:t>
            </a:fld>
            <a:endParaRPr lang="en-US" dirty="0"/>
          </a:p>
        </p:txBody>
      </p:sp>
      <p:sp>
        <p:nvSpPr>
          <p:cNvPr id="6" name="Rectangle 5"/>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90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187" y="381000"/>
            <a:ext cx="8625625" cy="6477000"/>
          </a:xfrm>
          <a:prstGeom prst="rect">
            <a:avLst/>
          </a:prstGeom>
        </p:spPr>
        <p:txBody>
          <a:bodyPr>
            <a:normAutofit/>
          </a:bodyPr>
          <a:lstStyle/>
          <a:p>
            <a:pPr marL="0" indent="0" algn="ctr">
              <a:buNone/>
            </a:pPr>
            <a:r>
              <a:rPr lang="en-US" sz="4000" dirty="0">
                <a:solidFill>
                  <a:schemeClr val="accent4">
                    <a:lumMod val="75000"/>
                  </a:schemeClr>
                </a:solidFill>
              </a:rPr>
              <a:t>Learning Objectives</a:t>
            </a:r>
          </a:p>
          <a:p>
            <a:pPr marL="0" indent="0">
              <a:buNone/>
            </a:pPr>
            <a:endParaRPr lang="en-US" sz="1800" dirty="0"/>
          </a:p>
          <a:p>
            <a:pPr marL="0" indent="0">
              <a:buNone/>
            </a:pPr>
            <a:r>
              <a:rPr lang="en-US" sz="2800" dirty="0"/>
              <a:t>At the end of the </a:t>
            </a:r>
            <a:r>
              <a:rPr lang="en-GB" sz="2800" dirty="0"/>
              <a:t>lecture</a:t>
            </a:r>
            <a:r>
              <a:rPr lang="en-US" sz="2800" dirty="0"/>
              <a:t>, students will be able to</a:t>
            </a:r>
            <a:r>
              <a:rPr lang="en-GB" sz="2800" dirty="0"/>
              <a:t>:</a:t>
            </a:r>
            <a:endParaRPr lang="en-US" sz="2800" dirty="0"/>
          </a:p>
          <a:p>
            <a:pPr marL="0" indent="0">
              <a:buNone/>
            </a:pPr>
            <a:r>
              <a:rPr lang="en-US" sz="2800" dirty="0"/>
              <a:t>Explain </a:t>
            </a:r>
          </a:p>
          <a:p>
            <a:pPr>
              <a:buFont typeface="Wingdings" panose="05000000000000000000" pitchFamily="2" charset="2"/>
              <a:buChar char="Ø"/>
            </a:pPr>
            <a:r>
              <a:rPr lang="en-US" sz="2800" dirty="0"/>
              <a:t>Calculation of caloric requirement of a person.</a:t>
            </a:r>
          </a:p>
          <a:p>
            <a:pPr>
              <a:buFont typeface="Wingdings" panose="05000000000000000000" pitchFamily="2" charset="2"/>
              <a:buChar char="Ø"/>
            </a:pPr>
            <a:r>
              <a:rPr lang="en-US" sz="2800" dirty="0"/>
              <a:t>Starvation</a:t>
            </a:r>
            <a:r>
              <a:rPr lang="en-US" sz="2800" dirty="0" smtClean="0"/>
              <a:t>.</a:t>
            </a:r>
            <a:endParaRPr lang="en-US" sz="2800" dirty="0"/>
          </a:p>
          <a:p>
            <a:pPr>
              <a:buFont typeface="Wingdings" panose="05000000000000000000" pitchFamily="2" charset="2"/>
              <a:buChar char="Ø"/>
            </a:pPr>
            <a:r>
              <a:rPr lang="en-US" sz="2800" dirty="0" smtClean="0"/>
              <a:t>Dietary </a:t>
            </a:r>
            <a:r>
              <a:rPr lang="en-US" sz="2800" dirty="0"/>
              <a:t>fiber.</a:t>
            </a:r>
          </a:p>
          <a:p>
            <a:pPr marL="0" indent="0">
              <a:buNone/>
            </a:pPr>
            <a:r>
              <a:rPr lang="en-US" sz="2800" dirty="0" smtClean="0"/>
              <a:t>.</a:t>
            </a:r>
            <a:endParaRPr lang="en-US" sz="2800" dirty="0"/>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endParaRPr lang="en-US" sz="2400" dirty="0"/>
          </a:p>
        </p:txBody>
      </p:sp>
      <p:sp>
        <p:nvSpPr>
          <p:cNvPr id="9" name="Slide Number Placeholder 8">
            <a:extLst>
              <a:ext uri="{FF2B5EF4-FFF2-40B4-BE49-F238E27FC236}">
                <a16:creationId xmlns="" xmlns:a16="http://schemas.microsoft.com/office/drawing/2014/main" id="{D42BD85A-21F8-9D50-AC01-8943F13144B0}"/>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dirty="0"/>
          </a:p>
        </p:txBody>
      </p:sp>
      <p:sp>
        <p:nvSpPr>
          <p:cNvPr id="4" name="Rectangle 3"/>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06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14" name="Title 1"/>
          <p:cNvSpPr>
            <a:spLocks noGrp="1"/>
          </p:cNvSpPr>
          <p:nvPr>
            <p:ph type="title"/>
          </p:nvPr>
        </p:nvSpPr>
        <p:spPr>
          <a:xfrm>
            <a:off x="-228600" y="819655"/>
            <a:ext cx="5763491" cy="868362"/>
          </a:xfrm>
        </p:spPr>
        <p:txBody>
          <a:bodyPr>
            <a:normAutofit/>
          </a:bodyPr>
          <a:lstStyle/>
          <a:p>
            <a:pPr algn="ctr">
              <a:defRPr/>
            </a:pPr>
            <a:r>
              <a:rPr lang="en-US" sz="4000" b="1" u="sng" dirty="0">
                <a:solidFill>
                  <a:schemeClr val="accent1">
                    <a:lumMod val="50000"/>
                  </a:schemeClr>
                </a:solidFill>
              </a:rPr>
              <a:t>CALORIE:</a:t>
            </a:r>
          </a:p>
        </p:txBody>
      </p:sp>
      <p:sp>
        <p:nvSpPr>
          <p:cNvPr id="12" name="Content Placeholder 11">
            <a:extLst>
              <a:ext uri="{FF2B5EF4-FFF2-40B4-BE49-F238E27FC236}">
                <a16:creationId xmlns="" xmlns:a16="http://schemas.microsoft.com/office/drawing/2014/main" id="{B1E20F8F-F9DA-E02C-B2D4-6BB9314384C2}"/>
              </a:ext>
            </a:extLst>
          </p:cNvPr>
          <p:cNvSpPr>
            <a:spLocks noGrp="1"/>
          </p:cNvSpPr>
          <p:nvPr>
            <p:ph idx="1"/>
          </p:nvPr>
        </p:nvSpPr>
        <p:spPr>
          <a:xfrm>
            <a:off x="394854" y="1905000"/>
            <a:ext cx="8368146" cy="4191000"/>
          </a:xfrm>
        </p:spPr>
        <p:txBody>
          <a:bodyPr>
            <a:normAutofit/>
          </a:bodyPr>
          <a:lstStyle/>
          <a:p>
            <a:pPr>
              <a:buFont typeface="Wingdings" panose="05000000000000000000" pitchFamily="2" charset="2"/>
              <a:buChar char="Ø"/>
            </a:pPr>
            <a:r>
              <a:rPr lang="en-US" sz="2800" dirty="0">
                <a:solidFill>
                  <a:schemeClr val="tx1">
                    <a:lumMod val="95000"/>
                    <a:lumOff val="5000"/>
                  </a:schemeClr>
                </a:solidFill>
              </a:rPr>
              <a:t>A calorie is a unit of energy that measures how much energy food provides to the body.</a:t>
            </a:r>
          </a:p>
          <a:p>
            <a:pPr marL="0" indent="0">
              <a:buNone/>
            </a:pPr>
            <a:endParaRPr lang="en-US" sz="2800" dirty="0">
              <a:solidFill>
                <a:schemeClr val="tx1">
                  <a:lumMod val="95000"/>
                  <a:lumOff val="5000"/>
                </a:schemeClr>
              </a:solidFill>
            </a:endParaRPr>
          </a:p>
          <a:p>
            <a:pPr>
              <a:buFont typeface="Wingdings" panose="05000000000000000000" pitchFamily="2" charset="2"/>
              <a:buChar char="Ø"/>
            </a:pPr>
            <a:r>
              <a:rPr lang="en-US" sz="2800" dirty="0">
                <a:solidFill>
                  <a:schemeClr val="tx1">
                    <a:lumMod val="95000"/>
                    <a:lumOff val="5000"/>
                  </a:schemeClr>
                </a:solidFill>
              </a:rPr>
              <a:t>The body needs calories to work as it should.</a:t>
            </a:r>
          </a:p>
        </p:txBody>
      </p:sp>
      <p:sp>
        <p:nvSpPr>
          <p:cNvPr id="6" name="Slide Number Placeholder 5">
            <a:extLst>
              <a:ext uri="{FF2B5EF4-FFF2-40B4-BE49-F238E27FC236}">
                <a16:creationId xmlns=""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6</a:t>
            </a:fld>
            <a:endParaRPr lang="en-US" dirty="0"/>
          </a:p>
        </p:txBody>
      </p:sp>
      <p:sp>
        <p:nvSpPr>
          <p:cNvPr id="8" name="Rectangle 7"/>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8671" y="287923"/>
            <a:ext cx="1736373" cy="369332"/>
          </a:xfrm>
          <a:prstGeom prst="rect">
            <a:avLst/>
          </a:prstGeom>
          <a:noFill/>
        </p:spPr>
        <p:txBody>
          <a:bodyPr wrap="none" lIns="91440" tIns="45720" rIns="91440" bIns="45720">
            <a:spAutoFit/>
          </a:bodyPr>
          <a:lstStyle/>
          <a:p>
            <a:pPr algn="ctr"/>
            <a:r>
              <a:rPr lang="en-US" b="1" dirty="0"/>
              <a:t>Core Knowledge</a:t>
            </a:r>
            <a:endParaRPr lang="en-US" b="1" dirty="0"/>
          </a:p>
        </p:txBody>
      </p:sp>
    </p:spTree>
    <p:extLst>
      <p:ext uri="{BB962C8B-B14F-4D97-AF65-F5344CB8AC3E}">
        <p14:creationId xmlns:p14="http://schemas.microsoft.com/office/powerpoint/2010/main" val="42050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457200" y="528844"/>
            <a:ext cx="7848600" cy="1143000"/>
          </a:xfrm>
        </p:spPr>
        <p:txBody>
          <a:bodyPr>
            <a:normAutofit fontScale="90000"/>
          </a:bodyPr>
          <a:lstStyle/>
          <a:p>
            <a:r>
              <a:rPr lang="en-US" sz="4000" b="1" dirty="0">
                <a:solidFill>
                  <a:schemeClr val="tx2">
                    <a:lumMod val="50000"/>
                  </a:schemeClr>
                </a:solidFill>
              </a:rPr>
              <a:t>CALCULATION OF CALORIC REQUIREMENT OF A PERSON</a:t>
            </a: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a:xfrm>
            <a:off x="76200" y="1832800"/>
            <a:ext cx="8991600" cy="4373563"/>
          </a:xfrm>
        </p:spPr>
        <p:txBody>
          <a:bodyPr>
            <a:normAutofit/>
          </a:bodyPr>
          <a:lstStyle/>
          <a:p>
            <a:r>
              <a:rPr lang="en-US" sz="2800" dirty="0"/>
              <a:t>There are six needs which must be met by food:</a:t>
            </a:r>
          </a:p>
          <a:p>
            <a:pPr marL="514350" indent="-514350">
              <a:buAutoNum type="arabicParenR"/>
            </a:pPr>
            <a:r>
              <a:rPr lang="en-US" sz="2800" b="1" u="sng" dirty="0"/>
              <a:t>Basal metabolism/Basal energy expenditure:</a:t>
            </a:r>
          </a:p>
          <a:p>
            <a:pPr>
              <a:buFont typeface="Wingdings" panose="05000000000000000000" pitchFamily="2" charset="2"/>
              <a:buChar char="Ø"/>
            </a:pPr>
            <a:r>
              <a:rPr lang="en-US" sz="2800" dirty="0"/>
              <a:t>These are calories used by an individual at complete physical or mental rest and have not taken food at least 14 hours before the measurement                                                  of BMR.</a:t>
            </a:r>
          </a:p>
        </p:txBody>
      </p:sp>
      <p:sp>
        <p:nvSpPr>
          <p:cNvPr id="8" name="TextBox 7">
            <a:extLst>
              <a:ext uri="{FF2B5EF4-FFF2-40B4-BE49-F238E27FC236}">
                <a16:creationId xmlns="" xmlns:a16="http://schemas.microsoft.com/office/drawing/2014/main" id="{F0F02F3B-7F15-E46D-60D3-71B37C0ACBE6}"/>
              </a:ext>
            </a:extLst>
          </p:cNvPr>
          <p:cNvSpPr txBox="1"/>
          <p:nvPr/>
        </p:nvSpPr>
        <p:spPr>
          <a:xfrm>
            <a:off x="76200" y="4690455"/>
            <a:ext cx="5029200" cy="1815882"/>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These are needed for working of internal body organs and maintaining muscle tone.</a:t>
            </a:r>
          </a:p>
          <a:p>
            <a:endParaRPr lang="en-US" sz="2800" dirty="0"/>
          </a:p>
        </p:txBody>
      </p:sp>
      <p:sp>
        <p:nvSpPr>
          <p:cNvPr id="9" name="Rectangle 8"/>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39328"/>
            <a:ext cx="3639821" cy="369332"/>
          </a:xfrm>
          <a:prstGeom prst="rect">
            <a:avLst/>
          </a:prstGeom>
          <a:noFill/>
        </p:spPr>
        <p:txBody>
          <a:bodyPr wrap="square" lIns="91440" tIns="45720" rIns="91440" bIns="45720">
            <a:spAutoFit/>
          </a:bodyPr>
          <a:lstStyle/>
          <a:p>
            <a:r>
              <a:rPr lang="en-US" b="1" dirty="0"/>
              <a:t>Core Knowledge</a:t>
            </a:r>
            <a:endParaRPr lang="en-US" b="1" dirty="0"/>
          </a:p>
        </p:txBody>
      </p:sp>
    </p:spTree>
    <p:extLst>
      <p:ext uri="{BB962C8B-B14F-4D97-AF65-F5344CB8AC3E}">
        <p14:creationId xmlns:p14="http://schemas.microsoft.com/office/powerpoint/2010/main" val="268324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187" y="381000"/>
            <a:ext cx="8625625" cy="6477000"/>
          </a:xfrm>
          <a:prstGeom prst="rect">
            <a:avLst/>
          </a:prstGeom>
        </p:spPr>
        <p:txBody>
          <a:bodyPr>
            <a:normAutofit/>
          </a:bodyPr>
          <a:lstStyle/>
          <a:p>
            <a:pPr marL="0" indent="0">
              <a:buNone/>
            </a:pPr>
            <a:endParaRPr lang="en-US" sz="2400" dirty="0" smtClean="0"/>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endParaRPr lang="en-US" sz="2400" dirty="0" smtClean="0"/>
          </a:p>
          <a:p>
            <a:pPr marL="457200" indent="-457200">
              <a:buFont typeface="Wingdings" panose="05000000000000000000" pitchFamily="2" charset="2"/>
              <a:buChar char="Ø"/>
            </a:pPr>
            <a:r>
              <a:rPr lang="en-US" sz="2400" dirty="0" smtClean="0"/>
              <a:t>It </a:t>
            </a:r>
            <a:r>
              <a:rPr lang="en-US" sz="2400" dirty="0"/>
              <a:t>is directly proportional to body weight and body surface area.</a:t>
            </a:r>
          </a:p>
          <a:p>
            <a:pPr marL="457200" indent="-457200">
              <a:buFont typeface="Wingdings" panose="05000000000000000000" pitchFamily="2" charset="2"/>
              <a:buChar char="Ø"/>
            </a:pPr>
            <a:r>
              <a:rPr lang="en-US" sz="2400" dirty="0"/>
              <a:t>Any individual normally utilizes </a:t>
            </a:r>
            <a:r>
              <a:rPr lang="en-US" sz="2400" dirty="0">
                <a:solidFill>
                  <a:srgbClr val="C00000"/>
                </a:solidFill>
              </a:rPr>
              <a:t>1300-2000 kcal/day </a:t>
            </a:r>
            <a:r>
              <a:rPr lang="en-US" sz="2400" dirty="0"/>
              <a:t>by BMR.</a:t>
            </a:r>
          </a:p>
          <a:p>
            <a:endParaRPr lang="en-US" sz="2400" dirty="0"/>
          </a:p>
        </p:txBody>
      </p:sp>
      <p:sp>
        <p:nvSpPr>
          <p:cNvPr id="4" name="Rectangle 3"/>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8868" y="381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B1B31688-52FE-7642-FC40-29ADC4CFFAE4}"/>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545000"/>
            <a:ext cx="3501406" cy="3811349"/>
          </a:xfrm>
          <a:prstGeom prst="rect">
            <a:avLst/>
          </a:prstGeom>
        </p:spPr>
      </p:pic>
      <p:sp>
        <p:nvSpPr>
          <p:cNvPr id="8" name="TextBox 7"/>
          <p:cNvSpPr txBox="1"/>
          <p:nvPr/>
        </p:nvSpPr>
        <p:spPr>
          <a:xfrm>
            <a:off x="259187" y="3505200"/>
            <a:ext cx="4541413" cy="2308324"/>
          </a:xfrm>
          <a:prstGeom prst="rect">
            <a:avLst/>
          </a:prstGeom>
          <a:noFill/>
        </p:spPr>
        <p:txBody>
          <a:bodyPr wrap="square" rtlCol="0">
            <a:spAutoFit/>
          </a:bodyPr>
          <a:lstStyle/>
          <a:p>
            <a:r>
              <a:rPr lang="en-US" b="1" dirty="0"/>
              <a:t>2) </a:t>
            </a:r>
            <a:r>
              <a:rPr lang="en-US" b="1" u="sng" dirty="0"/>
              <a:t>Muscular activity: </a:t>
            </a:r>
          </a:p>
          <a:p>
            <a:pPr marL="457200" indent="-457200">
              <a:buFont typeface="Wingdings" panose="05000000000000000000" pitchFamily="2" charset="2"/>
              <a:buChar char="Ø"/>
            </a:pPr>
            <a:r>
              <a:rPr lang="en-US" dirty="0"/>
              <a:t>The calories which are used for muscular activity differs in every individual depending upon severity of work.</a:t>
            </a:r>
          </a:p>
          <a:p>
            <a:endParaRPr lang="en-US" dirty="0"/>
          </a:p>
          <a:p>
            <a:pPr marL="457200" indent="-457200">
              <a:buFont typeface="Wingdings" panose="05000000000000000000" pitchFamily="2" charset="2"/>
              <a:buChar char="Ø"/>
            </a:pPr>
            <a:r>
              <a:rPr lang="en-US" dirty="0"/>
              <a:t>Laborers and athletes need 4000-8000 or more kcal/day</a:t>
            </a:r>
          </a:p>
          <a:p>
            <a:endParaRPr lang="en-US" dirty="0"/>
          </a:p>
        </p:txBody>
      </p:sp>
      <p:sp>
        <p:nvSpPr>
          <p:cNvPr id="10" name="Rectangle 9"/>
          <p:cNvSpPr/>
          <p:nvPr/>
        </p:nvSpPr>
        <p:spPr>
          <a:xfrm>
            <a:off x="508584" y="287923"/>
            <a:ext cx="1569019" cy="338554"/>
          </a:xfrm>
          <a:prstGeom prst="rect">
            <a:avLst/>
          </a:prstGeom>
          <a:noFill/>
        </p:spPr>
        <p:txBody>
          <a:bodyPr wrap="none" lIns="91440" tIns="45720" rIns="91440" bIns="45720">
            <a:spAutoFit/>
          </a:bodyPr>
          <a:lstStyle/>
          <a:p>
            <a:pPr algn="ctr"/>
            <a:r>
              <a:rPr lang="en-US" sz="1600" b="1" dirty="0" smtClean="0">
                <a:ln w="9525">
                  <a:solidFill>
                    <a:schemeClr val="bg1"/>
                  </a:solidFill>
                  <a:prstDash val="solid"/>
                </a:ln>
                <a:effectLst>
                  <a:outerShdw blurRad="12700" dist="38100" dir="2700000" algn="tl" rotWithShape="0">
                    <a:schemeClr val="bg1">
                      <a:lumMod val="50000"/>
                    </a:schemeClr>
                  </a:outerShdw>
                </a:effectLst>
              </a:rPr>
              <a:t>Core Knowledge</a:t>
            </a:r>
            <a:endParaRPr lang="en-US" sz="1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89899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978304F2-5DEF-A991-7AD3-47948137A8FD}"/>
              </a:ext>
            </a:extLst>
          </p:cNvPr>
          <p:cNvSpPr txBox="1"/>
          <p:nvPr/>
        </p:nvSpPr>
        <p:spPr>
          <a:xfrm>
            <a:off x="152400" y="762000"/>
            <a:ext cx="5867400" cy="2246769"/>
          </a:xfrm>
          <a:prstGeom prst="rect">
            <a:avLst/>
          </a:prstGeom>
          <a:noFill/>
        </p:spPr>
        <p:txBody>
          <a:bodyPr wrap="square" rtlCol="0">
            <a:spAutoFit/>
          </a:bodyPr>
          <a:lstStyle/>
          <a:p>
            <a:r>
              <a:rPr lang="en-US" sz="2800" b="1" dirty="0"/>
              <a:t>3) </a:t>
            </a:r>
            <a:r>
              <a:rPr lang="en-US" sz="2800" b="1" u="sng" dirty="0"/>
              <a:t>Shivering thermogenesis:</a:t>
            </a:r>
          </a:p>
          <a:p>
            <a:pPr marL="457200" indent="-457200">
              <a:buFont typeface="Wingdings" panose="05000000000000000000" pitchFamily="2" charset="2"/>
              <a:buChar char="Ø"/>
            </a:pPr>
            <a:r>
              <a:rPr lang="en-US" sz="2800" dirty="0"/>
              <a:t>A person in cold loses calories by shivering (muscular activity) that is directly proportional to the rate of shivering.</a:t>
            </a:r>
          </a:p>
        </p:txBody>
      </p:sp>
      <p:sp>
        <p:nvSpPr>
          <p:cNvPr id="9" name="TextBox 8">
            <a:extLst>
              <a:ext uri="{FF2B5EF4-FFF2-40B4-BE49-F238E27FC236}">
                <a16:creationId xmlns="" xmlns:a16="http://schemas.microsoft.com/office/drawing/2014/main" id="{3AEAC516-A18D-6CE0-C5AE-33407D1A06B0}"/>
              </a:ext>
            </a:extLst>
          </p:cNvPr>
          <p:cNvSpPr txBox="1"/>
          <p:nvPr/>
        </p:nvSpPr>
        <p:spPr>
          <a:xfrm>
            <a:off x="152400" y="3186003"/>
            <a:ext cx="8839200" cy="3108543"/>
          </a:xfrm>
          <a:prstGeom prst="rect">
            <a:avLst/>
          </a:prstGeom>
          <a:noFill/>
        </p:spPr>
        <p:txBody>
          <a:bodyPr wrap="square" rtlCol="0">
            <a:spAutoFit/>
          </a:bodyPr>
          <a:lstStyle/>
          <a:p>
            <a:r>
              <a:rPr lang="en-US" sz="2800" b="1" dirty="0"/>
              <a:t>4) </a:t>
            </a:r>
            <a:r>
              <a:rPr lang="en-US" sz="2800" b="1" u="sng" dirty="0"/>
              <a:t>Dietary thermogenesis:</a:t>
            </a:r>
          </a:p>
          <a:p>
            <a:pPr marL="457200" indent="-457200">
              <a:buFont typeface="Wingdings" panose="05000000000000000000" pitchFamily="2" charset="2"/>
              <a:buChar char="Ø"/>
            </a:pPr>
            <a:r>
              <a:rPr lang="en-US" sz="2800" dirty="0"/>
              <a:t>Ingestion of food followed by its digestion and assimilation stimulates metabolism and thus increases the metabolic activity.</a:t>
            </a:r>
          </a:p>
          <a:p>
            <a:pPr marL="457200" indent="-457200">
              <a:buFont typeface="Wingdings" panose="05000000000000000000" pitchFamily="2" charset="2"/>
              <a:buChar char="Ø"/>
            </a:pPr>
            <a:r>
              <a:rPr lang="en-US" sz="2800" dirty="0"/>
              <a:t>Diet thermogenesis is more marked with protein food.</a:t>
            </a:r>
          </a:p>
          <a:p>
            <a:pPr marL="457200" indent="-457200">
              <a:buFont typeface="Wingdings" panose="05000000000000000000" pitchFamily="2" charset="2"/>
              <a:buChar char="Ø"/>
            </a:pPr>
            <a:r>
              <a:rPr lang="en-US" sz="2800" dirty="0"/>
              <a:t>30% of food intake (pure protein) is used by the body for heat (regulation of body temperature.)</a:t>
            </a:r>
          </a:p>
        </p:txBody>
      </p:sp>
      <p:sp>
        <p:nvSpPr>
          <p:cNvPr id="7" name="Rectangle 6"/>
          <p:cNvSpPr/>
          <p:nvPr/>
        </p:nvSpPr>
        <p:spPr>
          <a:xfrm>
            <a:off x="8305800" y="0"/>
            <a:ext cx="685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457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40833"/>
            <a:ext cx="2261068" cy="461665"/>
          </a:xfrm>
          <a:prstGeom prst="rect">
            <a:avLst/>
          </a:prstGeom>
          <a:noFill/>
        </p:spPr>
        <p:txBody>
          <a:bodyPr wrap="none" lIns="91440" tIns="45720" rIns="91440" bIns="45720">
            <a:spAutoFit/>
          </a:bodyPr>
          <a:lstStyle/>
          <a:p>
            <a:pPr algn="ctr"/>
            <a:r>
              <a:rPr lang="en-US" sz="2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Core Knowledge</a:t>
            </a:r>
            <a:endPar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6989449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6819</TotalTime>
  <Words>1479</Words>
  <Application>Microsoft Office PowerPoint</Application>
  <PresentationFormat>On-screen Show (4:3)</PresentationFormat>
  <Paragraphs>207</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Times New Roman</vt:lpstr>
      <vt:lpstr>Wingdings</vt:lpstr>
      <vt:lpstr>Office Theme</vt:lpstr>
      <vt:lpstr>PowerPoint Presentation</vt:lpstr>
      <vt:lpstr>2nd Year MBBS  Gastrointestinal Tract Module Large Group Interactive Session (LGIS) Nutrition-III</vt:lpstr>
      <vt:lpstr>Motto                   Vision; The Dream/Tomorrow</vt:lpstr>
      <vt:lpstr>equence of LGIS</vt:lpstr>
      <vt:lpstr>PowerPoint Presentation</vt:lpstr>
      <vt:lpstr>CALORIE:</vt:lpstr>
      <vt:lpstr>CALCULATION OF CALORIC REQUIREMENT OF A PERSON</vt:lpstr>
      <vt:lpstr>PowerPoint Presentation</vt:lpstr>
      <vt:lpstr>PowerPoint Presentation</vt:lpstr>
      <vt:lpstr>PowerPoint Presentation</vt:lpstr>
      <vt:lpstr>PowerPoint Presentation</vt:lpstr>
      <vt:lpstr>PowerPoint Presentation</vt:lpstr>
      <vt:lpstr>STARVATION</vt:lpstr>
      <vt:lpstr>PowerPoint Presentation</vt:lpstr>
      <vt:lpstr>METABOLIC CHANGES DURING STARVATION</vt:lpstr>
      <vt:lpstr>CARBOHYDRATE METABOLISM</vt:lpstr>
      <vt:lpstr>PowerPoint Presentation</vt:lpstr>
      <vt:lpstr>FAT METABOLISM</vt:lpstr>
      <vt:lpstr>PROTEIN METABOLISM</vt:lpstr>
      <vt:lpstr>WEIGHT CHANGES</vt:lpstr>
      <vt:lpstr>TYPES OF DIETARY FIBER</vt:lpstr>
      <vt:lpstr>INSOLUBLE FIBER</vt:lpstr>
      <vt:lpstr>SOLUBLE FIBER</vt:lpstr>
      <vt:lpstr>GOOD EFFECTS OF FIBER</vt:lpstr>
      <vt:lpstr>DIETARY FIBER</vt:lpstr>
      <vt:lpstr>ROLE OF DIETARY FIBER IN CONSTIPATION</vt:lpstr>
      <vt:lpstr>Family Medicine</vt:lpstr>
      <vt:lpstr>Artificial Intelligence</vt:lpstr>
      <vt:lpstr>Suggested Research Article</vt:lpstr>
      <vt:lpstr>PowerPoint Presentation</vt:lpstr>
      <vt:lpstr>Learning Resources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HCC</cp:lastModifiedBy>
  <cp:revision>422</cp:revision>
  <dcterms:created xsi:type="dcterms:W3CDTF">2019-11-22T16:50:55Z</dcterms:created>
  <dcterms:modified xsi:type="dcterms:W3CDTF">2025-03-02T15:59:26Z</dcterms:modified>
</cp:coreProperties>
</file>